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850" r:id="rId2"/>
  </p:sldIdLst>
  <p:sldSz cx="9906000" cy="6858000" type="A4"/>
  <p:notesSz cx="6807200" cy="9939338"/>
  <p:defaultTextStyle>
    <a:defPPr>
      <a:defRPr lang="ja-JP"/>
    </a:defPPr>
    <a:lvl1pPr marL="0" algn="l" defTabSz="95567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155" algn="l" defTabSz="95567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6310" algn="l" defTabSz="95567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3830" algn="l" defTabSz="95567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1985" algn="l" defTabSz="95567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0140" algn="l" defTabSz="95567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68295" algn="l" defTabSz="95567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46450" algn="l" defTabSz="95567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24605" algn="l" defTabSz="955675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9900"/>
    <a:srgbClr val="99FF66"/>
    <a:srgbClr val="CCFFCC"/>
    <a:srgbClr val="FFFFCC"/>
    <a:srgbClr val="FFFF66"/>
    <a:srgbClr val="FF99CC"/>
    <a:srgbClr val="DB25CE"/>
    <a:srgbClr val="B2EC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AAE450-7C8A-4CDF-8A54-325F45B17BEA}" v="4" dt="2025-02-06T04:30:58.416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8" autoAdjust="0"/>
    <p:restoredTop sz="93750" autoAdjust="0"/>
  </p:normalViewPr>
  <p:slideViewPr>
    <p:cSldViewPr>
      <p:cViewPr varScale="1">
        <p:scale>
          <a:sx n="103" d="100"/>
          <a:sy n="103" d="100"/>
        </p:scale>
        <p:origin x="1770" y="120"/>
      </p:cViewPr>
      <p:guideLst>
        <p:guide orient="horz" pos="2153"/>
        <p:guide pos="30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revisionInfo.xml" Type="http://schemas.microsoft.com/office/2015/10/relationships/revisionInfo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handoutMasters/handoutMaster1.xml" Type="http://schemas.openxmlformats.org/officeDocument/2006/relationships/handout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changesInfos/changesInfo1.xml" Type="http://schemas.microsoft.com/office/2016/11/relationships/changesInfo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前田 志穂美" userId="5aab5193-35e9-48ae-849a-59c92b229520" providerId="ADAL" clId="{F1AAE450-7C8A-4CDF-8A54-325F45B17BEA}"/>
    <pc:docChg chg="addSld modSld">
      <pc:chgData name="前田 志穂美" userId="5aab5193-35e9-48ae-849a-59c92b229520" providerId="ADAL" clId="{F1AAE450-7C8A-4CDF-8A54-325F45B17BEA}" dt="2025-02-06T04:31:03.335" v="10" actId="1076"/>
      <pc:docMkLst>
        <pc:docMk/>
      </pc:docMkLst>
      <pc:sldChg chg="modSp add mod">
        <pc:chgData name="前田 志穂美" userId="5aab5193-35e9-48ae-849a-59c92b229520" providerId="ADAL" clId="{F1AAE450-7C8A-4CDF-8A54-325F45B17BEA}" dt="2025-02-06T04:31:03.335" v="10" actId="1076"/>
        <pc:sldMkLst>
          <pc:docMk/>
          <pc:sldMk cId="4056690622" sldId="850"/>
        </pc:sldMkLst>
        <pc:spChg chg="mod">
          <ac:chgData name="前田 志穂美" userId="5aab5193-35e9-48ae-849a-59c92b229520" providerId="ADAL" clId="{F1AAE450-7C8A-4CDF-8A54-325F45B17BEA}" dt="2025-02-06T04:30:52.439" v="5" actId="1076"/>
          <ac:spMkLst>
            <pc:docMk/>
            <pc:sldMk cId="4056690622" sldId="850"/>
            <ac:spMk id="35" creationId="{00000000-0000-0000-0000-000000000000}"/>
          </ac:spMkLst>
        </pc:spChg>
        <pc:spChg chg="mod">
          <ac:chgData name="前田 志穂美" userId="5aab5193-35e9-48ae-849a-59c92b229520" providerId="ADAL" clId="{F1AAE450-7C8A-4CDF-8A54-325F45B17BEA}" dt="2025-02-06T04:30:48.874" v="4"/>
          <ac:spMkLst>
            <pc:docMk/>
            <pc:sldMk cId="4056690622" sldId="850"/>
            <ac:spMk id="58" creationId="{00000000-0000-0000-0000-000000000000}"/>
          </ac:spMkLst>
        </pc:spChg>
        <pc:picChg chg="mod">
          <ac:chgData name="前田 志穂美" userId="5aab5193-35e9-48ae-849a-59c92b229520" providerId="ADAL" clId="{F1AAE450-7C8A-4CDF-8A54-325F45B17BEA}" dt="2025-02-06T04:30:58.414" v="8" actId="1076"/>
          <ac:picMkLst>
            <pc:docMk/>
            <pc:sldMk cId="4056690622" sldId="850"/>
            <ac:picMk id="48" creationId="{00000000-0000-0000-0000-000000000000}"/>
          </ac:picMkLst>
        </pc:picChg>
        <pc:picChg chg="mod">
          <ac:chgData name="前田 志穂美" userId="5aab5193-35e9-48ae-849a-59c92b229520" providerId="ADAL" clId="{F1AAE450-7C8A-4CDF-8A54-325F45B17BEA}" dt="2025-02-06T04:30:57.414" v="7" actId="1076"/>
          <ac:picMkLst>
            <pc:docMk/>
            <pc:sldMk cId="4056690622" sldId="850"/>
            <ac:picMk id="49" creationId="{00000000-0000-0000-0000-000000000000}"/>
          </ac:picMkLst>
        </pc:picChg>
        <pc:picChg chg="mod">
          <ac:chgData name="前田 志穂美" userId="5aab5193-35e9-48ae-849a-59c92b229520" providerId="ADAL" clId="{F1AAE450-7C8A-4CDF-8A54-325F45B17BEA}" dt="2025-02-06T04:31:01.309" v="9" actId="1076"/>
          <ac:picMkLst>
            <pc:docMk/>
            <pc:sldMk cId="4056690622" sldId="850"/>
            <ac:picMk id="50" creationId="{00000000-0000-0000-0000-000000000000}"/>
          </ac:picMkLst>
        </pc:picChg>
        <pc:picChg chg="mod">
          <ac:chgData name="前田 志穂美" userId="5aab5193-35e9-48ae-849a-59c92b229520" providerId="ADAL" clId="{F1AAE450-7C8A-4CDF-8A54-325F45B17BEA}" dt="2025-02-06T04:31:03.335" v="10" actId="1076"/>
          <ac:picMkLst>
            <pc:docMk/>
            <pc:sldMk cId="4056690622" sldId="850"/>
            <ac:picMk id="52" creationId="{00000000-0000-0000-0000-000000000000}"/>
          </ac:picMkLst>
        </pc:pic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27" tIns="45712" rIns="91427" bIns="45712" rtlCol="0"/>
          <a:lstStyle>
            <a:lvl1pPr algn="r">
              <a:defRPr sz="1200"/>
            </a:lvl1pPr>
          </a:lstStyle>
          <a:p>
            <a:fld id="{071D838B-4100-450B-8468-81FB1DFD562E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49575" cy="49688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40" y="9440865"/>
            <a:ext cx="2949575" cy="496887"/>
          </a:xfrm>
          <a:prstGeom prst="rect">
            <a:avLst/>
          </a:prstGeom>
        </p:spPr>
        <p:txBody>
          <a:bodyPr vert="horz" lIns="91427" tIns="45712" rIns="91427" bIns="45712" rtlCol="0" anchor="b"/>
          <a:lstStyle>
            <a:lvl1pPr algn="r">
              <a:defRPr sz="1200"/>
            </a:lvl1pPr>
          </a:lstStyle>
          <a:p>
            <a:fld id="{6DDD731D-E767-4F14-AC27-C81C8E2CD3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538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3"/>
            <a:ext cx="2949788" cy="496966"/>
          </a:xfrm>
          <a:prstGeom prst="rect">
            <a:avLst/>
          </a:prstGeom>
        </p:spPr>
        <p:txBody>
          <a:bodyPr vert="horz" lIns="94688" tIns="47349" rIns="94688" bIns="473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3"/>
            <a:ext cx="2949788" cy="496966"/>
          </a:xfrm>
          <a:prstGeom prst="rect">
            <a:avLst/>
          </a:prstGeom>
        </p:spPr>
        <p:txBody>
          <a:bodyPr vert="horz" lIns="94688" tIns="47349" rIns="94688" bIns="47349" rtlCol="0"/>
          <a:lstStyle>
            <a:lvl1pPr algn="r">
              <a:defRPr sz="1200"/>
            </a:lvl1pPr>
          </a:lstStyle>
          <a:p>
            <a:fld id="{4DC0B295-685D-426B-B69A-DF511B08F981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88" tIns="47349" rIns="94688" bIns="473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93"/>
            <a:ext cx="5445760" cy="4472703"/>
          </a:xfrm>
          <a:prstGeom prst="rect">
            <a:avLst/>
          </a:prstGeom>
        </p:spPr>
        <p:txBody>
          <a:bodyPr vert="horz" lIns="94688" tIns="47349" rIns="94688" bIns="473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66"/>
            <a:ext cx="2949788" cy="496966"/>
          </a:xfrm>
          <a:prstGeom prst="rect">
            <a:avLst/>
          </a:prstGeom>
        </p:spPr>
        <p:txBody>
          <a:bodyPr vert="horz" lIns="94688" tIns="47349" rIns="94688" bIns="473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66"/>
            <a:ext cx="2949788" cy="496966"/>
          </a:xfrm>
          <a:prstGeom prst="rect">
            <a:avLst/>
          </a:prstGeom>
        </p:spPr>
        <p:txBody>
          <a:bodyPr vert="horz" lIns="94688" tIns="47349" rIns="94688" bIns="47349" rtlCol="0" anchor="b"/>
          <a:lstStyle>
            <a:lvl1pPr algn="r">
              <a:defRPr sz="1200"/>
            </a:lvl1pPr>
          </a:lstStyle>
          <a:p>
            <a:fld id="{28359276-93D9-4951-9AAF-F9553B7DBC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811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567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8155" algn="l" defTabSz="95567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6310" algn="l" defTabSz="95567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3830" algn="l" defTabSz="95567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1985" algn="l" defTabSz="95567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0140" algn="l" defTabSz="95567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68295" algn="l" defTabSz="95567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46450" algn="l" defTabSz="95567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24605" algn="l" defTabSz="955675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59276-93D9-4951-9AAF-F9553B7DBCD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73038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510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6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3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1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0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68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46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4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5A364-0F83-45A6-97EF-7142BF61658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9011-A31A-4196-96E9-BD592310B5C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055637" y="384175"/>
            <a:ext cx="3119702" cy="81930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93076" y="384175"/>
            <a:ext cx="9197446" cy="81930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941D-7E49-43C6-9686-06F9787BE44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1A46A-CF44-4BE3-A85A-672DCB41C0C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85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22"/>
            <a:ext cx="84201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1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63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383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1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01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682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4645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2460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FB9C-DA3F-4B00-B944-77663612190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93077" y="2239963"/>
            <a:ext cx="6158575" cy="63373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016753" y="2239963"/>
            <a:ext cx="6158575" cy="6337300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EDF1-A39D-45A1-A17D-A6EC3F6B76A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155" indent="0">
              <a:buNone/>
              <a:defRPr sz="2100" b="1"/>
            </a:lvl2pPr>
            <a:lvl3pPr marL="956310" indent="0">
              <a:buNone/>
              <a:defRPr sz="1900" b="1"/>
            </a:lvl3pPr>
            <a:lvl4pPr marL="1433830" indent="0">
              <a:buNone/>
              <a:defRPr sz="1600" b="1"/>
            </a:lvl4pPr>
            <a:lvl5pPr marL="1911985" indent="0">
              <a:buNone/>
              <a:defRPr sz="1600" b="1"/>
            </a:lvl5pPr>
            <a:lvl6pPr marL="2390140" indent="0">
              <a:buNone/>
              <a:defRPr sz="1600" b="1"/>
            </a:lvl6pPr>
            <a:lvl7pPr marL="2868295" indent="0">
              <a:buNone/>
              <a:defRPr sz="1600" b="1"/>
            </a:lvl7pPr>
            <a:lvl8pPr marL="3346450" indent="0">
              <a:buNone/>
              <a:defRPr sz="1600" b="1"/>
            </a:lvl8pPr>
            <a:lvl9pPr marL="3824605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8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155" indent="0">
              <a:buNone/>
              <a:defRPr sz="2100" b="1"/>
            </a:lvl2pPr>
            <a:lvl3pPr marL="956310" indent="0">
              <a:buNone/>
              <a:defRPr sz="1900" b="1"/>
            </a:lvl3pPr>
            <a:lvl4pPr marL="1433830" indent="0">
              <a:buNone/>
              <a:defRPr sz="1600" b="1"/>
            </a:lvl4pPr>
            <a:lvl5pPr marL="1911985" indent="0">
              <a:buNone/>
              <a:defRPr sz="1600" b="1"/>
            </a:lvl5pPr>
            <a:lvl6pPr marL="2390140" indent="0">
              <a:buNone/>
              <a:defRPr sz="1600" b="1"/>
            </a:lvl6pPr>
            <a:lvl7pPr marL="2868295" indent="0">
              <a:buNone/>
              <a:defRPr sz="1600" b="1"/>
            </a:lvl7pPr>
            <a:lvl8pPr marL="3346450" indent="0">
              <a:buNone/>
              <a:defRPr sz="1600" b="1"/>
            </a:lvl8pPr>
            <a:lvl9pPr marL="3824605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8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B71BE-F70C-4994-82A5-A157DF5B7A9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8993A-E72A-4ABD-91A9-AE08DF632FB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85C7-77D5-4987-BFE1-8555FB5E2A3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9" y="273050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83"/>
            <a:ext cx="5537729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9" y="1435103"/>
            <a:ext cx="3259006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155" indent="0">
              <a:buNone/>
              <a:defRPr sz="1300"/>
            </a:lvl2pPr>
            <a:lvl3pPr marL="956310" indent="0">
              <a:buNone/>
              <a:defRPr sz="1000"/>
            </a:lvl3pPr>
            <a:lvl4pPr marL="1433830" indent="0">
              <a:buNone/>
              <a:defRPr sz="1000"/>
            </a:lvl4pPr>
            <a:lvl5pPr marL="1911985" indent="0">
              <a:buNone/>
              <a:defRPr sz="1000"/>
            </a:lvl5pPr>
            <a:lvl6pPr marL="2390140" indent="0">
              <a:buNone/>
              <a:defRPr sz="1000"/>
            </a:lvl6pPr>
            <a:lvl7pPr marL="2868295" indent="0">
              <a:buNone/>
              <a:defRPr sz="1000"/>
            </a:lvl7pPr>
            <a:lvl8pPr marL="3346450" indent="0">
              <a:buNone/>
              <a:defRPr sz="1000"/>
            </a:lvl8pPr>
            <a:lvl9pPr marL="3824605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6417E-411E-4790-991A-47F0DE057F9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155" indent="0">
              <a:buNone/>
              <a:defRPr sz="2900"/>
            </a:lvl2pPr>
            <a:lvl3pPr marL="956310" indent="0">
              <a:buNone/>
              <a:defRPr sz="2500"/>
            </a:lvl3pPr>
            <a:lvl4pPr marL="1433830" indent="0">
              <a:buNone/>
              <a:defRPr sz="2100"/>
            </a:lvl4pPr>
            <a:lvl5pPr marL="1911985" indent="0">
              <a:buNone/>
              <a:defRPr sz="2100"/>
            </a:lvl5pPr>
            <a:lvl6pPr marL="2390140" indent="0">
              <a:buNone/>
              <a:defRPr sz="2100"/>
            </a:lvl6pPr>
            <a:lvl7pPr marL="2868295" indent="0">
              <a:buNone/>
              <a:defRPr sz="2100"/>
            </a:lvl7pPr>
            <a:lvl8pPr marL="3346450" indent="0">
              <a:buNone/>
              <a:defRPr sz="2100"/>
            </a:lvl8pPr>
            <a:lvl9pPr marL="3824605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155" indent="0">
              <a:buNone/>
              <a:defRPr sz="1300"/>
            </a:lvl2pPr>
            <a:lvl3pPr marL="956310" indent="0">
              <a:buNone/>
              <a:defRPr sz="1000"/>
            </a:lvl3pPr>
            <a:lvl4pPr marL="1433830" indent="0">
              <a:buNone/>
              <a:defRPr sz="1000"/>
            </a:lvl4pPr>
            <a:lvl5pPr marL="1911985" indent="0">
              <a:buNone/>
              <a:defRPr sz="1000"/>
            </a:lvl5pPr>
            <a:lvl6pPr marL="2390140" indent="0">
              <a:buNone/>
              <a:defRPr sz="1000"/>
            </a:lvl6pPr>
            <a:lvl7pPr marL="2868295" indent="0">
              <a:buNone/>
              <a:defRPr sz="1000"/>
            </a:lvl7pPr>
            <a:lvl8pPr marL="3346450" indent="0">
              <a:buNone/>
              <a:defRPr sz="1000"/>
            </a:lvl8pPr>
            <a:lvl9pPr marL="3824605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C0EB-8082-4F38-A9A9-442B8ED51E0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5609" tIns="47805" rIns="95609" bIns="47805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5609" tIns="47805" rIns="95609" bIns="47805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435"/>
            <a:ext cx="2311400" cy="365125"/>
          </a:xfrm>
          <a:prstGeom prst="rect">
            <a:avLst/>
          </a:prstGeom>
        </p:spPr>
        <p:txBody>
          <a:bodyPr vert="horz" lIns="95609" tIns="47805" rIns="95609" bIns="4780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BB367-A737-464D-928F-2A5A665194D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2025/3/24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435"/>
            <a:ext cx="3136900" cy="365125"/>
          </a:xfrm>
          <a:prstGeom prst="rect">
            <a:avLst/>
          </a:prstGeom>
        </p:spPr>
        <p:txBody>
          <a:bodyPr vert="horz" lIns="95609" tIns="47805" rIns="95609" bIns="4780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435"/>
            <a:ext cx="2311400" cy="365125"/>
          </a:xfrm>
          <a:prstGeom prst="rect">
            <a:avLst/>
          </a:prstGeom>
        </p:spPr>
        <p:txBody>
          <a:bodyPr vert="horz" lIns="95609" tIns="47805" rIns="95609" bIns="4780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6FEE8-8F53-4772-990B-3EE47BB909D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55675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8775" indent="-358775" algn="l" defTabSz="95567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6605" indent="-299085" algn="l" defTabSz="95567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5070" indent="-238760" algn="l" defTabSz="95567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3225" indent="-238760" algn="l" defTabSz="95567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1380" indent="-238760" algn="l" defTabSz="95567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9535" indent="-238760" algn="l" defTabSz="95567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07055" indent="-238760" algn="l" defTabSz="95567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85210" indent="-238760" algn="l" defTabSz="95567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365" indent="-238760" algn="l" defTabSz="95567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567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155" algn="l" defTabSz="95567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6310" algn="l" defTabSz="95567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3830" algn="l" defTabSz="95567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1985" algn="l" defTabSz="95567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0140" algn="l" defTabSz="95567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68295" algn="l" defTabSz="95567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46450" algn="l" defTabSz="95567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24605" algn="l" defTabSz="955675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テキスト ボックス 14">
            <a:extLst>
              <a:ext uri="{FF2B5EF4-FFF2-40B4-BE49-F238E27FC236}">
                <a16:creationId xmlns:a16="http://schemas.microsoft.com/office/drawing/2014/main" id="{E1BCB7F7-971C-507C-5BF9-93B2C6A1B23F}"/>
              </a:ext>
            </a:extLst>
          </p:cNvPr>
          <p:cNvSpPr txBox="1"/>
          <p:nvPr/>
        </p:nvSpPr>
        <p:spPr>
          <a:xfrm>
            <a:off x="0" y="1783753"/>
            <a:ext cx="6391621" cy="5054860"/>
          </a:xfrm>
          <a:prstGeom prst="rect">
            <a:avLst/>
          </a:prstGeom>
          <a:solidFill>
            <a:srgbClr val="CCFFFF"/>
          </a:solidFill>
          <a:ln w="6350">
            <a:solidFill>
              <a:schemeClr val="accent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800"/>
              </a:lnSpc>
              <a:spcAft>
                <a:spcPts val="0"/>
              </a:spcAft>
            </a:pPr>
            <a:endParaRPr lang="en-US" altLang="ja-JP" sz="1500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400"/>
              </a:lnSpc>
              <a:spcAft>
                <a:spcPts val="0"/>
              </a:spcAft>
            </a:pPr>
            <a:endParaRPr lang="en-US" altLang="ja-JP" sz="1500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endParaRPr lang="ja-JP" altLang="en-US" sz="15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8" name="タイトル 3"/>
          <p:cNvSpPr txBox="1"/>
          <p:nvPr/>
        </p:nvSpPr>
        <p:spPr bwMode="auto">
          <a:xfrm>
            <a:off x="28777" y="19387"/>
            <a:ext cx="9786925" cy="385277"/>
          </a:xfrm>
          <a:prstGeom prst="rect">
            <a:avLst/>
          </a:prstGeom>
          <a:gradFill>
            <a:gsLst>
              <a:gs pos="59000">
                <a:srgbClr val="FF99CC"/>
              </a:gs>
              <a:gs pos="0">
                <a:srgbClr val="FFFFCC"/>
              </a:gs>
            </a:gsLst>
            <a:lin ang="16200000" scaled="1"/>
          </a:gradFill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charset="-128"/>
              </a:defRPr>
            </a:lvl9pPr>
          </a:lstStyle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2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三重県交通不便地域等移動手段確保総合対策補助金</a:t>
            </a:r>
            <a:r>
              <a:rPr lang="ja-JP" alt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（令和７年度）</a:t>
            </a:r>
            <a:endParaRPr lang="en-US" altLang="ja-JP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eaLnBrk="1" fontAlgn="auto" hangingPunct="1">
              <a:lnSpc>
                <a:spcPts val="4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1" lang="en-US" altLang="ja-JP" sz="2200" b="1" i="0" u="none" strike="noStrike" kern="1200" cap="none" normalizeH="0" baseline="0" noProof="0" dirty="0">
              <a:ln>
                <a:noFill/>
              </a:ln>
              <a:solidFill>
                <a:srgbClr val="F4F20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-6027" y="470331"/>
            <a:ext cx="9902502" cy="374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dirty="0">
                <a:solidFill>
                  <a:srgbClr val="FFFF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ja-JP" altLang="en-US" sz="160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777" y="422560"/>
            <a:ext cx="9753688" cy="5445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19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交通不便地域等において、高齢者の買い物や通院、若者の通学などの日常的な移動手段や、観光地での二次交通などを確保するため、市町等が行う取組の費用の一部を補助することにより、地域内交通のネットワーク構築につなげる。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E6D6D462-B38A-8FB5-3277-62F70B0B893E}"/>
              </a:ext>
            </a:extLst>
          </p:cNvPr>
          <p:cNvGrpSpPr/>
          <p:nvPr/>
        </p:nvGrpSpPr>
        <p:grpSpPr>
          <a:xfrm>
            <a:off x="49506" y="1802131"/>
            <a:ext cx="6380428" cy="4043156"/>
            <a:chOff x="55242" y="2564202"/>
            <a:chExt cx="6087162" cy="4043156"/>
          </a:xfrm>
        </p:grpSpPr>
        <p:sp>
          <p:nvSpPr>
            <p:cNvPr id="39" name="テキスト ボックス 14"/>
            <p:cNvSpPr txBox="1"/>
            <p:nvPr/>
          </p:nvSpPr>
          <p:spPr>
            <a:xfrm>
              <a:off x="69180" y="2564202"/>
              <a:ext cx="6073224" cy="404315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ts val="1800"/>
                </a:lnSpc>
                <a:spcAft>
                  <a:spcPts val="0"/>
                </a:spcAft>
              </a:pPr>
              <a:endParaRPr lang="en-US" altLang="ja-JP" sz="15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400"/>
                </a:lnSpc>
                <a:spcAft>
                  <a:spcPts val="0"/>
                </a:spcAft>
              </a:pPr>
              <a:endParaRPr lang="en-US" altLang="ja-JP" sz="15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800"/>
                </a:lnSpc>
                <a:spcAft>
                  <a:spcPts val="0"/>
                </a:spcAft>
              </a:pPr>
              <a:r>
                <a:rPr lang="ja-JP" altLang="en-US" sz="1400" u="sng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○補助対象事業</a:t>
              </a:r>
              <a:endParaRPr lang="en-US" altLang="ja-JP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200"/>
                </a:lnSpc>
                <a:spcAft>
                  <a:spcPts val="0"/>
                </a:spcAft>
              </a:pPr>
              <a:endParaRPr lang="en-US" altLang="ja-JP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①高齢者や若者の日常生活に必要な移動手段を確保する事業</a:t>
              </a:r>
            </a:p>
            <a:p>
              <a:pPr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②地域産業の活性化や</a:t>
              </a:r>
              <a:r>
                <a:rPr lang="ja-JP" altLang="en-US" sz="135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コミュニティ・ターミナル</a:t>
              </a: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への接続を図る事業</a:t>
              </a:r>
            </a:p>
            <a:p>
              <a:pPr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③鉄道駅等から観光地や企業までの二次交通の確保を図る事業</a:t>
              </a:r>
            </a:p>
            <a:p>
              <a:pPr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④路線バスやコミュバス等の増便等を行う事業</a:t>
              </a:r>
            </a:p>
            <a:p>
              <a:pPr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⑤ＭａａＳやＡＩなど次世代モビリティ等を活用する事業</a:t>
              </a:r>
              <a:endParaRPr lang="en-US" altLang="ja-JP" sz="13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⑥</a:t>
              </a:r>
              <a:r>
                <a:rPr lang="ja-JP" altLang="en-US" sz="135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地域ボランティア輸送、スクールバスなど多様な輸送資源を活用した事業</a:t>
              </a:r>
            </a:p>
            <a:p>
              <a:pPr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⑦自家用車活用事業（日本版ライドシェア）を活用した事業</a:t>
              </a:r>
              <a:endParaRPr lang="en-US" altLang="ja-JP" sz="13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⑧自家用有償旅客運送（公共ライドシェア）を活用した事業</a:t>
              </a:r>
              <a:endParaRPr lang="en-US" altLang="ja-JP" sz="13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700"/>
                </a:lnSpc>
                <a:spcAft>
                  <a:spcPts val="0"/>
                </a:spcAft>
              </a:pPr>
              <a:r>
                <a:rPr lang="ja-JP" altLang="en-US" sz="135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⑨タクシー利用助成事業（既存バスの廃止代替措置等）　</a:t>
              </a:r>
              <a:endParaRPr lang="en-US" altLang="ja-JP" sz="13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400"/>
                </a:lnSpc>
                <a:spcAft>
                  <a:spcPts val="0"/>
                </a:spcAft>
              </a:pPr>
              <a:endParaRPr lang="en-US" altLang="ja-JP" sz="13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800"/>
                </a:lnSpc>
                <a:spcAft>
                  <a:spcPts val="0"/>
                </a:spcAft>
              </a:pPr>
              <a:r>
                <a:rPr lang="ja-JP" altLang="en-US" sz="1400" u="sng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○限度額</a:t>
              </a:r>
              <a:r>
                <a:rPr lang="ja-JP" altLang="en-US" sz="14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１事業あたり</a:t>
              </a:r>
              <a:r>
                <a:rPr lang="en-US" altLang="ja-JP" sz="14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300</a:t>
              </a:r>
              <a:r>
                <a:rPr lang="ja-JP" altLang="en-US" sz="14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万円 　</a:t>
              </a:r>
              <a:r>
                <a:rPr lang="en-US" altLang="ja-JP" sz="1400" kern="10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⑦</a:t>
              </a:r>
              <a:r>
                <a:rPr lang="ja-JP" altLang="en-US" sz="14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・⑧は</a:t>
              </a:r>
              <a:r>
                <a:rPr lang="en-US" altLang="ja-JP" sz="14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500</a:t>
              </a:r>
              <a:r>
                <a:rPr lang="ja-JP" altLang="en-US" sz="14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万円</a:t>
              </a:r>
              <a:endParaRPr lang="en-US" altLang="ja-JP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800"/>
                </a:lnSpc>
                <a:spcAft>
                  <a:spcPts val="0"/>
                </a:spcAft>
              </a:pPr>
              <a:r>
                <a:rPr lang="en-US" altLang="ja-JP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⑧について、導入実績のない市町の場合は</a:t>
              </a:r>
              <a:r>
                <a:rPr lang="en-US" altLang="ja-JP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800</a:t>
              </a:r>
              <a:r>
                <a:rPr lang="ja-JP" altLang="en-US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万円に引き上げ</a:t>
              </a:r>
              <a:r>
                <a:rPr lang="ja-JP" altLang="en-US" sz="10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（登録初年度）</a:t>
              </a:r>
              <a:r>
                <a:rPr lang="ja-JP" altLang="en-US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。さらに、事業</a:t>
              </a:r>
              <a:endParaRPr lang="en-US" altLang="ja-JP" sz="14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800"/>
                </a:lnSpc>
                <a:spcAft>
                  <a:spcPts val="0"/>
                </a:spcAft>
              </a:pPr>
              <a:r>
                <a:rPr lang="en-US" altLang="ja-JP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    </a:t>
              </a:r>
              <a:r>
                <a:rPr lang="ja-JP" altLang="en-US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者協力型の場合は</a:t>
              </a:r>
              <a:r>
                <a:rPr lang="en-US" altLang="ja-JP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200</a:t>
              </a:r>
              <a:r>
                <a:rPr lang="ja-JP" altLang="en-US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万円</a:t>
              </a:r>
              <a:r>
                <a:rPr lang="ja-JP" altLang="en-US" sz="10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（登録初年度） </a:t>
              </a:r>
              <a:r>
                <a:rPr lang="ja-JP" altLang="en-US" sz="1400" kern="100" spc="-15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、車両の購入が必要な場合は２００万円を上乗せ。</a:t>
              </a:r>
              <a:endParaRPr lang="en-US" altLang="ja-JP" sz="14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400"/>
                </a:lnSpc>
                <a:spcAft>
                  <a:spcPts val="0"/>
                </a:spcAft>
              </a:pPr>
              <a:endParaRPr lang="en-US" altLang="ja-JP" sz="14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800"/>
                </a:lnSpc>
                <a:spcAft>
                  <a:spcPts val="0"/>
                </a:spcAft>
              </a:pPr>
              <a:r>
                <a:rPr lang="ja-JP" altLang="en-US" sz="1400" u="sng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○支援対象期間</a:t>
              </a:r>
              <a:r>
                <a:rPr lang="ja-JP" altLang="en-US" sz="14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実証事業、本格運行（導入後２年目までの事業）</a:t>
              </a:r>
              <a:endParaRPr lang="en-US" altLang="ja-JP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800"/>
                </a:lnSpc>
                <a:spcAft>
                  <a:spcPts val="0"/>
                </a:spcAft>
              </a:pPr>
              <a:r>
                <a:rPr lang="en-US" altLang="ja-JP" sz="14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⑧について、本格導入後３年目まで支援</a:t>
              </a:r>
              <a:endParaRPr lang="en-US" altLang="ja-JP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55242" y="2577957"/>
              <a:ext cx="3777985" cy="270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72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altLang="ja-JP" sz="1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ja-JP" altLang="en-US" sz="14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（１）地域における移動手段確保事業</a:t>
              </a:r>
              <a:r>
                <a:rPr kumimoji="1" lang="ja-JP" altLang="en-US" sz="1400" b="1" kern="100" dirty="0">
                  <a:solidFill>
                    <a:srgbClr val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　</a:t>
              </a:r>
              <a:endParaRPr kumimoji="1" lang="en-US" altLang="ja-JP" sz="1400" b="1" kern="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56" name="テキスト ボックス 14"/>
          <p:cNvSpPr txBox="1"/>
          <p:nvPr/>
        </p:nvSpPr>
        <p:spPr>
          <a:xfrm>
            <a:off x="90807" y="5861927"/>
            <a:ext cx="4112679" cy="142473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750"/>
              </a:lnSpc>
              <a:spcAft>
                <a:spcPts val="0"/>
              </a:spcAft>
            </a:pPr>
            <a:r>
              <a:rPr lang="ja-JP" altLang="en-US" sz="14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○補助対象事業</a:t>
            </a:r>
            <a:endParaRPr lang="en-US" altLang="ja-JP" sz="1400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750"/>
              </a:lnSpc>
              <a:spcAft>
                <a:spcPts val="0"/>
              </a:spcAft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①</a:t>
            </a:r>
            <a:r>
              <a:rPr lang="ja-JP" altLang="en-US" sz="14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バス停や駅などの乗継環境整備に係る事業</a:t>
            </a:r>
            <a:endParaRPr lang="en-US" altLang="ja-JP" sz="1400" kern="100" spc="-15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750"/>
              </a:lnSpc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②乗継運賃の負担軽減に係る事業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750"/>
              </a:lnSpc>
              <a:spcAft>
                <a:spcPts val="0"/>
              </a:spcAft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③乗継情報の提供等に係る事業</a:t>
            </a:r>
          </a:p>
          <a:p>
            <a:pPr algn="just">
              <a:lnSpc>
                <a:spcPts val="200"/>
              </a:lnSpc>
              <a:spcAft>
                <a:spcPts val="0"/>
              </a:spcAft>
            </a:pP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2733584C-4DE3-34BE-A502-A1A43D90B6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3883"/>
              </p:ext>
            </p:extLst>
          </p:nvPr>
        </p:nvGraphicFramePr>
        <p:xfrm>
          <a:off x="41537" y="1010043"/>
          <a:ext cx="1514981" cy="3708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94901">
                  <a:extLst>
                    <a:ext uri="{9D8B030D-6E8A-4147-A177-3AD203B41FA5}">
                      <a16:colId xmlns:a16="http://schemas.microsoft.com/office/drawing/2014/main" val="42291482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553945771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spc="17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補助率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１／２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695046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AF8672D-5715-FCC1-5E7C-937185663E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613196"/>
              </p:ext>
            </p:extLst>
          </p:nvPr>
        </p:nvGraphicFramePr>
        <p:xfrm>
          <a:off x="1628526" y="1010043"/>
          <a:ext cx="8166699" cy="370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27219">
                  <a:extLst>
                    <a:ext uri="{9D8B030D-6E8A-4147-A177-3AD203B41FA5}">
                      <a16:colId xmlns:a16="http://schemas.microsoft.com/office/drawing/2014/main" val="422914821"/>
                    </a:ext>
                  </a:extLst>
                </a:gridCol>
                <a:gridCol w="6539480">
                  <a:extLst>
                    <a:ext uri="{9D8B030D-6E8A-4147-A177-3AD203B41FA5}">
                      <a16:colId xmlns:a16="http://schemas.microsoft.com/office/drawing/2014/main" val="35539457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spc="130" baseline="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補助対象事業者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市町、民間事業者、補助対象事業の実施に関係する者により構成される協議会 等</a:t>
                      </a:r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695046"/>
                  </a:ext>
                </a:extLst>
              </a:tr>
            </a:tbl>
          </a:graphicData>
        </a:graphic>
      </p:graphicFrame>
      <p:sp>
        <p:nvSpPr>
          <p:cNvPr id="16" name="テキスト ボックス 14">
            <a:extLst>
              <a:ext uri="{FF2B5EF4-FFF2-40B4-BE49-F238E27FC236}">
                <a16:creationId xmlns:a16="http://schemas.microsoft.com/office/drawing/2014/main" id="{8A625D91-A18D-3416-997A-8AA6358C011C}"/>
              </a:ext>
            </a:extLst>
          </p:cNvPr>
          <p:cNvSpPr txBox="1"/>
          <p:nvPr/>
        </p:nvSpPr>
        <p:spPr>
          <a:xfrm>
            <a:off x="6462465" y="2002872"/>
            <a:ext cx="3315328" cy="4835741"/>
          </a:xfrm>
          <a:prstGeom prst="rect">
            <a:avLst/>
          </a:prstGeom>
          <a:solidFill>
            <a:srgbClr val="CCFFCC"/>
          </a:solidFill>
          <a:ln w="6350">
            <a:solidFill>
              <a:srgbClr val="009900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600"/>
              </a:lnSpc>
              <a:spcAft>
                <a:spcPts val="0"/>
              </a:spcAft>
            </a:pPr>
            <a:endParaRPr lang="ja-JP" altLang="en-US" sz="15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48E6164-E9D8-C867-C213-2956C84A3A73}"/>
              </a:ext>
            </a:extLst>
          </p:cNvPr>
          <p:cNvSpPr/>
          <p:nvPr/>
        </p:nvSpPr>
        <p:spPr>
          <a:xfrm>
            <a:off x="25802" y="1423753"/>
            <a:ext cx="6365819" cy="360000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交通空白の解消に向けた取組の推進</a:t>
            </a:r>
            <a:r>
              <a:rPr kumimoji="1"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（Ｒ７予算：</a:t>
            </a:r>
            <a:r>
              <a:rPr kumimoji="1"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124,000</a:t>
            </a:r>
            <a:r>
              <a:rPr kumimoji="1"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千円／県費）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5982BD6-8558-308D-54D0-098D0FC22409}"/>
              </a:ext>
            </a:extLst>
          </p:cNvPr>
          <p:cNvSpPr/>
          <p:nvPr/>
        </p:nvSpPr>
        <p:spPr>
          <a:xfrm>
            <a:off x="6450722" y="1434918"/>
            <a:ext cx="3315328" cy="579119"/>
          </a:xfrm>
          <a:prstGeom prst="rect">
            <a:avLst/>
          </a:prstGeom>
          <a:solidFill>
            <a:srgbClr val="009900"/>
          </a:solidFill>
          <a:ln w="6350"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バス・タクシーの運転士不足への対応</a:t>
            </a:r>
            <a:endParaRPr kumimoji="1"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（Ｒ６．２補予算：</a:t>
            </a:r>
            <a:r>
              <a:rPr kumimoji="1" lang="en-US" altLang="ja-JP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24,000</a:t>
            </a:r>
            <a:r>
              <a:rPr kumimoji="1"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千円／県費）</a:t>
            </a:r>
          </a:p>
        </p:txBody>
      </p:sp>
      <p:sp>
        <p:nvSpPr>
          <p:cNvPr id="59" name="テキスト ボックス 14"/>
          <p:cNvSpPr txBox="1"/>
          <p:nvPr/>
        </p:nvSpPr>
        <p:spPr>
          <a:xfrm>
            <a:off x="6485313" y="2300025"/>
            <a:ext cx="3266018" cy="147587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600"/>
              </a:lnSpc>
              <a:spcAft>
                <a:spcPts val="0"/>
              </a:spcAft>
            </a:pPr>
            <a:endParaRPr lang="en-US" altLang="ja-JP" sz="1400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ja-JP" altLang="en-US" sz="14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○補助対象事業</a:t>
            </a:r>
            <a:endParaRPr lang="en-US" altLang="ja-JP" sz="1400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将来的なレベル４での運行を見据えて、市町が実施する実証事業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altLang="ja-JP" sz="13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300" kern="1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調査と実証事業のみ（本格運行は補助対象外）</a:t>
            </a:r>
            <a:endParaRPr lang="en-US" altLang="ja-JP" sz="1300" kern="100" spc="-15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600"/>
              </a:lnSpc>
              <a:spcAft>
                <a:spcPts val="0"/>
              </a:spcAft>
            </a:pP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ja-JP" altLang="en-US" sz="14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○限度額</a:t>
            </a: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１事業あたり</a:t>
            </a:r>
            <a:r>
              <a:rPr lang="en-US" altLang="ja-JP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800</a:t>
            </a: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万円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"/>
              </a:lnSpc>
              <a:spcAft>
                <a:spcPts val="0"/>
              </a:spcAft>
            </a:pP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6504040" y="2058458"/>
            <a:ext cx="2664296" cy="304252"/>
          </a:xfrm>
          <a:prstGeom prst="rect">
            <a:avLst/>
          </a:prstGeom>
          <a:solidFill>
            <a:srgbClr val="99FF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72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b="1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（３）</a:t>
            </a:r>
            <a:r>
              <a:rPr lang="zh-TW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自動運転導入推進事業</a:t>
            </a:r>
            <a:r>
              <a:rPr kumimoji="1" lang="ja-JP" altLang="en-US" sz="1400" b="1" kern="100" spc="-15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kumimoji="1" lang="en-US" altLang="ja-JP" sz="1400" b="1" kern="100" spc="-15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F04ABBC-3BC6-FF54-2776-BA078867903E}"/>
              </a:ext>
            </a:extLst>
          </p:cNvPr>
          <p:cNvSpPr/>
          <p:nvPr/>
        </p:nvSpPr>
        <p:spPr>
          <a:xfrm>
            <a:off x="49505" y="5613571"/>
            <a:ext cx="3960000" cy="27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72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ja-JP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（２）交通結節点等における乗継環境整備事業</a:t>
            </a:r>
            <a:endParaRPr kumimoji="1" lang="en-US" altLang="ja-JP" sz="1400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1" name="テキスト ボックス 14">
            <a:extLst>
              <a:ext uri="{FF2B5EF4-FFF2-40B4-BE49-F238E27FC236}">
                <a16:creationId xmlns:a16="http://schemas.microsoft.com/office/drawing/2014/main" id="{605793EF-478B-0DA2-D92B-9F3A900A9ECB}"/>
              </a:ext>
            </a:extLst>
          </p:cNvPr>
          <p:cNvSpPr txBox="1"/>
          <p:nvPr/>
        </p:nvSpPr>
        <p:spPr>
          <a:xfrm>
            <a:off x="6458880" y="4124575"/>
            <a:ext cx="3168352" cy="242502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600"/>
              </a:lnSpc>
              <a:spcAft>
                <a:spcPts val="0"/>
              </a:spcAft>
            </a:pPr>
            <a:endParaRPr lang="en-US" altLang="ja-JP" sz="1400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ja-JP" altLang="en-US" sz="14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○補助対象事業</a:t>
            </a:r>
            <a:endParaRPr lang="en-US" altLang="ja-JP" sz="1400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①ドライバーの確保に係る事業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②女性や外国人など誰もが働きやす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 い</a:t>
            </a:r>
            <a:r>
              <a:rPr lang="ja-JP" altLang="en-US" sz="1400" kern="10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職場環境づくりを</a:t>
            </a: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行う事業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100"/>
              </a:lnSpc>
              <a:spcAft>
                <a:spcPts val="0"/>
              </a:spcAft>
            </a:pPr>
            <a:endParaRPr lang="en-US" altLang="ja-JP" sz="1400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ja-JP" altLang="en-US" sz="14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○限度額</a:t>
            </a: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１団体（１事業者）あたり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①②ともに１００万円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4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4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①②は併用可</a:t>
            </a:r>
            <a:endParaRPr lang="en-US" altLang="ja-JP" sz="1400" b="1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200"/>
              </a:lnSpc>
              <a:spcAft>
                <a:spcPts val="0"/>
              </a:spcAft>
            </a:pP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E8D652A-5AE7-5C15-BDA8-5775791E7A0E}"/>
              </a:ext>
            </a:extLst>
          </p:cNvPr>
          <p:cNvSpPr/>
          <p:nvPr/>
        </p:nvSpPr>
        <p:spPr>
          <a:xfrm>
            <a:off x="6521244" y="3884379"/>
            <a:ext cx="2664296" cy="304252"/>
          </a:xfrm>
          <a:prstGeom prst="rect">
            <a:avLst/>
          </a:prstGeom>
          <a:solidFill>
            <a:srgbClr val="99FF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72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b="1" spc="-1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（４）</a:t>
            </a:r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運転士等担い手確保事業</a:t>
            </a:r>
            <a:endParaRPr kumimoji="1" lang="en-US" altLang="ja-JP" sz="1400" b="1" kern="1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5" name="角丸四角形吹き出し 34"/>
          <p:cNvSpPr/>
          <p:nvPr/>
        </p:nvSpPr>
        <p:spPr bwMode="auto">
          <a:xfrm>
            <a:off x="4727619" y="3978173"/>
            <a:ext cx="1647925" cy="452144"/>
          </a:xfrm>
          <a:prstGeom prst="wedgeRoundRectCallout">
            <a:avLst>
              <a:gd name="adj1" fmla="val -39661"/>
              <a:gd name="adj2" fmla="val 73113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lIns="127985" tIns="63994" rIns="127985" bIns="63994" rtlCol="0" anchor="ctr" anchorCtr="0"/>
          <a:lstStyle/>
          <a:p>
            <a:pPr algn="ctr"/>
            <a:r>
              <a:rPr kumimoji="0" lang="ja-JP" altLang="en-US" sz="13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公共ライドシェア</a:t>
            </a:r>
            <a:endParaRPr kumimoji="0" lang="en-US" altLang="ja-JP" sz="13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0" lang="ja-JP" altLang="en-US" sz="1200" spc="-1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補助限度額の引き上げ</a:t>
            </a:r>
            <a:endParaRPr kumimoji="0" lang="en-US" altLang="ja-JP" sz="1200" spc="-1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角丸四角形吹き出し 34">
            <a:extLst>
              <a:ext uri="{FF2B5EF4-FFF2-40B4-BE49-F238E27FC236}">
                <a16:creationId xmlns:a16="http://schemas.microsoft.com/office/drawing/2014/main" id="{710E463E-A959-5FED-3DBF-9FCF3E72BB4B}"/>
              </a:ext>
            </a:extLst>
          </p:cNvPr>
          <p:cNvSpPr/>
          <p:nvPr/>
        </p:nvSpPr>
        <p:spPr bwMode="auto">
          <a:xfrm>
            <a:off x="7595664" y="5319786"/>
            <a:ext cx="2067046" cy="324096"/>
          </a:xfrm>
          <a:prstGeom prst="wedgeRoundRectCallout">
            <a:avLst>
              <a:gd name="adj1" fmla="val -43392"/>
              <a:gd name="adj2" fmla="val -84746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lIns="127985" tIns="63994" rIns="127985" bIns="63994" rtlCol="0" anchor="ctr" anchorCtr="0"/>
          <a:lstStyle/>
          <a:p>
            <a:pPr algn="ctr"/>
            <a:r>
              <a:rPr kumimoji="0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補助対象事業の拡充</a:t>
            </a:r>
            <a:endParaRPr kumimoji="0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8" name="Picture 28" descr="https://4.bp.blogspot.com/-78LRlanhYIs/VqI8UldL9RI/AAAAAAAA3QM/dzJ2ogGy_84/s800/car_taxi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303" y="3087910"/>
            <a:ext cx="924666" cy="686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図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4902" y="2197503"/>
            <a:ext cx="1065272" cy="757527"/>
          </a:xfrm>
          <a:prstGeom prst="rect">
            <a:avLst/>
          </a:prstGeom>
        </p:spPr>
      </p:pic>
      <p:pic>
        <p:nvPicPr>
          <p:cNvPr id="1026" name="Picture 2" descr="駅のイラスト">
            <a:extLst>
              <a:ext uri="{FF2B5EF4-FFF2-40B4-BE49-F238E27FC236}">
                <a16:creationId xmlns:a16="http://schemas.microsoft.com/office/drawing/2014/main" id="{380D746E-DC7E-B30A-F1A1-86179254D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8484" y="6093956"/>
            <a:ext cx="920462" cy="762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バス停のイラスト">
            <a:extLst>
              <a:ext uri="{FF2B5EF4-FFF2-40B4-BE49-F238E27FC236}">
                <a16:creationId xmlns:a16="http://schemas.microsoft.com/office/drawing/2014/main" id="{7A00B059-C588-0B5E-2F03-BCFBC1045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023" y="6205287"/>
            <a:ext cx="370290" cy="58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図 2" descr="スーツを着た人の絵&#10;&#10;自動的に生成された説明">
            <a:extLst>
              <a:ext uri="{FF2B5EF4-FFF2-40B4-BE49-F238E27FC236}">
                <a16:creationId xmlns:a16="http://schemas.microsoft.com/office/drawing/2014/main" id="{FCC7EDB1-D439-A9E0-41CC-5CEE9DB9EF4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959" y="5713470"/>
            <a:ext cx="550757" cy="1063696"/>
          </a:xfrm>
          <a:prstGeom prst="rect">
            <a:avLst/>
          </a:prstGeom>
        </p:spPr>
      </p:pic>
      <p:pic>
        <p:nvPicPr>
          <p:cNvPr id="5" name="図 4" descr="スーツを着ている人のイラスト&#10;&#10;中程度の精度で自動的に生成された説明">
            <a:extLst>
              <a:ext uri="{FF2B5EF4-FFF2-40B4-BE49-F238E27FC236}">
                <a16:creationId xmlns:a16="http://schemas.microsoft.com/office/drawing/2014/main" id="{53FF3707-4833-8553-D7CF-4752970F222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0491" y="5713470"/>
            <a:ext cx="550420" cy="1063043"/>
          </a:xfrm>
          <a:prstGeom prst="rect">
            <a:avLst/>
          </a:prstGeom>
        </p:spPr>
      </p:pic>
      <p:sp>
        <p:nvSpPr>
          <p:cNvPr id="8" name="角丸四角形吹き出し 34">
            <a:extLst>
              <a:ext uri="{FF2B5EF4-FFF2-40B4-BE49-F238E27FC236}">
                <a16:creationId xmlns:a16="http://schemas.microsoft.com/office/drawing/2014/main" id="{235911DF-8D4E-A896-0D1B-335FC89640D4}"/>
              </a:ext>
            </a:extLst>
          </p:cNvPr>
          <p:cNvSpPr/>
          <p:nvPr/>
        </p:nvSpPr>
        <p:spPr bwMode="auto">
          <a:xfrm>
            <a:off x="4410263" y="5352565"/>
            <a:ext cx="1879911" cy="452144"/>
          </a:xfrm>
          <a:prstGeom prst="wedgeRoundRectCallout">
            <a:avLst>
              <a:gd name="adj1" fmla="val -70734"/>
              <a:gd name="adj2" fmla="val -33343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lIns="127985" tIns="63994" rIns="127985" bIns="63994" rtlCol="0" anchor="ctr" anchorCtr="0"/>
          <a:lstStyle/>
          <a:p>
            <a:pPr algn="ctr"/>
            <a:r>
              <a:rPr kumimoji="0" lang="ja-JP" altLang="en-US" sz="13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公共ライドシェア</a:t>
            </a:r>
            <a:endParaRPr kumimoji="0" lang="en-US" altLang="ja-JP" sz="13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0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支援対象期間の拡充</a:t>
            </a:r>
            <a:endParaRPr kumimoji="0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テキスト ボックス 14">
            <a:extLst>
              <a:ext uri="{FF2B5EF4-FFF2-40B4-BE49-F238E27FC236}">
                <a16:creationId xmlns:a16="http://schemas.microsoft.com/office/drawing/2014/main" id="{AC49807C-8145-E4A9-8E29-D24210368026}"/>
              </a:ext>
            </a:extLst>
          </p:cNvPr>
          <p:cNvSpPr txBox="1"/>
          <p:nvPr/>
        </p:nvSpPr>
        <p:spPr>
          <a:xfrm>
            <a:off x="3619635" y="5874697"/>
            <a:ext cx="2820046" cy="36596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200"/>
              </a:lnSpc>
              <a:spcAft>
                <a:spcPts val="0"/>
              </a:spcAft>
            </a:pP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ja-JP" altLang="en-US" sz="1400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○限度額</a:t>
            </a: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１団体あたり</a:t>
            </a:r>
            <a:r>
              <a:rPr lang="en-US" altLang="ja-JP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300</a:t>
            </a:r>
            <a:r>
              <a:rPr lang="ja-JP" altLang="en-US" sz="1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万円</a:t>
            </a:r>
            <a:endParaRPr lang="en-US" altLang="ja-JP" sz="14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1" name="角丸四角形吹き出し 34">
            <a:extLst>
              <a:ext uri="{FF2B5EF4-FFF2-40B4-BE49-F238E27FC236}">
                <a16:creationId xmlns:a16="http://schemas.microsoft.com/office/drawing/2014/main" id="{C25A8D20-59F9-C2FE-6D35-50D631095E43}"/>
              </a:ext>
            </a:extLst>
          </p:cNvPr>
          <p:cNvSpPr/>
          <p:nvPr/>
        </p:nvSpPr>
        <p:spPr bwMode="auto">
          <a:xfrm>
            <a:off x="4267782" y="1871341"/>
            <a:ext cx="1765338" cy="423983"/>
          </a:xfrm>
          <a:prstGeom prst="wedgeRoundRectCallout">
            <a:avLst>
              <a:gd name="adj1" fmla="val -61228"/>
              <a:gd name="adj2" fmla="val -245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lIns="127985" tIns="63994" rIns="127985" bIns="63994" rtlCol="0" anchor="ctr" anchorCtr="0"/>
          <a:lstStyle/>
          <a:p>
            <a:pPr algn="ctr"/>
            <a:r>
              <a:rPr kumimoji="0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免許の返納促進に</a:t>
            </a:r>
            <a:endParaRPr kumimoji="0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0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係る取組も補助</a:t>
            </a:r>
            <a:endParaRPr kumimoji="0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66906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100" dirty="0" smtClean="0">
            <a:latin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Words>596</Words>
  <PresentationFormat>A4 210 x 297 mm</PresentationFormat>
  <Paragraphs>65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メイリオ</vt:lpstr>
      <vt:lpstr>Arial</vt:lpstr>
      <vt:lpstr>Calibri</vt:lpstr>
      <vt:lpstr>1_Office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1041-10.8.0.6184</vt:lpwstr>
  </property>
</Properties>
</file>