
<file path=[Content_Types].xml><?xml version="1.0" encoding="utf-8"?>
<Types xmlns="http://schemas.openxmlformats.org/package/2006/content-types">
  <Default ContentType="image/jpeg" Extension="jpeg"/>
  <Default ContentType="image/jpeg" Extension="jpg"/>
  <Default ContentType="image/png" Extension="png"/>
  <Default ContentType="application/vnd.openxmlformats-package.relationships+xml" Extension="rels"/>
  <Default ContentType="image/svg+xml" Extension="svg"/>
  <Default ContentType="application/vnd.openxmlformats-officedocument.spreadsheetml.sheet" Extension="xlsx"/>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ms-powerpoint.authors+xml" PartName="/ppt/authors.xml"/>
  <Override ContentType="application/vnd.ms-powerpoint.changesinfo+xml" PartName="/ppt/changesInfos/changesInfo1.xml"/>
  <Override ContentType="application/vnd.openxmlformats-officedocument.drawingml.chart+xml" PartName="/ppt/charts/chart1.xml"/>
  <Override ContentType="application/vnd.openxmlformats-officedocument.drawingml.chart+xml" PartName="/ppt/charts/chart2.xml"/>
  <Override ContentType="application/vnd.openxmlformats-officedocument.drawingml.chart+xml" PartName="/ppt/charts/chart3.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ms-office.chartstyle+xml" PartName="/ppt/charts/style1.xml"/>
  <Override ContentType="application/vnd.ms-office.chartstyle+xml" PartName="/ppt/charts/style2.xml"/>
  <Override ContentType="application/vnd.ms-office.chartstyle+xml" PartName="/ppt/charts/style3.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Override+xml" PartName="/ppt/theme/themeOverride1.xml"/>
  <Override ContentType="application/vnd.openxmlformats-officedocument.themeOverride+xml" PartName="/ppt/theme/themeOverrid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65"/>
  </p:notesMasterIdLst>
  <p:sldIdLst>
    <p:sldId id="256" r:id="rId2"/>
    <p:sldId id="352" r:id="rId3"/>
    <p:sldId id="257" r:id="rId4"/>
    <p:sldId id="258" r:id="rId5"/>
    <p:sldId id="345" r:id="rId6"/>
    <p:sldId id="351" r:id="rId7"/>
    <p:sldId id="353" r:id="rId8"/>
    <p:sldId id="261" r:id="rId9"/>
    <p:sldId id="262" r:id="rId10"/>
    <p:sldId id="265" r:id="rId11"/>
    <p:sldId id="263" r:id="rId12"/>
    <p:sldId id="264" r:id="rId13"/>
    <p:sldId id="266" r:id="rId14"/>
    <p:sldId id="267" r:id="rId15"/>
    <p:sldId id="269" r:id="rId16"/>
    <p:sldId id="270" r:id="rId17"/>
    <p:sldId id="268" r:id="rId18"/>
    <p:sldId id="272" r:id="rId19"/>
    <p:sldId id="274" r:id="rId20"/>
    <p:sldId id="273" r:id="rId21"/>
    <p:sldId id="271" r:id="rId22"/>
    <p:sldId id="330" r:id="rId23"/>
    <p:sldId id="343" r:id="rId24"/>
    <p:sldId id="278" r:id="rId25"/>
    <p:sldId id="279" r:id="rId26"/>
    <p:sldId id="321" r:id="rId27"/>
    <p:sldId id="322" r:id="rId28"/>
    <p:sldId id="323" r:id="rId29"/>
    <p:sldId id="284" r:id="rId30"/>
    <p:sldId id="287" r:id="rId31"/>
    <p:sldId id="329" r:id="rId32"/>
    <p:sldId id="354" r:id="rId33"/>
    <p:sldId id="325" r:id="rId34"/>
    <p:sldId id="326" r:id="rId35"/>
    <p:sldId id="291" r:id="rId36"/>
    <p:sldId id="293" r:id="rId37"/>
    <p:sldId id="294" r:id="rId38"/>
    <p:sldId id="296" r:id="rId39"/>
    <p:sldId id="297" r:id="rId40"/>
    <p:sldId id="298" r:id="rId41"/>
    <p:sldId id="299" r:id="rId42"/>
    <p:sldId id="295" r:id="rId43"/>
    <p:sldId id="301" r:id="rId44"/>
    <p:sldId id="302" r:id="rId45"/>
    <p:sldId id="300" r:id="rId46"/>
    <p:sldId id="305" r:id="rId47"/>
    <p:sldId id="303" r:id="rId48"/>
    <p:sldId id="306" r:id="rId49"/>
    <p:sldId id="304" r:id="rId50"/>
    <p:sldId id="307" r:id="rId51"/>
    <p:sldId id="342" r:id="rId52"/>
    <p:sldId id="309" r:id="rId53"/>
    <p:sldId id="310" r:id="rId54"/>
    <p:sldId id="311" r:id="rId55"/>
    <p:sldId id="312" r:id="rId56"/>
    <p:sldId id="315" r:id="rId57"/>
    <p:sldId id="314" r:id="rId58"/>
    <p:sldId id="316" r:id="rId59"/>
    <p:sldId id="317" r:id="rId60"/>
    <p:sldId id="318" r:id="rId61"/>
    <p:sldId id="319" r:id="rId62"/>
    <p:sldId id="320" r:id="rId63"/>
    <p:sldId id="344"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87CD3A-E06A-5FEE-D318-59A17586CED5}" name="北出 俊哉" initials="俊北" userId="S::m211164@mieken.jp::212aaef1-2030-4000-9efa-2cb56d61a61b" providerId="AD"/>
  <p188:author id="{321B299A-DEB1-1977-A49A-087A1F9D361D}" name="祥子 高原" initials="祥高" userId="8f66b0f2ff13462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2E9"/>
    <a:srgbClr val="C5B4D2"/>
    <a:srgbClr val="E7938D"/>
    <a:srgbClr val="CFD986"/>
    <a:srgbClr val="A0CAED"/>
    <a:srgbClr val="FFFFFF"/>
    <a:srgbClr val="F4B3C2"/>
    <a:srgbClr val="BBA7CA"/>
    <a:srgbClr val="D7DF99"/>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33" autoAdjust="0"/>
    <p:restoredTop sz="95820" autoAdjust="0"/>
  </p:normalViewPr>
  <p:slideViewPr>
    <p:cSldViewPr snapToGrid="0">
      <p:cViewPr varScale="1">
        <p:scale>
          <a:sx n="74" d="100"/>
          <a:sy n="74" d="100"/>
        </p:scale>
        <p:origin x="520" y="56"/>
      </p:cViewPr>
      <p:guideLst/>
    </p:cSldViewPr>
  </p:slideViewPr>
  <p:notesTextViewPr>
    <p:cViewPr>
      <p:scale>
        <a:sx n="1" d="1"/>
        <a:sy n="1" d="1"/>
      </p:scale>
      <p:origin x="0" y="0"/>
    </p:cViewPr>
  </p:notesText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9.xml" Type="http://schemas.openxmlformats.org/officeDocument/2006/relationships/slide"/><Relationship Id="rId11" Target="slides/slide10.xml" Type="http://schemas.openxmlformats.org/officeDocument/2006/relationships/slide"/><Relationship Id="rId12" Target="slides/slide11.xml" Type="http://schemas.openxmlformats.org/officeDocument/2006/relationships/slide"/><Relationship Id="rId13" Target="slides/slide12.xml" Type="http://schemas.openxmlformats.org/officeDocument/2006/relationships/slide"/><Relationship Id="rId14" Target="slides/slide13.xml" Type="http://schemas.openxmlformats.org/officeDocument/2006/relationships/slide"/><Relationship Id="rId15" Target="slides/slide14.xml" Type="http://schemas.openxmlformats.org/officeDocument/2006/relationships/slide"/><Relationship Id="rId16" Target="slides/slide15.xml" Type="http://schemas.openxmlformats.org/officeDocument/2006/relationships/slide"/><Relationship Id="rId17" Target="slides/slide16.xml" Type="http://schemas.openxmlformats.org/officeDocument/2006/relationships/slide"/><Relationship Id="rId18" Target="slides/slide17.xml" Type="http://schemas.openxmlformats.org/officeDocument/2006/relationships/slide"/><Relationship Id="rId19" Target="slides/slide18.xml" Type="http://schemas.openxmlformats.org/officeDocument/2006/relationships/slide"/><Relationship Id="rId2" Target="slides/slide1.xml" Type="http://schemas.openxmlformats.org/officeDocument/2006/relationships/slide"/><Relationship Id="rId20" Target="slides/slide19.xml" Type="http://schemas.openxmlformats.org/officeDocument/2006/relationships/slide"/><Relationship Id="rId21" Target="slides/slide20.xml" Type="http://schemas.openxmlformats.org/officeDocument/2006/relationships/slide"/><Relationship Id="rId22" Target="slides/slide21.xml" Type="http://schemas.openxmlformats.org/officeDocument/2006/relationships/slide"/><Relationship Id="rId23" Target="slides/slide22.xml" Type="http://schemas.openxmlformats.org/officeDocument/2006/relationships/slide"/><Relationship Id="rId24" Target="slides/slide23.xml" Type="http://schemas.openxmlformats.org/officeDocument/2006/relationships/slide"/><Relationship Id="rId25" Target="slides/slide24.xml" Type="http://schemas.openxmlformats.org/officeDocument/2006/relationships/slide"/><Relationship Id="rId26" Target="slides/slide25.xml" Type="http://schemas.openxmlformats.org/officeDocument/2006/relationships/slide"/><Relationship Id="rId27" Target="slides/slide26.xml" Type="http://schemas.openxmlformats.org/officeDocument/2006/relationships/slide"/><Relationship Id="rId28" Target="slides/slide27.xml" Type="http://schemas.openxmlformats.org/officeDocument/2006/relationships/slide"/><Relationship Id="rId29" Target="slides/slide28.xml" Type="http://schemas.openxmlformats.org/officeDocument/2006/relationships/slide"/><Relationship Id="rId3" Target="slides/slide2.xml" Type="http://schemas.openxmlformats.org/officeDocument/2006/relationships/slide"/><Relationship Id="rId30" Target="slides/slide29.xml" Type="http://schemas.openxmlformats.org/officeDocument/2006/relationships/slide"/><Relationship Id="rId31" Target="slides/slide30.xml" Type="http://schemas.openxmlformats.org/officeDocument/2006/relationships/slide"/><Relationship Id="rId32" Target="slides/slide31.xml" Type="http://schemas.openxmlformats.org/officeDocument/2006/relationships/slide"/><Relationship Id="rId33" Target="slides/slide32.xml" Type="http://schemas.openxmlformats.org/officeDocument/2006/relationships/slide"/><Relationship Id="rId34" Target="slides/slide33.xml" Type="http://schemas.openxmlformats.org/officeDocument/2006/relationships/slide"/><Relationship Id="rId35" Target="slides/slide34.xml" Type="http://schemas.openxmlformats.org/officeDocument/2006/relationships/slide"/><Relationship Id="rId36" Target="slides/slide35.xml" Type="http://schemas.openxmlformats.org/officeDocument/2006/relationships/slide"/><Relationship Id="rId37" Target="slides/slide36.xml" Type="http://schemas.openxmlformats.org/officeDocument/2006/relationships/slide"/><Relationship Id="rId38" Target="slides/slide37.xml" Type="http://schemas.openxmlformats.org/officeDocument/2006/relationships/slide"/><Relationship Id="rId39" Target="slides/slide38.xml" Type="http://schemas.openxmlformats.org/officeDocument/2006/relationships/slide"/><Relationship Id="rId4" Target="slides/slide3.xml" Type="http://schemas.openxmlformats.org/officeDocument/2006/relationships/slide"/><Relationship Id="rId40" Target="slides/slide39.xml" Type="http://schemas.openxmlformats.org/officeDocument/2006/relationships/slide"/><Relationship Id="rId41" Target="slides/slide40.xml" Type="http://schemas.openxmlformats.org/officeDocument/2006/relationships/slide"/><Relationship Id="rId42" Target="slides/slide41.xml" Type="http://schemas.openxmlformats.org/officeDocument/2006/relationships/slide"/><Relationship Id="rId43" Target="slides/slide42.xml" Type="http://schemas.openxmlformats.org/officeDocument/2006/relationships/slide"/><Relationship Id="rId44" Target="slides/slide43.xml" Type="http://schemas.openxmlformats.org/officeDocument/2006/relationships/slide"/><Relationship Id="rId45" Target="slides/slide44.xml" Type="http://schemas.openxmlformats.org/officeDocument/2006/relationships/slide"/><Relationship Id="rId46" Target="slides/slide45.xml" Type="http://schemas.openxmlformats.org/officeDocument/2006/relationships/slide"/><Relationship Id="rId47" Target="slides/slide46.xml" Type="http://schemas.openxmlformats.org/officeDocument/2006/relationships/slide"/><Relationship Id="rId48" Target="slides/slide47.xml" Type="http://schemas.openxmlformats.org/officeDocument/2006/relationships/slide"/><Relationship Id="rId49" Target="slides/slide48.xml" Type="http://schemas.openxmlformats.org/officeDocument/2006/relationships/slide"/><Relationship Id="rId5" Target="slides/slide4.xml" Type="http://schemas.openxmlformats.org/officeDocument/2006/relationships/slide"/><Relationship Id="rId50" Target="slides/slide49.xml" Type="http://schemas.openxmlformats.org/officeDocument/2006/relationships/slide"/><Relationship Id="rId51" Target="slides/slide50.xml" Type="http://schemas.openxmlformats.org/officeDocument/2006/relationships/slide"/><Relationship Id="rId52" Target="slides/slide51.xml" Type="http://schemas.openxmlformats.org/officeDocument/2006/relationships/slide"/><Relationship Id="rId53" Target="slides/slide52.xml" Type="http://schemas.openxmlformats.org/officeDocument/2006/relationships/slide"/><Relationship Id="rId54" Target="slides/slide53.xml" Type="http://schemas.openxmlformats.org/officeDocument/2006/relationships/slide"/><Relationship Id="rId55" Target="slides/slide54.xml" Type="http://schemas.openxmlformats.org/officeDocument/2006/relationships/slide"/><Relationship Id="rId56" Target="slides/slide55.xml" Type="http://schemas.openxmlformats.org/officeDocument/2006/relationships/slide"/><Relationship Id="rId57" Target="slides/slide56.xml" Type="http://schemas.openxmlformats.org/officeDocument/2006/relationships/slide"/><Relationship Id="rId58" Target="slides/slide57.xml" Type="http://schemas.openxmlformats.org/officeDocument/2006/relationships/slide"/><Relationship Id="rId59" Target="slides/slide58.xml" Type="http://schemas.openxmlformats.org/officeDocument/2006/relationships/slide"/><Relationship Id="rId6" Target="slides/slide5.xml" Type="http://schemas.openxmlformats.org/officeDocument/2006/relationships/slide"/><Relationship Id="rId60" Target="slides/slide59.xml" Type="http://schemas.openxmlformats.org/officeDocument/2006/relationships/slide"/><Relationship Id="rId61" Target="slides/slide60.xml" Type="http://schemas.openxmlformats.org/officeDocument/2006/relationships/slide"/><Relationship Id="rId62" Target="slides/slide61.xml" Type="http://schemas.openxmlformats.org/officeDocument/2006/relationships/slide"/><Relationship Id="rId63" Target="slides/slide62.xml" Type="http://schemas.openxmlformats.org/officeDocument/2006/relationships/slide"/><Relationship Id="rId64" Target="slides/slide63.xml" Type="http://schemas.openxmlformats.org/officeDocument/2006/relationships/slide"/><Relationship Id="rId65" Target="notesMasters/notesMaster1.xml" Type="http://schemas.openxmlformats.org/officeDocument/2006/relationships/notesMaster"/><Relationship Id="rId66" Target="presProps.xml" Type="http://schemas.openxmlformats.org/officeDocument/2006/relationships/presProps"/><Relationship Id="rId67" Target="viewProps.xml" Type="http://schemas.openxmlformats.org/officeDocument/2006/relationships/viewProps"/><Relationship Id="rId68" Target="theme/theme1.xml" Type="http://schemas.openxmlformats.org/officeDocument/2006/relationships/theme"/><Relationship Id="rId69" Target="tableStyles.xml" Type="http://schemas.openxmlformats.org/officeDocument/2006/relationships/tableStyles"/><Relationship Id="rId7" Target="slides/slide6.xml" Type="http://schemas.openxmlformats.org/officeDocument/2006/relationships/slide"/><Relationship Id="rId70" Target="changesInfos/changesInfo1.xml" Type="http://schemas.microsoft.com/office/2016/11/relationships/changesInfo"/><Relationship Id="rId71" Target="authors.xml" Type="http://schemas.microsoft.com/office/2018/10/relationships/authors"/><Relationship Id="rId8" Target="slides/slide7.xml" Type="http://schemas.openxmlformats.org/officeDocument/2006/relationships/slide"/><Relationship Id="rId9" Target="slides/slide8.xml" Type="http://schemas.openxmlformats.org/officeDocument/2006/relationships/slide"/></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祥子 高原" userId="8f66b0f2ff134627" providerId="LiveId" clId="{87DE7CE5-77A7-462E-95A2-4F1220984FE2}"/>
    <pc:docChg chg="custSel modSld">
      <pc:chgData name="祥子 高原" userId="8f66b0f2ff134627" providerId="LiveId" clId="{87DE7CE5-77A7-462E-95A2-4F1220984FE2}" dt="2026-01-13T11:06:06.624" v="16" actId="207"/>
      <pc:docMkLst>
        <pc:docMk/>
      </pc:docMkLst>
      <pc:sldChg chg="modSp mod">
        <pc:chgData name="祥子 高原" userId="8f66b0f2ff134627" providerId="LiveId" clId="{87DE7CE5-77A7-462E-95A2-4F1220984FE2}" dt="2026-01-13T11:05:41.937" v="13" actId="207"/>
        <pc:sldMkLst>
          <pc:docMk/>
          <pc:sldMk cId="3764984130" sldId="306"/>
        </pc:sldMkLst>
        <pc:graphicFrameChg chg="modGraphic">
          <ac:chgData name="祥子 高原" userId="8f66b0f2ff134627" providerId="LiveId" clId="{87DE7CE5-77A7-462E-95A2-4F1220984FE2}" dt="2026-01-13T11:05:41.937" v="13" actId="207"/>
          <ac:graphicFrameMkLst>
            <pc:docMk/>
            <pc:sldMk cId="3764984130" sldId="306"/>
            <ac:graphicFrameMk id="6" creationId="{3ACFEFEB-D4BA-CC69-031B-9A0EFB3BBA09}"/>
          </ac:graphicFrameMkLst>
        </pc:graphicFrameChg>
      </pc:sldChg>
      <pc:sldChg chg="modSp mod">
        <pc:chgData name="祥子 高原" userId="8f66b0f2ff134627" providerId="LiveId" clId="{87DE7CE5-77A7-462E-95A2-4F1220984FE2}" dt="2026-01-13T11:05:49.012" v="14" actId="207"/>
        <pc:sldMkLst>
          <pc:docMk/>
          <pc:sldMk cId="4153068" sldId="307"/>
        </pc:sldMkLst>
        <pc:graphicFrameChg chg="modGraphic">
          <ac:chgData name="祥子 高原" userId="8f66b0f2ff134627" providerId="LiveId" clId="{87DE7CE5-77A7-462E-95A2-4F1220984FE2}" dt="2026-01-13T11:05:49.012" v="14" actId="207"/>
          <ac:graphicFrameMkLst>
            <pc:docMk/>
            <pc:sldMk cId="4153068" sldId="307"/>
            <ac:graphicFrameMk id="6" creationId="{C8DFEACE-759A-4686-C2D9-5B71D6CCBB2C}"/>
          </ac:graphicFrameMkLst>
        </pc:graphicFrameChg>
      </pc:sldChg>
      <pc:sldChg chg="modSp mod">
        <pc:chgData name="祥子 高原" userId="8f66b0f2ff134627" providerId="LiveId" clId="{87DE7CE5-77A7-462E-95A2-4F1220984FE2}" dt="2026-01-13T11:05:58.716" v="15" actId="207"/>
        <pc:sldMkLst>
          <pc:docMk/>
          <pc:sldMk cId="859509849" sldId="311"/>
        </pc:sldMkLst>
        <pc:graphicFrameChg chg="modGraphic">
          <ac:chgData name="祥子 高原" userId="8f66b0f2ff134627" providerId="LiveId" clId="{87DE7CE5-77A7-462E-95A2-4F1220984FE2}" dt="2026-01-13T11:05:58.716" v="15" actId="207"/>
          <ac:graphicFrameMkLst>
            <pc:docMk/>
            <pc:sldMk cId="859509849" sldId="311"/>
            <ac:graphicFrameMk id="6" creationId="{3FB0C67A-73D7-A0EC-4FD0-E1B772FAEDAE}"/>
          </ac:graphicFrameMkLst>
        </pc:graphicFrameChg>
      </pc:sldChg>
      <pc:sldChg chg="modSp mod">
        <pc:chgData name="祥子 高原" userId="8f66b0f2ff134627" providerId="LiveId" clId="{87DE7CE5-77A7-462E-95A2-4F1220984FE2}" dt="2026-01-13T11:06:06.624" v="16" actId="207"/>
        <pc:sldMkLst>
          <pc:docMk/>
          <pc:sldMk cId="839834219" sldId="315"/>
        </pc:sldMkLst>
        <pc:graphicFrameChg chg="modGraphic">
          <ac:chgData name="祥子 高原" userId="8f66b0f2ff134627" providerId="LiveId" clId="{87DE7CE5-77A7-462E-95A2-4F1220984FE2}" dt="2026-01-13T11:06:06.624" v="16" actId="207"/>
          <ac:graphicFrameMkLst>
            <pc:docMk/>
            <pc:sldMk cId="839834219" sldId="315"/>
            <ac:graphicFrameMk id="6" creationId="{EA737F10-E888-0F05-026A-7DD053B2E8BD}"/>
          </ac:graphicFrameMkLst>
        </pc:graphicFrameChg>
      </pc:sldChg>
    </pc:docChg>
  </pc:docChgLst>
</pc:chgInfo>
</file>

<file path=ppt/charts/_rels/chart1.xml.rels><?xml version="1.0" encoding="UTF-8" standalone="yes"?><Relationships xmlns="http://schemas.openxmlformats.org/package/2006/relationships"><Relationship Id="rId1" Target="style1.xml" Type="http://schemas.microsoft.com/office/2011/relationships/chartStyle"/><Relationship Id="rId2" Target="colors1.xml" Type="http://schemas.microsoft.com/office/2011/relationships/chartColorStyle"/><Relationship Id="rId3" Target="../theme/themeOverride1.xml" Type="http://schemas.openxmlformats.org/officeDocument/2006/relationships/themeOverride"/><Relationship Id="rId4" Target="../embeddings/Microsoft_Excel_Worksheet.xlsx" Type="http://schemas.openxmlformats.org/officeDocument/2006/relationships/package"/></Relationships>
</file>

<file path=ppt/charts/_rels/chart2.xml.rels><?xml version="1.0" encoding="UTF-8" standalone="yes"?><Relationships xmlns="http://schemas.openxmlformats.org/package/2006/relationships"><Relationship Id="rId1" Target="style2.xml" Type="http://schemas.microsoft.com/office/2011/relationships/chartStyle"/><Relationship Id="rId2" Target="colors2.xml" Type="http://schemas.microsoft.com/office/2011/relationships/chartColorStyle"/><Relationship Id="rId3" Target="../theme/themeOverride2.xml" Type="http://schemas.openxmlformats.org/officeDocument/2006/relationships/themeOverride"/><Relationship Id="rId4" Target="../embeddings/Microsoft_Excel_Worksheet1.xlsx" Type="http://schemas.openxmlformats.org/officeDocument/2006/relationships/package"/></Relationships>
</file>

<file path=ppt/charts/_rels/chart3.xml.rels><?xml version="1.0" encoding="UTF-8" standalone="yes"?><Relationships xmlns="http://schemas.openxmlformats.org/package/2006/relationships"><Relationship Id="rId1" Target="style3.xml" Type="http://schemas.microsoft.com/office/2011/relationships/chartStyle"/><Relationship Id="rId2" Target="colors3.xml" Type="http://schemas.microsoft.com/office/2011/relationships/chartColorStyle"/><Relationship Id="rId3" Target="Book3" TargetMode="External" Type="http://schemas.openxmlformats.org/officeDocument/2006/relationships/oleObject"/></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0.27559733158355204"/>
          <c:y val="0.20106481481481481"/>
          <c:w val="0.55436111111111108"/>
          <c:h val="0.79893518518518514"/>
        </c:manualLayout>
      </c:layout>
      <c:pieChart>
        <c:varyColors val="1"/>
        <c:ser>
          <c:idx val="0"/>
          <c:order val="0"/>
          <c:tx>
            <c:strRef>
              <c:f>Sheet1!$B$1</c:f>
              <c:strCache>
                <c:ptCount val="1"/>
                <c:pt idx="0">
                  <c:v>昭和60（1985）年</c:v>
                </c:pt>
              </c:strCache>
            </c:strRef>
          </c:tx>
          <c:spPr>
            <a:ln w="3175">
              <a:solidFill>
                <a:sysClr val="windowText" lastClr="000000"/>
              </a:solidFill>
            </a:ln>
          </c:spPr>
          <c:dPt>
            <c:idx val="0"/>
            <c:bubble3D val="0"/>
            <c:spPr>
              <a:solidFill>
                <a:srgbClr val="F4B3C2"/>
              </a:solidFill>
              <a:ln w="3175">
                <a:solidFill>
                  <a:sysClr val="windowText" lastClr="000000"/>
                </a:solidFill>
              </a:ln>
              <a:effectLst/>
            </c:spPr>
            <c:extLst>
              <c:ext xmlns:c16="http://schemas.microsoft.com/office/drawing/2014/chart" uri="{C3380CC4-5D6E-409C-BE32-E72D297353CC}">
                <c16:uniqueId val="{00000001-D096-466C-8775-DEA512C94533}"/>
              </c:ext>
            </c:extLst>
          </c:dPt>
          <c:dPt>
            <c:idx val="1"/>
            <c:bubble3D val="0"/>
            <c:spPr>
              <a:pattFill prst="lgCheck">
                <a:fgClr>
                  <a:srgbClr val="A0CAED"/>
                </a:fgClr>
                <a:bgClr>
                  <a:sysClr val="window" lastClr="FFFFFF"/>
                </a:bgClr>
              </a:pattFill>
              <a:ln w="47625">
                <a:solidFill>
                  <a:srgbClr val="FF0000"/>
                </a:solidFill>
              </a:ln>
              <a:effectLst/>
            </c:spPr>
            <c:extLst>
              <c:ext xmlns:c16="http://schemas.microsoft.com/office/drawing/2014/chart" uri="{C3380CC4-5D6E-409C-BE32-E72D297353CC}">
                <c16:uniqueId val="{00000003-D096-466C-8775-DEA512C94533}"/>
              </c:ext>
            </c:extLst>
          </c:dPt>
          <c:dPt>
            <c:idx val="2"/>
            <c:bubble3D val="0"/>
            <c:spPr>
              <a:pattFill prst="dkDnDiag">
                <a:fgClr>
                  <a:srgbClr val="D7DF99"/>
                </a:fgClr>
                <a:bgClr>
                  <a:sysClr val="window" lastClr="FFFFFF"/>
                </a:bgClr>
              </a:pattFill>
              <a:ln w="3175">
                <a:solidFill>
                  <a:sysClr val="windowText" lastClr="000000"/>
                </a:solidFill>
              </a:ln>
              <a:effectLst/>
            </c:spPr>
            <c:extLst>
              <c:ext xmlns:c16="http://schemas.microsoft.com/office/drawing/2014/chart" uri="{C3380CC4-5D6E-409C-BE32-E72D297353CC}">
                <c16:uniqueId val="{00000005-D096-466C-8775-DEA512C94533}"/>
              </c:ext>
            </c:extLst>
          </c:dPt>
          <c:dPt>
            <c:idx val="3"/>
            <c:bubble3D val="0"/>
            <c:spPr>
              <a:pattFill prst="smGrid">
                <a:fgClr>
                  <a:srgbClr val="E7938D"/>
                </a:fgClr>
                <a:bgClr>
                  <a:sysClr val="window" lastClr="FFFFFF"/>
                </a:bgClr>
              </a:pattFill>
              <a:ln w="3175">
                <a:solidFill>
                  <a:sysClr val="windowText" lastClr="000000"/>
                </a:solidFill>
              </a:ln>
              <a:effectLst/>
            </c:spPr>
            <c:extLst>
              <c:ext xmlns:c16="http://schemas.microsoft.com/office/drawing/2014/chart" uri="{C3380CC4-5D6E-409C-BE32-E72D297353CC}">
                <c16:uniqueId val="{00000007-D096-466C-8775-DEA512C94533}"/>
              </c:ext>
            </c:extLst>
          </c:dPt>
          <c:dPt>
            <c:idx val="4"/>
            <c:bubble3D val="0"/>
            <c:spPr>
              <a:pattFill prst="zigZag">
                <a:fgClr>
                  <a:srgbClr val="BBA7CA"/>
                </a:fgClr>
                <a:bgClr>
                  <a:sysClr val="window" lastClr="FFFFFF"/>
                </a:bgClr>
              </a:pattFill>
              <a:ln w="3175">
                <a:solidFill>
                  <a:sysClr val="windowText" lastClr="000000"/>
                </a:solidFill>
              </a:ln>
              <a:effectLst/>
            </c:spPr>
            <c:extLst>
              <c:ext xmlns:c16="http://schemas.microsoft.com/office/drawing/2014/chart" uri="{C3380CC4-5D6E-409C-BE32-E72D297353CC}">
                <c16:uniqueId val="{00000009-D096-466C-8775-DEA512C94533}"/>
              </c:ext>
            </c:extLst>
          </c:dPt>
          <c:dPt>
            <c:idx val="5"/>
            <c:bubble3D val="0"/>
            <c:spPr>
              <a:solidFill>
                <a:schemeClr val="accent6"/>
              </a:solidFill>
              <a:ln w="3175">
                <a:solidFill>
                  <a:sysClr val="windowText" lastClr="000000"/>
                </a:solidFill>
              </a:ln>
              <a:effectLst/>
            </c:spPr>
            <c:extLst>
              <c:ext xmlns:c16="http://schemas.microsoft.com/office/drawing/2014/chart" uri="{C3380CC4-5D6E-409C-BE32-E72D297353CC}">
                <c16:uniqueId val="{0000000B-D096-466C-8775-DEA512C94533}"/>
              </c:ext>
            </c:extLst>
          </c:dPt>
          <c:dLbls>
            <c:dLbl>
              <c:idx val="0"/>
              <c:layout>
                <c:manualLayout>
                  <c:x val="-0.18611111111111112"/>
                  <c:y val="7.9251387490953729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fld id="{4635525A-1D65-40F6-87C3-9CDBBF167727}" type="CATEGORYNAME">
                      <a:rPr lang="ja-JP" altLang="en-US" smtClean="0"/>
                      <a:pPr>
                        <a:defRPr sz="1200" b="1"/>
                      </a:pPr>
                      <a:t>[分類名]</a:t>
                    </a:fld>
                    <a:endParaRPr lang="ja-JP" altLang="en-US"/>
                  </a:p>
                  <a:p>
                    <a:pPr>
                      <a:defRPr sz="1200" b="1"/>
                    </a:pPr>
                    <a:fld id="{093A22DA-D86E-47A8-9348-D05C593AA553}" type="VALUE">
                      <a:rPr lang="en-US" altLang="ja-JP" baseline="0" smtClean="0"/>
                      <a:pPr>
                        <a:defRPr sz="1200" b="1"/>
                      </a:pPr>
                      <a:t>[値]</a:t>
                    </a:fld>
                    <a:endParaRPr lang="ja-JP" altLang="en-US"/>
                  </a:p>
                </c:rich>
              </c:tx>
              <c:spPr>
                <a:solidFill>
                  <a:sysClr val="window" lastClr="FFFFFF">
                    <a:alpha val="70000"/>
                  </a:sysClr>
                </a:solid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ja-JP" altLang="en-US"/>
                </a:p>
              </c:txPr>
              <c:showLegendKey val="0"/>
              <c:showVal val="1"/>
              <c:showCatName val="1"/>
              <c:showSerName val="0"/>
              <c:showPercent val="0"/>
              <c:showBubbleSize val="0"/>
              <c:extLst>
                <c:ext xmlns:c15="http://schemas.microsoft.com/office/drawing/2012/chart" uri="{CE6537A1-D6FC-4f65-9D91-7224C49458BB}">
                  <c15:layout>
                    <c:manualLayout>
                      <c:w val="0.24722222222222223"/>
                      <c:h val="0.16540785520974088"/>
                    </c:manualLayout>
                  </c15:layout>
                  <c15:dlblFieldTable/>
                  <c15:showDataLabelsRange val="0"/>
                </c:ext>
                <c:ext xmlns:c16="http://schemas.microsoft.com/office/drawing/2014/chart" uri="{C3380CC4-5D6E-409C-BE32-E72D297353CC}">
                  <c16:uniqueId val="{00000001-D096-466C-8775-DEA512C94533}"/>
                </c:ext>
              </c:extLst>
            </c:dLbl>
            <c:dLbl>
              <c:idx val="1"/>
              <c:layout>
                <c:manualLayout>
                  <c:x val="-3.3618766404199473E-3"/>
                  <c:y val="-8.3262258191949615E-2"/>
                </c:manualLayout>
              </c:layout>
              <c:tx>
                <c:rich>
                  <a:bodyPr/>
                  <a:lstStyle/>
                  <a:p>
                    <a:fld id="{A16C47B1-9A2D-49F0-8A0E-A18B093C894F}" type="CATEGORYNAME">
                      <a:rPr lang="ja-JP" altLang="en-US" smtClean="0"/>
                      <a:pPr/>
                      <a:t>[分類名]</a:t>
                    </a:fld>
                    <a:r>
                      <a:rPr lang="ja-JP" altLang="en-US" baseline="0" dirty="0"/>
                      <a:t> </a:t>
                    </a:r>
                    <a:fld id="{54F9D19C-6092-4DC2-A6EF-1B0D4732B97C}" type="VALUE">
                      <a:rPr lang="en-US" altLang="ja-JP" baseline="0" dirty="0"/>
                      <a:pPr/>
                      <a:t>[値]</a:t>
                    </a:fld>
                    <a:endParaRPr lang="ja-JP" alt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096-466C-8775-DEA512C94533}"/>
                </c:ext>
              </c:extLst>
            </c:dLbl>
            <c:dLbl>
              <c:idx val="2"/>
              <c:layout>
                <c:manualLayout>
                  <c:x val="0.16318569553805773"/>
                  <c:y val="-0.13684413273591514"/>
                </c:manualLayout>
              </c:layout>
              <c:tx>
                <c:rich>
                  <a:bodyPr/>
                  <a:lstStyle/>
                  <a:p>
                    <a:fld id="{15C27031-648A-4B0A-B6D6-EF98B4777AAE}" type="CATEGORYNAME">
                      <a:rPr lang="ja-JP" altLang="en-US" smtClean="0"/>
                      <a:pPr/>
                      <a:t>[分類名]</a:t>
                    </a:fld>
                    <a:endParaRPr lang="ja-JP" altLang="en-US"/>
                  </a:p>
                  <a:p>
                    <a:fld id="{C3B14687-2729-4280-BD33-DEEF3654F36B}" type="VALUE">
                      <a:rPr lang="en-US" altLang="ja-JP" baseline="0" smtClean="0"/>
                      <a:pPr/>
                      <a:t>[値]</a:t>
                    </a:fld>
                    <a:endParaRPr lang="ja-JP" alt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096-466C-8775-DEA512C94533}"/>
                </c:ext>
              </c:extLst>
            </c:dLbl>
            <c:dLbl>
              <c:idx val="3"/>
              <c:layout>
                <c:manualLayout>
                  <c:x val="0.15559765966754155"/>
                  <c:y val="0.12121296017618895"/>
                </c:manualLayout>
              </c:layout>
              <c:tx>
                <c:rich>
                  <a:bodyPr/>
                  <a:lstStyle/>
                  <a:p>
                    <a:fld id="{DAE5CA14-DA17-4D2B-BD72-0C10BB0A6B18}" type="CATEGORYNAME">
                      <a:rPr lang="ja-JP" altLang="en-US" smtClean="0"/>
                      <a:pPr/>
                      <a:t>[分類名]</a:t>
                    </a:fld>
                    <a:endParaRPr lang="ja-JP" altLang="en-US"/>
                  </a:p>
                  <a:p>
                    <a:fld id="{2A28EA84-D7F1-4520-98AD-01703E7C00DC}" type="VALUE">
                      <a:rPr lang="en-US" altLang="ja-JP" baseline="0" smtClean="0"/>
                      <a:pPr/>
                      <a:t>[値]</a:t>
                    </a:fld>
                    <a:endParaRPr lang="ja-JP" alt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096-466C-8775-DEA512C94533}"/>
                </c:ext>
              </c:extLst>
            </c:dLbl>
            <c:dLbl>
              <c:idx val="4"/>
              <c:layout>
                <c:manualLayout>
                  <c:x val="-0.16944444444444445"/>
                  <c:y val="4.2196753257771898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fld id="{3141E46F-6DE2-47D8-A597-0E68C0DDC12A}" type="CATEGORYNAME">
                      <a:rPr lang="ja-JP" altLang="en-US" smtClean="0"/>
                      <a:pPr>
                        <a:defRPr sz="1200" b="1"/>
                      </a:pPr>
                      <a:t>[分類名]</a:t>
                    </a:fld>
                    <a:endParaRPr lang="ja-JP" altLang="en-US" baseline="0" dirty="0"/>
                  </a:p>
                  <a:p>
                    <a:pPr>
                      <a:defRPr sz="1200" b="1"/>
                    </a:pPr>
                    <a:fld id="{1CC6B1C6-32BE-4465-A41E-814FD847500E}" type="VALUE">
                      <a:rPr lang="en-US" altLang="ja-JP" baseline="0" smtClean="0"/>
                      <a:pPr>
                        <a:defRPr sz="1200" b="1"/>
                      </a:pPr>
                      <a:t>[値]</a:t>
                    </a:fld>
                    <a:endParaRPr lang="ja-JP" altLang="en-US"/>
                  </a:p>
                </c:rich>
              </c:tx>
              <c:spPr>
                <a:solidFill>
                  <a:sysClr val="window" lastClr="FFFFFF">
                    <a:alpha val="70000"/>
                  </a:sysClr>
                </a:solid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ja-JP" altLang="en-US"/>
                </a:p>
              </c:txPr>
              <c:showLegendKey val="0"/>
              <c:showVal val="1"/>
              <c:showCatName val="1"/>
              <c:showSerName val="0"/>
              <c:showPercent val="0"/>
              <c:showBubbleSize val="0"/>
              <c:extLst>
                <c:ext xmlns:c15="http://schemas.microsoft.com/office/drawing/2012/chart" uri="{CE6537A1-D6FC-4f65-9D91-7224C49458BB}">
                  <c15:layout>
                    <c:manualLayout>
                      <c:w val="0.30555555555555558"/>
                      <c:h val="0.15406560228107294"/>
                    </c:manualLayout>
                  </c15:layout>
                  <c15:dlblFieldTable/>
                  <c15:showDataLabelsRange val="0"/>
                </c:ext>
                <c:ext xmlns:c16="http://schemas.microsoft.com/office/drawing/2014/chart" uri="{C3380CC4-5D6E-409C-BE32-E72D297353CC}">
                  <c16:uniqueId val="{00000009-D096-466C-8775-DEA512C94533}"/>
                </c:ext>
              </c:extLst>
            </c:dLbl>
            <c:dLbl>
              <c:idx val="5"/>
              <c:delete val="1"/>
              <c:extLst>
                <c:ext xmlns:c15="http://schemas.microsoft.com/office/drawing/2012/chart" uri="{CE6537A1-D6FC-4f65-9D91-7224C49458BB}"/>
                <c:ext xmlns:c16="http://schemas.microsoft.com/office/drawing/2014/chart" uri="{C3380CC4-5D6E-409C-BE32-E72D297353CC}">
                  <c16:uniqueId val="{0000000B-D096-466C-8775-DEA512C94533}"/>
                </c:ext>
              </c:extLst>
            </c:dLbl>
            <c:spPr>
              <a:solidFill>
                <a:sysClr val="window" lastClr="FFFFFF">
                  <a:alpha val="70000"/>
                </a:sysClr>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夫婦と子ども</c:v>
                </c:pt>
                <c:pt idx="1">
                  <c:v>３世代等</c:v>
                </c:pt>
                <c:pt idx="2">
                  <c:v>夫婦のみ</c:v>
                </c:pt>
                <c:pt idx="3">
                  <c:v>単独</c:v>
                </c:pt>
                <c:pt idx="4">
                  <c:v>ひとり親と子ども</c:v>
                </c:pt>
                <c:pt idx="5">
                  <c:v>不詳</c:v>
                </c:pt>
              </c:strCache>
            </c:strRef>
          </c:cat>
          <c:val>
            <c:numRef>
              <c:f>Sheet1!$B$2:$B$7</c:f>
              <c:numCache>
                <c:formatCode>0.0%</c:formatCode>
                <c:ptCount val="6"/>
                <c:pt idx="0">
                  <c:v>0.4</c:v>
                </c:pt>
                <c:pt idx="1">
                  <c:v>0.192</c:v>
                </c:pt>
                <c:pt idx="2">
                  <c:v>0.13700000000000001</c:v>
                </c:pt>
                <c:pt idx="3">
                  <c:v>0.20799999999999999</c:v>
                </c:pt>
                <c:pt idx="4">
                  <c:v>6.3E-2</c:v>
                </c:pt>
                <c:pt idx="5">
                  <c:v>0</c:v>
                </c:pt>
              </c:numCache>
            </c:numRef>
          </c:val>
          <c:extLst>
            <c:ext xmlns:c16="http://schemas.microsoft.com/office/drawing/2014/chart" uri="{C3380CC4-5D6E-409C-BE32-E72D297353CC}">
              <c16:uniqueId val="{0000000C-D096-466C-8775-DEA512C9453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36336111111111113"/>
          <c:y val="1.1759756508222724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0.20746697287839017"/>
          <c:y val="0.13455322030592032"/>
          <c:w val="0.57395516185476814"/>
          <c:h val="0.80994875400595645"/>
        </c:manualLayout>
      </c:layout>
      <c:pieChart>
        <c:varyColors val="1"/>
        <c:ser>
          <c:idx val="0"/>
          <c:order val="0"/>
          <c:tx>
            <c:strRef>
              <c:f>Sheet1!$C$1</c:f>
              <c:strCache>
                <c:ptCount val="1"/>
                <c:pt idx="0">
                  <c:v>令和２（2020）年</c:v>
                </c:pt>
              </c:strCache>
            </c:strRef>
          </c:tx>
          <c:spPr>
            <a:ln w="3175">
              <a:solidFill>
                <a:sysClr val="windowText" lastClr="000000"/>
              </a:solidFill>
            </a:ln>
          </c:spPr>
          <c:dPt>
            <c:idx val="0"/>
            <c:bubble3D val="0"/>
            <c:spPr>
              <a:solidFill>
                <a:srgbClr val="F4B3C2"/>
              </a:solidFill>
              <a:ln w="3175">
                <a:solidFill>
                  <a:sysClr val="windowText" lastClr="000000"/>
                </a:solidFill>
              </a:ln>
              <a:effectLst/>
            </c:spPr>
            <c:extLst>
              <c:ext xmlns:c16="http://schemas.microsoft.com/office/drawing/2014/chart" uri="{C3380CC4-5D6E-409C-BE32-E72D297353CC}">
                <c16:uniqueId val="{00000001-19E1-4109-A63A-50C5C40300E4}"/>
              </c:ext>
            </c:extLst>
          </c:dPt>
          <c:dPt>
            <c:idx val="1"/>
            <c:bubble3D val="0"/>
            <c:spPr>
              <a:pattFill prst="lgCheck">
                <a:fgClr>
                  <a:srgbClr val="A0CAED"/>
                </a:fgClr>
                <a:bgClr>
                  <a:sysClr val="window" lastClr="FFFFFF"/>
                </a:bgClr>
              </a:pattFill>
              <a:ln w="47625">
                <a:solidFill>
                  <a:srgbClr val="FF0000"/>
                </a:solidFill>
              </a:ln>
              <a:effectLst/>
            </c:spPr>
            <c:extLst>
              <c:ext xmlns:c16="http://schemas.microsoft.com/office/drawing/2014/chart" uri="{C3380CC4-5D6E-409C-BE32-E72D297353CC}">
                <c16:uniqueId val="{00000003-19E1-4109-A63A-50C5C40300E4}"/>
              </c:ext>
            </c:extLst>
          </c:dPt>
          <c:dPt>
            <c:idx val="2"/>
            <c:bubble3D val="0"/>
            <c:spPr>
              <a:pattFill prst="dkDnDiag">
                <a:fgClr>
                  <a:srgbClr val="CFD986"/>
                </a:fgClr>
                <a:bgClr>
                  <a:sysClr val="window" lastClr="FFFFFF"/>
                </a:bgClr>
              </a:pattFill>
              <a:ln w="3175">
                <a:solidFill>
                  <a:sysClr val="windowText" lastClr="000000"/>
                </a:solidFill>
              </a:ln>
              <a:effectLst/>
            </c:spPr>
            <c:extLst>
              <c:ext xmlns:c16="http://schemas.microsoft.com/office/drawing/2014/chart" uri="{C3380CC4-5D6E-409C-BE32-E72D297353CC}">
                <c16:uniqueId val="{00000005-19E1-4109-A63A-50C5C40300E4}"/>
              </c:ext>
            </c:extLst>
          </c:dPt>
          <c:dPt>
            <c:idx val="3"/>
            <c:bubble3D val="0"/>
            <c:spPr>
              <a:pattFill prst="smGrid">
                <a:fgClr>
                  <a:srgbClr val="E7938D"/>
                </a:fgClr>
                <a:bgClr>
                  <a:sysClr val="window" lastClr="FFFFFF"/>
                </a:bgClr>
              </a:pattFill>
              <a:ln w="3175">
                <a:solidFill>
                  <a:sysClr val="windowText" lastClr="000000"/>
                </a:solidFill>
              </a:ln>
              <a:effectLst/>
            </c:spPr>
            <c:extLst>
              <c:ext xmlns:c16="http://schemas.microsoft.com/office/drawing/2014/chart" uri="{C3380CC4-5D6E-409C-BE32-E72D297353CC}">
                <c16:uniqueId val="{00000007-19E1-4109-A63A-50C5C40300E4}"/>
              </c:ext>
            </c:extLst>
          </c:dPt>
          <c:dPt>
            <c:idx val="4"/>
            <c:bubble3D val="0"/>
            <c:spPr>
              <a:pattFill prst="zigZag">
                <a:fgClr>
                  <a:srgbClr val="C5B4D2"/>
                </a:fgClr>
                <a:bgClr>
                  <a:sysClr val="window" lastClr="FFFFFF"/>
                </a:bgClr>
              </a:pattFill>
              <a:ln w="3175">
                <a:solidFill>
                  <a:sysClr val="windowText" lastClr="000000"/>
                </a:solidFill>
              </a:ln>
              <a:effectLst/>
            </c:spPr>
            <c:extLst>
              <c:ext xmlns:c16="http://schemas.microsoft.com/office/drawing/2014/chart" uri="{C3380CC4-5D6E-409C-BE32-E72D297353CC}">
                <c16:uniqueId val="{00000009-19E1-4109-A63A-50C5C40300E4}"/>
              </c:ext>
            </c:extLst>
          </c:dPt>
          <c:dPt>
            <c:idx val="5"/>
            <c:bubble3D val="0"/>
            <c:spPr>
              <a:solidFill>
                <a:schemeClr val="accent6"/>
              </a:solidFill>
              <a:ln w="3175">
                <a:solidFill>
                  <a:sysClr val="windowText" lastClr="000000"/>
                </a:solidFill>
              </a:ln>
              <a:effectLst/>
            </c:spPr>
            <c:extLst>
              <c:ext xmlns:c16="http://schemas.microsoft.com/office/drawing/2014/chart" uri="{C3380CC4-5D6E-409C-BE32-E72D297353CC}">
                <c16:uniqueId val="{0000000B-19E1-4109-A63A-50C5C40300E4}"/>
              </c:ext>
            </c:extLst>
          </c:dPt>
          <c:dLbls>
            <c:dLbl>
              <c:idx val="0"/>
              <c:layout>
                <c:manualLayout>
                  <c:x val="-0.19722189413823271"/>
                  <c:y val="0.27020309192086206"/>
                </c:manualLayout>
              </c:layout>
              <c:tx>
                <c:rich>
                  <a:bodyPr rot="0" spcFirstLastPara="1" vertOverflow="ellipsis" vert="horz" wrap="square" lIns="38100" tIns="19050" rIns="38100" bIns="19050" anchor="ctr" anchorCtr="1">
                    <a:noAutofit/>
                  </a:bodyPr>
                  <a:lstStyle/>
                  <a:p>
                    <a:pPr>
                      <a:defRPr sz="1200" b="1" i="0" u="none" strike="noStrike" kern="1200" baseline="0">
                        <a:ln>
                          <a:noFill/>
                        </a:ln>
                        <a:solidFill>
                          <a:schemeClr val="tx1"/>
                        </a:solidFill>
                        <a:latin typeface="+mn-lt"/>
                        <a:ea typeface="+mn-ea"/>
                        <a:cs typeface="+mn-cs"/>
                      </a:defRPr>
                    </a:pPr>
                    <a:fld id="{D74BD765-6970-4698-A1EF-386B5E550C22}" type="CATEGORYNAME">
                      <a:rPr lang="ja-JP" altLang="en-US" sz="1200" smtClean="0">
                        <a:solidFill>
                          <a:schemeClr val="tx1"/>
                        </a:solidFill>
                      </a:rPr>
                      <a:pPr>
                        <a:defRPr sz="1200" b="1">
                          <a:ln>
                            <a:noFill/>
                          </a:ln>
                          <a:solidFill>
                            <a:schemeClr val="tx1"/>
                          </a:solidFill>
                        </a:defRPr>
                      </a:pPr>
                      <a:t>[分類名]</a:t>
                    </a:fld>
                    <a:endParaRPr lang="ja-JP" altLang="en-US" sz="1200">
                      <a:solidFill>
                        <a:schemeClr val="tx1"/>
                      </a:solidFill>
                    </a:endParaRPr>
                  </a:p>
                  <a:p>
                    <a:pPr>
                      <a:defRPr sz="1200" b="1">
                        <a:ln>
                          <a:noFill/>
                        </a:ln>
                        <a:solidFill>
                          <a:schemeClr val="tx1"/>
                        </a:solidFill>
                      </a:defRPr>
                    </a:pPr>
                    <a:fld id="{5FE2E3A5-F3BF-4C65-977D-C68BA5F92648}" type="VALUE">
                      <a:rPr lang="en-US" altLang="ja-JP" sz="1200" baseline="0" smtClean="0">
                        <a:solidFill>
                          <a:schemeClr val="tx1"/>
                        </a:solidFill>
                      </a:rPr>
                      <a:pPr>
                        <a:defRPr sz="1200" b="1">
                          <a:ln>
                            <a:noFill/>
                          </a:ln>
                          <a:solidFill>
                            <a:schemeClr val="tx1"/>
                          </a:solidFill>
                        </a:defRPr>
                      </a:pPr>
                      <a:t>[値]</a:t>
                    </a:fld>
                    <a:endParaRPr lang="ja-JP" altLang="en-US"/>
                  </a:p>
                </c:rich>
              </c:tx>
              <c:spPr>
                <a:solidFill>
                  <a:sysClr val="window" lastClr="FFFFFF">
                    <a:alpha val="70000"/>
                  </a:sysClr>
                </a:solidFill>
                <a:ln>
                  <a:noFill/>
                </a:ln>
                <a:effectLst/>
              </c:spPr>
              <c:txPr>
                <a:bodyPr rot="0" spcFirstLastPara="1" vertOverflow="ellipsis" vert="horz" wrap="square" lIns="38100" tIns="19050" rIns="38100" bIns="19050" anchor="ctr" anchorCtr="1">
                  <a:noAutofit/>
                </a:bodyPr>
                <a:lstStyle/>
                <a:p>
                  <a:pPr>
                    <a:defRPr sz="1200" b="1" i="0" u="none" strike="noStrike" kern="1200" baseline="0">
                      <a:ln>
                        <a:noFill/>
                      </a:ln>
                      <a:solidFill>
                        <a:schemeClr val="tx1"/>
                      </a:solidFill>
                      <a:latin typeface="+mn-lt"/>
                      <a:ea typeface="+mn-ea"/>
                      <a:cs typeface="+mn-cs"/>
                    </a:defRPr>
                  </a:pPr>
                  <a:endParaRPr lang="ja-JP" altLang="en-US"/>
                </a:p>
              </c:txPr>
              <c:showLegendKey val="0"/>
              <c:showVal val="1"/>
              <c:showCatName val="1"/>
              <c:showSerName val="0"/>
              <c:showPercent val="0"/>
              <c:showBubbleSize val="0"/>
              <c:extLst>
                <c:ext xmlns:c15="http://schemas.microsoft.com/office/drawing/2012/chart" uri="{CE6537A1-D6FC-4f65-9D91-7224C49458BB}">
                  <c15:layout>
                    <c:manualLayout>
                      <c:w val="0.21666666666666665"/>
                      <c:h val="0.16285596026745575"/>
                    </c:manualLayout>
                  </c15:layout>
                  <c15:dlblFieldTable/>
                  <c15:showDataLabelsRange val="0"/>
                </c:ext>
                <c:ext xmlns:c16="http://schemas.microsoft.com/office/drawing/2014/chart" uri="{C3380CC4-5D6E-409C-BE32-E72D297353CC}">
                  <c16:uniqueId val="{00000001-19E1-4109-A63A-50C5C40300E4}"/>
                </c:ext>
              </c:extLst>
            </c:dLbl>
            <c:dLbl>
              <c:idx val="1"/>
              <c:layout>
                <c:manualLayout>
                  <c:x val="3.537992125984242E-2"/>
                  <c:y val="1.4869495479731701E-3"/>
                </c:manualLayout>
              </c:layout>
              <c:tx>
                <c:rich>
                  <a:bodyPr/>
                  <a:lstStyle/>
                  <a:p>
                    <a:fld id="{838856A8-6AA4-4C57-9910-EA7F7F64E251}" type="CATEGORYNAME">
                      <a:rPr lang="ja-JP" altLang="en-US" smtClean="0"/>
                      <a:pPr/>
                      <a:t>[分類名]</a:t>
                    </a:fld>
                    <a:endParaRPr lang="ja-JP" altLang="en-US" dirty="0"/>
                  </a:p>
                  <a:p>
                    <a:fld id="{4F801AA2-1732-43EA-919B-6FEBC0105A49}" type="VALUE">
                      <a:rPr lang="en-US" altLang="ja-JP" baseline="0" smtClean="0"/>
                      <a:pPr/>
                      <a:t>[値]</a:t>
                    </a:fld>
                    <a:endParaRPr lang="ja-JP" alt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9E1-4109-A63A-50C5C40300E4}"/>
                </c:ext>
              </c:extLst>
            </c:dLbl>
            <c:dLbl>
              <c:idx val="2"/>
              <c:tx>
                <c:rich>
                  <a:bodyPr/>
                  <a:lstStyle/>
                  <a:p>
                    <a:fld id="{0695B755-7B7A-4DB2-8B88-101DC508A84D}" type="CATEGORYNAME">
                      <a:rPr lang="ja-JP" altLang="en-US" smtClean="0"/>
                      <a:pPr/>
                      <a:t>[分類名]</a:t>
                    </a:fld>
                    <a:endParaRPr lang="ja-JP" altLang="en-US" dirty="0"/>
                  </a:p>
                  <a:p>
                    <a:fld id="{A29A8FBF-C5F7-4875-AC39-018B77B30B1F}" type="VALUE">
                      <a:rPr lang="en-US" altLang="ja-JP" baseline="0" smtClean="0"/>
                      <a:pPr/>
                      <a:t>[値]</a:t>
                    </a:fld>
                    <a:endParaRPr lang="ja-JP" alt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9E1-4109-A63A-50C5C40300E4}"/>
                </c:ext>
              </c:extLst>
            </c:dLbl>
            <c:dLbl>
              <c:idx val="3"/>
              <c:layout>
                <c:manualLayout>
                  <c:x val="0.19505249343832021"/>
                  <c:y val="-5.6799315279689296E-2"/>
                </c:manualLayout>
              </c:layout>
              <c:tx>
                <c:rich>
                  <a:bodyPr/>
                  <a:lstStyle/>
                  <a:p>
                    <a:fld id="{D096484A-2E81-478B-A7C4-6C50F7F3980E}" type="CATEGORYNAME">
                      <a:rPr lang="ja-JP" altLang="en-US" smtClean="0"/>
                      <a:pPr/>
                      <a:t>[分類名]</a:t>
                    </a:fld>
                    <a:endParaRPr lang="ja-JP" altLang="en-US" baseline="0" dirty="0"/>
                  </a:p>
                  <a:p>
                    <a:fld id="{A3DFCC8A-0F4E-4984-9665-81B4EC615B65}" type="VALUE">
                      <a:rPr lang="en-US" altLang="ja-JP" baseline="0" smtClean="0"/>
                      <a:pPr/>
                      <a:t>[値]</a:t>
                    </a:fld>
                    <a:endParaRPr lang="ja-JP" alt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9E1-4109-A63A-50C5C40300E4}"/>
                </c:ext>
              </c:extLst>
            </c:dLbl>
            <c:dLbl>
              <c:idx val="4"/>
              <c:layout>
                <c:manualLayout>
                  <c:x val="-7.6841644794400699E-2"/>
                  <c:y val="5.5992492081259379E-2"/>
                </c:manualLayout>
              </c:layout>
              <c:tx>
                <c:rich>
                  <a:bodyPr rot="0" spcFirstLastPara="1" vertOverflow="ellipsis" vert="horz" wrap="square" lIns="38100" tIns="19050" rIns="38100" bIns="19050" anchor="ctr" anchorCtr="1">
                    <a:noAutofit/>
                  </a:bodyPr>
                  <a:lstStyle/>
                  <a:p>
                    <a:pPr>
                      <a:defRPr sz="1200" b="1" i="0" u="none" strike="noStrike" kern="1200" baseline="0">
                        <a:ln>
                          <a:noFill/>
                        </a:ln>
                        <a:solidFill>
                          <a:schemeClr val="tx1"/>
                        </a:solidFill>
                        <a:latin typeface="+mn-lt"/>
                        <a:ea typeface="+mn-ea"/>
                        <a:cs typeface="+mn-cs"/>
                      </a:defRPr>
                    </a:pPr>
                    <a:fld id="{906EE2D5-8B64-4D06-B500-D1203F45DF90}" type="CATEGORYNAME">
                      <a:rPr lang="ja-JP" altLang="en-US" sz="1200" smtClean="0">
                        <a:solidFill>
                          <a:schemeClr val="tx1"/>
                        </a:solidFill>
                      </a:rPr>
                      <a:pPr>
                        <a:defRPr sz="1200" b="1">
                          <a:ln>
                            <a:noFill/>
                          </a:ln>
                          <a:solidFill>
                            <a:schemeClr val="tx1"/>
                          </a:solidFill>
                        </a:defRPr>
                      </a:pPr>
                      <a:t>[分類名]</a:t>
                    </a:fld>
                    <a:fld id="{1A226C5C-0462-4DB7-8BEE-883A1A4E2542}" type="VALUE">
                      <a:rPr lang="en-US" altLang="ja-JP" sz="1200" baseline="0" smtClean="0">
                        <a:solidFill>
                          <a:schemeClr val="tx1"/>
                        </a:solidFill>
                      </a:rPr>
                      <a:pPr>
                        <a:defRPr sz="1200" b="1">
                          <a:ln>
                            <a:noFill/>
                          </a:ln>
                          <a:solidFill>
                            <a:schemeClr val="tx1"/>
                          </a:solidFill>
                        </a:defRPr>
                      </a:pPr>
                      <a:t>[値]</a:t>
                    </a:fld>
                    <a:endParaRPr lang="ja-JP" altLang="en-US"/>
                  </a:p>
                </c:rich>
              </c:tx>
              <c:spPr>
                <a:solidFill>
                  <a:sysClr val="window" lastClr="FFFFFF">
                    <a:alpha val="70000"/>
                  </a:sysClr>
                </a:solidFill>
                <a:ln>
                  <a:noFill/>
                </a:ln>
                <a:effectLst/>
              </c:spPr>
              <c:txPr>
                <a:bodyPr rot="0" spcFirstLastPara="1" vertOverflow="ellipsis" vert="horz" wrap="square" lIns="38100" tIns="19050" rIns="38100" bIns="19050" anchor="ctr" anchorCtr="1">
                  <a:noAutofit/>
                </a:bodyPr>
                <a:lstStyle/>
                <a:p>
                  <a:pPr>
                    <a:defRPr sz="1200" b="1" i="0" u="none" strike="noStrike" kern="1200" baseline="0">
                      <a:ln>
                        <a:noFill/>
                      </a:ln>
                      <a:solidFill>
                        <a:schemeClr val="tx1"/>
                      </a:solidFill>
                      <a:latin typeface="+mn-lt"/>
                      <a:ea typeface="+mn-ea"/>
                      <a:cs typeface="+mn-cs"/>
                    </a:defRPr>
                  </a:pPr>
                  <a:endParaRPr lang="ja-JP" altLang="en-US"/>
                </a:p>
              </c:txPr>
              <c:showLegendKey val="0"/>
              <c:showVal val="1"/>
              <c:showCatName val="1"/>
              <c:showSerName val="0"/>
              <c:showPercent val="0"/>
              <c:showBubbleSize val="0"/>
              <c:extLst>
                <c:ext xmlns:c15="http://schemas.microsoft.com/office/drawing/2012/chart" uri="{CE6537A1-D6FC-4f65-9D91-7224C49458BB}">
                  <c15:layout>
                    <c:manualLayout>
                      <c:w val="0.33611111111111114"/>
                      <c:h val="0.1533796336450029"/>
                    </c:manualLayout>
                  </c15:layout>
                  <c15:dlblFieldTable/>
                  <c15:showDataLabelsRange val="0"/>
                </c:ext>
                <c:ext xmlns:c16="http://schemas.microsoft.com/office/drawing/2014/chart" uri="{C3380CC4-5D6E-409C-BE32-E72D297353CC}">
                  <c16:uniqueId val="{00000009-19E1-4109-A63A-50C5C40300E4}"/>
                </c:ext>
              </c:extLst>
            </c:dLbl>
            <c:dLbl>
              <c:idx val="5"/>
              <c:layout>
                <c:manualLayout>
                  <c:x val="0.22737226596675417"/>
                  <c:y val="4.074771062850497E-2"/>
                </c:manualLayout>
              </c:layout>
              <c:tx>
                <c:rich>
                  <a:bodyPr/>
                  <a:lstStyle/>
                  <a:p>
                    <a:fld id="{9BA79B1E-F033-421E-B0A9-23274439AE23}" type="CATEGORYNAME">
                      <a:rPr lang="ja-JP" altLang="en-US" smtClean="0"/>
                      <a:pPr/>
                      <a:t>[分類名]</a:t>
                    </a:fld>
                    <a:fld id="{24BD3B6F-3635-4DD7-9704-9025F1334069}" type="VALUE">
                      <a:rPr lang="en-US" altLang="ja-JP" baseline="0" smtClean="0"/>
                      <a:pPr/>
                      <a:t>[値]</a:t>
                    </a:fld>
                    <a:endParaRPr lang="ja-JP" alt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19E1-4109-A63A-50C5C40300E4}"/>
                </c:ext>
              </c:extLst>
            </c:dLbl>
            <c:spPr>
              <a:solidFill>
                <a:sysClr val="window" lastClr="FFFFFF">
                  <a:alpha val="70000"/>
                </a:sysClr>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ln>
                      <a:noFill/>
                    </a:ln>
                    <a:solidFill>
                      <a:schemeClr val="tx1"/>
                    </a:solidFill>
                    <a:latin typeface="+mn-lt"/>
                    <a:ea typeface="+mn-ea"/>
                    <a:cs typeface="+mn-cs"/>
                  </a:defRPr>
                </a:pPr>
                <a:endParaRPr lang="ja-JP"/>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夫婦と子ども</c:v>
                </c:pt>
                <c:pt idx="1">
                  <c:v>３世代等</c:v>
                </c:pt>
                <c:pt idx="2">
                  <c:v>夫婦のみ</c:v>
                </c:pt>
                <c:pt idx="3">
                  <c:v>単独</c:v>
                </c:pt>
                <c:pt idx="4">
                  <c:v>ひとり親と子ども</c:v>
                </c:pt>
                <c:pt idx="5">
                  <c:v>不詳</c:v>
                </c:pt>
              </c:strCache>
            </c:strRef>
          </c:cat>
          <c:val>
            <c:numRef>
              <c:f>Sheet1!$C$2:$C$7</c:f>
              <c:numCache>
                <c:formatCode>0.0%</c:formatCode>
                <c:ptCount val="6"/>
                <c:pt idx="0">
                  <c:v>0.25</c:v>
                </c:pt>
                <c:pt idx="1">
                  <c:v>7.6999999999999999E-2</c:v>
                </c:pt>
                <c:pt idx="2">
                  <c:v>0.2</c:v>
                </c:pt>
                <c:pt idx="3">
                  <c:v>0.38</c:v>
                </c:pt>
                <c:pt idx="4">
                  <c:v>0.09</c:v>
                </c:pt>
                <c:pt idx="5">
                  <c:v>3.0000000000000001E-3</c:v>
                </c:pt>
              </c:numCache>
            </c:numRef>
          </c:val>
          <c:extLst>
            <c:ext xmlns:c16="http://schemas.microsoft.com/office/drawing/2014/chart" uri="{C3380CC4-5D6E-409C-BE32-E72D297353CC}">
              <c16:uniqueId val="{0000000C-19E1-4109-A63A-50C5C40300E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06952564405846"/>
          <c:y val="0.11518879047515919"/>
          <c:w val="0.58929495938924548"/>
          <c:h val="0.87544609824235298"/>
        </c:manualLayout>
      </c:layout>
      <c:doughnutChart>
        <c:varyColors val="1"/>
        <c:ser>
          <c:idx val="0"/>
          <c:order val="0"/>
          <c:cat>
            <c:strRef>
              <c:f>Sheet1!$A$2:$A$10</c:f>
              <c:strCache>
                <c:ptCount val="9"/>
                <c:pt idx="0">
                  <c:v>子どものための預貯金・保険</c:v>
                </c:pt>
                <c:pt idx="1">
                  <c:v>生活用品費</c:v>
                </c:pt>
                <c:pt idx="2">
                  <c:v>食費</c:v>
                </c:pt>
                <c:pt idx="3">
                  <c:v>衣類・服飾雑貨費</c:v>
                </c:pt>
                <c:pt idx="4">
                  <c:v>レジャー・旅行費</c:v>
                </c:pt>
                <c:pt idx="5">
                  <c:v>学校外教育費・活動費</c:v>
                </c:pt>
                <c:pt idx="6">
                  <c:v>保育費</c:v>
                </c:pt>
                <c:pt idx="7">
                  <c:v>医療費</c:v>
                </c:pt>
                <c:pt idx="8">
                  <c:v>その他</c:v>
                </c:pt>
              </c:strCache>
            </c:strRef>
          </c:cat>
          <c:val>
            <c:numRef>
              <c:f>Sheet1!$B$2:$B$10</c:f>
            </c:numRef>
          </c:val>
          <c:extLst>
            <c:ext xmlns:c16="http://schemas.microsoft.com/office/drawing/2014/chart" uri="{C3380CC4-5D6E-409C-BE32-E72D297353CC}">
              <c16:uniqueId val="{00000000-663A-44F1-8D67-988ADC0476E2}"/>
            </c:ext>
          </c:extLst>
        </c:ser>
        <c:ser>
          <c:idx val="1"/>
          <c:order val="1"/>
          <c:dPt>
            <c:idx val="0"/>
            <c:bubble3D val="0"/>
            <c:spPr>
              <a:solidFill>
                <a:srgbClr val="DF5A17"/>
              </a:solidFill>
              <a:ln w="19050">
                <a:solidFill>
                  <a:schemeClr val="lt1"/>
                </a:solidFill>
              </a:ln>
              <a:effectLst/>
            </c:spPr>
            <c:extLst>
              <c:ext xmlns:c16="http://schemas.microsoft.com/office/drawing/2014/chart" uri="{C3380CC4-5D6E-409C-BE32-E72D297353CC}">
                <c16:uniqueId val="{00000002-663A-44F1-8D67-988ADC0476E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663A-44F1-8D67-988ADC0476E2}"/>
              </c:ext>
            </c:extLst>
          </c:dPt>
          <c:dPt>
            <c:idx val="2"/>
            <c:bubble3D val="0"/>
            <c:spPr>
              <a:solidFill>
                <a:srgbClr val="F09D74"/>
              </a:solidFill>
              <a:ln w="19050">
                <a:solidFill>
                  <a:schemeClr val="lt1"/>
                </a:solidFill>
              </a:ln>
              <a:effectLst/>
            </c:spPr>
            <c:extLst>
              <c:ext xmlns:c16="http://schemas.microsoft.com/office/drawing/2014/chart" uri="{C3380CC4-5D6E-409C-BE32-E72D297353CC}">
                <c16:uniqueId val="{00000006-663A-44F1-8D67-988ADC0476E2}"/>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8-663A-44F1-8D67-988ADC0476E2}"/>
              </c:ext>
            </c:extLst>
          </c:dPt>
          <c:dPt>
            <c:idx val="4"/>
            <c:bubble3D val="0"/>
            <c:spPr>
              <a:solidFill>
                <a:srgbClr val="FFC000"/>
              </a:solidFill>
              <a:ln w="19050">
                <a:solidFill>
                  <a:schemeClr val="lt1"/>
                </a:solidFill>
              </a:ln>
              <a:effectLst/>
            </c:spPr>
            <c:extLst>
              <c:ext xmlns:c16="http://schemas.microsoft.com/office/drawing/2014/chart" uri="{C3380CC4-5D6E-409C-BE32-E72D297353CC}">
                <c16:uniqueId val="{0000000A-663A-44F1-8D67-988ADC0476E2}"/>
              </c:ext>
            </c:extLst>
          </c:dPt>
          <c:dPt>
            <c:idx val="5"/>
            <c:bubble3D val="0"/>
            <c:spPr>
              <a:solidFill>
                <a:srgbClr val="F09D74"/>
              </a:solidFill>
              <a:ln w="19050">
                <a:solidFill>
                  <a:schemeClr val="lt1"/>
                </a:solidFill>
              </a:ln>
              <a:effectLst/>
            </c:spPr>
            <c:extLst>
              <c:ext xmlns:c16="http://schemas.microsoft.com/office/drawing/2014/chart" uri="{C3380CC4-5D6E-409C-BE32-E72D297353CC}">
                <c16:uniqueId val="{0000000C-663A-44F1-8D67-988ADC0476E2}"/>
              </c:ext>
            </c:extLst>
          </c:dPt>
          <c:dPt>
            <c:idx val="6"/>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E-663A-44F1-8D67-988ADC0476E2}"/>
              </c:ext>
            </c:extLst>
          </c:dPt>
          <c:dPt>
            <c:idx val="7"/>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10-663A-44F1-8D67-988ADC0476E2}"/>
              </c:ext>
            </c:extLst>
          </c:dPt>
          <c:dPt>
            <c:idx val="8"/>
            <c:bubble3D val="0"/>
            <c:spPr>
              <a:solidFill>
                <a:srgbClr val="FFC000"/>
              </a:solidFill>
              <a:ln w="19050">
                <a:solidFill>
                  <a:schemeClr val="lt1"/>
                </a:solidFill>
              </a:ln>
              <a:effectLst/>
            </c:spPr>
            <c:extLst>
              <c:ext xmlns:c16="http://schemas.microsoft.com/office/drawing/2014/chart" uri="{C3380CC4-5D6E-409C-BE32-E72D297353CC}">
                <c16:uniqueId val="{00000012-663A-44F1-8D67-988ADC0476E2}"/>
              </c:ext>
            </c:extLst>
          </c:dPt>
          <c:dLbls>
            <c:dLbl>
              <c:idx val="0"/>
              <c:layout>
                <c:manualLayout>
                  <c:x val="0.17523121230533914"/>
                  <c:y val="-0.1853308771249054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r>
                      <a:rPr lang="ja-JP" altLang="en-US" sz="900" dirty="0">
                        <a:latin typeface="BIZ UDPゴシック" panose="020B0400000000000000" pitchFamily="50" charset="-128"/>
                        <a:ea typeface="BIZ UDPゴシック" panose="020B0400000000000000" pitchFamily="50" charset="-128"/>
                      </a:rPr>
                      <a:t>子どものための預貯金・保険</a:t>
                    </a:r>
                  </a:p>
                  <a:p>
                    <a:pPr>
                      <a:defRPr>
                        <a:latin typeface="BIZ UDPゴシック" panose="020B0400000000000000" pitchFamily="50" charset="-128"/>
                        <a:ea typeface="BIZ UDPゴシック" panose="020B0400000000000000" pitchFamily="50" charset="-128"/>
                      </a:defRPr>
                    </a:pPr>
                    <a:fld id="{75AC9577-FAD0-414F-B575-6505B3CA2771}" type="VALUE">
                      <a:rPr lang="en-US" altLang="ja-JP" sz="900" smtClean="0">
                        <a:latin typeface="BIZ UDPゴシック" panose="020B0400000000000000" pitchFamily="50" charset="-128"/>
                        <a:ea typeface="BIZ UDPゴシック" panose="020B0400000000000000" pitchFamily="50" charset="-128"/>
                      </a:rPr>
                      <a:pPr>
                        <a:defRPr>
                          <a:latin typeface="BIZ UDPゴシック" panose="020B0400000000000000" pitchFamily="50" charset="-128"/>
                          <a:ea typeface="BIZ UDPゴシック" panose="020B0400000000000000" pitchFamily="50" charset="-128"/>
                        </a:defRPr>
                      </a:pPr>
                      <a:t>[値]</a:t>
                    </a:fld>
                    <a:r>
                      <a:rPr lang="ja-JP" altLang="en-US" sz="900" dirty="0">
                        <a:latin typeface="BIZ UDPゴシック" panose="020B0400000000000000" pitchFamily="50" charset="-128"/>
                        <a:ea typeface="BIZ UDPゴシック" panose="020B0400000000000000" pitchFamily="50" charset="-128"/>
                      </a:rPr>
                      <a:t>円</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1"/>
              <c:showSerName val="0"/>
              <c:showPercent val="0"/>
              <c:showBubbleSize val="0"/>
              <c:extLst>
                <c:ext xmlns:c15="http://schemas.microsoft.com/office/drawing/2012/chart" uri="{CE6537A1-D6FC-4f65-9D91-7224C49458BB}">
                  <c15:layout>
                    <c:manualLayout>
                      <c:w val="0.28237271028346661"/>
                      <c:h val="0.1200492968921819"/>
                    </c:manualLayout>
                  </c15:layout>
                  <c15:dlblFieldTable/>
                  <c15:showDataLabelsRange val="0"/>
                </c:ext>
                <c:ext xmlns:c16="http://schemas.microsoft.com/office/drawing/2014/chart" uri="{C3380CC4-5D6E-409C-BE32-E72D297353CC}">
                  <c16:uniqueId val="{00000002-663A-44F1-8D67-988ADC0476E2}"/>
                </c:ext>
              </c:extLst>
            </c:dLbl>
            <c:dLbl>
              <c:idx val="1"/>
              <c:tx>
                <c:rich>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BIZ UDPゴシック" panose="020B0400000000000000" pitchFamily="50" charset="-128"/>
                        <a:ea typeface="BIZ UDPゴシック" panose="020B0400000000000000" pitchFamily="50" charset="-128"/>
                        <a:cs typeface="+mn-cs"/>
                      </a:defRPr>
                    </a:pPr>
                    <a:fld id="{2275E602-D185-4A50-A7DA-E28BB84F5A3D}" type="CATEGORYNAME">
                      <a:rPr lang="zh-TW" altLang="en-US" sz="1100" smtClean="0">
                        <a:solidFill>
                          <a:srgbClr val="FF0000"/>
                        </a:solidFill>
                      </a:rPr>
                      <a:pPr>
                        <a:defRPr sz="1100">
                          <a:solidFill>
                            <a:srgbClr val="FF0000"/>
                          </a:solidFill>
                          <a:latin typeface="BIZ UDPゴシック" panose="020B0400000000000000" pitchFamily="50" charset="-128"/>
                          <a:ea typeface="BIZ UDPゴシック" panose="020B0400000000000000" pitchFamily="50" charset="-128"/>
                        </a:defRPr>
                      </a:pPr>
                      <a:t>[分類名]</a:t>
                    </a:fld>
                    <a:endParaRPr lang="zh-TW" altLang="en-US" sz="1100" baseline="0">
                      <a:solidFill>
                        <a:srgbClr val="FF0000"/>
                      </a:solidFill>
                    </a:endParaRPr>
                  </a:p>
                  <a:p>
                    <a:pPr>
                      <a:defRPr sz="1100">
                        <a:solidFill>
                          <a:srgbClr val="FF0000"/>
                        </a:solidFill>
                        <a:latin typeface="BIZ UDPゴシック" panose="020B0400000000000000" pitchFamily="50" charset="-128"/>
                        <a:ea typeface="BIZ UDPゴシック" panose="020B0400000000000000" pitchFamily="50" charset="-128"/>
                      </a:defRPr>
                    </a:pPr>
                    <a:r>
                      <a:rPr lang="zh-TW" altLang="en-US" sz="1100" baseline="0">
                        <a:solidFill>
                          <a:srgbClr val="FF0000"/>
                        </a:solidFill>
                      </a:rPr>
                      <a:t> </a:t>
                    </a:r>
                    <a:fld id="{28B6CDF4-315A-42FD-B27E-3BBD2D66127B}" type="VALUE">
                      <a:rPr lang="en-US" altLang="zh-TW" sz="1100" baseline="0" smtClean="0">
                        <a:solidFill>
                          <a:srgbClr val="FF0000"/>
                        </a:solidFill>
                      </a:rPr>
                      <a:pPr>
                        <a:defRPr sz="1100">
                          <a:solidFill>
                            <a:srgbClr val="FF0000"/>
                          </a:solidFill>
                          <a:latin typeface="BIZ UDPゴシック" panose="020B0400000000000000" pitchFamily="50" charset="-128"/>
                          <a:ea typeface="BIZ UDPゴシック" panose="020B0400000000000000" pitchFamily="50" charset="-128"/>
                        </a:defRPr>
                      </a:pPr>
                      <a:t>[値]</a:t>
                    </a:fld>
                    <a:r>
                      <a:rPr lang="zh-TW" altLang="en-US" sz="1100" baseline="0">
                        <a:solidFill>
                          <a:srgbClr val="FF0000"/>
                        </a:solidFill>
                      </a:rPr>
                      <a:t>円</a:t>
                    </a:r>
                  </a:p>
                </c:rich>
              </c:tx>
              <c:spPr>
                <a:solidFill>
                  <a:schemeClr val="bg1"/>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BIZ UDPゴシック" panose="020B0400000000000000" pitchFamily="50" charset="-128"/>
                      <a:ea typeface="BIZ UDPゴシック" panose="020B0400000000000000" pitchFamily="50" charset="-128"/>
                      <a:cs typeface="+mn-cs"/>
                    </a:defRPr>
                  </a:pPr>
                  <a:endParaRPr lang="zh-TW" alt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63A-44F1-8D67-988ADC0476E2}"/>
                </c:ext>
              </c:extLst>
            </c:dLbl>
            <c:dLbl>
              <c:idx val="2"/>
              <c:layout>
                <c:manualLayout>
                  <c:x val="-0.11560633692566134"/>
                  <c:y val="6.1014299377890213E-2"/>
                </c:manualLayout>
              </c:layout>
              <c:tx>
                <c:rich>
                  <a:bodyPr/>
                  <a:lstStyle/>
                  <a:p>
                    <a:fld id="{91710DD2-2E81-4CB4-8BDA-357A4FCB92F8}" type="CATEGORYNAME">
                      <a:rPr lang="ja-JP" altLang="en-US" smtClean="0"/>
                      <a:pPr/>
                      <a:t>[分類名]</a:t>
                    </a:fld>
                    <a:endParaRPr lang="ja-JP" altLang="en-US" baseline="0" dirty="0"/>
                  </a:p>
                  <a:p>
                    <a:fld id="{9AEC5A39-DEE7-4E69-A469-C68482AD9C83}" type="VALUE">
                      <a:rPr lang="en-US" altLang="ja-JP" baseline="0" smtClean="0"/>
                      <a:pPr/>
                      <a:t>[値]</a:t>
                    </a:fld>
                    <a:r>
                      <a:rPr lang="ja-JP" altLang="en-US" baseline="0" dirty="0"/>
                      <a:t>円</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663A-44F1-8D67-988ADC0476E2}"/>
                </c:ext>
              </c:extLst>
            </c:dLbl>
            <c:dLbl>
              <c:idx val="3"/>
              <c:layout>
                <c:manualLayout>
                  <c:x val="-0.20366299490831943"/>
                  <c:y val="-3.0181686604959224E-2"/>
                </c:manualLayout>
              </c:layout>
              <c:tx>
                <c:rich>
                  <a:bodyPr/>
                  <a:lstStyle/>
                  <a:p>
                    <a:fld id="{C066173B-6A54-4848-9E43-49C175AF6916}" type="CATEGORYNAME">
                      <a:rPr lang="ja-JP" altLang="en-US" smtClean="0"/>
                      <a:pPr/>
                      <a:t>[分類名]</a:t>
                    </a:fld>
                    <a:endParaRPr lang="ja-JP" altLang="en-US" dirty="0"/>
                  </a:p>
                  <a:p>
                    <a:fld id="{3BAA21C5-8F81-4549-8BB0-959BC7DD87DA}" type="VALUE">
                      <a:rPr lang="en-US" altLang="ja-JP" baseline="0" smtClean="0"/>
                      <a:pPr/>
                      <a:t>[値]</a:t>
                    </a:fld>
                    <a:r>
                      <a:rPr lang="ja-JP" altLang="en-US" baseline="0" dirty="0"/>
                      <a:t>円</a:t>
                    </a:r>
                  </a:p>
                </c:rich>
              </c:tx>
              <c:showLegendKey val="0"/>
              <c:showVal val="1"/>
              <c:showCatName val="1"/>
              <c:showSerName val="0"/>
              <c:showPercent val="0"/>
              <c:showBubbleSize val="0"/>
              <c:extLst>
                <c:ext xmlns:c15="http://schemas.microsoft.com/office/drawing/2012/chart" uri="{CE6537A1-D6FC-4f65-9D91-7224C49458BB}">
                  <c15:layout>
                    <c:manualLayout>
                      <c:w val="0.20663637458369835"/>
                      <c:h val="0.17162349115856235"/>
                    </c:manualLayout>
                  </c15:layout>
                  <c15:dlblFieldTable/>
                  <c15:showDataLabelsRange val="0"/>
                </c:ext>
                <c:ext xmlns:c16="http://schemas.microsoft.com/office/drawing/2014/chart" uri="{C3380CC4-5D6E-409C-BE32-E72D297353CC}">
                  <c16:uniqueId val="{00000008-663A-44F1-8D67-988ADC0476E2}"/>
                </c:ext>
              </c:extLst>
            </c:dLbl>
            <c:dLbl>
              <c:idx val="4"/>
              <c:layout>
                <c:manualLayout>
                  <c:x val="-0.24446043021410335"/>
                  <c:y val="-7.0216966650540308E-2"/>
                </c:manualLayout>
              </c:layout>
              <c:tx>
                <c:rich>
                  <a:bodyPr/>
                  <a:lstStyle/>
                  <a:p>
                    <a:fld id="{8DB12261-6797-48EE-A1B9-6A860830B38E}" type="CATEGORYNAME">
                      <a:rPr lang="ja-JP" altLang="en-US" smtClean="0"/>
                      <a:pPr/>
                      <a:t>[分類名]</a:t>
                    </a:fld>
                    <a:endParaRPr lang="ja-JP" altLang="en-US" baseline="0" dirty="0"/>
                  </a:p>
                  <a:p>
                    <a:fld id="{28A710FC-F311-4E11-B207-E4278BBCCE8C}" type="VALUE">
                      <a:rPr lang="en-US" altLang="ja-JP" baseline="0" smtClean="0"/>
                      <a:pPr/>
                      <a:t>[値]</a:t>
                    </a:fld>
                    <a:r>
                      <a:rPr lang="ja-JP" altLang="en-US" baseline="0" dirty="0"/>
                      <a:t>円</a:t>
                    </a:r>
                  </a:p>
                </c:rich>
              </c:tx>
              <c:showLegendKey val="0"/>
              <c:showVal val="1"/>
              <c:showCatName val="1"/>
              <c:showSerName val="0"/>
              <c:showPercent val="0"/>
              <c:showBubbleSize val="0"/>
              <c:extLst>
                <c:ext xmlns:c15="http://schemas.microsoft.com/office/drawing/2012/chart" uri="{CE6537A1-D6FC-4f65-9D91-7224C49458BB}">
                  <c15:layout>
                    <c:manualLayout>
                      <c:w val="0.23189361543378068"/>
                      <c:h val="0.12840002436201961"/>
                    </c:manualLayout>
                  </c15:layout>
                  <c15:dlblFieldTable/>
                  <c15:showDataLabelsRange val="0"/>
                </c:ext>
                <c:ext xmlns:c16="http://schemas.microsoft.com/office/drawing/2014/chart" uri="{C3380CC4-5D6E-409C-BE32-E72D297353CC}">
                  <c16:uniqueId val="{0000000A-663A-44F1-8D67-988ADC0476E2}"/>
                </c:ext>
              </c:extLst>
            </c:dLbl>
            <c:dLbl>
              <c:idx val="5"/>
              <c:layout>
                <c:manualLayout>
                  <c:x val="-0.27549940869952827"/>
                  <c:y val="-0.1657038531417993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fld id="{0AC464D5-8EC8-4E28-A21A-3D5133D26707}" type="CATEGORYNAME">
                      <a:rPr lang="ja-JP" altLang="en-US" sz="900" smtClean="0"/>
                      <a:pPr>
                        <a:defRPr>
                          <a:latin typeface="BIZ UDPゴシック" panose="020B0400000000000000" pitchFamily="50" charset="-128"/>
                          <a:ea typeface="BIZ UDPゴシック" panose="020B0400000000000000" pitchFamily="50" charset="-128"/>
                        </a:defRPr>
                      </a:pPr>
                      <a:t>[分類名]</a:t>
                    </a:fld>
                    <a:endParaRPr lang="ja-JP" altLang="en-US" sz="900" dirty="0"/>
                  </a:p>
                  <a:p>
                    <a:pPr>
                      <a:defRPr>
                        <a:latin typeface="BIZ UDPゴシック" panose="020B0400000000000000" pitchFamily="50" charset="-128"/>
                        <a:ea typeface="BIZ UDPゴシック" panose="020B0400000000000000" pitchFamily="50" charset="-128"/>
                      </a:defRPr>
                    </a:pPr>
                    <a:fld id="{B600DD69-B3BF-433A-8529-31AAFDD98C97}" type="VALUE">
                      <a:rPr lang="en-US" altLang="ja-JP" sz="900" baseline="0" smtClean="0"/>
                      <a:pPr>
                        <a:defRPr>
                          <a:latin typeface="BIZ UDPゴシック" panose="020B0400000000000000" pitchFamily="50" charset="-128"/>
                          <a:ea typeface="BIZ UDPゴシック" panose="020B0400000000000000" pitchFamily="50" charset="-128"/>
                        </a:defRPr>
                      </a:pPr>
                      <a:t>[値]</a:t>
                    </a:fld>
                    <a:r>
                      <a:rPr lang="ja-JP" altLang="en-US" sz="900" baseline="0" dirty="0"/>
                      <a:t>円</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ltLang="en-US"/>
                </a:p>
              </c:txPr>
              <c:showLegendKey val="0"/>
              <c:showVal val="1"/>
              <c:showCatName val="1"/>
              <c:showSerName val="0"/>
              <c:showPercent val="0"/>
              <c:showBubbleSize val="0"/>
              <c:extLst>
                <c:ext xmlns:c15="http://schemas.microsoft.com/office/drawing/2012/chart" uri="{CE6537A1-D6FC-4f65-9D91-7224C49458BB}">
                  <c15:layout>
                    <c:manualLayout>
                      <c:w val="0.29122271508175163"/>
                      <c:h val="0.10146014450775455"/>
                    </c:manualLayout>
                  </c15:layout>
                  <c15:dlblFieldTable/>
                  <c15:showDataLabelsRange val="0"/>
                </c:ext>
                <c:ext xmlns:c16="http://schemas.microsoft.com/office/drawing/2014/chart" uri="{C3380CC4-5D6E-409C-BE32-E72D297353CC}">
                  <c16:uniqueId val="{0000000C-663A-44F1-8D67-988ADC0476E2}"/>
                </c:ext>
              </c:extLst>
            </c:dLbl>
            <c:dLbl>
              <c:idx val="6"/>
              <c:layout>
                <c:manualLayout>
                  <c:x val="-7.249129371425285E-2"/>
                  <c:y val="-0.18895134194957103"/>
                </c:manualLayout>
              </c:layout>
              <c:tx>
                <c:rich>
                  <a:bodyPr/>
                  <a:lstStyle/>
                  <a:p>
                    <a:fld id="{78EC7E9E-A685-4209-B200-5E65E58CA876}" type="CATEGORYNAME">
                      <a:rPr lang="ja-JP" altLang="en-US" smtClean="0"/>
                      <a:pPr/>
                      <a:t>[分類名]</a:t>
                    </a:fld>
                    <a:endParaRPr lang="ja-JP" altLang="en-US" dirty="0"/>
                  </a:p>
                  <a:p>
                    <a:fld id="{08FF70E9-8143-4B0D-947A-0210C783693F}" type="VALUE">
                      <a:rPr lang="en-US" altLang="ja-JP" baseline="0" smtClean="0"/>
                      <a:pPr/>
                      <a:t>[値]</a:t>
                    </a:fld>
                    <a:r>
                      <a:rPr lang="ja-JP" altLang="en-US" baseline="0" dirty="0"/>
                      <a:t>円</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663A-44F1-8D67-988ADC0476E2}"/>
                </c:ext>
              </c:extLst>
            </c:dLbl>
            <c:dLbl>
              <c:idx val="7"/>
              <c:layout>
                <c:manualLayout>
                  <c:x val="5.2311194868228016E-2"/>
                  <c:y val="-0.18647631365431408"/>
                </c:manualLayout>
              </c:layout>
              <c:tx>
                <c:rich>
                  <a:bodyPr/>
                  <a:lstStyle/>
                  <a:p>
                    <a:fld id="{DD0D8CF5-64BC-43CD-A722-3A444CD5A5AB}" type="CATEGORYNAME">
                      <a:rPr lang="ja-JP" altLang="en-US" smtClean="0"/>
                      <a:pPr/>
                      <a:t>[分類名]</a:t>
                    </a:fld>
                    <a:endParaRPr lang="ja-JP" altLang="en-US" baseline="0" dirty="0"/>
                  </a:p>
                  <a:p>
                    <a:fld id="{C8C31101-3445-4993-B0FA-9C77A1B0B5DD}" type="VALUE">
                      <a:rPr lang="en-US" altLang="ja-JP" baseline="0" smtClean="0"/>
                      <a:pPr/>
                      <a:t>[値]</a:t>
                    </a:fld>
                    <a:r>
                      <a:rPr lang="ja-JP" altLang="en-US" baseline="0" dirty="0"/>
                      <a:t>円</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663A-44F1-8D67-988ADC0476E2}"/>
                </c:ext>
              </c:extLst>
            </c:dLbl>
            <c:dLbl>
              <c:idx val="8"/>
              <c:layout>
                <c:manualLayout>
                  <c:x val="0.16622806417590952"/>
                  <c:y val="-0.15060998921597993"/>
                </c:manualLayout>
              </c:layout>
              <c:tx>
                <c:rich>
                  <a:bodyPr/>
                  <a:lstStyle/>
                  <a:p>
                    <a:fld id="{604DE108-59C5-4D67-8AE6-CA0A8B45F3E5}" type="CATEGORYNAME">
                      <a:rPr lang="ja-JP" altLang="en-US" smtClean="0"/>
                      <a:pPr/>
                      <a:t>[分類名]</a:t>
                    </a:fld>
                    <a:endParaRPr lang="ja-JP" altLang="en-US" dirty="0"/>
                  </a:p>
                  <a:p>
                    <a:fld id="{B8445379-A9D7-40A1-B5CB-AC2A04DD0199}" type="VALUE">
                      <a:rPr lang="en-US" altLang="ja-JP" baseline="0" smtClean="0"/>
                      <a:pPr/>
                      <a:t>[値]</a:t>
                    </a:fld>
                    <a:r>
                      <a:rPr lang="ja-JP" altLang="en-US" baseline="0" dirty="0"/>
                      <a:t>円</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663A-44F1-8D67-988ADC0476E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子どものための預貯金・保険</c:v>
                </c:pt>
                <c:pt idx="1">
                  <c:v>生活用品費</c:v>
                </c:pt>
                <c:pt idx="2">
                  <c:v>食費</c:v>
                </c:pt>
                <c:pt idx="3">
                  <c:v>衣類・服飾雑貨費</c:v>
                </c:pt>
                <c:pt idx="4">
                  <c:v>レジャー・旅行費</c:v>
                </c:pt>
                <c:pt idx="5">
                  <c:v>学校外教育費・活動費</c:v>
                </c:pt>
                <c:pt idx="6">
                  <c:v>保育費</c:v>
                </c:pt>
                <c:pt idx="7">
                  <c:v>医療費</c:v>
                </c:pt>
                <c:pt idx="8">
                  <c:v>その他</c:v>
                </c:pt>
              </c:strCache>
            </c:strRef>
          </c:cat>
          <c:val>
            <c:numRef>
              <c:f>Sheet1!$C$2:$C$10</c:f>
              <c:numCache>
                <c:formatCode>#,##0_);[Red]\(#,##0\)</c:formatCode>
                <c:ptCount val="9"/>
                <c:pt idx="0">
                  <c:v>31043.916666666668</c:v>
                </c:pt>
                <c:pt idx="1">
                  <c:v>18650.833333333332</c:v>
                </c:pt>
                <c:pt idx="2">
                  <c:v>14143.25</c:v>
                </c:pt>
                <c:pt idx="3">
                  <c:v>11718</c:v>
                </c:pt>
                <c:pt idx="4">
                  <c:v>1616.3333333333333</c:v>
                </c:pt>
                <c:pt idx="5">
                  <c:v>841.91666666666663</c:v>
                </c:pt>
                <c:pt idx="6">
                  <c:v>743.58333333333337</c:v>
                </c:pt>
                <c:pt idx="7">
                  <c:v>652.25</c:v>
                </c:pt>
                <c:pt idx="8">
                  <c:v>459.58333333333331</c:v>
                </c:pt>
              </c:numCache>
            </c:numRef>
          </c:val>
          <c:extLst>
            <c:ext xmlns:c16="http://schemas.microsoft.com/office/drawing/2014/chart" uri="{C3380CC4-5D6E-409C-BE32-E72D297353CC}">
              <c16:uniqueId val="{00000013-663A-44F1-8D67-988ADC0476E2}"/>
            </c:ext>
          </c:extLst>
        </c:ser>
        <c:dLbls>
          <c:showLegendKey val="0"/>
          <c:showVal val="0"/>
          <c:showCatName val="0"/>
          <c:showSerName val="0"/>
          <c:showPercent val="0"/>
          <c:showBubbleSize val="0"/>
          <c:showLeaderLines val="1"/>
        </c:dLbls>
        <c:firstSliceAng val="0"/>
        <c:holeSize val="58"/>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9E02A-6E93-45AB-BC7E-E65220016D29}" type="datetimeFigureOut">
              <a:rPr kumimoji="1" lang="ja-JP" altLang="en-US" smtClean="0"/>
              <a:t>2026/1/30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E03121-7BBF-43B3-B890-B36BA0DD38D0}" type="slidenum">
              <a:rPr kumimoji="1" lang="ja-JP" altLang="en-US" smtClean="0"/>
              <a:t>‹#›</a:t>
            </a:fld>
            <a:endParaRPr kumimoji="1" lang="ja-JP" altLang="en-US"/>
          </a:p>
        </p:txBody>
      </p:sp>
    </p:spTree>
    <p:extLst>
      <p:ext uri="{BB962C8B-B14F-4D97-AF65-F5344CB8AC3E}">
        <p14:creationId xmlns:p14="http://schemas.microsoft.com/office/powerpoint/2010/main" val="340512762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3E03121-7BBF-43B3-B890-B36BA0DD38D0}" type="slidenum">
              <a:rPr kumimoji="1" lang="ja-JP" altLang="en-US" smtClean="0"/>
              <a:t>10</a:t>
            </a:fld>
            <a:endParaRPr kumimoji="1" lang="ja-JP" altLang="en-US"/>
          </a:p>
        </p:txBody>
      </p:sp>
    </p:spTree>
    <p:extLst>
      <p:ext uri="{BB962C8B-B14F-4D97-AF65-F5344CB8AC3E}">
        <p14:creationId xmlns:p14="http://schemas.microsoft.com/office/powerpoint/2010/main" val="345153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3E03121-7BBF-43B3-B890-B36BA0DD38D0}" type="slidenum">
              <a:rPr kumimoji="1" lang="ja-JP" altLang="en-US" smtClean="0"/>
              <a:t>11</a:t>
            </a:fld>
            <a:endParaRPr kumimoji="1" lang="ja-JP" altLang="en-US"/>
          </a:p>
        </p:txBody>
      </p:sp>
    </p:spTree>
    <p:extLst>
      <p:ext uri="{BB962C8B-B14F-4D97-AF65-F5344CB8AC3E}">
        <p14:creationId xmlns:p14="http://schemas.microsoft.com/office/powerpoint/2010/main" val="2134854188"/>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1.png" Type="http://schemas.openxmlformats.org/officeDocument/2006/relationships/image"/><Relationship Id="rId3" Target="../media/image2.png"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1.png" Type="http://schemas.openxmlformats.org/officeDocument/2006/relationships/image"/><Relationship Id="rId3" Target="../media/image2.png" Type="http://schemas.openxmlformats.org/officeDocument/2006/relationships/image"/></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9E2A06B-2866-4E43-AD02-9B150867FF28}" type="datetime1">
              <a:rPr kumimoji="1" lang="ja-JP" altLang="en-US" smtClean="0"/>
              <a:t>2026/1/30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9197DEA-CF61-46C9-BC90-F6A731DD8BFB}" type="slidenum">
              <a:rPr kumimoji="1" lang="ja-JP" altLang="en-US" smtClean="0"/>
              <a:t>‹#›</a:t>
            </a:fld>
            <a:endParaRPr kumimoji="1" lang="ja-JP" altLang="en-US"/>
          </a:p>
        </p:txBody>
      </p:sp>
      <p:pic>
        <p:nvPicPr>
          <p:cNvPr id="7" name="図 6">
            <a:extLst>
              <a:ext uri="{FF2B5EF4-FFF2-40B4-BE49-F238E27FC236}">
                <a16:creationId xmlns:a16="http://schemas.microsoft.com/office/drawing/2014/main" id="{2444C254-E990-995F-49A2-14B3F43189B2}"/>
              </a:ext>
            </a:extLst>
          </p:cNvPr>
          <p:cNvPicPr>
            <a:picLocks noChangeAspect="1"/>
          </p:cNvPicPr>
          <p:nvPr userDrawn="1"/>
        </p:nvPicPr>
        <p:blipFill>
          <a:blip r:embed="rId2"/>
          <a:stretch>
            <a:fillRect/>
          </a:stretch>
        </p:blipFill>
        <p:spPr>
          <a:xfrm>
            <a:off x="0" y="6098720"/>
            <a:ext cx="12192000" cy="759279"/>
          </a:xfrm>
          <a:prstGeom prst="rect">
            <a:avLst/>
          </a:prstGeom>
        </p:spPr>
      </p:pic>
      <p:pic>
        <p:nvPicPr>
          <p:cNvPr id="8" name="図 7">
            <a:extLst>
              <a:ext uri="{FF2B5EF4-FFF2-40B4-BE49-F238E27FC236}">
                <a16:creationId xmlns:a16="http://schemas.microsoft.com/office/drawing/2014/main" id="{E4912C26-5D46-EB75-7906-CB6CC0F7798F}"/>
              </a:ext>
            </a:extLst>
          </p:cNvPr>
          <p:cNvPicPr>
            <a:picLocks noChangeAspect="1"/>
          </p:cNvPicPr>
          <p:nvPr userDrawn="1"/>
        </p:nvPicPr>
        <p:blipFill>
          <a:blip r:embed="rId3"/>
          <a:stretch>
            <a:fillRect/>
          </a:stretch>
        </p:blipFill>
        <p:spPr>
          <a:xfrm>
            <a:off x="10604328" y="6152241"/>
            <a:ext cx="1498943" cy="257630"/>
          </a:xfrm>
          <a:prstGeom prst="rect">
            <a:avLst/>
          </a:prstGeom>
        </p:spPr>
      </p:pic>
    </p:spTree>
    <p:extLst>
      <p:ext uri="{BB962C8B-B14F-4D97-AF65-F5344CB8AC3E}">
        <p14:creationId xmlns:p14="http://schemas.microsoft.com/office/powerpoint/2010/main" val="1749991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2A37DCB-30E2-4C0A-95AB-5B3F7DD5CD4D}" type="datetime1">
              <a:rPr kumimoji="1" lang="ja-JP" altLang="en-US" smtClean="0"/>
              <a:t>2026/1/30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9197DEA-CF61-46C9-BC90-F6A731DD8BFB}" type="slidenum">
              <a:rPr kumimoji="1" lang="ja-JP" altLang="en-US" smtClean="0"/>
              <a:t>‹#›</a:t>
            </a:fld>
            <a:endParaRPr kumimoji="1" lang="ja-JP" altLang="en-US"/>
          </a:p>
        </p:txBody>
      </p:sp>
    </p:spTree>
    <p:extLst>
      <p:ext uri="{BB962C8B-B14F-4D97-AF65-F5344CB8AC3E}">
        <p14:creationId xmlns:p14="http://schemas.microsoft.com/office/powerpoint/2010/main" val="3312677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1B569E3-C8CF-4758-871D-0C90252E88A9}" type="datetime1">
              <a:rPr kumimoji="1" lang="ja-JP" altLang="en-US" smtClean="0"/>
              <a:t>2026/1/30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9197DEA-CF61-46C9-BC90-F6A731DD8BFB}" type="slidenum">
              <a:rPr kumimoji="1" lang="ja-JP" altLang="en-US" smtClean="0"/>
              <a:t>‹#›</a:t>
            </a:fld>
            <a:endParaRPr kumimoji="1" lang="ja-JP" altLang="en-US"/>
          </a:p>
        </p:txBody>
      </p:sp>
    </p:spTree>
    <p:extLst>
      <p:ext uri="{BB962C8B-B14F-4D97-AF65-F5344CB8AC3E}">
        <p14:creationId xmlns:p14="http://schemas.microsoft.com/office/powerpoint/2010/main" val="3059454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AB0B95D-0727-40BC-A197-996E6EFCBA8B}" type="datetime1">
              <a:rPr kumimoji="1" lang="ja-JP" altLang="en-US" smtClean="0"/>
              <a:t>2026/1/30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9197DEA-CF61-46C9-BC90-F6A731DD8BFB}" type="slidenum">
              <a:rPr kumimoji="1" lang="ja-JP" altLang="en-US" smtClean="0"/>
              <a:t>‹#›</a:t>
            </a:fld>
            <a:endParaRPr kumimoji="1" lang="ja-JP" altLang="en-US"/>
          </a:p>
        </p:txBody>
      </p:sp>
      <p:pic>
        <p:nvPicPr>
          <p:cNvPr id="7" name="図 6">
            <a:extLst>
              <a:ext uri="{FF2B5EF4-FFF2-40B4-BE49-F238E27FC236}">
                <a16:creationId xmlns:a16="http://schemas.microsoft.com/office/drawing/2014/main" id="{562FF904-6371-38A6-EF85-4D9BA2E36F23}"/>
              </a:ext>
            </a:extLst>
          </p:cNvPr>
          <p:cNvPicPr>
            <a:picLocks noChangeAspect="1"/>
          </p:cNvPicPr>
          <p:nvPr userDrawn="1"/>
        </p:nvPicPr>
        <p:blipFill>
          <a:blip r:embed="rId2"/>
          <a:stretch>
            <a:fillRect/>
          </a:stretch>
        </p:blipFill>
        <p:spPr>
          <a:xfrm>
            <a:off x="0" y="6098720"/>
            <a:ext cx="12192000" cy="759279"/>
          </a:xfrm>
          <a:prstGeom prst="rect">
            <a:avLst/>
          </a:prstGeom>
        </p:spPr>
      </p:pic>
      <p:pic>
        <p:nvPicPr>
          <p:cNvPr id="8" name="図 7">
            <a:extLst>
              <a:ext uri="{FF2B5EF4-FFF2-40B4-BE49-F238E27FC236}">
                <a16:creationId xmlns:a16="http://schemas.microsoft.com/office/drawing/2014/main" id="{04DFB298-E740-8EB5-ED64-E4638E3E618D}"/>
              </a:ext>
            </a:extLst>
          </p:cNvPr>
          <p:cNvPicPr>
            <a:picLocks noChangeAspect="1"/>
          </p:cNvPicPr>
          <p:nvPr userDrawn="1"/>
        </p:nvPicPr>
        <p:blipFill>
          <a:blip r:embed="rId3"/>
          <a:stretch>
            <a:fillRect/>
          </a:stretch>
        </p:blipFill>
        <p:spPr>
          <a:xfrm>
            <a:off x="10604328" y="6152241"/>
            <a:ext cx="1498943" cy="257630"/>
          </a:xfrm>
          <a:prstGeom prst="rect">
            <a:avLst/>
          </a:prstGeom>
        </p:spPr>
      </p:pic>
      <p:sp>
        <p:nvSpPr>
          <p:cNvPr id="9" name="スライド番号プレースホルダー 5">
            <a:extLst>
              <a:ext uri="{FF2B5EF4-FFF2-40B4-BE49-F238E27FC236}">
                <a16:creationId xmlns:a16="http://schemas.microsoft.com/office/drawing/2014/main" id="{5A525938-A3E6-81B1-84AE-595813D5B028}"/>
              </a:ext>
            </a:extLst>
          </p:cNvPr>
          <p:cNvSpPr txBox="1">
            <a:spLocks/>
          </p:cNvSpPr>
          <p:nvPr userDrawn="1"/>
        </p:nvSpPr>
        <p:spPr>
          <a:xfrm>
            <a:off x="9067799" y="6492875"/>
            <a:ext cx="3035471"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9197DEA-CF61-46C9-BC90-F6A731DD8BFB}" type="slidenum">
              <a:rPr lang="ja-JP" altLang="en-US" sz="1800" b="1" i="0" baseline="0" smtClean="0">
                <a:solidFill>
                  <a:schemeClr val="bg2"/>
                </a:solidFill>
              </a:rPr>
              <a:pPr/>
              <a:t>‹#›</a:t>
            </a:fld>
            <a:endParaRPr lang="ja-JP" altLang="en-US" sz="1800" b="1" i="0" baseline="0" dirty="0">
              <a:solidFill>
                <a:schemeClr val="bg2"/>
              </a:solidFill>
            </a:endParaRPr>
          </a:p>
        </p:txBody>
      </p:sp>
    </p:spTree>
    <p:extLst>
      <p:ext uri="{BB962C8B-B14F-4D97-AF65-F5344CB8AC3E}">
        <p14:creationId xmlns:p14="http://schemas.microsoft.com/office/powerpoint/2010/main" val="518618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8166920-F8B4-4237-B1BA-B5A55EDF5551}" type="datetime1">
              <a:rPr kumimoji="1" lang="ja-JP" altLang="en-US" smtClean="0"/>
              <a:t>2026/1/30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9197DEA-CF61-46C9-BC90-F6A731DD8BFB}" type="slidenum">
              <a:rPr kumimoji="1" lang="ja-JP" altLang="en-US" smtClean="0"/>
              <a:t>‹#›</a:t>
            </a:fld>
            <a:endParaRPr kumimoji="1" lang="ja-JP" altLang="en-US"/>
          </a:p>
        </p:txBody>
      </p:sp>
    </p:spTree>
    <p:extLst>
      <p:ext uri="{BB962C8B-B14F-4D97-AF65-F5344CB8AC3E}">
        <p14:creationId xmlns:p14="http://schemas.microsoft.com/office/powerpoint/2010/main" val="2038118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1334478-A1AA-40BB-8F0D-F5B41DD01494}" type="datetime1">
              <a:rPr kumimoji="1" lang="ja-JP" altLang="en-US" smtClean="0"/>
              <a:t>2026/1/30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9197DEA-CF61-46C9-BC90-F6A731DD8BFB}" type="slidenum">
              <a:rPr kumimoji="1" lang="ja-JP" altLang="en-US" smtClean="0"/>
              <a:t>‹#›</a:t>
            </a:fld>
            <a:endParaRPr kumimoji="1" lang="ja-JP" altLang="en-US"/>
          </a:p>
        </p:txBody>
      </p:sp>
    </p:spTree>
    <p:extLst>
      <p:ext uri="{BB962C8B-B14F-4D97-AF65-F5344CB8AC3E}">
        <p14:creationId xmlns:p14="http://schemas.microsoft.com/office/powerpoint/2010/main" val="2345836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9F96136-CC0B-4D58-A8E3-1940B06839EC}" type="datetime1">
              <a:rPr kumimoji="1" lang="ja-JP" altLang="en-US" smtClean="0"/>
              <a:t>2026/1/30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9197DEA-CF61-46C9-BC90-F6A731DD8BFB}" type="slidenum">
              <a:rPr kumimoji="1" lang="ja-JP" altLang="en-US" smtClean="0"/>
              <a:t>‹#›</a:t>
            </a:fld>
            <a:endParaRPr kumimoji="1" lang="ja-JP" altLang="en-US"/>
          </a:p>
        </p:txBody>
      </p:sp>
    </p:spTree>
    <p:extLst>
      <p:ext uri="{BB962C8B-B14F-4D97-AF65-F5344CB8AC3E}">
        <p14:creationId xmlns:p14="http://schemas.microsoft.com/office/powerpoint/2010/main" val="3089751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44AB98A-9D0B-4BDB-A9C4-6405E359EB4A}" type="datetime1">
              <a:rPr kumimoji="1" lang="ja-JP" altLang="en-US" smtClean="0"/>
              <a:t>2026/1/30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9197DEA-CF61-46C9-BC90-F6A731DD8BFB}" type="slidenum">
              <a:rPr kumimoji="1" lang="ja-JP" altLang="en-US" smtClean="0"/>
              <a:t>‹#›</a:t>
            </a:fld>
            <a:endParaRPr kumimoji="1" lang="ja-JP" altLang="en-US"/>
          </a:p>
        </p:txBody>
      </p:sp>
    </p:spTree>
    <p:extLst>
      <p:ext uri="{BB962C8B-B14F-4D97-AF65-F5344CB8AC3E}">
        <p14:creationId xmlns:p14="http://schemas.microsoft.com/office/powerpoint/2010/main" val="46413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0F58C-7EF3-4642-9850-7C5CB5A3685E}" type="datetime1">
              <a:rPr kumimoji="1" lang="ja-JP" altLang="en-US" smtClean="0"/>
              <a:t>2026/1/30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9197DEA-CF61-46C9-BC90-F6A731DD8BFB}" type="slidenum">
              <a:rPr kumimoji="1" lang="ja-JP" altLang="en-US" smtClean="0"/>
              <a:t>‹#›</a:t>
            </a:fld>
            <a:endParaRPr kumimoji="1" lang="ja-JP" altLang="en-US"/>
          </a:p>
        </p:txBody>
      </p:sp>
    </p:spTree>
    <p:extLst>
      <p:ext uri="{BB962C8B-B14F-4D97-AF65-F5344CB8AC3E}">
        <p14:creationId xmlns:p14="http://schemas.microsoft.com/office/powerpoint/2010/main" val="4080260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BAFA77A-B09B-4EC4-8B76-05DBA104D4EF}" type="datetime1">
              <a:rPr kumimoji="1" lang="ja-JP" altLang="en-US" smtClean="0"/>
              <a:t>2026/1/30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9197DEA-CF61-46C9-BC90-F6A731DD8BFB}" type="slidenum">
              <a:rPr kumimoji="1" lang="ja-JP" altLang="en-US" smtClean="0"/>
              <a:t>‹#›</a:t>
            </a:fld>
            <a:endParaRPr kumimoji="1" lang="ja-JP" altLang="en-US"/>
          </a:p>
        </p:txBody>
      </p:sp>
    </p:spTree>
    <p:extLst>
      <p:ext uri="{BB962C8B-B14F-4D97-AF65-F5344CB8AC3E}">
        <p14:creationId xmlns:p14="http://schemas.microsoft.com/office/powerpoint/2010/main" val="4077220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B8AEA46-14B0-41CC-9D40-535EAE746C7E}" type="datetime1">
              <a:rPr kumimoji="1" lang="ja-JP" altLang="en-US" smtClean="0"/>
              <a:t>2026/1/30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9197DEA-CF61-46C9-BC90-F6A731DD8BFB}" type="slidenum">
              <a:rPr kumimoji="1" lang="ja-JP" altLang="en-US" smtClean="0"/>
              <a:t>‹#›</a:t>
            </a:fld>
            <a:endParaRPr kumimoji="1" lang="ja-JP" altLang="en-US"/>
          </a:p>
        </p:txBody>
      </p:sp>
    </p:spTree>
    <p:extLst>
      <p:ext uri="{BB962C8B-B14F-4D97-AF65-F5344CB8AC3E}">
        <p14:creationId xmlns:p14="http://schemas.microsoft.com/office/powerpoint/2010/main" val="3960254655"/>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9FEBF8-1A5E-494C-8B5D-88BFAED4F150}" type="datetime1">
              <a:rPr kumimoji="1" lang="ja-JP" altLang="en-US" smtClean="0"/>
              <a:t>2026/1/30</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97DEA-CF61-46C9-BC90-F6A731DD8BFB}" type="slidenum">
              <a:rPr kumimoji="1" lang="ja-JP" altLang="en-US" smtClean="0"/>
              <a:t>‹#›</a:t>
            </a:fld>
            <a:endParaRPr kumimoji="1" lang="ja-JP" altLang="en-US"/>
          </a:p>
        </p:txBody>
      </p:sp>
    </p:spTree>
    <p:extLst>
      <p:ext uri="{BB962C8B-B14F-4D97-AF65-F5344CB8AC3E}">
        <p14:creationId xmlns:p14="http://schemas.microsoft.com/office/powerpoint/2010/main" val="26335325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xml" Type="http://schemas.openxmlformats.org/officeDocument/2006/relationships/notesSlide"/><Relationship Id="rId3" Target="../media/image1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xml" Type="http://schemas.openxmlformats.org/officeDocument/2006/relationships/notesSlide"/><Relationship Id="rId3" Target="../media/image1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4.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15.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 Id="rId5" Target="../media/image18.jp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16.svg" Type="http://schemas.openxmlformats.org/officeDocument/2006/relationships/image"/><Relationship Id="rId4" Target="../media/image19.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16.svg" Type="http://schemas.openxmlformats.org/officeDocument/2006/relationships/image"/><Relationship Id="rId4" Target="../media/image20.png" Type="http://schemas.openxmlformats.org/officeDocument/2006/relationships/image"/><Relationship Id="rId5" Target="../media/image21.jp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22.png" Type="http://schemas.openxmlformats.org/officeDocument/2006/relationships/image"/><Relationship Id="rId3" Target="../media/image23.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24.png" Type="http://schemas.openxmlformats.org/officeDocument/2006/relationships/image"/><Relationship Id="rId3" Target="../media/image5.png" Type="http://schemas.openxmlformats.org/officeDocument/2006/relationships/image"/><Relationship Id="rId4" Target="../media/image16.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16.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16.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25.jp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23.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24.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25.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26.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27.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28.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29.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2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30.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27.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16.svg" Type="http://schemas.openxmlformats.org/officeDocument/2006/relationships/image"/><Relationship Id="rId4" Target="../media/image27.png" Type="http://schemas.openxmlformats.org/officeDocument/2006/relationships/image"/><Relationship Id="rId5" Target="../media/image28.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27.png" Type="http://schemas.openxmlformats.org/officeDocument/2006/relationships/image"/><Relationship Id="rId3" Target="../media/image29.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2.xml" Type="http://schemas.openxmlformats.org/officeDocument/2006/relationships/slideLayout"/><Relationship Id="rId2" Target="../charts/chart3.xml" Type="http://schemas.openxmlformats.org/officeDocument/2006/relationships/chart"/><Relationship Id="rId3" Target="../media/image30.jp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16.svg" Type="http://schemas.openxmlformats.org/officeDocument/2006/relationships/image"/><Relationship Id="rId4" Target="../media/image27.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31.jp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16.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16.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39.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2.png" Type="http://schemas.openxmlformats.org/officeDocument/2006/relationships/image"/><Relationship Id="rId3" Target="../media/image5.png" Type="http://schemas.openxmlformats.org/officeDocument/2006/relationships/image"/><Relationship Id="rId4" Target="../media/image16.svg" Type="http://schemas.openxmlformats.org/officeDocument/2006/relationships/image"/><Relationship Id="rId5" Target="../media/image3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7.jp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16.svg" Type="http://schemas.openxmlformats.org/officeDocument/2006/relationships/image"/><Relationship Id="rId4" Target="../media/image34.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16.svg" Type="http://schemas.openxmlformats.org/officeDocument/2006/relationships/image"/><Relationship Id="rId4" Target="../media/image35.png" Type="http://schemas.openxmlformats.org/officeDocument/2006/relationships/image"/><Relationship Id="rId5" Target="../media/image36.png" Type="http://schemas.openxmlformats.org/officeDocument/2006/relationships/image"/><Relationship Id="rId6" Target="../media/image37.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30.jp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16.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16.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8.jp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16.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9.jp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16.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40.jp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8.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16.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52.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53.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41.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16.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42.pn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16.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43.jp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2.xml" Type="http://schemas.openxmlformats.org/officeDocument/2006/relationships/slideLayout"/><Relationship Id="rId2" Target="https://www.pref.mie.lg.jp/D1KODOMO/000188787.htm" TargetMode="External" Type="http://schemas.openxmlformats.org/officeDocument/2006/relationships/hyperlink"/><Relationship Id="rId3" Target="../media/image5.png" Type="http://schemas.openxmlformats.org/officeDocument/2006/relationships/image"/><Relationship Id="rId4" Target="../media/image16.svg" Type="http://schemas.openxmlformats.org/officeDocument/2006/relationships/image"/><Relationship Id="rId5" Target="../media/image44.pn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16.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60.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16.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png" Type="http://schemas.openxmlformats.org/officeDocument/2006/relationships/image"/><Relationship Id="rId3" Target="../media/image16.sv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63.xml.rels><?xml version="1.0" encoding="UTF-8" standalone="yes"?><Relationships xmlns="http://schemas.openxmlformats.org/package/2006/relationships"><Relationship Id="rId1" Target="../slideLayouts/slideLayout2.xml" Type="http://schemas.openxmlformats.org/officeDocument/2006/relationships/slideLayout"/><Relationship Id="rId2" Target="mailto:shoshika@pref.mie.lg.jp" TargetMode="External" Type="http://schemas.openxmlformats.org/officeDocument/2006/relationships/hyperlink"/><Relationship Id="rId3" Target="https://www.pref.mie.lg.jp/D1KODOMO/000117883.htm" TargetMode="External" Type="http://schemas.openxmlformats.org/officeDocument/2006/relationships/hyperlink"/><Relationship Id="rId4" Target="https://www.mhlw.go.jp/seisakunitsuite/bunya/koyou_roudou/koyoukintou/ryouritsu/ikuji/consultation/" TargetMode="External" Type="http://schemas.openxmlformats.org/officeDocument/2006/relationships/hyperlink"/><Relationship Id="rId5" Target="../media/image45.png" Type="http://schemas.openxmlformats.org/officeDocument/2006/relationships/image"/><Relationship Id="rId6" Target="../media/image4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9.png" Type="http://schemas.openxmlformats.org/officeDocument/2006/relationships/image"/><Relationship Id="rId3" Target="../media/image1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2.xml" Type="http://schemas.openxmlformats.org/officeDocument/2006/relationships/slideLayout"/><Relationship Id="rId2" Target="../charts/chart1.xml" Type="http://schemas.openxmlformats.org/officeDocument/2006/relationships/chart"/><Relationship Id="rId3" Target="../charts/chart2.xml" Type="http://schemas.openxmlformats.org/officeDocument/2006/relationships/chart"/></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09537C7A-D904-8ADC-C88C-5F1FECF943B5}"/>
              </a:ext>
            </a:extLst>
          </p:cNvPr>
          <p:cNvSpPr>
            <a:spLocks noChangeAspect="1"/>
          </p:cNvSpPr>
          <p:nvPr/>
        </p:nvSpPr>
        <p:spPr>
          <a:xfrm>
            <a:off x="10351699" y="904985"/>
            <a:ext cx="837646" cy="1102166"/>
          </a:xfrm>
          <a:custGeom>
            <a:avLst/>
            <a:gdLst/>
            <a:ahLst/>
            <a:cxnLst/>
            <a:rect l="l" t="t" r="r" b="b"/>
            <a:pathLst>
              <a:path w="1199470" h="1578250">
                <a:moveTo>
                  <a:pt x="0" y="0"/>
                </a:moveTo>
                <a:lnTo>
                  <a:pt x="1199470" y="0"/>
                </a:lnTo>
                <a:lnTo>
                  <a:pt x="1199470" y="1578250"/>
                </a:lnTo>
                <a:lnTo>
                  <a:pt x="0" y="1578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5" name="TextBox 10">
            <a:extLst>
              <a:ext uri="{FF2B5EF4-FFF2-40B4-BE49-F238E27FC236}">
                <a16:creationId xmlns:a16="http://schemas.microsoft.com/office/drawing/2014/main" id="{21BD6394-3757-3822-C83C-8F932C941B85}"/>
              </a:ext>
            </a:extLst>
          </p:cNvPr>
          <p:cNvSpPr txBox="1"/>
          <p:nvPr/>
        </p:nvSpPr>
        <p:spPr>
          <a:xfrm>
            <a:off x="964230" y="3289050"/>
            <a:ext cx="8378314" cy="1260538"/>
          </a:xfrm>
          <a:prstGeom prst="rect">
            <a:avLst/>
          </a:prstGeom>
        </p:spPr>
        <p:txBody>
          <a:bodyPr wrap="square" lIns="0" tIns="0" rIns="0" bIns="0" rtlCol="0" anchor="t">
            <a:spAutoFit/>
          </a:bodyPr>
          <a:lstStyle/>
          <a:p>
            <a:pPr algn="l">
              <a:lnSpc>
                <a:spcPts val="11059"/>
              </a:lnSpc>
              <a:spcBef>
                <a:spcPct val="0"/>
              </a:spcBef>
            </a:pPr>
            <a:r>
              <a:rPr lang="ja-JP" altLang="en-US" sz="4800" b="1" spc="394" dirty="0">
                <a:solidFill>
                  <a:srgbClr val="1A1A1A"/>
                </a:solidFill>
                <a:latin typeface="たづがね角ゴシック Info Bold"/>
                <a:ea typeface="たづがね角ゴシック Info Bold"/>
                <a:cs typeface="たづがね角ゴシック Info Bold"/>
                <a:sym typeface="たづがね角ゴシック Info Bold"/>
              </a:rPr>
              <a:t>男性の育休促進 研修資料</a:t>
            </a:r>
            <a:endParaRPr lang="en-US" sz="4800" b="1" spc="394" dirty="0">
              <a:solidFill>
                <a:srgbClr val="1A1A1A"/>
              </a:solidFill>
              <a:latin typeface="たづがね角ゴシック Info Bold"/>
              <a:ea typeface="たづがね角ゴシック Info Bold"/>
              <a:cs typeface="たづがね角ゴシック Info Bold"/>
              <a:sym typeface="たづがね角ゴシック Info Bold"/>
            </a:endParaRPr>
          </a:p>
        </p:txBody>
      </p:sp>
      <p:sp>
        <p:nvSpPr>
          <p:cNvPr id="6" name="TextBox 11">
            <a:extLst>
              <a:ext uri="{FF2B5EF4-FFF2-40B4-BE49-F238E27FC236}">
                <a16:creationId xmlns:a16="http://schemas.microsoft.com/office/drawing/2014/main" id="{2C96E7FD-5A84-0332-0AB2-B96A63D84F39}"/>
              </a:ext>
            </a:extLst>
          </p:cNvPr>
          <p:cNvSpPr txBox="1"/>
          <p:nvPr/>
        </p:nvSpPr>
        <p:spPr>
          <a:xfrm>
            <a:off x="1607138" y="4683752"/>
            <a:ext cx="6439581" cy="508088"/>
          </a:xfrm>
          <a:prstGeom prst="rect">
            <a:avLst/>
          </a:prstGeom>
        </p:spPr>
        <p:txBody>
          <a:bodyPr wrap="square" lIns="0" tIns="0" rIns="0" bIns="0" rtlCol="0" anchor="t">
            <a:spAutoFit/>
          </a:bodyPr>
          <a:lstStyle/>
          <a:p>
            <a:pPr marL="0" lvl="0" indent="0" algn="l">
              <a:lnSpc>
                <a:spcPts val="4479"/>
              </a:lnSpc>
              <a:spcBef>
                <a:spcPct val="0"/>
              </a:spcBef>
            </a:pPr>
            <a:r>
              <a:rPr 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組織が変わる、人が育つ「男性育休」～</a:t>
            </a:r>
            <a:endParaRPr lang="en-US"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7" name="TextBox 12">
            <a:extLst>
              <a:ext uri="{FF2B5EF4-FFF2-40B4-BE49-F238E27FC236}">
                <a16:creationId xmlns:a16="http://schemas.microsoft.com/office/drawing/2014/main" id="{C5EE1C36-7145-782C-0F8F-6CD450A2477C}"/>
              </a:ext>
            </a:extLst>
          </p:cNvPr>
          <p:cNvSpPr txBox="1"/>
          <p:nvPr/>
        </p:nvSpPr>
        <p:spPr>
          <a:xfrm>
            <a:off x="964230" y="2900842"/>
            <a:ext cx="5262929" cy="528158"/>
          </a:xfrm>
          <a:prstGeom prst="rect">
            <a:avLst/>
          </a:prstGeom>
        </p:spPr>
        <p:txBody>
          <a:bodyPr wrap="square" lIns="0" tIns="0" rIns="0" bIns="0" rtlCol="0" anchor="t">
            <a:spAutoFit/>
          </a:bodyPr>
          <a:lstStyle/>
          <a:p>
            <a:pPr marL="0" lvl="0" indent="0" algn="just">
              <a:lnSpc>
                <a:spcPts val="4604"/>
              </a:lnSpc>
              <a:spcBef>
                <a:spcPct val="0"/>
              </a:spcBef>
            </a:pPr>
            <a:r>
              <a:rPr lang="ja-JP" altLang="en-US" sz="2400" b="1" dirty="0">
                <a:solidFill>
                  <a:srgbClr val="5A9F8A"/>
                </a:solidFill>
                <a:latin typeface="たづがね角ゴシック Info Bold" panose="020B0600070205080204" charset="-128"/>
                <a:ea typeface="たづがね角ゴシック Info Bold" panose="020B0600070205080204" charset="-128"/>
                <a:cs typeface="Helvetica World"/>
                <a:sym typeface="Helvetica World"/>
              </a:rPr>
              <a:t>三重県　</a:t>
            </a:r>
            <a:r>
              <a:rPr lang="en-US" sz="2400" b="1" dirty="0">
                <a:solidFill>
                  <a:srgbClr val="5A9F8A"/>
                </a:solidFill>
                <a:latin typeface="たづがね角ゴシック Info Bold" panose="020B0600070205080204" charset="-128"/>
                <a:ea typeface="たづがね角ゴシック Info Bold" panose="020B0600070205080204" charset="-128"/>
                <a:cs typeface="Helvetica World"/>
                <a:sym typeface="Helvetica World"/>
              </a:rPr>
              <a:t>みえパパ×育休促進事業</a:t>
            </a:r>
          </a:p>
        </p:txBody>
      </p:sp>
      <p:sp>
        <p:nvSpPr>
          <p:cNvPr id="8" name="TextBox 13">
            <a:extLst>
              <a:ext uri="{FF2B5EF4-FFF2-40B4-BE49-F238E27FC236}">
                <a16:creationId xmlns:a16="http://schemas.microsoft.com/office/drawing/2014/main" id="{FA1AA2F6-E9A1-1AC8-5E28-B24523CB677F}"/>
              </a:ext>
            </a:extLst>
          </p:cNvPr>
          <p:cNvSpPr txBox="1"/>
          <p:nvPr/>
        </p:nvSpPr>
        <p:spPr>
          <a:xfrm>
            <a:off x="8433707" y="5596443"/>
            <a:ext cx="3446732" cy="356572"/>
          </a:xfrm>
          <a:prstGeom prst="rect">
            <a:avLst/>
          </a:prstGeom>
        </p:spPr>
        <p:txBody>
          <a:bodyPr wrap="square" lIns="0" tIns="0" rIns="0" bIns="0" rtlCol="0" anchor="t">
            <a:spAutoFit/>
          </a:bodyPr>
          <a:lstStyle/>
          <a:p>
            <a:pPr algn="r">
              <a:lnSpc>
                <a:spcPts val="3080"/>
              </a:lnSpc>
              <a:spcBef>
                <a:spcPct val="0"/>
              </a:spcBef>
            </a:pPr>
            <a:r>
              <a:rPr lang="en-US" sz="1600" spc="110" dirty="0">
                <a:solidFill>
                  <a:srgbClr val="5A9F8A"/>
                </a:solidFill>
                <a:latin typeface="Helvetica World"/>
                <a:ea typeface="Helvetica World"/>
                <a:cs typeface="Helvetica World"/>
                <a:sym typeface="Helvetica World"/>
              </a:rPr>
              <a:t>Updated</a:t>
            </a:r>
            <a:r>
              <a:rPr lang="en-US" spc="110" dirty="0">
                <a:solidFill>
                  <a:srgbClr val="5A9F8A"/>
                </a:solidFill>
                <a:latin typeface="Helvetica World"/>
                <a:ea typeface="Helvetica World"/>
                <a:cs typeface="Helvetica World"/>
                <a:sym typeface="Helvetica World"/>
              </a:rPr>
              <a:t> on January 28, 2026</a:t>
            </a:r>
          </a:p>
        </p:txBody>
      </p:sp>
    </p:spTree>
    <p:extLst>
      <p:ext uri="{BB962C8B-B14F-4D97-AF65-F5344CB8AC3E}">
        <p14:creationId xmlns:p14="http://schemas.microsoft.com/office/powerpoint/2010/main" val="1232966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E856D-C587-7284-6587-21D58533B3B7}"/>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2087351E-8728-B592-2E90-A8321EAAA9AE}"/>
              </a:ext>
            </a:extLst>
          </p:cNvPr>
          <p:cNvSpPr txBox="1"/>
          <p:nvPr/>
        </p:nvSpPr>
        <p:spPr>
          <a:xfrm>
            <a:off x="510102" y="313463"/>
            <a:ext cx="5248180"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若者の意識調査</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6" name="TextBox 11">
            <a:extLst>
              <a:ext uri="{FF2B5EF4-FFF2-40B4-BE49-F238E27FC236}">
                <a16:creationId xmlns:a16="http://schemas.microsoft.com/office/drawing/2014/main" id="{20FFF3A4-B834-AA7B-ECB4-37F6A0D29C5E}"/>
              </a:ext>
            </a:extLst>
          </p:cNvPr>
          <p:cNvSpPr txBox="1"/>
          <p:nvPr/>
        </p:nvSpPr>
        <p:spPr>
          <a:xfrm>
            <a:off x="1802239" y="5934067"/>
            <a:ext cx="8587521" cy="338554"/>
          </a:xfrm>
          <a:prstGeom prst="rect">
            <a:avLst/>
          </a:prstGeom>
        </p:spPr>
        <p:txBody>
          <a:bodyPr wrap="square" lIns="0" tIns="0" rIns="0" bIns="0" rtlCol="0" anchor="t">
            <a:spAutoFit/>
          </a:bodyPr>
          <a:lstStyle/>
          <a:p>
            <a:pPr algn="l"/>
            <a:r>
              <a:rPr lang="ja-JP" alt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育休取得実績がない会社に就職したくないと感じる若者が約</a:t>
            </a:r>
            <a:r>
              <a:rPr lang="en-US" altLang="ja-JP" sz="2200" dirty="0">
                <a:solidFill>
                  <a:srgbClr val="003356"/>
                </a:solidFill>
                <a:latin typeface="たづがね角ゴシック Info Medium"/>
                <a:ea typeface="たづがね角ゴシック Info Medium"/>
                <a:cs typeface="たづがね角ゴシック Info Medium"/>
                <a:sym typeface="たづがね角ゴシック Info Medium"/>
              </a:rPr>
              <a:t>6</a:t>
            </a:r>
            <a:r>
              <a:rPr lang="ja-JP" alt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割！</a:t>
            </a:r>
          </a:p>
        </p:txBody>
      </p:sp>
      <p:sp>
        <p:nvSpPr>
          <p:cNvPr id="8" name="TextBox 13">
            <a:extLst>
              <a:ext uri="{FF2B5EF4-FFF2-40B4-BE49-F238E27FC236}">
                <a16:creationId xmlns:a16="http://schemas.microsoft.com/office/drawing/2014/main" id="{B7A1B3F3-84D1-FCBE-E0F4-F7980D8695B8}"/>
              </a:ext>
            </a:extLst>
          </p:cNvPr>
          <p:cNvSpPr txBox="1"/>
          <p:nvPr/>
        </p:nvSpPr>
        <p:spPr>
          <a:xfrm>
            <a:off x="9608953" y="4175105"/>
            <a:ext cx="2388780" cy="1077218"/>
          </a:xfrm>
          <a:prstGeom prst="rect">
            <a:avLst/>
          </a:prstGeom>
        </p:spPr>
        <p:txBody>
          <a:bodyPr wrap="square" lIns="0" tIns="0" rIns="0" bIns="0" rtlCol="0" anchor="t">
            <a:spAutoFit/>
          </a:bodyPr>
          <a:lstStyle/>
          <a:p>
            <a:pPr algn="l"/>
            <a:r>
              <a:rPr lang="en-US" sz="1400" b="1" dirty="0">
                <a:solidFill>
                  <a:srgbClr val="003356"/>
                </a:solidFill>
                <a:latin typeface="たづがね角ゴシック Info Medium"/>
                <a:ea typeface="たづがね角ゴシック Info Medium"/>
                <a:cs typeface="たづがね角ゴシック Info Medium"/>
                <a:sym typeface="たづがね角ゴシック Info Medium"/>
              </a:rPr>
              <a:t>出典：</a:t>
            </a:r>
            <a:r>
              <a:rPr lang="ja-JP" altLang="en-US" sz="1400" b="1" dirty="0">
                <a:solidFill>
                  <a:srgbClr val="003356"/>
                </a:solidFill>
                <a:latin typeface="たづがね角ゴシック Info Medium"/>
                <a:ea typeface="たづがね角ゴシック Info Medium"/>
                <a:cs typeface="たづがね角ゴシック Info Medium"/>
                <a:sym typeface="たづがね角ゴシック Info Medium"/>
              </a:rPr>
              <a:t>「若年層における育児休業等取得に対する意識調査（速報値）」（厚生労働省イクメンプロジェクト）</a:t>
            </a:r>
            <a:endParaRPr lang="en-US" altLang="ja-JP" sz="1400" b="1"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r>
              <a:rPr lang="en-US" altLang="ja-JP" sz="1400" b="1"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b="1" dirty="0">
                <a:solidFill>
                  <a:srgbClr val="003356"/>
                </a:solidFill>
                <a:latin typeface="たづがね角ゴシック Info Medium"/>
                <a:ea typeface="たづがね角ゴシック Info Medium"/>
                <a:cs typeface="たづがね角ゴシック Info Medium"/>
                <a:sym typeface="たづがね角ゴシック Info Medium"/>
              </a:rPr>
              <a:t>令和</a:t>
            </a:r>
            <a:r>
              <a:rPr lang="en-US" altLang="ja-JP" sz="1400" b="1" dirty="0">
                <a:solidFill>
                  <a:srgbClr val="003356"/>
                </a:solidFill>
                <a:latin typeface="たづがね角ゴシック Info Medium"/>
                <a:ea typeface="たづがね角ゴシック Info Medium"/>
                <a:cs typeface="たづがね角ゴシック Info Medium"/>
                <a:sym typeface="たづがね角ゴシック Info Medium"/>
              </a:rPr>
              <a:t>6</a:t>
            </a:r>
            <a:r>
              <a:rPr lang="ja-JP" altLang="en-US" sz="1400" b="1" dirty="0">
                <a:solidFill>
                  <a:srgbClr val="003356"/>
                </a:solidFill>
                <a:latin typeface="たづがね角ゴシック Info Medium"/>
                <a:ea typeface="たづがね角ゴシック Info Medium"/>
                <a:cs typeface="たづがね角ゴシック Info Medium"/>
                <a:sym typeface="たづがね角ゴシック Info Medium"/>
              </a:rPr>
              <a:t>年調査</a:t>
            </a:r>
          </a:p>
        </p:txBody>
      </p:sp>
      <p:sp>
        <p:nvSpPr>
          <p:cNvPr id="2" name="Freeform 8">
            <a:extLst>
              <a:ext uri="{FF2B5EF4-FFF2-40B4-BE49-F238E27FC236}">
                <a16:creationId xmlns:a16="http://schemas.microsoft.com/office/drawing/2014/main" id="{1B029D43-427D-0D30-3840-09DFA424D22D}"/>
              </a:ext>
            </a:extLst>
          </p:cNvPr>
          <p:cNvSpPr>
            <a:spLocks noChangeAspect="1"/>
          </p:cNvSpPr>
          <p:nvPr/>
        </p:nvSpPr>
        <p:spPr>
          <a:xfrm>
            <a:off x="1417590" y="1125415"/>
            <a:ext cx="7855745" cy="4369758"/>
          </a:xfrm>
          <a:custGeom>
            <a:avLst/>
            <a:gdLst/>
            <a:ahLst/>
            <a:cxnLst/>
            <a:rect l="l" t="t" r="r" b="b"/>
            <a:pathLst>
              <a:path w="11801866" h="6564788">
                <a:moveTo>
                  <a:pt x="0" y="0"/>
                </a:moveTo>
                <a:lnTo>
                  <a:pt x="11801865" y="0"/>
                </a:lnTo>
                <a:lnTo>
                  <a:pt x="11801865" y="6564788"/>
                </a:lnTo>
                <a:lnTo>
                  <a:pt x="0" y="6564788"/>
                </a:lnTo>
                <a:lnTo>
                  <a:pt x="0" y="0"/>
                </a:lnTo>
                <a:close/>
              </a:path>
            </a:pathLst>
          </a:custGeom>
          <a:blipFill>
            <a:blip r:embed="rId3"/>
            <a:stretch>
              <a:fillRect/>
            </a:stretch>
          </a:blipFill>
        </p:spPr>
        <p:txBody>
          <a:bodyPr/>
          <a:lstStyle/>
          <a:p>
            <a:endParaRPr lang="ja-JP" altLang="en-US" dirty="0"/>
          </a:p>
        </p:txBody>
      </p:sp>
      <p:sp>
        <p:nvSpPr>
          <p:cNvPr id="4" name="TextBox 14">
            <a:extLst>
              <a:ext uri="{FF2B5EF4-FFF2-40B4-BE49-F238E27FC236}">
                <a16:creationId xmlns:a16="http://schemas.microsoft.com/office/drawing/2014/main" id="{B88D9ED3-7C1D-8FF1-B9A3-BBB753E283B1}"/>
              </a:ext>
            </a:extLst>
          </p:cNvPr>
          <p:cNvSpPr txBox="1"/>
          <p:nvPr/>
        </p:nvSpPr>
        <p:spPr>
          <a:xfrm>
            <a:off x="8155782" y="2959884"/>
            <a:ext cx="3841951" cy="553998"/>
          </a:xfrm>
          <a:prstGeom prst="rect">
            <a:avLst/>
          </a:prstGeom>
        </p:spPr>
        <p:txBody>
          <a:bodyPr wrap="square" lIns="0" tIns="0" rIns="0" bIns="0" rtlCol="0" anchor="t">
            <a:spAutoFit/>
          </a:bodyPr>
          <a:lstStyle/>
          <a:p>
            <a:pPr algn="l"/>
            <a:r>
              <a:rPr lang="en-US" dirty="0">
                <a:solidFill>
                  <a:srgbClr val="003356"/>
                </a:solidFill>
                <a:latin typeface="たづがね角ゴシック Info Medium"/>
                <a:ea typeface="たづがね角ゴシック Info Medium"/>
                <a:cs typeface="たづがね角ゴシック Info Medium"/>
                <a:sym typeface="たづがね角ゴシック Info Medium"/>
              </a:rPr>
              <a:t>調査対象：全国の18歳～25歳の男女</a:t>
            </a: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高校生・大学生などの学生若年層</a:t>
            </a:r>
            <a:endParaRPr lang="en-US"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5" name="TextBox 10">
            <a:extLst>
              <a:ext uri="{FF2B5EF4-FFF2-40B4-BE49-F238E27FC236}">
                <a16:creationId xmlns:a16="http://schemas.microsoft.com/office/drawing/2014/main" id="{7750A8F2-7CFC-8EB8-A0DA-EE3E52D416B1}"/>
              </a:ext>
            </a:extLst>
          </p:cNvPr>
          <p:cNvSpPr txBox="1"/>
          <p:nvPr/>
        </p:nvSpPr>
        <p:spPr>
          <a:xfrm>
            <a:off x="8762791" y="0"/>
            <a:ext cx="3223699" cy="370422"/>
          </a:xfrm>
          <a:prstGeom prst="rect">
            <a:avLst/>
          </a:prstGeom>
        </p:spPr>
        <p:txBody>
          <a:bodyPr wrap="square" lIns="0" tIns="0" rIns="0" bIns="0" rtlCol="0" anchor="t">
            <a:spAutoFit/>
          </a:bodyPr>
          <a:lstStyle/>
          <a:p>
            <a:pPr marL="0" lvl="0" indent="0" algn="r">
              <a:lnSpc>
                <a:spcPts val="3359"/>
              </a:lnSpc>
              <a:spcBef>
                <a:spcPct val="0"/>
              </a:spcBef>
            </a:pPr>
            <a:r>
              <a:rPr 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男性育休取得を取り巻く現状</a:t>
            </a:r>
          </a:p>
        </p:txBody>
      </p:sp>
    </p:spTree>
    <p:extLst>
      <p:ext uri="{BB962C8B-B14F-4D97-AF65-F5344CB8AC3E}">
        <p14:creationId xmlns:p14="http://schemas.microsoft.com/office/powerpoint/2010/main" val="2496145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75B91-65A2-171B-2A23-1160563C968A}"/>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E2D86BDE-5D6D-6FB9-F962-D1A6084A3F12}"/>
              </a:ext>
            </a:extLst>
          </p:cNvPr>
          <p:cNvSpPr txBox="1"/>
          <p:nvPr/>
        </p:nvSpPr>
        <p:spPr>
          <a:xfrm>
            <a:off x="510102" y="313463"/>
            <a:ext cx="5248180"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若者の意識調査</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6" name="TextBox 11">
            <a:extLst>
              <a:ext uri="{FF2B5EF4-FFF2-40B4-BE49-F238E27FC236}">
                <a16:creationId xmlns:a16="http://schemas.microsoft.com/office/drawing/2014/main" id="{E6AFD98D-2C1C-67D1-272B-CEAC26BBDB4A}"/>
              </a:ext>
            </a:extLst>
          </p:cNvPr>
          <p:cNvSpPr txBox="1"/>
          <p:nvPr/>
        </p:nvSpPr>
        <p:spPr>
          <a:xfrm>
            <a:off x="1904565" y="5677739"/>
            <a:ext cx="8382870" cy="677108"/>
          </a:xfrm>
          <a:prstGeom prst="rect">
            <a:avLst/>
          </a:prstGeom>
        </p:spPr>
        <p:txBody>
          <a:bodyPr wrap="square" lIns="0" tIns="0" rIns="0" bIns="0" rtlCol="0" anchor="t">
            <a:spAutoFit/>
          </a:bodyPr>
          <a:lstStyle/>
          <a:p>
            <a:pPr algn="l"/>
            <a:r>
              <a:rPr lang="ja-JP" alt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男女ともに、「育休を取得したい」「どちらかというと取得したい」と思っている若者が多い！</a:t>
            </a:r>
          </a:p>
        </p:txBody>
      </p:sp>
      <p:sp>
        <p:nvSpPr>
          <p:cNvPr id="2" name="Freeform 8">
            <a:extLst>
              <a:ext uri="{FF2B5EF4-FFF2-40B4-BE49-F238E27FC236}">
                <a16:creationId xmlns:a16="http://schemas.microsoft.com/office/drawing/2014/main" id="{77AB353A-C217-5033-DA5B-4066A2D795AB}"/>
              </a:ext>
            </a:extLst>
          </p:cNvPr>
          <p:cNvSpPr>
            <a:spLocks noChangeAspect="1"/>
          </p:cNvSpPr>
          <p:nvPr/>
        </p:nvSpPr>
        <p:spPr>
          <a:xfrm>
            <a:off x="1436915" y="1052671"/>
            <a:ext cx="7831954" cy="4405474"/>
          </a:xfrm>
          <a:custGeom>
            <a:avLst/>
            <a:gdLst/>
            <a:ahLst/>
            <a:cxnLst/>
            <a:rect l="l" t="t" r="r" b="b"/>
            <a:pathLst>
              <a:path w="11498212" h="6467744">
                <a:moveTo>
                  <a:pt x="0" y="0"/>
                </a:moveTo>
                <a:lnTo>
                  <a:pt x="11498212" y="0"/>
                </a:lnTo>
                <a:lnTo>
                  <a:pt x="11498212" y="6467745"/>
                </a:lnTo>
                <a:lnTo>
                  <a:pt x="0" y="6467745"/>
                </a:lnTo>
                <a:lnTo>
                  <a:pt x="0" y="0"/>
                </a:lnTo>
                <a:close/>
              </a:path>
            </a:pathLst>
          </a:custGeom>
          <a:blipFill>
            <a:blip r:embed="rId3"/>
            <a:stretch>
              <a:fillRect/>
            </a:stretch>
          </a:blipFill>
        </p:spPr>
        <p:txBody>
          <a:bodyPr/>
          <a:lstStyle/>
          <a:p>
            <a:endParaRPr lang="ja-JP" altLang="en-US" dirty="0"/>
          </a:p>
        </p:txBody>
      </p:sp>
      <p:sp>
        <p:nvSpPr>
          <p:cNvPr id="4" name="TextBox 14">
            <a:extLst>
              <a:ext uri="{FF2B5EF4-FFF2-40B4-BE49-F238E27FC236}">
                <a16:creationId xmlns:a16="http://schemas.microsoft.com/office/drawing/2014/main" id="{FDEF4A92-E603-E36F-0276-CBFE9CEFEE5C}"/>
              </a:ext>
            </a:extLst>
          </p:cNvPr>
          <p:cNvSpPr txBox="1"/>
          <p:nvPr/>
        </p:nvSpPr>
        <p:spPr>
          <a:xfrm>
            <a:off x="8155782" y="1267124"/>
            <a:ext cx="3841951" cy="553998"/>
          </a:xfrm>
          <a:prstGeom prst="rect">
            <a:avLst/>
          </a:prstGeom>
        </p:spPr>
        <p:txBody>
          <a:bodyPr wrap="square" lIns="0" tIns="0" rIns="0" bIns="0" rtlCol="0" anchor="t">
            <a:spAutoFit/>
          </a:bodyPr>
          <a:lstStyle/>
          <a:p>
            <a:pPr algn="l"/>
            <a:r>
              <a:rPr lang="en-US" dirty="0">
                <a:solidFill>
                  <a:srgbClr val="003356"/>
                </a:solidFill>
                <a:latin typeface="たづがね角ゴシック Info Medium"/>
                <a:ea typeface="たづがね角ゴシック Info Medium"/>
                <a:cs typeface="たづがね角ゴシック Info Medium"/>
                <a:sym typeface="たづがね角ゴシック Info Medium"/>
              </a:rPr>
              <a:t>調査対象：全国の18歳～25歳の男女</a:t>
            </a: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高校生・大学生などの学生若年層</a:t>
            </a:r>
            <a:endParaRPr lang="en-US"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8" name="TextBox 13">
            <a:extLst>
              <a:ext uri="{FF2B5EF4-FFF2-40B4-BE49-F238E27FC236}">
                <a16:creationId xmlns:a16="http://schemas.microsoft.com/office/drawing/2014/main" id="{8BCAB457-9DC3-CD8A-1DA4-70504F5AC725}"/>
              </a:ext>
            </a:extLst>
          </p:cNvPr>
          <p:cNvSpPr txBox="1"/>
          <p:nvPr/>
        </p:nvSpPr>
        <p:spPr>
          <a:xfrm>
            <a:off x="9608953" y="4175105"/>
            <a:ext cx="2388780" cy="1077218"/>
          </a:xfrm>
          <a:prstGeom prst="rect">
            <a:avLst/>
          </a:prstGeom>
        </p:spPr>
        <p:txBody>
          <a:bodyPr wrap="square" lIns="0" tIns="0" rIns="0" bIns="0" rtlCol="0" anchor="t">
            <a:spAutoFit/>
          </a:bodyPr>
          <a:lstStyle/>
          <a:p>
            <a:pPr algn="l"/>
            <a:r>
              <a:rPr lang="en-US" sz="1400" b="1" dirty="0" err="1">
                <a:solidFill>
                  <a:srgbClr val="003356"/>
                </a:solidFill>
                <a:latin typeface="たづがね角ゴシック Info Medium"/>
                <a:ea typeface="たづがね角ゴシック Info Medium"/>
                <a:cs typeface="たづがね角ゴシック Info Medium"/>
                <a:sym typeface="たづがね角ゴシック Info Medium"/>
              </a:rPr>
              <a:t>出典</a:t>
            </a:r>
            <a:r>
              <a:rPr lang="en-US" sz="1400" b="1"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b="1" dirty="0">
                <a:solidFill>
                  <a:srgbClr val="003356"/>
                </a:solidFill>
                <a:latin typeface="たづがね角ゴシック Info Medium"/>
                <a:ea typeface="たづがね角ゴシック Info Medium"/>
                <a:cs typeface="たづがね角ゴシック Info Medium"/>
                <a:sym typeface="たづがね角ゴシック Info Medium"/>
              </a:rPr>
              <a:t>「若年層における育児休業等取得に対する意識調査（速報値）」（厚生労働省イクメンプロジェクト）</a:t>
            </a:r>
            <a:endParaRPr lang="en-US" altLang="ja-JP" sz="1400" b="1"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en-US" altLang="ja-JP" sz="1400" b="1"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b="1" dirty="0">
                <a:solidFill>
                  <a:srgbClr val="003356"/>
                </a:solidFill>
                <a:latin typeface="たづがね角ゴシック Info Medium"/>
                <a:ea typeface="たづがね角ゴシック Info Medium"/>
                <a:cs typeface="たづがね角ゴシック Info Medium"/>
                <a:sym typeface="たづがね角ゴシック Info Medium"/>
              </a:rPr>
              <a:t>令和</a:t>
            </a:r>
            <a:r>
              <a:rPr lang="en-US" altLang="ja-JP" sz="1400" b="1" dirty="0">
                <a:solidFill>
                  <a:srgbClr val="003356"/>
                </a:solidFill>
                <a:latin typeface="たづがね角ゴシック Info Medium"/>
                <a:ea typeface="たづがね角ゴシック Info Medium"/>
                <a:cs typeface="たづがね角ゴシック Info Medium"/>
                <a:sym typeface="たづがね角ゴシック Info Medium"/>
              </a:rPr>
              <a:t>6</a:t>
            </a:r>
            <a:r>
              <a:rPr lang="ja-JP" altLang="en-US" sz="1400" b="1" dirty="0">
                <a:solidFill>
                  <a:srgbClr val="003356"/>
                </a:solidFill>
                <a:latin typeface="たづがね角ゴシック Info Medium"/>
                <a:ea typeface="たづがね角ゴシック Info Medium"/>
                <a:cs typeface="たづがね角ゴシック Info Medium"/>
                <a:sym typeface="たづがね角ゴシック Info Medium"/>
              </a:rPr>
              <a:t>年調査</a:t>
            </a:r>
            <a:endParaRPr lang="en-US" sz="1400" b="1"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5" name="TextBox 10">
            <a:extLst>
              <a:ext uri="{FF2B5EF4-FFF2-40B4-BE49-F238E27FC236}">
                <a16:creationId xmlns:a16="http://schemas.microsoft.com/office/drawing/2014/main" id="{EAD8A4DA-567B-B53C-E66E-71E9415DF56B}"/>
              </a:ext>
            </a:extLst>
          </p:cNvPr>
          <p:cNvSpPr txBox="1"/>
          <p:nvPr/>
        </p:nvSpPr>
        <p:spPr>
          <a:xfrm>
            <a:off x="8762791" y="0"/>
            <a:ext cx="3223699" cy="370422"/>
          </a:xfrm>
          <a:prstGeom prst="rect">
            <a:avLst/>
          </a:prstGeom>
        </p:spPr>
        <p:txBody>
          <a:bodyPr wrap="square" lIns="0" tIns="0" rIns="0" bIns="0" rtlCol="0" anchor="t">
            <a:spAutoFit/>
          </a:bodyPr>
          <a:lstStyle/>
          <a:p>
            <a:pPr marL="0" lvl="0" indent="0" algn="r">
              <a:lnSpc>
                <a:spcPts val="3359"/>
              </a:lnSpc>
              <a:spcBef>
                <a:spcPct val="0"/>
              </a:spcBef>
            </a:pPr>
            <a:r>
              <a:rPr 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男性育休取得を取り巻く現状</a:t>
            </a:r>
          </a:p>
        </p:txBody>
      </p:sp>
    </p:spTree>
    <p:extLst>
      <p:ext uri="{BB962C8B-B14F-4D97-AF65-F5344CB8AC3E}">
        <p14:creationId xmlns:p14="http://schemas.microsoft.com/office/powerpoint/2010/main" val="311842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3354C-FAA9-80B0-CD60-9A29A7047724}"/>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1CEC850D-55DE-472F-F626-231B763C0A50}"/>
              </a:ext>
            </a:extLst>
          </p:cNvPr>
          <p:cNvSpPr txBox="1"/>
          <p:nvPr/>
        </p:nvSpPr>
        <p:spPr>
          <a:xfrm>
            <a:off x="510102" y="313463"/>
            <a:ext cx="5248180"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若者の意識調査</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6" name="TextBox 11">
            <a:extLst>
              <a:ext uri="{FF2B5EF4-FFF2-40B4-BE49-F238E27FC236}">
                <a16:creationId xmlns:a16="http://schemas.microsoft.com/office/drawing/2014/main" id="{4386EA5A-BB14-6776-0D8B-11179DD13414}"/>
              </a:ext>
            </a:extLst>
          </p:cNvPr>
          <p:cNvSpPr txBox="1"/>
          <p:nvPr/>
        </p:nvSpPr>
        <p:spPr>
          <a:xfrm>
            <a:off x="2628454" y="5934067"/>
            <a:ext cx="6935092" cy="338554"/>
          </a:xfrm>
          <a:prstGeom prst="rect">
            <a:avLst/>
          </a:prstGeom>
        </p:spPr>
        <p:txBody>
          <a:bodyPr wrap="square" lIns="0" tIns="0" rIns="0" bIns="0" rtlCol="0" anchor="t">
            <a:spAutoFit/>
          </a:bodyPr>
          <a:lstStyle/>
          <a:p>
            <a:pPr algn="l"/>
            <a:r>
              <a:rPr lang="ja-JP" alt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育休取得率が高い</a:t>
            </a:r>
            <a:r>
              <a:rPr lang="ja-JP" altLang="en-US" sz="2200" dirty="0">
                <a:latin typeface="たづがね角ゴシック Info Medium"/>
                <a:ea typeface="たづがね角ゴシック Info Medium"/>
                <a:cs typeface="たづがね角ゴシック Info Medium"/>
                <a:sym typeface="たづがね角ゴシック Info Medium"/>
              </a:rPr>
              <a:t>企業は若者が良いイメージを持つ！</a:t>
            </a:r>
          </a:p>
        </p:txBody>
      </p:sp>
      <p:sp>
        <p:nvSpPr>
          <p:cNvPr id="5" name="Freeform 8">
            <a:extLst>
              <a:ext uri="{FF2B5EF4-FFF2-40B4-BE49-F238E27FC236}">
                <a16:creationId xmlns:a16="http://schemas.microsoft.com/office/drawing/2014/main" id="{877DCD7D-D2CA-8EA4-C4A7-C20503567653}"/>
              </a:ext>
            </a:extLst>
          </p:cNvPr>
          <p:cNvSpPr>
            <a:spLocks noChangeAspect="1"/>
          </p:cNvSpPr>
          <p:nvPr/>
        </p:nvSpPr>
        <p:spPr>
          <a:xfrm>
            <a:off x="893645" y="1230788"/>
            <a:ext cx="8825759" cy="4677652"/>
          </a:xfrm>
          <a:custGeom>
            <a:avLst/>
            <a:gdLst/>
            <a:ahLst/>
            <a:cxnLst/>
            <a:rect l="l" t="t" r="r" b="b"/>
            <a:pathLst>
              <a:path w="12721893" h="6742603">
                <a:moveTo>
                  <a:pt x="0" y="0"/>
                </a:moveTo>
                <a:lnTo>
                  <a:pt x="12721893" y="0"/>
                </a:lnTo>
                <a:lnTo>
                  <a:pt x="12721893" y="6742604"/>
                </a:lnTo>
                <a:lnTo>
                  <a:pt x="0" y="6742604"/>
                </a:lnTo>
                <a:lnTo>
                  <a:pt x="0" y="0"/>
                </a:lnTo>
                <a:close/>
              </a:path>
            </a:pathLst>
          </a:custGeom>
          <a:blipFill>
            <a:blip r:embed="rId2"/>
            <a:stretch>
              <a:fillRect/>
            </a:stretch>
          </a:blipFill>
        </p:spPr>
        <p:txBody>
          <a:bodyPr/>
          <a:lstStyle/>
          <a:p>
            <a:endParaRPr lang="ja-JP" altLang="en-US" dirty="0"/>
          </a:p>
        </p:txBody>
      </p:sp>
      <p:sp>
        <p:nvSpPr>
          <p:cNvPr id="4" name="TextBox 14">
            <a:extLst>
              <a:ext uri="{FF2B5EF4-FFF2-40B4-BE49-F238E27FC236}">
                <a16:creationId xmlns:a16="http://schemas.microsoft.com/office/drawing/2014/main" id="{095104F5-DAA6-200C-2DFE-2826D3421B97}"/>
              </a:ext>
            </a:extLst>
          </p:cNvPr>
          <p:cNvSpPr txBox="1"/>
          <p:nvPr/>
        </p:nvSpPr>
        <p:spPr>
          <a:xfrm>
            <a:off x="8155782" y="2959884"/>
            <a:ext cx="3841951" cy="553998"/>
          </a:xfrm>
          <a:prstGeom prst="rect">
            <a:avLst/>
          </a:prstGeom>
        </p:spPr>
        <p:txBody>
          <a:bodyPr wrap="square" lIns="0" tIns="0" rIns="0" bIns="0" rtlCol="0" anchor="t">
            <a:spAutoFit/>
          </a:bodyPr>
          <a:lstStyle/>
          <a:p>
            <a:pPr algn="l"/>
            <a:r>
              <a:rPr lang="en-US" dirty="0">
                <a:solidFill>
                  <a:srgbClr val="003356"/>
                </a:solidFill>
                <a:latin typeface="たづがね角ゴシック Info Medium"/>
                <a:ea typeface="たづがね角ゴシック Info Medium"/>
                <a:cs typeface="たづがね角ゴシック Info Medium"/>
                <a:sym typeface="たづがね角ゴシック Info Medium"/>
              </a:rPr>
              <a:t>調査対象：全国の18歳～25歳の男女</a:t>
            </a: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高校生・大学生などの学生若年層</a:t>
            </a:r>
            <a:endParaRPr lang="en-US"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8" name="TextBox 13">
            <a:extLst>
              <a:ext uri="{FF2B5EF4-FFF2-40B4-BE49-F238E27FC236}">
                <a16:creationId xmlns:a16="http://schemas.microsoft.com/office/drawing/2014/main" id="{0B3F1F9C-2BC8-8A0E-5AD8-30AF749C5AFD}"/>
              </a:ext>
            </a:extLst>
          </p:cNvPr>
          <p:cNvSpPr txBox="1"/>
          <p:nvPr/>
        </p:nvSpPr>
        <p:spPr>
          <a:xfrm>
            <a:off x="9608953" y="4175105"/>
            <a:ext cx="2388780" cy="1077218"/>
          </a:xfrm>
          <a:prstGeom prst="rect">
            <a:avLst/>
          </a:prstGeom>
        </p:spPr>
        <p:txBody>
          <a:bodyPr wrap="square" lIns="0" tIns="0" rIns="0" bIns="0" rtlCol="0" anchor="t">
            <a:spAutoFit/>
          </a:bodyPr>
          <a:lstStyle/>
          <a:p>
            <a:pPr algn="l"/>
            <a:r>
              <a:rPr lang="en-US" sz="1400" b="1" dirty="0">
                <a:solidFill>
                  <a:srgbClr val="003356"/>
                </a:solidFill>
                <a:latin typeface="たづがね角ゴシック Info Medium"/>
                <a:ea typeface="たづがね角ゴシック Info Medium"/>
                <a:cs typeface="たづがね角ゴシック Info Medium"/>
                <a:sym typeface="たづがね角ゴシック Info Medium"/>
              </a:rPr>
              <a:t>出典：</a:t>
            </a:r>
            <a:r>
              <a:rPr lang="ja-JP" altLang="en-US" sz="1400" b="1" dirty="0">
                <a:solidFill>
                  <a:srgbClr val="003356"/>
                </a:solidFill>
                <a:latin typeface="たづがね角ゴシック Info Medium"/>
                <a:ea typeface="たづがね角ゴシック Info Medium"/>
                <a:cs typeface="たづがね角ゴシック Info Medium"/>
                <a:sym typeface="たづがね角ゴシック Info Medium"/>
              </a:rPr>
              <a:t>「若年層における育児休業等取得に対する意識調査（速報値）」（厚生労働省イクメンプロジェクト）</a:t>
            </a:r>
            <a:endParaRPr lang="en-US" altLang="ja-JP" sz="1400" b="1"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r>
              <a:rPr lang="en-US" altLang="ja-JP" sz="1400" b="1"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b="1" dirty="0">
                <a:solidFill>
                  <a:srgbClr val="003356"/>
                </a:solidFill>
                <a:latin typeface="たづがね角ゴシック Info Medium"/>
                <a:ea typeface="たづがね角ゴシック Info Medium"/>
                <a:cs typeface="たづがね角ゴシック Info Medium"/>
                <a:sym typeface="たづがね角ゴシック Info Medium"/>
              </a:rPr>
              <a:t>令和</a:t>
            </a:r>
            <a:r>
              <a:rPr lang="en-US" altLang="ja-JP" sz="1400" b="1" dirty="0">
                <a:solidFill>
                  <a:srgbClr val="003356"/>
                </a:solidFill>
                <a:latin typeface="たづがね角ゴシック Info Medium"/>
                <a:ea typeface="たづがね角ゴシック Info Medium"/>
                <a:cs typeface="たづがね角ゴシック Info Medium"/>
                <a:sym typeface="たづがね角ゴシック Info Medium"/>
              </a:rPr>
              <a:t>6</a:t>
            </a:r>
            <a:r>
              <a:rPr lang="ja-JP" altLang="en-US" sz="1400" b="1" dirty="0">
                <a:solidFill>
                  <a:srgbClr val="003356"/>
                </a:solidFill>
                <a:latin typeface="たづがね角ゴシック Info Medium"/>
                <a:ea typeface="たづがね角ゴシック Info Medium"/>
                <a:cs typeface="たづがね角ゴシック Info Medium"/>
                <a:sym typeface="たづがね角ゴシック Info Medium"/>
              </a:rPr>
              <a:t>年調査</a:t>
            </a:r>
            <a:endParaRPr lang="en-US" altLang="ja-JP" sz="1400" b="1"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2" name="TextBox 10">
            <a:extLst>
              <a:ext uri="{FF2B5EF4-FFF2-40B4-BE49-F238E27FC236}">
                <a16:creationId xmlns:a16="http://schemas.microsoft.com/office/drawing/2014/main" id="{38780C27-88BD-0513-4730-397838348519}"/>
              </a:ext>
            </a:extLst>
          </p:cNvPr>
          <p:cNvSpPr txBox="1"/>
          <p:nvPr/>
        </p:nvSpPr>
        <p:spPr>
          <a:xfrm>
            <a:off x="8762791" y="0"/>
            <a:ext cx="3223699" cy="370422"/>
          </a:xfrm>
          <a:prstGeom prst="rect">
            <a:avLst/>
          </a:prstGeom>
        </p:spPr>
        <p:txBody>
          <a:bodyPr wrap="square" lIns="0" tIns="0" rIns="0" bIns="0" rtlCol="0" anchor="t">
            <a:spAutoFit/>
          </a:bodyPr>
          <a:lstStyle/>
          <a:p>
            <a:pPr marL="0" lvl="0" indent="0" algn="r">
              <a:lnSpc>
                <a:spcPts val="3359"/>
              </a:lnSpc>
              <a:spcBef>
                <a:spcPct val="0"/>
              </a:spcBef>
            </a:pPr>
            <a:r>
              <a:rPr 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男性育休取得を取り巻く現状</a:t>
            </a:r>
          </a:p>
        </p:txBody>
      </p:sp>
    </p:spTree>
    <p:extLst>
      <p:ext uri="{BB962C8B-B14F-4D97-AF65-F5344CB8AC3E}">
        <p14:creationId xmlns:p14="http://schemas.microsoft.com/office/powerpoint/2010/main" val="2400223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C443B-3A28-7938-7553-9D1A70DEFB89}"/>
            </a:ext>
          </a:extLst>
        </p:cNvPr>
        <p:cNvGrpSpPr/>
        <p:nvPr/>
      </p:nvGrpSpPr>
      <p:grpSpPr>
        <a:xfrm>
          <a:off x="0" y="0"/>
          <a:ext cx="0" cy="0"/>
          <a:chOff x="0" y="0"/>
          <a:chExt cx="0" cy="0"/>
        </a:xfrm>
      </p:grpSpPr>
      <p:sp>
        <p:nvSpPr>
          <p:cNvPr id="4" name="TextBox 2">
            <a:extLst>
              <a:ext uri="{FF2B5EF4-FFF2-40B4-BE49-F238E27FC236}">
                <a16:creationId xmlns:a16="http://schemas.microsoft.com/office/drawing/2014/main" id="{A85DD25E-A7DD-12A0-F0AF-E5F91CE3E288}"/>
              </a:ext>
            </a:extLst>
          </p:cNvPr>
          <p:cNvSpPr txBox="1"/>
          <p:nvPr/>
        </p:nvSpPr>
        <p:spPr>
          <a:xfrm>
            <a:off x="3207614" y="2814990"/>
            <a:ext cx="3922859" cy="1641603"/>
          </a:xfrm>
          <a:prstGeom prst="rect">
            <a:avLst/>
          </a:prstGeom>
        </p:spPr>
        <p:txBody>
          <a:bodyPr wrap="square" lIns="0" tIns="0" rIns="0" bIns="0" rtlCol="0" anchor="t">
            <a:spAutoFit/>
          </a:bodyPr>
          <a:lstStyle/>
          <a:p>
            <a:pPr marL="0" lvl="0" indent="0" algn="ctr">
              <a:lnSpc>
                <a:spcPts val="6719"/>
              </a:lnSpc>
              <a:spcBef>
                <a:spcPct val="0"/>
              </a:spcBef>
            </a:pPr>
            <a:r>
              <a:rPr lang="ja-JP" altLang="en-US" sz="4400" dirty="0">
                <a:solidFill>
                  <a:srgbClr val="1A1A1A"/>
                </a:solidFill>
                <a:latin typeface="たづがね角ゴシック Info Medium"/>
                <a:ea typeface="たづがね角ゴシック Info Medium"/>
                <a:cs typeface="たづがね角ゴシック Info Medium"/>
                <a:sym typeface="たづがね角ゴシック Info Medium"/>
              </a:rPr>
              <a:t>男性育休が</a:t>
            </a:r>
            <a:endParaRPr lang="en-US" altLang="ja-JP" sz="4400" dirty="0">
              <a:solidFill>
                <a:srgbClr val="1A1A1A"/>
              </a:solidFill>
              <a:latin typeface="たづがね角ゴシック Info Medium"/>
              <a:ea typeface="たづがね角ゴシック Info Medium"/>
              <a:cs typeface="たづがね角ゴシック Info Medium"/>
              <a:sym typeface="たづがね角ゴシック Info Medium"/>
            </a:endParaRPr>
          </a:p>
          <a:p>
            <a:pPr marL="0" lvl="0" indent="0" algn="ctr">
              <a:lnSpc>
                <a:spcPts val="6719"/>
              </a:lnSpc>
              <a:spcBef>
                <a:spcPct val="0"/>
              </a:spcBef>
            </a:pPr>
            <a:r>
              <a:rPr lang="ja-JP" altLang="en-US" sz="4400" dirty="0">
                <a:solidFill>
                  <a:srgbClr val="1A1A1A"/>
                </a:solidFill>
                <a:latin typeface="たづがね角ゴシック Info Medium"/>
                <a:ea typeface="たづがね角ゴシック Info Medium"/>
                <a:cs typeface="たづがね角ゴシック Info Medium"/>
                <a:sym typeface="たづがね角ゴシック Info Medium"/>
              </a:rPr>
              <a:t>もたらす効果</a:t>
            </a:r>
            <a:endParaRPr lang="en-US" sz="4400" dirty="0">
              <a:solidFill>
                <a:srgbClr val="1A1A1A"/>
              </a:solidFill>
              <a:latin typeface="たづがね角ゴシック Info Medium"/>
              <a:ea typeface="たづがね角ゴシック Info Medium"/>
              <a:cs typeface="たづがね角ゴシック Info Medium"/>
              <a:sym typeface="たづがね角ゴシック Info Medium"/>
            </a:endParaRPr>
          </a:p>
        </p:txBody>
      </p:sp>
      <p:sp>
        <p:nvSpPr>
          <p:cNvPr id="5" name="TextBox 3">
            <a:extLst>
              <a:ext uri="{FF2B5EF4-FFF2-40B4-BE49-F238E27FC236}">
                <a16:creationId xmlns:a16="http://schemas.microsoft.com/office/drawing/2014/main" id="{45192478-8826-F29C-97D1-AFE2449DA4C9}"/>
              </a:ext>
            </a:extLst>
          </p:cNvPr>
          <p:cNvSpPr txBox="1"/>
          <p:nvPr/>
        </p:nvSpPr>
        <p:spPr>
          <a:xfrm>
            <a:off x="2211361" y="3174644"/>
            <a:ext cx="996253" cy="739626"/>
          </a:xfrm>
          <a:prstGeom prst="rect">
            <a:avLst/>
          </a:prstGeom>
        </p:spPr>
        <p:txBody>
          <a:bodyPr lIns="0" tIns="0" rIns="0" bIns="0" rtlCol="0" anchor="t">
            <a:spAutoFit/>
          </a:bodyPr>
          <a:lstStyle/>
          <a:p>
            <a:pPr marL="0" lvl="0" indent="0" algn="just">
              <a:lnSpc>
                <a:spcPts val="6719"/>
              </a:lnSpc>
              <a:spcBef>
                <a:spcPct val="0"/>
              </a:spcBef>
            </a:pPr>
            <a:r>
              <a:rPr lang="en-US" sz="4400" u="none" strike="noStrike" dirty="0">
                <a:solidFill>
                  <a:srgbClr val="5A9F8A"/>
                </a:solidFill>
                <a:latin typeface="Helvetica World"/>
                <a:ea typeface="Helvetica World"/>
                <a:cs typeface="Helvetica World"/>
                <a:sym typeface="Helvetica World"/>
              </a:rPr>
              <a:t>02</a:t>
            </a:r>
          </a:p>
        </p:txBody>
      </p:sp>
      <p:sp>
        <p:nvSpPr>
          <p:cNvPr id="7" name="Freeform 2">
            <a:extLst>
              <a:ext uri="{FF2B5EF4-FFF2-40B4-BE49-F238E27FC236}">
                <a16:creationId xmlns:a16="http://schemas.microsoft.com/office/drawing/2014/main" id="{41C6E197-5048-2989-1250-0C49019F7696}"/>
              </a:ext>
            </a:extLst>
          </p:cNvPr>
          <p:cNvSpPr>
            <a:spLocks noChangeAspect="1"/>
          </p:cNvSpPr>
          <p:nvPr/>
        </p:nvSpPr>
        <p:spPr>
          <a:xfrm>
            <a:off x="863104" y="3053446"/>
            <a:ext cx="702099" cy="923815"/>
          </a:xfrm>
          <a:custGeom>
            <a:avLst/>
            <a:gdLst/>
            <a:ahLst/>
            <a:cxnLst/>
            <a:rect l="l" t="t" r="r" b="b"/>
            <a:pathLst>
              <a:path w="1199470" h="1578250">
                <a:moveTo>
                  <a:pt x="0" y="0"/>
                </a:moveTo>
                <a:lnTo>
                  <a:pt x="1199470" y="0"/>
                </a:lnTo>
                <a:lnTo>
                  <a:pt x="1199470" y="1578250"/>
                </a:lnTo>
                <a:lnTo>
                  <a:pt x="0" y="1578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pic>
        <p:nvPicPr>
          <p:cNvPr id="3" name="図 2" descr="屋内, 座る, 持つ, 男 が含まれている画像&#10;&#10;AI によって生成されたコンテンツは間違っている可能性があります。">
            <a:extLst>
              <a:ext uri="{FF2B5EF4-FFF2-40B4-BE49-F238E27FC236}">
                <a16:creationId xmlns:a16="http://schemas.microsoft.com/office/drawing/2014/main" id="{C2C09E2C-9E27-DC52-CCA9-90C260497592}"/>
              </a:ext>
            </a:extLst>
          </p:cNvPr>
          <p:cNvPicPr>
            <a:picLocks noChangeAspect="1"/>
          </p:cNvPicPr>
          <p:nvPr/>
        </p:nvPicPr>
        <p:blipFill>
          <a:blip r:embed="rId4">
            <a:extLst>
              <a:ext uri="{28A0092B-C50C-407E-A947-70E740481C1C}">
                <a14:useLocalDpi xmlns:a14="http://schemas.microsoft.com/office/drawing/2010/main" val="0"/>
              </a:ext>
            </a:extLst>
          </a:blip>
          <a:srcRect t="22095" b="21777"/>
          <a:stretch/>
        </p:blipFill>
        <p:spPr>
          <a:xfrm>
            <a:off x="8283436" y="1729669"/>
            <a:ext cx="3168981" cy="3849190"/>
          </a:xfrm>
          <a:prstGeom prst="rect">
            <a:avLst/>
          </a:prstGeom>
        </p:spPr>
      </p:pic>
      <p:sp>
        <p:nvSpPr>
          <p:cNvPr id="6" name="TextBox 15">
            <a:extLst>
              <a:ext uri="{FF2B5EF4-FFF2-40B4-BE49-F238E27FC236}">
                <a16:creationId xmlns:a16="http://schemas.microsoft.com/office/drawing/2014/main" id="{E00339FA-6B6C-C520-5BCA-57257E9AE35A}"/>
              </a:ext>
            </a:extLst>
          </p:cNvPr>
          <p:cNvSpPr txBox="1"/>
          <p:nvPr/>
        </p:nvSpPr>
        <p:spPr>
          <a:xfrm>
            <a:off x="8414992" y="5431639"/>
            <a:ext cx="3102226" cy="294440"/>
          </a:xfrm>
          <a:prstGeom prst="rect">
            <a:avLst/>
          </a:prstGeom>
        </p:spPr>
        <p:txBody>
          <a:bodyPr wrap="square" lIns="0" tIns="0" rIns="0" bIns="0" rtlCol="0" anchor="t">
            <a:spAutoFit/>
          </a:bodyPr>
          <a:lstStyle/>
          <a:p>
            <a:pPr marL="0" lvl="0" indent="0" algn="l">
              <a:lnSpc>
                <a:spcPts val="2827"/>
              </a:lnSpc>
              <a:spcBef>
                <a:spcPct val="0"/>
              </a:spcBef>
            </a:pPr>
            <a:r>
              <a:rPr lang="ja-JP" altLang="en-US" sz="800" dirty="0">
                <a:solidFill>
                  <a:srgbClr val="003356"/>
                </a:solidFill>
                <a:latin typeface="たづがね角ゴシック Info Medium"/>
                <a:ea typeface="たづがね角ゴシック Info Medium"/>
                <a:cs typeface="たづがね角ゴシック Info Medium"/>
                <a:sym typeface="たづがね角ゴシック Info Medium"/>
              </a:rPr>
              <a:t>令和６年度パパ育休のススメ職場のエピソード大賞ヒント集より</a:t>
            </a:r>
            <a:endParaRPr lang="en-US" sz="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877324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4198-F576-C53B-BC1E-CA012A4759BE}"/>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FDCA8207-958F-8B6F-48CF-816DB79E7B65}"/>
              </a:ext>
            </a:extLst>
          </p:cNvPr>
          <p:cNvSpPr txBox="1"/>
          <p:nvPr/>
        </p:nvSpPr>
        <p:spPr>
          <a:xfrm>
            <a:off x="510102" y="313463"/>
            <a:ext cx="5248180" cy="538161"/>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育休を取得する男性への効果</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8" name="TextBox 11">
            <a:extLst>
              <a:ext uri="{FF2B5EF4-FFF2-40B4-BE49-F238E27FC236}">
                <a16:creationId xmlns:a16="http://schemas.microsoft.com/office/drawing/2014/main" id="{6BBEB6DA-C4FE-F5FE-9D37-BA0D8ED3E2FF}"/>
              </a:ext>
            </a:extLst>
          </p:cNvPr>
          <p:cNvSpPr txBox="1"/>
          <p:nvPr/>
        </p:nvSpPr>
        <p:spPr>
          <a:xfrm>
            <a:off x="1559990" y="2053972"/>
            <a:ext cx="6635103"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子どもの成長を自分の目で見ることができる！</a:t>
            </a:r>
            <a:endParaRPr lang="en-US"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9" name="Freeform 10">
            <a:extLst>
              <a:ext uri="{FF2B5EF4-FFF2-40B4-BE49-F238E27FC236}">
                <a16:creationId xmlns:a16="http://schemas.microsoft.com/office/drawing/2014/main" id="{5D910EA3-F532-F7EF-2998-4E7AFAAE9841}"/>
              </a:ext>
            </a:extLst>
          </p:cNvPr>
          <p:cNvSpPr/>
          <p:nvPr/>
        </p:nvSpPr>
        <p:spPr>
          <a:xfrm>
            <a:off x="1120043" y="2094968"/>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0" name="TextBox 11">
            <a:extLst>
              <a:ext uri="{FF2B5EF4-FFF2-40B4-BE49-F238E27FC236}">
                <a16:creationId xmlns:a16="http://schemas.microsoft.com/office/drawing/2014/main" id="{14CC6357-215B-6A3A-0276-DAC9CBD81B0B}"/>
              </a:ext>
            </a:extLst>
          </p:cNvPr>
          <p:cNvSpPr txBox="1"/>
          <p:nvPr/>
        </p:nvSpPr>
        <p:spPr>
          <a:xfrm>
            <a:off x="749106" y="1212377"/>
            <a:ext cx="3814101" cy="338554"/>
          </a:xfrm>
          <a:prstGeom prst="rect">
            <a:avLst/>
          </a:prstGeom>
        </p:spPr>
        <p:txBody>
          <a:bodyPr wrap="square" lIns="0" tIns="0" rIns="0" bIns="0" rtlCol="0" anchor="t">
            <a:spAutoFit/>
          </a:bodyPr>
          <a:lstStyle/>
          <a:p>
            <a:pPr algn="l"/>
            <a:r>
              <a:rPr lang="ja-JP" altLang="en-US" sz="2200" dirty="0">
                <a:latin typeface="たづがね角ゴシック Info Medium"/>
                <a:ea typeface="たづがね角ゴシック Info Medium"/>
                <a:cs typeface="たづがね角ゴシック Info Medium"/>
                <a:sym typeface="たづがね角ゴシック Info Medium"/>
              </a:rPr>
              <a:t>ライフ（生活）面での効果</a:t>
            </a:r>
            <a:endParaRPr lang="en-US" sz="2200" dirty="0">
              <a:latin typeface="たづがね角ゴシック Info Medium"/>
              <a:ea typeface="たづがね角ゴシック Info Medium"/>
              <a:cs typeface="たづがね角ゴシック Info Medium"/>
              <a:sym typeface="たづがね角ゴシック Info Medium"/>
            </a:endParaRPr>
          </a:p>
        </p:txBody>
      </p:sp>
      <p:sp>
        <p:nvSpPr>
          <p:cNvPr id="11" name="TextBox 11">
            <a:extLst>
              <a:ext uri="{FF2B5EF4-FFF2-40B4-BE49-F238E27FC236}">
                <a16:creationId xmlns:a16="http://schemas.microsoft.com/office/drawing/2014/main" id="{0AEE5D47-E4EC-77ED-B8F4-C2B4444F4966}"/>
              </a:ext>
            </a:extLst>
          </p:cNvPr>
          <p:cNvSpPr txBox="1"/>
          <p:nvPr/>
        </p:nvSpPr>
        <p:spPr>
          <a:xfrm>
            <a:off x="1559991" y="3496256"/>
            <a:ext cx="6255542"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家族の絆が深まる！</a:t>
            </a:r>
            <a:endParaRPr lang="en-US"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12" name="Freeform 10">
            <a:extLst>
              <a:ext uri="{FF2B5EF4-FFF2-40B4-BE49-F238E27FC236}">
                <a16:creationId xmlns:a16="http://schemas.microsoft.com/office/drawing/2014/main" id="{80B07D1B-D48D-71F8-3A37-BBD2A1AA54DD}"/>
              </a:ext>
            </a:extLst>
          </p:cNvPr>
          <p:cNvSpPr/>
          <p:nvPr/>
        </p:nvSpPr>
        <p:spPr>
          <a:xfrm>
            <a:off x="1120043" y="3538047"/>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4" name="Freeform 10">
            <a:extLst>
              <a:ext uri="{FF2B5EF4-FFF2-40B4-BE49-F238E27FC236}">
                <a16:creationId xmlns:a16="http://schemas.microsoft.com/office/drawing/2014/main" id="{1C469989-D239-715F-676C-06E88EB9D6DA}"/>
              </a:ext>
            </a:extLst>
          </p:cNvPr>
          <p:cNvSpPr/>
          <p:nvPr/>
        </p:nvSpPr>
        <p:spPr>
          <a:xfrm>
            <a:off x="1120043" y="4972376"/>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5" name="TextBox 11">
            <a:extLst>
              <a:ext uri="{FF2B5EF4-FFF2-40B4-BE49-F238E27FC236}">
                <a16:creationId xmlns:a16="http://schemas.microsoft.com/office/drawing/2014/main" id="{D50208DE-9B7F-A57F-04FF-868872B2BCDC}"/>
              </a:ext>
            </a:extLst>
          </p:cNvPr>
          <p:cNvSpPr txBox="1"/>
          <p:nvPr/>
        </p:nvSpPr>
        <p:spPr>
          <a:xfrm>
            <a:off x="1320584" y="2434181"/>
            <a:ext cx="7239942" cy="830997"/>
          </a:xfrm>
          <a:prstGeom prst="rect">
            <a:avLst/>
          </a:prstGeom>
        </p:spPr>
        <p:txBody>
          <a:bodyPr wrap="square" lIns="0" tIns="0" rIns="0" bIns="0" rtlCol="0" anchor="t">
            <a:spAutoFit/>
          </a:bodyPr>
          <a:lstStyle/>
          <a:p>
            <a:r>
              <a:rPr lang="ja-JP" altLang="en-US" dirty="0">
                <a:latin typeface="たづがね角ゴシック Info Medium"/>
                <a:ea typeface="たづがね角ゴシック Info Medium"/>
                <a:cs typeface="たづがね角ゴシック Info Medium"/>
                <a:sym typeface="たづがね角ゴシック Info Medium"/>
              </a:rPr>
              <a:t>「子どもは日々成長する。育休期間中に、子どもの成長を感じられる</a:t>
            </a:r>
            <a:endParaRPr lang="en-US" altLang="ja-JP" dirty="0">
              <a:latin typeface="たづがね角ゴシック Info Medium"/>
              <a:ea typeface="たづがね角ゴシック Info Medium"/>
              <a:cs typeface="たづがね角ゴシック Info Medium"/>
              <a:sym typeface="たづがね角ゴシック Info Medium"/>
            </a:endParaRPr>
          </a:p>
          <a:p>
            <a:r>
              <a:rPr lang="ja-JP" altLang="en-US" dirty="0">
                <a:latin typeface="たづがね角ゴシック Info Medium"/>
                <a:ea typeface="たづがね角ゴシック Info Medium"/>
                <a:cs typeface="たづがね角ゴシック Info Medium"/>
                <a:sym typeface="たづがね角ゴシック Info Medium"/>
              </a:rPr>
              <a:t>瞬間が何度もあって嬉しかった。」「初めての寝返りや、言葉を発する場面を目撃でき、感動した。」</a:t>
            </a:r>
            <a:endParaRPr lang="en-US" dirty="0">
              <a:latin typeface="たづがね角ゴシック Info Medium"/>
              <a:ea typeface="たづがね角ゴシック Info Medium"/>
              <a:cs typeface="たづがね角ゴシック Info Medium"/>
              <a:sym typeface="たづがね角ゴシック Info Medium"/>
            </a:endParaRPr>
          </a:p>
        </p:txBody>
      </p:sp>
      <p:sp>
        <p:nvSpPr>
          <p:cNvPr id="16" name="TextBox 11">
            <a:extLst>
              <a:ext uri="{FF2B5EF4-FFF2-40B4-BE49-F238E27FC236}">
                <a16:creationId xmlns:a16="http://schemas.microsoft.com/office/drawing/2014/main" id="{09E9C003-EE8B-BAFD-D283-D23D39862763}"/>
              </a:ext>
            </a:extLst>
          </p:cNvPr>
          <p:cNvSpPr txBox="1"/>
          <p:nvPr/>
        </p:nvSpPr>
        <p:spPr>
          <a:xfrm>
            <a:off x="1559991" y="3949033"/>
            <a:ext cx="7000535" cy="830997"/>
          </a:xfrm>
          <a:prstGeom prst="rect">
            <a:avLst/>
          </a:prstGeom>
        </p:spPr>
        <p:txBody>
          <a:bodyPr wrap="square" lIns="0" tIns="0" rIns="0" bIns="0" rtlCol="0" anchor="t">
            <a:spAutoFit/>
          </a:bodyPr>
          <a:lstStyle/>
          <a:p>
            <a:pPr algn="l"/>
            <a:r>
              <a:rPr lang="ja-JP" altLang="en-US" dirty="0">
                <a:latin typeface="たづがね角ゴシック Info Medium"/>
                <a:ea typeface="たづがね角ゴシック Info Medium"/>
                <a:cs typeface="たづがね角ゴシック Info Medium"/>
                <a:sym typeface="たづがね角ゴシック Info Medium"/>
              </a:rPr>
              <a:t>「上の子としっかりと関わることができた。」「育児の喜びや悩みを夫婦で共有することができた。」「育休は決して休みではないことを実感できた。」</a:t>
            </a:r>
            <a:endParaRPr lang="en-US" dirty="0">
              <a:latin typeface="たづがね角ゴシック Info Medium"/>
              <a:ea typeface="たづがね角ゴシック Info Medium"/>
              <a:cs typeface="たづがね角ゴシック Info Medium"/>
              <a:sym typeface="たづがね角ゴシック Info Medium"/>
            </a:endParaRPr>
          </a:p>
        </p:txBody>
      </p:sp>
      <p:sp>
        <p:nvSpPr>
          <p:cNvPr id="17" name="TextBox 11">
            <a:extLst>
              <a:ext uri="{FF2B5EF4-FFF2-40B4-BE49-F238E27FC236}">
                <a16:creationId xmlns:a16="http://schemas.microsoft.com/office/drawing/2014/main" id="{3D172892-04ED-2BEC-0D29-19C3B5844851}"/>
              </a:ext>
            </a:extLst>
          </p:cNvPr>
          <p:cNvSpPr txBox="1"/>
          <p:nvPr/>
        </p:nvSpPr>
        <p:spPr>
          <a:xfrm>
            <a:off x="1559991" y="4930585"/>
            <a:ext cx="6255542"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家でも頼られる存在に！</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2" name="TextBox 11">
            <a:extLst>
              <a:ext uri="{FF2B5EF4-FFF2-40B4-BE49-F238E27FC236}">
                <a16:creationId xmlns:a16="http://schemas.microsoft.com/office/drawing/2014/main" id="{F67A9307-4849-6A4D-004D-5C5C8D60ADF7}"/>
              </a:ext>
            </a:extLst>
          </p:cNvPr>
          <p:cNvSpPr txBox="1"/>
          <p:nvPr/>
        </p:nvSpPr>
        <p:spPr>
          <a:xfrm>
            <a:off x="1559991" y="5327344"/>
            <a:ext cx="7000535" cy="830997"/>
          </a:xfrm>
          <a:prstGeom prst="rect">
            <a:avLst/>
          </a:prstGeom>
        </p:spPr>
        <p:txBody>
          <a:bodyPr wrap="square" lIns="0" tIns="0" rIns="0" bIns="0" rtlCol="0" anchor="t">
            <a:spAutoFit/>
          </a:bodyPr>
          <a:lstStyle/>
          <a:p>
            <a:pPr algn="l"/>
            <a:r>
              <a:rPr lang="ja-JP" altLang="en-US" dirty="0">
                <a:latin typeface="たづがね角ゴシック Info Medium"/>
                <a:ea typeface="たづがね角ゴシック Info Medium"/>
                <a:cs typeface="たづがね角ゴシック Info Medium"/>
                <a:sym typeface="たづがね角ゴシック Info Medium"/>
              </a:rPr>
              <a:t>「妻が一人で過ごすことができる時間を作るようにしたら、家事スキルが向上したうえに感謝された。」「妻が職場復帰した後も、頼りにされていると感じる。」</a:t>
            </a:r>
            <a:endParaRPr lang="en-US" dirty="0">
              <a:latin typeface="たづがね角ゴシック Info Medium"/>
              <a:ea typeface="たづがね角ゴシック Info Medium"/>
              <a:cs typeface="たづがね角ゴシック Info Medium"/>
              <a:sym typeface="たづがね角ゴシック Info Medium"/>
            </a:endParaRPr>
          </a:p>
        </p:txBody>
      </p:sp>
      <p:sp>
        <p:nvSpPr>
          <p:cNvPr id="4" name="Freeform 23">
            <a:extLst>
              <a:ext uri="{FF2B5EF4-FFF2-40B4-BE49-F238E27FC236}">
                <a16:creationId xmlns:a16="http://schemas.microsoft.com/office/drawing/2014/main" id="{15AD6479-90C0-FCE0-9428-E7E54E359222}"/>
              </a:ext>
            </a:extLst>
          </p:cNvPr>
          <p:cNvSpPr>
            <a:spLocks noChangeAspect="1"/>
          </p:cNvSpPr>
          <p:nvPr/>
        </p:nvSpPr>
        <p:spPr>
          <a:xfrm>
            <a:off x="8359676" y="533446"/>
            <a:ext cx="806230" cy="1357862"/>
          </a:xfrm>
          <a:custGeom>
            <a:avLst/>
            <a:gdLst/>
            <a:ahLst/>
            <a:cxnLst/>
            <a:rect l="l" t="t" r="r" b="b"/>
            <a:pathLst>
              <a:path w="1241271" h="2090562">
                <a:moveTo>
                  <a:pt x="0" y="0"/>
                </a:moveTo>
                <a:lnTo>
                  <a:pt x="1241271" y="0"/>
                </a:lnTo>
                <a:lnTo>
                  <a:pt x="1241271" y="2090562"/>
                </a:lnTo>
                <a:lnTo>
                  <a:pt x="0" y="2090562"/>
                </a:lnTo>
                <a:lnTo>
                  <a:pt x="0" y="0"/>
                </a:lnTo>
                <a:close/>
              </a:path>
            </a:pathLst>
          </a:custGeom>
          <a:blipFill>
            <a:blip r:embed="rId4"/>
            <a:stretch>
              <a:fillRect/>
            </a:stretch>
          </a:blipFill>
        </p:spPr>
        <p:txBody>
          <a:bodyPr/>
          <a:lstStyle/>
          <a:p>
            <a:endParaRPr lang="ja-JP" altLang="en-US" dirty="0"/>
          </a:p>
        </p:txBody>
      </p:sp>
      <p:sp>
        <p:nvSpPr>
          <p:cNvPr id="5" name="TextBox 15">
            <a:extLst>
              <a:ext uri="{FF2B5EF4-FFF2-40B4-BE49-F238E27FC236}">
                <a16:creationId xmlns:a16="http://schemas.microsoft.com/office/drawing/2014/main" id="{56897797-8516-50CB-B18B-449D0604CF15}"/>
              </a:ext>
            </a:extLst>
          </p:cNvPr>
          <p:cNvSpPr txBox="1"/>
          <p:nvPr/>
        </p:nvSpPr>
        <p:spPr>
          <a:xfrm>
            <a:off x="4877541" y="6083220"/>
            <a:ext cx="5962049" cy="319446"/>
          </a:xfrm>
          <a:prstGeom prst="rect">
            <a:avLst/>
          </a:prstGeom>
        </p:spPr>
        <p:txBody>
          <a:bodyPr wrap="square" lIns="0" tIns="0" rIns="0" bIns="0" rtlCol="0" anchor="t">
            <a:spAutoFit/>
          </a:bodyPr>
          <a:lstStyle/>
          <a:p>
            <a:pPr marL="0" lvl="0" indent="0" algn="l">
              <a:lnSpc>
                <a:spcPts val="2827"/>
              </a:lnSpc>
              <a:spcBef>
                <a:spcPct val="0"/>
              </a:spcBef>
            </a:pPr>
            <a:r>
              <a:rPr lang="ja-JP" altLang="en-US" sz="1600" b="1" dirty="0">
                <a:solidFill>
                  <a:srgbClr val="003356"/>
                </a:solidFill>
                <a:latin typeface="たづがね角ゴシック Info Medium"/>
                <a:ea typeface="たづがね角ゴシック Info Medium"/>
                <a:cs typeface="たづがね角ゴシック Info Medium"/>
                <a:sym typeface="たづがね角ゴシック Info Medium"/>
              </a:rPr>
              <a:t>三重県「イクボス座談会」に参加した男性育休取得者の声</a:t>
            </a:r>
            <a:endParaRPr lang="en-US" sz="1600" b="1"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6" name="TextBox 10">
            <a:extLst>
              <a:ext uri="{FF2B5EF4-FFF2-40B4-BE49-F238E27FC236}">
                <a16:creationId xmlns:a16="http://schemas.microsoft.com/office/drawing/2014/main" id="{BD74AC48-967A-2235-E111-7E3A19B94E21}"/>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男性育休がもたらす効果</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19" name="TextBox 15">
            <a:extLst>
              <a:ext uri="{FF2B5EF4-FFF2-40B4-BE49-F238E27FC236}">
                <a16:creationId xmlns:a16="http://schemas.microsoft.com/office/drawing/2014/main" id="{50AA20D2-1E15-E7C6-7644-A8ABBE88764A}"/>
              </a:ext>
            </a:extLst>
          </p:cNvPr>
          <p:cNvSpPr txBox="1"/>
          <p:nvPr/>
        </p:nvSpPr>
        <p:spPr>
          <a:xfrm>
            <a:off x="8905068" y="4823617"/>
            <a:ext cx="3102226" cy="297517"/>
          </a:xfrm>
          <a:prstGeom prst="rect">
            <a:avLst/>
          </a:prstGeom>
        </p:spPr>
        <p:txBody>
          <a:bodyPr wrap="square" lIns="0" tIns="0" rIns="0" bIns="0" rtlCol="0" anchor="t">
            <a:spAutoFit/>
          </a:bodyPr>
          <a:lstStyle/>
          <a:p>
            <a:pPr marL="0" lvl="0" indent="0" algn="l">
              <a:lnSpc>
                <a:spcPts val="2827"/>
              </a:lnSpc>
              <a:spcBef>
                <a:spcPct val="0"/>
              </a:spcBef>
            </a:pPr>
            <a:r>
              <a:rPr lang="ja-JP" altLang="en-US" sz="800" dirty="0">
                <a:solidFill>
                  <a:srgbClr val="003356"/>
                </a:solidFill>
                <a:latin typeface="たづがね角ゴシック Info Medium"/>
                <a:ea typeface="たづがね角ゴシック Info Medium"/>
                <a:cs typeface="たづがね角ゴシック Info Medium"/>
                <a:sym typeface="たづがね角ゴシック Info Medium"/>
              </a:rPr>
              <a:t>令和６年度パパ育休のススメ職場のエピソード大賞ヒント集より</a:t>
            </a:r>
            <a:endParaRPr lang="en-US" sz="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pic>
        <p:nvPicPr>
          <p:cNvPr id="18" name="図 17" descr="テーブル, 座る, 男, 食品 が含まれている画像&#10;&#10;AI によって生成されたコンテンツは間違っている可能性があります。">
            <a:extLst>
              <a:ext uri="{FF2B5EF4-FFF2-40B4-BE49-F238E27FC236}">
                <a16:creationId xmlns:a16="http://schemas.microsoft.com/office/drawing/2014/main" id="{2C982169-4064-9A53-6F77-F7F5A6E337AA}"/>
              </a:ext>
            </a:extLst>
          </p:cNvPr>
          <p:cNvPicPr>
            <a:picLocks noChangeAspect="1"/>
          </p:cNvPicPr>
          <p:nvPr/>
        </p:nvPicPr>
        <p:blipFill>
          <a:blip r:embed="rId5">
            <a:extLst>
              <a:ext uri="{28A0092B-C50C-407E-A947-70E740481C1C}">
                <a14:useLocalDpi xmlns:a14="http://schemas.microsoft.com/office/drawing/2010/main" val="0"/>
              </a:ext>
            </a:extLst>
          </a:blip>
          <a:srcRect t="27639" b="26995"/>
          <a:stretch/>
        </p:blipFill>
        <p:spPr>
          <a:xfrm>
            <a:off x="8905068" y="2565731"/>
            <a:ext cx="2939143" cy="2370418"/>
          </a:xfrm>
          <a:prstGeom prst="rect">
            <a:avLst/>
          </a:prstGeom>
        </p:spPr>
      </p:pic>
    </p:spTree>
    <p:extLst>
      <p:ext uri="{BB962C8B-B14F-4D97-AF65-F5344CB8AC3E}">
        <p14:creationId xmlns:p14="http://schemas.microsoft.com/office/powerpoint/2010/main" val="2970647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389EF-B756-FD78-A8CD-2690505137C8}"/>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89C31E16-B1C3-5746-8D48-FBB976970513}"/>
              </a:ext>
            </a:extLst>
          </p:cNvPr>
          <p:cNvSpPr txBox="1"/>
          <p:nvPr/>
        </p:nvSpPr>
        <p:spPr>
          <a:xfrm>
            <a:off x="510102" y="313463"/>
            <a:ext cx="5248180" cy="538161"/>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育休を取得する男性への効果</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8" name="TextBox 11">
            <a:extLst>
              <a:ext uri="{FF2B5EF4-FFF2-40B4-BE49-F238E27FC236}">
                <a16:creationId xmlns:a16="http://schemas.microsoft.com/office/drawing/2014/main" id="{99D3ED45-ABFB-42BD-F7A6-9141C8931E09}"/>
              </a:ext>
            </a:extLst>
          </p:cNvPr>
          <p:cNvSpPr txBox="1"/>
          <p:nvPr/>
        </p:nvSpPr>
        <p:spPr>
          <a:xfrm>
            <a:off x="1559990" y="2053972"/>
            <a:ext cx="8373719"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仕事の棚卸・スリム化ができる！属人化解消につながる！</a:t>
            </a:r>
            <a:endParaRPr lang="en-US"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9" name="Freeform 10">
            <a:extLst>
              <a:ext uri="{FF2B5EF4-FFF2-40B4-BE49-F238E27FC236}">
                <a16:creationId xmlns:a16="http://schemas.microsoft.com/office/drawing/2014/main" id="{EB1C64EE-2E7F-6AE1-C132-FF07520EE7E2}"/>
              </a:ext>
            </a:extLst>
          </p:cNvPr>
          <p:cNvSpPr/>
          <p:nvPr/>
        </p:nvSpPr>
        <p:spPr>
          <a:xfrm>
            <a:off x="1120043" y="2095763"/>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0" name="TextBox 11">
            <a:extLst>
              <a:ext uri="{FF2B5EF4-FFF2-40B4-BE49-F238E27FC236}">
                <a16:creationId xmlns:a16="http://schemas.microsoft.com/office/drawing/2014/main" id="{33F77EFF-A4DC-615A-5EBC-3AB24A51AE0B}"/>
              </a:ext>
            </a:extLst>
          </p:cNvPr>
          <p:cNvSpPr txBox="1"/>
          <p:nvPr/>
        </p:nvSpPr>
        <p:spPr>
          <a:xfrm>
            <a:off x="749106" y="1212377"/>
            <a:ext cx="3814101" cy="338554"/>
          </a:xfrm>
          <a:prstGeom prst="rect">
            <a:avLst/>
          </a:prstGeom>
        </p:spPr>
        <p:txBody>
          <a:bodyPr wrap="square" lIns="0" tIns="0" rIns="0" bIns="0" rtlCol="0" anchor="t">
            <a:spAutoFit/>
          </a:bodyPr>
          <a:lstStyle/>
          <a:p>
            <a:pPr algn="l"/>
            <a:r>
              <a:rPr lang="ja-JP" altLang="en-US" sz="2200" dirty="0">
                <a:latin typeface="たづがね角ゴシック Info Medium"/>
                <a:ea typeface="たづがね角ゴシック Info Medium"/>
                <a:cs typeface="たづがね角ゴシック Info Medium"/>
                <a:sym typeface="たづがね角ゴシック Info Medium"/>
              </a:rPr>
              <a:t>ワーク（仕事）面での効果</a:t>
            </a:r>
            <a:endParaRPr lang="en-US" sz="2200" dirty="0">
              <a:latin typeface="たづがね角ゴシック Info Medium"/>
              <a:ea typeface="たづがね角ゴシック Info Medium"/>
              <a:cs typeface="たづがね角ゴシック Info Medium"/>
              <a:sym typeface="たづがね角ゴシック Info Medium"/>
            </a:endParaRPr>
          </a:p>
        </p:txBody>
      </p:sp>
      <p:sp>
        <p:nvSpPr>
          <p:cNvPr id="11" name="TextBox 11">
            <a:extLst>
              <a:ext uri="{FF2B5EF4-FFF2-40B4-BE49-F238E27FC236}">
                <a16:creationId xmlns:a16="http://schemas.microsoft.com/office/drawing/2014/main" id="{7239E306-8CC3-499E-CEAC-404C977E648C}"/>
              </a:ext>
            </a:extLst>
          </p:cNvPr>
          <p:cNvSpPr txBox="1"/>
          <p:nvPr/>
        </p:nvSpPr>
        <p:spPr>
          <a:xfrm>
            <a:off x="1559990" y="3429000"/>
            <a:ext cx="8581536"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マルチタスクを処理する能力・効率的な働き方が身につく！</a:t>
            </a:r>
            <a:endParaRPr lang="en-US"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12" name="Freeform 10">
            <a:extLst>
              <a:ext uri="{FF2B5EF4-FFF2-40B4-BE49-F238E27FC236}">
                <a16:creationId xmlns:a16="http://schemas.microsoft.com/office/drawing/2014/main" id="{B10627E4-1108-9E6C-2CD0-C9760B8958DD}"/>
              </a:ext>
            </a:extLst>
          </p:cNvPr>
          <p:cNvSpPr/>
          <p:nvPr/>
        </p:nvSpPr>
        <p:spPr>
          <a:xfrm>
            <a:off x="1120043" y="3470791"/>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4" name="Freeform 10">
            <a:extLst>
              <a:ext uri="{FF2B5EF4-FFF2-40B4-BE49-F238E27FC236}">
                <a16:creationId xmlns:a16="http://schemas.microsoft.com/office/drawing/2014/main" id="{5E2EEB43-4F12-35E6-583B-A7538999132E}"/>
              </a:ext>
            </a:extLst>
          </p:cNvPr>
          <p:cNvSpPr/>
          <p:nvPr/>
        </p:nvSpPr>
        <p:spPr>
          <a:xfrm>
            <a:off x="1120043" y="5014167"/>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5" name="TextBox 11">
            <a:extLst>
              <a:ext uri="{FF2B5EF4-FFF2-40B4-BE49-F238E27FC236}">
                <a16:creationId xmlns:a16="http://schemas.microsoft.com/office/drawing/2014/main" id="{B00B8437-7ABB-45B1-0483-D9CED8B775F8}"/>
              </a:ext>
            </a:extLst>
          </p:cNvPr>
          <p:cNvSpPr txBox="1"/>
          <p:nvPr/>
        </p:nvSpPr>
        <p:spPr>
          <a:xfrm>
            <a:off x="1559991" y="2511785"/>
            <a:ext cx="9550832" cy="830997"/>
          </a:xfrm>
          <a:prstGeom prst="rect">
            <a:avLst/>
          </a:prstGeom>
        </p:spPr>
        <p:txBody>
          <a:bodyPr wrap="square" lIns="0" tIns="0" rIns="0" bIns="0" rtlCol="0" anchor="t">
            <a:spAutoFit/>
          </a:bodyPr>
          <a:lstStyle/>
          <a:p>
            <a:pPr algn="l"/>
            <a:r>
              <a:rPr lang="ja-JP" altLang="en-US" dirty="0">
                <a:latin typeface="たづがね角ゴシック Info Medium"/>
                <a:ea typeface="たづがね角ゴシック Info Medium"/>
                <a:cs typeface="たづがね角ゴシック Info Medium"/>
                <a:sym typeface="たづがね角ゴシック Info Medium"/>
              </a:rPr>
              <a:t>「引継ぎのために業務の棚卸をしたとき、無駄な流れを発見できた。」</a:t>
            </a:r>
            <a:endParaRPr lang="en-US" altLang="ja-JP" dirty="0">
              <a:latin typeface="たづがね角ゴシック Info Medium"/>
              <a:ea typeface="たづがね角ゴシック Info Medium"/>
              <a:cs typeface="たづがね角ゴシック Info Medium"/>
              <a:sym typeface="たづがね角ゴシック Info Medium"/>
            </a:endParaRPr>
          </a:p>
          <a:p>
            <a:pPr algn="l"/>
            <a:r>
              <a:rPr lang="ja-JP" altLang="en-US" dirty="0">
                <a:latin typeface="たづがね角ゴシック Info Medium"/>
                <a:ea typeface="たづがね角ゴシック Info Medium"/>
                <a:cs typeface="たづがね角ゴシック Info Medium"/>
                <a:sym typeface="たづがね角ゴシック Info Medium"/>
              </a:rPr>
              <a:t>「仕事の進め方を見直すきっかけになった。」</a:t>
            </a:r>
            <a:endParaRPr lang="en-US" altLang="ja-JP" dirty="0">
              <a:latin typeface="たづがね角ゴシック Info Medium"/>
              <a:ea typeface="たづがね角ゴシック Info Medium"/>
              <a:cs typeface="たづがね角ゴシック Info Medium"/>
              <a:sym typeface="たづがね角ゴシック Info Medium"/>
            </a:endParaRPr>
          </a:p>
          <a:p>
            <a:pPr algn="l"/>
            <a:r>
              <a:rPr lang="ja-JP" altLang="en-US" dirty="0">
                <a:latin typeface="たづがね角ゴシック Info Medium"/>
                <a:ea typeface="たづがね角ゴシック Info Medium"/>
                <a:cs typeface="たづがね角ゴシック Info Medium"/>
                <a:sym typeface="たづがね角ゴシック Info Medium"/>
              </a:rPr>
              <a:t>「業務の属人化をなくすための取組みにつながった。」</a:t>
            </a:r>
            <a:endParaRPr lang="en-US" dirty="0">
              <a:latin typeface="たづがね角ゴシック Info Medium"/>
              <a:ea typeface="たづがね角ゴシック Info Medium"/>
              <a:cs typeface="たづがね角ゴシック Info Medium"/>
              <a:sym typeface="たづがね角ゴシック Info Medium"/>
            </a:endParaRPr>
          </a:p>
        </p:txBody>
      </p:sp>
      <p:sp>
        <p:nvSpPr>
          <p:cNvPr id="16" name="TextBox 11">
            <a:extLst>
              <a:ext uri="{FF2B5EF4-FFF2-40B4-BE49-F238E27FC236}">
                <a16:creationId xmlns:a16="http://schemas.microsoft.com/office/drawing/2014/main" id="{A911112C-4722-180D-4662-046D44172AE4}"/>
              </a:ext>
            </a:extLst>
          </p:cNvPr>
          <p:cNvSpPr txBox="1"/>
          <p:nvPr/>
        </p:nvSpPr>
        <p:spPr>
          <a:xfrm>
            <a:off x="1559991" y="3892089"/>
            <a:ext cx="8792323" cy="830997"/>
          </a:xfrm>
          <a:prstGeom prst="rect">
            <a:avLst/>
          </a:prstGeom>
        </p:spPr>
        <p:txBody>
          <a:bodyPr wrap="square" lIns="0" tIns="0" rIns="0" bIns="0" rtlCol="0" anchor="t">
            <a:spAutoFit/>
          </a:bodyPr>
          <a:lstStyle/>
          <a:p>
            <a:pPr algn="l"/>
            <a:r>
              <a:rPr lang="ja-JP" altLang="en-US" dirty="0">
                <a:latin typeface="たづがね角ゴシック Info Medium"/>
                <a:ea typeface="たづがね角ゴシック Info Medium"/>
                <a:cs typeface="たづがね角ゴシック Info Medium"/>
                <a:sym typeface="たづがね角ゴシック Info Medium"/>
              </a:rPr>
              <a:t>「マルチタスクを処理する能力が身につき、効率的に仕事ができるようになった。」</a:t>
            </a:r>
            <a:endParaRPr lang="en-US" altLang="ja-JP" dirty="0">
              <a:latin typeface="たづがね角ゴシック Info Medium"/>
              <a:ea typeface="たづがね角ゴシック Info Medium"/>
              <a:cs typeface="たづがね角ゴシック Info Medium"/>
              <a:sym typeface="たづがね角ゴシック Info Medium"/>
            </a:endParaRPr>
          </a:p>
          <a:p>
            <a:pPr algn="l"/>
            <a:r>
              <a:rPr lang="ja-JP" altLang="en-US" dirty="0">
                <a:latin typeface="たづがね角ゴシック Info Medium"/>
                <a:ea typeface="たづがね角ゴシック Info Medium"/>
                <a:cs typeface="たづがね角ゴシック Info Medium"/>
                <a:sym typeface="たづがね角ゴシック Info Medium"/>
              </a:rPr>
              <a:t>「想定外のことが起きても慌てず対処できるようになった。」</a:t>
            </a:r>
            <a:endParaRPr lang="en-US" altLang="ja-JP" dirty="0">
              <a:latin typeface="たづがね角ゴシック Info Medium"/>
              <a:ea typeface="たづがね角ゴシック Info Medium"/>
              <a:cs typeface="たづがね角ゴシック Info Medium"/>
              <a:sym typeface="たづがね角ゴシック Info Medium"/>
            </a:endParaRPr>
          </a:p>
          <a:p>
            <a:pPr algn="l"/>
            <a:r>
              <a:rPr lang="ja-JP" altLang="en-US" dirty="0">
                <a:latin typeface="たづがね角ゴシック Info Medium"/>
                <a:ea typeface="たづがね角ゴシック Info Medium"/>
                <a:cs typeface="たづがね角ゴシック Info Medium"/>
                <a:sym typeface="たづがね角ゴシック Info Medium"/>
              </a:rPr>
              <a:t>「復帰後も、なるべく早く帰ることができるよう、仕事の進め方を工夫している。」</a:t>
            </a:r>
            <a:endParaRPr lang="en-US" dirty="0">
              <a:latin typeface="たづがね角ゴシック Info Medium"/>
              <a:ea typeface="たづがね角ゴシック Info Medium"/>
              <a:cs typeface="たづがね角ゴシック Info Medium"/>
              <a:sym typeface="たづがね角ゴシック Info Medium"/>
            </a:endParaRPr>
          </a:p>
        </p:txBody>
      </p:sp>
      <p:sp>
        <p:nvSpPr>
          <p:cNvPr id="17" name="TextBox 11">
            <a:extLst>
              <a:ext uri="{FF2B5EF4-FFF2-40B4-BE49-F238E27FC236}">
                <a16:creationId xmlns:a16="http://schemas.microsoft.com/office/drawing/2014/main" id="{F4C99379-9CC9-D3C0-5599-EC7DC8A80DC6}"/>
              </a:ext>
            </a:extLst>
          </p:cNvPr>
          <p:cNvSpPr txBox="1"/>
          <p:nvPr/>
        </p:nvSpPr>
        <p:spPr>
          <a:xfrm>
            <a:off x="1559990" y="4972376"/>
            <a:ext cx="8938984"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感謝の気持ちが生まれ、コミュニケーションが良好に！</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2" name="TextBox 11">
            <a:extLst>
              <a:ext uri="{FF2B5EF4-FFF2-40B4-BE49-F238E27FC236}">
                <a16:creationId xmlns:a16="http://schemas.microsoft.com/office/drawing/2014/main" id="{5B068626-E184-93EB-3327-E4B70ED2C7C2}"/>
              </a:ext>
            </a:extLst>
          </p:cNvPr>
          <p:cNvSpPr txBox="1"/>
          <p:nvPr/>
        </p:nvSpPr>
        <p:spPr>
          <a:xfrm>
            <a:off x="1559991" y="5435465"/>
            <a:ext cx="9550832" cy="553998"/>
          </a:xfrm>
          <a:prstGeom prst="rect">
            <a:avLst/>
          </a:prstGeom>
        </p:spPr>
        <p:txBody>
          <a:bodyPr wrap="square" lIns="0" tIns="0" rIns="0" bIns="0" rtlCol="0" anchor="t">
            <a:spAutoFit/>
          </a:bodyPr>
          <a:lstStyle/>
          <a:p>
            <a:pPr algn="l"/>
            <a:r>
              <a:rPr lang="ja-JP" altLang="en-US" dirty="0">
                <a:latin typeface="たづがね角ゴシック Info Medium"/>
                <a:ea typeface="たづがね角ゴシック Info Medium"/>
                <a:cs typeface="たづがね角ゴシック Info Medium"/>
                <a:sym typeface="たづがね角ゴシック Info Medium"/>
              </a:rPr>
              <a:t>「</a:t>
            </a:r>
            <a:r>
              <a:rPr lang="en-US" altLang="ja-JP" dirty="0">
                <a:latin typeface="たづがね角ゴシック Info Medium"/>
                <a:ea typeface="たづがね角ゴシック Info Medium"/>
                <a:cs typeface="たづがね角ゴシック Info Medium"/>
                <a:sym typeface="たづがね角ゴシック Info Medium"/>
              </a:rPr>
              <a:t>『</a:t>
            </a:r>
            <a:r>
              <a:rPr lang="ja-JP" altLang="en-US" dirty="0">
                <a:latin typeface="たづがね角ゴシック Info Medium"/>
                <a:ea typeface="たづがね角ゴシック Info Medium"/>
                <a:cs typeface="たづがね角ゴシック Info Medium"/>
                <a:sym typeface="たづがね角ゴシック Info Medium"/>
              </a:rPr>
              <a:t>何も心配せずにしっかり子育てをしておいで。</a:t>
            </a:r>
            <a:r>
              <a:rPr lang="en-US" altLang="ja-JP" dirty="0">
                <a:latin typeface="たづがね角ゴシック Info Medium"/>
                <a:ea typeface="たづがね角ゴシック Info Medium"/>
                <a:cs typeface="たづがね角ゴシック Info Medium"/>
                <a:sym typeface="たづがね角ゴシック Info Medium"/>
              </a:rPr>
              <a:t>』</a:t>
            </a:r>
            <a:r>
              <a:rPr lang="ja-JP" altLang="en-US" dirty="0">
                <a:latin typeface="たづがね角ゴシック Info Medium"/>
                <a:ea typeface="たづがね角ゴシック Info Medium"/>
                <a:cs typeface="たづがね角ゴシック Info Medium"/>
                <a:sym typeface="たづがね角ゴシック Info Medium"/>
              </a:rPr>
              <a:t>と送り出してくれた上司と同僚に感謝している。」「次に育休を取る人のサポートをしたい。」</a:t>
            </a:r>
          </a:p>
        </p:txBody>
      </p:sp>
      <p:sp>
        <p:nvSpPr>
          <p:cNvPr id="5" name="TextBox 15">
            <a:extLst>
              <a:ext uri="{FF2B5EF4-FFF2-40B4-BE49-F238E27FC236}">
                <a16:creationId xmlns:a16="http://schemas.microsoft.com/office/drawing/2014/main" id="{CCD4D46E-64BD-47AD-E848-28D237EBE9CC}"/>
              </a:ext>
            </a:extLst>
          </p:cNvPr>
          <p:cNvSpPr txBox="1"/>
          <p:nvPr/>
        </p:nvSpPr>
        <p:spPr>
          <a:xfrm>
            <a:off x="4877541" y="6083220"/>
            <a:ext cx="5962049" cy="319446"/>
          </a:xfrm>
          <a:prstGeom prst="rect">
            <a:avLst/>
          </a:prstGeom>
        </p:spPr>
        <p:txBody>
          <a:bodyPr wrap="square" lIns="0" tIns="0" rIns="0" bIns="0" rtlCol="0" anchor="t">
            <a:spAutoFit/>
          </a:bodyPr>
          <a:lstStyle/>
          <a:p>
            <a:pPr marL="0" lvl="0" indent="0" algn="l">
              <a:lnSpc>
                <a:spcPts val="2827"/>
              </a:lnSpc>
              <a:spcBef>
                <a:spcPct val="0"/>
              </a:spcBef>
            </a:pPr>
            <a:r>
              <a:rPr lang="ja-JP" altLang="en-US" sz="1600" b="1" dirty="0">
                <a:solidFill>
                  <a:srgbClr val="003356"/>
                </a:solidFill>
                <a:latin typeface="たづがね角ゴシック Info Medium"/>
                <a:ea typeface="たづがね角ゴシック Info Medium"/>
                <a:cs typeface="たづがね角ゴシック Info Medium"/>
                <a:sym typeface="たづがね角ゴシック Info Medium"/>
              </a:rPr>
              <a:t>三重県「イクボス座談会」に参加した男性育休取得者の声</a:t>
            </a:r>
            <a:endParaRPr lang="en-US" sz="1600" b="1"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7" name="Freeform 23">
            <a:extLst>
              <a:ext uri="{FF2B5EF4-FFF2-40B4-BE49-F238E27FC236}">
                <a16:creationId xmlns:a16="http://schemas.microsoft.com/office/drawing/2014/main" id="{4AE991CB-EE87-01CB-BCB1-56A5D26C6BD6}"/>
              </a:ext>
            </a:extLst>
          </p:cNvPr>
          <p:cNvSpPr>
            <a:spLocks noChangeAspect="1"/>
          </p:cNvSpPr>
          <p:nvPr/>
        </p:nvSpPr>
        <p:spPr>
          <a:xfrm>
            <a:off x="8490857" y="532338"/>
            <a:ext cx="702754" cy="1292422"/>
          </a:xfrm>
          <a:custGeom>
            <a:avLst/>
            <a:gdLst/>
            <a:ahLst/>
            <a:cxnLst/>
            <a:rect l="l" t="t" r="r" b="b"/>
            <a:pathLst>
              <a:path w="1080574" h="1987262">
                <a:moveTo>
                  <a:pt x="0" y="0"/>
                </a:moveTo>
                <a:lnTo>
                  <a:pt x="1080574" y="0"/>
                </a:lnTo>
                <a:lnTo>
                  <a:pt x="1080574" y="1987262"/>
                </a:lnTo>
                <a:lnTo>
                  <a:pt x="0" y="1987262"/>
                </a:lnTo>
                <a:lnTo>
                  <a:pt x="0" y="0"/>
                </a:lnTo>
                <a:close/>
              </a:path>
            </a:pathLst>
          </a:custGeom>
          <a:blipFill>
            <a:blip r:embed="rId4"/>
            <a:stretch>
              <a:fillRect/>
            </a:stretch>
          </a:blipFill>
        </p:spPr>
        <p:txBody>
          <a:bodyPr/>
          <a:lstStyle/>
          <a:p>
            <a:endParaRPr lang="ja-JP" altLang="en-US" dirty="0"/>
          </a:p>
        </p:txBody>
      </p:sp>
      <p:sp>
        <p:nvSpPr>
          <p:cNvPr id="4" name="TextBox 10">
            <a:extLst>
              <a:ext uri="{FF2B5EF4-FFF2-40B4-BE49-F238E27FC236}">
                <a16:creationId xmlns:a16="http://schemas.microsoft.com/office/drawing/2014/main" id="{4BEBC180-FC81-D597-FCF5-DA6E919A77A1}"/>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男性育休がもたらす効果</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2791330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A1A17-16B4-8F24-56DB-A868A9E07633}"/>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43279747-0A8B-4355-25D2-5DC5F112ED0C}"/>
              </a:ext>
            </a:extLst>
          </p:cNvPr>
          <p:cNvSpPr txBox="1"/>
          <p:nvPr/>
        </p:nvSpPr>
        <p:spPr>
          <a:xfrm>
            <a:off x="510101" y="313463"/>
            <a:ext cx="6289709"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育休取得者の家族への効果</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8" name="TextBox 11">
            <a:extLst>
              <a:ext uri="{FF2B5EF4-FFF2-40B4-BE49-F238E27FC236}">
                <a16:creationId xmlns:a16="http://schemas.microsoft.com/office/drawing/2014/main" id="{4F41A527-C638-83C2-BEF5-49DE54AA53BF}"/>
              </a:ext>
            </a:extLst>
          </p:cNvPr>
          <p:cNvSpPr txBox="1"/>
          <p:nvPr/>
        </p:nvSpPr>
        <p:spPr>
          <a:xfrm>
            <a:off x="1559990" y="2053972"/>
            <a:ext cx="8373719"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育児不安・ストレス軽減に好影響！</a:t>
            </a:r>
            <a:endParaRPr lang="en-US"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9" name="Freeform 10">
            <a:extLst>
              <a:ext uri="{FF2B5EF4-FFF2-40B4-BE49-F238E27FC236}">
                <a16:creationId xmlns:a16="http://schemas.microsoft.com/office/drawing/2014/main" id="{ED22DEE4-D768-24CB-1FD6-E6926240192A}"/>
              </a:ext>
            </a:extLst>
          </p:cNvPr>
          <p:cNvSpPr/>
          <p:nvPr/>
        </p:nvSpPr>
        <p:spPr>
          <a:xfrm>
            <a:off x="1120043" y="2095763"/>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0" name="TextBox 11">
            <a:extLst>
              <a:ext uri="{FF2B5EF4-FFF2-40B4-BE49-F238E27FC236}">
                <a16:creationId xmlns:a16="http://schemas.microsoft.com/office/drawing/2014/main" id="{DA103D90-59C4-524B-32ED-B49B1FC56AD7}"/>
              </a:ext>
            </a:extLst>
          </p:cNvPr>
          <p:cNvSpPr txBox="1"/>
          <p:nvPr/>
        </p:nvSpPr>
        <p:spPr>
          <a:xfrm>
            <a:off x="749106" y="1212377"/>
            <a:ext cx="3814101" cy="338554"/>
          </a:xfrm>
          <a:prstGeom prst="rect">
            <a:avLst/>
          </a:prstGeom>
        </p:spPr>
        <p:txBody>
          <a:bodyPr wrap="square" lIns="0" tIns="0" rIns="0" bIns="0" rtlCol="0" anchor="t">
            <a:spAutoFit/>
          </a:bodyPr>
          <a:lstStyle/>
          <a:p>
            <a:pPr algn="l"/>
            <a:r>
              <a:rPr lang="ja-JP" altLang="en-US" sz="2200" dirty="0">
                <a:latin typeface="たづがね角ゴシック Info Medium"/>
                <a:ea typeface="たづがね角ゴシック Info Medium"/>
                <a:cs typeface="たづがね角ゴシック Info Medium"/>
                <a:sym typeface="たづがね角ゴシック Info Medium"/>
              </a:rPr>
              <a:t>妻・子どもへの効果</a:t>
            </a:r>
            <a:endParaRPr lang="en-US" sz="2200" dirty="0">
              <a:latin typeface="たづがね角ゴシック Info Medium"/>
              <a:ea typeface="たづがね角ゴシック Info Medium"/>
              <a:cs typeface="たづがね角ゴシック Info Medium"/>
              <a:sym typeface="たづがね角ゴシック Info Medium"/>
            </a:endParaRPr>
          </a:p>
        </p:txBody>
      </p:sp>
      <p:sp>
        <p:nvSpPr>
          <p:cNvPr id="11" name="TextBox 11">
            <a:extLst>
              <a:ext uri="{FF2B5EF4-FFF2-40B4-BE49-F238E27FC236}">
                <a16:creationId xmlns:a16="http://schemas.microsoft.com/office/drawing/2014/main" id="{E3A6CE41-BCBF-933D-3B31-D224ECA12EFB}"/>
              </a:ext>
            </a:extLst>
          </p:cNvPr>
          <p:cNvSpPr txBox="1"/>
          <p:nvPr/>
        </p:nvSpPr>
        <p:spPr>
          <a:xfrm>
            <a:off x="1559988" y="3429000"/>
            <a:ext cx="7801725" cy="307777"/>
          </a:xfrm>
          <a:prstGeom prst="rect">
            <a:avLst/>
          </a:prstGeom>
        </p:spPr>
        <p:txBody>
          <a:bodyPr wrap="square" lIns="0" tIns="0" rIns="0" bIns="0" rtlCol="0" anchor="t">
            <a:spAutoFit/>
          </a:bodyPr>
          <a:lstStyle/>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夫婦や家族間の信頼関係が深まり、コミュニケーションが活発に！</a:t>
            </a:r>
            <a:endParaRPr lang="en-US" sz="20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12" name="Freeform 10">
            <a:extLst>
              <a:ext uri="{FF2B5EF4-FFF2-40B4-BE49-F238E27FC236}">
                <a16:creationId xmlns:a16="http://schemas.microsoft.com/office/drawing/2014/main" id="{39590893-B049-A453-E51D-4E5049AB1192}"/>
              </a:ext>
            </a:extLst>
          </p:cNvPr>
          <p:cNvSpPr/>
          <p:nvPr/>
        </p:nvSpPr>
        <p:spPr>
          <a:xfrm>
            <a:off x="1120043" y="3470791"/>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4" name="Freeform 10">
            <a:extLst>
              <a:ext uri="{FF2B5EF4-FFF2-40B4-BE49-F238E27FC236}">
                <a16:creationId xmlns:a16="http://schemas.microsoft.com/office/drawing/2014/main" id="{343EA301-CD66-DAA1-B9CC-09A469FF0356}"/>
              </a:ext>
            </a:extLst>
          </p:cNvPr>
          <p:cNvSpPr/>
          <p:nvPr/>
        </p:nvSpPr>
        <p:spPr>
          <a:xfrm>
            <a:off x="1120043" y="5014167"/>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5" name="TextBox 11">
            <a:extLst>
              <a:ext uri="{FF2B5EF4-FFF2-40B4-BE49-F238E27FC236}">
                <a16:creationId xmlns:a16="http://schemas.microsoft.com/office/drawing/2014/main" id="{19877E6F-C5AE-7AFC-ECA1-603B24E634D1}"/>
              </a:ext>
            </a:extLst>
          </p:cNvPr>
          <p:cNvSpPr txBox="1"/>
          <p:nvPr/>
        </p:nvSpPr>
        <p:spPr>
          <a:xfrm>
            <a:off x="1559991" y="2511785"/>
            <a:ext cx="7357586" cy="830997"/>
          </a:xfrm>
          <a:prstGeom prst="rect">
            <a:avLst/>
          </a:prstGeom>
        </p:spPr>
        <p:txBody>
          <a:bodyPr wrap="square" lIns="0" tIns="0" rIns="0" bIns="0" rtlCol="0" anchor="t">
            <a:spAutoFit/>
          </a:bodyPr>
          <a:lstStyle/>
          <a:p>
            <a:pPr algn="l"/>
            <a:r>
              <a:rPr lang="ja-JP" altLang="en-US" dirty="0">
                <a:latin typeface="たづがね角ゴシック Info Medium"/>
                <a:ea typeface="たづがね角ゴシック Info Medium"/>
                <a:cs typeface="たづがね角ゴシック Info Medium"/>
                <a:sym typeface="たづがね角ゴシック Info Medium"/>
              </a:rPr>
              <a:t>「産後の妻の不安やストレスを和らげることができたと感じた。」「一人きりで、育児をしながら家事をするのは本当に大変なことなので、二人で分担できてよかった。」</a:t>
            </a:r>
          </a:p>
        </p:txBody>
      </p:sp>
      <p:sp>
        <p:nvSpPr>
          <p:cNvPr id="16" name="TextBox 11">
            <a:extLst>
              <a:ext uri="{FF2B5EF4-FFF2-40B4-BE49-F238E27FC236}">
                <a16:creationId xmlns:a16="http://schemas.microsoft.com/office/drawing/2014/main" id="{2D6F32CF-B0CD-67E5-51DC-0221E8413BB9}"/>
              </a:ext>
            </a:extLst>
          </p:cNvPr>
          <p:cNvSpPr txBox="1"/>
          <p:nvPr/>
        </p:nvSpPr>
        <p:spPr>
          <a:xfrm>
            <a:off x="1559988" y="3794480"/>
            <a:ext cx="7357586" cy="1107996"/>
          </a:xfrm>
          <a:prstGeom prst="rect">
            <a:avLst/>
          </a:prstGeom>
        </p:spPr>
        <p:txBody>
          <a:bodyPr wrap="square" lIns="0" tIns="0" rIns="0" bIns="0" rtlCol="0" anchor="t">
            <a:spAutoFit/>
          </a:bodyPr>
          <a:lstStyle/>
          <a:p>
            <a:pPr algn="l"/>
            <a:r>
              <a:rPr lang="ja-JP" altLang="en-US" dirty="0">
                <a:latin typeface="たづがね角ゴシック Info Medium"/>
                <a:ea typeface="たづがね角ゴシック Info Medium"/>
                <a:cs typeface="たづがね角ゴシック Info Medium"/>
                <a:sym typeface="たづがね角ゴシック Info Medium"/>
              </a:rPr>
              <a:t>「家事・育児を共に行う同志として妻との間に絆が深まった。」「子どもとのコミュニケーションが増えた。」「上司から</a:t>
            </a:r>
            <a:r>
              <a:rPr lang="en-US" altLang="ja-JP" dirty="0">
                <a:latin typeface="たづがね角ゴシック Info Medium"/>
                <a:ea typeface="たづがね角ゴシック Info Medium"/>
                <a:cs typeface="たづがね角ゴシック Info Medium"/>
                <a:sym typeface="たづがね角ゴシック Info Medium"/>
              </a:rPr>
              <a:t>『</a:t>
            </a:r>
            <a:r>
              <a:rPr lang="ja-JP" altLang="en-US" dirty="0">
                <a:latin typeface="たづがね角ゴシック Info Medium"/>
                <a:ea typeface="たづがね角ゴシック Info Medium"/>
                <a:cs typeface="たづがね角ゴシック Info Medium"/>
                <a:sym typeface="たづがね角ゴシック Info Medium"/>
              </a:rPr>
              <a:t>子育てをしなかったことを妻からずっと責められる</a:t>
            </a:r>
            <a:r>
              <a:rPr lang="en-US" altLang="ja-JP" dirty="0">
                <a:latin typeface="たづがね角ゴシック Info Medium"/>
                <a:ea typeface="たづがね角ゴシック Info Medium"/>
                <a:cs typeface="たづがね角ゴシック Info Medium"/>
                <a:sym typeface="たづがね角ゴシック Info Medium"/>
              </a:rPr>
              <a:t>』</a:t>
            </a:r>
            <a:r>
              <a:rPr lang="ja-JP" altLang="en-US" dirty="0">
                <a:latin typeface="たづがね角ゴシック Info Medium"/>
                <a:ea typeface="たづがね角ゴシック Info Medium"/>
                <a:cs typeface="たづがね角ゴシック Info Medium"/>
                <a:sym typeface="たづがね角ゴシック Info Medium"/>
              </a:rPr>
              <a:t>という話を聞いたので、そうならないようにしたい。」</a:t>
            </a:r>
            <a:endParaRPr lang="en-US" dirty="0">
              <a:latin typeface="たづがね角ゴシック Info Medium"/>
              <a:ea typeface="たづがね角ゴシック Info Medium"/>
              <a:cs typeface="たづがね角ゴシック Info Medium"/>
              <a:sym typeface="たづがね角ゴシック Info Medium"/>
            </a:endParaRPr>
          </a:p>
        </p:txBody>
      </p:sp>
      <p:sp>
        <p:nvSpPr>
          <p:cNvPr id="17" name="TextBox 11">
            <a:extLst>
              <a:ext uri="{FF2B5EF4-FFF2-40B4-BE49-F238E27FC236}">
                <a16:creationId xmlns:a16="http://schemas.microsoft.com/office/drawing/2014/main" id="{1AD39701-D7FF-7009-3D72-24DA0FE39BA5}"/>
              </a:ext>
            </a:extLst>
          </p:cNvPr>
          <p:cNvSpPr txBox="1"/>
          <p:nvPr/>
        </p:nvSpPr>
        <p:spPr>
          <a:xfrm>
            <a:off x="1559990" y="4972376"/>
            <a:ext cx="7953036" cy="307777"/>
          </a:xfrm>
          <a:prstGeom prst="rect">
            <a:avLst/>
          </a:prstGeom>
        </p:spPr>
        <p:txBody>
          <a:bodyPr wrap="square" lIns="0" tIns="0" rIns="0" bIns="0" rtlCol="0" anchor="t">
            <a:spAutoFit/>
          </a:bodyPr>
          <a:lstStyle/>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妻の就業意欲アップ、家計を二人で担うことで、経済的不安が軽減！</a:t>
            </a:r>
            <a:endPar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2" name="TextBox 11">
            <a:extLst>
              <a:ext uri="{FF2B5EF4-FFF2-40B4-BE49-F238E27FC236}">
                <a16:creationId xmlns:a16="http://schemas.microsoft.com/office/drawing/2014/main" id="{824A6C50-F8B6-042F-72DD-0A3287A0939D}"/>
              </a:ext>
            </a:extLst>
          </p:cNvPr>
          <p:cNvSpPr txBox="1"/>
          <p:nvPr/>
        </p:nvSpPr>
        <p:spPr>
          <a:xfrm>
            <a:off x="1559991" y="5353875"/>
            <a:ext cx="7650168" cy="830997"/>
          </a:xfrm>
          <a:prstGeom prst="rect">
            <a:avLst/>
          </a:prstGeom>
        </p:spPr>
        <p:txBody>
          <a:bodyPr wrap="square" lIns="0" tIns="0" rIns="0" bIns="0" rtlCol="0" anchor="t">
            <a:spAutoFit/>
          </a:bodyPr>
          <a:lstStyle/>
          <a:p>
            <a:pPr algn="l"/>
            <a:r>
              <a:rPr lang="ja-JP" altLang="en-US" dirty="0">
                <a:latin typeface="たづがね角ゴシック Info Medium"/>
                <a:ea typeface="たづがね角ゴシック Info Medium"/>
                <a:cs typeface="たづがね角ゴシック Info Medium"/>
                <a:sym typeface="たづがね角ゴシック Info Medium"/>
              </a:rPr>
              <a:t>「家のこと、子育てのことを夫婦で一緒にできたことで、妻が職場復帰した後も安心して働けそうと言っていた。」「二人で働くので経済的な不安が少なくなった。」</a:t>
            </a:r>
          </a:p>
        </p:txBody>
      </p:sp>
      <p:sp>
        <p:nvSpPr>
          <p:cNvPr id="5" name="TextBox 15">
            <a:extLst>
              <a:ext uri="{FF2B5EF4-FFF2-40B4-BE49-F238E27FC236}">
                <a16:creationId xmlns:a16="http://schemas.microsoft.com/office/drawing/2014/main" id="{2DCD65D6-3B39-86B9-DB42-B8696EF09282}"/>
              </a:ext>
            </a:extLst>
          </p:cNvPr>
          <p:cNvSpPr txBox="1"/>
          <p:nvPr/>
        </p:nvSpPr>
        <p:spPr>
          <a:xfrm>
            <a:off x="4877541" y="6083220"/>
            <a:ext cx="5962049" cy="319446"/>
          </a:xfrm>
          <a:prstGeom prst="rect">
            <a:avLst/>
          </a:prstGeom>
        </p:spPr>
        <p:txBody>
          <a:bodyPr wrap="square" lIns="0" tIns="0" rIns="0" bIns="0" rtlCol="0" anchor="t">
            <a:spAutoFit/>
          </a:bodyPr>
          <a:lstStyle/>
          <a:p>
            <a:pPr marL="0" lvl="0" indent="0" algn="l">
              <a:lnSpc>
                <a:spcPts val="2827"/>
              </a:lnSpc>
              <a:spcBef>
                <a:spcPct val="0"/>
              </a:spcBef>
            </a:pPr>
            <a:r>
              <a:rPr lang="ja-JP" altLang="en-US" sz="1600" b="1" dirty="0">
                <a:solidFill>
                  <a:srgbClr val="003356"/>
                </a:solidFill>
                <a:latin typeface="たづがね角ゴシック Info Medium"/>
                <a:ea typeface="たづがね角ゴシック Info Medium"/>
                <a:cs typeface="たづがね角ゴシック Info Medium"/>
                <a:sym typeface="たづがね角ゴシック Info Medium"/>
              </a:rPr>
              <a:t>三重県「イクボス座談会」に参加した男性育休取得者の声</a:t>
            </a:r>
            <a:endParaRPr lang="en-US" sz="1600" b="1"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13" name="Freeform 12">
            <a:extLst>
              <a:ext uri="{FF2B5EF4-FFF2-40B4-BE49-F238E27FC236}">
                <a16:creationId xmlns:a16="http://schemas.microsoft.com/office/drawing/2014/main" id="{121719EE-5CE3-F24F-42EF-3A171A7799A2}"/>
              </a:ext>
            </a:extLst>
          </p:cNvPr>
          <p:cNvSpPr>
            <a:spLocks noChangeAspect="1"/>
          </p:cNvSpPr>
          <p:nvPr/>
        </p:nvSpPr>
        <p:spPr>
          <a:xfrm>
            <a:off x="8555076" y="673128"/>
            <a:ext cx="655083" cy="1199235"/>
          </a:xfrm>
          <a:custGeom>
            <a:avLst/>
            <a:gdLst/>
            <a:ahLst/>
            <a:cxnLst/>
            <a:rect l="l" t="t" r="r" b="b"/>
            <a:pathLst>
              <a:path w="1034888" h="1894531">
                <a:moveTo>
                  <a:pt x="0" y="0"/>
                </a:moveTo>
                <a:lnTo>
                  <a:pt x="1034888" y="0"/>
                </a:lnTo>
                <a:lnTo>
                  <a:pt x="1034888" y="1894531"/>
                </a:lnTo>
                <a:lnTo>
                  <a:pt x="0" y="1894531"/>
                </a:lnTo>
                <a:lnTo>
                  <a:pt x="0" y="0"/>
                </a:lnTo>
                <a:close/>
              </a:path>
            </a:pathLst>
          </a:custGeom>
          <a:blipFill>
            <a:blip r:embed="rId4"/>
            <a:stretch>
              <a:fillRect/>
            </a:stretch>
          </a:blipFill>
        </p:spPr>
        <p:txBody>
          <a:bodyPr/>
          <a:lstStyle/>
          <a:p>
            <a:endParaRPr lang="ja-JP" altLang="en-US" dirty="0"/>
          </a:p>
        </p:txBody>
      </p:sp>
      <p:sp>
        <p:nvSpPr>
          <p:cNvPr id="4" name="TextBox 10">
            <a:extLst>
              <a:ext uri="{FF2B5EF4-FFF2-40B4-BE49-F238E27FC236}">
                <a16:creationId xmlns:a16="http://schemas.microsoft.com/office/drawing/2014/main" id="{0630F980-B237-B379-7CA4-E41F7F9DFB1E}"/>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男性育休がもたらす効果</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18" name="TextBox 15">
            <a:extLst>
              <a:ext uri="{FF2B5EF4-FFF2-40B4-BE49-F238E27FC236}">
                <a16:creationId xmlns:a16="http://schemas.microsoft.com/office/drawing/2014/main" id="{DC1FCDEA-C9A4-CF73-0A7A-1C3ED4142CE0}"/>
              </a:ext>
            </a:extLst>
          </p:cNvPr>
          <p:cNvSpPr txBox="1"/>
          <p:nvPr/>
        </p:nvSpPr>
        <p:spPr>
          <a:xfrm>
            <a:off x="9188174" y="4593714"/>
            <a:ext cx="3102226" cy="294440"/>
          </a:xfrm>
          <a:prstGeom prst="rect">
            <a:avLst/>
          </a:prstGeom>
        </p:spPr>
        <p:txBody>
          <a:bodyPr wrap="square" lIns="0" tIns="0" rIns="0" bIns="0" rtlCol="0" anchor="t">
            <a:spAutoFit/>
          </a:bodyPr>
          <a:lstStyle/>
          <a:p>
            <a:pPr marL="0" lvl="0" indent="0" algn="l">
              <a:lnSpc>
                <a:spcPts val="2827"/>
              </a:lnSpc>
              <a:spcBef>
                <a:spcPct val="0"/>
              </a:spcBef>
            </a:pPr>
            <a:r>
              <a:rPr lang="ja-JP" altLang="en-US" sz="800" dirty="0">
                <a:solidFill>
                  <a:srgbClr val="003356"/>
                </a:solidFill>
                <a:latin typeface="たづがね角ゴシック Info Medium"/>
                <a:ea typeface="たづがね角ゴシック Info Medium"/>
                <a:cs typeface="たづがね角ゴシック Info Medium"/>
                <a:sym typeface="たづがね角ゴシック Info Medium"/>
              </a:rPr>
              <a:t>令和６年度パパ育休のススメ職場のエピソード大賞ヒント集より</a:t>
            </a:r>
            <a:endParaRPr lang="en-US" sz="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pic>
        <p:nvPicPr>
          <p:cNvPr id="20" name="図 19" descr="屋内, 人, テーブル, 男 が含まれている画像&#10;&#10;AI によって生成されたコンテンツは間違っている可能性があります。">
            <a:extLst>
              <a:ext uri="{FF2B5EF4-FFF2-40B4-BE49-F238E27FC236}">
                <a16:creationId xmlns:a16="http://schemas.microsoft.com/office/drawing/2014/main" id="{8F92863A-932E-A99E-FE35-EE0F7D49E8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0724" y="2715582"/>
            <a:ext cx="2722570" cy="2042389"/>
          </a:xfrm>
          <a:prstGeom prst="rect">
            <a:avLst/>
          </a:prstGeom>
        </p:spPr>
      </p:pic>
    </p:spTree>
    <p:extLst>
      <p:ext uri="{BB962C8B-B14F-4D97-AF65-F5344CB8AC3E}">
        <p14:creationId xmlns:p14="http://schemas.microsoft.com/office/powerpoint/2010/main" val="1503966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71D95-7FDA-EE64-0466-8D178733BA4E}"/>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7448716B-DAA4-EEB3-841E-F793FE83A885}"/>
              </a:ext>
            </a:extLst>
          </p:cNvPr>
          <p:cNvSpPr txBox="1"/>
          <p:nvPr/>
        </p:nvSpPr>
        <p:spPr>
          <a:xfrm>
            <a:off x="510102" y="313463"/>
            <a:ext cx="5248180" cy="546560"/>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妻の就労継続による家計のメリット</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10" name="TextBox 11">
            <a:extLst>
              <a:ext uri="{FF2B5EF4-FFF2-40B4-BE49-F238E27FC236}">
                <a16:creationId xmlns:a16="http://schemas.microsoft.com/office/drawing/2014/main" id="{5B81D2A7-8B8E-5934-C292-D791E3F3612D}"/>
              </a:ext>
            </a:extLst>
          </p:cNvPr>
          <p:cNvSpPr txBox="1"/>
          <p:nvPr/>
        </p:nvSpPr>
        <p:spPr>
          <a:xfrm>
            <a:off x="749107" y="1212377"/>
            <a:ext cx="3437580" cy="369332"/>
          </a:xfrm>
          <a:prstGeom prst="rect">
            <a:avLst/>
          </a:prstGeom>
        </p:spPr>
        <p:txBody>
          <a:bodyPr wrap="square" lIns="0" tIns="0" rIns="0" bIns="0" rtlCol="0" anchor="t">
            <a:spAutoFit/>
          </a:bodyPr>
          <a:lstStyle/>
          <a:p>
            <a:pPr algn="l"/>
            <a:r>
              <a:rPr lang="ja-JP" altLang="en-US" sz="2400" dirty="0">
                <a:latin typeface="たづがね角ゴシック Info Medium"/>
                <a:ea typeface="たづがね角ゴシック Info Medium"/>
                <a:cs typeface="たづがね角ゴシック Info Medium"/>
                <a:sym typeface="たづがね角ゴシック Info Medium"/>
              </a:rPr>
              <a:t>妻の生涯所得</a:t>
            </a:r>
            <a:endParaRPr lang="en-US" sz="2400" dirty="0">
              <a:latin typeface="たづがね角ゴシック Info Medium"/>
              <a:ea typeface="たづがね角ゴシック Info Medium"/>
              <a:cs typeface="たづがね角ゴシック Info Medium"/>
              <a:sym typeface="たづがね角ゴシック Info Medium"/>
            </a:endParaRPr>
          </a:p>
        </p:txBody>
      </p:sp>
      <p:sp>
        <p:nvSpPr>
          <p:cNvPr id="18" name="Freeform 10">
            <a:extLst>
              <a:ext uri="{FF2B5EF4-FFF2-40B4-BE49-F238E27FC236}">
                <a16:creationId xmlns:a16="http://schemas.microsoft.com/office/drawing/2014/main" id="{5CCEEB0F-2F12-FF9E-D10B-1D1D352104F8}"/>
              </a:ext>
            </a:extLst>
          </p:cNvPr>
          <p:cNvSpPr>
            <a:spLocks noChangeAspect="1"/>
          </p:cNvSpPr>
          <p:nvPr/>
        </p:nvSpPr>
        <p:spPr>
          <a:xfrm>
            <a:off x="8031151" y="1012371"/>
            <a:ext cx="2011570" cy="1093791"/>
          </a:xfrm>
          <a:custGeom>
            <a:avLst/>
            <a:gdLst/>
            <a:ahLst/>
            <a:cxnLst/>
            <a:rect l="l" t="t" r="r" b="b"/>
            <a:pathLst>
              <a:path w="2626192" h="1427992">
                <a:moveTo>
                  <a:pt x="0" y="0"/>
                </a:moveTo>
                <a:lnTo>
                  <a:pt x="2626192" y="0"/>
                </a:lnTo>
                <a:lnTo>
                  <a:pt x="2626192" y="1427992"/>
                </a:lnTo>
                <a:lnTo>
                  <a:pt x="0" y="1427992"/>
                </a:lnTo>
                <a:lnTo>
                  <a:pt x="0" y="0"/>
                </a:lnTo>
                <a:close/>
              </a:path>
            </a:pathLst>
          </a:custGeom>
          <a:blipFill>
            <a:blip r:embed="rId2"/>
            <a:stretch>
              <a:fillRect/>
            </a:stretch>
          </a:blipFill>
        </p:spPr>
        <p:txBody>
          <a:bodyPr/>
          <a:lstStyle/>
          <a:p>
            <a:endParaRPr lang="ja-JP" altLang="en-US" dirty="0"/>
          </a:p>
        </p:txBody>
      </p:sp>
      <p:sp>
        <p:nvSpPr>
          <p:cNvPr id="19" name="Freeform 9">
            <a:extLst>
              <a:ext uri="{FF2B5EF4-FFF2-40B4-BE49-F238E27FC236}">
                <a16:creationId xmlns:a16="http://schemas.microsoft.com/office/drawing/2014/main" id="{4D6F01F2-B13B-A3E1-52B3-38C63136520A}"/>
              </a:ext>
            </a:extLst>
          </p:cNvPr>
          <p:cNvSpPr>
            <a:spLocks noChangeAspect="1"/>
          </p:cNvSpPr>
          <p:nvPr/>
        </p:nvSpPr>
        <p:spPr>
          <a:xfrm>
            <a:off x="185660" y="2423303"/>
            <a:ext cx="11145244" cy="2869901"/>
          </a:xfrm>
          <a:custGeom>
            <a:avLst/>
            <a:gdLst/>
            <a:ahLst/>
            <a:cxnLst/>
            <a:rect l="l" t="t" r="r" b="b"/>
            <a:pathLst>
              <a:path w="16943463" h="4362942">
                <a:moveTo>
                  <a:pt x="0" y="0"/>
                </a:moveTo>
                <a:lnTo>
                  <a:pt x="16943464" y="0"/>
                </a:lnTo>
                <a:lnTo>
                  <a:pt x="16943464" y="4362942"/>
                </a:lnTo>
                <a:lnTo>
                  <a:pt x="0" y="4362942"/>
                </a:lnTo>
                <a:lnTo>
                  <a:pt x="0" y="0"/>
                </a:lnTo>
                <a:close/>
              </a:path>
            </a:pathLst>
          </a:custGeom>
          <a:blipFill>
            <a:blip r:embed="rId3"/>
            <a:stretch>
              <a:fillRect/>
            </a:stretch>
          </a:blipFill>
        </p:spPr>
        <p:txBody>
          <a:bodyPr/>
          <a:lstStyle/>
          <a:p>
            <a:endParaRPr lang="ja-JP" altLang="en-US" dirty="0"/>
          </a:p>
        </p:txBody>
      </p:sp>
      <p:sp>
        <p:nvSpPr>
          <p:cNvPr id="20" name="TextBox 15">
            <a:extLst>
              <a:ext uri="{FF2B5EF4-FFF2-40B4-BE49-F238E27FC236}">
                <a16:creationId xmlns:a16="http://schemas.microsoft.com/office/drawing/2014/main" id="{BFCF924F-4FA8-09AD-1A02-2488FE780CFC}"/>
              </a:ext>
            </a:extLst>
          </p:cNvPr>
          <p:cNvSpPr txBox="1"/>
          <p:nvPr/>
        </p:nvSpPr>
        <p:spPr>
          <a:xfrm>
            <a:off x="5923491" y="5757302"/>
            <a:ext cx="6226889" cy="303609"/>
          </a:xfrm>
          <a:prstGeom prst="rect">
            <a:avLst/>
          </a:prstGeom>
        </p:spPr>
        <p:txBody>
          <a:bodyPr wrap="square" lIns="0" tIns="0" rIns="0" bIns="0" rtlCol="0" anchor="t">
            <a:spAutoFit/>
          </a:bodyPr>
          <a:lstStyle/>
          <a:p>
            <a:pPr marL="0" lvl="0" indent="0" algn="l">
              <a:lnSpc>
                <a:spcPts val="2654"/>
              </a:lnSpc>
              <a:spcBef>
                <a:spcPct val="0"/>
              </a:spcBef>
            </a:pPr>
            <a:r>
              <a:rPr 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出典：</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「男性育休取得促進 研修資料」（厚生労働省イクメンプロジェクト）</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4" name="TextBox 10">
            <a:extLst>
              <a:ext uri="{FF2B5EF4-FFF2-40B4-BE49-F238E27FC236}">
                <a16:creationId xmlns:a16="http://schemas.microsoft.com/office/drawing/2014/main" id="{3D01BF2E-11E1-DF1A-C6DF-FEEF2D3E4A9C}"/>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男性育休がもたらす効果</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1816122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BF7A5-0851-195A-F97C-9A360F0159ED}"/>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01141955-FCCC-C4A9-AFC5-9F0CB2F2B101}"/>
              </a:ext>
            </a:extLst>
          </p:cNvPr>
          <p:cNvSpPr txBox="1"/>
          <p:nvPr/>
        </p:nvSpPr>
        <p:spPr>
          <a:xfrm>
            <a:off x="510102" y="313463"/>
            <a:ext cx="5248180" cy="552524"/>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職場への影響</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10" name="TextBox 11">
            <a:extLst>
              <a:ext uri="{FF2B5EF4-FFF2-40B4-BE49-F238E27FC236}">
                <a16:creationId xmlns:a16="http://schemas.microsoft.com/office/drawing/2014/main" id="{31701064-7517-9EFE-280B-B400DD391062}"/>
              </a:ext>
            </a:extLst>
          </p:cNvPr>
          <p:cNvSpPr txBox="1"/>
          <p:nvPr/>
        </p:nvSpPr>
        <p:spPr>
          <a:xfrm>
            <a:off x="749106" y="1212377"/>
            <a:ext cx="5248179" cy="369332"/>
          </a:xfrm>
          <a:prstGeom prst="rect">
            <a:avLst/>
          </a:prstGeom>
        </p:spPr>
        <p:txBody>
          <a:bodyPr wrap="square" lIns="0" tIns="0" rIns="0" bIns="0" rtlCol="0" anchor="t">
            <a:spAutoFit/>
          </a:bodyPr>
          <a:lstStyle/>
          <a:p>
            <a:pPr algn="l"/>
            <a:r>
              <a:rPr lang="ja-JP" altLang="en-US" sz="2400" dirty="0">
                <a:latin typeface="たづがね角ゴシック Info Medium"/>
                <a:ea typeface="たづがね角ゴシック Info Medium"/>
                <a:cs typeface="たづがね角ゴシック Info Medium"/>
                <a:sym typeface="たづがね角ゴシック Info Medium"/>
              </a:rPr>
              <a:t>男性育休取得者がいる職場での変化</a:t>
            </a:r>
            <a:endParaRPr lang="en-US" sz="2400" dirty="0">
              <a:latin typeface="たづがね角ゴシック Info Medium"/>
              <a:ea typeface="たづがね角ゴシック Info Medium"/>
              <a:cs typeface="たづがね角ゴシック Info Medium"/>
              <a:sym typeface="たづがね角ゴシック Info Medium"/>
            </a:endParaRPr>
          </a:p>
        </p:txBody>
      </p:sp>
      <p:pic>
        <p:nvPicPr>
          <p:cNvPr id="5" name="図 4">
            <a:extLst>
              <a:ext uri="{FF2B5EF4-FFF2-40B4-BE49-F238E27FC236}">
                <a16:creationId xmlns:a16="http://schemas.microsoft.com/office/drawing/2014/main" id="{8F457710-D4F6-B060-286A-709BCE99E0A5}"/>
              </a:ext>
            </a:extLst>
          </p:cNvPr>
          <p:cNvPicPr>
            <a:picLocks noChangeAspect="1"/>
          </p:cNvPicPr>
          <p:nvPr/>
        </p:nvPicPr>
        <p:blipFill>
          <a:blip r:embed="rId2"/>
          <a:stretch>
            <a:fillRect/>
          </a:stretch>
        </p:blipFill>
        <p:spPr>
          <a:xfrm>
            <a:off x="1126671" y="1698127"/>
            <a:ext cx="6588389" cy="4647789"/>
          </a:xfrm>
          <a:prstGeom prst="rect">
            <a:avLst/>
          </a:prstGeom>
        </p:spPr>
      </p:pic>
      <p:sp>
        <p:nvSpPr>
          <p:cNvPr id="6" name="TextBox 11">
            <a:extLst>
              <a:ext uri="{FF2B5EF4-FFF2-40B4-BE49-F238E27FC236}">
                <a16:creationId xmlns:a16="http://schemas.microsoft.com/office/drawing/2014/main" id="{6494DD30-F9C0-BE7E-08F6-D5B7A32846F4}"/>
              </a:ext>
            </a:extLst>
          </p:cNvPr>
          <p:cNvSpPr txBox="1"/>
          <p:nvPr/>
        </p:nvSpPr>
        <p:spPr>
          <a:xfrm>
            <a:off x="8446473" y="2875002"/>
            <a:ext cx="3542529" cy="1107996"/>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育休取得に積極的に</a:t>
            </a: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取り組む職場は、好影響がより大きく！</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7" name="Freeform 10">
            <a:extLst>
              <a:ext uri="{FF2B5EF4-FFF2-40B4-BE49-F238E27FC236}">
                <a16:creationId xmlns:a16="http://schemas.microsoft.com/office/drawing/2014/main" id="{BE40BE47-E977-D508-B375-DEDAA05AEE1A}"/>
              </a:ext>
            </a:extLst>
          </p:cNvPr>
          <p:cNvSpPr/>
          <p:nvPr/>
        </p:nvSpPr>
        <p:spPr>
          <a:xfrm>
            <a:off x="7932464" y="2961943"/>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9" name="TextBox 15">
            <a:extLst>
              <a:ext uri="{FF2B5EF4-FFF2-40B4-BE49-F238E27FC236}">
                <a16:creationId xmlns:a16="http://schemas.microsoft.com/office/drawing/2014/main" id="{BEB8AF7E-801F-9EA1-9EFA-3FF146F8F83C}"/>
              </a:ext>
            </a:extLst>
          </p:cNvPr>
          <p:cNvSpPr txBox="1"/>
          <p:nvPr/>
        </p:nvSpPr>
        <p:spPr>
          <a:xfrm>
            <a:off x="8649471" y="5406238"/>
            <a:ext cx="3542529" cy="649858"/>
          </a:xfrm>
          <a:prstGeom prst="rect">
            <a:avLst/>
          </a:prstGeom>
        </p:spPr>
        <p:txBody>
          <a:bodyPr wrap="square" lIns="0" tIns="0" rIns="0" bIns="0" rtlCol="0" anchor="t">
            <a:spAutoFit/>
          </a:bodyPr>
          <a:lstStyle/>
          <a:p>
            <a:pPr marL="0" lvl="0" indent="0" algn="l">
              <a:lnSpc>
                <a:spcPts val="2654"/>
              </a:lnSpc>
              <a:spcBef>
                <a:spcPct val="0"/>
              </a:spcBef>
            </a:pPr>
            <a:r>
              <a:rPr 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出典：</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「男性育休取得促進 研修資料」</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marL="0" lvl="0" indent="0" algn="l">
              <a:lnSpc>
                <a:spcPts val="2654"/>
              </a:lnSpc>
              <a:spcBef>
                <a:spcPct val="0"/>
              </a:spcBef>
            </a:pP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（厚生労働省イクメンプロジェクト）</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4" name="TextBox 10">
            <a:extLst>
              <a:ext uri="{FF2B5EF4-FFF2-40B4-BE49-F238E27FC236}">
                <a16:creationId xmlns:a16="http://schemas.microsoft.com/office/drawing/2014/main" id="{3C016707-8947-A058-32A9-9D9CBDA5358C}"/>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男性育休がもたらす効果</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970510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B10AA-DF83-5F48-AA14-46E032C09401}"/>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54D40ECE-C738-9598-6FB0-6A79996544E9}"/>
              </a:ext>
            </a:extLst>
          </p:cNvPr>
          <p:cNvSpPr txBox="1"/>
          <p:nvPr/>
        </p:nvSpPr>
        <p:spPr>
          <a:xfrm>
            <a:off x="510102" y="313463"/>
            <a:ext cx="5248180" cy="552524"/>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職場への影響</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10" name="TextBox 11">
            <a:extLst>
              <a:ext uri="{FF2B5EF4-FFF2-40B4-BE49-F238E27FC236}">
                <a16:creationId xmlns:a16="http://schemas.microsoft.com/office/drawing/2014/main" id="{4ED2A35C-9867-BC06-5735-9D4536DDDBE4}"/>
              </a:ext>
            </a:extLst>
          </p:cNvPr>
          <p:cNvSpPr txBox="1"/>
          <p:nvPr/>
        </p:nvSpPr>
        <p:spPr>
          <a:xfrm>
            <a:off x="749106" y="1212377"/>
            <a:ext cx="7940205" cy="369332"/>
          </a:xfrm>
          <a:prstGeom prst="rect">
            <a:avLst/>
          </a:prstGeom>
        </p:spPr>
        <p:txBody>
          <a:bodyPr wrap="square" lIns="0" tIns="0" rIns="0" bIns="0" rtlCol="0" anchor="t">
            <a:spAutoFit/>
          </a:bodyPr>
          <a:lstStyle/>
          <a:p>
            <a:pPr algn="l"/>
            <a:r>
              <a:rPr lang="ja-JP" altLang="en-US" sz="2400" dirty="0">
                <a:latin typeface="たづがね角ゴシック Info Medium"/>
                <a:ea typeface="たづがね角ゴシック Info Medium"/>
                <a:cs typeface="たづがね角ゴシック Info Medium"/>
                <a:sym typeface="たづがね角ゴシック Info Medium"/>
              </a:rPr>
              <a:t>男性の育児休業取得・仕事と育児の両立によるメリット！</a:t>
            </a:r>
          </a:p>
        </p:txBody>
      </p:sp>
      <p:sp>
        <p:nvSpPr>
          <p:cNvPr id="4" name="TextBox 11">
            <a:extLst>
              <a:ext uri="{FF2B5EF4-FFF2-40B4-BE49-F238E27FC236}">
                <a16:creationId xmlns:a16="http://schemas.microsoft.com/office/drawing/2014/main" id="{F0C8564F-5AFE-1AD0-7C40-9CB7A8EB3A98}"/>
              </a:ext>
            </a:extLst>
          </p:cNvPr>
          <p:cNvSpPr txBox="1"/>
          <p:nvPr/>
        </p:nvSpPr>
        <p:spPr>
          <a:xfrm>
            <a:off x="1559990" y="2053972"/>
            <a:ext cx="9317016"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男性の育児を行うことへの理解が深まり、職場の雰囲気が変わる！</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5" name="Freeform 10">
            <a:extLst>
              <a:ext uri="{FF2B5EF4-FFF2-40B4-BE49-F238E27FC236}">
                <a16:creationId xmlns:a16="http://schemas.microsoft.com/office/drawing/2014/main" id="{FF26298D-6114-2203-766C-EC2E584CD9D6}"/>
              </a:ext>
            </a:extLst>
          </p:cNvPr>
          <p:cNvSpPr/>
          <p:nvPr/>
        </p:nvSpPr>
        <p:spPr>
          <a:xfrm>
            <a:off x="1120043" y="2095763"/>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6" name="TextBox 11">
            <a:extLst>
              <a:ext uri="{FF2B5EF4-FFF2-40B4-BE49-F238E27FC236}">
                <a16:creationId xmlns:a16="http://schemas.microsoft.com/office/drawing/2014/main" id="{F431D745-75D0-1206-70D1-CB1B3759A6EC}"/>
              </a:ext>
            </a:extLst>
          </p:cNvPr>
          <p:cNvSpPr txBox="1"/>
          <p:nvPr/>
        </p:nvSpPr>
        <p:spPr>
          <a:xfrm>
            <a:off x="1559990" y="3025485"/>
            <a:ext cx="8373719"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仕事の進め方を見直すきっかけに</a:t>
            </a:r>
            <a:endParaRPr lang="en-US"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7" name="TextBox 11">
            <a:extLst>
              <a:ext uri="{FF2B5EF4-FFF2-40B4-BE49-F238E27FC236}">
                <a16:creationId xmlns:a16="http://schemas.microsoft.com/office/drawing/2014/main" id="{A7ADFA5D-9F55-05B0-7BAF-19267CB05CFC}"/>
              </a:ext>
            </a:extLst>
          </p:cNvPr>
          <p:cNvSpPr txBox="1"/>
          <p:nvPr/>
        </p:nvSpPr>
        <p:spPr>
          <a:xfrm>
            <a:off x="1559990" y="3473702"/>
            <a:ext cx="9646307" cy="553998"/>
          </a:xfrm>
          <a:prstGeom prst="rect">
            <a:avLst/>
          </a:prstGeom>
        </p:spPr>
        <p:txBody>
          <a:bodyPr wrap="square" lIns="0" tIns="0" rIns="0" bIns="0" rtlCol="0" anchor="t">
            <a:spAutoFit/>
          </a:bodyPr>
          <a:lstStyle/>
          <a:p>
            <a:pPr algn="l"/>
            <a:r>
              <a:rPr lang="ja-JP" altLang="en-US" dirty="0">
                <a:latin typeface="たづがね角ゴシック Info Medium"/>
                <a:ea typeface="たづがね角ゴシック Info Medium"/>
                <a:cs typeface="たづがね角ゴシック Info Medium"/>
                <a:sym typeface="たづがね角ゴシック Info Medium"/>
              </a:rPr>
              <a:t>業務引継ぎの際に、業務の棚卸し・見える化を行うことで、「本当に必要な業務」が分かる。</a:t>
            </a:r>
          </a:p>
          <a:p>
            <a:pPr algn="l"/>
            <a:r>
              <a:rPr lang="ja-JP" altLang="en-US" dirty="0">
                <a:latin typeface="たづがね角ゴシック Info Medium"/>
                <a:ea typeface="たづがね角ゴシック Info Medium"/>
                <a:cs typeface="たづがね角ゴシック Info Medium"/>
                <a:sym typeface="たづがね角ゴシック Info Medium"/>
              </a:rPr>
              <a:t>業務マニュアルの作成等により、業務の属人化も排除できる。</a:t>
            </a:r>
          </a:p>
        </p:txBody>
      </p:sp>
      <p:sp>
        <p:nvSpPr>
          <p:cNvPr id="8" name="Freeform 10">
            <a:extLst>
              <a:ext uri="{FF2B5EF4-FFF2-40B4-BE49-F238E27FC236}">
                <a16:creationId xmlns:a16="http://schemas.microsoft.com/office/drawing/2014/main" id="{1C01BDD6-5E4F-E488-21F4-13A23E0ADDF1}"/>
              </a:ext>
            </a:extLst>
          </p:cNvPr>
          <p:cNvSpPr/>
          <p:nvPr/>
        </p:nvSpPr>
        <p:spPr>
          <a:xfrm>
            <a:off x="1108611" y="3067276"/>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9" name="TextBox 11">
            <a:extLst>
              <a:ext uri="{FF2B5EF4-FFF2-40B4-BE49-F238E27FC236}">
                <a16:creationId xmlns:a16="http://schemas.microsoft.com/office/drawing/2014/main" id="{60293028-A491-6B19-CF46-1F185A74215E}"/>
              </a:ext>
            </a:extLst>
          </p:cNvPr>
          <p:cNvSpPr txBox="1"/>
          <p:nvPr/>
        </p:nvSpPr>
        <p:spPr>
          <a:xfrm>
            <a:off x="1559990" y="4483366"/>
            <a:ext cx="8373719"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仕事の効率性が向上</a:t>
            </a:r>
            <a:endParaRPr lang="en-US"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11" name="Freeform 10">
            <a:extLst>
              <a:ext uri="{FF2B5EF4-FFF2-40B4-BE49-F238E27FC236}">
                <a16:creationId xmlns:a16="http://schemas.microsoft.com/office/drawing/2014/main" id="{50EF8896-DAD6-1AAB-729F-490F592678BB}"/>
              </a:ext>
            </a:extLst>
          </p:cNvPr>
          <p:cNvSpPr/>
          <p:nvPr/>
        </p:nvSpPr>
        <p:spPr>
          <a:xfrm>
            <a:off x="1108611" y="4525157"/>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2" name="TextBox 15">
            <a:extLst>
              <a:ext uri="{FF2B5EF4-FFF2-40B4-BE49-F238E27FC236}">
                <a16:creationId xmlns:a16="http://schemas.microsoft.com/office/drawing/2014/main" id="{EDE5B2A9-FF4F-47CB-481B-D6EFA2611765}"/>
              </a:ext>
            </a:extLst>
          </p:cNvPr>
          <p:cNvSpPr txBox="1"/>
          <p:nvPr/>
        </p:nvSpPr>
        <p:spPr>
          <a:xfrm>
            <a:off x="5923491" y="5757302"/>
            <a:ext cx="6226889" cy="303609"/>
          </a:xfrm>
          <a:prstGeom prst="rect">
            <a:avLst/>
          </a:prstGeom>
        </p:spPr>
        <p:txBody>
          <a:bodyPr wrap="square" lIns="0" tIns="0" rIns="0" bIns="0" rtlCol="0" anchor="t">
            <a:spAutoFit/>
          </a:bodyPr>
          <a:lstStyle/>
          <a:p>
            <a:pPr marL="0" lvl="0" indent="0" algn="l">
              <a:lnSpc>
                <a:spcPts val="2654"/>
              </a:lnSpc>
              <a:spcBef>
                <a:spcPct val="0"/>
              </a:spcBef>
            </a:pPr>
            <a:r>
              <a:rPr 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出典：</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「男性育休取得促進 研修資料」（厚生労働省イクメンプロジェクト）</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13" name="TextBox 11">
            <a:extLst>
              <a:ext uri="{FF2B5EF4-FFF2-40B4-BE49-F238E27FC236}">
                <a16:creationId xmlns:a16="http://schemas.microsoft.com/office/drawing/2014/main" id="{EC7D0247-B0B7-D3FB-F91E-84042CEFCFA4}"/>
              </a:ext>
            </a:extLst>
          </p:cNvPr>
          <p:cNvSpPr txBox="1"/>
          <p:nvPr/>
        </p:nvSpPr>
        <p:spPr>
          <a:xfrm>
            <a:off x="1559990" y="4933606"/>
            <a:ext cx="9850414" cy="276999"/>
          </a:xfrm>
          <a:prstGeom prst="rect">
            <a:avLst/>
          </a:prstGeom>
        </p:spPr>
        <p:txBody>
          <a:bodyPr wrap="square" lIns="0" tIns="0" rIns="0" bIns="0" rtlCol="0" anchor="t">
            <a:spAutoFit/>
          </a:bodyPr>
          <a:lstStyle/>
          <a:p>
            <a:pPr algn="l"/>
            <a:r>
              <a:rPr lang="ja-JP" altLang="en-US" dirty="0">
                <a:latin typeface="たづがね角ゴシック Info Medium"/>
                <a:ea typeface="たづがね角ゴシック Info Medium"/>
                <a:cs typeface="たづがね角ゴシック Info Medium"/>
                <a:sym typeface="たづがね角ゴシック Info Medium"/>
              </a:rPr>
              <a:t>各人が「残業しない」との意識で業務を行うことで、業務効率が向上、長時間労働の抑制も！</a:t>
            </a:r>
          </a:p>
        </p:txBody>
      </p:sp>
      <p:sp>
        <p:nvSpPr>
          <p:cNvPr id="17" name="TextBox 10">
            <a:extLst>
              <a:ext uri="{FF2B5EF4-FFF2-40B4-BE49-F238E27FC236}">
                <a16:creationId xmlns:a16="http://schemas.microsoft.com/office/drawing/2014/main" id="{5AEB930B-69F1-6012-B06F-52AD9B4934B2}"/>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男性育休がもたらす効果</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2285547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5E1C8-D523-72A6-40C1-F2E535696EE7}"/>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17630D58-47C7-8327-5964-0D68BE407962}"/>
              </a:ext>
            </a:extLst>
          </p:cNvPr>
          <p:cNvSpPr txBox="1"/>
          <p:nvPr/>
        </p:nvSpPr>
        <p:spPr>
          <a:xfrm>
            <a:off x="510102" y="313463"/>
            <a:ext cx="5248180" cy="552524"/>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この資料の使い方</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9" name="Freeform 10">
            <a:extLst>
              <a:ext uri="{FF2B5EF4-FFF2-40B4-BE49-F238E27FC236}">
                <a16:creationId xmlns:a16="http://schemas.microsoft.com/office/drawing/2014/main" id="{DDB2D784-3880-FD7D-1AB4-0BFF036C61ED}"/>
              </a:ext>
            </a:extLst>
          </p:cNvPr>
          <p:cNvSpPr/>
          <p:nvPr/>
        </p:nvSpPr>
        <p:spPr>
          <a:xfrm>
            <a:off x="882326" y="2256494"/>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3" name="Freeform 10">
            <a:extLst>
              <a:ext uri="{FF2B5EF4-FFF2-40B4-BE49-F238E27FC236}">
                <a16:creationId xmlns:a16="http://schemas.microsoft.com/office/drawing/2014/main" id="{98A9BDAF-E9AC-8239-4E8A-0B19657BBDCF}"/>
              </a:ext>
            </a:extLst>
          </p:cNvPr>
          <p:cNvSpPr/>
          <p:nvPr/>
        </p:nvSpPr>
        <p:spPr>
          <a:xfrm>
            <a:off x="857167" y="4037966"/>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8" name="TextBox 11">
            <a:extLst>
              <a:ext uri="{FF2B5EF4-FFF2-40B4-BE49-F238E27FC236}">
                <a16:creationId xmlns:a16="http://schemas.microsoft.com/office/drawing/2014/main" id="{1F1B6C21-7B74-068A-E5AC-4A8A204B9B64}"/>
              </a:ext>
            </a:extLst>
          </p:cNvPr>
          <p:cNvSpPr txBox="1"/>
          <p:nvPr/>
        </p:nvSpPr>
        <p:spPr>
          <a:xfrm>
            <a:off x="1500118" y="2172912"/>
            <a:ext cx="9926572" cy="738664"/>
          </a:xfrm>
          <a:prstGeom prst="rect">
            <a:avLst/>
          </a:prstGeom>
        </p:spPr>
        <p:txBody>
          <a:bodyPr wrap="square" lIns="0" tIns="0" rIns="0" bIns="0" rtlCol="0" anchor="t">
            <a:spAutoFit/>
          </a:bodyPr>
          <a:lstStyle/>
          <a:p>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研修の対象（全社員、管理職、特定の部署など）や研修時間に応じて、必要なスライドを取捨選択してご活用ください。</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19" name="Freeform 10">
            <a:extLst>
              <a:ext uri="{FF2B5EF4-FFF2-40B4-BE49-F238E27FC236}">
                <a16:creationId xmlns:a16="http://schemas.microsoft.com/office/drawing/2014/main" id="{E3DF4D12-B955-20FE-81F5-B1E9928733F0}"/>
              </a:ext>
            </a:extLst>
          </p:cNvPr>
          <p:cNvSpPr/>
          <p:nvPr/>
        </p:nvSpPr>
        <p:spPr>
          <a:xfrm>
            <a:off x="857167" y="3141070"/>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4" name="TextBox 9">
            <a:extLst>
              <a:ext uri="{FF2B5EF4-FFF2-40B4-BE49-F238E27FC236}">
                <a16:creationId xmlns:a16="http://schemas.microsoft.com/office/drawing/2014/main" id="{EF64981A-4442-69FE-E286-239964B47899}"/>
              </a:ext>
            </a:extLst>
          </p:cNvPr>
          <p:cNvSpPr txBox="1"/>
          <p:nvPr/>
        </p:nvSpPr>
        <p:spPr>
          <a:xfrm>
            <a:off x="649413" y="1085225"/>
            <a:ext cx="11048006" cy="632481"/>
          </a:xfrm>
          <a:prstGeom prst="rect">
            <a:avLst/>
          </a:prstGeom>
        </p:spPr>
        <p:txBody>
          <a:bodyPr wrap="square" lIns="0" tIns="0" rIns="0" bIns="0" rtlCol="0" anchor="t">
            <a:spAutoFit/>
          </a:bodyPr>
          <a:lstStyle/>
          <a:p>
            <a:pPr marL="0" lvl="0" indent="0" algn="l">
              <a:lnSpc>
                <a:spcPts val="2500"/>
              </a:lnSpc>
              <a:spcBef>
                <a:spcPct val="0"/>
              </a:spcBef>
            </a:pPr>
            <a:r>
              <a:rPr lang="ja-JP" altLang="en-US" sz="2000" b="1" dirty="0">
                <a:latin typeface="たづがね角ゴシック Info Bold"/>
                <a:ea typeface="たづがね角ゴシック Info Bold"/>
                <a:cs typeface="たづがね角ゴシック Info Bold"/>
                <a:sym typeface="たづがね角ゴシック Info Bold"/>
              </a:rPr>
              <a:t>本資料は、男性育休を含む育児と仕事の両立支援について、社員の皆様の理解を深め、職場全体で支え合う風土を育むことを目的とした研修資料です。</a:t>
            </a:r>
            <a:endParaRPr lang="en-US" sz="2000" b="1" dirty="0">
              <a:latin typeface="たづがね角ゴシック Info Bold"/>
              <a:ea typeface="たづがね角ゴシック Info Bold"/>
              <a:cs typeface="たづがね角ゴシック Info Bold"/>
              <a:sym typeface="たづがね角ゴシック Info Bold"/>
            </a:endParaRPr>
          </a:p>
        </p:txBody>
      </p:sp>
      <p:sp>
        <p:nvSpPr>
          <p:cNvPr id="11" name="TextBox 11">
            <a:extLst>
              <a:ext uri="{FF2B5EF4-FFF2-40B4-BE49-F238E27FC236}">
                <a16:creationId xmlns:a16="http://schemas.microsoft.com/office/drawing/2014/main" id="{07C10BBE-DC70-2D69-8BC8-221B34BA9B86}"/>
              </a:ext>
            </a:extLst>
          </p:cNvPr>
          <p:cNvSpPr txBox="1"/>
          <p:nvPr/>
        </p:nvSpPr>
        <p:spPr>
          <a:xfrm>
            <a:off x="1500118" y="3050472"/>
            <a:ext cx="9926572" cy="738664"/>
          </a:xfrm>
          <a:prstGeom prst="rect">
            <a:avLst/>
          </a:prstGeom>
        </p:spPr>
        <p:txBody>
          <a:bodyPr wrap="square" lIns="0" tIns="0" rIns="0" bIns="0" rtlCol="0" anchor="t">
            <a:spAutoFit/>
          </a:bodyPr>
          <a:lstStyle/>
          <a:p>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制度の周知だけでなく、育休を取りやすい職場づくりや、育児と仕事の両立支援の意義を考えるきっかけとしてもご活用いただけます。</a:t>
            </a:r>
          </a:p>
        </p:txBody>
      </p:sp>
      <p:sp>
        <p:nvSpPr>
          <p:cNvPr id="15" name="TextBox 11">
            <a:extLst>
              <a:ext uri="{FF2B5EF4-FFF2-40B4-BE49-F238E27FC236}">
                <a16:creationId xmlns:a16="http://schemas.microsoft.com/office/drawing/2014/main" id="{EB6A15BA-834A-5A02-46B1-38F10C90ABD6}"/>
              </a:ext>
            </a:extLst>
          </p:cNvPr>
          <p:cNvSpPr txBox="1"/>
          <p:nvPr/>
        </p:nvSpPr>
        <p:spPr>
          <a:xfrm>
            <a:off x="1500118" y="3954384"/>
            <a:ext cx="9926572" cy="738664"/>
          </a:xfrm>
          <a:prstGeom prst="rect">
            <a:avLst/>
          </a:prstGeom>
        </p:spPr>
        <p:txBody>
          <a:bodyPr wrap="square" lIns="0" tIns="0" rIns="0" bIns="0" rtlCol="0" anchor="t">
            <a:spAutoFit/>
          </a:bodyPr>
          <a:lstStyle/>
          <a:p>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取組みを進めるためのヒントや、三重県内外企業の具体的な事例を多数掲載しています。</a:t>
            </a:r>
          </a:p>
        </p:txBody>
      </p:sp>
      <p:sp>
        <p:nvSpPr>
          <p:cNvPr id="20" name="TextBox 11">
            <a:extLst>
              <a:ext uri="{FF2B5EF4-FFF2-40B4-BE49-F238E27FC236}">
                <a16:creationId xmlns:a16="http://schemas.microsoft.com/office/drawing/2014/main" id="{AB4B3DC8-6DA2-B4D0-8344-0B36933AA1D1}"/>
              </a:ext>
            </a:extLst>
          </p:cNvPr>
          <p:cNvSpPr txBox="1"/>
          <p:nvPr/>
        </p:nvSpPr>
        <p:spPr>
          <a:xfrm>
            <a:off x="1500118" y="4817327"/>
            <a:ext cx="9926572" cy="738664"/>
          </a:xfrm>
          <a:prstGeom prst="rect">
            <a:avLst/>
          </a:prstGeom>
        </p:spPr>
        <p:txBody>
          <a:bodyPr wrap="square" lIns="0" tIns="0" rIns="0" bIns="0" rtlCol="0" anchor="t">
            <a:spAutoFit/>
          </a:bodyPr>
          <a:lstStyle/>
          <a:p>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ワークショップや意見交換の素材としても活用でき、職場内の対話促進にもつながります。</a:t>
            </a:r>
          </a:p>
        </p:txBody>
      </p:sp>
      <p:sp>
        <p:nvSpPr>
          <p:cNvPr id="21" name="Freeform 10">
            <a:extLst>
              <a:ext uri="{FF2B5EF4-FFF2-40B4-BE49-F238E27FC236}">
                <a16:creationId xmlns:a16="http://schemas.microsoft.com/office/drawing/2014/main" id="{AE500977-294A-DAB7-7E84-6B68EEF9DA53}"/>
              </a:ext>
            </a:extLst>
          </p:cNvPr>
          <p:cNvSpPr/>
          <p:nvPr/>
        </p:nvSpPr>
        <p:spPr>
          <a:xfrm>
            <a:off x="857167" y="4849153"/>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Tree>
    <p:extLst>
      <p:ext uri="{BB962C8B-B14F-4D97-AF65-F5344CB8AC3E}">
        <p14:creationId xmlns:p14="http://schemas.microsoft.com/office/powerpoint/2010/main" val="4234479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59557-5374-0D97-CEB8-272AD49074A5}"/>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43261813-596B-742E-1F22-0607D1C1B42C}"/>
              </a:ext>
            </a:extLst>
          </p:cNvPr>
          <p:cNvSpPr txBox="1"/>
          <p:nvPr/>
        </p:nvSpPr>
        <p:spPr>
          <a:xfrm>
            <a:off x="510102" y="313463"/>
            <a:ext cx="5248180" cy="552524"/>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職場への影響</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4" name="TextBox 11">
            <a:extLst>
              <a:ext uri="{FF2B5EF4-FFF2-40B4-BE49-F238E27FC236}">
                <a16:creationId xmlns:a16="http://schemas.microsoft.com/office/drawing/2014/main" id="{658432F4-EAE3-6EE2-6804-8A9E9667C252}"/>
              </a:ext>
            </a:extLst>
          </p:cNvPr>
          <p:cNvSpPr txBox="1"/>
          <p:nvPr/>
        </p:nvSpPr>
        <p:spPr>
          <a:xfrm>
            <a:off x="1502841" y="1770335"/>
            <a:ext cx="8373719" cy="738664"/>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従業員の多様な事情に配慮した制度の導入、取組実施により、離職率が低下</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5" name="Freeform 10">
            <a:extLst>
              <a:ext uri="{FF2B5EF4-FFF2-40B4-BE49-F238E27FC236}">
                <a16:creationId xmlns:a16="http://schemas.microsoft.com/office/drawing/2014/main" id="{EE6F092A-2673-C9B6-5F46-C4AC6E5BB10A}"/>
              </a:ext>
            </a:extLst>
          </p:cNvPr>
          <p:cNvSpPr/>
          <p:nvPr/>
        </p:nvSpPr>
        <p:spPr>
          <a:xfrm>
            <a:off x="1062894" y="1812126"/>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7" name="TextBox 11">
            <a:extLst>
              <a:ext uri="{FF2B5EF4-FFF2-40B4-BE49-F238E27FC236}">
                <a16:creationId xmlns:a16="http://schemas.microsoft.com/office/drawing/2014/main" id="{6A6EE118-EFC2-632C-547F-800E6843C51A}"/>
              </a:ext>
            </a:extLst>
          </p:cNvPr>
          <p:cNvSpPr txBox="1"/>
          <p:nvPr/>
        </p:nvSpPr>
        <p:spPr>
          <a:xfrm>
            <a:off x="1502841" y="2583667"/>
            <a:ext cx="7641159" cy="276999"/>
          </a:xfrm>
          <a:prstGeom prst="rect">
            <a:avLst/>
          </a:prstGeom>
        </p:spPr>
        <p:txBody>
          <a:bodyPr wrap="square" lIns="0" tIns="0" rIns="0" bIns="0" rtlCol="0" anchor="t">
            <a:spAutoFit/>
          </a:bodyPr>
          <a:lstStyle/>
          <a:p>
            <a:pPr algn="l"/>
            <a:r>
              <a:rPr lang="ja-JP" altLang="en-US" dirty="0">
                <a:latin typeface="たづがね角ゴシック Info Medium"/>
                <a:ea typeface="たづがね角ゴシック Info Medium"/>
                <a:cs typeface="たづがね角ゴシック Info Medium"/>
                <a:sym typeface="たづがね角ゴシック Info Medium"/>
              </a:rPr>
              <a:t>従業員の定着率向上で知識・ノウハウが蓄積すれば、業務効率も向上！</a:t>
            </a:r>
          </a:p>
        </p:txBody>
      </p:sp>
      <p:sp>
        <p:nvSpPr>
          <p:cNvPr id="12" name="TextBox 15">
            <a:extLst>
              <a:ext uri="{FF2B5EF4-FFF2-40B4-BE49-F238E27FC236}">
                <a16:creationId xmlns:a16="http://schemas.microsoft.com/office/drawing/2014/main" id="{90EC57F6-E352-92E8-526A-3A175F24F59D}"/>
              </a:ext>
            </a:extLst>
          </p:cNvPr>
          <p:cNvSpPr txBox="1"/>
          <p:nvPr/>
        </p:nvSpPr>
        <p:spPr>
          <a:xfrm>
            <a:off x="6030555" y="5520253"/>
            <a:ext cx="6226889" cy="303609"/>
          </a:xfrm>
          <a:prstGeom prst="rect">
            <a:avLst/>
          </a:prstGeom>
        </p:spPr>
        <p:txBody>
          <a:bodyPr wrap="square" lIns="0" tIns="0" rIns="0" bIns="0" rtlCol="0" anchor="t">
            <a:spAutoFit/>
          </a:bodyPr>
          <a:lstStyle/>
          <a:p>
            <a:pPr marL="0" lvl="0" indent="0" algn="l">
              <a:lnSpc>
                <a:spcPts val="2654"/>
              </a:lnSpc>
              <a:spcBef>
                <a:spcPct val="0"/>
              </a:spcBef>
            </a:pPr>
            <a:r>
              <a:rPr 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出典：</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「男性育休取得促進 研修資料」（厚生労働省イクメンプロジェクト）</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6" name="TextBox 10">
            <a:extLst>
              <a:ext uri="{FF2B5EF4-FFF2-40B4-BE49-F238E27FC236}">
                <a16:creationId xmlns:a16="http://schemas.microsoft.com/office/drawing/2014/main" id="{6F42B264-2802-B46D-E296-4F96C87B99E4}"/>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男性育休がもたらす効果</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2" name="TextBox 11">
            <a:extLst>
              <a:ext uri="{FF2B5EF4-FFF2-40B4-BE49-F238E27FC236}">
                <a16:creationId xmlns:a16="http://schemas.microsoft.com/office/drawing/2014/main" id="{DA5CF523-CF97-23C1-A8D1-69157E67A9F7}"/>
              </a:ext>
            </a:extLst>
          </p:cNvPr>
          <p:cNvSpPr txBox="1"/>
          <p:nvPr/>
        </p:nvSpPr>
        <p:spPr>
          <a:xfrm>
            <a:off x="1514273" y="3623357"/>
            <a:ext cx="8373719"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会社に対する満足度・帰属意識の向上</a:t>
            </a:r>
            <a:endParaRPr lang="en-US"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8" name="Freeform 10">
            <a:extLst>
              <a:ext uri="{FF2B5EF4-FFF2-40B4-BE49-F238E27FC236}">
                <a16:creationId xmlns:a16="http://schemas.microsoft.com/office/drawing/2014/main" id="{796CE461-0D20-A180-1780-505BC0E3D0F5}"/>
              </a:ext>
            </a:extLst>
          </p:cNvPr>
          <p:cNvSpPr/>
          <p:nvPr/>
        </p:nvSpPr>
        <p:spPr>
          <a:xfrm>
            <a:off x="1062894" y="3665148"/>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9" name="TextBox 11">
            <a:extLst>
              <a:ext uri="{FF2B5EF4-FFF2-40B4-BE49-F238E27FC236}">
                <a16:creationId xmlns:a16="http://schemas.microsoft.com/office/drawing/2014/main" id="{162990EE-732D-B9D5-D7DF-9FD46036CCCA}"/>
              </a:ext>
            </a:extLst>
          </p:cNvPr>
          <p:cNvSpPr txBox="1"/>
          <p:nvPr/>
        </p:nvSpPr>
        <p:spPr>
          <a:xfrm>
            <a:off x="1514273" y="4072003"/>
            <a:ext cx="9850414" cy="553998"/>
          </a:xfrm>
          <a:prstGeom prst="rect">
            <a:avLst/>
          </a:prstGeom>
        </p:spPr>
        <p:txBody>
          <a:bodyPr wrap="square" lIns="0" tIns="0" rIns="0" bIns="0" rtlCol="0" anchor="t">
            <a:spAutoFit/>
          </a:bodyPr>
          <a:lstStyle/>
          <a:p>
            <a:pPr algn="l"/>
            <a:r>
              <a:rPr lang="ja-JP" altLang="en-US" dirty="0">
                <a:latin typeface="たづがね角ゴシック Info Medium"/>
                <a:ea typeface="たづがね角ゴシック Info Medium"/>
                <a:cs typeface="たづがね角ゴシック Info Medium"/>
                <a:sym typeface="たづがね角ゴシック Info Medium"/>
              </a:rPr>
              <a:t>会社の取組を公表・アピールすることで、企業イメージの向上や人材確保にも寄与する。</a:t>
            </a:r>
          </a:p>
          <a:p>
            <a:pPr algn="l"/>
            <a:r>
              <a:rPr lang="ja-JP" altLang="en-US" dirty="0">
                <a:latin typeface="たづがね角ゴシック Info Medium"/>
                <a:ea typeface="たづがね角ゴシック Info Medium"/>
                <a:cs typeface="たづがね角ゴシック Info Medium"/>
                <a:sym typeface="たづがね角ゴシック Info Medium"/>
              </a:rPr>
              <a:t>従業員も経営者も納得した働き方改革は、人材不足解消に効果大！</a:t>
            </a:r>
          </a:p>
        </p:txBody>
      </p:sp>
      <p:sp>
        <p:nvSpPr>
          <p:cNvPr id="11" name="TextBox 11">
            <a:extLst>
              <a:ext uri="{FF2B5EF4-FFF2-40B4-BE49-F238E27FC236}">
                <a16:creationId xmlns:a16="http://schemas.microsoft.com/office/drawing/2014/main" id="{A73ADA3D-1991-A0B0-164F-638627F0F2BF}"/>
              </a:ext>
            </a:extLst>
          </p:cNvPr>
          <p:cNvSpPr txBox="1"/>
          <p:nvPr/>
        </p:nvSpPr>
        <p:spPr>
          <a:xfrm>
            <a:off x="749106" y="1212377"/>
            <a:ext cx="7940205" cy="369332"/>
          </a:xfrm>
          <a:prstGeom prst="rect">
            <a:avLst/>
          </a:prstGeom>
        </p:spPr>
        <p:txBody>
          <a:bodyPr wrap="square" lIns="0" tIns="0" rIns="0" bIns="0" rtlCol="0" anchor="t">
            <a:spAutoFit/>
          </a:bodyPr>
          <a:lstStyle/>
          <a:p>
            <a:pPr algn="l"/>
            <a:r>
              <a:rPr lang="ja-JP" altLang="en-US" sz="2400" dirty="0">
                <a:latin typeface="たづがね角ゴシック Info Medium"/>
                <a:ea typeface="たづがね角ゴシック Info Medium"/>
                <a:cs typeface="たづがね角ゴシック Info Medium"/>
                <a:sym typeface="たづがね角ゴシック Info Medium"/>
              </a:rPr>
              <a:t>男性の育児休業取得・仕事と育児の両立によるメリット！</a:t>
            </a:r>
          </a:p>
        </p:txBody>
      </p:sp>
    </p:spTree>
    <p:extLst>
      <p:ext uri="{BB962C8B-B14F-4D97-AF65-F5344CB8AC3E}">
        <p14:creationId xmlns:p14="http://schemas.microsoft.com/office/powerpoint/2010/main" val="1594363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16555-79D5-58B0-C5C1-D3C1F1784B3B}"/>
            </a:ext>
          </a:extLst>
        </p:cNvPr>
        <p:cNvGrpSpPr/>
        <p:nvPr/>
      </p:nvGrpSpPr>
      <p:grpSpPr>
        <a:xfrm>
          <a:off x="0" y="0"/>
          <a:ext cx="0" cy="0"/>
          <a:chOff x="0" y="0"/>
          <a:chExt cx="0" cy="0"/>
        </a:xfrm>
      </p:grpSpPr>
      <p:sp>
        <p:nvSpPr>
          <p:cNvPr id="4" name="TextBox 2">
            <a:extLst>
              <a:ext uri="{FF2B5EF4-FFF2-40B4-BE49-F238E27FC236}">
                <a16:creationId xmlns:a16="http://schemas.microsoft.com/office/drawing/2014/main" id="{5C08A922-7888-2C93-9823-A0D607A7DD75}"/>
              </a:ext>
            </a:extLst>
          </p:cNvPr>
          <p:cNvSpPr txBox="1"/>
          <p:nvPr/>
        </p:nvSpPr>
        <p:spPr>
          <a:xfrm>
            <a:off x="3207614" y="3196627"/>
            <a:ext cx="7655169" cy="793359"/>
          </a:xfrm>
          <a:prstGeom prst="rect">
            <a:avLst/>
          </a:prstGeom>
        </p:spPr>
        <p:txBody>
          <a:bodyPr wrap="square" lIns="0" tIns="0" rIns="0" bIns="0" rtlCol="0" anchor="t">
            <a:spAutoFit/>
          </a:bodyPr>
          <a:lstStyle/>
          <a:p>
            <a:pPr marL="0" lvl="0" indent="0" algn="l">
              <a:lnSpc>
                <a:spcPts val="6719"/>
              </a:lnSpc>
              <a:spcBef>
                <a:spcPct val="0"/>
              </a:spcBef>
            </a:pPr>
            <a:r>
              <a:rPr lang="ja-JP" altLang="en-US" sz="4400" dirty="0">
                <a:solidFill>
                  <a:srgbClr val="1A1A1A"/>
                </a:solidFill>
                <a:latin typeface="たづがね角ゴシック Info Medium"/>
                <a:ea typeface="たづがね角ゴシック Info Medium"/>
                <a:cs typeface="たづがね角ゴシック Info Medium"/>
                <a:sym typeface="たづがね角ゴシック Info Medium"/>
              </a:rPr>
              <a:t>育児両立支援制度</a:t>
            </a:r>
            <a:endParaRPr lang="en-US" sz="4400" dirty="0">
              <a:solidFill>
                <a:srgbClr val="1A1A1A"/>
              </a:solidFill>
              <a:latin typeface="たづがね角ゴシック Info Medium"/>
              <a:ea typeface="たづがね角ゴシック Info Medium"/>
              <a:cs typeface="たづがね角ゴシック Info Medium"/>
              <a:sym typeface="たづがね角ゴシック Info Medium"/>
            </a:endParaRPr>
          </a:p>
        </p:txBody>
      </p:sp>
      <p:sp>
        <p:nvSpPr>
          <p:cNvPr id="5" name="TextBox 3">
            <a:extLst>
              <a:ext uri="{FF2B5EF4-FFF2-40B4-BE49-F238E27FC236}">
                <a16:creationId xmlns:a16="http://schemas.microsoft.com/office/drawing/2014/main" id="{000E62FA-DDCF-F44D-8FE9-1A330EE9FD13}"/>
              </a:ext>
            </a:extLst>
          </p:cNvPr>
          <p:cNvSpPr txBox="1"/>
          <p:nvPr/>
        </p:nvSpPr>
        <p:spPr>
          <a:xfrm>
            <a:off x="2211361" y="3174644"/>
            <a:ext cx="996253" cy="772840"/>
          </a:xfrm>
          <a:prstGeom prst="rect">
            <a:avLst/>
          </a:prstGeom>
        </p:spPr>
        <p:txBody>
          <a:bodyPr lIns="0" tIns="0" rIns="0" bIns="0" rtlCol="0" anchor="t">
            <a:spAutoFit/>
          </a:bodyPr>
          <a:lstStyle/>
          <a:p>
            <a:pPr marL="0" lvl="0" indent="0" algn="just">
              <a:lnSpc>
                <a:spcPts val="6719"/>
              </a:lnSpc>
              <a:spcBef>
                <a:spcPct val="0"/>
              </a:spcBef>
            </a:pPr>
            <a:r>
              <a:rPr lang="en-US" sz="4400" u="none" strike="noStrike" dirty="0">
                <a:solidFill>
                  <a:srgbClr val="5A9F8A"/>
                </a:solidFill>
                <a:latin typeface="Helvetica World"/>
                <a:ea typeface="Helvetica World"/>
                <a:cs typeface="Helvetica World"/>
                <a:sym typeface="Helvetica World"/>
              </a:rPr>
              <a:t>03</a:t>
            </a:r>
          </a:p>
        </p:txBody>
      </p:sp>
      <p:sp>
        <p:nvSpPr>
          <p:cNvPr id="7" name="Freeform 2">
            <a:extLst>
              <a:ext uri="{FF2B5EF4-FFF2-40B4-BE49-F238E27FC236}">
                <a16:creationId xmlns:a16="http://schemas.microsoft.com/office/drawing/2014/main" id="{46324070-EDAC-68B5-79B4-75CF5ACC0B17}"/>
              </a:ext>
            </a:extLst>
          </p:cNvPr>
          <p:cNvSpPr>
            <a:spLocks noChangeAspect="1"/>
          </p:cNvSpPr>
          <p:nvPr/>
        </p:nvSpPr>
        <p:spPr>
          <a:xfrm>
            <a:off x="863104" y="3053446"/>
            <a:ext cx="702099" cy="923815"/>
          </a:xfrm>
          <a:custGeom>
            <a:avLst/>
            <a:gdLst/>
            <a:ahLst/>
            <a:cxnLst/>
            <a:rect l="l" t="t" r="r" b="b"/>
            <a:pathLst>
              <a:path w="1199470" h="1578250">
                <a:moveTo>
                  <a:pt x="0" y="0"/>
                </a:moveTo>
                <a:lnTo>
                  <a:pt x="1199470" y="0"/>
                </a:lnTo>
                <a:lnTo>
                  <a:pt x="1199470" y="1578250"/>
                </a:lnTo>
                <a:lnTo>
                  <a:pt x="0" y="1578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pic>
        <p:nvPicPr>
          <p:cNvPr id="3" name="図 2" descr="草の上に立っている少年&#10;&#10;AI によって生成されたコンテンツは間違っている可能性があります。">
            <a:extLst>
              <a:ext uri="{FF2B5EF4-FFF2-40B4-BE49-F238E27FC236}">
                <a16:creationId xmlns:a16="http://schemas.microsoft.com/office/drawing/2014/main" id="{DC188CAB-061A-75B2-83A0-4B6CA8D4A9A8}"/>
              </a:ext>
            </a:extLst>
          </p:cNvPr>
          <p:cNvPicPr>
            <a:picLocks noChangeAspect="1"/>
          </p:cNvPicPr>
          <p:nvPr/>
        </p:nvPicPr>
        <p:blipFill>
          <a:blip r:embed="rId4">
            <a:extLst>
              <a:ext uri="{28A0092B-C50C-407E-A947-70E740481C1C}">
                <a14:useLocalDpi xmlns:a14="http://schemas.microsoft.com/office/drawing/2010/main" val="0"/>
              </a:ext>
            </a:extLst>
          </a:blip>
          <a:srcRect l="21060" t="13078" r="8251" b="17843"/>
          <a:stretch/>
        </p:blipFill>
        <p:spPr>
          <a:xfrm>
            <a:off x="7966303" y="827895"/>
            <a:ext cx="3892733" cy="4737464"/>
          </a:xfrm>
          <a:prstGeom prst="rect">
            <a:avLst/>
          </a:prstGeom>
        </p:spPr>
      </p:pic>
      <p:sp>
        <p:nvSpPr>
          <p:cNvPr id="6" name="TextBox 15">
            <a:extLst>
              <a:ext uri="{FF2B5EF4-FFF2-40B4-BE49-F238E27FC236}">
                <a16:creationId xmlns:a16="http://schemas.microsoft.com/office/drawing/2014/main" id="{73E82015-ED79-D305-C8C0-4242A30A3B67}"/>
              </a:ext>
            </a:extLst>
          </p:cNvPr>
          <p:cNvSpPr txBox="1"/>
          <p:nvPr/>
        </p:nvSpPr>
        <p:spPr>
          <a:xfrm>
            <a:off x="8452992" y="5440122"/>
            <a:ext cx="3102226" cy="294440"/>
          </a:xfrm>
          <a:prstGeom prst="rect">
            <a:avLst/>
          </a:prstGeom>
        </p:spPr>
        <p:txBody>
          <a:bodyPr wrap="square" lIns="0" tIns="0" rIns="0" bIns="0" rtlCol="0" anchor="t">
            <a:spAutoFit/>
          </a:bodyPr>
          <a:lstStyle/>
          <a:p>
            <a:pPr marL="0" lvl="0" indent="0" algn="l">
              <a:lnSpc>
                <a:spcPts val="2827"/>
              </a:lnSpc>
              <a:spcBef>
                <a:spcPct val="0"/>
              </a:spcBef>
            </a:pPr>
            <a:r>
              <a:rPr lang="ja-JP" altLang="en-US" sz="800" dirty="0">
                <a:solidFill>
                  <a:srgbClr val="003356"/>
                </a:solidFill>
                <a:latin typeface="たづがね角ゴシック Info Medium"/>
                <a:ea typeface="たづがね角ゴシック Info Medium"/>
                <a:cs typeface="たづがね角ゴシック Info Medium"/>
                <a:sym typeface="たづがね角ゴシック Info Medium"/>
              </a:rPr>
              <a:t>令和６年度パパ育休のススメ職場のエピソード大賞ヒント集より</a:t>
            </a:r>
            <a:endParaRPr lang="en-US" sz="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3646607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69BA3-672B-7073-D418-F94C7F1972B9}"/>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73628417-487C-6227-9FB9-DADD27485632}"/>
              </a:ext>
            </a:extLst>
          </p:cNvPr>
          <p:cNvSpPr txBox="1"/>
          <p:nvPr/>
        </p:nvSpPr>
        <p:spPr>
          <a:xfrm>
            <a:off x="510102" y="313463"/>
            <a:ext cx="5248180" cy="552524"/>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育児両立支援制度</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4" name="四角形: 角を丸くする 3">
            <a:extLst>
              <a:ext uri="{FF2B5EF4-FFF2-40B4-BE49-F238E27FC236}">
                <a16:creationId xmlns:a16="http://schemas.microsoft.com/office/drawing/2014/main" id="{69C2E1C7-6183-8945-AC4B-97A6804DD63A}"/>
              </a:ext>
            </a:extLst>
          </p:cNvPr>
          <p:cNvSpPr/>
          <p:nvPr/>
        </p:nvSpPr>
        <p:spPr>
          <a:xfrm>
            <a:off x="521917" y="1292772"/>
            <a:ext cx="11148166" cy="3540485"/>
          </a:xfrm>
          <a:prstGeom prst="roundRect">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u="sng" dirty="0">
                <a:solidFill>
                  <a:srgbClr val="003356"/>
                </a:solidFill>
                <a:latin typeface="たづがね角ゴシック Info Medium"/>
                <a:ea typeface="たづがね角ゴシック Info Bold" panose="020B0600070205080204"/>
              </a:rPr>
              <a:t>育児休業＝原則</a:t>
            </a:r>
            <a:r>
              <a:rPr lang="ja-JP" altLang="en-US" sz="2400" u="sng" dirty="0">
                <a:solidFill>
                  <a:srgbClr val="FF0000"/>
                </a:solidFill>
                <a:latin typeface="たづがね角ゴシック Info Medium"/>
                <a:ea typeface="たづがね角ゴシック Info Bold" panose="020B0600070205080204"/>
              </a:rPr>
              <a:t>１歳未満</a:t>
            </a:r>
            <a:r>
              <a:rPr lang="ja-JP" altLang="en-US" sz="2400" u="sng" dirty="0">
                <a:solidFill>
                  <a:srgbClr val="003356"/>
                </a:solidFill>
                <a:latin typeface="たづがね角ゴシック Info Medium"/>
                <a:ea typeface="たづがね角ゴシック Info Bold" panose="020B0600070205080204"/>
              </a:rPr>
              <a:t>の子どもを養育するための休業。</a:t>
            </a:r>
            <a:endParaRPr lang="en-US" altLang="ja-JP" sz="2400" u="sng" dirty="0">
              <a:solidFill>
                <a:srgbClr val="003356"/>
              </a:solidFill>
              <a:latin typeface="たづがね角ゴシック Info Medium"/>
              <a:ea typeface="たづがね角ゴシック Info Bold" panose="020B060007020508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（保育所等に入れない等の事情がある場合、</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1</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歳</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6</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か月、</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2</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歳まで延長が可能。）</a:t>
            </a:r>
            <a:endParaRPr lang="en-US" altLang="ja-JP" sz="1600" dirty="0">
              <a:solidFill>
                <a:srgbClr val="003356"/>
              </a:solidFill>
              <a:latin typeface="たづがね角ゴシック Info Medium"/>
              <a:ea typeface="たづがね角ゴシック Info Bold" panose="020B0600070205080204"/>
            </a:endParaRPr>
          </a:p>
          <a:p>
            <a:endParaRPr lang="en-US" altLang="ja-JP" sz="2000" dirty="0">
              <a:solidFill>
                <a:srgbClr val="003356"/>
              </a:solidFill>
              <a:latin typeface="たづがね角ゴシック Info Medium"/>
              <a:ea typeface="たづがね角ゴシック Info Bold" panose="020B0600070205080204"/>
            </a:endParaRPr>
          </a:p>
          <a:p>
            <a:r>
              <a:rPr lang="ja-JP" altLang="en-US" sz="2000" dirty="0">
                <a:solidFill>
                  <a:srgbClr val="003356"/>
                </a:solidFill>
                <a:latin typeface="たづがね角ゴシック Info Medium"/>
                <a:ea typeface="たづがね角ゴシック Info Bold" panose="020B0600070205080204"/>
              </a:rPr>
              <a:t>☑</a:t>
            </a:r>
            <a:r>
              <a:rPr lang="en-US" altLang="ja-JP" sz="2000" dirty="0">
                <a:solidFill>
                  <a:srgbClr val="003356"/>
                </a:solidFill>
                <a:latin typeface="たづがね角ゴシック Info Medium"/>
                <a:ea typeface="たづがね角ゴシック Info Bold" panose="020B0600070205080204"/>
              </a:rPr>
              <a:t>2</a:t>
            </a:r>
            <a:r>
              <a:rPr lang="ja-JP" altLang="en-US" sz="2000" dirty="0">
                <a:solidFill>
                  <a:srgbClr val="003356"/>
                </a:solidFill>
                <a:latin typeface="たづがね角ゴシック Info Medium"/>
                <a:ea typeface="たづがね角ゴシック Info Bold" panose="020B0600070205080204"/>
              </a:rPr>
              <a:t>回まで分割して取得ができる。</a:t>
            </a:r>
            <a:endParaRPr lang="en-US" altLang="ja-JP" sz="2000" dirty="0">
              <a:solidFill>
                <a:srgbClr val="003356"/>
              </a:solidFill>
              <a:latin typeface="たづがね角ゴシック Info Medium"/>
              <a:ea typeface="たづがね角ゴシック Info Bold" panose="020B0600070205080204"/>
            </a:endParaRPr>
          </a:p>
          <a:p>
            <a:endParaRPr lang="en-US" altLang="ja-JP" sz="2000" dirty="0">
              <a:solidFill>
                <a:srgbClr val="003356"/>
              </a:solidFill>
              <a:latin typeface="たづがね角ゴシック Info Medium"/>
              <a:ea typeface="たづがね角ゴシック Info Bold" panose="020B0600070205080204"/>
            </a:endParaRPr>
          </a:p>
          <a:p>
            <a:r>
              <a:rPr lang="ja-JP" altLang="en-US" sz="2000" dirty="0">
                <a:solidFill>
                  <a:srgbClr val="003356"/>
                </a:solidFill>
                <a:latin typeface="たづがね角ゴシック Info Medium"/>
                <a:ea typeface="たづがね角ゴシック Info Bold" panose="020B0600070205080204"/>
              </a:rPr>
              <a:t>☑パパ・ママ育休プラス</a:t>
            </a:r>
            <a:r>
              <a:rPr lang="en-US" altLang="ja-JP" sz="2000" dirty="0">
                <a:solidFill>
                  <a:srgbClr val="003356"/>
                </a:solidFill>
                <a:latin typeface="たづがね角ゴシック Info Medium"/>
                <a:ea typeface="たづがね角ゴシック Info Bold" panose="020B0600070205080204"/>
              </a:rPr>
              <a:t>…</a:t>
            </a:r>
            <a:r>
              <a:rPr lang="ja-JP" altLang="en-US" sz="2000" dirty="0">
                <a:solidFill>
                  <a:srgbClr val="003356"/>
                </a:solidFill>
                <a:latin typeface="たづがね角ゴシック Info Medium"/>
                <a:ea typeface="たづがね角ゴシック Info Bold" panose="020B0600070205080204"/>
              </a:rPr>
              <a:t>夫婦で育休を取り要件を満たした場合は　</a:t>
            </a:r>
            <a:r>
              <a:rPr lang="en-US" altLang="ja-JP" sz="2000" dirty="0">
                <a:solidFill>
                  <a:srgbClr val="003356"/>
                </a:solidFill>
                <a:latin typeface="たづがね角ゴシック Info Medium"/>
                <a:ea typeface="たづがね角ゴシック Info Bold" panose="020B0600070205080204"/>
              </a:rPr>
              <a:t>1</a:t>
            </a:r>
            <a:r>
              <a:rPr lang="ja-JP" altLang="en-US" sz="2000" dirty="0">
                <a:solidFill>
                  <a:srgbClr val="003356"/>
                </a:solidFill>
                <a:latin typeface="たづがね角ゴシック Info Medium"/>
                <a:ea typeface="たづがね角ゴシック Info Bold" panose="020B0600070205080204"/>
              </a:rPr>
              <a:t>歳</a:t>
            </a:r>
            <a:r>
              <a:rPr lang="en-US" altLang="ja-JP" sz="2000" dirty="0">
                <a:solidFill>
                  <a:srgbClr val="003356"/>
                </a:solidFill>
                <a:latin typeface="たづがね角ゴシック Info Medium"/>
                <a:ea typeface="たづがね角ゴシック Info Bold" panose="020B0600070205080204"/>
              </a:rPr>
              <a:t>2</a:t>
            </a:r>
            <a:r>
              <a:rPr lang="ja-JP" altLang="en-US" sz="2000" dirty="0">
                <a:solidFill>
                  <a:srgbClr val="003356"/>
                </a:solidFill>
                <a:latin typeface="たづがね角ゴシック Info Medium"/>
                <a:ea typeface="たづがね角ゴシック Info Bold" panose="020B0600070205080204"/>
              </a:rPr>
              <a:t>か月（期間は</a:t>
            </a:r>
            <a:r>
              <a:rPr lang="en-US" altLang="ja-JP" sz="2000" dirty="0">
                <a:solidFill>
                  <a:srgbClr val="003356"/>
                </a:solidFill>
                <a:latin typeface="たづがね角ゴシック Info Medium"/>
                <a:ea typeface="たづがね角ゴシック Info Bold" panose="020B0600070205080204"/>
              </a:rPr>
              <a:t>1</a:t>
            </a:r>
            <a:r>
              <a:rPr lang="ja-JP" altLang="en-US" sz="2000" dirty="0">
                <a:solidFill>
                  <a:srgbClr val="003356"/>
                </a:solidFill>
                <a:latin typeface="たづがね角ゴシック Info Medium"/>
                <a:ea typeface="たづがね角ゴシック Info Bold" panose="020B0600070205080204"/>
              </a:rPr>
              <a:t>年間</a:t>
            </a:r>
            <a:endParaRPr lang="en-US" altLang="ja-JP" sz="2000" dirty="0">
              <a:solidFill>
                <a:srgbClr val="003356"/>
              </a:solidFill>
              <a:latin typeface="たづがね角ゴシック Info Medium"/>
              <a:ea typeface="たづがね角ゴシック Info Bold" panose="020B0600070205080204"/>
            </a:endParaRPr>
          </a:p>
          <a:p>
            <a:r>
              <a:rPr lang="ja-JP" altLang="en-US" sz="2000" dirty="0">
                <a:solidFill>
                  <a:srgbClr val="003356"/>
                </a:solidFill>
                <a:latin typeface="たづがね角ゴシック Info Medium"/>
                <a:ea typeface="たづがね角ゴシック Info Bold" panose="020B0600070205080204"/>
              </a:rPr>
              <a:t>　まで）まで取得ができる。</a:t>
            </a:r>
            <a:endParaRPr lang="en-US" altLang="ja-JP" sz="2000" dirty="0">
              <a:solidFill>
                <a:srgbClr val="003356"/>
              </a:solidFill>
              <a:latin typeface="たづがね角ゴシック Info Medium"/>
              <a:ea typeface="たづがね角ゴシック Info Bold" panose="020B0600070205080204"/>
            </a:endParaRPr>
          </a:p>
          <a:p>
            <a:endParaRPr lang="en-US" altLang="ja-JP" sz="2000" dirty="0">
              <a:solidFill>
                <a:srgbClr val="003356"/>
              </a:solidFill>
              <a:latin typeface="たづがね角ゴシック Info Medium"/>
              <a:ea typeface="たづがね角ゴシック Info Bold" panose="020B0600070205080204"/>
            </a:endParaRPr>
          </a:p>
          <a:p>
            <a:r>
              <a:rPr lang="ja-JP" altLang="en-US" sz="2000" dirty="0">
                <a:solidFill>
                  <a:srgbClr val="003356"/>
                </a:solidFill>
                <a:latin typeface="たづがね角ゴシック Info Medium"/>
                <a:ea typeface="たづがね角ゴシック Info Bold" panose="020B0600070205080204"/>
              </a:rPr>
              <a:t>☑産後パパ育休（出生時育児休業）</a:t>
            </a:r>
            <a:r>
              <a:rPr lang="en-US" altLang="ja-JP" sz="2000" dirty="0">
                <a:solidFill>
                  <a:srgbClr val="003356"/>
                </a:solidFill>
                <a:latin typeface="たづがね角ゴシック Info Medium"/>
                <a:ea typeface="たづがね角ゴシック Info Bold" panose="020B0600070205080204"/>
              </a:rPr>
              <a:t>…1</a:t>
            </a:r>
            <a:r>
              <a:rPr lang="ja-JP" altLang="en-US" sz="2000" dirty="0">
                <a:solidFill>
                  <a:srgbClr val="003356"/>
                </a:solidFill>
                <a:latin typeface="たづがね角ゴシック Info Medium"/>
                <a:ea typeface="たづがね角ゴシック Info Bold" panose="020B0600070205080204"/>
              </a:rPr>
              <a:t>歳までの育児休業とは別に、子の出生後</a:t>
            </a:r>
            <a:r>
              <a:rPr lang="en-US" altLang="ja-JP" sz="2000" dirty="0">
                <a:solidFill>
                  <a:srgbClr val="003356"/>
                </a:solidFill>
                <a:latin typeface="たづがね角ゴシック Info Medium"/>
                <a:ea typeface="たづがね角ゴシック Info Bold" panose="020B0600070205080204"/>
              </a:rPr>
              <a:t>8</a:t>
            </a:r>
            <a:r>
              <a:rPr lang="ja-JP" altLang="en-US" sz="2000" dirty="0">
                <a:solidFill>
                  <a:srgbClr val="003356"/>
                </a:solidFill>
                <a:latin typeface="たづがね角ゴシック Info Medium"/>
                <a:ea typeface="たづがね角ゴシック Info Bold" panose="020B0600070205080204"/>
              </a:rPr>
              <a:t>週間以内に４</a:t>
            </a:r>
            <a:endParaRPr lang="en-US" altLang="ja-JP" sz="2000" dirty="0">
              <a:solidFill>
                <a:srgbClr val="003356"/>
              </a:solidFill>
              <a:latin typeface="たづがね角ゴシック Info Medium"/>
              <a:ea typeface="たづがね角ゴシック Info Bold" panose="020B0600070205080204"/>
            </a:endParaRPr>
          </a:p>
          <a:p>
            <a:r>
              <a:rPr lang="ja-JP" altLang="en-US" sz="2000" dirty="0">
                <a:solidFill>
                  <a:srgbClr val="003356"/>
                </a:solidFill>
                <a:latin typeface="たづがね角ゴシック Info Medium"/>
                <a:ea typeface="たづがね角ゴシック Info Bold" panose="020B0600070205080204"/>
              </a:rPr>
              <a:t>　週間（</a:t>
            </a:r>
            <a:r>
              <a:rPr lang="en-US" altLang="ja-JP" sz="2000" dirty="0">
                <a:solidFill>
                  <a:srgbClr val="003356"/>
                </a:solidFill>
                <a:latin typeface="たづがね角ゴシック Info Medium"/>
                <a:ea typeface="たづがね角ゴシック Info Bold" panose="020B0600070205080204"/>
              </a:rPr>
              <a:t>28</a:t>
            </a:r>
            <a:r>
              <a:rPr lang="ja-JP" altLang="en-US" sz="2000" dirty="0">
                <a:solidFill>
                  <a:srgbClr val="003356"/>
                </a:solidFill>
                <a:latin typeface="たづがね角ゴシック Info Medium"/>
                <a:ea typeface="たづがね角ゴシック Info Bold" panose="020B0600070205080204"/>
              </a:rPr>
              <a:t>日）まで、</a:t>
            </a:r>
            <a:r>
              <a:rPr lang="en-US" altLang="ja-JP" sz="2000" dirty="0">
                <a:solidFill>
                  <a:srgbClr val="003356"/>
                </a:solidFill>
                <a:latin typeface="たづがね角ゴシック Info Medium"/>
                <a:ea typeface="たづがね角ゴシック Info Bold" panose="020B0600070205080204"/>
              </a:rPr>
              <a:t>2</a:t>
            </a:r>
            <a:r>
              <a:rPr lang="ja-JP" altLang="en-US" sz="2000" dirty="0">
                <a:solidFill>
                  <a:srgbClr val="003356"/>
                </a:solidFill>
                <a:latin typeface="たづがね角ゴシック Info Medium"/>
                <a:ea typeface="たづがね角ゴシック Info Bold" panose="020B0600070205080204"/>
              </a:rPr>
              <a:t>回に分割して取得ができる。</a:t>
            </a:r>
            <a:endParaRPr lang="en-US" altLang="ja-JP" sz="2000" dirty="0">
              <a:solidFill>
                <a:srgbClr val="003356"/>
              </a:solidFill>
              <a:latin typeface="たづがね角ゴシック Info Medium"/>
              <a:ea typeface="たづがね角ゴシック Info Bold" panose="020B0600070205080204"/>
            </a:endParaRPr>
          </a:p>
        </p:txBody>
      </p:sp>
      <p:sp>
        <p:nvSpPr>
          <p:cNvPr id="6" name="楕円 5">
            <a:extLst>
              <a:ext uri="{FF2B5EF4-FFF2-40B4-BE49-F238E27FC236}">
                <a16:creationId xmlns:a16="http://schemas.microsoft.com/office/drawing/2014/main" id="{4CCD8C81-2BE8-886B-D1C9-3CAF4D378E6D}"/>
              </a:ext>
            </a:extLst>
          </p:cNvPr>
          <p:cNvSpPr/>
          <p:nvPr/>
        </p:nvSpPr>
        <p:spPr>
          <a:xfrm>
            <a:off x="1270351" y="5145578"/>
            <a:ext cx="9651297" cy="1110956"/>
          </a:xfrm>
          <a:prstGeom prst="ellipse">
            <a:avLst/>
          </a:prstGeom>
          <a:solidFill>
            <a:schemeClr val="bg1"/>
          </a:solidFill>
          <a:ln w="38100">
            <a:solidFill>
              <a:srgbClr val="5A9F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詳しくは、会社の制度（育児介護休業規程）を</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ご確認ください。</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2" name="TextBox 10">
            <a:extLst>
              <a:ext uri="{FF2B5EF4-FFF2-40B4-BE49-F238E27FC236}">
                <a16:creationId xmlns:a16="http://schemas.microsoft.com/office/drawing/2014/main" id="{A0972AF0-13B2-3792-6550-0A60140F4AA1}"/>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育児両立支援制度</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917373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44C31-D1EC-9D2A-BD9F-BB2E5D318C21}"/>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F1BBCAE6-07F5-D33D-271E-72EE43FD4E17}"/>
              </a:ext>
            </a:extLst>
          </p:cNvPr>
          <p:cNvSpPr txBox="1"/>
          <p:nvPr/>
        </p:nvSpPr>
        <p:spPr>
          <a:xfrm>
            <a:off x="510102" y="313463"/>
            <a:ext cx="5248180" cy="552524"/>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育児と仕事の両立イメージ</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graphicFrame>
        <p:nvGraphicFramePr>
          <p:cNvPr id="2" name="表 1">
            <a:extLst>
              <a:ext uri="{FF2B5EF4-FFF2-40B4-BE49-F238E27FC236}">
                <a16:creationId xmlns:a16="http://schemas.microsoft.com/office/drawing/2014/main" id="{89B21DFD-BA1C-5A9E-ED26-2CC6E4F17EBC}"/>
              </a:ext>
            </a:extLst>
          </p:cNvPr>
          <p:cNvGraphicFramePr>
            <a:graphicFrameLocks noGrp="1"/>
          </p:cNvGraphicFramePr>
          <p:nvPr/>
        </p:nvGraphicFramePr>
        <p:xfrm>
          <a:off x="1186907" y="1985029"/>
          <a:ext cx="10166892" cy="4137090"/>
        </p:xfrm>
        <a:graphic>
          <a:graphicData uri="http://schemas.openxmlformats.org/drawingml/2006/table">
            <a:tbl>
              <a:tblPr firstRow="1" bandRow="1">
                <a:tableStyleId>{5C22544A-7EE6-4342-B048-85BDC9FD1C3A}</a:tableStyleId>
              </a:tblPr>
              <a:tblGrid>
                <a:gridCol w="2041555">
                  <a:extLst>
                    <a:ext uri="{9D8B030D-6E8A-4147-A177-3AD203B41FA5}">
                      <a16:colId xmlns:a16="http://schemas.microsoft.com/office/drawing/2014/main" val="4269752343"/>
                    </a:ext>
                  </a:extLst>
                </a:gridCol>
                <a:gridCol w="2041555">
                  <a:extLst>
                    <a:ext uri="{9D8B030D-6E8A-4147-A177-3AD203B41FA5}">
                      <a16:colId xmlns:a16="http://schemas.microsoft.com/office/drawing/2014/main" val="763276554"/>
                    </a:ext>
                  </a:extLst>
                </a:gridCol>
                <a:gridCol w="2041555">
                  <a:extLst>
                    <a:ext uri="{9D8B030D-6E8A-4147-A177-3AD203B41FA5}">
                      <a16:colId xmlns:a16="http://schemas.microsoft.com/office/drawing/2014/main" val="2425093900"/>
                    </a:ext>
                  </a:extLst>
                </a:gridCol>
                <a:gridCol w="2041555">
                  <a:extLst>
                    <a:ext uri="{9D8B030D-6E8A-4147-A177-3AD203B41FA5}">
                      <a16:colId xmlns:a16="http://schemas.microsoft.com/office/drawing/2014/main" val="1089049639"/>
                    </a:ext>
                  </a:extLst>
                </a:gridCol>
                <a:gridCol w="2000672">
                  <a:extLst>
                    <a:ext uri="{9D8B030D-6E8A-4147-A177-3AD203B41FA5}">
                      <a16:colId xmlns:a16="http://schemas.microsoft.com/office/drawing/2014/main" val="3181743235"/>
                    </a:ext>
                  </a:extLst>
                </a:gridCol>
              </a:tblGrid>
              <a:tr h="805348">
                <a:tc>
                  <a:txBody>
                    <a:bodyPr/>
                    <a:lstStyle/>
                    <a:p>
                      <a:pPr algn="ctr"/>
                      <a:endParaRPr kumimoji="1" lang="ja-JP" altLang="en-US" b="0"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85925202"/>
                  </a:ext>
                </a:extLst>
              </a:tr>
              <a:tr h="915698">
                <a:tc>
                  <a:txBody>
                    <a:bodyPr/>
                    <a:lstStyle/>
                    <a:p>
                      <a:pPr algn="ctr"/>
                      <a:endParaRPr kumimoji="1" lang="ja-JP" altLang="en-US" b="0"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7690442"/>
                  </a:ext>
                </a:extLst>
              </a:tr>
              <a:tr h="805348">
                <a:tc>
                  <a:txBody>
                    <a:bodyPr/>
                    <a:lstStyle/>
                    <a:p>
                      <a:pPr algn="ctr"/>
                      <a:endParaRPr kumimoji="1" lang="ja-JP" altLang="en-US" b="0"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7710787"/>
                  </a:ext>
                </a:extLst>
              </a:tr>
              <a:tr h="805348">
                <a:tc>
                  <a:txBody>
                    <a:bodyPr/>
                    <a:lstStyle/>
                    <a:p>
                      <a:pPr algn="ctr"/>
                      <a:endParaRPr kumimoji="1" lang="ja-JP" altLang="en-US" b="0"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09010364"/>
                  </a:ext>
                </a:extLst>
              </a:tr>
              <a:tr h="805348">
                <a:tc>
                  <a:txBody>
                    <a:bodyPr/>
                    <a:lstStyle/>
                    <a:p>
                      <a:pPr algn="ctr"/>
                      <a:endParaRPr kumimoji="1" lang="ja-JP" altLang="en-US" b="0"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5058558"/>
                  </a:ext>
                </a:extLst>
              </a:tr>
            </a:tbl>
          </a:graphicData>
        </a:graphic>
      </p:graphicFrame>
      <p:sp>
        <p:nvSpPr>
          <p:cNvPr id="5" name="フローチャート: 他ページ結合子 4">
            <a:extLst>
              <a:ext uri="{FF2B5EF4-FFF2-40B4-BE49-F238E27FC236}">
                <a16:creationId xmlns:a16="http://schemas.microsoft.com/office/drawing/2014/main" id="{8E72FB1B-1DE0-415C-F9B0-72ABD4FF7825}"/>
              </a:ext>
            </a:extLst>
          </p:cNvPr>
          <p:cNvSpPr/>
          <p:nvPr/>
        </p:nvSpPr>
        <p:spPr>
          <a:xfrm rot="16200000">
            <a:off x="1928025" y="1374508"/>
            <a:ext cx="529750" cy="1966013"/>
          </a:xfrm>
          <a:prstGeom prst="flowChartOffpageConnector">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rgbClr val="003356"/>
                </a:solidFill>
                <a:latin typeface="たづがね角ゴシック Info Medium"/>
                <a:ea typeface="たづがね角ゴシック Info Bold" panose="020B0600070205080204"/>
              </a:rPr>
              <a:t>育児休業</a:t>
            </a:r>
          </a:p>
        </p:txBody>
      </p:sp>
      <p:sp>
        <p:nvSpPr>
          <p:cNvPr id="7" name="楕円 6">
            <a:extLst>
              <a:ext uri="{FF2B5EF4-FFF2-40B4-BE49-F238E27FC236}">
                <a16:creationId xmlns:a16="http://schemas.microsoft.com/office/drawing/2014/main" id="{9B66DDD0-687E-4AD1-4CA5-E35EFDAF1CB7}"/>
              </a:ext>
            </a:extLst>
          </p:cNvPr>
          <p:cNvSpPr/>
          <p:nvPr/>
        </p:nvSpPr>
        <p:spPr>
          <a:xfrm>
            <a:off x="711653" y="1456409"/>
            <a:ext cx="963828" cy="529750"/>
          </a:xfrm>
          <a:prstGeom prst="ellipse">
            <a:avLst/>
          </a:prstGeom>
          <a:solidFill>
            <a:schemeClr val="bg1"/>
          </a:solidFill>
          <a:ln w="28575">
            <a:solidFill>
              <a:srgbClr val="93C3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3356"/>
                </a:solidFill>
                <a:latin typeface="たづがね角ゴシック Info Medium"/>
                <a:ea typeface="たづがね角ゴシック Info Bold" panose="020B0600070205080204"/>
              </a:rPr>
              <a:t>出生</a:t>
            </a:r>
          </a:p>
        </p:txBody>
      </p:sp>
      <p:sp>
        <p:nvSpPr>
          <p:cNvPr id="8" name="楕円 7">
            <a:extLst>
              <a:ext uri="{FF2B5EF4-FFF2-40B4-BE49-F238E27FC236}">
                <a16:creationId xmlns:a16="http://schemas.microsoft.com/office/drawing/2014/main" id="{DA551F69-CE40-E6E3-FCBF-8869DD43B469}"/>
              </a:ext>
            </a:extLst>
          </p:cNvPr>
          <p:cNvSpPr/>
          <p:nvPr/>
        </p:nvSpPr>
        <p:spPr>
          <a:xfrm>
            <a:off x="2711301" y="1455279"/>
            <a:ext cx="963828" cy="529750"/>
          </a:xfrm>
          <a:prstGeom prst="ellipse">
            <a:avLst/>
          </a:prstGeom>
          <a:solidFill>
            <a:schemeClr val="bg1"/>
          </a:solidFill>
          <a:ln w="28575">
            <a:solidFill>
              <a:srgbClr val="93C3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003356"/>
                </a:solidFill>
                <a:latin typeface="たづがね角ゴシック Info Medium"/>
                <a:ea typeface="たづがね角ゴシック Info Bold" panose="020B0600070205080204"/>
              </a:rPr>
              <a:t>1</a:t>
            </a:r>
            <a:r>
              <a:rPr kumimoji="1" lang="ja-JP" altLang="en-US" dirty="0">
                <a:solidFill>
                  <a:srgbClr val="003356"/>
                </a:solidFill>
                <a:latin typeface="たづがね角ゴシック Info Medium"/>
                <a:ea typeface="たづがね角ゴシック Info Bold" panose="020B0600070205080204"/>
              </a:rPr>
              <a:t>歳</a:t>
            </a:r>
          </a:p>
        </p:txBody>
      </p:sp>
      <p:sp>
        <p:nvSpPr>
          <p:cNvPr id="9" name="楕円 8">
            <a:extLst>
              <a:ext uri="{FF2B5EF4-FFF2-40B4-BE49-F238E27FC236}">
                <a16:creationId xmlns:a16="http://schemas.microsoft.com/office/drawing/2014/main" id="{17CAAA4F-B8EB-12DC-14F3-F5065DE0AB48}"/>
              </a:ext>
            </a:extLst>
          </p:cNvPr>
          <p:cNvSpPr/>
          <p:nvPr/>
        </p:nvSpPr>
        <p:spPr>
          <a:xfrm>
            <a:off x="4748702" y="1462363"/>
            <a:ext cx="963828" cy="529750"/>
          </a:xfrm>
          <a:prstGeom prst="ellipse">
            <a:avLst/>
          </a:prstGeom>
          <a:solidFill>
            <a:schemeClr val="bg1"/>
          </a:solidFill>
          <a:ln w="28575">
            <a:solidFill>
              <a:srgbClr val="93C3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003356"/>
                </a:solidFill>
                <a:latin typeface="たづがね角ゴシック Info Medium"/>
                <a:ea typeface="たづがね角ゴシック Info Bold" panose="020B0600070205080204"/>
              </a:rPr>
              <a:t>2</a:t>
            </a:r>
            <a:r>
              <a:rPr kumimoji="1" lang="ja-JP" altLang="en-US" dirty="0">
                <a:solidFill>
                  <a:srgbClr val="003356"/>
                </a:solidFill>
                <a:latin typeface="たづがね角ゴシック Info Medium"/>
                <a:ea typeface="たづがね角ゴシック Info Bold" panose="020B0600070205080204"/>
              </a:rPr>
              <a:t>歳</a:t>
            </a:r>
          </a:p>
        </p:txBody>
      </p:sp>
      <p:sp>
        <p:nvSpPr>
          <p:cNvPr id="10" name="楕円 9">
            <a:extLst>
              <a:ext uri="{FF2B5EF4-FFF2-40B4-BE49-F238E27FC236}">
                <a16:creationId xmlns:a16="http://schemas.microsoft.com/office/drawing/2014/main" id="{B94C6BE3-77F7-7FCC-F5BB-7F7C462B16AA}"/>
              </a:ext>
            </a:extLst>
          </p:cNvPr>
          <p:cNvSpPr/>
          <p:nvPr/>
        </p:nvSpPr>
        <p:spPr>
          <a:xfrm>
            <a:off x="6748350" y="1462363"/>
            <a:ext cx="963828" cy="529750"/>
          </a:xfrm>
          <a:prstGeom prst="ellipse">
            <a:avLst/>
          </a:prstGeom>
          <a:solidFill>
            <a:schemeClr val="bg1"/>
          </a:solidFill>
          <a:ln w="28575">
            <a:solidFill>
              <a:srgbClr val="93C3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003356"/>
                </a:solidFill>
                <a:latin typeface="たづがね角ゴシック Info Medium"/>
                <a:ea typeface="たづがね角ゴシック Info Bold" panose="020B0600070205080204"/>
              </a:rPr>
              <a:t>3</a:t>
            </a:r>
            <a:r>
              <a:rPr kumimoji="1" lang="ja-JP" altLang="en-US" dirty="0">
                <a:solidFill>
                  <a:srgbClr val="003356"/>
                </a:solidFill>
                <a:latin typeface="たづがね角ゴシック Info Medium"/>
                <a:ea typeface="たづがね角ゴシック Info Bold" panose="020B0600070205080204"/>
              </a:rPr>
              <a:t>歳</a:t>
            </a:r>
          </a:p>
        </p:txBody>
      </p:sp>
      <p:sp>
        <p:nvSpPr>
          <p:cNvPr id="11" name="楕円 10">
            <a:extLst>
              <a:ext uri="{FF2B5EF4-FFF2-40B4-BE49-F238E27FC236}">
                <a16:creationId xmlns:a16="http://schemas.microsoft.com/office/drawing/2014/main" id="{DA890DFA-93C6-7AE8-CBB3-A640761222E0}"/>
              </a:ext>
            </a:extLst>
          </p:cNvPr>
          <p:cNvSpPr/>
          <p:nvPr/>
        </p:nvSpPr>
        <p:spPr>
          <a:xfrm>
            <a:off x="8484215" y="1311662"/>
            <a:ext cx="1631987" cy="702744"/>
          </a:xfrm>
          <a:prstGeom prst="ellipse">
            <a:avLst/>
          </a:prstGeom>
          <a:solidFill>
            <a:schemeClr val="bg1"/>
          </a:solidFill>
          <a:ln w="28575">
            <a:solidFill>
              <a:srgbClr val="93C3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3356"/>
                </a:solidFill>
                <a:latin typeface="たづがね角ゴシック Info Medium"/>
                <a:ea typeface="たづがね角ゴシック Info Bold" panose="020B0600070205080204"/>
              </a:rPr>
              <a:t>小学校</a:t>
            </a:r>
            <a:endParaRPr kumimoji="1" lang="en-US" altLang="ja-JP" dirty="0">
              <a:solidFill>
                <a:srgbClr val="003356"/>
              </a:solidFill>
              <a:latin typeface="たづがね角ゴシック Info Medium"/>
              <a:ea typeface="たづがね角ゴシック Info Bold" panose="020B0600070205080204"/>
            </a:endParaRPr>
          </a:p>
          <a:p>
            <a:pPr algn="ctr"/>
            <a:r>
              <a:rPr kumimoji="1" lang="ja-JP" altLang="en-US" dirty="0">
                <a:solidFill>
                  <a:srgbClr val="003356"/>
                </a:solidFill>
                <a:latin typeface="たづがね角ゴシック Info Medium"/>
                <a:ea typeface="たづがね角ゴシック Info Bold" panose="020B0600070205080204"/>
              </a:rPr>
              <a:t>就学</a:t>
            </a:r>
          </a:p>
        </p:txBody>
      </p:sp>
      <p:sp>
        <p:nvSpPr>
          <p:cNvPr id="12" name="楕円 11">
            <a:extLst>
              <a:ext uri="{FF2B5EF4-FFF2-40B4-BE49-F238E27FC236}">
                <a16:creationId xmlns:a16="http://schemas.microsoft.com/office/drawing/2014/main" id="{89AC366E-58B0-6467-75B0-3179D3F0988C}"/>
              </a:ext>
            </a:extLst>
          </p:cNvPr>
          <p:cNvSpPr/>
          <p:nvPr/>
        </p:nvSpPr>
        <p:spPr>
          <a:xfrm>
            <a:off x="10469909" y="1289369"/>
            <a:ext cx="1323058" cy="702744"/>
          </a:xfrm>
          <a:prstGeom prst="ellipse">
            <a:avLst/>
          </a:prstGeom>
          <a:solidFill>
            <a:schemeClr val="bg1"/>
          </a:solidFill>
          <a:ln w="28575">
            <a:solidFill>
              <a:srgbClr val="93C3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3356"/>
                </a:solidFill>
                <a:latin typeface="たづがね角ゴシック Info Medium"/>
                <a:ea typeface="たづがね角ゴシック Info Bold" panose="020B0600070205080204"/>
              </a:rPr>
              <a:t>小学</a:t>
            </a:r>
            <a:endParaRPr kumimoji="1" lang="en-US" altLang="ja-JP" dirty="0">
              <a:solidFill>
                <a:srgbClr val="003356"/>
              </a:solidFill>
              <a:latin typeface="たづがね角ゴシック Info Medium"/>
              <a:ea typeface="たづがね角ゴシック Info Bold" panose="020B0600070205080204"/>
            </a:endParaRPr>
          </a:p>
          <a:p>
            <a:pPr algn="ctr"/>
            <a:r>
              <a:rPr kumimoji="1" lang="en-US" altLang="ja-JP" dirty="0">
                <a:solidFill>
                  <a:srgbClr val="003356"/>
                </a:solidFill>
                <a:latin typeface="たづがね角ゴシック Info Medium"/>
                <a:ea typeface="たづがね角ゴシック Info Bold" panose="020B0600070205080204"/>
              </a:rPr>
              <a:t>3</a:t>
            </a:r>
            <a:r>
              <a:rPr kumimoji="1" lang="ja-JP" altLang="en-US" dirty="0">
                <a:solidFill>
                  <a:srgbClr val="003356"/>
                </a:solidFill>
                <a:latin typeface="たづがね角ゴシック Info Medium"/>
                <a:ea typeface="たづがね角ゴシック Info Bold" panose="020B0600070205080204"/>
              </a:rPr>
              <a:t>年生</a:t>
            </a:r>
          </a:p>
        </p:txBody>
      </p:sp>
      <p:sp>
        <p:nvSpPr>
          <p:cNvPr id="14" name="フローチャート: 他ページ結合子 13">
            <a:extLst>
              <a:ext uri="{FF2B5EF4-FFF2-40B4-BE49-F238E27FC236}">
                <a16:creationId xmlns:a16="http://schemas.microsoft.com/office/drawing/2014/main" id="{22AA4234-2AD5-FB48-B9D8-CC7DAE7D4BCA}"/>
              </a:ext>
            </a:extLst>
          </p:cNvPr>
          <p:cNvSpPr/>
          <p:nvPr/>
        </p:nvSpPr>
        <p:spPr>
          <a:xfrm rot="16200000">
            <a:off x="3968309" y="1439748"/>
            <a:ext cx="529750" cy="1902282"/>
          </a:xfrm>
          <a:prstGeom prst="flowChartOffpageConnector">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rgbClr val="003356"/>
                </a:solidFill>
                <a:latin typeface="たづがね角ゴシック Info Medium"/>
                <a:ea typeface="たづがね角ゴシック Info Bold" panose="020B0600070205080204"/>
              </a:rPr>
              <a:t>育児休業延長</a:t>
            </a:r>
          </a:p>
        </p:txBody>
      </p:sp>
      <p:sp>
        <p:nvSpPr>
          <p:cNvPr id="15" name="フローチャート: 他ページ結合子 14">
            <a:extLst>
              <a:ext uri="{FF2B5EF4-FFF2-40B4-BE49-F238E27FC236}">
                <a16:creationId xmlns:a16="http://schemas.microsoft.com/office/drawing/2014/main" id="{DC7A8BB4-58A4-1055-F009-EAD18CB464B1}"/>
              </a:ext>
            </a:extLst>
          </p:cNvPr>
          <p:cNvSpPr/>
          <p:nvPr/>
        </p:nvSpPr>
        <p:spPr>
          <a:xfrm rot="16200000">
            <a:off x="3874161" y="289045"/>
            <a:ext cx="598221" cy="5926753"/>
          </a:xfrm>
          <a:prstGeom prst="flowChartOffpageConnector">
            <a:avLst/>
          </a:prstGeom>
          <a:solidFill>
            <a:schemeClr val="bg1"/>
          </a:solid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rgbClr val="003356"/>
                </a:solidFill>
                <a:latin typeface="たづがね角ゴシック Info Medium"/>
                <a:ea typeface="たづがね角ゴシック Info Bold" panose="020B0600070205080204"/>
              </a:rPr>
              <a:t>短時間勤務：</a:t>
            </a:r>
            <a:r>
              <a:rPr kumimoji="1" lang="en-US" altLang="ja-JP" dirty="0">
                <a:solidFill>
                  <a:srgbClr val="003356"/>
                </a:solidFill>
                <a:latin typeface="たづがね角ゴシック Info Medium"/>
                <a:ea typeface="たづがね角ゴシック Info Bold" panose="020B0600070205080204"/>
              </a:rPr>
              <a:t>1</a:t>
            </a:r>
            <a:r>
              <a:rPr kumimoji="1" lang="ja-JP" altLang="en-US" dirty="0">
                <a:solidFill>
                  <a:srgbClr val="003356"/>
                </a:solidFill>
                <a:latin typeface="たづがね角ゴシック Info Medium"/>
                <a:ea typeface="たづがね角ゴシック Info Bold" panose="020B0600070205080204"/>
              </a:rPr>
              <a:t>日</a:t>
            </a:r>
            <a:r>
              <a:rPr kumimoji="1" lang="en-US" altLang="ja-JP" dirty="0">
                <a:solidFill>
                  <a:srgbClr val="003356"/>
                </a:solidFill>
                <a:latin typeface="たづがね角ゴシック Info Medium"/>
                <a:ea typeface="たづがね角ゴシック Info Bold" panose="020B0600070205080204"/>
              </a:rPr>
              <a:t>6</a:t>
            </a:r>
            <a:r>
              <a:rPr kumimoji="1" lang="ja-JP" altLang="en-US" dirty="0">
                <a:solidFill>
                  <a:srgbClr val="003356"/>
                </a:solidFill>
                <a:latin typeface="たづがね角ゴシック Info Medium"/>
                <a:ea typeface="たづがね角ゴシック Info Bold" panose="020B0600070205080204"/>
              </a:rPr>
              <a:t>時間／代替措置含む</a:t>
            </a:r>
          </a:p>
        </p:txBody>
      </p:sp>
      <p:sp>
        <p:nvSpPr>
          <p:cNvPr id="16" name="フローチャート: 他ページ結合子 15">
            <a:extLst>
              <a:ext uri="{FF2B5EF4-FFF2-40B4-BE49-F238E27FC236}">
                <a16:creationId xmlns:a16="http://schemas.microsoft.com/office/drawing/2014/main" id="{0295D6AC-A8D5-6205-CF83-6B91B5C2A7E2}"/>
              </a:ext>
            </a:extLst>
          </p:cNvPr>
          <p:cNvSpPr/>
          <p:nvPr/>
        </p:nvSpPr>
        <p:spPr>
          <a:xfrm rot="16200000">
            <a:off x="6058283" y="-912384"/>
            <a:ext cx="447128" cy="10143904"/>
          </a:xfrm>
          <a:prstGeom prst="flowChartOffpageConnector">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rgbClr val="003356"/>
                </a:solidFill>
                <a:latin typeface="たづがね角ゴシック Info Medium"/>
                <a:ea typeface="たづがね角ゴシック Info Bold" panose="020B0600070205080204"/>
              </a:rPr>
              <a:t>看護等休暇：子</a:t>
            </a:r>
            <a:r>
              <a:rPr kumimoji="1" lang="en-US" altLang="ja-JP" dirty="0">
                <a:solidFill>
                  <a:srgbClr val="003356"/>
                </a:solidFill>
                <a:latin typeface="たづがね角ゴシック Info Medium"/>
                <a:ea typeface="たづがね角ゴシック Info Bold" panose="020B0600070205080204"/>
              </a:rPr>
              <a:t>1</a:t>
            </a:r>
            <a:r>
              <a:rPr kumimoji="1" lang="ja-JP" altLang="en-US" dirty="0">
                <a:solidFill>
                  <a:srgbClr val="003356"/>
                </a:solidFill>
                <a:latin typeface="たづがね角ゴシック Info Medium"/>
                <a:ea typeface="たづがね角ゴシック Info Bold" panose="020B0600070205080204"/>
              </a:rPr>
              <a:t>人につき年</a:t>
            </a:r>
            <a:r>
              <a:rPr kumimoji="1" lang="en-US" altLang="ja-JP" dirty="0">
                <a:solidFill>
                  <a:srgbClr val="003356"/>
                </a:solidFill>
                <a:latin typeface="たづがね角ゴシック Info Medium"/>
                <a:ea typeface="たづがね角ゴシック Info Bold" panose="020B0600070205080204"/>
              </a:rPr>
              <a:t>5</a:t>
            </a:r>
            <a:r>
              <a:rPr kumimoji="1" lang="ja-JP" altLang="en-US" dirty="0">
                <a:solidFill>
                  <a:srgbClr val="003356"/>
                </a:solidFill>
                <a:latin typeface="たづがね角ゴシック Info Medium"/>
                <a:ea typeface="たづがね角ゴシック Info Bold" panose="020B0600070205080204"/>
              </a:rPr>
              <a:t>日、</a:t>
            </a:r>
            <a:r>
              <a:rPr kumimoji="1" lang="en-US" altLang="ja-JP" dirty="0">
                <a:solidFill>
                  <a:srgbClr val="003356"/>
                </a:solidFill>
                <a:latin typeface="たづがね角ゴシック Info Medium"/>
                <a:ea typeface="たづがね角ゴシック Info Bold" panose="020B0600070205080204"/>
              </a:rPr>
              <a:t>2</a:t>
            </a:r>
            <a:r>
              <a:rPr kumimoji="1" lang="ja-JP" altLang="en-US" dirty="0">
                <a:solidFill>
                  <a:srgbClr val="003356"/>
                </a:solidFill>
                <a:latin typeface="たづがね角ゴシック Info Medium"/>
                <a:ea typeface="たづがね角ゴシック Info Bold" panose="020B0600070205080204"/>
              </a:rPr>
              <a:t>人以上で年</a:t>
            </a:r>
            <a:r>
              <a:rPr kumimoji="1" lang="en-US" altLang="ja-JP" dirty="0">
                <a:solidFill>
                  <a:srgbClr val="003356"/>
                </a:solidFill>
                <a:latin typeface="たづがね角ゴシック Info Medium"/>
                <a:ea typeface="たづがね角ゴシック Info Bold" panose="020B0600070205080204"/>
              </a:rPr>
              <a:t>10</a:t>
            </a:r>
            <a:r>
              <a:rPr kumimoji="1" lang="ja-JP" altLang="en-US" dirty="0">
                <a:solidFill>
                  <a:srgbClr val="003356"/>
                </a:solidFill>
                <a:latin typeface="たづがね角ゴシック Info Medium"/>
                <a:ea typeface="たづがね角ゴシック Info Bold" panose="020B0600070205080204"/>
              </a:rPr>
              <a:t>日</a:t>
            </a:r>
          </a:p>
        </p:txBody>
      </p:sp>
      <p:sp>
        <p:nvSpPr>
          <p:cNvPr id="17" name="フローチャート: 他ページ結合子 16">
            <a:extLst>
              <a:ext uri="{FF2B5EF4-FFF2-40B4-BE49-F238E27FC236}">
                <a16:creationId xmlns:a16="http://schemas.microsoft.com/office/drawing/2014/main" id="{EB3830CD-CCA4-8D33-6931-FAADDAB50BA3}"/>
              </a:ext>
            </a:extLst>
          </p:cNvPr>
          <p:cNvSpPr/>
          <p:nvPr/>
        </p:nvSpPr>
        <p:spPr>
          <a:xfrm rot="16200000">
            <a:off x="4986040" y="959810"/>
            <a:ext cx="447129" cy="7999419"/>
          </a:xfrm>
          <a:prstGeom prst="flowChartOffpageConnector">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rgbClr val="003356"/>
                </a:solidFill>
                <a:latin typeface="たづがね角ゴシック Info Medium"/>
                <a:ea typeface="たづがね角ゴシック Info Bold" panose="020B0600070205080204"/>
              </a:rPr>
              <a:t>所定外労働の制限（残業免除）：申し出があった場合</a:t>
            </a:r>
          </a:p>
        </p:txBody>
      </p:sp>
      <p:sp>
        <p:nvSpPr>
          <p:cNvPr id="18" name="フローチャート: 他ページ結合子 17">
            <a:extLst>
              <a:ext uri="{FF2B5EF4-FFF2-40B4-BE49-F238E27FC236}">
                <a16:creationId xmlns:a16="http://schemas.microsoft.com/office/drawing/2014/main" id="{C21896F5-0689-1BBB-29B5-D314CC04EC52}"/>
              </a:ext>
            </a:extLst>
          </p:cNvPr>
          <p:cNvSpPr/>
          <p:nvPr/>
        </p:nvSpPr>
        <p:spPr>
          <a:xfrm rot="16200000">
            <a:off x="4944730" y="1720249"/>
            <a:ext cx="529750" cy="7999419"/>
          </a:xfrm>
          <a:prstGeom prst="flowChartOffpageConnector">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dirty="0">
                <a:solidFill>
                  <a:srgbClr val="003356"/>
                </a:solidFill>
                <a:latin typeface="たづがね角ゴシック Info Medium"/>
                <a:ea typeface="たづがね角ゴシック Info Bold" panose="020B0600070205080204"/>
              </a:rPr>
              <a:t>時間外労働の制限（残業制限）月</a:t>
            </a:r>
            <a:r>
              <a:rPr kumimoji="1" lang="en-US" altLang="ja-JP" sz="1600" dirty="0">
                <a:solidFill>
                  <a:srgbClr val="003356"/>
                </a:solidFill>
                <a:latin typeface="たづがね角ゴシック Info Medium"/>
                <a:ea typeface="たづがね角ゴシック Info Bold" panose="020B0600070205080204"/>
              </a:rPr>
              <a:t>24</a:t>
            </a:r>
            <a:r>
              <a:rPr kumimoji="1" lang="ja-JP" altLang="en-US" sz="1600" dirty="0">
                <a:solidFill>
                  <a:srgbClr val="003356"/>
                </a:solidFill>
                <a:latin typeface="たづがね角ゴシック Info Medium"/>
                <a:ea typeface="たづがね角ゴシック Info Bold" panose="020B0600070205080204"/>
              </a:rPr>
              <a:t>時間、年</a:t>
            </a:r>
            <a:r>
              <a:rPr kumimoji="1" lang="en-US" altLang="ja-JP" sz="1600" dirty="0">
                <a:solidFill>
                  <a:srgbClr val="003356"/>
                </a:solidFill>
                <a:latin typeface="たづがね角ゴシック Info Medium"/>
                <a:ea typeface="たづがね角ゴシック Info Bold" panose="020B0600070205080204"/>
              </a:rPr>
              <a:t>150</a:t>
            </a:r>
            <a:r>
              <a:rPr kumimoji="1" lang="ja-JP" altLang="en-US" sz="1600" dirty="0">
                <a:solidFill>
                  <a:srgbClr val="003356"/>
                </a:solidFill>
                <a:latin typeface="たづがね角ゴシック Info Medium"/>
                <a:ea typeface="たづがね角ゴシック Info Bold" panose="020B0600070205080204"/>
              </a:rPr>
              <a:t>時間／深夜業の制限</a:t>
            </a:r>
            <a:endParaRPr kumimoji="1" lang="en-US" altLang="ja-JP" sz="1600" dirty="0">
              <a:solidFill>
                <a:srgbClr val="003356"/>
              </a:solidFill>
              <a:latin typeface="たづがね角ゴシック Info Medium"/>
              <a:ea typeface="たづがね角ゴシック Info Bold" panose="020B0600070205080204"/>
            </a:endParaRPr>
          </a:p>
          <a:p>
            <a:pPr algn="ctr"/>
            <a:r>
              <a:rPr kumimoji="1" lang="ja-JP" altLang="en-US" sz="1600" dirty="0">
                <a:solidFill>
                  <a:srgbClr val="003356"/>
                </a:solidFill>
                <a:latin typeface="たづがね角ゴシック Info Medium"/>
                <a:ea typeface="たづがね角ゴシック Info Bold" panose="020B0600070205080204"/>
              </a:rPr>
              <a:t>：申し出があった場合</a:t>
            </a:r>
          </a:p>
        </p:txBody>
      </p:sp>
      <p:sp>
        <p:nvSpPr>
          <p:cNvPr id="20" name="フローチャート: 他ページ結合子 19">
            <a:extLst>
              <a:ext uri="{FF2B5EF4-FFF2-40B4-BE49-F238E27FC236}">
                <a16:creationId xmlns:a16="http://schemas.microsoft.com/office/drawing/2014/main" id="{6235C676-97A1-BE9D-6F09-E6EF2FF2E140}"/>
              </a:ext>
            </a:extLst>
          </p:cNvPr>
          <p:cNvSpPr/>
          <p:nvPr/>
        </p:nvSpPr>
        <p:spPr>
          <a:xfrm rot="16200000">
            <a:off x="7928258" y="2337950"/>
            <a:ext cx="733168" cy="1828944"/>
          </a:xfrm>
          <a:prstGeom prst="flowChartOffpageConnector">
            <a:avLst/>
          </a:prstGeom>
          <a:solidFill>
            <a:schemeClr val="bg1"/>
          </a:solid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rgbClr val="003356"/>
                </a:solidFill>
                <a:latin typeface="たづがね角ゴシック Info Medium"/>
                <a:ea typeface="たづがね角ゴシック Info Bold" panose="020B0600070205080204"/>
              </a:rPr>
              <a:t>柔軟な働き方の措置</a:t>
            </a:r>
          </a:p>
        </p:txBody>
      </p:sp>
      <p:sp>
        <p:nvSpPr>
          <p:cNvPr id="4" name="TextBox 10">
            <a:extLst>
              <a:ext uri="{FF2B5EF4-FFF2-40B4-BE49-F238E27FC236}">
                <a16:creationId xmlns:a16="http://schemas.microsoft.com/office/drawing/2014/main" id="{1689D704-A9E9-286D-299C-2C42D4A4B6A9}"/>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育児両立支援制度</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19" name="テキスト ボックス 18">
            <a:extLst>
              <a:ext uri="{FF2B5EF4-FFF2-40B4-BE49-F238E27FC236}">
                <a16:creationId xmlns:a16="http://schemas.microsoft.com/office/drawing/2014/main" id="{C67EA818-FA54-2DAE-EE7F-B793C37DA0AF}"/>
              </a:ext>
            </a:extLst>
          </p:cNvPr>
          <p:cNvSpPr txBox="1"/>
          <p:nvPr/>
        </p:nvSpPr>
        <p:spPr>
          <a:xfrm>
            <a:off x="7102765" y="586321"/>
            <a:ext cx="4883725" cy="523220"/>
          </a:xfrm>
          <a:prstGeom prst="rect">
            <a:avLst/>
          </a:prstGeom>
          <a:noFill/>
        </p:spPr>
        <p:txBody>
          <a:bodyPr wrap="square">
            <a:spAutoFit/>
          </a:bodyPr>
          <a:lstStyle/>
          <a:p>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両立支援制度内容は会社により異なります。</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詳しくは人事・総務ご担当者様にご確認ください。</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55314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18D3B-6A40-ADC5-4960-5365263961C2}"/>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381E09F4-40F0-E759-31FF-CEFACE71B917}"/>
              </a:ext>
            </a:extLst>
          </p:cNvPr>
          <p:cNvSpPr txBox="1"/>
          <p:nvPr/>
        </p:nvSpPr>
        <p:spPr>
          <a:xfrm>
            <a:off x="510102" y="313463"/>
            <a:ext cx="6307078" cy="552524"/>
          </a:xfrm>
          <a:prstGeom prst="rect">
            <a:avLst/>
          </a:prstGeom>
        </p:spPr>
        <p:txBody>
          <a:bodyPr wrap="square" lIns="0" tIns="0" rIns="0" bIns="0" rtlCol="0" anchor="t">
            <a:spAutoFit/>
          </a:bodyPr>
          <a:lstStyle/>
          <a:p>
            <a:pPr marL="0" lvl="0" indent="0" algn="l">
              <a:lnSpc>
                <a:spcPts val="4899"/>
              </a:lnSpc>
              <a:spcBef>
                <a:spcPct val="0"/>
              </a:spcBef>
            </a:pPr>
            <a:r>
              <a:rPr lang="en-US" altLang="ja-JP" sz="2400" b="1" dirty="0">
                <a:solidFill>
                  <a:srgbClr val="003356"/>
                </a:solidFill>
                <a:latin typeface="たづがね角ゴシック Info Bold"/>
                <a:ea typeface="たづがね角ゴシック Info Bold"/>
                <a:cs typeface="たづがね角ゴシック Info Bold"/>
                <a:sym typeface="たづがね角ゴシック Info Bold"/>
              </a:rPr>
              <a:t>3</a:t>
            </a: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歳から学校就学前の柔軟な働き方措置</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4" name="四角形: 角を丸くする 3">
            <a:extLst>
              <a:ext uri="{FF2B5EF4-FFF2-40B4-BE49-F238E27FC236}">
                <a16:creationId xmlns:a16="http://schemas.microsoft.com/office/drawing/2014/main" id="{CAB0A3DD-EE49-EFC6-59A6-DC6D52C9135E}"/>
              </a:ext>
            </a:extLst>
          </p:cNvPr>
          <p:cNvSpPr/>
          <p:nvPr/>
        </p:nvSpPr>
        <p:spPr>
          <a:xfrm>
            <a:off x="481527" y="1255015"/>
            <a:ext cx="11148166" cy="3545585"/>
          </a:xfrm>
          <a:prstGeom prst="roundRect">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育児期の柔軟な働き方を実現するための措置</a:t>
            </a:r>
          </a:p>
          <a:p>
            <a:endParaRPr lang="ja-JP" altLang="en-US" sz="2000" dirty="0">
              <a:solidFill>
                <a:schemeClr val="tx1"/>
              </a:solidFill>
              <a:latin typeface="たづがね角ゴシック Info Medium"/>
              <a:ea typeface="たづがね角ゴシック Info Bold" panose="020B0600070205080204"/>
            </a:endParaRP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3</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歳から小学校就学前の子を養育する労働者に関して、以下の</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5</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つの「選択して講ずべき措　置」の中から、</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2</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つ以上の措置を選択して導入。</a:t>
            </a:r>
            <a:endPar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endParaRPr>
          </a:p>
          <a:p>
            <a:endPar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endParaRP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① 始業時刻等の変更</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② テレワーク等（</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10</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日以上</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月）</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③ 保育施設の設置運営等</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④ 就業しつつ子を養育することを容易にするための休暇の付与（</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10</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日以上</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年）</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⑤ 短時間勤務制度</a:t>
            </a:r>
          </a:p>
        </p:txBody>
      </p:sp>
      <p:sp>
        <p:nvSpPr>
          <p:cNvPr id="5" name="TextBox 10">
            <a:extLst>
              <a:ext uri="{FF2B5EF4-FFF2-40B4-BE49-F238E27FC236}">
                <a16:creationId xmlns:a16="http://schemas.microsoft.com/office/drawing/2014/main" id="{A0C459B0-0064-BE00-756D-FCE436338393}"/>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育児両立支援制度</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7" name="テキスト ボックス 6">
            <a:extLst>
              <a:ext uri="{FF2B5EF4-FFF2-40B4-BE49-F238E27FC236}">
                <a16:creationId xmlns:a16="http://schemas.microsoft.com/office/drawing/2014/main" id="{8F280F76-E946-54F0-00E2-10B87269ABC2}"/>
              </a:ext>
            </a:extLst>
          </p:cNvPr>
          <p:cNvSpPr txBox="1"/>
          <p:nvPr/>
        </p:nvSpPr>
        <p:spPr>
          <a:xfrm>
            <a:off x="2638425" y="5667688"/>
            <a:ext cx="6096000" cy="400110"/>
          </a:xfrm>
          <a:prstGeom prst="rect">
            <a:avLst/>
          </a:prstGeom>
          <a:noFill/>
        </p:spPr>
        <p:txBody>
          <a:bodyPr wrap="square">
            <a:spAutoFit/>
          </a:bodyPr>
          <a:lstStyle/>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労働者は、</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1</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つを選択して利用することができる。</a:t>
            </a:r>
          </a:p>
        </p:txBody>
      </p:sp>
      <p:sp>
        <p:nvSpPr>
          <p:cNvPr id="8" name="矢印: 下 7">
            <a:extLst>
              <a:ext uri="{FF2B5EF4-FFF2-40B4-BE49-F238E27FC236}">
                <a16:creationId xmlns:a16="http://schemas.microsoft.com/office/drawing/2014/main" id="{E8C4ABDB-C94B-F997-5010-985B19D734FE}"/>
              </a:ext>
            </a:extLst>
          </p:cNvPr>
          <p:cNvSpPr/>
          <p:nvPr/>
        </p:nvSpPr>
        <p:spPr>
          <a:xfrm>
            <a:off x="5095875" y="4921239"/>
            <a:ext cx="590550" cy="6667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13608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C22A1-BCFB-6058-2C27-BB38C2B08DDB}"/>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84091909-2DFD-6E3B-743F-8B938A3655BF}"/>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個別周知・意向確認と意向聴取・配慮</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cxnSp>
        <p:nvCxnSpPr>
          <p:cNvPr id="5" name="直線矢印コネクタ 4">
            <a:extLst>
              <a:ext uri="{FF2B5EF4-FFF2-40B4-BE49-F238E27FC236}">
                <a16:creationId xmlns:a16="http://schemas.microsoft.com/office/drawing/2014/main" id="{4B0F58CF-51C4-193A-8C02-69CA4396E478}"/>
              </a:ext>
            </a:extLst>
          </p:cNvPr>
          <p:cNvCxnSpPr>
            <a:cxnSpLocks/>
          </p:cNvCxnSpPr>
          <p:nvPr/>
        </p:nvCxnSpPr>
        <p:spPr>
          <a:xfrm>
            <a:off x="1559076" y="2441208"/>
            <a:ext cx="8903271"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 name="吹き出し: 角を丸めた四角形 5">
            <a:extLst>
              <a:ext uri="{FF2B5EF4-FFF2-40B4-BE49-F238E27FC236}">
                <a16:creationId xmlns:a16="http://schemas.microsoft.com/office/drawing/2014/main" id="{D54ED44C-E50E-8DBC-A232-E16DF4FA5C71}"/>
              </a:ext>
            </a:extLst>
          </p:cNvPr>
          <p:cNvSpPr/>
          <p:nvPr/>
        </p:nvSpPr>
        <p:spPr>
          <a:xfrm>
            <a:off x="1235970" y="1246726"/>
            <a:ext cx="2397210" cy="755227"/>
          </a:xfrm>
          <a:prstGeom prst="wedgeRoundRectCallout">
            <a:avLst>
              <a:gd name="adj1" fmla="val -9475"/>
              <a:gd name="adj2" fmla="val 80361"/>
              <a:gd name="adj3" fmla="val 16667"/>
            </a:avLst>
          </a:prstGeom>
          <a:solidFill>
            <a:schemeClr val="bg1"/>
          </a:solidFill>
          <a:ln w="38100">
            <a:solidFill>
              <a:srgbClr val="93C3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ea typeface="たづがね角ゴシック Info Bold" panose="020B0600070205080204"/>
              </a:rPr>
              <a:t>労働者からの妊娠・出産等の申出時</a:t>
            </a:r>
          </a:p>
        </p:txBody>
      </p:sp>
      <p:sp>
        <p:nvSpPr>
          <p:cNvPr id="7" name="楕円 6">
            <a:extLst>
              <a:ext uri="{FF2B5EF4-FFF2-40B4-BE49-F238E27FC236}">
                <a16:creationId xmlns:a16="http://schemas.microsoft.com/office/drawing/2014/main" id="{AD27CB39-ECA3-C12A-4E0A-CE9C913411F9}"/>
              </a:ext>
            </a:extLst>
          </p:cNvPr>
          <p:cNvSpPr/>
          <p:nvPr/>
        </p:nvSpPr>
        <p:spPr>
          <a:xfrm>
            <a:off x="2133893" y="2359400"/>
            <a:ext cx="214184" cy="197136"/>
          </a:xfrm>
          <a:prstGeom prst="ellipse">
            <a:avLst/>
          </a:prstGeom>
          <a:solidFill>
            <a:srgbClr val="93C327"/>
          </a:solidFill>
          <a:ln>
            <a:solidFill>
              <a:srgbClr val="93C3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二等辺三角形 7">
            <a:extLst>
              <a:ext uri="{FF2B5EF4-FFF2-40B4-BE49-F238E27FC236}">
                <a16:creationId xmlns:a16="http://schemas.microsoft.com/office/drawing/2014/main" id="{AF510202-52A4-291A-C461-673DE9045C26}"/>
              </a:ext>
            </a:extLst>
          </p:cNvPr>
          <p:cNvSpPr/>
          <p:nvPr/>
        </p:nvSpPr>
        <p:spPr>
          <a:xfrm rot="10800000">
            <a:off x="4259256" y="2198187"/>
            <a:ext cx="230659" cy="205948"/>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二等辺三角形 8">
            <a:extLst>
              <a:ext uri="{FF2B5EF4-FFF2-40B4-BE49-F238E27FC236}">
                <a16:creationId xmlns:a16="http://schemas.microsoft.com/office/drawing/2014/main" id="{496F89A8-DC5E-9D9C-0EB2-024044BBD720}"/>
              </a:ext>
            </a:extLst>
          </p:cNvPr>
          <p:cNvSpPr/>
          <p:nvPr/>
        </p:nvSpPr>
        <p:spPr>
          <a:xfrm rot="10800000">
            <a:off x="6068375" y="2141099"/>
            <a:ext cx="230659" cy="205948"/>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二等辺三角形 9">
            <a:extLst>
              <a:ext uri="{FF2B5EF4-FFF2-40B4-BE49-F238E27FC236}">
                <a16:creationId xmlns:a16="http://schemas.microsoft.com/office/drawing/2014/main" id="{C1F870DA-3823-70CE-72F7-F1BE91E44E1F}"/>
              </a:ext>
            </a:extLst>
          </p:cNvPr>
          <p:cNvSpPr/>
          <p:nvPr/>
        </p:nvSpPr>
        <p:spPr>
          <a:xfrm rot="10800000">
            <a:off x="7738115" y="2149047"/>
            <a:ext cx="230659" cy="205948"/>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二等辺三角形 10">
            <a:extLst>
              <a:ext uri="{FF2B5EF4-FFF2-40B4-BE49-F238E27FC236}">
                <a16:creationId xmlns:a16="http://schemas.microsoft.com/office/drawing/2014/main" id="{8FC1454D-F20E-F86E-67DB-2FAC7558DE3F}"/>
              </a:ext>
            </a:extLst>
          </p:cNvPr>
          <p:cNvSpPr/>
          <p:nvPr/>
        </p:nvSpPr>
        <p:spPr>
          <a:xfrm rot="10800000">
            <a:off x="8605678" y="2155560"/>
            <a:ext cx="230659" cy="205948"/>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二等辺三角形 11">
            <a:extLst>
              <a:ext uri="{FF2B5EF4-FFF2-40B4-BE49-F238E27FC236}">
                <a16:creationId xmlns:a16="http://schemas.microsoft.com/office/drawing/2014/main" id="{CD0AF938-8437-2E92-4742-09D4F4107833}"/>
              </a:ext>
            </a:extLst>
          </p:cNvPr>
          <p:cNvSpPr/>
          <p:nvPr/>
        </p:nvSpPr>
        <p:spPr>
          <a:xfrm rot="10800000">
            <a:off x="9900371" y="2193133"/>
            <a:ext cx="230659" cy="205948"/>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FF71BCE9-601A-55E3-A662-EE81DE641866}"/>
              </a:ext>
            </a:extLst>
          </p:cNvPr>
          <p:cNvSpPr txBox="1"/>
          <p:nvPr/>
        </p:nvSpPr>
        <p:spPr>
          <a:xfrm>
            <a:off x="3999770" y="1748937"/>
            <a:ext cx="749629" cy="400110"/>
          </a:xfrm>
          <a:prstGeom prst="rect">
            <a:avLst/>
          </a:prstGeom>
          <a:noFill/>
        </p:spPr>
        <p:txBody>
          <a:bodyPr wrap="square" rtlCol="0">
            <a:spAutoFit/>
          </a:bodyPr>
          <a:lstStyle/>
          <a:p>
            <a:r>
              <a:rPr kumimoji="1" lang="ja-JP" altLang="en-US" sz="2000" dirty="0">
                <a:ea typeface="たづがね角ゴシック Info Bold" panose="020B0600070205080204"/>
              </a:rPr>
              <a:t>出生</a:t>
            </a:r>
          </a:p>
        </p:txBody>
      </p:sp>
      <p:sp>
        <p:nvSpPr>
          <p:cNvPr id="14" name="テキスト ボックス 13">
            <a:extLst>
              <a:ext uri="{FF2B5EF4-FFF2-40B4-BE49-F238E27FC236}">
                <a16:creationId xmlns:a16="http://schemas.microsoft.com/office/drawing/2014/main" id="{673A4351-03C4-55D1-C5FC-3D7CA29C6C57}"/>
              </a:ext>
            </a:extLst>
          </p:cNvPr>
          <p:cNvSpPr txBox="1"/>
          <p:nvPr/>
        </p:nvSpPr>
        <p:spPr>
          <a:xfrm>
            <a:off x="8430015" y="1775812"/>
            <a:ext cx="749629" cy="400110"/>
          </a:xfrm>
          <a:prstGeom prst="rect">
            <a:avLst/>
          </a:prstGeom>
          <a:noFill/>
        </p:spPr>
        <p:txBody>
          <a:bodyPr wrap="square" rtlCol="0">
            <a:spAutoFit/>
          </a:bodyPr>
          <a:lstStyle/>
          <a:p>
            <a:r>
              <a:rPr kumimoji="1" lang="en-US" altLang="ja-JP" sz="2000" dirty="0">
                <a:ea typeface="たづがね角ゴシック Info Bold" panose="020B0600070205080204"/>
              </a:rPr>
              <a:t>3</a:t>
            </a:r>
            <a:r>
              <a:rPr kumimoji="1" lang="ja-JP" altLang="en-US" sz="2000" dirty="0">
                <a:ea typeface="たづがね角ゴシック Info Bold" panose="020B0600070205080204"/>
              </a:rPr>
              <a:t>歳</a:t>
            </a:r>
          </a:p>
        </p:txBody>
      </p:sp>
      <p:sp>
        <p:nvSpPr>
          <p:cNvPr id="15" name="テキスト ボックス 14">
            <a:extLst>
              <a:ext uri="{FF2B5EF4-FFF2-40B4-BE49-F238E27FC236}">
                <a16:creationId xmlns:a16="http://schemas.microsoft.com/office/drawing/2014/main" id="{A694E76E-27BE-878E-E60E-E27E6A16F1AB}"/>
              </a:ext>
            </a:extLst>
          </p:cNvPr>
          <p:cNvSpPr txBox="1"/>
          <p:nvPr/>
        </p:nvSpPr>
        <p:spPr>
          <a:xfrm>
            <a:off x="9640885" y="1742655"/>
            <a:ext cx="749629" cy="400110"/>
          </a:xfrm>
          <a:prstGeom prst="rect">
            <a:avLst/>
          </a:prstGeom>
          <a:noFill/>
        </p:spPr>
        <p:txBody>
          <a:bodyPr wrap="square" rtlCol="0">
            <a:spAutoFit/>
          </a:bodyPr>
          <a:lstStyle/>
          <a:p>
            <a:r>
              <a:rPr kumimoji="1" lang="ja-JP" altLang="en-US" sz="2000" dirty="0">
                <a:ea typeface="たづがね角ゴシック Info Bold" panose="020B0600070205080204"/>
              </a:rPr>
              <a:t>就学</a:t>
            </a:r>
          </a:p>
        </p:txBody>
      </p:sp>
      <p:cxnSp>
        <p:nvCxnSpPr>
          <p:cNvPr id="16" name="直線コネクタ 15">
            <a:extLst>
              <a:ext uri="{FF2B5EF4-FFF2-40B4-BE49-F238E27FC236}">
                <a16:creationId xmlns:a16="http://schemas.microsoft.com/office/drawing/2014/main" id="{FC753B3F-D827-8BA7-2E75-A74F5FB35C0E}"/>
              </a:ext>
            </a:extLst>
          </p:cNvPr>
          <p:cNvCxnSpPr>
            <a:cxnSpLocks/>
          </p:cNvCxnSpPr>
          <p:nvPr/>
        </p:nvCxnSpPr>
        <p:spPr>
          <a:xfrm>
            <a:off x="6236336" y="2441208"/>
            <a:ext cx="1617108"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9FE38011-1306-7810-FCE1-6A43C3E89DE5}"/>
              </a:ext>
            </a:extLst>
          </p:cNvPr>
          <p:cNvSpPr txBox="1"/>
          <p:nvPr/>
        </p:nvSpPr>
        <p:spPr>
          <a:xfrm>
            <a:off x="5461907" y="1822782"/>
            <a:ext cx="1221225" cy="307777"/>
          </a:xfrm>
          <a:prstGeom prst="rect">
            <a:avLst/>
          </a:prstGeom>
          <a:noFill/>
        </p:spPr>
        <p:txBody>
          <a:bodyPr wrap="square" rtlCol="0">
            <a:spAutoFit/>
          </a:bodyPr>
          <a:lstStyle/>
          <a:p>
            <a:r>
              <a:rPr kumimoji="1" lang="en-US" altLang="ja-JP" sz="1400" dirty="0">
                <a:ea typeface="たづがね角ゴシック Info Bold" panose="020B0600070205080204"/>
              </a:rPr>
              <a:t>1</a:t>
            </a:r>
            <a:r>
              <a:rPr kumimoji="1" lang="ja-JP" altLang="en-US" sz="1400" dirty="0">
                <a:ea typeface="たづがね角ゴシック Info Bold" panose="020B0600070205080204"/>
              </a:rPr>
              <a:t>歳</a:t>
            </a:r>
            <a:r>
              <a:rPr kumimoji="1" lang="en-US" altLang="ja-JP" sz="1400" dirty="0">
                <a:ea typeface="たづがね角ゴシック Info Bold" panose="020B0600070205080204"/>
              </a:rPr>
              <a:t>11</a:t>
            </a:r>
            <a:r>
              <a:rPr kumimoji="1" lang="ja-JP" altLang="en-US" sz="1400" dirty="0">
                <a:ea typeface="たづがね角ゴシック Info Bold" panose="020B0600070205080204"/>
              </a:rPr>
              <a:t>か月</a:t>
            </a:r>
          </a:p>
        </p:txBody>
      </p:sp>
      <p:sp>
        <p:nvSpPr>
          <p:cNvPr id="18" name="テキスト ボックス 17">
            <a:extLst>
              <a:ext uri="{FF2B5EF4-FFF2-40B4-BE49-F238E27FC236}">
                <a16:creationId xmlns:a16="http://schemas.microsoft.com/office/drawing/2014/main" id="{0B4C7558-20A4-F852-7814-BEA6D588DC7B}"/>
              </a:ext>
            </a:extLst>
          </p:cNvPr>
          <p:cNvSpPr txBox="1"/>
          <p:nvPr/>
        </p:nvSpPr>
        <p:spPr>
          <a:xfrm>
            <a:off x="7332384" y="1817725"/>
            <a:ext cx="1053313" cy="307777"/>
          </a:xfrm>
          <a:prstGeom prst="rect">
            <a:avLst/>
          </a:prstGeom>
          <a:noFill/>
        </p:spPr>
        <p:txBody>
          <a:bodyPr wrap="square" rtlCol="0">
            <a:spAutoFit/>
          </a:bodyPr>
          <a:lstStyle/>
          <a:p>
            <a:r>
              <a:rPr kumimoji="1" lang="en-US" altLang="ja-JP" sz="1400" dirty="0">
                <a:ea typeface="たづがね角ゴシック Info Bold" panose="020B0600070205080204"/>
              </a:rPr>
              <a:t>2</a:t>
            </a:r>
            <a:r>
              <a:rPr kumimoji="1" lang="ja-JP" altLang="en-US" sz="1400" dirty="0">
                <a:ea typeface="たづがね角ゴシック Info Bold" panose="020B0600070205080204"/>
              </a:rPr>
              <a:t>歳</a:t>
            </a:r>
            <a:r>
              <a:rPr kumimoji="1" lang="en-US" altLang="ja-JP" sz="1400" dirty="0">
                <a:ea typeface="たづがね角ゴシック Info Bold" panose="020B0600070205080204"/>
              </a:rPr>
              <a:t>11</a:t>
            </a:r>
            <a:r>
              <a:rPr kumimoji="1" lang="ja-JP" altLang="en-US" sz="1400" dirty="0">
                <a:ea typeface="たづがね角ゴシック Info Bold" panose="020B0600070205080204"/>
              </a:rPr>
              <a:t>か月</a:t>
            </a:r>
          </a:p>
        </p:txBody>
      </p:sp>
      <p:sp>
        <p:nvSpPr>
          <p:cNvPr id="20" name="吹き出し: 角を丸めた四角形 19">
            <a:extLst>
              <a:ext uri="{FF2B5EF4-FFF2-40B4-BE49-F238E27FC236}">
                <a16:creationId xmlns:a16="http://schemas.microsoft.com/office/drawing/2014/main" id="{C000EA46-E385-0A49-A6EB-8C5E56DDA18A}"/>
              </a:ext>
            </a:extLst>
          </p:cNvPr>
          <p:cNvSpPr/>
          <p:nvPr/>
        </p:nvSpPr>
        <p:spPr>
          <a:xfrm>
            <a:off x="6309763" y="764369"/>
            <a:ext cx="2075934" cy="895503"/>
          </a:xfrm>
          <a:prstGeom prst="wedgeRoundRectCallout">
            <a:avLst>
              <a:gd name="adj1" fmla="val -24483"/>
              <a:gd name="adj2" fmla="val 97078"/>
              <a:gd name="adj3" fmla="val 16667"/>
            </a:avLst>
          </a:prstGeom>
          <a:solidFill>
            <a:schemeClr val="bg1"/>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ea typeface="たづがね角ゴシック Info Bold" panose="020B0600070205080204"/>
              </a:rPr>
              <a:t>3</a:t>
            </a:r>
            <a:r>
              <a:rPr kumimoji="1" lang="ja-JP" altLang="en-US" dirty="0">
                <a:solidFill>
                  <a:schemeClr val="tx1"/>
                </a:solidFill>
                <a:ea typeface="たづがね角ゴシック Info Bold" panose="020B0600070205080204"/>
              </a:rPr>
              <a:t>歳になるまでの適切な時期</a:t>
            </a:r>
          </a:p>
        </p:txBody>
      </p:sp>
      <p:sp>
        <p:nvSpPr>
          <p:cNvPr id="21" name="正方形/長方形 20">
            <a:extLst>
              <a:ext uri="{FF2B5EF4-FFF2-40B4-BE49-F238E27FC236}">
                <a16:creationId xmlns:a16="http://schemas.microsoft.com/office/drawing/2014/main" id="{FF0F492B-0783-927E-6643-09CE089135FC}"/>
              </a:ext>
            </a:extLst>
          </p:cNvPr>
          <p:cNvSpPr/>
          <p:nvPr/>
        </p:nvSpPr>
        <p:spPr>
          <a:xfrm>
            <a:off x="1653929" y="3044200"/>
            <a:ext cx="4094205" cy="1282941"/>
          </a:xfrm>
          <a:prstGeom prst="rect">
            <a:avLst/>
          </a:prstGeom>
          <a:solidFill>
            <a:schemeClr val="bg1"/>
          </a:solidFill>
          <a:ln w="38100">
            <a:solidFill>
              <a:srgbClr val="93C3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ea typeface="たづがね角ゴシック Info Bold" panose="020B0600070205080204"/>
              </a:rPr>
              <a:t>「育児休業制度」の個別周知・</a:t>
            </a:r>
            <a:endParaRPr kumimoji="1" lang="en-US" altLang="ja-JP" sz="2000" dirty="0">
              <a:solidFill>
                <a:schemeClr val="tx1"/>
              </a:solidFill>
              <a:ea typeface="たづがね角ゴシック Info Bold" panose="020B0600070205080204"/>
            </a:endParaRPr>
          </a:p>
          <a:p>
            <a:pPr algn="ctr"/>
            <a:r>
              <a:rPr kumimoji="1" lang="ja-JP" altLang="en-US" sz="2000" dirty="0">
                <a:solidFill>
                  <a:schemeClr val="tx1"/>
                </a:solidFill>
                <a:ea typeface="たづがね角ゴシック Info Bold" panose="020B0600070205080204"/>
              </a:rPr>
              <a:t>意向確認</a:t>
            </a:r>
          </a:p>
        </p:txBody>
      </p:sp>
      <p:sp>
        <p:nvSpPr>
          <p:cNvPr id="22" name="正方形/長方形 21">
            <a:extLst>
              <a:ext uri="{FF2B5EF4-FFF2-40B4-BE49-F238E27FC236}">
                <a16:creationId xmlns:a16="http://schemas.microsoft.com/office/drawing/2014/main" id="{A89D54B7-25DC-3463-6738-8BC37FFAB810}"/>
              </a:ext>
            </a:extLst>
          </p:cNvPr>
          <p:cNvSpPr/>
          <p:nvPr/>
        </p:nvSpPr>
        <p:spPr>
          <a:xfrm>
            <a:off x="1677258" y="4688290"/>
            <a:ext cx="4094205" cy="1282941"/>
          </a:xfrm>
          <a:prstGeom prst="rect">
            <a:avLst/>
          </a:prstGeom>
          <a:solidFill>
            <a:schemeClr val="bg1"/>
          </a:solidFill>
          <a:ln w="38100">
            <a:solidFill>
              <a:srgbClr val="93C3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ea typeface="たづがね角ゴシック Info Bold" panose="020B0600070205080204"/>
              </a:rPr>
              <a:t>個別の意向聴取と配慮</a:t>
            </a:r>
          </a:p>
        </p:txBody>
      </p:sp>
      <p:sp>
        <p:nvSpPr>
          <p:cNvPr id="23" name="正方形/長方形 22">
            <a:extLst>
              <a:ext uri="{FF2B5EF4-FFF2-40B4-BE49-F238E27FC236}">
                <a16:creationId xmlns:a16="http://schemas.microsoft.com/office/drawing/2014/main" id="{C3A5F973-EF9C-4080-2E55-D888B372AC95}"/>
              </a:ext>
            </a:extLst>
          </p:cNvPr>
          <p:cNvSpPr/>
          <p:nvPr/>
        </p:nvSpPr>
        <p:spPr>
          <a:xfrm>
            <a:off x="6309763" y="3025602"/>
            <a:ext cx="4094205" cy="1282941"/>
          </a:xfrm>
          <a:prstGeom prst="rect">
            <a:avLst/>
          </a:prstGeom>
          <a:solidFill>
            <a:schemeClr val="bg1"/>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ea typeface="たづがね角ゴシック Info Bold" panose="020B0600070205080204"/>
              </a:rPr>
              <a:t>「柔軟な働き方を実現するための措置」の個別周知・意向確認</a:t>
            </a:r>
          </a:p>
        </p:txBody>
      </p:sp>
      <p:sp>
        <p:nvSpPr>
          <p:cNvPr id="24" name="正方形/長方形 23">
            <a:extLst>
              <a:ext uri="{FF2B5EF4-FFF2-40B4-BE49-F238E27FC236}">
                <a16:creationId xmlns:a16="http://schemas.microsoft.com/office/drawing/2014/main" id="{B3EFF3D0-93AF-2C27-63EF-8202D8F7BA0A}"/>
              </a:ext>
            </a:extLst>
          </p:cNvPr>
          <p:cNvSpPr/>
          <p:nvPr/>
        </p:nvSpPr>
        <p:spPr>
          <a:xfrm>
            <a:off x="6338594" y="4688291"/>
            <a:ext cx="4094205" cy="1282941"/>
          </a:xfrm>
          <a:prstGeom prst="rect">
            <a:avLst/>
          </a:prstGeom>
          <a:solidFill>
            <a:schemeClr val="bg1"/>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ea typeface="たづがね角ゴシック Info Bold" panose="020B0600070205080204"/>
              </a:rPr>
              <a:t>個別の意向聴取と配慮</a:t>
            </a:r>
          </a:p>
        </p:txBody>
      </p:sp>
      <p:cxnSp>
        <p:nvCxnSpPr>
          <p:cNvPr id="25" name="直線矢印コネクタ 24">
            <a:extLst>
              <a:ext uri="{FF2B5EF4-FFF2-40B4-BE49-F238E27FC236}">
                <a16:creationId xmlns:a16="http://schemas.microsoft.com/office/drawing/2014/main" id="{0E010B06-C297-D2FA-8887-F8480C5722F1}"/>
              </a:ext>
            </a:extLst>
          </p:cNvPr>
          <p:cNvCxnSpPr>
            <a:cxnSpLocks/>
          </p:cNvCxnSpPr>
          <p:nvPr/>
        </p:nvCxnSpPr>
        <p:spPr>
          <a:xfrm flipH="1" flipV="1">
            <a:off x="2373505" y="2556536"/>
            <a:ext cx="378226" cy="378789"/>
          </a:xfrm>
          <a:prstGeom prst="straightConnector1">
            <a:avLst/>
          </a:prstGeom>
          <a:ln w="57150">
            <a:solidFill>
              <a:srgbClr val="93C327"/>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071110C0-A557-4C1C-5E42-0CD513416CC2}"/>
              </a:ext>
            </a:extLst>
          </p:cNvPr>
          <p:cNvCxnSpPr>
            <a:cxnSpLocks/>
          </p:cNvCxnSpPr>
          <p:nvPr/>
        </p:nvCxnSpPr>
        <p:spPr>
          <a:xfrm flipH="1" flipV="1">
            <a:off x="6953756" y="2560133"/>
            <a:ext cx="378226" cy="378789"/>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7" name="十字形 26">
            <a:extLst>
              <a:ext uri="{FF2B5EF4-FFF2-40B4-BE49-F238E27FC236}">
                <a16:creationId xmlns:a16="http://schemas.microsoft.com/office/drawing/2014/main" id="{AE68E12E-ECCF-6E2C-9A89-9FC79D4D9F44}"/>
              </a:ext>
            </a:extLst>
          </p:cNvPr>
          <p:cNvSpPr/>
          <p:nvPr/>
        </p:nvSpPr>
        <p:spPr>
          <a:xfrm>
            <a:off x="3377285" y="4218912"/>
            <a:ext cx="654907" cy="632949"/>
          </a:xfrm>
          <a:prstGeom prst="plus">
            <a:avLst>
              <a:gd name="adj" fmla="val 38369"/>
            </a:avLst>
          </a:prstGeom>
          <a:solidFill>
            <a:srgbClr val="93C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十字形 27">
            <a:extLst>
              <a:ext uri="{FF2B5EF4-FFF2-40B4-BE49-F238E27FC236}">
                <a16:creationId xmlns:a16="http://schemas.microsoft.com/office/drawing/2014/main" id="{DE5E37F7-CABF-63CE-2524-8EB0B849080C}"/>
              </a:ext>
            </a:extLst>
          </p:cNvPr>
          <p:cNvSpPr/>
          <p:nvPr/>
        </p:nvSpPr>
        <p:spPr>
          <a:xfrm>
            <a:off x="8066101" y="4202052"/>
            <a:ext cx="654907" cy="632949"/>
          </a:xfrm>
          <a:prstGeom prst="plus">
            <a:avLst>
              <a:gd name="adj" fmla="val 3836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85966A4A-98C6-245B-49BA-29CA5B30E5B5}"/>
              </a:ext>
            </a:extLst>
          </p:cNvPr>
          <p:cNvSpPr/>
          <p:nvPr/>
        </p:nvSpPr>
        <p:spPr>
          <a:xfrm>
            <a:off x="1261398" y="4511089"/>
            <a:ext cx="1112107" cy="484750"/>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FF0000"/>
                </a:solidFill>
                <a:latin typeface="+mn-ea"/>
              </a:rPr>
              <a:t>NEW</a:t>
            </a:r>
            <a:endParaRPr kumimoji="1" lang="ja-JP" altLang="en-US" sz="2000" dirty="0">
              <a:solidFill>
                <a:srgbClr val="FF0000"/>
              </a:solidFill>
              <a:latin typeface="+mn-ea"/>
            </a:endParaRPr>
          </a:p>
        </p:txBody>
      </p:sp>
      <p:sp>
        <p:nvSpPr>
          <p:cNvPr id="30" name="楕円 29">
            <a:extLst>
              <a:ext uri="{FF2B5EF4-FFF2-40B4-BE49-F238E27FC236}">
                <a16:creationId xmlns:a16="http://schemas.microsoft.com/office/drawing/2014/main" id="{D69150D5-CBE9-258C-E987-A671DCB67F15}"/>
              </a:ext>
            </a:extLst>
          </p:cNvPr>
          <p:cNvSpPr/>
          <p:nvPr/>
        </p:nvSpPr>
        <p:spPr>
          <a:xfrm>
            <a:off x="5851359" y="2776454"/>
            <a:ext cx="1112107" cy="484750"/>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FF0000"/>
                </a:solidFill>
                <a:latin typeface="+mn-ea"/>
              </a:rPr>
              <a:t>NEW</a:t>
            </a:r>
            <a:endParaRPr kumimoji="1" lang="ja-JP" altLang="en-US" sz="2000" dirty="0">
              <a:solidFill>
                <a:srgbClr val="FF0000"/>
              </a:solidFill>
              <a:latin typeface="+mn-ea"/>
            </a:endParaRPr>
          </a:p>
        </p:txBody>
      </p:sp>
      <p:sp>
        <p:nvSpPr>
          <p:cNvPr id="31" name="楕円 30">
            <a:extLst>
              <a:ext uri="{FF2B5EF4-FFF2-40B4-BE49-F238E27FC236}">
                <a16:creationId xmlns:a16="http://schemas.microsoft.com/office/drawing/2014/main" id="{93FB6B99-8904-FB84-33D1-8FFB7CF028A4}"/>
              </a:ext>
            </a:extLst>
          </p:cNvPr>
          <p:cNvSpPr/>
          <p:nvPr/>
        </p:nvSpPr>
        <p:spPr>
          <a:xfrm>
            <a:off x="5851360" y="4534630"/>
            <a:ext cx="1112107" cy="484750"/>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FF0000"/>
                </a:solidFill>
                <a:latin typeface="+mn-ea"/>
              </a:rPr>
              <a:t>NEW</a:t>
            </a:r>
            <a:endParaRPr kumimoji="1" lang="ja-JP" altLang="en-US" sz="2000" dirty="0">
              <a:solidFill>
                <a:srgbClr val="FF0000"/>
              </a:solidFill>
              <a:latin typeface="+mn-ea"/>
            </a:endParaRPr>
          </a:p>
        </p:txBody>
      </p:sp>
      <p:sp>
        <p:nvSpPr>
          <p:cNvPr id="2" name="TextBox 10">
            <a:extLst>
              <a:ext uri="{FF2B5EF4-FFF2-40B4-BE49-F238E27FC236}">
                <a16:creationId xmlns:a16="http://schemas.microsoft.com/office/drawing/2014/main" id="{1642C87A-DF8A-B58E-4FDE-E963A9FB9FFA}"/>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育児両立支援制度</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4" name="矢印: 右 3">
            <a:extLst>
              <a:ext uri="{FF2B5EF4-FFF2-40B4-BE49-F238E27FC236}">
                <a16:creationId xmlns:a16="http://schemas.microsoft.com/office/drawing/2014/main" id="{7A483960-E5EC-1663-B5A8-702900B22172}"/>
              </a:ext>
            </a:extLst>
          </p:cNvPr>
          <p:cNvSpPr/>
          <p:nvPr/>
        </p:nvSpPr>
        <p:spPr>
          <a:xfrm>
            <a:off x="4489915" y="3780591"/>
            <a:ext cx="1215332" cy="484750"/>
          </a:xfrm>
          <a:prstGeom prst="rightArrow">
            <a:avLst/>
          </a:prstGeom>
          <a:solidFill>
            <a:srgbClr val="93C32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bg1"/>
                </a:solidFill>
                <a:latin typeface="たづがね角ゴシック Info Medium"/>
              </a:rPr>
              <a:t>P.26</a:t>
            </a:r>
            <a:r>
              <a:rPr kumimoji="1" lang="ja-JP" altLang="en-US" sz="2000" dirty="0">
                <a:solidFill>
                  <a:schemeClr val="bg1"/>
                </a:solidFill>
                <a:latin typeface="たづがね角ゴシック Info Medium"/>
              </a:rPr>
              <a:t>へ</a:t>
            </a:r>
          </a:p>
        </p:txBody>
      </p:sp>
      <p:sp>
        <p:nvSpPr>
          <p:cNvPr id="32" name="矢印: 右 31">
            <a:extLst>
              <a:ext uri="{FF2B5EF4-FFF2-40B4-BE49-F238E27FC236}">
                <a16:creationId xmlns:a16="http://schemas.microsoft.com/office/drawing/2014/main" id="{29970F77-CF93-697D-D644-F59821174A63}"/>
              </a:ext>
            </a:extLst>
          </p:cNvPr>
          <p:cNvSpPr/>
          <p:nvPr/>
        </p:nvSpPr>
        <p:spPr>
          <a:xfrm>
            <a:off x="9159308" y="3823793"/>
            <a:ext cx="1215332" cy="484750"/>
          </a:xfrm>
          <a:prstGeom prst="rightArrow">
            <a:avLst/>
          </a:prstGeom>
          <a:solidFill>
            <a:srgbClr val="FFC0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bg1"/>
                </a:solidFill>
                <a:latin typeface="たづがね角ゴシック Info Medium"/>
              </a:rPr>
              <a:t>P.27</a:t>
            </a:r>
            <a:r>
              <a:rPr kumimoji="1" lang="ja-JP" altLang="en-US" sz="2000" dirty="0">
                <a:solidFill>
                  <a:schemeClr val="bg1"/>
                </a:solidFill>
                <a:latin typeface="たづがね角ゴシック Info Medium"/>
              </a:rPr>
              <a:t>へ</a:t>
            </a:r>
          </a:p>
        </p:txBody>
      </p:sp>
      <p:sp>
        <p:nvSpPr>
          <p:cNvPr id="33" name="矢印: 右 32">
            <a:extLst>
              <a:ext uri="{FF2B5EF4-FFF2-40B4-BE49-F238E27FC236}">
                <a16:creationId xmlns:a16="http://schemas.microsoft.com/office/drawing/2014/main" id="{ACF2EE0D-803C-D5F6-153C-33CD39467EC6}"/>
              </a:ext>
            </a:extLst>
          </p:cNvPr>
          <p:cNvSpPr/>
          <p:nvPr/>
        </p:nvSpPr>
        <p:spPr>
          <a:xfrm>
            <a:off x="4532802" y="5462103"/>
            <a:ext cx="1215332" cy="484750"/>
          </a:xfrm>
          <a:prstGeom prst="rightArrow">
            <a:avLst/>
          </a:prstGeom>
          <a:solidFill>
            <a:srgbClr val="93C32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bg1"/>
                </a:solidFill>
                <a:latin typeface="たづがね角ゴシック Info Medium"/>
              </a:rPr>
              <a:t>P.28</a:t>
            </a:r>
            <a:r>
              <a:rPr kumimoji="1" lang="ja-JP" altLang="en-US" sz="2000" dirty="0">
                <a:solidFill>
                  <a:schemeClr val="bg1"/>
                </a:solidFill>
                <a:latin typeface="たづがね角ゴシック Info Medium"/>
              </a:rPr>
              <a:t>へ</a:t>
            </a:r>
          </a:p>
        </p:txBody>
      </p:sp>
      <p:sp>
        <p:nvSpPr>
          <p:cNvPr id="34" name="矢印: 右 33">
            <a:extLst>
              <a:ext uri="{FF2B5EF4-FFF2-40B4-BE49-F238E27FC236}">
                <a16:creationId xmlns:a16="http://schemas.microsoft.com/office/drawing/2014/main" id="{38C11864-DA8B-DDFE-6F2F-5C19CD9B97C3}"/>
              </a:ext>
            </a:extLst>
          </p:cNvPr>
          <p:cNvSpPr/>
          <p:nvPr/>
        </p:nvSpPr>
        <p:spPr>
          <a:xfrm>
            <a:off x="9188636" y="5490879"/>
            <a:ext cx="1215332" cy="484750"/>
          </a:xfrm>
          <a:prstGeom prst="rightArrow">
            <a:avLst/>
          </a:prstGeom>
          <a:solidFill>
            <a:srgbClr val="FFC0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bg1"/>
                </a:solidFill>
                <a:latin typeface="たづがね角ゴシック Info Medium"/>
              </a:rPr>
              <a:t>P.28</a:t>
            </a:r>
            <a:r>
              <a:rPr kumimoji="1" lang="ja-JP" altLang="en-US" sz="2000" dirty="0">
                <a:solidFill>
                  <a:schemeClr val="bg1"/>
                </a:solidFill>
                <a:latin typeface="たづがね角ゴシック Info Medium"/>
              </a:rPr>
              <a:t>へ</a:t>
            </a:r>
          </a:p>
        </p:txBody>
      </p:sp>
    </p:spTree>
    <p:extLst>
      <p:ext uri="{BB962C8B-B14F-4D97-AF65-F5344CB8AC3E}">
        <p14:creationId xmlns:p14="http://schemas.microsoft.com/office/powerpoint/2010/main" val="340725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9841E-D1A2-3FF2-C53F-887FAA988EE7}"/>
            </a:ext>
          </a:extLst>
        </p:cNvPr>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D020E252-9C1E-127B-4C11-7D8F19A4F88D}"/>
              </a:ext>
            </a:extLst>
          </p:cNvPr>
          <p:cNvSpPr/>
          <p:nvPr/>
        </p:nvSpPr>
        <p:spPr>
          <a:xfrm>
            <a:off x="635418" y="5083558"/>
            <a:ext cx="10260380" cy="739725"/>
          </a:xfrm>
          <a:prstGeom prst="roundRect">
            <a:avLst/>
          </a:prstGeom>
          <a:solidFill>
            <a:srgbClr val="CEE4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20AB0563-1AC4-4FF9-D21B-95C3D64574F6}"/>
              </a:ext>
            </a:extLst>
          </p:cNvPr>
          <p:cNvSpPr/>
          <p:nvPr/>
        </p:nvSpPr>
        <p:spPr>
          <a:xfrm>
            <a:off x="702745" y="3211329"/>
            <a:ext cx="10067925" cy="1333500"/>
          </a:xfrm>
          <a:prstGeom prst="roundRect">
            <a:avLst/>
          </a:prstGeom>
          <a:solidFill>
            <a:srgbClr val="CEE4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TextBox 9">
            <a:extLst>
              <a:ext uri="{FF2B5EF4-FFF2-40B4-BE49-F238E27FC236}">
                <a16:creationId xmlns:a16="http://schemas.microsoft.com/office/drawing/2014/main" id="{C3F40F81-5873-DF3E-CDB9-9B240EDB7A3E}"/>
              </a:ext>
            </a:extLst>
          </p:cNvPr>
          <p:cNvSpPr txBox="1"/>
          <p:nvPr/>
        </p:nvSpPr>
        <p:spPr>
          <a:xfrm>
            <a:off x="510102" y="313463"/>
            <a:ext cx="6307078" cy="557012"/>
          </a:xfrm>
          <a:prstGeom prst="rect">
            <a:avLst/>
          </a:prstGeom>
        </p:spPr>
        <p:txBody>
          <a:bodyPr wrap="square" lIns="0" tIns="0" rIns="0" bIns="0" rtlCol="0" anchor="t">
            <a:spAutoFit/>
          </a:bodyPr>
          <a:lstStyle/>
          <a:p>
            <a:pPr lvl="0">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個別周知・意向確認と意向聴取・配慮</a:t>
            </a:r>
            <a:endParaRPr lang="en-US" altLang="ja-JP"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2" name="TextBox 10">
            <a:extLst>
              <a:ext uri="{FF2B5EF4-FFF2-40B4-BE49-F238E27FC236}">
                <a16:creationId xmlns:a16="http://schemas.microsoft.com/office/drawing/2014/main" id="{136A40F1-DC3B-1C46-0F3A-6BBA7C9BB753}"/>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育児両立支援制度</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4" name="四角形: 角を丸くする 3">
            <a:extLst>
              <a:ext uri="{FF2B5EF4-FFF2-40B4-BE49-F238E27FC236}">
                <a16:creationId xmlns:a16="http://schemas.microsoft.com/office/drawing/2014/main" id="{11DA7CDA-DA42-F3A9-8B24-14782375245C}"/>
              </a:ext>
            </a:extLst>
          </p:cNvPr>
          <p:cNvSpPr/>
          <p:nvPr/>
        </p:nvSpPr>
        <p:spPr>
          <a:xfrm>
            <a:off x="191525" y="1438365"/>
            <a:ext cx="11148166" cy="4555235"/>
          </a:xfrm>
          <a:prstGeom prst="roundRect">
            <a:avLst/>
          </a:prstGeom>
          <a:no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個別周知・意向確認</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妊娠・出産等の申出時</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a:t>
            </a:r>
            <a:r>
              <a:rPr lang="ja-JP" altLang="en-US" sz="2000" b="1" dirty="0">
                <a:solidFill>
                  <a:srgbClr val="FF0000"/>
                </a:solidFill>
                <a:latin typeface="たづがね角ゴシック Info Medium"/>
                <a:ea typeface="たづがね角ゴシック Info Medium"/>
                <a:cs typeface="たづがね角ゴシック Info Medium"/>
                <a:sym typeface="たづがね角ゴシック Info Medium"/>
              </a:rPr>
              <a:t>従業員から出産予定などの申し出があった場合、事業主や管理職から個別に</a:t>
            </a:r>
            <a:endParaRPr lang="en-US" altLang="ja-JP" sz="2000" b="1" dirty="0">
              <a:solidFill>
                <a:srgbClr val="FF0000"/>
              </a:solidFill>
              <a:latin typeface="たづがね角ゴシック Info Medium"/>
              <a:ea typeface="たづがね角ゴシック Info Medium"/>
              <a:cs typeface="たづがね角ゴシック Info Medium"/>
              <a:sym typeface="たづがね角ゴシック Info Medium"/>
            </a:endParaRPr>
          </a:p>
          <a:p>
            <a:r>
              <a:rPr lang="ja-JP" altLang="en-US" sz="2000" b="1" dirty="0">
                <a:solidFill>
                  <a:srgbClr val="FF0000"/>
                </a:solidFill>
                <a:latin typeface="たづがね角ゴシック Info Medium"/>
                <a:ea typeface="たづがね角ゴシック Info Medium"/>
                <a:cs typeface="たづがね角ゴシック Info Medium"/>
                <a:sym typeface="たづがね角ゴシック Info Medium"/>
              </a:rPr>
              <a:t>　　以下の点について周知し、取得意向を確認しなければならない。</a:t>
            </a:r>
            <a:endParaRPr lang="en-US" altLang="ja-JP" sz="2000" b="1" dirty="0">
              <a:solidFill>
                <a:srgbClr val="FF0000"/>
              </a:solidFill>
              <a:latin typeface="たづがね角ゴシック Info Medium"/>
              <a:ea typeface="たづがね角ゴシック Info Medium"/>
              <a:cs typeface="たづがね角ゴシック Info Medium"/>
              <a:sym typeface="たづがね角ゴシック Info Medium"/>
            </a:endParaRPr>
          </a:p>
          <a:p>
            <a:endPar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endParaRPr>
          </a:p>
          <a:p>
            <a:pPr>
              <a:spcAft>
                <a:spcPts val="600"/>
              </a:spcAft>
            </a:pP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周知事項</a:t>
            </a:r>
            <a:endParaRPr lang="ja-JP" altLang="en-US" dirty="0">
              <a:solidFill>
                <a:schemeClr val="tx1"/>
              </a:solidFill>
              <a:latin typeface="たづがね角ゴシック Info Medium"/>
              <a:ea typeface="たづがね角ゴシック Info Medium"/>
              <a:cs typeface="たづがね角ゴシック Info Medium"/>
              <a:sym typeface="たづがね角ゴシック Info Medium"/>
            </a:endParaRP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①育休等に関する制度</a:t>
            </a:r>
            <a:endPar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endParaRP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②取得の申し出先</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③育児休業給付に関すること</a:t>
            </a:r>
            <a:endPar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endParaRP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④育休等取得期間中の社会保険料の取り扱い</a:t>
            </a:r>
            <a:endPar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endParaRPr>
          </a:p>
          <a:p>
            <a:endPar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endParaRPr>
          </a:p>
          <a:p>
            <a:pPr>
              <a:spcAft>
                <a:spcPts val="600"/>
              </a:spcAft>
            </a:pP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■個別周知・意向確認方法</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面談、書面交付、</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FAX</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、電子メール等　のいずれか</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面談はオンラインでの実施も可能。</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FAX</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、電子メール等は労働者が希望した場合のみ。　</a:t>
            </a:r>
          </a:p>
        </p:txBody>
      </p:sp>
    </p:spTree>
    <p:extLst>
      <p:ext uri="{BB962C8B-B14F-4D97-AF65-F5344CB8AC3E}">
        <p14:creationId xmlns:p14="http://schemas.microsoft.com/office/powerpoint/2010/main" val="719572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03952-BE7A-9CE4-6149-942C2203E225}"/>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6F331361-6AB1-9F8E-813E-6A89E113C37F}"/>
              </a:ext>
            </a:extLst>
          </p:cNvPr>
          <p:cNvSpPr txBox="1"/>
          <p:nvPr/>
        </p:nvSpPr>
        <p:spPr>
          <a:xfrm>
            <a:off x="510102" y="313463"/>
            <a:ext cx="6307078" cy="557012"/>
          </a:xfrm>
          <a:prstGeom prst="rect">
            <a:avLst/>
          </a:prstGeom>
        </p:spPr>
        <p:txBody>
          <a:bodyPr wrap="square" lIns="0" tIns="0" rIns="0" bIns="0" rtlCol="0" anchor="t">
            <a:spAutoFit/>
          </a:bodyPr>
          <a:lstStyle/>
          <a:p>
            <a:pPr lvl="0">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個別周知・意向確認と意向聴取・配慮</a:t>
            </a:r>
            <a:endParaRPr lang="en-US" altLang="ja-JP"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2" name="TextBox 10">
            <a:extLst>
              <a:ext uri="{FF2B5EF4-FFF2-40B4-BE49-F238E27FC236}">
                <a16:creationId xmlns:a16="http://schemas.microsoft.com/office/drawing/2014/main" id="{1E925BB3-BC1A-E799-75EE-FF9590162BD7}"/>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育児両立支援制度</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5" name="四角形: 角を丸くする 4">
            <a:extLst>
              <a:ext uri="{FF2B5EF4-FFF2-40B4-BE49-F238E27FC236}">
                <a16:creationId xmlns:a16="http://schemas.microsoft.com/office/drawing/2014/main" id="{985DB90A-E66F-04BA-F09F-C719F2EEA95F}"/>
              </a:ext>
            </a:extLst>
          </p:cNvPr>
          <p:cNvSpPr/>
          <p:nvPr/>
        </p:nvSpPr>
        <p:spPr>
          <a:xfrm>
            <a:off x="902770" y="2485240"/>
            <a:ext cx="10067925" cy="722481"/>
          </a:xfrm>
          <a:prstGeom prst="roundRect">
            <a:avLst/>
          </a:prstGeom>
          <a:solidFill>
            <a:srgbClr val="CEE4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24DB46A8-BC21-5090-682B-BDE14E37CC88}"/>
              </a:ext>
            </a:extLst>
          </p:cNvPr>
          <p:cNvSpPr/>
          <p:nvPr/>
        </p:nvSpPr>
        <p:spPr>
          <a:xfrm>
            <a:off x="902769" y="3736556"/>
            <a:ext cx="10067925" cy="1046331"/>
          </a:xfrm>
          <a:prstGeom prst="roundRect">
            <a:avLst/>
          </a:prstGeom>
          <a:solidFill>
            <a:srgbClr val="CEE4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2D3FE4B3-55DD-C3B2-4875-FC8291727F0F}"/>
              </a:ext>
            </a:extLst>
          </p:cNvPr>
          <p:cNvSpPr/>
          <p:nvPr/>
        </p:nvSpPr>
        <p:spPr>
          <a:xfrm>
            <a:off x="902770" y="5311722"/>
            <a:ext cx="10067925" cy="722481"/>
          </a:xfrm>
          <a:prstGeom prst="roundRect">
            <a:avLst/>
          </a:prstGeom>
          <a:solidFill>
            <a:srgbClr val="CEE4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F6DF8B67-AC0E-E561-7EAE-F72A87FBBC3E}"/>
              </a:ext>
            </a:extLst>
          </p:cNvPr>
          <p:cNvSpPr/>
          <p:nvPr/>
        </p:nvSpPr>
        <p:spPr>
          <a:xfrm>
            <a:off x="476014" y="870474"/>
            <a:ext cx="11148166" cy="5300749"/>
          </a:xfrm>
          <a:prstGeom prst="roundRect">
            <a:avLst/>
          </a:prstGeom>
          <a:no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個別周知・意向確認</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子が</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3</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歳になるまでの適切な時期</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a:t>
            </a:r>
            <a:r>
              <a:rPr lang="ja-JP" altLang="en-US" sz="2000" b="1" dirty="0">
                <a:solidFill>
                  <a:srgbClr val="FF0000"/>
                </a:solidFill>
                <a:latin typeface="たづがね角ゴシック Info Medium"/>
                <a:ea typeface="たづがね角ゴシック Info Medium"/>
                <a:cs typeface="たづがね角ゴシック Info Medium"/>
                <a:sym typeface="たづがね角ゴシック Info Medium"/>
              </a:rPr>
              <a:t>事業主は、労働者の子が３歳になるまでの適切な時期に、以下の事項について、</a:t>
            </a:r>
            <a:endParaRPr lang="en-US" altLang="ja-JP" sz="2000" b="1" dirty="0">
              <a:solidFill>
                <a:srgbClr val="FF0000"/>
              </a:solidFill>
              <a:latin typeface="たづがね角ゴシック Info Medium"/>
              <a:ea typeface="たづがね角ゴシック Info Medium"/>
              <a:cs typeface="たづがね角ゴシック Info Medium"/>
              <a:sym typeface="たづがね角ゴシック Info Medium"/>
            </a:endParaRPr>
          </a:p>
          <a:p>
            <a:pPr>
              <a:spcAft>
                <a:spcPts val="1200"/>
              </a:spcAft>
            </a:pPr>
            <a:r>
              <a:rPr lang="ja-JP" altLang="en-US" sz="2000" b="1" dirty="0">
                <a:solidFill>
                  <a:srgbClr val="FF0000"/>
                </a:solidFill>
                <a:latin typeface="たづがね角ゴシック Info Medium"/>
                <a:ea typeface="たづがね角ゴシック Info Medium"/>
                <a:cs typeface="たづがね角ゴシック Info Medium"/>
                <a:sym typeface="たづがね角ゴシック Info Medium"/>
              </a:rPr>
              <a:t>　　制度に関する周知と利用意向の確認を個別に行わなければならない。</a:t>
            </a:r>
            <a:endPar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endParaRPr>
          </a:p>
          <a:p>
            <a:pPr>
              <a:spcAft>
                <a:spcPts val="600"/>
              </a:spcAft>
            </a:pP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周知時期</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労働者の子が</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3</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歳の誕生日の</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1</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か月前までの</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1</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年間</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1</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歳</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11</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か月に達する日の翌々日から</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2</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歳</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11</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か月に達する日の翌日まで）</a:t>
            </a:r>
            <a:endPar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endParaRPr>
          </a:p>
          <a:p>
            <a:endPar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endParaRPr>
          </a:p>
          <a:p>
            <a:pPr>
              <a:spcAft>
                <a:spcPts val="600"/>
              </a:spcAft>
            </a:pP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周知事項</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① 事業主が</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P.24</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で選択した対象措置（</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2</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つ以上）の内容</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② 対象措置の申出先（例：人事部など）</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③ 所定外労働（残業免除）・時間外労働・深夜業の制限に関する制度</a:t>
            </a:r>
          </a:p>
          <a:p>
            <a:endPar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endParaRPr>
          </a:p>
          <a:p>
            <a:pPr>
              <a:spcAft>
                <a:spcPts val="600"/>
              </a:spcAft>
            </a:pP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■意向確認方法</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面談、書面交付、</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FAX</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、電子メール等　のいずれか</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面談はオンラインでの実施も可能。</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FAX</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、電子メール等は労働者が希望した場合のみ。　</a:t>
            </a:r>
          </a:p>
        </p:txBody>
      </p:sp>
    </p:spTree>
    <p:extLst>
      <p:ext uri="{BB962C8B-B14F-4D97-AF65-F5344CB8AC3E}">
        <p14:creationId xmlns:p14="http://schemas.microsoft.com/office/powerpoint/2010/main" val="3052706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6D8B8-1A7D-7419-D0A7-6BC29B910940}"/>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45C164E9-BBF8-51D7-82E1-02F2F2391713}"/>
              </a:ext>
            </a:extLst>
          </p:cNvPr>
          <p:cNvSpPr txBox="1"/>
          <p:nvPr/>
        </p:nvSpPr>
        <p:spPr>
          <a:xfrm>
            <a:off x="510101" y="313463"/>
            <a:ext cx="10307577" cy="557012"/>
          </a:xfrm>
          <a:prstGeom prst="rect">
            <a:avLst/>
          </a:prstGeom>
        </p:spPr>
        <p:txBody>
          <a:bodyPr wrap="square" lIns="0" tIns="0" rIns="0" bIns="0" rtlCol="0" anchor="t">
            <a:spAutoFit/>
          </a:bodyPr>
          <a:lstStyle/>
          <a:p>
            <a:pPr lvl="0">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個別周知・意向確認と意向聴取・配慮</a:t>
            </a:r>
            <a:endParaRPr lang="en-US" altLang="ja-JP"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2" name="TextBox 10">
            <a:extLst>
              <a:ext uri="{FF2B5EF4-FFF2-40B4-BE49-F238E27FC236}">
                <a16:creationId xmlns:a16="http://schemas.microsoft.com/office/drawing/2014/main" id="{E318D589-7511-2290-D781-4BE16FD47FCF}"/>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育児両立支援制度</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5" name="四角形: 角を丸くする 4">
            <a:extLst>
              <a:ext uri="{FF2B5EF4-FFF2-40B4-BE49-F238E27FC236}">
                <a16:creationId xmlns:a16="http://schemas.microsoft.com/office/drawing/2014/main" id="{B20000A4-449A-93DD-D0A8-3212CD7D85DC}"/>
              </a:ext>
            </a:extLst>
          </p:cNvPr>
          <p:cNvSpPr/>
          <p:nvPr/>
        </p:nvSpPr>
        <p:spPr>
          <a:xfrm>
            <a:off x="902770" y="2570081"/>
            <a:ext cx="10067925" cy="1313762"/>
          </a:xfrm>
          <a:prstGeom prst="roundRect">
            <a:avLst/>
          </a:prstGeom>
          <a:solidFill>
            <a:srgbClr val="CEE4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5A88BF63-E402-07CF-D65A-FF5D1B412974}"/>
              </a:ext>
            </a:extLst>
          </p:cNvPr>
          <p:cNvSpPr/>
          <p:nvPr/>
        </p:nvSpPr>
        <p:spPr>
          <a:xfrm>
            <a:off x="902769" y="4259050"/>
            <a:ext cx="10067925" cy="680595"/>
          </a:xfrm>
          <a:prstGeom prst="roundRect">
            <a:avLst/>
          </a:prstGeom>
          <a:solidFill>
            <a:srgbClr val="CEE4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E9CB5099-CC0F-428C-FC2C-47147853FF10}"/>
              </a:ext>
            </a:extLst>
          </p:cNvPr>
          <p:cNvSpPr/>
          <p:nvPr/>
        </p:nvSpPr>
        <p:spPr>
          <a:xfrm>
            <a:off x="902769" y="5305425"/>
            <a:ext cx="10067925" cy="680595"/>
          </a:xfrm>
          <a:prstGeom prst="roundRect">
            <a:avLst/>
          </a:prstGeom>
          <a:solidFill>
            <a:srgbClr val="CEE4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3EDF0E87-6C2D-165A-6F82-37B4A7A8337F}"/>
              </a:ext>
            </a:extLst>
          </p:cNvPr>
          <p:cNvSpPr/>
          <p:nvPr/>
        </p:nvSpPr>
        <p:spPr>
          <a:xfrm>
            <a:off x="476014" y="989814"/>
            <a:ext cx="11148166" cy="5100743"/>
          </a:xfrm>
          <a:prstGeom prst="roundRect">
            <a:avLst/>
          </a:prstGeom>
          <a:no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個別の意向聴取と配慮</a:t>
            </a:r>
            <a:endPar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endParaRPr>
          </a:p>
          <a:p>
            <a:pPr>
              <a:spcAft>
                <a:spcPts val="1200"/>
              </a:spcAft>
            </a:pPr>
            <a:r>
              <a:rPr lang="ja-JP" altLang="en-US" sz="2000" b="1" dirty="0">
                <a:solidFill>
                  <a:srgbClr val="FF0000"/>
                </a:solidFill>
                <a:latin typeface="たづがね角ゴシック Info Medium"/>
                <a:ea typeface="たづがね角ゴシック Info Medium"/>
                <a:cs typeface="たづがね角ゴシック Info Medium"/>
                <a:sym typeface="たづがね角ゴシック Info Medium"/>
              </a:rPr>
              <a:t>事業主は、妊娠・出産や子の育児に関して労働者の意向を個別に聴き取り、その内容を自社の状況に応じて適切に配慮しなければならない。</a:t>
            </a:r>
            <a:endPar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endParaRPr>
          </a:p>
          <a:p>
            <a:pPr>
              <a:spcAft>
                <a:spcPts val="600"/>
              </a:spcAft>
            </a:pP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聴取内容</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① 勤務時間帯（始業および終業の時刻）</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② 勤務地（就業の場所）</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③ 両立支援制度等の利用期間</a:t>
            </a:r>
          </a:p>
          <a:p>
            <a:pPr>
              <a:spcAft>
                <a:spcPts val="600"/>
              </a:spcAft>
            </a:pP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④ 仕事と育児の両立に資する就業の条件（業務量、労働条件の見直し等）</a:t>
            </a:r>
          </a:p>
          <a:p>
            <a:pPr>
              <a:spcAft>
                <a:spcPts val="600"/>
              </a:spcAft>
            </a:pP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■聴取方法</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面談、書面交付、</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FAX</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、電子メール等　のいずれか</a:t>
            </a:r>
          </a:p>
          <a:p>
            <a:pPr>
              <a:spcAft>
                <a:spcPts val="600"/>
              </a:spcAft>
            </a:pP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面談はオンラインでの実施も可能。</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FAX</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、電子メール等は労働者が希望した場合のみ</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■具体的な配慮の例</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・勤務時間帯、勤務地にかかる配慮　　・両立支援制度等の利用期間等の見直し</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・業務量の調整　　　　　　　　　　　・労働条件の見直し 　等</a:t>
            </a:r>
          </a:p>
        </p:txBody>
      </p:sp>
    </p:spTree>
    <p:extLst>
      <p:ext uri="{BB962C8B-B14F-4D97-AF65-F5344CB8AC3E}">
        <p14:creationId xmlns:p14="http://schemas.microsoft.com/office/powerpoint/2010/main" val="2956024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136D8-3D49-77F1-EB5F-AC1BC17C63D0}"/>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782C8463-C206-1556-8BE8-62D734007EC4}"/>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育児休業の公表義務：男性育休</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4" name="四角形: 角を丸くする 3">
            <a:extLst>
              <a:ext uri="{FF2B5EF4-FFF2-40B4-BE49-F238E27FC236}">
                <a16:creationId xmlns:a16="http://schemas.microsoft.com/office/drawing/2014/main" id="{1A79F5F1-AC16-BBB7-3E61-4DB50CB91C0D}"/>
              </a:ext>
            </a:extLst>
          </p:cNvPr>
          <p:cNvSpPr/>
          <p:nvPr/>
        </p:nvSpPr>
        <p:spPr>
          <a:xfrm>
            <a:off x="476014" y="1416940"/>
            <a:ext cx="11148166" cy="2167181"/>
          </a:xfrm>
          <a:prstGeom prst="roundRect">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公表義務：</a:t>
            </a:r>
            <a:r>
              <a:rPr lang="ja-JP" altLang="en-US" sz="2000" u="sng" dirty="0">
                <a:solidFill>
                  <a:schemeClr val="tx1"/>
                </a:solidFill>
                <a:latin typeface="たづがね角ゴシック Info Medium"/>
                <a:ea typeface="たづがね角ゴシック Info Medium"/>
                <a:cs typeface="たづがね角ゴシック Info Medium"/>
                <a:sym typeface="たづがね角ゴシック Info Medium"/>
              </a:rPr>
              <a:t>従業員数</a:t>
            </a:r>
            <a:r>
              <a:rPr lang="en-US" altLang="ja-JP" sz="2000" u="sng" dirty="0">
                <a:solidFill>
                  <a:schemeClr val="tx1"/>
                </a:solidFill>
                <a:latin typeface="たづがね角ゴシック Info Medium"/>
                <a:ea typeface="たづがね角ゴシック Info Medium"/>
                <a:cs typeface="たづがね角ゴシック Info Medium"/>
                <a:sym typeface="たづがね角ゴシック Info Medium"/>
              </a:rPr>
              <a:t>300</a:t>
            </a:r>
            <a:r>
              <a:rPr lang="ja-JP" altLang="en-US" sz="2000" u="sng" dirty="0">
                <a:solidFill>
                  <a:schemeClr val="tx1"/>
                </a:solidFill>
                <a:latin typeface="たづがね角ゴシック Info Medium"/>
                <a:ea typeface="たづがね角ゴシック Info Medium"/>
                <a:cs typeface="たづがね角ゴシック Info Medium"/>
                <a:sym typeface="たづがね角ゴシック Info Medium"/>
              </a:rPr>
              <a:t>人超</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の企業</a:t>
            </a:r>
          </a:p>
          <a:p>
            <a:endPar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endParaRP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・公表内容は、男性の</a:t>
            </a:r>
            <a:r>
              <a:rPr lang="ja-JP" altLang="en-US" sz="2000" u="sng" dirty="0">
                <a:solidFill>
                  <a:schemeClr val="tx1"/>
                </a:solidFill>
                <a:latin typeface="たづがね角ゴシック Info Medium"/>
                <a:ea typeface="たづがね角ゴシック Info Medium"/>
                <a:cs typeface="たづがね角ゴシック Info Medium"/>
                <a:sym typeface="たづがね角ゴシック Info Medium"/>
              </a:rPr>
              <a:t>「育児休業等の取得率」</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または</a:t>
            </a:r>
            <a:r>
              <a:rPr lang="ja-JP" altLang="en-US" sz="2000" u="sng" dirty="0">
                <a:solidFill>
                  <a:schemeClr val="tx1"/>
                </a:solidFill>
                <a:latin typeface="たづがね角ゴシック Info Medium"/>
                <a:ea typeface="たづがね角ゴシック Info Medium"/>
                <a:cs typeface="たづがね角ゴシック Info Medium"/>
                <a:sym typeface="たづがね角ゴシック Info Medium"/>
              </a:rPr>
              <a:t>「育児休業等と育児目的休暇の取得率」</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・年１回、公表前事業年度の終了後おおむね</a:t>
            </a:r>
            <a:r>
              <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rPr>
              <a:t>3</a:t>
            </a:r>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か月以内に、インターネットなど、一般の方が閲覧できる方法で公表する必要あり。</a:t>
            </a:r>
          </a:p>
        </p:txBody>
      </p:sp>
      <p:pic>
        <p:nvPicPr>
          <p:cNvPr id="2" name="図 1">
            <a:extLst>
              <a:ext uri="{FF2B5EF4-FFF2-40B4-BE49-F238E27FC236}">
                <a16:creationId xmlns:a16="http://schemas.microsoft.com/office/drawing/2014/main" id="{CFC79D76-6B24-CEA1-731C-DFB87552A0C9}"/>
              </a:ext>
            </a:extLst>
          </p:cNvPr>
          <p:cNvPicPr>
            <a:picLocks noChangeAspect="1"/>
          </p:cNvPicPr>
          <p:nvPr/>
        </p:nvPicPr>
        <p:blipFill>
          <a:blip r:embed="rId2"/>
          <a:srcRect l="20808" t="61558" r="22298" b="15757"/>
          <a:stretch>
            <a:fillRect/>
          </a:stretch>
        </p:blipFill>
        <p:spPr>
          <a:xfrm>
            <a:off x="1654501" y="3737506"/>
            <a:ext cx="8791191" cy="2190853"/>
          </a:xfrm>
          <a:prstGeom prst="rect">
            <a:avLst/>
          </a:prstGeom>
        </p:spPr>
      </p:pic>
      <p:sp>
        <p:nvSpPr>
          <p:cNvPr id="5" name="TextBox 15">
            <a:extLst>
              <a:ext uri="{FF2B5EF4-FFF2-40B4-BE49-F238E27FC236}">
                <a16:creationId xmlns:a16="http://schemas.microsoft.com/office/drawing/2014/main" id="{0EB6AEC6-E9C5-35F9-707D-FE26CC80053C}"/>
              </a:ext>
            </a:extLst>
          </p:cNvPr>
          <p:cNvSpPr txBox="1"/>
          <p:nvPr/>
        </p:nvSpPr>
        <p:spPr>
          <a:xfrm>
            <a:off x="5772150" y="5929939"/>
            <a:ext cx="4808764" cy="303609"/>
          </a:xfrm>
          <a:prstGeom prst="rect">
            <a:avLst/>
          </a:prstGeom>
        </p:spPr>
        <p:txBody>
          <a:bodyPr wrap="square" lIns="0" tIns="0" rIns="0" bIns="0" rtlCol="0" anchor="t">
            <a:spAutoFit/>
          </a:bodyPr>
          <a:lstStyle/>
          <a:p>
            <a:pPr marL="0" lvl="0" indent="0" algn="l">
              <a:lnSpc>
                <a:spcPts val="2654"/>
              </a:lnSpc>
              <a:spcBef>
                <a:spcPct val="0"/>
              </a:spcBef>
            </a:pPr>
            <a:r>
              <a:rPr 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出典：</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「育児・介護休業法　改正ポイント」（厚生労働省）</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6" name="TextBox 10">
            <a:extLst>
              <a:ext uri="{FF2B5EF4-FFF2-40B4-BE49-F238E27FC236}">
                <a16:creationId xmlns:a16="http://schemas.microsoft.com/office/drawing/2014/main" id="{3B2091CC-1BB7-4D2A-EDF4-121AFA10E854}"/>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育児両立支援制度</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2978266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3D3B0A85-D3FE-4CF3-7983-06E03B37415E}"/>
              </a:ext>
            </a:extLst>
          </p:cNvPr>
          <p:cNvSpPr txBox="1"/>
          <p:nvPr/>
        </p:nvSpPr>
        <p:spPr>
          <a:xfrm>
            <a:off x="603850" y="3032828"/>
            <a:ext cx="7096125" cy="502830"/>
          </a:xfrm>
          <a:prstGeom prst="rect">
            <a:avLst/>
          </a:prstGeom>
        </p:spPr>
        <p:txBody>
          <a:bodyPr lIns="0" tIns="0" rIns="0" bIns="0" rtlCol="0" anchor="t">
            <a:spAutoFit/>
          </a:bodyPr>
          <a:lstStyle/>
          <a:p>
            <a:pPr marL="0" lvl="0" indent="0" algn="just">
              <a:lnSpc>
                <a:spcPts val="4480"/>
              </a:lnSpc>
              <a:spcBef>
                <a:spcPct val="0"/>
              </a:spcBef>
            </a:pPr>
            <a:r>
              <a:rPr lang="en-US" sz="2400" u="none" strike="noStrike" dirty="0">
                <a:solidFill>
                  <a:srgbClr val="003356"/>
                </a:solidFill>
                <a:latin typeface="Helvetica World"/>
                <a:ea typeface="Helvetica World"/>
                <a:cs typeface="Helvetica World"/>
                <a:sym typeface="Helvetica World"/>
              </a:rPr>
              <a:t>TABLE OF CONTENTS</a:t>
            </a:r>
          </a:p>
        </p:txBody>
      </p:sp>
      <p:sp>
        <p:nvSpPr>
          <p:cNvPr id="5" name="AutoShape 3">
            <a:extLst>
              <a:ext uri="{FF2B5EF4-FFF2-40B4-BE49-F238E27FC236}">
                <a16:creationId xmlns:a16="http://schemas.microsoft.com/office/drawing/2014/main" id="{1AEF7C98-8807-0267-BC4F-33EDA3E86700}"/>
              </a:ext>
            </a:extLst>
          </p:cNvPr>
          <p:cNvSpPr/>
          <p:nvPr/>
        </p:nvSpPr>
        <p:spPr>
          <a:xfrm>
            <a:off x="4296000" y="3357169"/>
            <a:ext cx="1548000" cy="0"/>
          </a:xfrm>
          <a:prstGeom prst="line">
            <a:avLst/>
          </a:prstGeom>
          <a:ln w="19050" cap="flat">
            <a:solidFill>
              <a:srgbClr val="003356"/>
            </a:solidFill>
            <a:prstDash val="solid"/>
            <a:headEnd type="none" w="sm" len="sm"/>
            <a:tailEnd type="none" w="sm" len="sm"/>
          </a:ln>
        </p:spPr>
        <p:txBody>
          <a:bodyPr/>
          <a:lstStyle/>
          <a:p>
            <a:endParaRPr lang="ja-JP" altLang="en-US"/>
          </a:p>
        </p:txBody>
      </p:sp>
      <p:sp>
        <p:nvSpPr>
          <p:cNvPr id="6" name="TextBox 10">
            <a:extLst>
              <a:ext uri="{FF2B5EF4-FFF2-40B4-BE49-F238E27FC236}">
                <a16:creationId xmlns:a16="http://schemas.microsoft.com/office/drawing/2014/main" id="{B0236811-E67D-A708-D7A3-9F22343F53AE}"/>
              </a:ext>
            </a:extLst>
          </p:cNvPr>
          <p:cNvSpPr txBox="1"/>
          <p:nvPr/>
        </p:nvSpPr>
        <p:spPr>
          <a:xfrm>
            <a:off x="6348002" y="1000348"/>
            <a:ext cx="850780" cy="4403089"/>
          </a:xfrm>
          <a:prstGeom prst="rect">
            <a:avLst/>
          </a:prstGeom>
        </p:spPr>
        <p:txBody>
          <a:bodyPr wrap="square" lIns="0" tIns="0" rIns="0" bIns="0" rtlCol="0" anchor="t">
            <a:spAutoFit/>
          </a:bodyPr>
          <a:lstStyle/>
          <a:p>
            <a:pPr algn="l">
              <a:lnSpc>
                <a:spcPts val="5920"/>
              </a:lnSpc>
            </a:pPr>
            <a:r>
              <a:rPr lang="en-US" sz="2400" b="1" strike="noStrike" dirty="0">
                <a:solidFill>
                  <a:srgbClr val="5A9F8A"/>
                </a:solidFill>
                <a:latin typeface="たづがね角ゴシック Info Bold" panose="020B0600070205080204" charset="-128"/>
                <a:ea typeface="たづがね角ゴシック Info Bold" panose="020B0600070205080204" charset="-128"/>
                <a:cs typeface="Helvetica World"/>
                <a:sym typeface="Helvetica World"/>
              </a:rPr>
              <a:t>01</a:t>
            </a:r>
          </a:p>
          <a:p>
            <a:pPr algn="l">
              <a:lnSpc>
                <a:spcPts val="5920"/>
              </a:lnSpc>
            </a:pPr>
            <a:r>
              <a:rPr lang="en-US" sz="2400" b="1" strike="noStrike" dirty="0">
                <a:solidFill>
                  <a:srgbClr val="5A9F8A"/>
                </a:solidFill>
                <a:latin typeface="たづがね角ゴシック Info Bold" panose="020B0600070205080204" charset="-128"/>
                <a:ea typeface="たづがね角ゴシック Info Bold" panose="020B0600070205080204" charset="-128"/>
                <a:cs typeface="Helvetica World"/>
                <a:sym typeface="Helvetica World"/>
              </a:rPr>
              <a:t>02</a:t>
            </a:r>
          </a:p>
          <a:p>
            <a:pPr algn="l">
              <a:lnSpc>
                <a:spcPts val="5920"/>
              </a:lnSpc>
            </a:pPr>
            <a:r>
              <a:rPr lang="en-US" sz="2400" b="1" strike="noStrike" dirty="0">
                <a:solidFill>
                  <a:srgbClr val="5A9F8A"/>
                </a:solidFill>
                <a:latin typeface="たづがね角ゴシック Info Bold" panose="020B0600070205080204" charset="-128"/>
                <a:ea typeface="たづがね角ゴシック Info Bold" panose="020B0600070205080204" charset="-128"/>
                <a:cs typeface="Helvetica World"/>
                <a:sym typeface="Helvetica World"/>
              </a:rPr>
              <a:t>03</a:t>
            </a:r>
          </a:p>
          <a:p>
            <a:pPr algn="l">
              <a:lnSpc>
                <a:spcPts val="5920"/>
              </a:lnSpc>
            </a:pPr>
            <a:r>
              <a:rPr lang="en-US" sz="2400" b="1" strike="noStrike" dirty="0">
                <a:solidFill>
                  <a:srgbClr val="5A9F8A"/>
                </a:solidFill>
                <a:latin typeface="たづがね角ゴシック Info Bold" panose="020B0600070205080204" charset="-128"/>
                <a:ea typeface="たづがね角ゴシック Info Bold" panose="020B0600070205080204" charset="-128"/>
                <a:cs typeface="Helvetica World"/>
                <a:sym typeface="Helvetica World"/>
              </a:rPr>
              <a:t>04</a:t>
            </a:r>
          </a:p>
          <a:p>
            <a:pPr algn="l">
              <a:lnSpc>
                <a:spcPts val="5920"/>
              </a:lnSpc>
            </a:pPr>
            <a:r>
              <a:rPr lang="en-US" sz="2400" b="1" strike="noStrike" dirty="0">
                <a:solidFill>
                  <a:srgbClr val="5A9F8A"/>
                </a:solidFill>
                <a:latin typeface="たづがね角ゴシック Info Bold" panose="020B0600070205080204" charset="-128"/>
                <a:ea typeface="たづがね角ゴシック Info Bold" panose="020B0600070205080204" charset="-128"/>
                <a:cs typeface="Helvetica World"/>
                <a:sym typeface="Helvetica World"/>
              </a:rPr>
              <a:t>05</a:t>
            </a:r>
          </a:p>
          <a:p>
            <a:pPr marL="0" lvl="1" indent="0" algn="l">
              <a:lnSpc>
                <a:spcPts val="5920"/>
              </a:lnSpc>
            </a:pPr>
            <a:r>
              <a:rPr lang="en-US" sz="2400" b="1" strike="noStrike" dirty="0">
                <a:solidFill>
                  <a:srgbClr val="5A9F8A"/>
                </a:solidFill>
                <a:latin typeface="たづがね角ゴシック Info Bold" panose="020B0600070205080204" charset="-128"/>
                <a:ea typeface="たづがね角ゴシック Info Bold" panose="020B0600070205080204" charset="-128"/>
                <a:cs typeface="Helvetica World"/>
                <a:sym typeface="Helvetica World"/>
              </a:rPr>
              <a:t>06</a:t>
            </a:r>
          </a:p>
        </p:txBody>
      </p:sp>
      <p:sp>
        <p:nvSpPr>
          <p:cNvPr id="7" name="TextBox 11">
            <a:extLst>
              <a:ext uri="{FF2B5EF4-FFF2-40B4-BE49-F238E27FC236}">
                <a16:creationId xmlns:a16="http://schemas.microsoft.com/office/drawing/2014/main" id="{97658FB9-ABFD-0AE9-696B-6DC7F1DE7A91}"/>
              </a:ext>
            </a:extLst>
          </p:cNvPr>
          <p:cNvSpPr txBox="1"/>
          <p:nvPr/>
        </p:nvSpPr>
        <p:spPr>
          <a:xfrm>
            <a:off x="7198782" y="982779"/>
            <a:ext cx="4171259" cy="4421980"/>
          </a:xfrm>
          <a:prstGeom prst="rect">
            <a:avLst/>
          </a:prstGeom>
        </p:spPr>
        <p:txBody>
          <a:bodyPr wrap="square" lIns="0" tIns="0" rIns="0" bIns="0" rtlCol="0" anchor="t">
            <a:spAutoFit/>
          </a:bodyPr>
          <a:lstStyle/>
          <a:p>
            <a:pPr marL="0" lvl="1" indent="0" algn="l">
              <a:lnSpc>
                <a:spcPts val="5920"/>
              </a:lnSpc>
            </a:pPr>
            <a:r>
              <a:rPr lang="ja-JP" altLang="en-US" sz="2000" b="1" dirty="0">
                <a:solidFill>
                  <a:srgbClr val="0E0E0E"/>
                </a:solidFill>
                <a:latin typeface="たづがね角ゴシック Info Bold" panose="020B0600070205080204" charset="-128"/>
                <a:ea typeface="たづがね角ゴシック Info Bold" panose="020B0600070205080204" charset="-128"/>
                <a:cs typeface="たづがね角ゴシック Info"/>
                <a:sym typeface="たづがね角ゴシック Info"/>
              </a:rPr>
              <a:t>男性育休取得を取り巻く現状</a:t>
            </a:r>
            <a:endParaRPr lang="en-US" sz="2000" b="1" dirty="0">
              <a:solidFill>
                <a:srgbClr val="0E0E0E"/>
              </a:solidFill>
              <a:latin typeface="たづがね角ゴシック Info Bold" panose="020B0600070205080204" charset="-128"/>
              <a:ea typeface="たづがね角ゴシック Info Bold" panose="020B0600070205080204" charset="-128"/>
              <a:cs typeface="たづがね角ゴシック Info"/>
              <a:sym typeface="たづがね角ゴシック Info"/>
            </a:endParaRPr>
          </a:p>
          <a:p>
            <a:pPr algn="l">
              <a:lnSpc>
                <a:spcPts val="5920"/>
              </a:lnSpc>
            </a:pPr>
            <a:r>
              <a:rPr lang="en-US" sz="2000" b="1" u="none" strike="noStrike" dirty="0">
                <a:solidFill>
                  <a:srgbClr val="0E0E0E"/>
                </a:solidFill>
                <a:latin typeface="たづがね角ゴシック Info Bold" panose="020B0600070205080204" charset="-128"/>
                <a:ea typeface="たづがね角ゴシック Info Bold" panose="020B0600070205080204" charset="-128"/>
                <a:cs typeface="たづがね角ゴシック Info"/>
                <a:sym typeface="たづがね角ゴシック Info"/>
              </a:rPr>
              <a:t>男性育休がもたらす効果</a:t>
            </a:r>
          </a:p>
          <a:p>
            <a:pPr marL="0" lvl="1" indent="0" algn="l">
              <a:lnSpc>
                <a:spcPts val="5920"/>
              </a:lnSpc>
            </a:pPr>
            <a:r>
              <a:rPr lang="en-US" sz="2000" b="1" u="none" strike="noStrike" dirty="0">
                <a:solidFill>
                  <a:srgbClr val="0E0E0E"/>
                </a:solidFill>
                <a:latin typeface="たづがね角ゴシック Info Bold" panose="020B0600070205080204" charset="-128"/>
                <a:ea typeface="たづがね角ゴシック Info Bold" panose="020B0600070205080204" charset="-128"/>
                <a:cs typeface="たづがね角ゴシック Info"/>
                <a:sym typeface="たづがね角ゴシック Info"/>
              </a:rPr>
              <a:t>育児両立支援制度</a:t>
            </a:r>
          </a:p>
          <a:p>
            <a:pPr marL="0" lvl="1" indent="0" algn="l">
              <a:lnSpc>
                <a:spcPts val="5920"/>
              </a:lnSpc>
            </a:pPr>
            <a:r>
              <a:rPr lang="en-US" sz="2000" b="1" u="none" strike="noStrike" dirty="0">
                <a:solidFill>
                  <a:srgbClr val="0E0E0E"/>
                </a:solidFill>
                <a:latin typeface="たづがね角ゴシック Info Bold" panose="020B0600070205080204" charset="-128"/>
                <a:ea typeface="たづがね角ゴシック Info Bold" panose="020B0600070205080204" charset="-128"/>
                <a:cs typeface="たづがね角ゴシック Info"/>
                <a:sym typeface="たづがね角ゴシック Info"/>
              </a:rPr>
              <a:t>制度を利用しやすい風土づくり</a:t>
            </a:r>
          </a:p>
          <a:p>
            <a:pPr marL="0" lvl="1" indent="0" algn="l">
              <a:lnSpc>
                <a:spcPts val="5920"/>
              </a:lnSpc>
            </a:pPr>
            <a:r>
              <a:rPr lang="en-US" sz="2000" b="1" u="none" strike="noStrike" dirty="0">
                <a:solidFill>
                  <a:srgbClr val="0E0E0E"/>
                </a:solidFill>
                <a:latin typeface="たづがね角ゴシック Info Bold" panose="020B0600070205080204" charset="-128"/>
                <a:ea typeface="たづがね角ゴシック Info Bold" panose="020B0600070205080204" charset="-128"/>
                <a:cs typeface="たづがね角ゴシック Info"/>
                <a:sym typeface="たづがね角ゴシック Info"/>
              </a:rPr>
              <a:t>よくある質問やお悩み</a:t>
            </a:r>
          </a:p>
          <a:p>
            <a:pPr marL="0" lvl="1" indent="0" algn="l">
              <a:lnSpc>
                <a:spcPts val="5920"/>
              </a:lnSpc>
            </a:pPr>
            <a:r>
              <a:rPr lang="ja-JP" altLang="en-US" sz="2000" b="1" u="none" strike="noStrike" dirty="0">
                <a:solidFill>
                  <a:srgbClr val="0E0E0E"/>
                </a:solidFill>
                <a:latin typeface="たづがね角ゴシック Info Bold" panose="020B0600070205080204" charset="-128"/>
                <a:ea typeface="たづがね角ゴシック Info Bold" panose="020B0600070205080204" charset="-128"/>
                <a:cs typeface="たづがね角ゴシック Info"/>
                <a:sym typeface="たづがね角ゴシック Info"/>
              </a:rPr>
              <a:t>取組みの進め方</a:t>
            </a:r>
            <a:endParaRPr lang="en-US" sz="2000" b="1" u="none" strike="noStrike" dirty="0">
              <a:solidFill>
                <a:srgbClr val="0E0E0E"/>
              </a:solidFill>
              <a:latin typeface="たづがね角ゴシック Info Bold" panose="020B0600070205080204" charset="-128"/>
              <a:ea typeface="たづがね角ゴシック Info Bold" panose="020B0600070205080204" charset="-128"/>
              <a:cs typeface="たづがね角ゴシック Info"/>
              <a:sym typeface="たづがね角ゴシック Info"/>
            </a:endParaRPr>
          </a:p>
        </p:txBody>
      </p:sp>
    </p:spTree>
    <p:extLst>
      <p:ext uri="{BB962C8B-B14F-4D97-AF65-F5344CB8AC3E}">
        <p14:creationId xmlns:p14="http://schemas.microsoft.com/office/powerpoint/2010/main" val="3773084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ADF4B-50C8-F2B1-CFA5-68014DA47D5F}"/>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C03FA60E-A8E3-9C23-810F-590D45363512}"/>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出産に関する経済的支援</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6" name="TextBox 11">
            <a:extLst>
              <a:ext uri="{FF2B5EF4-FFF2-40B4-BE49-F238E27FC236}">
                <a16:creationId xmlns:a16="http://schemas.microsoft.com/office/drawing/2014/main" id="{FEBB1143-7C6E-638B-BAC9-3D015CE93A88}"/>
              </a:ext>
            </a:extLst>
          </p:cNvPr>
          <p:cNvSpPr txBox="1"/>
          <p:nvPr/>
        </p:nvSpPr>
        <p:spPr>
          <a:xfrm>
            <a:off x="1501480" y="1413576"/>
            <a:ext cx="9290345" cy="1384995"/>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妊婦検診の公費負担</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latin typeface="たづがね角ゴシック Info Medium"/>
                <a:ea typeface="たづがね角ゴシック Info Medium"/>
                <a:cs typeface="たづがね角ゴシック Info Medium"/>
                <a:sym typeface="たづがね角ゴシック Info Medium"/>
              </a:rPr>
              <a:t>　</a:t>
            </a:r>
            <a:r>
              <a:rPr lang="ja-JP" altLang="en-US" sz="1600" dirty="0">
                <a:latin typeface="たづがね角ゴシック Info Medium"/>
                <a:ea typeface="たづがね角ゴシック Info Medium"/>
                <a:cs typeface="たづがね角ゴシック Info Medium"/>
                <a:sym typeface="たづがね角ゴシック Info Medium"/>
              </a:rPr>
              <a:t>妊娠の届出を行うと、妊婦健診を公費負担により受診することができます。</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　  お住まいの市町村によって回数や内容が異なります。</a:t>
            </a:r>
          </a:p>
          <a:p>
            <a:pPr algn="l"/>
            <a:endPar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7" name="Freeform 10">
            <a:extLst>
              <a:ext uri="{FF2B5EF4-FFF2-40B4-BE49-F238E27FC236}">
                <a16:creationId xmlns:a16="http://schemas.microsoft.com/office/drawing/2014/main" id="{227E23B6-A4F4-F418-3D41-ECC7BC37C268}"/>
              </a:ext>
            </a:extLst>
          </p:cNvPr>
          <p:cNvSpPr/>
          <p:nvPr/>
        </p:nvSpPr>
        <p:spPr>
          <a:xfrm>
            <a:off x="1061533" y="1455367"/>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4" name="Freeform 10">
            <a:extLst>
              <a:ext uri="{FF2B5EF4-FFF2-40B4-BE49-F238E27FC236}">
                <a16:creationId xmlns:a16="http://schemas.microsoft.com/office/drawing/2014/main" id="{01E8EBC6-2E2E-166D-C108-043E8AF4221C}"/>
              </a:ext>
            </a:extLst>
          </p:cNvPr>
          <p:cNvSpPr/>
          <p:nvPr/>
        </p:nvSpPr>
        <p:spPr>
          <a:xfrm>
            <a:off x="1061533" y="2589857"/>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9" name="Freeform 10">
            <a:extLst>
              <a:ext uri="{FF2B5EF4-FFF2-40B4-BE49-F238E27FC236}">
                <a16:creationId xmlns:a16="http://schemas.microsoft.com/office/drawing/2014/main" id="{0E48C236-2EC2-C844-9C2E-5F38BAAA5DC6}"/>
              </a:ext>
            </a:extLst>
          </p:cNvPr>
          <p:cNvSpPr/>
          <p:nvPr/>
        </p:nvSpPr>
        <p:spPr>
          <a:xfrm>
            <a:off x="1061533" y="3758711"/>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pic>
        <p:nvPicPr>
          <p:cNvPr id="11" name="Picture 2" descr="お金の入った袋のイラスト「円マーク」">
            <a:extLst>
              <a:ext uri="{FF2B5EF4-FFF2-40B4-BE49-F238E27FC236}">
                <a16:creationId xmlns:a16="http://schemas.microsoft.com/office/drawing/2014/main" id="{DCC6527F-93C8-AD74-812C-83B87A5DAD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6671" y="516179"/>
            <a:ext cx="893074" cy="9733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0">
            <a:extLst>
              <a:ext uri="{FF2B5EF4-FFF2-40B4-BE49-F238E27FC236}">
                <a16:creationId xmlns:a16="http://schemas.microsoft.com/office/drawing/2014/main" id="{ABD2BBCF-859A-330F-1EFE-3ED58E1F1FD5}"/>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育児両立支援制度</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10" name="TextBox 11">
            <a:extLst>
              <a:ext uri="{FF2B5EF4-FFF2-40B4-BE49-F238E27FC236}">
                <a16:creationId xmlns:a16="http://schemas.microsoft.com/office/drawing/2014/main" id="{A961DD8F-90F0-0214-23A9-2EF967F56F2A}"/>
              </a:ext>
            </a:extLst>
          </p:cNvPr>
          <p:cNvSpPr txBox="1"/>
          <p:nvPr/>
        </p:nvSpPr>
        <p:spPr>
          <a:xfrm>
            <a:off x="1501480" y="2589857"/>
            <a:ext cx="9290345" cy="984885"/>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社会保険の保険料免除</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latin typeface="たづがね角ゴシック Info Medium"/>
                <a:ea typeface="たづがね角ゴシック Info Medium"/>
                <a:cs typeface="たづがね角ゴシック Info Medium"/>
                <a:sym typeface="たづがね角ゴシック Info Medium"/>
              </a:rPr>
              <a:t>　</a:t>
            </a:r>
            <a:r>
              <a:rPr lang="ja-JP" altLang="en-US" sz="1600" dirty="0">
                <a:latin typeface="たづがね角ゴシック Info Medium"/>
                <a:ea typeface="たづがね角ゴシック Info Medium"/>
                <a:cs typeface="たづがね角ゴシック Info Medium"/>
                <a:sym typeface="たづがね角ゴシック Info Medium"/>
              </a:rPr>
              <a:t>産前・産後休業中の社会保険料が免除されます。</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　  手続きは、健康保険、厚生年金保険は会社が行い、国民年金保険料は本人が市区町村に届出します</a:t>
            </a:r>
            <a:r>
              <a:rPr lang="ja-JP" altLang="en-US" sz="1600" dirty="0">
                <a:solidFill>
                  <a:srgbClr val="003356"/>
                </a:solidFill>
                <a:latin typeface="たづがね角ゴシック Info Medium"/>
                <a:ea typeface="たづがね角ゴシック Info Medium"/>
                <a:cs typeface="たづがね角ゴシック Info Medium"/>
                <a:sym typeface="たづがね角ゴシック Info Medium"/>
              </a:rPr>
              <a:t>。</a:t>
            </a:r>
          </a:p>
        </p:txBody>
      </p:sp>
      <p:sp>
        <p:nvSpPr>
          <p:cNvPr id="12" name="TextBox 11">
            <a:extLst>
              <a:ext uri="{FF2B5EF4-FFF2-40B4-BE49-F238E27FC236}">
                <a16:creationId xmlns:a16="http://schemas.microsoft.com/office/drawing/2014/main" id="{A76110B0-BBBF-8106-8196-1C42B9903019}"/>
              </a:ext>
            </a:extLst>
          </p:cNvPr>
          <p:cNvSpPr txBox="1"/>
          <p:nvPr/>
        </p:nvSpPr>
        <p:spPr>
          <a:xfrm>
            <a:off x="1501480" y="3758711"/>
            <a:ext cx="9290345" cy="984885"/>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出産手当金</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latin typeface="たづがね角ゴシック Info Medium"/>
                <a:ea typeface="たづがね角ゴシック Info Medium"/>
                <a:cs typeface="たづがね角ゴシック Info Medium"/>
                <a:sym typeface="たづがね角ゴシック Info Medium"/>
              </a:rPr>
              <a:t>　</a:t>
            </a:r>
            <a:r>
              <a:rPr lang="ja-JP" altLang="en-US" sz="1600" dirty="0">
                <a:latin typeface="たづがね角ゴシック Info Medium"/>
                <a:ea typeface="たづがね角ゴシック Info Medium"/>
                <a:cs typeface="たづがね角ゴシック Info Medium"/>
                <a:sym typeface="たづがね角ゴシック Info Medium"/>
              </a:rPr>
              <a:t>健康保険から、産前・産後休業中、無給の場合は、１日につき標準報酬月額の</a:t>
            </a:r>
            <a:r>
              <a:rPr lang="en-US" altLang="ja-JP" sz="1600" dirty="0">
                <a:latin typeface="たづがね角ゴシック Info Medium"/>
                <a:ea typeface="たづがね角ゴシック Info Medium"/>
                <a:cs typeface="たづがね角ゴシック Info Medium"/>
                <a:sym typeface="たづがね角ゴシック Info Medium"/>
              </a:rPr>
              <a:t>2/3</a:t>
            </a:r>
            <a:r>
              <a:rPr lang="ja-JP" altLang="en-US" sz="1600" dirty="0">
                <a:latin typeface="たづがね角ゴシック Info Medium"/>
                <a:ea typeface="たづがね角ゴシック Info Medium"/>
                <a:cs typeface="たづがね角ゴシック Info Medium"/>
                <a:sym typeface="たづがね角ゴシック Info Medium"/>
              </a:rPr>
              <a:t>に相当する額の</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　  出産手当金を受けることができます</a:t>
            </a:r>
            <a:endParaRPr lang="ja-JP" altLang="en-US" sz="2400" dirty="0">
              <a:latin typeface="たづがね角ゴシック Info Medium"/>
              <a:ea typeface="たづがね角ゴシック Info Medium"/>
              <a:cs typeface="たづがね角ゴシック Info Medium"/>
              <a:sym typeface="たづがね角ゴシック Info Medium"/>
            </a:endParaRPr>
          </a:p>
        </p:txBody>
      </p:sp>
      <p:sp>
        <p:nvSpPr>
          <p:cNvPr id="13" name="Freeform 10">
            <a:extLst>
              <a:ext uri="{FF2B5EF4-FFF2-40B4-BE49-F238E27FC236}">
                <a16:creationId xmlns:a16="http://schemas.microsoft.com/office/drawing/2014/main" id="{78618041-FDE3-778F-16A1-C5487E441D2F}"/>
              </a:ext>
            </a:extLst>
          </p:cNvPr>
          <p:cNvSpPr/>
          <p:nvPr/>
        </p:nvSpPr>
        <p:spPr>
          <a:xfrm>
            <a:off x="1061533" y="5029618"/>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4" name="TextBox 11">
            <a:extLst>
              <a:ext uri="{FF2B5EF4-FFF2-40B4-BE49-F238E27FC236}">
                <a16:creationId xmlns:a16="http://schemas.microsoft.com/office/drawing/2014/main" id="{D548DADE-D359-E12F-9BA1-E3A91AA2AD18}"/>
              </a:ext>
            </a:extLst>
          </p:cNvPr>
          <p:cNvSpPr txBox="1"/>
          <p:nvPr/>
        </p:nvSpPr>
        <p:spPr>
          <a:xfrm>
            <a:off x="1501480" y="5029618"/>
            <a:ext cx="9290345" cy="1231106"/>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出産育児一時金</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latin typeface="たづがね角ゴシック Info Medium"/>
                <a:ea typeface="たづがね角ゴシック Info Medium"/>
                <a:cs typeface="たづがね角ゴシック Info Medium"/>
                <a:sym typeface="たづがね角ゴシック Info Medium"/>
              </a:rPr>
              <a:t>　</a:t>
            </a:r>
            <a:r>
              <a:rPr lang="ja-JP" altLang="en-US" sz="1600" dirty="0">
                <a:latin typeface="たづがね角ゴシック Info Medium"/>
                <a:ea typeface="たづがね角ゴシック Info Medium"/>
                <a:cs typeface="たづがね角ゴシック Info Medium"/>
                <a:sym typeface="たづがね角ゴシック Info Medium"/>
              </a:rPr>
              <a:t>健康保険から子ども一人につき</a:t>
            </a:r>
            <a:r>
              <a:rPr lang="en-US" altLang="ja-JP" sz="1600" dirty="0">
                <a:latin typeface="たづがね角ゴシック Info Medium"/>
                <a:ea typeface="たづがね角ゴシック Info Medium"/>
                <a:cs typeface="たづがね角ゴシック Info Medium"/>
                <a:sym typeface="たづがね角ゴシック Info Medium"/>
              </a:rPr>
              <a:t>50</a:t>
            </a:r>
            <a:r>
              <a:rPr lang="ja-JP" altLang="en-US" sz="1600" dirty="0">
                <a:latin typeface="たづがね角ゴシック Info Medium"/>
                <a:ea typeface="たづがね角ゴシック Info Medium"/>
                <a:cs typeface="たづがね角ゴシック Info Medium"/>
                <a:sym typeface="たづがね角ゴシック Info Medium"/>
              </a:rPr>
              <a:t>万円が支給されます。</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　  出産育児一時金の支給までの間、出産育児 一時金の</a:t>
            </a:r>
            <a:r>
              <a:rPr lang="en-US" altLang="ja-JP" sz="1600" dirty="0">
                <a:latin typeface="たづがね角ゴシック Info Medium"/>
                <a:ea typeface="たづがね角ゴシック Info Medium"/>
                <a:cs typeface="たづがね角ゴシック Info Medium"/>
                <a:sym typeface="たづがね角ゴシック Info Medium"/>
              </a:rPr>
              <a:t>8</a:t>
            </a:r>
            <a:r>
              <a:rPr lang="ja-JP" altLang="en-US" sz="1600" dirty="0">
                <a:latin typeface="たづがね角ゴシック Info Medium"/>
                <a:ea typeface="たづがね角ゴシック Info Medium"/>
                <a:cs typeface="たづがね角ゴシック Info Medium"/>
                <a:sym typeface="たづがね角ゴシック Info Medium"/>
              </a:rPr>
              <a:t>割相当額を限度に資金を無利子で貸し付ける</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　  出産費貸付制度もあります。</a:t>
            </a:r>
          </a:p>
        </p:txBody>
      </p:sp>
    </p:spTree>
    <p:extLst>
      <p:ext uri="{BB962C8B-B14F-4D97-AF65-F5344CB8AC3E}">
        <p14:creationId xmlns:p14="http://schemas.microsoft.com/office/powerpoint/2010/main" val="161614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31A3E-2D68-2899-55DD-FFB0C04388C7}"/>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5B3299B4-AA03-61E7-54D1-5F26FFB9577B}"/>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育児休業給付金</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6" name="TextBox 11">
            <a:extLst>
              <a:ext uri="{FF2B5EF4-FFF2-40B4-BE49-F238E27FC236}">
                <a16:creationId xmlns:a16="http://schemas.microsoft.com/office/drawing/2014/main" id="{5006874F-1E34-C07F-C086-EC5BC63B6745}"/>
              </a:ext>
            </a:extLst>
          </p:cNvPr>
          <p:cNvSpPr txBox="1"/>
          <p:nvPr/>
        </p:nvSpPr>
        <p:spPr>
          <a:xfrm>
            <a:off x="1600811" y="1564013"/>
            <a:ext cx="9290345" cy="307777"/>
          </a:xfrm>
          <a:prstGeom prst="rect">
            <a:avLst/>
          </a:prstGeom>
        </p:spPr>
        <p:txBody>
          <a:bodyPr wrap="square" lIns="0" tIns="0" rIns="0" bIns="0" rtlCol="0" anchor="t">
            <a:spAutoFit/>
          </a:bodyPr>
          <a:lstStyle/>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育児休業給付金：はじめの</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6</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ヶ月</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(180</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日間</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は給与の</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67%</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、それ以降は</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50%</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給付</a:t>
            </a:r>
          </a:p>
        </p:txBody>
      </p:sp>
      <p:sp>
        <p:nvSpPr>
          <p:cNvPr id="7" name="Freeform 10">
            <a:extLst>
              <a:ext uri="{FF2B5EF4-FFF2-40B4-BE49-F238E27FC236}">
                <a16:creationId xmlns:a16="http://schemas.microsoft.com/office/drawing/2014/main" id="{C64849EE-F6B8-AB26-4D79-BDDAF986EAF9}"/>
              </a:ext>
            </a:extLst>
          </p:cNvPr>
          <p:cNvSpPr/>
          <p:nvPr/>
        </p:nvSpPr>
        <p:spPr>
          <a:xfrm>
            <a:off x="1088196" y="1577195"/>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pic>
        <p:nvPicPr>
          <p:cNvPr id="10" name="Picture 2" descr="お金の入った袋のイラスト「円マーク」">
            <a:extLst>
              <a:ext uri="{FF2B5EF4-FFF2-40B4-BE49-F238E27FC236}">
                <a16:creationId xmlns:a16="http://schemas.microsoft.com/office/drawing/2014/main" id="{03E6D2FC-3521-B6A9-0E44-3281075971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6671" y="516179"/>
            <a:ext cx="893074" cy="9733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0">
            <a:extLst>
              <a:ext uri="{FF2B5EF4-FFF2-40B4-BE49-F238E27FC236}">
                <a16:creationId xmlns:a16="http://schemas.microsoft.com/office/drawing/2014/main" id="{A10371C7-3D08-CAB8-E7E0-9896E16EABD3}"/>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育児両立支援制度</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4" name="TextBox 15">
            <a:extLst>
              <a:ext uri="{FF2B5EF4-FFF2-40B4-BE49-F238E27FC236}">
                <a16:creationId xmlns:a16="http://schemas.microsoft.com/office/drawing/2014/main" id="{E7DFF537-6733-A43A-DA44-7CA4BC163C7E}"/>
              </a:ext>
            </a:extLst>
          </p:cNvPr>
          <p:cNvSpPr txBox="1"/>
          <p:nvPr/>
        </p:nvSpPr>
        <p:spPr>
          <a:xfrm>
            <a:off x="5923491" y="5757302"/>
            <a:ext cx="6226889" cy="303609"/>
          </a:xfrm>
          <a:prstGeom prst="rect">
            <a:avLst/>
          </a:prstGeom>
        </p:spPr>
        <p:txBody>
          <a:bodyPr wrap="square" lIns="0" tIns="0" rIns="0" bIns="0" rtlCol="0" anchor="t">
            <a:spAutoFit/>
          </a:bodyPr>
          <a:lstStyle/>
          <a:p>
            <a:pPr marL="0" lvl="0" indent="0" algn="l">
              <a:lnSpc>
                <a:spcPts val="2654"/>
              </a:lnSpc>
              <a:spcBef>
                <a:spcPct val="0"/>
              </a:spcBef>
            </a:pPr>
            <a:r>
              <a:rPr 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出典：</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「男性育休取得促進 研修資料」（厚生労働省イクメンプロジェクト）</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pic>
        <p:nvPicPr>
          <p:cNvPr id="8" name="図 7">
            <a:extLst>
              <a:ext uri="{FF2B5EF4-FFF2-40B4-BE49-F238E27FC236}">
                <a16:creationId xmlns:a16="http://schemas.microsoft.com/office/drawing/2014/main" id="{0C625F21-8956-7D8C-2E39-24C157AC7EE6}"/>
              </a:ext>
            </a:extLst>
          </p:cNvPr>
          <p:cNvPicPr>
            <a:picLocks noChangeAspect="1"/>
          </p:cNvPicPr>
          <p:nvPr/>
        </p:nvPicPr>
        <p:blipFill>
          <a:blip r:embed="rId5"/>
          <a:srcRect l="27853" t="48929" r="18352" b="16050"/>
          <a:stretch>
            <a:fillRect/>
          </a:stretch>
        </p:blipFill>
        <p:spPr>
          <a:xfrm>
            <a:off x="1531384" y="2183094"/>
            <a:ext cx="8784214" cy="3574208"/>
          </a:xfrm>
          <a:prstGeom prst="rect">
            <a:avLst/>
          </a:prstGeom>
        </p:spPr>
      </p:pic>
    </p:spTree>
    <p:extLst>
      <p:ext uri="{BB962C8B-B14F-4D97-AF65-F5344CB8AC3E}">
        <p14:creationId xmlns:p14="http://schemas.microsoft.com/office/powerpoint/2010/main" val="3554510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F1809-08CE-708B-8B47-34FE46D57B86}"/>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F8306BDF-7214-2AF5-08A6-3E3FED8C4E63}"/>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産休・育休にまつわるお金の話</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pic>
        <p:nvPicPr>
          <p:cNvPr id="11" name="Picture 2" descr="お金の入った袋のイラスト「円マーク」">
            <a:extLst>
              <a:ext uri="{FF2B5EF4-FFF2-40B4-BE49-F238E27FC236}">
                <a16:creationId xmlns:a16="http://schemas.microsoft.com/office/drawing/2014/main" id="{F8C54C42-C705-7321-CA2D-19EF0FB9E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6671" y="516179"/>
            <a:ext cx="893074" cy="9733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0">
            <a:extLst>
              <a:ext uri="{FF2B5EF4-FFF2-40B4-BE49-F238E27FC236}">
                <a16:creationId xmlns:a16="http://schemas.microsoft.com/office/drawing/2014/main" id="{157B5D09-2FA1-737B-80D6-F96D2150D323}"/>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育児両立支援制度</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pic>
        <p:nvPicPr>
          <p:cNvPr id="6" name="図 5">
            <a:extLst>
              <a:ext uri="{FF2B5EF4-FFF2-40B4-BE49-F238E27FC236}">
                <a16:creationId xmlns:a16="http://schemas.microsoft.com/office/drawing/2014/main" id="{5FBF1A82-8D06-3087-8340-7F799281541A}"/>
              </a:ext>
            </a:extLst>
          </p:cNvPr>
          <p:cNvPicPr>
            <a:picLocks noChangeAspect="1"/>
          </p:cNvPicPr>
          <p:nvPr/>
        </p:nvPicPr>
        <p:blipFill>
          <a:blip r:embed="rId3"/>
          <a:stretch>
            <a:fillRect/>
          </a:stretch>
        </p:blipFill>
        <p:spPr>
          <a:xfrm>
            <a:off x="2104667" y="947857"/>
            <a:ext cx="9425025" cy="5024899"/>
          </a:xfrm>
          <a:prstGeom prst="rect">
            <a:avLst/>
          </a:prstGeom>
        </p:spPr>
      </p:pic>
      <p:sp>
        <p:nvSpPr>
          <p:cNvPr id="4" name="吹き出し: 角を丸めた四角形 3">
            <a:extLst>
              <a:ext uri="{FF2B5EF4-FFF2-40B4-BE49-F238E27FC236}">
                <a16:creationId xmlns:a16="http://schemas.microsoft.com/office/drawing/2014/main" id="{250F9BBB-063D-3DC4-3AD4-BAEE71579D83}"/>
              </a:ext>
            </a:extLst>
          </p:cNvPr>
          <p:cNvSpPr/>
          <p:nvPr/>
        </p:nvSpPr>
        <p:spPr>
          <a:xfrm>
            <a:off x="299919" y="2551612"/>
            <a:ext cx="1441795" cy="783771"/>
          </a:xfrm>
          <a:prstGeom prst="wedgeRoundRectCallout">
            <a:avLst>
              <a:gd name="adj1" fmla="val 68992"/>
              <a:gd name="adj2" fmla="val 14273"/>
              <a:gd name="adj3" fmla="val 16667"/>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実質手取り</a:t>
            </a:r>
            <a:r>
              <a:rPr kumimoji="1" lang="en-US" altLang="ja-JP" dirty="0">
                <a:latin typeface="BIZ UDPゴシック" panose="020B0400000000000000" pitchFamily="50" charset="-128"/>
                <a:ea typeface="BIZ UDPゴシック" panose="020B0400000000000000" pitchFamily="50" charset="-128"/>
              </a:rPr>
              <a:t>10</a:t>
            </a:r>
            <a:r>
              <a:rPr kumimoji="1" lang="ja-JP" altLang="en-US" dirty="0">
                <a:latin typeface="BIZ UDPゴシック" panose="020B0400000000000000" pitchFamily="50" charset="-128"/>
                <a:ea typeface="BIZ UDPゴシック" panose="020B0400000000000000" pitchFamily="50" charset="-128"/>
              </a:rPr>
              <a:t>割！</a:t>
            </a:r>
          </a:p>
        </p:txBody>
      </p:sp>
      <p:sp>
        <p:nvSpPr>
          <p:cNvPr id="5" name="吹き出し: 角を丸めた四角形 4">
            <a:extLst>
              <a:ext uri="{FF2B5EF4-FFF2-40B4-BE49-F238E27FC236}">
                <a16:creationId xmlns:a16="http://schemas.microsoft.com/office/drawing/2014/main" id="{29A96A10-B781-80FE-A9BA-91B81ABC4ACF}"/>
              </a:ext>
            </a:extLst>
          </p:cNvPr>
          <p:cNvSpPr/>
          <p:nvPr/>
        </p:nvSpPr>
        <p:spPr>
          <a:xfrm>
            <a:off x="299919" y="3844835"/>
            <a:ext cx="1441795" cy="783771"/>
          </a:xfrm>
          <a:prstGeom prst="wedgeRoundRectCallout">
            <a:avLst>
              <a:gd name="adj1" fmla="val 68992"/>
              <a:gd name="adj2" fmla="val 14273"/>
              <a:gd name="adj3" fmla="val 16667"/>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手取りの</a:t>
            </a:r>
            <a:endParaRPr kumimoji="1" lang="en-US" altLang="ja-JP" dirty="0">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８</a:t>
            </a:r>
            <a:r>
              <a:rPr kumimoji="1" lang="ja-JP" altLang="en-US" dirty="0">
                <a:latin typeface="BIZ UDPゴシック" panose="020B0400000000000000" pitchFamily="50" charset="-128"/>
                <a:ea typeface="BIZ UDPゴシック" panose="020B0400000000000000" pitchFamily="50" charset="-128"/>
              </a:rPr>
              <a:t>割強</a:t>
            </a:r>
          </a:p>
        </p:txBody>
      </p:sp>
      <p:sp>
        <p:nvSpPr>
          <p:cNvPr id="7" name="吹き出し: 角を丸めた四角形 6">
            <a:extLst>
              <a:ext uri="{FF2B5EF4-FFF2-40B4-BE49-F238E27FC236}">
                <a16:creationId xmlns:a16="http://schemas.microsoft.com/office/drawing/2014/main" id="{BAECF1E8-6F7A-E31C-E4A8-936DA7320E9D}"/>
              </a:ext>
            </a:extLst>
          </p:cNvPr>
          <p:cNvSpPr/>
          <p:nvPr/>
        </p:nvSpPr>
        <p:spPr>
          <a:xfrm>
            <a:off x="299919" y="5138058"/>
            <a:ext cx="1441795" cy="783771"/>
          </a:xfrm>
          <a:prstGeom prst="wedgeRoundRectCallout">
            <a:avLst>
              <a:gd name="adj1" fmla="val 68992"/>
              <a:gd name="adj2" fmla="val 14273"/>
              <a:gd name="adj3" fmla="val 16667"/>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手取りの</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６割強</a:t>
            </a:r>
          </a:p>
        </p:txBody>
      </p:sp>
    </p:spTree>
    <p:extLst>
      <p:ext uri="{BB962C8B-B14F-4D97-AF65-F5344CB8AC3E}">
        <p14:creationId xmlns:p14="http://schemas.microsoft.com/office/powerpoint/2010/main" val="3359286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7FD70BBC-26E7-FA26-AB66-41B62042D8F5}"/>
              </a:ext>
            </a:extLst>
          </p:cNvPr>
          <p:cNvSpPr txBox="1"/>
          <p:nvPr/>
        </p:nvSpPr>
        <p:spPr>
          <a:xfrm>
            <a:off x="481821" y="265275"/>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産休・育休にまつわるお金の話</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8" name="TextBox 10">
            <a:extLst>
              <a:ext uri="{FF2B5EF4-FFF2-40B4-BE49-F238E27FC236}">
                <a16:creationId xmlns:a16="http://schemas.microsoft.com/office/drawing/2014/main" id="{C162E6C8-ACCE-4031-15F8-18E55A09306D}"/>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育児両立支援制度</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grpSp>
        <p:nvGrpSpPr>
          <p:cNvPr id="10" name="グループ化 9">
            <a:extLst>
              <a:ext uri="{FF2B5EF4-FFF2-40B4-BE49-F238E27FC236}">
                <a16:creationId xmlns:a16="http://schemas.microsoft.com/office/drawing/2014/main" id="{B3AB68A7-3693-3ABD-EC9B-BBA9155092A0}"/>
              </a:ext>
            </a:extLst>
          </p:cNvPr>
          <p:cNvGrpSpPr/>
          <p:nvPr/>
        </p:nvGrpSpPr>
        <p:grpSpPr>
          <a:xfrm>
            <a:off x="1019418" y="1403382"/>
            <a:ext cx="5596535" cy="3595707"/>
            <a:chOff x="-86897" y="2050667"/>
            <a:chExt cx="6847249" cy="5629960"/>
          </a:xfrm>
        </p:grpSpPr>
        <p:graphicFrame>
          <p:nvGraphicFramePr>
            <p:cNvPr id="4" name="グラフ 3">
              <a:extLst>
                <a:ext uri="{FF2B5EF4-FFF2-40B4-BE49-F238E27FC236}">
                  <a16:creationId xmlns:a16="http://schemas.microsoft.com/office/drawing/2014/main" id="{F8B954F8-E2C4-F82A-68D9-C9387960EEC7}"/>
                </a:ext>
              </a:extLst>
            </p:cNvPr>
            <p:cNvGraphicFramePr>
              <a:graphicFrameLocks/>
            </p:cNvGraphicFramePr>
            <p:nvPr>
              <p:extLst>
                <p:ext uri="{D42A27DB-BD31-4B8C-83A1-F6EECF244321}">
                  <p14:modId xmlns:p14="http://schemas.microsoft.com/office/powerpoint/2010/main" val="3460636898"/>
                </p:ext>
              </p:extLst>
            </p:nvPr>
          </p:nvGraphicFramePr>
          <p:xfrm>
            <a:off x="-86897" y="2050667"/>
            <a:ext cx="6654832" cy="5318151"/>
          </p:xfrm>
          <a:graphic>
            <a:graphicData uri="http://schemas.openxmlformats.org/drawingml/2006/chart">
              <c:chart xmlns:c="http://schemas.openxmlformats.org/drawingml/2006/chart" xmlns:r="http://schemas.openxmlformats.org/officeDocument/2006/relationships" r:id="rId2"/>
            </a:graphicData>
          </a:graphic>
        </p:graphicFrame>
        <p:sp>
          <p:nvSpPr>
            <p:cNvPr id="6" name="テキスト ボックス 5">
              <a:extLst>
                <a:ext uri="{FF2B5EF4-FFF2-40B4-BE49-F238E27FC236}">
                  <a16:creationId xmlns:a16="http://schemas.microsoft.com/office/drawing/2014/main" id="{CC0A87CD-0D7B-6B94-65A2-DF2E291138C7}"/>
                </a:ext>
              </a:extLst>
            </p:cNvPr>
            <p:cNvSpPr txBox="1"/>
            <p:nvPr/>
          </p:nvSpPr>
          <p:spPr>
            <a:xfrm>
              <a:off x="2183831" y="4262872"/>
              <a:ext cx="1859651" cy="1493888"/>
            </a:xfrm>
            <a:prstGeom prst="rect">
              <a:avLst/>
            </a:prstGeom>
            <a:noFill/>
          </p:spPr>
          <p:txBody>
            <a:bodyPr wrap="none" rtlCol="0">
              <a:spAutoFit/>
            </a:bodyPr>
            <a:lstStyle/>
            <a:p>
              <a:pPr algn="ctr"/>
              <a:r>
                <a:rPr kumimoji="1" lang="en-US" altLang="ja-JP" sz="1600" b="1" dirty="0">
                  <a:solidFill>
                    <a:schemeClr val="accent2"/>
                  </a:solidFill>
                </a:rPr>
                <a:t>1</a:t>
              </a:r>
              <a:r>
                <a:rPr kumimoji="1" lang="ja-JP" altLang="en-US" sz="1600" b="1" dirty="0">
                  <a:solidFill>
                    <a:schemeClr val="accent2"/>
                  </a:solidFill>
                </a:rPr>
                <a:t>か月の総費用</a:t>
              </a:r>
              <a:endParaRPr kumimoji="1" lang="en-US" altLang="ja-JP" sz="1600" b="1" dirty="0">
                <a:solidFill>
                  <a:schemeClr val="accent2"/>
                </a:solidFill>
              </a:endParaRPr>
            </a:p>
            <a:p>
              <a:pPr algn="ctr"/>
              <a:r>
                <a:rPr kumimoji="1" lang="ja-JP" altLang="en-US" sz="1600" b="1" dirty="0">
                  <a:solidFill>
                    <a:schemeClr val="accent2"/>
                  </a:solidFill>
                </a:rPr>
                <a:t>平均</a:t>
              </a:r>
              <a:endParaRPr kumimoji="1" lang="en-US" altLang="ja-JP" sz="1600" b="1" dirty="0">
                <a:solidFill>
                  <a:schemeClr val="accent2"/>
                </a:solidFill>
              </a:endParaRPr>
            </a:p>
            <a:p>
              <a:pPr algn="ctr"/>
              <a:r>
                <a:rPr kumimoji="1" lang="en-US" altLang="ja-JP" sz="2400" b="1" dirty="0">
                  <a:solidFill>
                    <a:schemeClr val="accent2"/>
                  </a:solidFill>
                </a:rPr>
                <a:t>79,870</a:t>
              </a:r>
              <a:r>
                <a:rPr kumimoji="1" lang="ja-JP" altLang="en-US" sz="1600" b="1" dirty="0">
                  <a:solidFill>
                    <a:schemeClr val="accent2"/>
                  </a:solidFill>
                </a:rPr>
                <a:t>円</a:t>
              </a:r>
            </a:p>
          </p:txBody>
        </p:sp>
        <p:sp>
          <p:nvSpPr>
            <p:cNvPr id="9" name="TextBox 15">
              <a:extLst>
                <a:ext uri="{FF2B5EF4-FFF2-40B4-BE49-F238E27FC236}">
                  <a16:creationId xmlns:a16="http://schemas.microsoft.com/office/drawing/2014/main" id="{B149F468-230F-9027-27D7-333EC9FE95FA}"/>
                </a:ext>
              </a:extLst>
            </p:cNvPr>
            <p:cNvSpPr txBox="1"/>
            <p:nvPr/>
          </p:nvSpPr>
          <p:spPr>
            <a:xfrm>
              <a:off x="-86897" y="7368817"/>
              <a:ext cx="6847249" cy="311810"/>
            </a:xfrm>
            <a:prstGeom prst="rect">
              <a:avLst/>
            </a:prstGeom>
          </p:spPr>
          <p:txBody>
            <a:bodyPr wrap="square" lIns="0" tIns="0" rIns="0" bIns="0" rtlCol="0" anchor="t">
              <a:spAutoFit/>
            </a:bodyPr>
            <a:lstStyle/>
            <a:p>
              <a:pPr marL="0" lvl="0" indent="0" algn="l">
                <a:lnSpc>
                  <a:spcPts val="1600"/>
                </a:lnSpc>
                <a:spcBef>
                  <a:spcPct val="0"/>
                </a:spcBef>
              </a:pPr>
              <a:r>
                <a:rPr lang="en-US" sz="900" dirty="0" err="1">
                  <a:solidFill>
                    <a:srgbClr val="003356"/>
                  </a:solidFill>
                  <a:latin typeface="たづがね角ゴシック Info Medium"/>
                  <a:ea typeface="たづがね角ゴシック Info Medium"/>
                  <a:cs typeface="たづがね角ゴシック Info Medium"/>
                  <a:sym typeface="たづがね角ゴシック Info Medium"/>
                </a:rPr>
                <a:t>出典</a:t>
              </a:r>
              <a:r>
                <a:rPr lang="ja-JP" altLang="en-US" sz="900" dirty="0">
                  <a:solidFill>
                    <a:srgbClr val="003356"/>
                  </a:solidFill>
                  <a:latin typeface="たづがね角ゴシック Info Medium"/>
                  <a:ea typeface="たづがね角ゴシック Info Medium"/>
                  <a:cs typeface="たづがね角ゴシック Info Medium"/>
                  <a:sym typeface="たづがね角ゴシック Info Medium"/>
                </a:rPr>
                <a:t>：「日本における</a:t>
              </a:r>
              <a:r>
                <a:rPr lang="en-US" altLang="ja-JP" sz="900" dirty="0">
                  <a:solidFill>
                    <a:srgbClr val="003356"/>
                  </a:solidFill>
                  <a:latin typeface="たづがね角ゴシック Info Medium"/>
                  <a:ea typeface="たづがね角ゴシック Info Medium"/>
                  <a:cs typeface="たづがね角ゴシック Info Medium"/>
                  <a:sym typeface="たづがね角ゴシック Info Medium"/>
                </a:rPr>
                <a:t>0</a:t>
              </a:r>
              <a:r>
                <a:rPr lang="ja-JP" altLang="en-US" sz="9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en-US" altLang="ja-JP" sz="900" dirty="0">
                  <a:solidFill>
                    <a:srgbClr val="003356"/>
                  </a:solidFill>
                  <a:latin typeface="たづがね角ゴシック Info Medium"/>
                  <a:ea typeface="たづがね角ゴシック Info Medium"/>
                  <a:cs typeface="たづがね角ゴシック Info Medium"/>
                  <a:sym typeface="たづがね角ゴシック Info Medium"/>
                </a:rPr>
                <a:t>18</a:t>
              </a:r>
              <a:r>
                <a:rPr lang="ja-JP" altLang="en-US" sz="900" dirty="0">
                  <a:solidFill>
                    <a:srgbClr val="003356"/>
                  </a:solidFill>
                  <a:latin typeface="たづがね角ゴシック Info Medium"/>
                  <a:ea typeface="たづがね角ゴシック Info Medium"/>
                  <a:cs typeface="たづがね角ゴシック Info Medium"/>
                  <a:sym typeface="たづがね角ゴシック Info Medium"/>
                </a:rPr>
                <a:t>歳の子育てに要する費用の調査：ウェブアンケート調査</a:t>
              </a:r>
              <a:r>
                <a:rPr lang="en-US" altLang="ja-JP" sz="900" dirty="0">
                  <a:solidFill>
                    <a:srgbClr val="003356"/>
                  </a:solidFill>
                  <a:latin typeface="たづがね角ゴシック Info Medium"/>
                  <a:ea typeface="たづがね角ゴシック Info Medium"/>
                  <a:cs typeface="たづがね角ゴシック Info Medium"/>
                  <a:sym typeface="たづがね角ゴシック Info Medium"/>
                </a:rPr>
                <a:t>2024</a:t>
              </a:r>
              <a:r>
                <a:rPr lang="ja-JP" altLang="en-US" sz="900" dirty="0">
                  <a:solidFill>
                    <a:srgbClr val="003356"/>
                  </a:solidFill>
                  <a:latin typeface="たづがね角ゴシック Info Medium"/>
                  <a:ea typeface="たづがね角ゴシック Info Medium"/>
                  <a:cs typeface="たづがね角ゴシック Info Medium"/>
                  <a:sym typeface="たづがね角ゴシック Info Medium"/>
                </a:rPr>
                <a:t>」より推計</a:t>
              </a:r>
              <a:endParaRPr lang="en-US" altLang="ja-JP" sz="9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grpSp>
      <p:sp>
        <p:nvSpPr>
          <p:cNvPr id="12" name="テキスト ボックス 11">
            <a:extLst>
              <a:ext uri="{FF2B5EF4-FFF2-40B4-BE49-F238E27FC236}">
                <a16:creationId xmlns:a16="http://schemas.microsoft.com/office/drawing/2014/main" id="{5B2336FF-C041-9E61-C6B8-463FCAD99CD9}"/>
              </a:ext>
            </a:extLst>
          </p:cNvPr>
          <p:cNvSpPr txBox="1"/>
          <p:nvPr/>
        </p:nvSpPr>
        <p:spPr>
          <a:xfrm>
            <a:off x="1366563" y="5089326"/>
            <a:ext cx="9858080" cy="584775"/>
          </a:xfrm>
          <a:prstGeom prst="rect">
            <a:avLst/>
          </a:prstGeom>
          <a:noFill/>
        </p:spPr>
        <p:txBody>
          <a:bodyPr wrap="square">
            <a:spAutoFit/>
          </a:bodyPr>
          <a:lstStyle/>
          <a:p>
            <a:r>
              <a:rPr lang="ja-JP" altLang="en-US" sz="1600" b="1" dirty="0"/>
              <a:t>出産直後（０歳）は、将来への備えとして預貯金・保険料の負担や、生活用品費として生活消耗品、</a:t>
            </a:r>
            <a:endParaRPr lang="en-US" altLang="ja-JP" sz="1600" b="1" dirty="0"/>
          </a:p>
          <a:p>
            <a:r>
              <a:rPr lang="ja-JP" altLang="en-US" sz="1600" b="1" dirty="0"/>
              <a:t>子ども用生活用品・用具の支出が多い</a:t>
            </a:r>
          </a:p>
        </p:txBody>
      </p:sp>
      <p:sp>
        <p:nvSpPr>
          <p:cNvPr id="14" name="矢印: 右 13">
            <a:extLst>
              <a:ext uri="{FF2B5EF4-FFF2-40B4-BE49-F238E27FC236}">
                <a16:creationId xmlns:a16="http://schemas.microsoft.com/office/drawing/2014/main" id="{476AF99E-340E-05AA-9DA9-698327C8ADAB}"/>
              </a:ext>
            </a:extLst>
          </p:cNvPr>
          <p:cNvSpPr/>
          <p:nvPr/>
        </p:nvSpPr>
        <p:spPr>
          <a:xfrm>
            <a:off x="1019418" y="5764338"/>
            <a:ext cx="584462" cy="2538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974E0C8-64D3-FC4F-E05B-D3CBED0F7420}"/>
              </a:ext>
            </a:extLst>
          </p:cNvPr>
          <p:cNvSpPr txBox="1"/>
          <p:nvPr/>
        </p:nvSpPr>
        <p:spPr>
          <a:xfrm>
            <a:off x="1603880" y="5583864"/>
            <a:ext cx="9568042" cy="646331"/>
          </a:xfrm>
          <a:prstGeom prst="rect">
            <a:avLst/>
          </a:prstGeom>
          <a:noFill/>
        </p:spPr>
        <p:txBody>
          <a:bodyPr wrap="square">
            <a:spAutoFit/>
          </a:bodyPr>
          <a:lstStyle/>
          <a:p>
            <a:r>
              <a:rPr lang="ja-JP" altLang="en-US" b="1" dirty="0">
                <a:solidFill>
                  <a:srgbClr val="FF0000"/>
                </a:solidFill>
              </a:rPr>
              <a:t>０歳は、おむつやお手拭、石鹸などの生活消耗品や哺乳びんやおまる、</a:t>
            </a:r>
          </a:p>
          <a:p>
            <a:r>
              <a:rPr lang="ja-JP" altLang="en-US" b="1" dirty="0">
                <a:solidFill>
                  <a:srgbClr val="FF0000"/>
                </a:solidFill>
              </a:rPr>
              <a:t>ベビーカー、チャイルドシートなどの「子ども用生活用品・用具」の支出額も多い。</a:t>
            </a:r>
          </a:p>
        </p:txBody>
      </p:sp>
      <p:sp>
        <p:nvSpPr>
          <p:cNvPr id="17" name="四角形: 角を丸くする 16">
            <a:extLst>
              <a:ext uri="{FF2B5EF4-FFF2-40B4-BE49-F238E27FC236}">
                <a16:creationId xmlns:a16="http://schemas.microsoft.com/office/drawing/2014/main" id="{D7BA712B-BDE4-321F-CB67-901329448EAA}"/>
              </a:ext>
            </a:extLst>
          </p:cNvPr>
          <p:cNvSpPr/>
          <p:nvPr/>
        </p:nvSpPr>
        <p:spPr>
          <a:xfrm>
            <a:off x="1019418" y="950970"/>
            <a:ext cx="5439266" cy="412298"/>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rPr>
              <a:t>0</a:t>
            </a:r>
            <a:r>
              <a:rPr kumimoji="1" lang="ja-JP" altLang="en-US" b="1" dirty="0">
                <a:solidFill>
                  <a:schemeClr val="tx1"/>
                </a:solidFill>
              </a:rPr>
              <a:t>歳児の</a:t>
            </a:r>
            <a:r>
              <a:rPr kumimoji="1" lang="en-US" altLang="ja-JP" b="1" dirty="0">
                <a:solidFill>
                  <a:schemeClr val="tx1"/>
                </a:solidFill>
              </a:rPr>
              <a:t>1</a:t>
            </a:r>
            <a:r>
              <a:rPr kumimoji="1" lang="ja-JP" altLang="en-US" b="1" dirty="0">
                <a:solidFill>
                  <a:schemeClr val="tx1"/>
                </a:solidFill>
              </a:rPr>
              <a:t>か月あたりの子育て費用</a:t>
            </a:r>
          </a:p>
        </p:txBody>
      </p:sp>
      <p:pic>
        <p:nvPicPr>
          <p:cNvPr id="3" name="図 2" descr="屋外, 草, フィールド, 男 が含まれている画像">
            <a:extLst>
              <a:ext uri="{FF2B5EF4-FFF2-40B4-BE49-F238E27FC236}">
                <a16:creationId xmlns:a16="http://schemas.microsoft.com/office/drawing/2014/main" id="{AD462755-0972-A96F-EF74-F2B5DB99C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8899" y="1316825"/>
            <a:ext cx="5028244" cy="3396563"/>
          </a:xfrm>
          <a:prstGeom prst="rect">
            <a:avLst/>
          </a:prstGeom>
        </p:spPr>
      </p:pic>
      <p:sp>
        <p:nvSpPr>
          <p:cNvPr id="5" name="TextBox 15">
            <a:extLst>
              <a:ext uri="{FF2B5EF4-FFF2-40B4-BE49-F238E27FC236}">
                <a16:creationId xmlns:a16="http://schemas.microsoft.com/office/drawing/2014/main" id="{3CC4AFA1-8EE2-A374-0AB9-39942FA08E57}"/>
              </a:ext>
            </a:extLst>
          </p:cNvPr>
          <p:cNvSpPr txBox="1"/>
          <p:nvPr/>
        </p:nvSpPr>
        <p:spPr>
          <a:xfrm>
            <a:off x="7834683" y="4592904"/>
            <a:ext cx="3102226" cy="294440"/>
          </a:xfrm>
          <a:prstGeom prst="rect">
            <a:avLst/>
          </a:prstGeom>
        </p:spPr>
        <p:txBody>
          <a:bodyPr wrap="square" lIns="0" tIns="0" rIns="0" bIns="0" rtlCol="0" anchor="t">
            <a:spAutoFit/>
          </a:bodyPr>
          <a:lstStyle/>
          <a:p>
            <a:pPr marL="0" lvl="0" indent="0" algn="l">
              <a:lnSpc>
                <a:spcPts val="2827"/>
              </a:lnSpc>
              <a:spcBef>
                <a:spcPct val="0"/>
              </a:spcBef>
            </a:pPr>
            <a:r>
              <a:rPr lang="ja-JP" altLang="en-US" sz="800" dirty="0">
                <a:solidFill>
                  <a:srgbClr val="003356"/>
                </a:solidFill>
                <a:latin typeface="たづがね角ゴシック Info Medium"/>
                <a:ea typeface="たづがね角ゴシック Info Medium"/>
                <a:cs typeface="たづがね角ゴシック Info Medium"/>
                <a:sym typeface="たづがね角ゴシック Info Medium"/>
              </a:rPr>
              <a:t>令和６年度パパ育休のススメ職場のエピソード大賞ヒント集より</a:t>
            </a:r>
            <a:endParaRPr lang="en-US" sz="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168038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08A72-095D-B5A2-2ED5-6DEC55D35CE5}"/>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920CEF80-D0AE-0DF0-E105-5111EE75FBDF}"/>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社会保険料免除の要件</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6" name="TextBox 11">
            <a:extLst>
              <a:ext uri="{FF2B5EF4-FFF2-40B4-BE49-F238E27FC236}">
                <a16:creationId xmlns:a16="http://schemas.microsoft.com/office/drawing/2014/main" id="{B530B351-724C-B1E2-35AD-CF7F1FCC301B}"/>
              </a:ext>
            </a:extLst>
          </p:cNvPr>
          <p:cNvSpPr txBox="1"/>
          <p:nvPr/>
        </p:nvSpPr>
        <p:spPr>
          <a:xfrm>
            <a:off x="1084295" y="1177897"/>
            <a:ext cx="9958174" cy="4678204"/>
          </a:xfrm>
          <a:prstGeom prst="rect">
            <a:avLst/>
          </a:prstGeom>
        </p:spPr>
        <p:txBody>
          <a:bodyPr wrap="square" lIns="0" tIns="0" rIns="0" bIns="0" rtlCol="0" anchor="t">
            <a:spAutoFit/>
          </a:bodyPr>
          <a:lstStyle/>
          <a:p>
            <a:pPr algn="l"/>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給与</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a:t>
            </a:r>
          </a:p>
          <a:p>
            <a:pPr algn="l"/>
            <a:r>
              <a:rPr lang="ja-JP" altLang="en-US" b="1" dirty="0">
                <a:solidFill>
                  <a:schemeClr val="accent2"/>
                </a:solidFill>
                <a:latin typeface="たづがね角ゴシック Info Medium"/>
                <a:ea typeface="たづがね角ゴシック Info Medium"/>
                <a:cs typeface="たづがね角ゴシック Info Medium"/>
                <a:sym typeface="たづがね角ゴシック Info Medium"/>
              </a:rPr>
              <a:t>いつからいつまで免除されるの？</a:t>
            </a:r>
            <a:endParaRPr lang="en-US" altLang="ja-JP" b="1" dirty="0">
              <a:solidFill>
                <a:schemeClr val="accent2"/>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⇒育児休業等を開始した日の属する月から終了する日の翌日が属する月の前月まで</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例１：</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10</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日から</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7</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10</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日まで取得⇒</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6</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月分が免除</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例２：</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10</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日から</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15</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日まで取得⇒免除無し</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例３：</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10</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日から</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31</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日まで取得⇒</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月分が免除</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b="1" dirty="0">
                <a:solidFill>
                  <a:schemeClr val="accent2"/>
                </a:solidFill>
                <a:latin typeface="たづがね角ゴシック Info Medium"/>
                <a:ea typeface="たづがね角ゴシック Info Medium"/>
                <a:cs typeface="たづがね角ゴシック Info Medium"/>
                <a:sym typeface="たづがね角ゴシック Info Medium"/>
              </a:rPr>
              <a:t>取得期間が単月内の場合は？</a:t>
            </a: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⇒育休を始めた月内に、</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14</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日以上育休をとる場合は免除に！</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14</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日」には土日や祝日も含まれる</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育休中に働く日があった場合、その日は除く</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例：</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10</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日から</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28</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日まで取得し、その間就業無し⇒</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月分が免除</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endPar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賞与</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a:t>
            </a:r>
          </a:p>
          <a:p>
            <a:r>
              <a:rPr lang="ja-JP" altLang="en-US" b="1" dirty="0">
                <a:solidFill>
                  <a:schemeClr val="accent2"/>
                </a:solidFill>
                <a:latin typeface="たづがね角ゴシック Info Medium"/>
                <a:ea typeface="たづがね角ゴシック Info Medium"/>
                <a:cs typeface="たづがね角ゴシック Info Medium"/>
                <a:sym typeface="たづがね角ゴシック Info Medium"/>
              </a:rPr>
              <a:t>どんなときに免除されるの？</a:t>
            </a:r>
            <a:endParaRPr lang="en-US" altLang="ja-JP" b="1" dirty="0">
              <a:solidFill>
                <a:schemeClr val="accent2"/>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⇒賞与をもらった月の末日を含む期間に、</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1</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か月を超える育休をとっていると免除</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※1</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か月を超えるかは暦日で判断し、土日等の休日も含む。</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例：</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6</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30</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日に賞与が出た⇒</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6</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1</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日～</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7</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1</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日まで育休取得していれば免除</a:t>
            </a:r>
          </a:p>
        </p:txBody>
      </p:sp>
      <p:sp>
        <p:nvSpPr>
          <p:cNvPr id="7" name="Freeform 10">
            <a:extLst>
              <a:ext uri="{FF2B5EF4-FFF2-40B4-BE49-F238E27FC236}">
                <a16:creationId xmlns:a16="http://schemas.microsoft.com/office/drawing/2014/main" id="{97766D72-FBD9-52E5-9AA3-9C4FF72DEA96}"/>
              </a:ext>
            </a:extLst>
          </p:cNvPr>
          <p:cNvSpPr/>
          <p:nvPr/>
        </p:nvSpPr>
        <p:spPr>
          <a:xfrm>
            <a:off x="737587" y="1454539"/>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9" name="Freeform 10">
            <a:extLst>
              <a:ext uri="{FF2B5EF4-FFF2-40B4-BE49-F238E27FC236}">
                <a16:creationId xmlns:a16="http://schemas.microsoft.com/office/drawing/2014/main" id="{16566B8C-5E7D-43B2-2D20-A9D1A8C00252}"/>
              </a:ext>
            </a:extLst>
          </p:cNvPr>
          <p:cNvSpPr/>
          <p:nvPr/>
        </p:nvSpPr>
        <p:spPr>
          <a:xfrm>
            <a:off x="737587" y="2894775"/>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pic>
        <p:nvPicPr>
          <p:cNvPr id="10" name="Picture 2" descr="お金の入った袋のイラスト「円マーク」">
            <a:extLst>
              <a:ext uri="{FF2B5EF4-FFF2-40B4-BE49-F238E27FC236}">
                <a16:creationId xmlns:a16="http://schemas.microsoft.com/office/drawing/2014/main" id="{9A4BCD0A-BD36-784E-09E5-F381C2413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6671" y="516179"/>
            <a:ext cx="893074" cy="9733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0">
            <a:extLst>
              <a:ext uri="{FF2B5EF4-FFF2-40B4-BE49-F238E27FC236}">
                <a16:creationId xmlns:a16="http://schemas.microsoft.com/office/drawing/2014/main" id="{806CC3D2-51AB-9C88-2E18-70541D0B2F61}"/>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育児両立支援制度</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4" name="Freeform 10">
            <a:extLst>
              <a:ext uri="{FF2B5EF4-FFF2-40B4-BE49-F238E27FC236}">
                <a16:creationId xmlns:a16="http://schemas.microsoft.com/office/drawing/2014/main" id="{365019F3-D2A6-4908-5E81-D2DC5B0E770E}"/>
              </a:ext>
            </a:extLst>
          </p:cNvPr>
          <p:cNvSpPr/>
          <p:nvPr/>
        </p:nvSpPr>
        <p:spPr>
          <a:xfrm>
            <a:off x="737587" y="4748455"/>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Tree>
    <p:extLst>
      <p:ext uri="{BB962C8B-B14F-4D97-AF65-F5344CB8AC3E}">
        <p14:creationId xmlns:p14="http://schemas.microsoft.com/office/powerpoint/2010/main" val="2348600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82368-0AAD-BD3D-08C9-F31B01718175}"/>
            </a:ext>
          </a:extLst>
        </p:cNvPr>
        <p:cNvGrpSpPr/>
        <p:nvPr/>
      </p:nvGrpSpPr>
      <p:grpSpPr>
        <a:xfrm>
          <a:off x="0" y="0"/>
          <a:ext cx="0" cy="0"/>
          <a:chOff x="0" y="0"/>
          <a:chExt cx="0" cy="0"/>
        </a:xfrm>
      </p:grpSpPr>
      <p:sp>
        <p:nvSpPr>
          <p:cNvPr id="4" name="TextBox 2">
            <a:extLst>
              <a:ext uri="{FF2B5EF4-FFF2-40B4-BE49-F238E27FC236}">
                <a16:creationId xmlns:a16="http://schemas.microsoft.com/office/drawing/2014/main" id="{CE5FF8C8-0F92-74C5-D967-A8CD7D30E8A8}"/>
              </a:ext>
            </a:extLst>
          </p:cNvPr>
          <p:cNvSpPr txBox="1"/>
          <p:nvPr/>
        </p:nvSpPr>
        <p:spPr>
          <a:xfrm>
            <a:off x="3092611" y="3174644"/>
            <a:ext cx="5396455" cy="1641603"/>
          </a:xfrm>
          <a:prstGeom prst="rect">
            <a:avLst/>
          </a:prstGeom>
        </p:spPr>
        <p:txBody>
          <a:bodyPr wrap="square" lIns="0" tIns="0" rIns="0" bIns="0" rtlCol="0" anchor="t">
            <a:spAutoFit/>
          </a:bodyPr>
          <a:lstStyle/>
          <a:p>
            <a:pPr marL="0" marR="0" lvl="0" indent="0" algn="ctr" defTabSz="914400" rtl="0" eaLnBrk="1" fontAlgn="auto" latinLnBrk="0" hangingPunct="1">
              <a:lnSpc>
                <a:spcPts val="6719"/>
              </a:lnSpc>
              <a:spcBef>
                <a:spcPct val="0"/>
              </a:spcBef>
              <a:spcAft>
                <a:spcPts val="0"/>
              </a:spcAft>
              <a:buClrTx/>
              <a:buSzTx/>
              <a:buFontTx/>
              <a:buNone/>
              <a:tabLst/>
              <a:defRPr/>
            </a:pPr>
            <a:r>
              <a:rPr kumimoji="1" lang="ja-JP" altLang="en-US" sz="4400" b="0" i="0" u="none" strike="noStrike" kern="1200" cap="none" spc="0" normalizeH="0" baseline="0" noProof="0" dirty="0">
                <a:ln>
                  <a:noFill/>
                </a:ln>
                <a:solidFill>
                  <a:srgbClr val="1A1A1A"/>
                </a:solidFill>
                <a:effectLst/>
                <a:uLnTx/>
                <a:uFillTx/>
                <a:latin typeface="たづがね角ゴシック Info Medium"/>
                <a:ea typeface="たづがね角ゴシック Info Medium"/>
                <a:cs typeface="たづがね角ゴシック Info Medium"/>
                <a:sym typeface="たづがね角ゴシック Info Medium"/>
              </a:rPr>
              <a:t>制度を利用しやすい</a:t>
            </a:r>
            <a:endParaRPr kumimoji="1" lang="en-US" altLang="ja-JP" sz="4400" b="0" i="0" u="none" strike="noStrike" kern="1200" cap="none" spc="0" normalizeH="0" baseline="0" noProof="0" dirty="0">
              <a:ln>
                <a:noFill/>
              </a:ln>
              <a:solidFill>
                <a:srgbClr val="1A1A1A"/>
              </a:solidFill>
              <a:effectLst/>
              <a:uLnTx/>
              <a:uFillTx/>
              <a:latin typeface="たづがね角ゴシック Info Medium"/>
              <a:ea typeface="たづがね角ゴシック Info Medium"/>
              <a:cs typeface="たづがね角ゴシック Info Medium"/>
              <a:sym typeface="たづがね角ゴシック Info Medium"/>
            </a:endParaRPr>
          </a:p>
          <a:p>
            <a:pPr marL="0" marR="0" lvl="0" indent="0" algn="ctr" defTabSz="914400" rtl="0" eaLnBrk="1" fontAlgn="auto" latinLnBrk="0" hangingPunct="1">
              <a:lnSpc>
                <a:spcPts val="6719"/>
              </a:lnSpc>
              <a:spcBef>
                <a:spcPct val="0"/>
              </a:spcBef>
              <a:spcAft>
                <a:spcPts val="0"/>
              </a:spcAft>
              <a:buClrTx/>
              <a:buSzTx/>
              <a:buFontTx/>
              <a:buNone/>
              <a:tabLst/>
              <a:defRPr/>
            </a:pPr>
            <a:r>
              <a:rPr kumimoji="1" lang="ja-JP" altLang="en-US" sz="4400" b="0" i="0" u="none" strike="noStrike" kern="1200" cap="none" spc="0" normalizeH="0" baseline="0" noProof="0" dirty="0">
                <a:ln>
                  <a:noFill/>
                </a:ln>
                <a:solidFill>
                  <a:srgbClr val="1A1A1A"/>
                </a:solidFill>
                <a:effectLst/>
                <a:uLnTx/>
                <a:uFillTx/>
                <a:latin typeface="たづがね角ゴシック Info Medium"/>
                <a:ea typeface="たづがね角ゴシック Info Medium"/>
                <a:cs typeface="たづがね角ゴシック Info Medium"/>
                <a:sym typeface="たづがね角ゴシック Info Medium"/>
              </a:rPr>
              <a:t>風土づくり</a:t>
            </a:r>
            <a:endParaRPr kumimoji="1" lang="en-US" sz="4400" b="0" i="0" u="none" strike="noStrike" kern="1200" cap="none" spc="0" normalizeH="0" baseline="0" noProof="0" dirty="0">
              <a:ln>
                <a:noFill/>
              </a:ln>
              <a:solidFill>
                <a:srgbClr val="1A1A1A"/>
              </a:solidFill>
              <a:effectLst/>
              <a:uLnTx/>
              <a:uFillTx/>
              <a:latin typeface="たづがね角ゴシック Info Medium"/>
              <a:ea typeface="たづがね角ゴシック Info Medium"/>
              <a:cs typeface="たづがね角ゴシック Info Medium"/>
              <a:sym typeface="たづがね角ゴシック Info Medium"/>
            </a:endParaRPr>
          </a:p>
        </p:txBody>
      </p:sp>
      <p:sp>
        <p:nvSpPr>
          <p:cNvPr id="5" name="TextBox 3">
            <a:extLst>
              <a:ext uri="{FF2B5EF4-FFF2-40B4-BE49-F238E27FC236}">
                <a16:creationId xmlns:a16="http://schemas.microsoft.com/office/drawing/2014/main" id="{D5872401-5FB7-A40B-A27A-AC0E87A8FAC1}"/>
              </a:ext>
            </a:extLst>
          </p:cNvPr>
          <p:cNvSpPr txBox="1"/>
          <p:nvPr/>
        </p:nvSpPr>
        <p:spPr>
          <a:xfrm>
            <a:off x="2211361" y="3174644"/>
            <a:ext cx="996253" cy="772840"/>
          </a:xfrm>
          <a:prstGeom prst="rect">
            <a:avLst/>
          </a:prstGeom>
        </p:spPr>
        <p:txBody>
          <a:bodyPr lIns="0" tIns="0" rIns="0" bIns="0" rtlCol="0" anchor="t">
            <a:spAutoFit/>
          </a:bodyPr>
          <a:lstStyle/>
          <a:p>
            <a:pPr marL="0" marR="0" lvl="0" indent="0" algn="just" defTabSz="914400" rtl="0" eaLnBrk="1" fontAlgn="auto" latinLnBrk="0" hangingPunct="1">
              <a:lnSpc>
                <a:spcPts val="6719"/>
              </a:lnSpc>
              <a:spcBef>
                <a:spcPct val="0"/>
              </a:spcBef>
              <a:spcAft>
                <a:spcPts val="0"/>
              </a:spcAft>
              <a:buClrTx/>
              <a:buSzTx/>
              <a:buFontTx/>
              <a:buNone/>
              <a:tabLst/>
              <a:defRPr/>
            </a:pPr>
            <a:r>
              <a:rPr kumimoji="1" lang="en-US" sz="4400" b="0" i="0" u="none" strike="noStrike" kern="1200" cap="none" spc="0" normalizeH="0" baseline="0" noProof="0" dirty="0">
                <a:ln>
                  <a:noFill/>
                </a:ln>
                <a:solidFill>
                  <a:srgbClr val="5A9F8A"/>
                </a:solidFill>
                <a:effectLst/>
                <a:uLnTx/>
                <a:uFillTx/>
                <a:latin typeface="Helvetica World"/>
                <a:ea typeface="Helvetica World"/>
                <a:cs typeface="Helvetica World"/>
                <a:sym typeface="Helvetica World"/>
              </a:rPr>
              <a:t>0</a:t>
            </a:r>
            <a:r>
              <a:rPr lang="en-US" sz="4400" dirty="0">
                <a:solidFill>
                  <a:srgbClr val="5A9F8A"/>
                </a:solidFill>
                <a:latin typeface="Helvetica World"/>
                <a:ea typeface="Helvetica World"/>
                <a:cs typeface="Helvetica World"/>
                <a:sym typeface="Helvetica World"/>
              </a:rPr>
              <a:t>4</a:t>
            </a:r>
            <a:endParaRPr kumimoji="1" lang="en-US" sz="4400" b="0" i="0" u="none" strike="noStrike" kern="1200" cap="none" spc="0" normalizeH="0" baseline="0" noProof="0" dirty="0">
              <a:ln>
                <a:noFill/>
              </a:ln>
              <a:solidFill>
                <a:srgbClr val="5A9F8A"/>
              </a:solidFill>
              <a:effectLst/>
              <a:uLnTx/>
              <a:uFillTx/>
              <a:latin typeface="Helvetica World"/>
              <a:ea typeface="Helvetica World"/>
              <a:cs typeface="Helvetica World"/>
              <a:sym typeface="Helvetica World"/>
            </a:endParaRPr>
          </a:p>
        </p:txBody>
      </p:sp>
      <p:sp>
        <p:nvSpPr>
          <p:cNvPr id="7" name="Freeform 2">
            <a:extLst>
              <a:ext uri="{FF2B5EF4-FFF2-40B4-BE49-F238E27FC236}">
                <a16:creationId xmlns:a16="http://schemas.microsoft.com/office/drawing/2014/main" id="{57595315-BF3B-36AA-2D1A-7584504EE6AB}"/>
              </a:ext>
            </a:extLst>
          </p:cNvPr>
          <p:cNvSpPr>
            <a:spLocks noChangeAspect="1"/>
          </p:cNvSpPr>
          <p:nvPr/>
        </p:nvSpPr>
        <p:spPr>
          <a:xfrm>
            <a:off x="863104" y="3053446"/>
            <a:ext cx="702099" cy="923815"/>
          </a:xfrm>
          <a:custGeom>
            <a:avLst/>
            <a:gdLst/>
            <a:ahLst/>
            <a:cxnLst/>
            <a:rect l="l" t="t" r="r" b="b"/>
            <a:pathLst>
              <a:path w="1199470" h="1578250">
                <a:moveTo>
                  <a:pt x="0" y="0"/>
                </a:moveTo>
                <a:lnTo>
                  <a:pt x="1199470" y="0"/>
                </a:lnTo>
                <a:lnTo>
                  <a:pt x="1199470" y="1578250"/>
                </a:lnTo>
                <a:lnTo>
                  <a:pt x="0" y="1578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3" name="図 2" descr="女の子を抱いている男性&#10;&#10;AI によって生成されたコンテンツは間違っている可能性があります。">
            <a:extLst>
              <a:ext uri="{FF2B5EF4-FFF2-40B4-BE49-F238E27FC236}">
                <a16:creationId xmlns:a16="http://schemas.microsoft.com/office/drawing/2014/main" id="{8909FA59-F9ED-CDAA-4252-85C120F3C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4069" y="2089528"/>
            <a:ext cx="3332232" cy="2494546"/>
          </a:xfrm>
          <a:prstGeom prst="rect">
            <a:avLst/>
          </a:prstGeom>
        </p:spPr>
      </p:pic>
      <p:sp>
        <p:nvSpPr>
          <p:cNvPr id="6" name="TextBox 15">
            <a:extLst>
              <a:ext uri="{FF2B5EF4-FFF2-40B4-BE49-F238E27FC236}">
                <a16:creationId xmlns:a16="http://schemas.microsoft.com/office/drawing/2014/main" id="{B507A053-F340-2004-A1D6-B25C5E6F623C}"/>
              </a:ext>
            </a:extLst>
          </p:cNvPr>
          <p:cNvSpPr txBox="1"/>
          <p:nvPr/>
        </p:nvSpPr>
        <p:spPr>
          <a:xfrm>
            <a:off x="8834075" y="4446091"/>
            <a:ext cx="3102226" cy="294440"/>
          </a:xfrm>
          <a:prstGeom prst="rect">
            <a:avLst/>
          </a:prstGeom>
        </p:spPr>
        <p:txBody>
          <a:bodyPr wrap="square" lIns="0" tIns="0" rIns="0" bIns="0" rtlCol="0" anchor="t">
            <a:spAutoFit/>
          </a:bodyPr>
          <a:lstStyle/>
          <a:p>
            <a:pPr marL="0" lvl="0" indent="0" algn="l">
              <a:lnSpc>
                <a:spcPts val="2827"/>
              </a:lnSpc>
              <a:spcBef>
                <a:spcPct val="0"/>
              </a:spcBef>
            </a:pPr>
            <a:r>
              <a:rPr lang="ja-JP" altLang="en-US" sz="800" dirty="0">
                <a:solidFill>
                  <a:srgbClr val="003356"/>
                </a:solidFill>
                <a:latin typeface="たづがね角ゴシック Info Medium"/>
                <a:ea typeface="たづがね角ゴシック Info Medium"/>
                <a:cs typeface="たづがね角ゴシック Info Medium"/>
                <a:sym typeface="たづがね角ゴシック Info Medium"/>
              </a:rPr>
              <a:t>令和６年度パパ育休のススメ職場のエピソード大賞ヒント集より</a:t>
            </a:r>
            <a:endParaRPr lang="en-US" sz="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972853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36726-4CC6-9D89-5210-14C03DA2F6D8}"/>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CFEC2034-9A9B-B287-673F-9D2207AE2D88}"/>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ヒアリングからみえた課題</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6" name="TextBox 11">
            <a:extLst>
              <a:ext uri="{FF2B5EF4-FFF2-40B4-BE49-F238E27FC236}">
                <a16:creationId xmlns:a16="http://schemas.microsoft.com/office/drawing/2014/main" id="{4C985640-E135-15D3-45C8-CBDB95B05859}"/>
              </a:ext>
            </a:extLst>
          </p:cNvPr>
          <p:cNvSpPr txBox="1"/>
          <p:nvPr/>
        </p:nvSpPr>
        <p:spPr>
          <a:xfrm>
            <a:off x="1404870" y="1952304"/>
            <a:ext cx="10221073" cy="3847207"/>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本事業にエントリーした</a:t>
            </a:r>
            <a:r>
              <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rPr>
              <a:t>13</a:t>
            </a: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の企業に対し、現状把握のヒアリングを実施。</a:t>
            </a:r>
            <a:endParaRPr lang="en-US" altLang="ja-JP" sz="1400" dirty="0">
              <a:latin typeface="たづがね角ゴシック Info Medium"/>
              <a:ea typeface="たづがね角ゴシック Info Medium"/>
              <a:cs typeface="たづがね角ゴシック Info Medium"/>
              <a:sym typeface="たづがね角ゴシック Info Medium"/>
            </a:endParaRPr>
          </a:p>
          <a:p>
            <a:pPr algn="l"/>
            <a:r>
              <a:rPr lang="en-US" altLang="ja-JP" sz="2000" dirty="0">
                <a:latin typeface="たづがね角ゴシック Info Medium"/>
                <a:ea typeface="たづがね角ゴシック Info Medium"/>
                <a:cs typeface="たづがね角ゴシック Info Medium"/>
                <a:sym typeface="たづがね角ゴシック Info Medium"/>
              </a:rPr>
              <a:t>【</a:t>
            </a:r>
            <a:r>
              <a:rPr lang="ja-JP" altLang="en-US" sz="2000" dirty="0">
                <a:latin typeface="たづがね角ゴシック Info Medium"/>
                <a:ea typeface="たづがね角ゴシック Info Medium"/>
                <a:cs typeface="たづがね角ゴシック Info Medium"/>
                <a:sym typeface="たづがね角ゴシック Info Medium"/>
              </a:rPr>
              <a:t>見えてきた課題</a:t>
            </a:r>
            <a:r>
              <a:rPr lang="en-US" altLang="ja-JP" sz="2000" dirty="0">
                <a:latin typeface="たづがね角ゴシック Info Medium"/>
                <a:ea typeface="たづがね角ゴシック Info Medium"/>
                <a:cs typeface="たづがね角ゴシック Info Medium"/>
                <a:sym typeface="たづがね角ゴシック Info Medium"/>
              </a:rPr>
              <a:t>】</a:t>
            </a:r>
          </a:p>
          <a:p>
            <a:pPr algn="l"/>
            <a:r>
              <a:rPr lang="ja-JP" altLang="en-US" sz="2000" dirty="0">
                <a:latin typeface="たづがね角ゴシック Info Medium"/>
                <a:ea typeface="たづがね角ゴシック Info Medium"/>
                <a:cs typeface="たづがね角ゴシック Info Medium"/>
                <a:sym typeface="たづがね角ゴシック Info Medium"/>
              </a:rPr>
              <a:t>　①業務の属人化</a:t>
            </a:r>
            <a:endParaRPr lang="en-US" altLang="ja-JP" sz="20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2000" dirty="0">
                <a:latin typeface="たづがね角ゴシック Info Medium"/>
                <a:ea typeface="たづがね角ゴシック Info Medium"/>
                <a:cs typeface="たづがね角ゴシック Info Medium"/>
                <a:sym typeface="たづがね角ゴシック Info Medium"/>
              </a:rPr>
              <a:t>　「仕事の属人化をさせず、フォローできる体制」がある→</a:t>
            </a:r>
            <a:r>
              <a:rPr lang="en-US" altLang="ja-JP" sz="2000" dirty="0">
                <a:latin typeface="たづがね角ゴシック Info Medium"/>
                <a:ea typeface="たづがね角ゴシック Info Medium"/>
                <a:cs typeface="たづがね角ゴシック Info Medium"/>
                <a:sym typeface="たづがね角ゴシック Info Medium"/>
              </a:rPr>
              <a:t>35</a:t>
            </a:r>
            <a:r>
              <a:rPr lang="ja-JP" altLang="en-US" sz="2000" dirty="0">
                <a:latin typeface="たづがね角ゴシック Info Medium"/>
                <a:ea typeface="たづがね角ゴシック Info Medium"/>
                <a:cs typeface="たづがね角ゴシック Info Medium"/>
                <a:sym typeface="たづがね角ゴシック Info Medium"/>
              </a:rPr>
              <a:t>％</a:t>
            </a:r>
          </a:p>
          <a:p>
            <a:pPr algn="l"/>
            <a:r>
              <a:rPr lang="ja-JP" altLang="en-US" sz="2000" dirty="0">
                <a:latin typeface="たづがね角ゴシック Info Medium"/>
                <a:ea typeface="たづがね角ゴシック Info Medium"/>
                <a:cs typeface="たづがね角ゴシック Info Medium"/>
                <a:sym typeface="たづがね角ゴシック Info Medium"/>
              </a:rPr>
              <a:t>　②制度と風土の乖離</a:t>
            </a:r>
            <a:endParaRPr lang="en-US" altLang="ja-JP" sz="20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2000" dirty="0">
                <a:latin typeface="たづがね角ゴシック Info Medium"/>
                <a:ea typeface="たづがね角ゴシック Info Medium"/>
                <a:cs typeface="たづがね角ゴシック Info Medium"/>
                <a:sym typeface="たづがね角ゴシック Info Medium"/>
              </a:rPr>
              <a:t>　「柔軟な勤務制度を整えている」→</a:t>
            </a:r>
            <a:r>
              <a:rPr lang="en-US" altLang="ja-JP" sz="2000" dirty="0">
                <a:latin typeface="たづがね角ゴシック Info Medium"/>
                <a:ea typeface="たづがね角ゴシック Info Medium"/>
                <a:cs typeface="たづがね角ゴシック Info Medium"/>
                <a:sym typeface="たづがね角ゴシック Info Medium"/>
              </a:rPr>
              <a:t>87.5</a:t>
            </a:r>
            <a:r>
              <a:rPr lang="ja-JP" altLang="en-US" sz="2000" dirty="0">
                <a:latin typeface="たづがね角ゴシック Info Medium"/>
                <a:ea typeface="たづがね角ゴシック Info Medium"/>
                <a:cs typeface="たづがね角ゴシック Info Medium"/>
                <a:sym typeface="たづがね角ゴシック Info Medium"/>
              </a:rPr>
              <a:t>％</a:t>
            </a:r>
          </a:p>
          <a:p>
            <a:pPr algn="l"/>
            <a:r>
              <a:rPr lang="ja-JP" altLang="en-US" sz="2000" dirty="0">
                <a:latin typeface="たづがね角ゴシック Info Medium"/>
                <a:ea typeface="たづがね角ゴシック Info Medium"/>
                <a:cs typeface="たづがね角ゴシック Info Medium"/>
                <a:sym typeface="たづがね角ゴシック Info Medium"/>
              </a:rPr>
              <a:t>　「制度を利用しやすい風土がある」→</a:t>
            </a:r>
            <a:r>
              <a:rPr lang="en-US" altLang="ja-JP" sz="2000" dirty="0">
                <a:latin typeface="たづがね角ゴシック Info Medium"/>
                <a:ea typeface="たづがね角ゴシック Info Medium"/>
                <a:cs typeface="たづがね角ゴシック Info Medium"/>
                <a:sym typeface="たづがね角ゴシック Info Medium"/>
              </a:rPr>
              <a:t>60</a:t>
            </a:r>
            <a:r>
              <a:rPr lang="ja-JP" altLang="en-US" sz="2000" dirty="0">
                <a:latin typeface="たづがね角ゴシック Info Medium"/>
                <a:ea typeface="たづがね角ゴシック Info Medium"/>
                <a:cs typeface="たづがね角ゴシック Info Medium"/>
                <a:sym typeface="たづがね角ゴシック Info Medium"/>
              </a:rPr>
              <a:t>％</a:t>
            </a:r>
            <a:endParaRPr lang="en-US" altLang="ja-JP" sz="2000" dirty="0">
              <a:latin typeface="たづがね角ゴシック Info Medium"/>
              <a:ea typeface="たづがね角ゴシック Info Medium"/>
              <a:cs typeface="たづがね角ゴシック Info Medium"/>
              <a:sym typeface="たづがね角ゴシック Info Medium"/>
            </a:endParaRPr>
          </a:p>
          <a:p>
            <a:pPr algn="l"/>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みえ県民</a:t>
            </a:r>
            <a:r>
              <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rPr>
              <a:t>1</a:t>
            </a: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万人アンケート結果</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endPar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　</a:t>
            </a:r>
            <a:r>
              <a:rPr lang="ja-JP" altLang="en-US" sz="2000" dirty="0">
                <a:latin typeface="たづがね角ゴシック Info Medium"/>
                <a:ea typeface="たづがね角ゴシック Info Medium"/>
                <a:cs typeface="たづがね角ゴシック Info Medium"/>
                <a:sym typeface="たづがね角ゴシック Info Medium"/>
              </a:rPr>
              <a:t>設問「子育てと仕事を両立するために企業で必要だと思う対策は何か」</a:t>
            </a:r>
          </a:p>
          <a:p>
            <a:pPr algn="l"/>
            <a:r>
              <a:rPr lang="ja-JP" altLang="en-US" sz="2000" dirty="0">
                <a:latin typeface="たづがね角ゴシック Info Medium"/>
                <a:ea typeface="たづがね角ゴシック Info Medium"/>
                <a:cs typeface="たづがね角ゴシック Info Medium"/>
                <a:sym typeface="たづがね角ゴシック Info Medium"/>
              </a:rPr>
              <a:t>　⇒「休暇を取得しやすい雰囲気」が</a:t>
            </a:r>
            <a:r>
              <a:rPr lang="en-US" altLang="ja-JP" sz="2000" dirty="0">
                <a:latin typeface="たづがね角ゴシック Info Medium"/>
                <a:ea typeface="たづがね角ゴシック Info Medium"/>
                <a:cs typeface="たづがね角ゴシック Info Medium"/>
                <a:sym typeface="たづがね角ゴシック Info Medium"/>
              </a:rPr>
              <a:t>63.1</a:t>
            </a:r>
            <a:r>
              <a:rPr lang="ja-JP" altLang="en-US" sz="2000" dirty="0">
                <a:latin typeface="たづがね角ゴシック Info Medium"/>
                <a:ea typeface="たづがね角ゴシック Info Medium"/>
                <a:cs typeface="たづがね角ゴシック Info Medium"/>
                <a:sym typeface="たづがね角ゴシック Info Medium"/>
              </a:rPr>
              <a:t>％と最も高い。</a:t>
            </a:r>
          </a:p>
        </p:txBody>
      </p:sp>
      <p:sp>
        <p:nvSpPr>
          <p:cNvPr id="7" name="Freeform 10">
            <a:extLst>
              <a:ext uri="{FF2B5EF4-FFF2-40B4-BE49-F238E27FC236}">
                <a16:creationId xmlns:a16="http://schemas.microsoft.com/office/drawing/2014/main" id="{7018E9E5-28F4-AA1B-8AE9-A7F3959AD9A2}"/>
              </a:ext>
            </a:extLst>
          </p:cNvPr>
          <p:cNvSpPr/>
          <p:nvPr/>
        </p:nvSpPr>
        <p:spPr>
          <a:xfrm>
            <a:off x="940430" y="2022918"/>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9" name="Freeform 10">
            <a:extLst>
              <a:ext uri="{FF2B5EF4-FFF2-40B4-BE49-F238E27FC236}">
                <a16:creationId xmlns:a16="http://schemas.microsoft.com/office/drawing/2014/main" id="{24566FF7-73AA-34D3-0390-97B928C1CA84}"/>
              </a:ext>
            </a:extLst>
          </p:cNvPr>
          <p:cNvSpPr/>
          <p:nvPr/>
        </p:nvSpPr>
        <p:spPr>
          <a:xfrm>
            <a:off x="940430" y="4549333"/>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2" name="TextBox 11">
            <a:extLst>
              <a:ext uri="{FF2B5EF4-FFF2-40B4-BE49-F238E27FC236}">
                <a16:creationId xmlns:a16="http://schemas.microsoft.com/office/drawing/2014/main" id="{088664B0-54D1-BD1B-76B9-701100B35B7D}"/>
              </a:ext>
            </a:extLst>
          </p:cNvPr>
          <p:cNvSpPr txBox="1"/>
          <p:nvPr/>
        </p:nvSpPr>
        <p:spPr>
          <a:xfrm>
            <a:off x="749106" y="1212377"/>
            <a:ext cx="7194744" cy="369332"/>
          </a:xfrm>
          <a:prstGeom prst="rect">
            <a:avLst/>
          </a:prstGeom>
        </p:spPr>
        <p:txBody>
          <a:bodyPr wrap="square" lIns="0" tIns="0" rIns="0" bIns="0" rtlCol="0" anchor="t">
            <a:spAutoFit/>
          </a:bodyPr>
          <a:lstStyle/>
          <a:p>
            <a:pPr algn="l"/>
            <a:r>
              <a:rPr lang="ja-JP" altLang="en-US" sz="2400" dirty="0">
                <a:latin typeface="たづがね角ゴシック Info Medium"/>
                <a:ea typeface="たづがね角ゴシック Info Medium"/>
                <a:cs typeface="たづがね角ゴシック Info Medium"/>
                <a:sym typeface="たづがね角ゴシック Info Medium"/>
              </a:rPr>
              <a:t>事業者ヒアリング、みえ県民</a:t>
            </a:r>
            <a:r>
              <a:rPr lang="en-US" altLang="ja-JP" sz="2400" dirty="0">
                <a:latin typeface="たづがね角ゴシック Info Medium"/>
                <a:ea typeface="たづがね角ゴシック Info Medium"/>
                <a:cs typeface="たづがね角ゴシック Info Medium"/>
                <a:sym typeface="たづがね角ゴシック Info Medium"/>
              </a:rPr>
              <a:t>1</a:t>
            </a:r>
            <a:r>
              <a:rPr lang="ja-JP" altLang="en-US" sz="2400" dirty="0">
                <a:latin typeface="たづがね角ゴシック Info Medium"/>
                <a:ea typeface="たづがね角ゴシック Info Medium"/>
                <a:cs typeface="たづがね角ゴシック Info Medium"/>
                <a:sym typeface="たづがね角ゴシック Info Medium"/>
              </a:rPr>
              <a:t>万人アンケートより</a:t>
            </a:r>
            <a:endParaRPr lang="en-US" sz="2400" dirty="0">
              <a:latin typeface="たづがね角ゴシック Info Medium"/>
              <a:ea typeface="たづがね角ゴシック Info Medium"/>
              <a:cs typeface="たづがね角ゴシック Info Medium"/>
              <a:sym typeface="たづがね角ゴシック Info Medium"/>
            </a:endParaRPr>
          </a:p>
        </p:txBody>
      </p:sp>
      <p:sp>
        <p:nvSpPr>
          <p:cNvPr id="4" name="TextBox 11">
            <a:extLst>
              <a:ext uri="{FF2B5EF4-FFF2-40B4-BE49-F238E27FC236}">
                <a16:creationId xmlns:a16="http://schemas.microsoft.com/office/drawing/2014/main" id="{D151064A-6BE1-7499-E200-D1913C041F69}"/>
              </a:ext>
            </a:extLst>
          </p:cNvPr>
          <p:cNvSpPr txBox="1"/>
          <p:nvPr/>
        </p:nvSpPr>
        <p:spPr>
          <a:xfrm>
            <a:off x="1924050" y="5923705"/>
            <a:ext cx="8343900" cy="369332"/>
          </a:xfrm>
          <a:prstGeom prst="rect">
            <a:avLst/>
          </a:prstGeom>
        </p:spPr>
        <p:txBody>
          <a:bodyPr wrap="square" lIns="0" tIns="0" rIns="0" bIns="0" rtlCol="0" anchor="t">
            <a:spAutoFit/>
          </a:bodyPr>
          <a:lstStyle/>
          <a:p>
            <a:pPr algn="l"/>
            <a:r>
              <a:rPr lang="ja-JP" altLang="en-US" sz="2400" dirty="0">
                <a:solidFill>
                  <a:srgbClr val="FF0000"/>
                </a:solidFill>
                <a:latin typeface="たづがね角ゴシック Info Medium"/>
                <a:ea typeface="たづがね角ゴシック Info Medium"/>
                <a:cs typeface="たづがね角ゴシック Info Medium"/>
                <a:sym typeface="たづがね角ゴシック Info Medium"/>
              </a:rPr>
              <a:t>制度整備に加えて、制度を利用しやすい風土づくりが重要！</a:t>
            </a:r>
          </a:p>
        </p:txBody>
      </p:sp>
      <p:sp>
        <p:nvSpPr>
          <p:cNvPr id="5" name="TextBox 10">
            <a:extLst>
              <a:ext uri="{FF2B5EF4-FFF2-40B4-BE49-F238E27FC236}">
                <a16:creationId xmlns:a16="http://schemas.microsoft.com/office/drawing/2014/main" id="{E356FF79-4F73-3E74-C74F-B7F3D78DE4C2}"/>
              </a:ext>
            </a:extLst>
          </p:cNvPr>
          <p:cNvSpPr txBox="1"/>
          <p:nvPr/>
        </p:nvSpPr>
        <p:spPr>
          <a:xfrm>
            <a:off x="8762791" y="0"/>
            <a:ext cx="3223699" cy="383438"/>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制度を利用しやすい風土づくり</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8" name="TextBox 11">
            <a:extLst>
              <a:ext uri="{FF2B5EF4-FFF2-40B4-BE49-F238E27FC236}">
                <a16:creationId xmlns:a16="http://schemas.microsoft.com/office/drawing/2014/main" id="{04D894E1-1424-EFD6-2F35-1D23441E0E18}"/>
              </a:ext>
            </a:extLst>
          </p:cNvPr>
          <p:cNvSpPr txBox="1"/>
          <p:nvPr/>
        </p:nvSpPr>
        <p:spPr>
          <a:xfrm>
            <a:off x="6871872" y="3598901"/>
            <a:ext cx="4581525" cy="553998"/>
          </a:xfrm>
          <a:prstGeom prst="rect">
            <a:avLst/>
          </a:prstGeom>
        </p:spPr>
        <p:txBody>
          <a:bodyPr wrap="square" lIns="0" tIns="0" rIns="0" bIns="0" rtlCol="0" anchor="t">
            <a:spAutoFit/>
          </a:bodyPr>
          <a:lstStyle/>
          <a:p>
            <a:pPr algn="l"/>
            <a:r>
              <a:rPr lang="ja-JP" altLang="en-US" dirty="0">
                <a:solidFill>
                  <a:srgbClr val="FF0000"/>
                </a:solidFill>
                <a:latin typeface="たづがね角ゴシック Info Medium"/>
                <a:ea typeface="たづがね角ゴシック Info Medium"/>
                <a:cs typeface="たづがね角ゴシック Info Medium"/>
                <a:sym typeface="たづがね角ゴシック Info Medium"/>
              </a:rPr>
              <a:t>制度は整っているものの、</a:t>
            </a:r>
            <a:endParaRPr lang="en-US" altLang="ja-JP" dirty="0">
              <a:solidFill>
                <a:srgbClr val="FF0000"/>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dirty="0">
                <a:solidFill>
                  <a:srgbClr val="FF0000"/>
                </a:solidFill>
                <a:latin typeface="たづがね角ゴシック Info Medium"/>
                <a:ea typeface="たづがね角ゴシック Info Medium"/>
                <a:cs typeface="たづがね角ゴシック Info Medium"/>
                <a:sym typeface="たづがね角ゴシック Info Medium"/>
              </a:rPr>
              <a:t>風土が無いと回答する企業も</a:t>
            </a:r>
          </a:p>
        </p:txBody>
      </p:sp>
      <p:sp>
        <p:nvSpPr>
          <p:cNvPr id="10" name="右中かっこ 9">
            <a:extLst>
              <a:ext uri="{FF2B5EF4-FFF2-40B4-BE49-F238E27FC236}">
                <a16:creationId xmlns:a16="http://schemas.microsoft.com/office/drawing/2014/main" id="{7B1F518D-B0FA-4671-3742-2803A5727F2D}"/>
              </a:ext>
            </a:extLst>
          </p:cNvPr>
          <p:cNvSpPr/>
          <p:nvPr/>
        </p:nvSpPr>
        <p:spPr>
          <a:xfrm>
            <a:off x="6480557" y="3547288"/>
            <a:ext cx="218769" cy="657225"/>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754899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0C3A6-B691-BE79-1738-E8B42D8CB2E7}"/>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D922A87A-17E5-4CCE-976A-4868FF45C8B4}"/>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風土づくりの進め方</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6" name="TextBox 11">
            <a:extLst>
              <a:ext uri="{FF2B5EF4-FFF2-40B4-BE49-F238E27FC236}">
                <a16:creationId xmlns:a16="http://schemas.microsoft.com/office/drawing/2014/main" id="{DCDDEEE2-BC2A-BB0D-D565-5783E5F58A55}"/>
              </a:ext>
            </a:extLst>
          </p:cNvPr>
          <p:cNvSpPr txBox="1"/>
          <p:nvPr/>
        </p:nvSpPr>
        <p:spPr>
          <a:xfrm>
            <a:off x="1404870" y="1952304"/>
            <a:ext cx="10057787" cy="430887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男性社員やその家族が、出産を控えて考えること</a:t>
            </a:r>
          </a:p>
          <a:p>
            <a:pPr algn="l"/>
            <a:r>
              <a:rPr lang="ja-JP" altLang="en-US" sz="2200" dirty="0">
                <a:latin typeface="たづがね角ゴシック Info Medium"/>
                <a:ea typeface="たづがね角ゴシック Info Medium"/>
                <a:cs typeface="たづがね角ゴシック Info Medium"/>
                <a:sym typeface="たづがね角ゴシック Info Medium"/>
              </a:rPr>
              <a:t>・育休を取りたい／夫に取得してほしい！</a:t>
            </a:r>
          </a:p>
          <a:p>
            <a:pPr algn="l"/>
            <a:r>
              <a:rPr lang="ja-JP" altLang="en-US" sz="2200" dirty="0">
                <a:latin typeface="たづがね角ゴシック Info Medium"/>
                <a:ea typeface="たづがね角ゴシック Info Medium"/>
                <a:cs typeface="たづがね角ゴシック Info Medium"/>
                <a:sym typeface="たづがね角ゴシック Info Medium"/>
              </a:rPr>
              <a:t>・一方で、「ただでさえ忙しいのに育休などとれるのか」「休む間に同僚・上</a:t>
            </a:r>
            <a:endParaRPr lang="en-US" altLang="ja-JP" sz="22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2200" dirty="0">
                <a:latin typeface="たづがね角ゴシック Info Medium"/>
                <a:ea typeface="たづがね角ゴシック Info Medium"/>
                <a:cs typeface="たづがね角ゴシック Info Medium"/>
                <a:sym typeface="たづがね角ゴシック Info Medium"/>
              </a:rPr>
              <a:t>　司に迷惑をかけるのでは」「取得実績もなく、とれるわけがないから諦め　</a:t>
            </a:r>
            <a:endParaRPr lang="en-US" altLang="ja-JP" sz="22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2200" dirty="0">
                <a:latin typeface="たづがね角ゴシック Info Medium"/>
                <a:ea typeface="たづがね角ゴシック Info Medium"/>
                <a:cs typeface="たづがね角ゴシック Info Medium"/>
                <a:sym typeface="たづがね角ゴシック Info Medium"/>
              </a:rPr>
              <a:t>　る」という不安。</a:t>
            </a:r>
          </a:p>
          <a:p>
            <a:pPr algn="l"/>
            <a:endPar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 不安を解消するための上司や人事総務担当者からの工夫</a:t>
            </a:r>
          </a:p>
          <a:p>
            <a:pPr algn="l"/>
            <a:r>
              <a:rPr lang="ja-JP" altLang="en-US" sz="2400" dirty="0">
                <a:latin typeface="たづがね角ゴシック Info Medium"/>
                <a:ea typeface="たづがね角ゴシック Info Medium"/>
                <a:cs typeface="たづがね角ゴシック Info Medium"/>
                <a:sym typeface="たづがね角ゴシック Info Medium"/>
              </a:rPr>
              <a:t>・</a:t>
            </a:r>
            <a:r>
              <a:rPr lang="ja-JP" altLang="en-US" sz="2200" dirty="0">
                <a:latin typeface="たづがね角ゴシック Info Medium"/>
                <a:ea typeface="たづがね角ゴシック Info Medium"/>
                <a:cs typeface="たづがね角ゴシック Info Medium"/>
                <a:sym typeface="たづがね角ゴシック Info Medium"/>
              </a:rPr>
              <a:t>安心して社員が育休を取得できるよう、前向きな声かけ。</a:t>
            </a:r>
          </a:p>
          <a:p>
            <a:pPr algn="l"/>
            <a:r>
              <a:rPr lang="ja-JP" altLang="en-US" sz="2200" dirty="0">
                <a:latin typeface="たづがね角ゴシック Info Medium"/>
                <a:ea typeface="たづがね角ゴシック Info Medium"/>
                <a:cs typeface="たづがね角ゴシック Info Medium"/>
                <a:sym typeface="たづがね角ゴシック Info Medium"/>
              </a:rPr>
              <a:t>・当社員の業務をチームでカバーするための体制構築。</a:t>
            </a:r>
          </a:p>
          <a:p>
            <a:pPr algn="l"/>
            <a:r>
              <a:rPr lang="ja-JP" altLang="en-US" sz="2200" dirty="0">
                <a:latin typeface="たづがね角ゴシック Info Medium"/>
                <a:ea typeface="たづがね角ゴシック Info Medium"/>
                <a:cs typeface="たづがね角ゴシック Info Medium"/>
                <a:sym typeface="たづがね角ゴシック Info Medium"/>
              </a:rPr>
              <a:t>・育休取得をするまで積極的に声かけを行う企業も。</a:t>
            </a:r>
          </a:p>
          <a:p>
            <a:pPr algn="l"/>
            <a:r>
              <a:rPr lang="ja-JP" altLang="en-US" sz="2200" dirty="0">
                <a:latin typeface="たづがね角ゴシック Info Medium"/>
                <a:ea typeface="たづがね角ゴシック Info Medium"/>
                <a:cs typeface="たづがね角ゴシック Info Medium"/>
                <a:sym typeface="たづがね角ゴシック Info Medium"/>
              </a:rPr>
              <a:t>・過去に自身が取得した、もしくは育児経験がある場合の経験談を伝える</a:t>
            </a:r>
            <a:endParaRPr lang="en-US" altLang="ja-JP" sz="22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2200" dirty="0">
                <a:latin typeface="たづがね角ゴシック Info Medium"/>
                <a:ea typeface="たづがね角ゴシック Info Medium"/>
                <a:cs typeface="たづがね角ゴシック Info Medium"/>
                <a:sym typeface="たづがね角ゴシック Info Medium"/>
              </a:rPr>
              <a:t>　 などの、育児に関するアドバイス。</a:t>
            </a:r>
          </a:p>
        </p:txBody>
      </p:sp>
      <p:sp>
        <p:nvSpPr>
          <p:cNvPr id="7" name="Freeform 10">
            <a:extLst>
              <a:ext uri="{FF2B5EF4-FFF2-40B4-BE49-F238E27FC236}">
                <a16:creationId xmlns:a16="http://schemas.microsoft.com/office/drawing/2014/main" id="{4022DB89-3B81-C456-87AF-C9D86F4FF3D9}"/>
              </a:ext>
            </a:extLst>
          </p:cNvPr>
          <p:cNvSpPr/>
          <p:nvPr/>
        </p:nvSpPr>
        <p:spPr>
          <a:xfrm>
            <a:off x="940430" y="2033364"/>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9" name="Freeform 10">
            <a:extLst>
              <a:ext uri="{FF2B5EF4-FFF2-40B4-BE49-F238E27FC236}">
                <a16:creationId xmlns:a16="http://schemas.microsoft.com/office/drawing/2014/main" id="{31B5CCB0-8A98-08A3-5D70-840EB528264B}"/>
              </a:ext>
            </a:extLst>
          </p:cNvPr>
          <p:cNvSpPr/>
          <p:nvPr/>
        </p:nvSpPr>
        <p:spPr>
          <a:xfrm>
            <a:off x="940430" y="4050469"/>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2" name="TextBox 11">
            <a:extLst>
              <a:ext uri="{FF2B5EF4-FFF2-40B4-BE49-F238E27FC236}">
                <a16:creationId xmlns:a16="http://schemas.microsoft.com/office/drawing/2014/main" id="{B1110D38-0706-9551-1A8C-2EA39EAFEFF7}"/>
              </a:ext>
            </a:extLst>
          </p:cNvPr>
          <p:cNvSpPr txBox="1"/>
          <p:nvPr/>
        </p:nvSpPr>
        <p:spPr>
          <a:xfrm>
            <a:off x="749106" y="1212377"/>
            <a:ext cx="7659788" cy="369332"/>
          </a:xfrm>
          <a:prstGeom prst="rect">
            <a:avLst/>
          </a:prstGeom>
        </p:spPr>
        <p:txBody>
          <a:bodyPr wrap="square" lIns="0" tIns="0" rIns="0" bIns="0" rtlCol="0" anchor="t">
            <a:spAutoFit/>
          </a:bodyPr>
          <a:lstStyle/>
          <a:p>
            <a:pPr algn="l"/>
            <a:r>
              <a:rPr lang="ja-JP" altLang="en-US" sz="2400" dirty="0">
                <a:latin typeface="たづがね角ゴシック Info Medium"/>
                <a:ea typeface="たづがね角ゴシック Info Medium"/>
                <a:cs typeface="たづがね角ゴシック Info Medium"/>
                <a:sym typeface="たづがね角ゴシック Info Medium"/>
              </a:rPr>
              <a:t>リアルな本音と上司や人事総務担当者からの働きかけ</a:t>
            </a:r>
            <a:endParaRPr lang="en-US" sz="2400" dirty="0">
              <a:latin typeface="たづがね角ゴシック Info Medium"/>
              <a:ea typeface="たづがね角ゴシック Info Medium"/>
              <a:cs typeface="たづがね角ゴシック Info Medium"/>
              <a:sym typeface="たづがね角ゴシック Info Medium"/>
            </a:endParaRPr>
          </a:p>
        </p:txBody>
      </p:sp>
      <p:sp>
        <p:nvSpPr>
          <p:cNvPr id="4" name="TextBox 10">
            <a:extLst>
              <a:ext uri="{FF2B5EF4-FFF2-40B4-BE49-F238E27FC236}">
                <a16:creationId xmlns:a16="http://schemas.microsoft.com/office/drawing/2014/main" id="{3C5A28B3-FA49-7C45-4541-D33229A7FDA8}"/>
              </a:ext>
            </a:extLst>
          </p:cNvPr>
          <p:cNvSpPr txBox="1"/>
          <p:nvPr/>
        </p:nvSpPr>
        <p:spPr>
          <a:xfrm>
            <a:off x="8762791" y="0"/>
            <a:ext cx="3223699" cy="383438"/>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制度を利用しやすい風土づくり</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3575563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79321-EE3D-3839-EEDE-7BB492A55344}"/>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67E1F028-B3E3-6DF3-54CB-E79149FCCC02}"/>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両立支援制度を使いやすい風土</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4" name="四角形: 角を丸くする 3">
            <a:extLst>
              <a:ext uri="{FF2B5EF4-FFF2-40B4-BE49-F238E27FC236}">
                <a16:creationId xmlns:a16="http://schemas.microsoft.com/office/drawing/2014/main" id="{391C4E44-419E-06B0-861E-BB15F64FC0F2}"/>
              </a:ext>
            </a:extLst>
          </p:cNvPr>
          <p:cNvSpPr/>
          <p:nvPr/>
        </p:nvSpPr>
        <p:spPr>
          <a:xfrm>
            <a:off x="1414971" y="2099144"/>
            <a:ext cx="4190578" cy="2463943"/>
          </a:xfrm>
          <a:prstGeom prst="roundRect">
            <a:avLst/>
          </a:prstGeom>
          <a:noFill/>
          <a:ln w="5715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rgbClr val="003356"/>
                </a:solidFill>
                <a:latin typeface="たづがね角ゴシック Info Medium"/>
                <a:ea typeface="たづがね角ゴシック Info Medium"/>
                <a:cs typeface="たづがね角ゴシック Info Medium"/>
                <a:sym typeface="たづがね角ゴシック Info Medium"/>
              </a:rPr>
              <a:t>育児と仕事を</a:t>
            </a:r>
            <a:endParaRPr lang="en-US" altLang="ja-JP" sz="36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ctr"/>
            <a:r>
              <a:rPr lang="ja-JP" altLang="en-US" sz="3600" dirty="0">
                <a:solidFill>
                  <a:srgbClr val="003356"/>
                </a:solidFill>
                <a:latin typeface="たづがね角ゴシック Info Medium"/>
                <a:ea typeface="たづがね角ゴシック Info Medium"/>
                <a:cs typeface="たづがね角ゴシック Info Medium"/>
                <a:sym typeface="たづがね角ゴシック Info Medium"/>
              </a:rPr>
              <a:t>両立できる制度</a:t>
            </a:r>
            <a:endParaRPr lang="en-US" altLang="ja-JP" sz="36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cxnSp>
        <p:nvCxnSpPr>
          <p:cNvPr id="8" name="直線コネクタ 7">
            <a:extLst>
              <a:ext uri="{FF2B5EF4-FFF2-40B4-BE49-F238E27FC236}">
                <a16:creationId xmlns:a16="http://schemas.microsoft.com/office/drawing/2014/main" id="{24CB777E-8781-2BEC-D705-FE5130327E7C}"/>
              </a:ext>
            </a:extLst>
          </p:cNvPr>
          <p:cNvCxnSpPr>
            <a:cxnSpLocks/>
          </p:cNvCxnSpPr>
          <p:nvPr/>
        </p:nvCxnSpPr>
        <p:spPr>
          <a:xfrm>
            <a:off x="355218" y="4959347"/>
            <a:ext cx="11280370" cy="0"/>
          </a:xfrm>
          <a:prstGeom prst="line">
            <a:avLst/>
          </a:prstGeom>
          <a:ln w="57150">
            <a:solidFill>
              <a:srgbClr val="5A9F8A"/>
            </a:solidFill>
          </a:ln>
        </p:spPr>
        <p:style>
          <a:lnRef idx="1">
            <a:schemeClr val="accent1"/>
          </a:lnRef>
          <a:fillRef idx="0">
            <a:schemeClr val="accent1"/>
          </a:fillRef>
          <a:effectRef idx="0">
            <a:schemeClr val="accent1"/>
          </a:effectRef>
          <a:fontRef idx="minor">
            <a:schemeClr val="tx1"/>
          </a:fontRef>
        </p:style>
      </p:cxnSp>
      <p:sp>
        <p:nvSpPr>
          <p:cNvPr id="10" name="二等辺三角形 9">
            <a:extLst>
              <a:ext uri="{FF2B5EF4-FFF2-40B4-BE49-F238E27FC236}">
                <a16:creationId xmlns:a16="http://schemas.microsoft.com/office/drawing/2014/main" id="{D6C39137-1308-FC21-8056-645999BB835C}"/>
              </a:ext>
            </a:extLst>
          </p:cNvPr>
          <p:cNvSpPr/>
          <p:nvPr/>
        </p:nvSpPr>
        <p:spPr>
          <a:xfrm>
            <a:off x="5734156" y="4989707"/>
            <a:ext cx="723687" cy="979761"/>
          </a:xfrm>
          <a:prstGeom prst="triangle">
            <a:avLst/>
          </a:prstGeom>
          <a:solidFill>
            <a:srgbClr val="5A9F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08DEF0C1-152F-0997-C933-F4D4873A9CD2}"/>
              </a:ext>
            </a:extLst>
          </p:cNvPr>
          <p:cNvSpPr/>
          <p:nvPr/>
        </p:nvSpPr>
        <p:spPr>
          <a:xfrm>
            <a:off x="6586451" y="2099143"/>
            <a:ext cx="4190578" cy="2463943"/>
          </a:xfrm>
          <a:prstGeom prst="roundRect">
            <a:avLst/>
          </a:prstGeom>
          <a:noFill/>
          <a:ln w="5715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rgbClr val="003356"/>
                </a:solidFill>
                <a:latin typeface="たづがね角ゴシック Info Medium"/>
                <a:ea typeface="たづがね角ゴシック Info Medium"/>
                <a:cs typeface="たづがね角ゴシック Info Medium"/>
                <a:sym typeface="たづがね角ゴシック Info Medium"/>
              </a:rPr>
              <a:t>両立支援制度を</a:t>
            </a:r>
            <a:endParaRPr lang="en-US" altLang="ja-JP" sz="36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ctr"/>
            <a:r>
              <a:rPr lang="ja-JP" altLang="en-US" sz="3600" dirty="0">
                <a:solidFill>
                  <a:srgbClr val="003356"/>
                </a:solidFill>
                <a:latin typeface="たづがね角ゴシック Info Medium"/>
                <a:ea typeface="たづがね角ゴシック Info Medium"/>
                <a:cs typeface="たづがね角ゴシック Info Medium"/>
                <a:sym typeface="たづがね角ゴシック Info Medium"/>
              </a:rPr>
              <a:t>使いやすい風土</a:t>
            </a:r>
            <a:endParaRPr lang="en-US" altLang="ja-JP" sz="36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2" name="TextBox 10">
            <a:extLst>
              <a:ext uri="{FF2B5EF4-FFF2-40B4-BE49-F238E27FC236}">
                <a16:creationId xmlns:a16="http://schemas.microsoft.com/office/drawing/2014/main" id="{5AC5F533-CBB4-42D0-738B-C46CADD1848F}"/>
              </a:ext>
            </a:extLst>
          </p:cNvPr>
          <p:cNvSpPr txBox="1"/>
          <p:nvPr/>
        </p:nvSpPr>
        <p:spPr>
          <a:xfrm>
            <a:off x="8762791" y="0"/>
            <a:ext cx="3223699" cy="383438"/>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制度を利用しやすい風土づくり</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144039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55C52-399C-D8A0-02D1-599A2FEFE8AC}"/>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ABEC588F-72DF-3668-4C7F-D1F5B3EC70DB}"/>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風土づくりの事例～ヒント集から～</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2" name="TextBox 15">
            <a:extLst>
              <a:ext uri="{FF2B5EF4-FFF2-40B4-BE49-F238E27FC236}">
                <a16:creationId xmlns:a16="http://schemas.microsoft.com/office/drawing/2014/main" id="{B02CC9E3-3458-DE65-C457-1DA6466ECADE}"/>
              </a:ext>
            </a:extLst>
          </p:cNvPr>
          <p:cNvSpPr txBox="1"/>
          <p:nvPr/>
        </p:nvSpPr>
        <p:spPr>
          <a:xfrm>
            <a:off x="5581060" y="6077633"/>
            <a:ext cx="5292428" cy="303609"/>
          </a:xfrm>
          <a:prstGeom prst="rect">
            <a:avLst/>
          </a:prstGeom>
        </p:spPr>
        <p:txBody>
          <a:bodyPr wrap="square" lIns="0" tIns="0" rIns="0" bIns="0" rtlCol="0" anchor="t">
            <a:spAutoFit/>
          </a:bodyPr>
          <a:lstStyle/>
          <a:p>
            <a:pPr marL="0" lvl="0" indent="0" algn="l">
              <a:lnSpc>
                <a:spcPts val="2654"/>
              </a:lnSpc>
              <a:spcBef>
                <a:spcPct val="0"/>
              </a:spcBef>
            </a:pP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出典</a:t>
            </a:r>
            <a:r>
              <a:rPr 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「パパ育休のススメ 職場のエピソード大賞ヒント集」</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pic>
        <p:nvPicPr>
          <p:cNvPr id="6" name="図 5">
            <a:extLst>
              <a:ext uri="{FF2B5EF4-FFF2-40B4-BE49-F238E27FC236}">
                <a16:creationId xmlns:a16="http://schemas.microsoft.com/office/drawing/2014/main" id="{89766ADB-468C-748D-F278-63B455C1753B}"/>
              </a:ext>
            </a:extLst>
          </p:cNvPr>
          <p:cNvPicPr>
            <a:picLocks noChangeAspect="1"/>
          </p:cNvPicPr>
          <p:nvPr/>
        </p:nvPicPr>
        <p:blipFill>
          <a:blip r:embed="rId2"/>
          <a:srcRect l="21041" t="25738" r="26012" b="16406"/>
          <a:stretch>
            <a:fillRect/>
          </a:stretch>
        </p:blipFill>
        <p:spPr>
          <a:xfrm>
            <a:off x="1201972" y="1078038"/>
            <a:ext cx="6702950" cy="4882877"/>
          </a:xfrm>
          <a:prstGeom prst="rect">
            <a:avLst/>
          </a:prstGeom>
        </p:spPr>
      </p:pic>
      <p:sp>
        <p:nvSpPr>
          <p:cNvPr id="7" name="TextBox 11">
            <a:extLst>
              <a:ext uri="{FF2B5EF4-FFF2-40B4-BE49-F238E27FC236}">
                <a16:creationId xmlns:a16="http://schemas.microsoft.com/office/drawing/2014/main" id="{3BE1A402-87A6-8475-CEDB-0878BECA5144}"/>
              </a:ext>
            </a:extLst>
          </p:cNvPr>
          <p:cNvSpPr txBox="1"/>
          <p:nvPr/>
        </p:nvSpPr>
        <p:spPr>
          <a:xfrm>
            <a:off x="8604360" y="1290858"/>
            <a:ext cx="3382129" cy="1231106"/>
          </a:xfrm>
          <a:prstGeom prst="rect">
            <a:avLst/>
          </a:prstGeom>
        </p:spPr>
        <p:txBody>
          <a:bodyPr wrap="square" lIns="0" tIns="0" rIns="0" bIns="0" rtlCol="0" anchor="t">
            <a:spAutoFit/>
          </a:bodyPr>
          <a:lstStyle/>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男性育休の前例がなかったが、社内での理解が深まったり、会社のイメージアップにもつながった！</a:t>
            </a:r>
            <a:endPar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9" name="Freeform 10">
            <a:extLst>
              <a:ext uri="{FF2B5EF4-FFF2-40B4-BE49-F238E27FC236}">
                <a16:creationId xmlns:a16="http://schemas.microsoft.com/office/drawing/2014/main" id="{EB1F6928-BB61-337E-5013-4A3AC9DFA51C}"/>
              </a:ext>
            </a:extLst>
          </p:cNvPr>
          <p:cNvSpPr/>
          <p:nvPr/>
        </p:nvSpPr>
        <p:spPr>
          <a:xfrm>
            <a:off x="8169915" y="1317583"/>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4" name="TextBox 10">
            <a:extLst>
              <a:ext uri="{FF2B5EF4-FFF2-40B4-BE49-F238E27FC236}">
                <a16:creationId xmlns:a16="http://schemas.microsoft.com/office/drawing/2014/main" id="{82E3A5CE-229E-70E3-652C-4B63DC68C869}"/>
              </a:ext>
            </a:extLst>
          </p:cNvPr>
          <p:cNvSpPr txBox="1"/>
          <p:nvPr/>
        </p:nvSpPr>
        <p:spPr>
          <a:xfrm>
            <a:off x="8762791" y="0"/>
            <a:ext cx="3223699" cy="383438"/>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制度を利用しやすい風土づくり</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pic>
        <p:nvPicPr>
          <p:cNvPr id="5" name="図 4">
            <a:extLst>
              <a:ext uri="{FF2B5EF4-FFF2-40B4-BE49-F238E27FC236}">
                <a16:creationId xmlns:a16="http://schemas.microsoft.com/office/drawing/2014/main" id="{A9458BA6-4636-0ECE-08CA-D2B77AD23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665" y="4402197"/>
            <a:ext cx="1558718" cy="1558718"/>
          </a:xfrm>
          <a:prstGeom prst="rect">
            <a:avLst/>
          </a:prstGeom>
        </p:spPr>
      </p:pic>
      <p:sp>
        <p:nvSpPr>
          <p:cNvPr id="8" name="TextBox 9">
            <a:extLst>
              <a:ext uri="{FF2B5EF4-FFF2-40B4-BE49-F238E27FC236}">
                <a16:creationId xmlns:a16="http://schemas.microsoft.com/office/drawing/2014/main" id="{C29EE61B-126B-E63A-A966-3FFDE42F8176}"/>
              </a:ext>
            </a:extLst>
          </p:cNvPr>
          <p:cNvSpPr txBox="1"/>
          <p:nvPr/>
        </p:nvSpPr>
        <p:spPr>
          <a:xfrm>
            <a:off x="8070520" y="3940783"/>
            <a:ext cx="2462384" cy="585097"/>
          </a:xfrm>
          <a:prstGeom prst="rect">
            <a:avLst/>
          </a:prstGeom>
        </p:spPr>
        <p:txBody>
          <a:bodyPr wrap="square" lIns="0" tIns="0" rIns="0" bIns="0" rtlCol="0" anchor="t">
            <a:spAutoFit/>
          </a:bodyPr>
          <a:lstStyle/>
          <a:p>
            <a:pPr algn="ctr">
              <a:lnSpc>
                <a:spcPts val="2400"/>
              </a:lnSpc>
              <a:spcBef>
                <a:spcPct val="0"/>
              </a:spcBef>
            </a:pPr>
            <a:r>
              <a:rPr lang="ja-JP" altLang="en-US" sz="1600" b="1" spc="175" dirty="0">
                <a:solidFill>
                  <a:srgbClr val="FF0000"/>
                </a:solidFill>
                <a:latin typeface="Yu Gothic UI" panose="020B0500000000000000" pitchFamily="50" charset="-128"/>
                <a:ea typeface="Yu Gothic UI" panose="020B0500000000000000" pitchFamily="50" charset="-128"/>
                <a:cs typeface="Source Han Sans JP Bold"/>
                <a:sym typeface="Source Han Sans JP Bold"/>
              </a:rPr>
              <a:t>↓ヒント集はこちらから</a:t>
            </a:r>
            <a:endParaRPr lang="en-US" altLang="ja-JP" sz="1600" b="1" spc="175" dirty="0">
              <a:solidFill>
                <a:srgbClr val="FF0000"/>
              </a:solidFill>
              <a:latin typeface="Yu Gothic UI" panose="020B0500000000000000" pitchFamily="50" charset="-128"/>
              <a:ea typeface="Yu Gothic UI" panose="020B0500000000000000" pitchFamily="50" charset="-128"/>
              <a:cs typeface="Source Han Sans JP Bold"/>
              <a:sym typeface="Source Han Sans JP Bold"/>
            </a:endParaRPr>
          </a:p>
          <a:p>
            <a:pPr algn="ctr">
              <a:lnSpc>
                <a:spcPts val="2400"/>
              </a:lnSpc>
              <a:spcBef>
                <a:spcPct val="0"/>
              </a:spcBef>
            </a:pPr>
            <a:r>
              <a:rPr lang="ja-JP" altLang="en-US" sz="1600" b="1" spc="175" dirty="0">
                <a:solidFill>
                  <a:srgbClr val="FF0000"/>
                </a:solidFill>
                <a:latin typeface="Yu Gothic UI" panose="020B0500000000000000" pitchFamily="50" charset="-128"/>
                <a:ea typeface="Yu Gothic UI" panose="020B0500000000000000" pitchFamily="50" charset="-128"/>
                <a:cs typeface="Source Han Sans JP Bold"/>
                <a:sym typeface="Source Han Sans JP Bold"/>
              </a:rPr>
              <a:t>ダウンロードください↓</a:t>
            </a:r>
            <a:endParaRPr lang="en-US" altLang="ja-JP" sz="1600" b="1" spc="175" dirty="0">
              <a:solidFill>
                <a:srgbClr val="FF0000"/>
              </a:solidFill>
              <a:latin typeface="Yu Gothic UI" panose="020B0500000000000000" pitchFamily="50" charset="-128"/>
              <a:ea typeface="Yu Gothic UI" panose="020B0500000000000000" pitchFamily="50" charset="-128"/>
              <a:cs typeface="Source Han Sans JP Bold"/>
              <a:sym typeface="Source Han Sans JP Bold"/>
            </a:endParaRPr>
          </a:p>
        </p:txBody>
      </p:sp>
    </p:spTree>
    <p:extLst>
      <p:ext uri="{BB962C8B-B14F-4D97-AF65-F5344CB8AC3E}">
        <p14:creationId xmlns:p14="http://schemas.microsoft.com/office/powerpoint/2010/main" val="2120460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2D443D5A-F83C-9847-59DA-833053B35CD7}"/>
              </a:ext>
            </a:extLst>
          </p:cNvPr>
          <p:cNvSpPr txBox="1"/>
          <p:nvPr/>
        </p:nvSpPr>
        <p:spPr>
          <a:xfrm>
            <a:off x="3207614" y="2822158"/>
            <a:ext cx="3976957" cy="1641603"/>
          </a:xfrm>
          <a:prstGeom prst="rect">
            <a:avLst/>
          </a:prstGeom>
        </p:spPr>
        <p:txBody>
          <a:bodyPr wrap="square" lIns="0" tIns="0" rIns="0" bIns="0" rtlCol="0" anchor="t">
            <a:spAutoFit/>
          </a:bodyPr>
          <a:lstStyle/>
          <a:p>
            <a:pPr marL="0" lvl="0" indent="0" algn="ctr">
              <a:lnSpc>
                <a:spcPts val="6719"/>
              </a:lnSpc>
              <a:spcBef>
                <a:spcPct val="0"/>
              </a:spcBef>
            </a:pPr>
            <a:r>
              <a:rPr lang="en-US" sz="4400" dirty="0" err="1">
                <a:solidFill>
                  <a:srgbClr val="1A1A1A"/>
                </a:solidFill>
                <a:latin typeface="たづがね角ゴシック Info Medium"/>
                <a:ea typeface="たづがね角ゴシック Info Medium"/>
                <a:cs typeface="たづがね角ゴシック Info Medium"/>
                <a:sym typeface="たづがね角ゴシック Info Medium"/>
              </a:rPr>
              <a:t>男性育休取得を取り巻く現状</a:t>
            </a:r>
            <a:endParaRPr lang="en-US" sz="4400" dirty="0">
              <a:solidFill>
                <a:srgbClr val="1A1A1A"/>
              </a:solidFill>
              <a:latin typeface="たづがね角ゴシック Info Medium"/>
              <a:ea typeface="たづがね角ゴシック Info Medium"/>
              <a:cs typeface="たづがね角ゴシック Info Medium"/>
              <a:sym typeface="たづがね角ゴシック Info Medium"/>
            </a:endParaRPr>
          </a:p>
        </p:txBody>
      </p:sp>
      <p:sp>
        <p:nvSpPr>
          <p:cNvPr id="5" name="TextBox 3">
            <a:extLst>
              <a:ext uri="{FF2B5EF4-FFF2-40B4-BE49-F238E27FC236}">
                <a16:creationId xmlns:a16="http://schemas.microsoft.com/office/drawing/2014/main" id="{41797203-4CEE-EF75-4077-6AC57FCC2971}"/>
              </a:ext>
            </a:extLst>
          </p:cNvPr>
          <p:cNvSpPr txBox="1"/>
          <p:nvPr/>
        </p:nvSpPr>
        <p:spPr>
          <a:xfrm>
            <a:off x="2211361" y="3174644"/>
            <a:ext cx="996253" cy="739626"/>
          </a:xfrm>
          <a:prstGeom prst="rect">
            <a:avLst/>
          </a:prstGeom>
        </p:spPr>
        <p:txBody>
          <a:bodyPr lIns="0" tIns="0" rIns="0" bIns="0" rtlCol="0" anchor="t">
            <a:spAutoFit/>
          </a:bodyPr>
          <a:lstStyle/>
          <a:p>
            <a:pPr marL="0" lvl="0" indent="0" algn="just">
              <a:lnSpc>
                <a:spcPts val="6719"/>
              </a:lnSpc>
              <a:spcBef>
                <a:spcPct val="0"/>
              </a:spcBef>
            </a:pPr>
            <a:r>
              <a:rPr lang="en-US" sz="4400" u="none" strike="noStrike" dirty="0">
                <a:solidFill>
                  <a:srgbClr val="5A9F8A"/>
                </a:solidFill>
                <a:latin typeface="Helvetica World"/>
                <a:ea typeface="Helvetica World"/>
                <a:cs typeface="Helvetica World"/>
                <a:sym typeface="Helvetica World"/>
              </a:rPr>
              <a:t>01</a:t>
            </a:r>
          </a:p>
        </p:txBody>
      </p:sp>
      <p:sp>
        <p:nvSpPr>
          <p:cNvPr id="7" name="Freeform 2">
            <a:extLst>
              <a:ext uri="{FF2B5EF4-FFF2-40B4-BE49-F238E27FC236}">
                <a16:creationId xmlns:a16="http://schemas.microsoft.com/office/drawing/2014/main" id="{BBFEC21D-7D97-A707-F079-F6713F1C27E0}"/>
              </a:ext>
            </a:extLst>
          </p:cNvPr>
          <p:cNvSpPr>
            <a:spLocks noChangeAspect="1"/>
          </p:cNvSpPr>
          <p:nvPr/>
        </p:nvSpPr>
        <p:spPr>
          <a:xfrm>
            <a:off x="863104" y="3053446"/>
            <a:ext cx="702099" cy="923815"/>
          </a:xfrm>
          <a:custGeom>
            <a:avLst/>
            <a:gdLst/>
            <a:ahLst/>
            <a:cxnLst/>
            <a:rect l="l" t="t" r="r" b="b"/>
            <a:pathLst>
              <a:path w="1199470" h="1578250">
                <a:moveTo>
                  <a:pt x="0" y="0"/>
                </a:moveTo>
                <a:lnTo>
                  <a:pt x="1199470" y="0"/>
                </a:lnTo>
                <a:lnTo>
                  <a:pt x="1199470" y="1578250"/>
                </a:lnTo>
                <a:lnTo>
                  <a:pt x="0" y="1578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pic>
        <p:nvPicPr>
          <p:cNvPr id="3" name="図 2" descr="草の上に立っている少年&#10;&#10;AI によって生成されたコンテンツは間違っている可能性があります。">
            <a:extLst>
              <a:ext uri="{FF2B5EF4-FFF2-40B4-BE49-F238E27FC236}">
                <a16:creationId xmlns:a16="http://schemas.microsoft.com/office/drawing/2014/main" id="{39774A24-5D24-5428-4E6F-802495C245E6}"/>
              </a:ext>
            </a:extLst>
          </p:cNvPr>
          <p:cNvPicPr>
            <a:picLocks noChangeAspect="1"/>
          </p:cNvPicPr>
          <p:nvPr/>
        </p:nvPicPr>
        <p:blipFill>
          <a:blip r:embed="rId4">
            <a:extLst>
              <a:ext uri="{28A0092B-C50C-407E-A947-70E740481C1C}">
                <a14:useLocalDpi xmlns:a14="http://schemas.microsoft.com/office/drawing/2010/main" val="0"/>
              </a:ext>
            </a:extLst>
          </a:blip>
          <a:srcRect l="24765" t="4572" r="18351" b="2095"/>
          <a:stretch/>
        </p:blipFill>
        <p:spPr>
          <a:xfrm>
            <a:off x="7917714" y="1912623"/>
            <a:ext cx="3637605" cy="3575954"/>
          </a:xfrm>
          <a:prstGeom prst="rect">
            <a:avLst/>
          </a:prstGeom>
        </p:spPr>
      </p:pic>
      <p:sp>
        <p:nvSpPr>
          <p:cNvPr id="6" name="TextBox 15">
            <a:extLst>
              <a:ext uri="{FF2B5EF4-FFF2-40B4-BE49-F238E27FC236}">
                <a16:creationId xmlns:a16="http://schemas.microsoft.com/office/drawing/2014/main" id="{601DBA14-3A60-9177-EECB-258339747BD5}"/>
              </a:ext>
            </a:extLst>
          </p:cNvPr>
          <p:cNvSpPr txBox="1"/>
          <p:nvPr/>
        </p:nvSpPr>
        <p:spPr>
          <a:xfrm>
            <a:off x="8322364" y="5341357"/>
            <a:ext cx="3102226" cy="294440"/>
          </a:xfrm>
          <a:prstGeom prst="rect">
            <a:avLst/>
          </a:prstGeom>
        </p:spPr>
        <p:txBody>
          <a:bodyPr wrap="square" lIns="0" tIns="0" rIns="0" bIns="0" rtlCol="0" anchor="t">
            <a:spAutoFit/>
          </a:bodyPr>
          <a:lstStyle/>
          <a:p>
            <a:pPr marL="0" lvl="0" indent="0" algn="l">
              <a:lnSpc>
                <a:spcPts val="2827"/>
              </a:lnSpc>
              <a:spcBef>
                <a:spcPct val="0"/>
              </a:spcBef>
            </a:pPr>
            <a:r>
              <a:rPr lang="ja-JP" altLang="en-US" sz="800" dirty="0">
                <a:solidFill>
                  <a:srgbClr val="003356"/>
                </a:solidFill>
                <a:latin typeface="たづがね角ゴシック Info Medium"/>
                <a:ea typeface="たづがね角ゴシック Info Medium"/>
                <a:cs typeface="たづがね角ゴシック Info Medium"/>
                <a:sym typeface="たづがね角ゴシック Info Medium"/>
              </a:rPr>
              <a:t>令和６年度パパ育休のススメ職場のエピソード大賞ヒント集より</a:t>
            </a:r>
            <a:endParaRPr lang="en-US" sz="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2030824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550A9-FF7D-148E-0FFD-9C89B76C905A}"/>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B473BAB5-11A9-5ECE-6395-52F014770396}"/>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風土づくりの事例～ヒント集から～</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7" name="TextBox 11">
            <a:extLst>
              <a:ext uri="{FF2B5EF4-FFF2-40B4-BE49-F238E27FC236}">
                <a16:creationId xmlns:a16="http://schemas.microsoft.com/office/drawing/2014/main" id="{03C96768-40FA-28EF-67CA-58FE05D22A75}"/>
              </a:ext>
            </a:extLst>
          </p:cNvPr>
          <p:cNvSpPr txBox="1"/>
          <p:nvPr/>
        </p:nvSpPr>
        <p:spPr>
          <a:xfrm>
            <a:off x="8818265" y="2345193"/>
            <a:ext cx="2965792" cy="2215991"/>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上司の力強いサポートに感謝！</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復帰後のワークライフバランスへの配慮に感激！</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9" name="Freeform 10">
            <a:extLst>
              <a:ext uri="{FF2B5EF4-FFF2-40B4-BE49-F238E27FC236}">
                <a16:creationId xmlns:a16="http://schemas.microsoft.com/office/drawing/2014/main" id="{1D2DE7CA-55DC-F073-1BE0-E303FBECDF2D}"/>
              </a:ext>
            </a:extLst>
          </p:cNvPr>
          <p:cNvSpPr/>
          <p:nvPr/>
        </p:nvSpPr>
        <p:spPr>
          <a:xfrm>
            <a:off x="8370542" y="2434692"/>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pic>
        <p:nvPicPr>
          <p:cNvPr id="5" name="図 4">
            <a:extLst>
              <a:ext uri="{FF2B5EF4-FFF2-40B4-BE49-F238E27FC236}">
                <a16:creationId xmlns:a16="http://schemas.microsoft.com/office/drawing/2014/main" id="{5A91BEA6-81B2-03C5-F393-71803DB13122}"/>
              </a:ext>
            </a:extLst>
          </p:cNvPr>
          <p:cNvPicPr>
            <a:picLocks noChangeAspect="1"/>
          </p:cNvPicPr>
          <p:nvPr/>
        </p:nvPicPr>
        <p:blipFill>
          <a:blip r:embed="rId4"/>
          <a:srcRect l="24673" t="50899" r="56681" b="10030"/>
          <a:stretch>
            <a:fillRect/>
          </a:stretch>
        </p:blipFill>
        <p:spPr>
          <a:xfrm>
            <a:off x="736659" y="1168842"/>
            <a:ext cx="3427011" cy="4787428"/>
          </a:xfrm>
          <a:prstGeom prst="rect">
            <a:avLst/>
          </a:prstGeom>
        </p:spPr>
      </p:pic>
      <p:pic>
        <p:nvPicPr>
          <p:cNvPr id="10" name="図 9">
            <a:extLst>
              <a:ext uri="{FF2B5EF4-FFF2-40B4-BE49-F238E27FC236}">
                <a16:creationId xmlns:a16="http://schemas.microsoft.com/office/drawing/2014/main" id="{CFE80704-C9CD-85C9-FD2E-7313A86EDAC9}"/>
              </a:ext>
            </a:extLst>
          </p:cNvPr>
          <p:cNvPicPr>
            <a:picLocks noChangeAspect="1"/>
          </p:cNvPicPr>
          <p:nvPr/>
        </p:nvPicPr>
        <p:blipFill>
          <a:blip r:embed="rId4"/>
          <a:srcRect l="60692" t="50306" r="20338" b="9629"/>
          <a:stretch>
            <a:fillRect/>
          </a:stretch>
        </p:blipFill>
        <p:spPr>
          <a:xfrm>
            <a:off x="4562029" y="1168842"/>
            <a:ext cx="3466303" cy="4880772"/>
          </a:xfrm>
          <a:prstGeom prst="rect">
            <a:avLst/>
          </a:prstGeom>
        </p:spPr>
      </p:pic>
      <p:sp>
        <p:nvSpPr>
          <p:cNvPr id="11" name="Freeform 10">
            <a:extLst>
              <a:ext uri="{FF2B5EF4-FFF2-40B4-BE49-F238E27FC236}">
                <a16:creationId xmlns:a16="http://schemas.microsoft.com/office/drawing/2014/main" id="{EBB66329-117E-518E-8623-FEB703C13DC1}"/>
              </a:ext>
            </a:extLst>
          </p:cNvPr>
          <p:cNvSpPr/>
          <p:nvPr/>
        </p:nvSpPr>
        <p:spPr>
          <a:xfrm>
            <a:off x="8403562" y="3515944"/>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4" name="TextBox 10">
            <a:extLst>
              <a:ext uri="{FF2B5EF4-FFF2-40B4-BE49-F238E27FC236}">
                <a16:creationId xmlns:a16="http://schemas.microsoft.com/office/drawing/2014/main" id="{2A154C4A-0EC0-39DE-F963-8D4093DBC71E}"/>
              </a:ext>
            </a:extLst>
          </p:cNvPr>
          <p:cNvSpPr txBox="1"/>
          <p:nvPr/>
        </p:nvSpPr>
        <p:spPr>
          <a:xfrm>
            <a:off x="8762791" y="0"/>
            <a:ext cx="3223699" cy="383438"/>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制度を利用しやすい風土づくり</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6" name="TextBox 15">
            <a:extLst>
              <a:ext uri="{FF2B5EF4-FFF2-40B4-BE49-F238E27FC236}">
                <a16:creationId xmlns:a16="http://schemas.microsoft.com/office/drawing/2014/main" id="{05B80882-C66F-8189-535E-AA376007693C}"/>
              </a:ext>
            </a:extLst>
          </p:cNvPr>
          <p:cNvSpPr txBox="1"/>
          <p:nvPr/>
        </p:nvSpPr>
        <p:spPr>
          <a:xfrm>
            <a:off x="5581060" y="6077633"/>
            <a:ext cx="5292428" cy="303609"/>
          </a:xfrm>
          <a:prstGeom prst="rect">
            <a:avLst/>
          </a:prstGeom>
        </p:spPr>
        <p:txBody>
          <a:bodyPr wrap="square" lIns="0" tIns="0" rIns="0" bIns="0" rtlCol="0" anchor="t">
            <a:spAutoFit/>
          </a:bodyPr>
          <a:lstStyle/>
          <a:p>
            <a:pPr marL="0" lvl="0" indent="0" algn="l">
              <a:lnSpc>
                <a:spcPts val="2654"/>
              </a:lnSpc>
              <a:spcBef>
                <a:spcPct val="0"/>
              </a:spcBef>
            </a:pP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出典</a:t>
            </a:r>
            <a:r>
              <a:rPr 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「パパ育休のススメ 職場のエピソード大賞ヒント集」</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844476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9AC55-7B2D-5D41-6D94-E117AF6525ED}"/>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F965F2BB-EE7A-F160-320C-018C14368CF3}"/>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風土づくりの事例～ヒント集から～</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7" name="TextBox 11">
            <a:extLst>
              <a:ext uri="{FF2B5EF4-FFF2-40B4-BE49-F238E27FC236}">
                <a16:creationId xmlns:a16="http://schemas.microsoft.com/office/drawing/2014/main" id="{603A161E-B0A8-9FF3-56E9-E561195D9AFA}"/>
              </a:ext>
            </a:extLst>
          </p:cNvPr>
          <p:cNvSpPr txBox="1"/>
          <p:nvPr/>
        </p:nvSpPr>
        <p:spPr>
          <a:xfrm>
            <a:off x="8818265" y="2345193"/>
            <a:ext cx="2965792" cy="1846659"/>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育休の経験をもとに後輩をサポート！</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育休取得者の</a:t>
            </a:r>
            <a:r>
              <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rPr>
              <a:t>zoom</a:t>
            </a: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座談会で理解を促進！</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9" name="Freeform 10">
            <a:extLst>
              <a:ext uri="{FF2B5EF4-FFF2-40B4-BE49-F238E27FC236}">
                <a16:creationId xmlns:a16="http://schemas.microsoft.com/office/drawing/2014/main" id="{F173D6AA-286E-80B7-EE15-F18E905C1D4C}"/>
              </a:ext>
            </a:extLst>
          </p:cNvPr>
          <p:cNvSpPr/>
          <p:nvPr/>
        </p:nvSpPr>
        <p:spPr>
          <a:xfrm>
            <a:off x="8370542" y="2434692"/>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1" name="Freeform 10">
            <a:extLst>
              <a:ext uri="{FF2B5EF4-FFF2-40B4-BE49-F238E27FC236}">
                <a16:creationId xmlns:a16="http://schemas.microsoft.com/office/drawing/2014/main" id="{3CD8F10E-625A-A924-5A0E-5F33EA78FDE3}"/>
              </a:ext>
            </a:extLst>
          </p:cNvPr>
          <p:cNvSpPr/>
          <p:nvPr/>
        </p:nvSpPr>
        <p:spPr>
          <a:xfrm>
            <a:off x="8403562" y="3515944"/>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pic>
        <p:nvPicPr>
          <p:cNvPr id="6" name="図 5" descr="テキスト&#10;&#10;AI によって生成されたコンテンツは間違っている可能性があります。">
            <a:extLst>
              <a:ext uri="{FF2B5EF4-FFF2-40B4-BE49-F238E27FC236}">
                <a16:creationId xmlns:a16="http://schemas.microsoft.com/office/drawing/2014/main" id="{A0B719CA-1E85-0A71-21BB-5402753B2033}"/>
              </a:ext>
            </a:extLst>
          </p:cNvPr>
          <p:cNvPicPr>
            <a:picLocks noChangeAspect="1"/>
          </p:cNvPicPr>
          <p:nvPr/>
        </p:nvPicPr>
        <p:blipFill>
          <a:blip r:embed="rId4">
            <a:extLst>
              <a:ext uri="{28A0092B-C50C-407E-A947-70E740481C1C}">
                <a14:useLocalDpi xmlns:a14="http://schemas.microsoft.com/office/drawing/2010/main" val="0"/>
              </a:ext>
            </a:extLst>
          </a:blip>
          <a:srcRect t="4341" r="3155" b="2410"/>
          <a:stretch>
            <a:fillRect/>
          </a:stretch>
        </p:blipFill>
        <p:spPr>
          <a:xfrm>
            <a:off x="4351893" y="1027331"/>
            <a:ext cx="3678924" cy="4917234"/>
          </a:xfrm>
          <a:prstGeom prst="rect">
            <a:avLst/>
          </a:prstGeom>
        </p:spPr>
      </p:pic>
      <p:sp>
        <p:nvSpPr>
          <p:cNvPr id="5" name="TextBox 10">
            <a:extLst>
              <a:ext uri="{FF2B5EF4-FFF2-40B4-BE49-F238E27FC236}">
                <a16:creationId xmlns:a16="http://schemas.microsoft.com/office/drawing/2014/main" id="{83773F05-8D34-C383-B4FA-6417E58D678E}"/>
              </a:ext>
            </a:extLst>
          </p:cNvPr>
          <p:cNvSpPr txBox="1"/>
          <p:nvPr/>
        </p:nvSpPr>
        <p:spPr>
          <a:xfrm>
            <a:off x="8762791" y="0"/>
            <a:ext cx="3223699" cy="383438"/>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制度を利用しやすい風土づくり</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grpSp>
        <p:nvGrpSpPr>
          <p:cNvPr id="12" name="グループ化 11">
            <a:extLst>
              <a:ext uri="{FF2B5EF4-FFF2-40B4-BE49-F238E27FC236}">
                <a16:creationId xmlns:a16="http://schemas.microsoft.com/office/drawing/2014/main" id="{9EF9DE5B-86A2-5D87-7F3D-DFCB49C3AC9E}"/>
              </a:ext>
            </a:extLst>
          </p:cNvPr>
          <p:cNvGrpSpPr/>
          <p:nvPr/>
        </p:nvGrpSpPr>
        <p:grpSpPr>
          <a:xfrm>
            <a:off x="510102" y="1060689"/>
            <a:ext cx="3712838" cy="4883876"/>
            <a:chOff x="543209" y="1721643"/>
            <a:chExt cx="3377714" cy="4222922"/>
          </a:xfrm>
        </p:grpSpPr>
        <p:pic>
          <p:nvPicPr>
            <p:cNvPr id="4" name="図 3" descr="新聞の記事のスクリーンショット&#10;&#10;AI によって生成されたコンテンツは間違っている可能性があります。">
              <a:extLst>
                <a:ext uri="{FF2B5EF4-FFF2-40B4-BE49-F238E27FC236}">
                  <a16:creationId xmlns:a16="http://schemas.microsoft.com/office/drawing/2014/main" id="{9F6CE79A-BE86-9EBC-CE54-C0E9ED390B60}"/>
                </a:ext>
              </a:extLst>
            </p:cNvPr>
            <p:cNvPicPr>
              <a:picLocks noChangeAspect="1"/>
            </p:cNvPicPr>
            <p:nvPr/>
          </p:nvPicPr>
          <p:blipFill>
            <a:blip r:embed="rId5">
              <a:extLst>
                <a:ext uri="{28A0092B-C50C-407E-A947-70E740481C1C}">
                  <a14:useLocalDpi xmlns:a14="http://schemas.microsoft.com/office/drawing/2010/main" val="0"/>
                </a:ext>
              </a:extLst>
            </a:blip>
            <a:srcRect l="1" t="2553" r="2025" b="3390"/>
            <a:stretch>
              <a:fillRect/>
            </a:stretch>
          </p:blipFill>
          <p:spPr>
            <a:xfrm>
              <a:off x="693321" y="2183689"/>
              <a:ext cx="3077491" cy="3760876"/>
            </a:xfrm>
            <a:prstGeom prst="rect">
              <a:avLst/>
            </a:prstGeom>
          </p:spPr>
        </p:pic>
        <p:pic>
          <p:nvPicPr>
            <p:cNvPr id="10" name="図 9">
              <a:extLst>
                <a:ext uri="{FF2B5EF4-FFF2-40B4-BE49-F238E27FC236}">
                  <a16:creationId xmlns:a16="http://schemas.microsoft.com/office/drawing/2014/main" id="{63F736C5-757F-5BF5-2DA4-E1380D0E93B1}"/>
                </a:ext>
              </a:extLst>
            </p:cNvPr>
            <p:cNvPicPr>
              <a:picLocks noChangeAspect="1"/>
            </p:cNvPicPr>
            <p:nvPr/>
          </p:nvPicPr>
          <p:blipFill>
            <a:blip r:embed="rId6"/>
            <a:stretch>
              <a:fillRect/>
            </a:stretch>
          </p:blipFill>
          <p:spPr>
            <a:xfrm>
              <a:off x="543209" y="1721643"/>
              <a:ext cx="3377714" cy="462046"/>
            </a:xfrm>
            <a:prstGeom prst="rect">
              <a:avLst/>
            </a:prstGeom>
          </p:spPr>
        </p:pic>
      </p:grpSp>
      <p:sp>
        <p:nvSpPr>
          <p:cNvPr id="13" name="TextBox 15">
            <a:extLst>
              <a:ext uri="{FF2B5EF4-FFF2-40B4-BE49-F238E27FC236}">
                <a16:creationId xmlns:a16="http://schemas.microsoft.com/office/drawing/2014/main" id="{63495B0D-5715-D566-6625-BC11EFE81940}"/>
              </a:ext>
            </a:extLst>
          </p:cNvPr>
          <p:cNvSpPr txBox="1"/>
          <p:nvPr/>
        </p:nvSpPr>
        <p:spPr>
          <a:xfrm>
            <a:off x="5581060" y="6077633"/>
            <a:ext cx="5292428" cy="303609"/>
          </a:xfrm>
          <a:prstGeom prst="rect">
            <a:avLst/>
          </a:prstGeom>
        </p:spPr>
        <p:txBody>
          <a:bodyPr wrap="square" lIns="0" tIns="0" rIns="0" bIns="0" rtlCol="0" anchor="t">
            <a:spAutoFit/>
          </a:bodyPr>
          <a:lstStyle/>
          <a:p>
            <a:pPr marL="0" lvl="0" indent="0" algn="l">
              <a:lnSpc>
                <a:spcPts val="2654"/>
              </a:lnSpc>
              <a:spcBef>
                <a:spcPct val="0"/>
              </a:spcBef>
            </a:pP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出典</a:t>
            </a:r>
            <a:r>
              <a:rPr 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「パパ育休のススメ 職場のエピソード大賞ヒント集」</a:t>
            </a:r>
            <a:endPar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2682791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D1EFB-CBEC-BD15-C9C6-0B68401F573E}"/>
            </a:ext>
          </a:extLst>
        </p:cNvPr>
        <p:cNvGrpSpPr/>
        <p:nvPr/>
      </p:nvGrpSpPr>
      <p:grpSpPr>
        <a:xfrm>
          <a:off x="0" y="0"/>
          <a:ext cx="0" cy="0"/>
          <a:chOff x="0" y="0"/>
          <a:chExt cx="0" cy="0"/>
        </a:xfrm>
      </p:grpSpPr>
      <p:sp>
        <p:nvSpPr>
          <p:cNvPr id="4" name="TextBox 2">
            <a:extLst>
              <a:ext uri="{FF2B5EF4-FFF2-40B4-BE49-F238E27FC236}">
                <a16:creationId xmlns:a16="http://schemas.microsoft.com/office/drawing/2014/main" id="{EB7BF59B-8990-7511-F8F4-CA34109DB627}"/>
              </a:ext>
            </a:extLst>
          </p:cNvPr>
          <p:cNvSpPr txBox="1"/>
          <p:nvPr/>
        </p:nvSpPr>
        <p:spPr>
          <a:xfrm>
            <a:off x="3207614" y="3196627"/>
            <a:ext cx="4725895" cy="757323"/>
          </a:xfrm>
          <a:prstGeom prst="rect">
            <a:avLst/>
          </a:prstGeom>
        </p:spPr>
        <p:txBody>
          <a:bodyPr wrap="square" lIns="0" tIns="0" rIns="0" bIns="0" rtlCol="0" anchor="t">
            <a:spAutoFit/>
          </a:bodyPr>
          <a:lstStyle/>
          <a:p>
            <a:pPr marL="0" lvl="0" indent="0" algn="l">
              <a:lnSpc>
                <a:spcPts val="6719"/>
              </a:lnSpc>
              <a:spcBef>
                <a:spcPct val="0"/>
              </a:spcBef>
            </a:pPr>
            <a:r>
              <a:rPr lang="ja-JP" altLang="en-US" sz="3600" dirty="0">
                <a:solidFill>
                  <a:srgbClr val="1A1A1A"/>
                </a:solidFill>
                <a:latin typeface="たづがね角ゴシック Info Medium"/>
                <a:ea typeface="たづがね角ゴシック Info Medium"/>
                <a:cs typeface="たづがね角ゴシック Info Medium"/>
                <a:sym typeface="たづがね角ゴシック Info Medium"/>
              </a:rPr>
              <a:t>よくある質問やお悩み</a:t>
            </a:r>
            <a:endParaRPr lang="en-US" sz="3600" dirty="0">
              <a:solidFill>
                <a:srgbClr val="1A1A1A"/>
              </a:solidFill>
              <a:latin typeface="たづがね角ゴシック Info Medium"/>
              <a:ea typeface="たづがね角ゴシック Info Medium"/>
              <a:cs typeface="たづがね角ゴシック Info Medium"/>
              <a:sym typeface="たづがね角ゴシック Info Medium"/>
            </a:endParaRPr>
          </a:p>
        </p:txBody>
      </p:sp>
      <p:sp>
        <p:nvSpPr>
          <p:cNvPr id="5" name="TextBox 3">
            <a:extLst>
              <a:ext uri="{FF2B5EF4-FFF2-40B4-BE49-F238E27FC236}">
                <a16:creationId xmlns:a16="http://schemas.microsoft.com/office/drawing/2014/main" id="{D864BB7D-61BF-DD19-096A-05CB282E7725}"/>
              </a:ext>
            </a:extLst>
          </p:cNvPr>
          <p:cNvSpPr txBox="1"/>
          <p:nvPr/>
        </p:nvSpPr>
        <p:spPr>
          <a:xfrm>
            <a:off x="2211361" y="3174644"/>
            <a:ext cx="996253" cy="772840"/>
          </a:xfrm>
          <a:prstGeom prst="rect">
            <a:avLst/>
          </a:prstGeom>
        </p:spPr>
        <p:txBody>
          <a:bodyPr lIns="0" tIns="0" rIns="0" bIns="0" rtlCol="0" anchor="t">
            <a:spAutoFit/>
          </a:bodyPr>
          <a:lstStyle/>
          <a:p>
            <a:pPr marL="0" lvl="0" indent="0" algn="just">
              <a:lnSpc>
                <a:spcPts val="6719"/>
              </a:lnSpc>
              <a:spcBef>
                <a:spcPct val="0"/>
              </a:spcBef>
            </a:pPr>
            <a:r>
              <a:rPr lang="en-US" sz="4400" u="none" strike="noStrike" dirty="0">
                <a:solidFill>
                  <a:srgbClr val="5A9F8A"/>
                </a:solidFill>
                <a:latin typeface="Helvetica World"/>
                <a:ea typeface="Helvetica World"/>
                <a:cs typeface="Helvetica World"/>
                <a:sym typeface="Helvetica World"/>
              </a:rPr>
              <a:t>05</a:t>
            </a:r>
          </a:p>
        </p:txBody>
      </p:sp>
      <p:sp>
        <p:nvSpPr>
          <p:cNvPr id="7" name="Freeform 2">
            <a:extLst>
              <a:ext uri="{FF2B5EF4-FFF2-40B4-BE49-F238E27FC236}">
                <a16:creationId xmlns:a16="http://schemas.microsoft.com/office/drawing/2014/main" id="{78173044-86D9-81F2-07BD-E10CDE927DB2}"/>
              </a:ext>
            </a:extLst>
          </p:cNvPr>
          <p:cNvSpPr>
            <a:spLocks noChangeAspect="1"/>
          </p:cNvSpPr>
          <p:nvPr/>
        </p:nvSpPr>
        <p:spPr>
          <a:xfrm>
            <a:off x="863104" y="3053446"/>
            <a:ext cx="702099" cy="923815"/>
          </a:xfrm>
          <a:custGeom>
            <a:avLst/>
            <a:gdLst/>
            <a:ahLst/>
            <a:cxnLst/>
            <a:rect l="l" t="t" r="r" b="b"/>
            <a:pathLst>
              <a:path w="1199470" h="1578250">
                <a:moveTo>
                  <a:pt x="0" y="0"/>
                </a:moveTo>
                <a:lnTo>
                  <a:pt x="1199470" y="0"/>
                </a:lnTo>
                <a:lnTo>
                  <a:pt x="1199470" y="1578250"/>
                </a:lnTo>
                <a:lnTo>
                  <a:pt x="0" y="1578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pic>
        <p:nvPicPr>
          <p:cNvPr id="3" name="図 2" descr="屋外, 草, フィールド, 男 が含まれている画像&#10;&#10;AI によって生成されたコンテンツは間違っている可能性があります。">
            <a:extLst>
              <a:ext uri="{FF2B5EF4-FFF2-40B4-BE49-F238E27FC236}">
                <a16:creationId xmlns:a16="http://schemas.microsoft.com/office/drawing/2014/main" id="{C6AB59CE-54A6-896D-942E-7DB331081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7194" y="2711325"/>
            <a:ext cx="3373349" cy="2278685"/>
          </a:xfrm>
          <a:prstGeom prst="rect">
            <a:avLst/>
          </a:prstGeom>
        </p:spPr>
      </p:pic>
      <p:sp>
        <p:nvSpPr>
          <p:cNvPr id="6" name="TextBox 15">
            <a:extLst>
              <a:ext uri="{FF2B5EF4-FFF2-40B4-BE49-F238E27FC236}">
                <a16:creationId xmlns:a16="http://schemas.microsoft.com/office/drawing/2014/main" id="{77E605F0-D467-ACF1-7F47-8C795BC7A570}"/>
              </a:ext>
            </a:extLst>
          </p:cNvPr>
          <p:cNvSpPr txBox="1"/>
          <p:nvPr/>
        </p:nvSpPr>
        <p:spPr>
          <a:xfrm>
            <a:off x="8462756" y="4842790"/>
            <a:ext cx="3102226" cy="294440"/>
          </a:xfrm>
          <a:prstGeom prst="rect">
            <a:avLst/>
          </a:prstGeom>
        </p:spPr>
        <p:txBody>
          <a:bodyPr wrap="square" lIns="0" tIns="0" rIns="0" bIns="0" rtlCol="0" anchor="t">
            <a:spAutoFit/>
          </a:bodyPr>
          <a:lstStyle/>
          <a:p>
            <a:pPr marL="0" lvl="0" indent="0" algn="l">
              <a:lnSpc>
                <a:spcPts val="2827"/>
              </a:lnSpc>
              <a:spcBef>
                <a:spcPct val="0"/>
              </a:spcBef>
            </a:pPr>
            <a:r>
              <a:rPr lang="ja-JP" altLang="en-US" sz="800" dirty="0">
                <a:solidFill>
                  <a:srgbClr val="003356"/>
                </a:solidFill>
                <a:latin typeface="たづがね角ゴシック Info Medium"/>
                <a:ea typeface="たづがね角ゴシック Info Medium"/>
                <a:cs typeface="たづがね角ゴシック Info Medium"/>
                <a:sym typeface="たづがね角ゴシック Info Medium"/>
              </a:rPr>
              <a:t>令和６年度パパ育休のススメ職場のエピソード大賞ヒント集より</a:t>
            </a:r>
            <a:endParaRPr lang="en-US" sz="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2675371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5CEF9-2347-5933-8547-642E4B17F35D}"/>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924EDA7F-E7B9-A8B1-9AA8-9A761B5CA5DF}"/>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よくある質問やお悩み</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2" name="TextBox 11">
            <a:extLst>
              <a:ext uri="{FF2B5EF4-FFF2-40B4-BE49-F238E27FC236}">
                <a16:creationId xmlns:a16="http://schemas.microsoft.com/office/drawing/2014/main" id="{E34AF860-D8D5-9696-F79A-F10C930106A1}"/>
              </a:ext>
            </a:extLst>
          </p:cNvPr>
          <p:cNvSpPr txBox="1"/>
          <p:nvPr/>
        </p:nvSpPr>
        <p:spPr>
          <a:xfrm>
            <a:off x="1450827" y="1951672"/>
            <a:ext cx="9290345" cy="2954655"/>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（経営者・人事担当者より）「男性の育休取得」は、会社にとって、どんなよいことがあるのでしょう？</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endPar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（経営者・人事担当者・管理職より）お子さんが生まれる予定の</a:t>
            </a: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男性社員がいます。まずは何をすればよいでしょう？</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（男性社員より）育休を取りたい気持ちはあるが、職場に迷惑が</a:t>
            </a: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かかりそうなので、言い出しにくいです。</a:t>
            </a:r>
          </a:p>
        </p:txBody>
      </p:sp>
      <p:sp>
        <p:nvSpPr>
          <p:cNvPr id="4" name="Freeform 10">
            <a:extLst>
              <a:ext uri="{FF2B5EF4-FFF2-40B4-BE49-F238E27FC236}">
                <a16:creationId xmlns:a16="http://schemas.microsoft.com/office/drawing/2014/main" id="{4DDE3947-55D3-E101-4D4B-6F8FFCC9D502}"/>
              </a:ext>
            </a:extLst>
          </p:cNvPr>
          <p:cNvSpPr/>
          <p:nvPr/>
        </p:nvSpPr>
        <p:spPr>
          <a:xfrm>
            <a:off x="848608" y="2053030"/>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5" name="Freeform 10">
            <a:extLst>
              <a:ext uri="{FF2B5EF4-FFF2-40B4-BE49-F238E27FC236}">
                <a16:creationId xmlns:a16="http://schemas.microsoft.com/office/drawing/2014/main" id="{98313376-F2C2-2336-24EC-3ECA08BD8B87}"/>
              </a:ext>
            </a:extLst>
          </p:cNvPr>
          <p:cNvSpPr/>
          <p:nvPr/>
        </p:nvSpPr>
        <p:spPr>
          <a:xfrm>
            <a:off x="853315" y="3143249"/>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6" name="Freeform 10">
            <a:extLst>
              <a:ext uri="{FF2B5EF4-FFF2-40B4-BE49-F238E27FC236}">
                <a16:creationId xmlns:a16="http://schemas.microsoft.com/office/drawing/2014/main" id="{C9FD02A9-939C-F765-FF49-A046C1651F73}"/>
              </a:ext>
            </a:extLst>
          </p:cNvPr>
          <p:cNvSpPr/>
          <p:nvPr/>
        </p:nvSpPr>
        <p:spPr>
          <a:xfrm>
            <a:off x="848608" y="4169857"/>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7" name="TextBox 10">
            <a:extLst>
              <a:ext uri="{FF2B5EF4-FFF2-40B4-BE49-F238E27FC236}">
                <a16:creationId xmlns:a16="http://schemas.microsoft.com/office/drawing/2014/main" id="{9933A429-CE4E-56D4-63E8-4B5A3943E79B}"/>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よくある質問やお悩み</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32358348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75C3A-EBF3-5A68-7F05-6DA0A6DC9755}"/>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83694931-D360-CD6D-663A-E6711EEF7D0A}"/>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よくある質問やお悩み</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2" name="TextBox 11">
            <a:extLst>
              <a:ext uri="{FF2B5EF4-FFF2-40B4-BE49-F238E27FC236}">
                <a16:creationId xmlns:a16="http://schemas.microsoft.com/office/drawing/2014/main" id="{F62E5EC2-7D1B-D057-13C4-4D5D4D296148}"/>
              </a:ext>
            </a:extLst>
          </p:cNvPr>
          <p:cNvSpPr txBox="1"/>
          <p:nvPr/>
        </p:nvSpPr>
        <p:spPr>
          <a:xfrm>
            <a:off x="1450827" y="1767006"/>
            <a:ext cx="9290345" cy="3323987"/>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（経営者・人事担当者・管理職より）男性社員が育休を取ることに前向きではありません。育休を取るとどんな良いことがありますか？</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（管理職より）部下に育休を取らせてあげたい気持ちはあるが、</a:t>
            </a: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休んでいる間の代わりの要員がいないため、困っています。</a:t>
            </a:r>
          </a:p>
          <a:p>
            <a:pPr algn="l"/>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（経営者・人事担当者より）「男性の育休取得」を進めるために、</a:t>
            </a: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社内でどのような取組を行えばよいでしょう？</a:t>
            </a:r>
          </a:p>
        </p:txBody>
      </p:sp>
      <p:sp>
        <p:nvSpPr>
          <p:cNvPr id="5" name="Freeform 10">
            <a:extLst>
              <a:ext uri="{FF2B5EF4-FFF2-40B4-BE49-F238E27FC236}">
                <a16:creationId xmlns:a16="http://schemas.microsoft.com/office/drawing/2014/main" id="{560384E1-6397-538F-CA65-696B74DF5041}"/>
              </a:ext>
            </a:extLst>
          </p:cNvPr>
          <p:cNvSpPr/>
          <p:nvPr/>
        </p:nvSpPr>
        <p:spPr>
          <a:xfrm>
            <a:off x="825757" y="1854247"/>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6" name="Freeform 10">
            <a:extLst>
              <a:ext uri="{FF2B5EF4-FFF2-40B4-BE49-F238E27FC236}">
                <a16:creationId xmlns:a16="http://schemas.microsoft.com/office/drawing/2014/main" id="{5593E31C-EDE6-4FD4-82F2-51BBBE9E1514}"/>
              </a:ext>
            </a:extLst>
          </p:cNvPr>
          <p:cNvSpPr/>
          <p:nvPr/>
        </p:nvSpPr>
        <p:spPr>
          <a:xfrm>
            <a:off x="825757" y="3286124"/>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7" name="Freeform 10">
            <a:extLst>
              <a:ext uri="{FF2B5EF4-FFF2-40B4-BE49-F238E27FC236}">
                <a16:creationId xmlns:a16="http://schemas.microsoft.com/office/drawing/2014/main" id="{E0095CB4-5AC0-DEC3-E8DA-8A6957F4A6AE}"/>
              </a:ext>
            </a:extLst>
          </p:cNvPr>
          <p:cNvSpPr/>
          <p:nvPr/>
        </p:nvSpPr>
        <p:spPr>
          <a:xfrm>
            <a:off x="840657" y="4404820"/>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4" name="TextBox 10">
            <a:extLst>
              <a:ext uri="{FF2B5EF4-FFF2-40B4-BE49-F238E27FC236}">
                <a16:creationId xmlns:a16="http://schemas.microsoft.com/office/drawing/2014/main" id="{D48C5A7F-B332-6B3A-1E4D-764E14A21D9C}"/>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よくある質問やお悩み</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2584164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EC987-FBAE-B046-AFB5-CF3488F99E8D}"/>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AD6F0632-F6A6-16A7-50C0-893989A19475}"/>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よくある質問やお悩み</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9" name="吹き出し: 角を丸めた四角形 8">
            <a:extLst>
              <a:ext uri="{FF2B5EF4-FFF2-40B4-BE49-F238E27FC236}">
                <a16:creationId xmlns:a16="http://schemas.microsoft.com/office/drawing/2014/main" id="{4C865B51-8422-54F7-CD94-635C0C265921}"/>
              </a:ext>
            </a:extLst>
          </p:cNvPr>
          <p:cNvSpPr/>
          <p:nvPr/>
        </p:nvSpPr>
        <p:spPr>
          <a:xfrm>
            <a:off x="1002550" y="2413600"/>
            <a:ext cx="10512116" cy="663555"/>
          </a:xfrm>
          <a:prstGeom prst="wedgeRoundRectCallout">
            <a:avLst>
              <a:gd name="adj1" fmla="val 53848"/>
              <a:gd name="adj2" fmla="val 48732"/>
              <a:gd name="adj3" fmla="val 16667"/>
            </a:avLst>
          </a:prstGeom>
          <a:solidFill>
            <a:schemeClr val="bg1"/>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社員だけでなく社員の「ご家族」からも愛される会社になれます。</a:t>
            </a:r>
            <a:endParaRPr kumimoji="1" lang="ja-JP" altLang="en-US" sz="2400" dirty="0">
              <a:solidFill>
                <a:schemeClr val="tx1"/>
              </a:solidFill>
            </a:endParaRPr>
          </a:p>
        </p:txBody>
      </p:sp>
      <p:sp>
        <p:nvSpPr>
          <p:cNvPr id="12" name="正方形/長方形 11">
            <a:extLst>
              <a:ext uri="{FF2B5EF4-FFF2-40B4-BE49-F238E27FC236}">
                <a16:creationId xmlns:a16="http://schemas.microsoft.com/office/drawing/2014/main" id="{70FB24C3-ADF0-1027-882E-A122863D2D59}"/>
              </a:ext>
            </a:extLst>
          </p:cNvPr>
          <p:cNvSpPr/>
          <p:nvPr/>
        </p:nvSpPr>
        <p:spPr>
          <a:xfrm>
            <a:off x="795765" y="2032142"/>
            <a:ext cx="840704" cy="979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solidFill>
                  <a:schemeClr val="tx1"/>
                </a:solidFill>
              </a:rPr>
              <a:t>A</a:t>
            </a:r>
            <a:endParaRPr kumimoji="1" lang="ja-JP" altLang="en-US" sz="4400" dirty="0">
              <a:solidFill>
                <a:schemeClr val="tx1"/>
              </a:solidFill>
            </a:endParaRPr>
          </a:p>
        </p:txBody>
      </p:sp>
      <p:sp>
        <p:nvSpPr>
          <p:cNvPr id="13" name="吹き出し: 角を丸めた四角形 12">
            <a:extLst>
              <a:ext uri="{FF2B5EF4-FFF2-40B4-BE49-F238E27FC236}">
                <a16:creationId xmlns:a16="http://schemas.microsoft.com/office/drawing/2014/main" id="{6A17EDDD-09DE-5552-6F2E-528B69C4F97B}"/>
              </a:ext>
            </a:extLst>
          </p:cNvPr>
          <p:cNvSpPr/>
          <p:nvPr/>
        </p:nvSpPr>
        <p:spPr>
          <a:xfrm>
            <a:off x="677334" y="1294338"/>
            <a:ext cx="10512116" cy="871323"/>
          </a:xfrm>
          <a:prstGeom prst="wedgeRoundRectCallout">
            <a:avLst>
              <a:gd name="adj1" fmla="val -54061"/>
              <a:gd name="adj2" fmla="val 49413"/>
              <a:gd name="adj3" fmla="val 16667"/>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（経営者・人事担当者より）「男性の育休取得」は、会社にとって、</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どんなよいことがあるのでしょう？</a:t>
            </a:r>
            <a:endParaRPr kumimoji="1" lang="ja-JP" altLang="en-US" sz="2400" dirty="0">
              <a:solidFill>
                <a:schemeClr val="tx1"/>
              </a:solidFill>
              <a:latin typeface="たづがね角ゴシック Info Medium"/>
            </a:endParaRPr>
          </a:p>
        </p:txBody>
      </p:sp>
      <p:sp>
        <p:nvSpPr>
          <p:cNvPr id="14" name="正方形/長方形 13">
            <a:extLst>
              <a:ext uri="{FF2B5EF4-FFF2-40B4-BE49-F238E27FC236}">
                <a16:creationId xmlns:a16="http://schemas.microsoft.com/office/drawing/2014/main" id="{D603C4AD-0291-1791-892F-48333C5989B0}"/>
              </a:ext>
            </a:extLst>
          </p:cNvPr>
          <p:cNvSpPr/>
          <p:nvPr/>
        </p:nvSpPr>
        <p:spPr>
          <a:xfrm>
            <a:off x="256982" y="832136"/>
            <a:ext cx="840704" cy="979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solidFill>
                  <a:schemeClr val="tx1"/>
                </a:solidFill>
              </a:rPr>
              <a:t>Q</a:t>
            </a:r>
            <a:endParaRPr kumimoji="1" lang="ja-JP" altLang="en-US" sz="4400" dirty="0">
              <a:solidFill>
                <a:schemeClr val="tx1"/>
              </a:solidFill>
            </a:endParaRPr>
          </a:p>
        </p:txBody>
      </p:sp>
      <p:pic>
        <p:nvPicPr>
          <p:cNvPr id="15" name="図 14">
            <a:extLst>
              <a:ext uri="{FF2B5EF4-FFF2-40B4-BE49-F238E27FC236}">
                <a16:creationId xmlns:a16="http://schemas.microsoft.com/office/drawing/2014/main" id="{32FFEED6-534B-D077-694A-2C95388C1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7180" y="3325094"/>
            <a:ext cx="3598697" cy="2704628"/>
          </a:xfrm>
          <a:prstGeom prst="rect">
            <a:avLst/>
          </a:prstGeom>
        </p:spPr>
      </p:pic>
      <p:sp>
        <p:nvSpPr>
          <p:cNvPr id="16" name="TextBox 11">
            <a:extLst>
              <a:ext uri="{FF2B5EF4-FFF2-40B4-BE49-F238E27FC236}">
                <a16:creationId xmlns:a16="http://schemas.microsoft.com/office/drawing/2014/main" id="{4933F66D-B84F-E137-AA06-C9B98A5BE98B}"/>
              </a:ext>
            </a:extLst>
          </p:cNvPr>
          <p:cNvSpPr txBox="1"/>
          <p:nvPr/>
        </p:nvSpPr>
        <p:spPr>
          <a:xfrm>
            <a:off x="954308" y="3325094"/>
            <a:ext cx="5418666" cy="2769989"/>
          </a:xfrm>
          <a:prstGeom prst="rect">
            <a:avLst/>
          </a:prstGeom>
        </p:spPr>
        <p:txBody>
          <a:bodyPr wrap="square" lIns="0" tIns="0" rIns="0" bIns="0" rtlCol="0" anchor="t">
            <a:spAutoFit/>
          </a:bodyPr>
          <a:lstStyle/>
          <a:p>
            <a:pPr algn="l"/>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令和</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年度イクボス座談会</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a:t>
            </a:r>
          </a:p>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日本土木工業株式会社　垣本 美和様</a:t>
            </a:r>
          </a:p>
          <a:p>
            <a:pPr algn="l"/>
            <a:endPar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社員を大切にすることと同じように、社員のご家族のことを考えて取組みや制度を考えてきました。</a:t>
            </a:r>
          </a:p>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お子さんが生まれた社員へのオムツ・ミルクのプレゼントや育休アンケートなどの取組みにより、ご家族から感謝されることも多いです。</a:t>
            </a:r>
          </a:p>
        </p:txBody>
      </p:sp>
      <p:sp>
        <p:nvSpPr>
          <p:cNvPr id="2" name="TextBox 10">
            <a:extLst>
              <a:ext uri="{FF2B5EF4-FFF2-40B4-BE49-F238E27FC236}">
                <a16:creationId xmlns:a16="http://schemas.microsoft.com/office/drawing/2014/main" id="{B202BEDE-1E5F-4778-D609-DF57236DC222}"/>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よくある質問やお悩み</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1055214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9268F-9BEF-50E9-6786-C0626CAA63FA}"/>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8FA5F3E8-C857-CF6F-9082-8EA15C3A51C8}"/>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企業情報</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2" name="TextBox 11">
            <a:extLst>
              <a:ext uri="{FF2B5EF4-FFF2-40B4-BE49-F238E27FC236}">
                <a16:creationId xmlns:a16="http://schemas.microsoft.com/office/drawing/2014/main" id="{1ABF7B63-1A7C-23B2-B2D9-41B50A48EF57}"/>
              </a:ext>
            </a:extLst>
          </p:cNvPr>
          <p:cNvSpPr txBox="1"/>
          <p:nvPr/>
        </p:nvSpPr>
        <p:spPr>
          <a:xfrm>
            <a:off x="1450827" y="1767006"/>
            <a:ext cx="9290345"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日本土木工業株式会社</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5" name="Freeform 10">
            <a:extLst>
              <a:ext uri="{FF2B5EF4-FFF2-40B4-BE49-F238E27FC236}">
                <a16:creationId xmlns:a16="http://schemas.microsoft.com/office/drawing/2014/main" id="{B9545B63-0E2C-4E4D-1582-2E11557E2888}"/>
              </a:ext>
            </a:extLst>
          </p:cNvPr>
          <p:cNvSpPr/>
          <p:nvPr/>
        </p:nvSpPr>
        <p:spPr>
          <a:xfrm>
            <a:off x="852542" y="1862198"/>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4" name="TextBox 10">
            <a:extLst>
              <a:ext uri="{FF2B5EF4-FFF2-40B4-BE49-F238E27FC236}">
                <a16:creationId xmlns:a16="http://schemas.microsoft.com/office/drawing/2014/main" id="{CB737E88-3DAF-137B-9FA0-638160D9B0B6}"/>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よくある質問やお悩み</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graphicFrame>
        <p:nvGraphicFramePr>
          <p:cNvPr id="6" name="表 5">
            <a:extLst>
              <a:ext uri="{FF2B5EF4-FFF2-40B4-BE49-F238E27FC236}">
                <a16:creationId xmlns:a16="http://schemas.microsoft.com/office/drawing/2014/main" id="{E2883C0F-CD16-B1F7-7D41-681B930ECFA3}"/>
              </a:ext>
            </a:extLst>
          </p:cNvPr>
          <p:cNvGraphicFramePr>
            <a:graphicFrameLocks noGrp="1"/>
          </p:cNvGraphicFramePr>
          <p:nvPr>
            <p:extLst>
              <p:ext uri="{D42A27DB-BD31-4B8C-83A1-F6EECF244321}">
                <p14:modId xmlns:p14="http://schemas.microsoft.com/office/powerpoint/2010/main" val="198436378"/>
              </p:ext>
            </p:extLst>
          </p:nvPr>
        </p:nvGraphicFramePr>
        <p:xfrm>
          <a:off x="1286782" y="2634887"/>
          <a:ext cx="9618436" cy="3039291"/>
        </p:xfrm>
        <a:graphic>
          <a:graphicData uri="http://schemas.openxmlformats.org/drawingml/2006/table">
            <a:tbl>
              <a:tblPr firstRow="1" bandRow="1">
                <a:tableStyleId>{68D230F3-CF80-4859-8CE7-A43EE81993B5}</a:tableStyleId>
              </a:tblPr>
              <a:tblGrid>
                <a:gridCol w="1978933">
                  <a:extLst>
                    <a:ext uri="{9D8B030D-6E8A-4147-A177-3AD203B41FA5}">
                      <a16:colId xmlns:a16="http://schemas.microsoft.com/office/drawing/2014/main" val="2389485238"/>
                    </a:ext>
                  </a:extLst>
                </a:gridCol>
                <a:gridCol w="7639503">
                  <a:extLst>
                    <a:ext uri="{9D8B030D-6E8A-4147-A177-3AD203B41FA5}">
                      <a16:colId xmlns:a16="http://schemas.microsoft.com/office/drawing/2014/main" val="2906256932"/>
                    </a:ext>
                  </a:extLst>
                </a:gridCol>
              </a:tblGrid>
              <a:tr h="1013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業務内容</a:t>
                      </a:r>
                      <a:endParaRPr kumimoji="1" lang="ja-JP" altLang="en-US" b="0" dirty="0">
                        <a:latin typeface="たづがね角ゴシック Info Medium"/>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総合建設業　おもに公共工事（元請）を施工</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海岸工事、橋梁下部工事等土木一式工事、舗装工事、建築工事、とび・土工、しゅんせつ工事など</a:t>
                      </a:r>
                      <a:endParaRPr kumimoji="1" lang="ja-JP" altLang="en-US" b="0" dirty="0">
                        <a:latin typeface="たづがね角ゴシック Info Medium"/>
                      </a:endParaRPr>
                    </a:p>
                  </a:txBody>
                  <a:tcPr anchor="ctr"/>
                </a:tc>
                <a:extLst>
                  <a:ext uri="{0D108BD9-81ED-4DB2-BD59-A6C34878D82A}">
                    <a16:rowId xmlns:a16="http://schemas.microsoft.com/office/drawing/2014/main" val="85472110"/>
                  </a:ext>
                </a:extLst>
              </a:tr>
              <a:tr h="1013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所在地</a:t>
                      </a:r>
                      <a:endParaRPr kumimoji="1" lang="ja-JP" altLang="en-US" dirty="0">
                        <a:latin typeface="たづがね角ゴシック Info Medium"/>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kumimoji="1" lang="en-US" altLang="ja-JP" sz="1800" dirty="0">
                          <a:solidFill>
                            <a:srgbClr val="003356"/>
                          </a:solidFill>
                          <a:latin typeface="たづがね角ゴシック Info Medium"/>
                          <a:ea typeface="たづがね角ゴシック Info Medium"/>
                          <a:cs typeface="たづがね角ゴシック Info Medium"/>
                          <a:sym typeface="たづがね角ゴシック Info Medium"/>
                        </a:rPr>
                        <a:t>519-5205</a:t>
                      </a:r>
                      <a:r>
                        <a:rPr kumimoji="1" lang="ja-JP"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　三重県南牟婁郡御浜町引作</a:t>
                      </a:r>
                      <a:r>
                        <a:rPr kumimoji="1" lang="en-US" altLang="ja-JP" sz="1800" dirty="0">
                          <a:solidFill>
                            <a:srgbClr val="003356"/>
                          </a:solidFill>
                          <a:latin typeface="たづがね角ゴシック Info Medium"/>
                          <a:ea typeface="たづがね角ゴシック Info Medium"/>
                          <a:cs typeface="たづがね角ゴシック Info Medium"/>
                          <a:sym typeface="たづがね角ゴシック Info Medium"/>
                        </a:rPr>
                        <a:t>141-52</a:t>
                      </a:r>
                      <a:endParaRPr kumimoji="1" lang="ja-JP" altLang="en-US" dirty="0">
                        <a:latin typeface="たづがね角ゴシック Info Medium"/>
                      </a:endParaRPr>
                    </a:p>
                  </a:txBody>
                  <a:tcPr anchor="ctr"/>
                </a:tc>
                <a:extLst>
                  <a:ext uri="{0D108BD9-81ED-4DB2-BD59-A6C34878D82A}">
                    <a16:rowId xmlns:a16="http://schemas.microsoft.com/office/drawing/2014/main" val="925028766"/>
                  </a:ext>
                </a:extLst>
              </a:tr>
              <a:tr h="1013097">
                <a:tc>
                  <a:txBody>
                    <a:bodyPr/>
                    <a:lstStyle/>
                    <a:p>
                      <a:r>
                        <a:rPr lang="ja-JP"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従業員数</a:t>
                      </a:r>
                      <a:endParaRPr kumimoji="1" lang="ja-JP" altLang="en-US" dirty="0">
                        <a:latin typeface="たづがね角ゴシック Info Medium"/>
                      </a:endParaRPr>
                    </a:p>
                  </a:txBody>
                  <a:tcPr anchor="ctr"/>
                </a:tc>
                <a:tc>
                  <a:txBody>
                    <a:bodyPr/>
                    <a:lstStyle/>
                    <a:p>
                      <a:r>
                        <a:rPr lang="en-US" altLang="ja-JP" sz="1800" dirty="0">
                          <a:solidFill>
                            <a:srgbClr val="003356"/>
                          </a:solidFill>
                          <a:latin typeface="たづがね角ゴシック Info Medium"/>
                          <a:ea typeface="たづがね角ゴシック Info Medium"/>
                          <a:cs typeface="たづがね角ゴシック Info Medium"/>
                          <a:sym typeface="たづがね角ゴシック Info Medium"/>
                        </a:rPr>
                        <a:t>28</a:t>
                      </a:r>
                      <a:r>
                        <a:rPr lang="ja-JP"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名</a:t>
                      </a:r>
                      <a:endParaRPr kumimoji="1" lang="ja-JP" altLang="en-US" dirty="0">
                        <a:latin typeface="たづがね角ゴシック Info Medium"/>
                      </a:endParaRPr>
                    </a:p>
                  </a:txBody>
                  <a:tcPr anchor="ctr"/>
                </a:tc>
                <a:extLst>
                  <a:ext uri="{0D108BD9-81ED-4DB2-BD59-A6C34878D82A}">
                    <a16:rowId xmlns:a16="http://schemas.microsoft.com/office/drawing/2014/main" val="270163189"/>
                  </a:ext>
                </a:extLst>
              </a:tr>
            </a:tbl>
          </a:graphicData>
        </a:graphic>
      </p:graphicFrame>
      <p:sp>
        <p:nvSpPr>
          <p:cNvPr id="7" name="TextBox 11">
            <a:extLst>
              <a:ext uri="{FF2B5EF4-FFF2-40B4-BE49-F238E27FC236}">
                <a16:creationId xmlns:a16="http://schemas.microsoft.com/office/drawing/2014/main" id="{58C68A8F-F90C-1CFB-AC5C-4B420338EAE5}"/>
              </a:ext>
            </a:extLst>
          </p:cNvPr>
          <p:cNvSpPr txBox="1"/>
          <p:nvPr/>
        </p:nvSpPr>
        <p:spPr>
          <a:xfrm>
            <a:off x="8670471" y="5792427"/>
            <a:ext cx="2490108" cy="276999"/>
          </a:xfrm>
          <a:prstGeom prst="rect">
            <a:avLst/>
          </a:prstGeom>
        </p:spPr>
        <p:txBody>
          <a:bodyPr wrap="square" lIns="0" tIns="0" rIns="0" bIns="0" rtlCol="0" anchor="t">
            <a:spAutoFit/>
          </a:bodyPr>
          <a:lstStyle/>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令和</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7</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年</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12</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月末時点</a:t>
            </a:r>
          </a:p>
        </p:txBody>
      </p:sp>
    </p:spTree>
    <p:extLst>
      <p:ext uri="{BB962C8B-B14F-4D97-AF65-F5344CB8AC3E}">
        <p14:creationId xmlns:p14="http://schemas.microsoft.com/office/powerpoint/2010/main" val="1233981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8A546-4342-6492-911F-918650D7698A}"/>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0A474484-E253-88A1-8FCB-16D41165BC7B}"/>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よくある質問やお悩み</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9" name="吹き出し: 角を丸めた四角形 8">
            <a:extLst>
              <a:ext uri="{FF2B5EF4-FFF2-40B4-BE49-F238E27FC236}">
                <a16:creationId xmlns:a16="http://schemas.microsoft.com/office/drawing/2014/main" id="{2E8D711A-FFDC-B917-2C92-04BAD6E1A9F8}"/>
              </a:ext>
            </a:extLst>
          </p:cNvPr>
          <p:cNvSpPr/>
          <p:nvPr/>
        </p:nvSpPr>
        <p:spPr>
          <a:xfrm>
            <a:off x="1002550" y="2413600"/>
            <a:ext cx="10512116" cy="663555"/>
          </a:xfrm>
          <a:prstGeom prst="wedgeRoundRectCallout">
            <a:avLst>
              <a:gd name="adj1" fmla="val 53848"/>
              <a:gd name="adj2" fmla="val 48732"/>
              <a:gd name="adj3" fmla="val 16667"/>
            </a:avLst>
          </a:prstGeom>
          <a:solidFill>
            <a:schemeClr val="bg1"/>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制度の説明をし、「育休を取りますか？」と聞いてみましょう。</a:t>
            </a:r>
          </a:p>
        </p:txBody>
      </p:sp>
      <p:sp>
        <p:nvSpPr>
          <p:cNvPr id="12" name="正方形/長方形 11">
            <a:extLst>
              <a:ext uri="{FF2B5EF4-FFF2-40B4-BE49-F238E27FC236}">
                <a16:creationId xmlns:a16="http://schemas.microsoft.com/office/drawing/2014/main" id="{170C02DE-A80C-98ED-0145-2B7A50C2C267}"/>
              </a:ext>
            </a:extLst>
          </p:cNvPr>
          <p:cNvSpPr/>
          <p:nvPr/>
        </p:nvSpPr>
        <p:spPr>
          <a:xfrm>
            <a:off x="795765" y="2032142"/>
            <a:ext cx="840704" cy="979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solidFill>
                  <a:schemeClr val="tx1"/>
                </a:solidFill>
              </a:rPr>
              <a:t>A</a:t>
            </a:r>
            <a:endParaRPr kumimoji="1" lang="ja-JP" altLang="en-US" sz="4400" dirty="0">
              <a:solidFill>
                <a:schemeClr val="tx1"/>
              </a:solidFill>
            </a:endParaRPr>
          </a:p>
        </p:txBody>
      </p:sp>
      <p:sp>
        <p:nvSpPr>
          <p:cNvPr id="13" name="吹き出し: 角を丸めた四角形 12">
            <a:extLst>
              <a:ext uri="{FF2B5EF4-FFF2-40B4-BE49-F238E27FC236}">
                <a16:creationId xmlns:a16="http://schemas.microsoft.com/office/drawing/2014/main" id="{E626B8BC-46AE-3156-0E70-39A01873FAD6}"/>
              </a:ext>
            </a:extLst>
          </p:cNvPr>
          <p:cNvSpPr/>
          <p:nvPr/>
        </p:nvSpPr>
        <p:spPr>
          <a:xfrm>
            <a:off x="677334" y="1294338"/>
            <a:ext cx="10512116" cy="871323"/>
          </a:xfrm>
          <a:prstGeom prst="wedgeRoundRectCallout">
            <a:avLst>
              <a:gd name="adj1" fmla="val -54061"/>
              <a:gd name="adj2" fmla="val 49413"/>
              <a:gd name="adj3" fmla="val 16667"/>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（経営者・人事担当者・管理職より）お子さんが生まれる予定の</a:t>
            </a:r>
          </a:p>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男性社員がいます。まずは何をすればよいでしょう？</a:t>
            </a:r>
          </a:p>
        </p:txBody>
      </p:sp>
      <p:sp>
        <p:nvSpPr>
          <p:cNvPr id="14" name="正方形/長方形 13">
            <a:extLst>
              <a:ext uri="{FF2B5EF4-FFF2-40B4-BE49-F238E27FC236}">
                <a16:creationId xmlns:a16="http://schemas.microsoft.com/office/drawing/2014/main" id="{FA55CD80-FD05-37ED-B6E0-1AEE2A7B488F}"/>
              </a:ext>
            </a:extLst>
          </p:cNvPr>
          <p:cNvSpPr/>
          <p:nvPr/>
        </p:nvSpPr>
        <p:spPr>
          <a:xfrm>
            <a:off x="256982" y="832136"/>
            <a:ext cx="840704" cy="979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solidFill>
                  <a:schemeClr val="tx1"/>
                </a:solidFill>
              </a:rPr>
              <a:t>Q</a:t>
            </a:r>
            <a:endParaRPr kumimoji="1" lang="ja-JP" altLang="en-US" sz="4400" dirty="0">
              <a:solidFill>
                <a:schemeClr val="tx1"/>
              </a:solidFill>
            </a:endParaRPr>
          </a:p>
        </p:txBody>
      </p:sp>
      <p:sp>
        <p:nvSpPr>
          <p:cNvPr id="16" name="TextBox 11">
            <a:extLst>
              <a:ext uri="{FF2B5EF4-FFF2-40B4-BE49-F238E27FC236}">
                <a16:creationId xmlns:a16="http://schemas.microsoft.com/office/drawing/2014/main" id="{FD65AD66-3DA1-C54F-1870-E77C72BC07A7}"/>
              </a:ext>
            </a:extLst>
          </p:cNvPr>
          <p:cNvSpPr txBox="1"/>
          <p:nvPr/>
        </p:nvSpPr>
        <p:spPr>
          <a:xfrm>
            <a:off x="954308" y="3325094"/>
            <a:ext cx="5418666" cy="3077766"/>
          </a:xfrm>
          <a:prstGeom prst="rect">
            <a:avLst/>
          </a:prstGeom>
        </p:spPr>
        <p:txBody>
          <a:bodyPr wrap="square" lIns="0" tIns="0" rIns="0" bIns="0" rtlCol="0" anchor="t">
            <a:spAutoFit/>
          </a:bodyPr>
          <a:lstStyle/>
          <a:p>
            <a:pPr algn="l"/>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令和</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6</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年度イクボス座談会</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a:t>
            </a:r>
          </a:p>
          <a:p>
            <a:pPr algn="l"/>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IX</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デジタル株式会社　伊藤 彰紀様</a:t>
            </a:r>
          </a:p>
          <a:p>
            <a:pPr algn="l"/>
            <a:endPar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2</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度の育休経験があります。最初は育休を取るつもりはありませんでしたが、総務の方から「育休を取りますか？」という声がけをしてもらって、気持ちが変わりました。</a:t>
            </a:r>
          </a:p>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グループ全体で「理念」を大切にしていて、どんな職種でも休みを取りやすい風土づくりをしています。</a:t>
            </a:r>
          </a:p>
        </p:txBody>
      </p:sp>
      <p:pic>
        <p:nvPicPr>
          <p:cNvPr id="2" name="図 1">
            <a:extLst>
              <a:ext uri="{FF2B5EF4-FFF2-40B4-BE49-F238E27FC236}">
                <a16:creationId xmlns:a16="http://schemas.microsoft.com/office/drawing/2014/main" id="{D6870E05-BA5E-0670-5134-2F63AF96F926}"/>
              </a:ext>
            </a:extLst>
          </p:cNvPr>
          <p:cNvPicPr>
            <a:picLocks noChangeAspect="1"/>
          </p:cNvPicPr>
          <p:nvPr/>
        </p:nvPicPr>
        <p:blipFill>
          <a:blip r:embed="rId2">
            <a:extLst>
              <a:ext uri="{28A0092B-C50C-407E-A947-70E740481C1C}">
                <a14:useLocalDpi xmlns:a14="http://schemas.microsoft.com/office/drawing/2010/main" val="0"/>
              </a:ext>
            </a:extLst>
          </a:blip>
          <a:srcRect l="2281" t="5291" r="8324" b="7147"/>
          <a:stretch/>
        </p:blipFill>
        <p:spPr>
          <a:xfrm>
            <a:off x="7362478" y="3429000"/>
            <a:ext cx="3593758" cy="2643484"/>
          </a:xfrm>
          <a:prstGeom prst="rect">
            <a:avLst/>
          </a:prstGeom>
        </p:spPr>
      </p:pic>
      <p:sp>
        <p:nvSpPr>
          <p:cNvPr id="4" name="TextBox 10">
            <a:extLst>
              <a:ext uri="{FF2B5EF4-FFF2-40B4-BE49-F238E27FC236}">
                <a16:creationId xmlns:a16="http://schemas.microsoft.com/office/drawing/2014/main" id="{602CFDFC-7C48-9833-CB2E-8423A4507937}"/>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よくある質問やお悩み</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10549899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395C2-F3AD-0909-5D1F-692860967A5E}"/>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6D8B33CB-7453-9E6E-4FED-8385742BD7FF}"/>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企業情報</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2" name="TextBox 11">
            <a:extLst>
              <a:ext uri="{FF2B5EF4-FFF2-40B4-BE49-F238E27FC236}">
                <a16:creationId xmlns:a16="http://schemas.microsoft.com/office/drawing/2014/main" id="{91F0DD94-CC5C-A15B-726B-CF5B8A4351DB}"/>
              </a:ext>
            </a:extLst>
          </p:cNvPr>
          <p:cNvSpPr txBox="1"/>
          <p:nvPr/>
        </p:nvSpPr>
        <p:spPr>
          <a:xfrm>
            <a:off x="1450827" y="1767006"/>
            <a:ext cx="9290345" cy="369332"/>
          </a:xfrm>
          <a:prstGeom prst="rect">
            <a:avLst/>
          </a:prstGeom>
        </p:spPr>
        <p:txBody>
          <a:bodyPr wrap="square" lIns="0" tIns="0" rIns="0" bIns="0" rtlCol="0" anchor="t">
            <a:spAutoFit/>
          </a:bodyPr>
          <a:lstStyle/>
          <a:p>
            <a:pPr algn="l"/>
            <a:r>
              <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rPr>
              <a:t>IX</a:t>
            </a: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デジタル株式会社</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5" name="Freeform 10">
            <a:extLst>
              <a:ext uri="{FF2B5EF4-FFF2-40B4-BE49-F238E27FC236}">
                <a16:creationId xmlns:a16="http://schemas.microsoft.com/office/drawing/2014/main" id="{70D771B8-3A1F-55E2-5423-F9B0C34F8F8F}"/>
              </a:ext>
            </a:extLst>
          </p:cNvPr>
          <p:cNvSpPr/>
          <p:nvPr/>
        </p:nvSpPr>
        <p:spPr>
          <a:xfrm>
            <a:off x="852542" y="1862198"/>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4" name="TextBox 10">
            <a:extLst>
              <a:ext uri="{FF2B5EF4-FFF2-40B4-BE49-F238E27FC236}">
                <a16:creationId xmlns:a16="http://schemas.microsoft.com/office/drawing/2014/main" id="{5FBBF5AF-A0CF-BE7F-F0D4-0E650CE5C1ED}"/>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よくある質問やお悩み</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graphicFrame>
        <p:nvGraphicFramePr>
          <p:cNvPr id="6" name="表 5">
            <a:extLst>
              <a:ext uri="{FF2B5EF4-FFF2-40B4-BE49-F238E27FC236}">
                <a16:creationId xmlns:a16="http://schemas.microsoft.com/office/drawing/2014/main" id="{3ACFEFEB-D4BA-CC69-031B-9A0EFB3BBA09}"/>
              </a:ext>
            </a:extLst>
          </p:cNvPr>
          <p:cNvGraphicFramePr>
            <a:graphicFrameLocks noGrp="1"/>
          </p:cNvGraphicFramePr>
          <p:nvPr>
            <p:extLst>
              <p:ext uri="{D42A27DB-BD31-4B8C-83A1-F6EECF244321}">
                <p14:modId xmlns:p14="http://schemas.microsoft.com/office/powerpoint/2010/main" val="2150449427"/>
              </p:ext>
            </p:extLst>
          </p:nvPr>
        </p:nvGraphicFramePr>
        <p:xfrm>
          <a:off x="1286782" y="2441121"/>
          <a:ext cx="9618436" cy="3535136"/>
        </p:xfrm>
        <a:graphic>
          <a:graphicData uri="http://schemas.openxmlformats.org/drawingml/2006/table">
            <a:tbl>
              <a:tblPr firstRow="1" bandRow="1">
                <a:tableStyleId>{68D230F3-CF80-4859-8CE7-A43EE81993B5}</a:tableStyleId>
              </a:tblPr>
              <a:tblGrid>
                <a:gridCol w="1978933">
                  <a:extLst>
                    <a:ext uri="{9D8B030D-6E8A-4147-A177-3AD203B41FA5}">
                      <a16:colId xmlns:a16="http://schemas.microsoft.com/office/drawing/2014/main" val="2389485238"/>
                    </a:ext>
                  </a:extLst>
                </a:gridCol>
                <a:gridCol w="7639503">
                  <a:extLst>
                    <a:ext uri="{9D8B030D-6E8A-4147-A177-3AD203B41FA5}">
                      <a16:colId xmlns:a16="http://schemas.microsoft.com/office/drawing/2014/main" val="2906256932"/>
                    </a:ext>
                  </a:extLst>
                </a:gridCol>
              </a:tblGrid>
              <a:tr h="16284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業務内容</a:t>
                      </a:r>
                      <a:endParaRPr kumimoji="1" lang="ja-JP" altLang="en-US" b="0" dirty="0">
                        <a:latin typeface="たづがね角ゴシック Info Medium"/>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・システム運用・管理サポート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kumimoji="1" lang="en-US" altLang="ja-JP" sz="1800" b="0" dirty="0">
                          <a:solidFill>
                            <a:srgbClr val="003356"/>
                          </a:solidFill>
                          <a:latin typeface="たづがね角ゴシック Info Medium"/>
                          <a:ea typeface="たづがね角ゴシック Info Medium"/>
                          <a:cs typeface="たづがね角ゴシック Info Medium"/>
                          <a:sym typeface="たづがね角ゴシック Info Medium"/>
                        </a:rPr>
                        <a:t>DX(</a:t>
                      </a:r>
                      <a:r>
                        <a:rPr kumimoji="1"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デジタルトランスフォーメーション</a:t>
                      </a:r>
                      <a:r>
                        <a:rPr kumimoji="1" lang="en-US" altLang="ja-JP" sz="1800" b="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kumimoji="1"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支援</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・クラウド導入支援</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・業務プロセスのデジタル化支援</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・オープンイノベーション支援</a:t>
                      </a:r>
                      <a:endParaRPr kumimoji="1" lang="ja-JP" altLang="en-US" b="0" dirty="0">
                        <a:latin typeface="たづがね角ゴシック Info Medium"/>
                      </a:endParaRPr>
                    </a:p>
                  </a:txBody>
                  <a:tcPr anchor="ctr"/>
                </a:tc>
                <a:extLst>
                  <a:ext uri="{0D108BD9-81ED-4DB2-BD59-A6C34878D82A}">
                    <a16:rowId xmlns:a16="http://schemas.microsoft.com/office/drawing/2014/main" val="85472110"/>
                  </a:ext>
                </a:extLst>
              </a:tr>
              <a:tr h="9533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所在地</a:t>
                      </a:r>
                      <a:endParaRPr kumimoji="1" lang="ja-JP" altLang="en-US" dirty="0">
                        <a:latin typeface="たづがね角ゴシック Info Medium"/>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kumimoji="1" lang="en-US" altLang="ja-JP" sz="1800" dirty="0">
                          <a:solidFill>
                            <a:srgbClr val="003356"/>
                          </a:solidFill>
                          <a:latin typeface="たづがね角ゴシック Info Medium"/>
                          <a:ea typeface="たづがね角ゴシック Info Medium"/>
                          <a:cs typeface="たづがね角ゴシック Info Medium"/>
                          <a:sym typeface="たづがね角ゴシック Info Medium"/>
                        </a:rPr>
                        <a:t>519-0502</a:t>
                      </a:r>
                      <a:r>
                        <a:rPr kumimoji="1" lang="ja-JP"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　三重県伊勢市小俣町相合</a:t>
                      </a:r>
                      <a:r>
                        <a:rPr kumimoji="1" lang="en-US" altLang="ja-JP" sz="1800" dirty="0">
                          <a:solidFill>
                            <a:srgbClr val="003356"/>
                          </a:solidFill>
                          <a:latin typeface="たづがね角ゴシック Info Medium"/>
                          <a:ea typeface="たづがね角ゴシック Info Medium"/>
                          <a:cs typeface="たづがね角ゴシック Info Medium"/>
                          <a:sym typeface="たづがね角ゴシック Info Medium"/>
                        </a:rPr>
                        <a:t>1306</a:t>
                      </a:r>
                      <a:endParaRPr kumimoji="1" lang="ja-JP" altLang="en-US" dirty="0">
                        <a:latin typeface="たづがね角ゴシック Info Medium"/>
                      </a:endParaRPr>
                    </a:p>
                  </a:txBody>
                  <a:tcPr anchor="ctr"/>
                </a:tc>
                <a:extLst>
                  <a:ext uri="{0D108BD9-81ED-4DB2-BD59-A6C34878D82A}">
                    <a16:rowId xmlns:a16="http://schemas.microsoft.com/office/drawing/2014/main" val="925028766"/>
                  </a:ext>
                </a:extLst>
              </a:tr>
              <a:tr h="953353">
                <a:tc>
                  <a:txBody>
                    <a:bodyPr/>
                    <a:lstStyle/>
                    <a:p>
                      <a:r>
                        <a:rPr lang="ja-JP"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従業員数</a:t>
                      </a:r>
                      <a:endParaRPr kumimoji="1" lang="ja-JP" altLang="en-US" dirty="0">
                        <a:latin typeface="たづがね角ゴシック Info Medium"/>
                      </a:endParaRPr>
                    </a:p>
                  </a:txBody>
                  <a:tcPr anchor="ctr"/>
                </a:tc>
                <a:tc>
                  <a:txBody>
                    <a:bodyPr/>
                    <a:lstStyle/>
                    <a:p>
                      <a:r>
                        <a:rPr kumimoji="1" lang="en-US" altLang="ja-JP" dirty="0">
                          <a:solidFill>
                            <a:srgbClr val="003356"/>
                          </a:solidFill>
                          <a:latin typeface="たづがね角ゴシック Info Medium"/>
                        </a:rPr>
                        <a:t>20</a:t>
                      </a:r>
                      <a:r>
                        <a:rPr kumimoji="1" lang="ja-JP" altLang="en-US" dirty="0">
                          <a:solidFill>
                            <a:srgbClr val="003356"/>
                          </a:solidFill>
                          <a:latin typeface="たづがね角ゴシック Info Medium"/>
                        </a:rPr>
                        <a:t>名</a:t>
                      </a:r>
                    </a:p>
                  </a:txBody>
                  <a:tcPr anchor="ctr"/>
                </a:tc>
                <a:extLst>
                  <a:ext uri="{0D108BD9-81ED-4DB2-BD59-A6C34878D82A}">
                    <a16:rowId xmlns:a16="http://schemas.microsoft.com/office/drawing/2014/main" val="270163189"/>
                  </a:ext>
                </a:extLst>
              </a:tr>
            </a:tbl>
          </a:graphicData>
        </a:graphic>
      </p:graphicFrame>
      <p:sp>
        <p:nvSpPr>
          <p:cNvPr id="7" name="TextBox 11">
            <a:extLst>
              <a:ext uri="{FF2B5EF4-FFF2-40B4-BE49-F238E27FC236}">
                <a16:creationId xmlns:a16="http://schemas.microsoft.com/office/drawing/2014/main" id="{ED90249A-27B1-D024-AADE-56817DAEF050}"/>
              </a:ext>
            </a:extLst>
          </p:cNvPr>
          <p:cNvSpPr txBox="1"/>
          <p:nvPr/>
        </p:nvSpPr>
        <p:spPr>
          <a:xfrm>
            <a:off x="8251064" y="6078177"/>
            <a:ext cx="2490108" cy="276999"/>
          </a:xfrm>
          <a:prstGeom prst="rect">
            <a:avLst/>
          </a:prstGeom>
        </p:spPr>
        <p:txBody>
          <a:bodyPr wrap="square" lIns="0" tIns="0" rIns="0" bIns="0" rtlCol="0" anchor="t">
            <a:spAutoFit/>
          </a:bodyPr>
          <a:lstStyle/>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令和</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7</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年</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12</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月末時点</a:t>
            </a:r>
          </a:p>
        </p:txBody>
      </p:sp>
    </p:spTree>
    <p:extLst>
      <p:ext uri="{BB962C8B-B14F-4D97-AF65-F5344CB8AC3E}">
        <p14:creationId xmlns:p14="http://schemas.microsoft.com/office/powerpoint/2010/main" val="3764984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29B32-D8EB-D4BD-A205-7964618865E7}"/>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279C71B7-FF74-0B50-D1BF-2ED98243BA5C}"/>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よくある質問やお悩み</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9" name="吹き出し: 角を丸めた四角形 8">
            <a:extLst>
              <a:ext uri="{FF2B5EF4-FFF2-40B4-BE49-F238E27FC236}">
                <a16:creationId xmlns:a16="http://schemas.microsoft.com/office/drawing/2014/main" id="{6F0C3599-EC6E-65C4-39C8-1FF25A34E4CD}"/>
              </a:ext>
            </a:extLst>
          </p:cNvPr>
          <p:cNvSpPr/>
          <p:nvPr/>
        </p:nvSpPr>
        <p:spPr>
          <a:xfrm>
            <a:off x="1002550" y="2413600"/>
            <a:ext cx="10512116" cy="663555"/>
          </a:xfrm>
          <a:prstGeom prst="wedgeRoundRectCallout">
            <a:avLst>
              <a:gd name="adj1" fmla="val 53848"/>
              <a:gd name="adj2" fmla="val 48732"/>
              <a:gd name="adj3" fmla="val 16667"/>
            </a:avLst>
          </a:prstGeom>
          <a:solidFill>
            <a:schemeClr val="bg1"/>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勇気を出して「育休を取りたいです。」と相談してみましょう。</a:t>
            </a:r>
          </a:p>
        </p:txBody>
      </p:sp>
      <p:sp>
        <p:nvSpPr>
          <p:cNvPr id="12" name="正方形/長方形 11">
            <a:extLst>
              <a:ext uri="{FF2B5EF4-FFF2-40B4-BE49-F238E27FC236}">
                <a16:creationId xmlns:a16="http://schemas.microsoft.com/office/drawing/2014/main" id="{C357D2B1-C909-1760-75B4-8D14F5455206}"/>
              </a:ext>
            </a:extLst>
          </p:cNvPr>
          <p:cNvSpPr/>
          <p:nvPr/>
        </p:nvSpPr>
        <p:spPr>
          <a:xfrm>
            <a:off x="795765" y="2032142"/>
            <a:ext cx="840704" cy="979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solidFill>
                  <a:schemeClr val="tx1"/>
                </a:solidFill>
              </a:rPr>
              <a:t>A</a:t>
            </a:r>
            <a:endParaRPr kumimoji="1" lang="ja-JP" altLang="en-US" sz="4400" dirty="0">
              <a:solidFill>
                <a:schemeClr val="tx1"/>
              </a:solidFill>
            </a:endParaRPr>
          </a:p>
        </p:txBody>
      </p:sp>
      <p:sp>
        <p:nvSpPr>
          <p:cNvPr id="13" name="吹き出し: 角を丸めた四角形 12">
            <a:extLst>
              <a:ext uri="{FF2B5EF4-FFF2-40B4-BE49-F238E27FC236}">
                <a16:creationId xmlns:a16="http://schemas.microsoft.com/office/drawing/2014/main" id="{43F3A884-3FE0-0320-682E-F51E32FB3B2D}"/>
              </a:ext>
            </a:extLst>
          </p:cNvPr>
          <p:cNvSpPr/>
          <p:nvPr/>
        </p:nvSpPr>
        <p:spPr>
          <a:xfrm>
            <a:off x="677334" y="1294338"/>
            <a:ext cx="10512116" cy="871323"/>
          </a:xfrm>
          <a:prstGeom prst="wedgeRoundRectCallout">
            <a:avLst>
              <a:gd name="adj1" fmla="val -54061"/>
              <a:gd name="adj2" fmla="val 49413"/>
              <a:gd name="adj3" fmla="val 16667"/>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（男性社員より）育休を取りたい気持ちはあるが、職場に迷惑が</a:t>
            </a:r>
          </a:p>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かかりそうなので、言い出しにくいです。</a:t>
            </a:r>
          </a:p>
        </p:txBody>
      </p:sp>
      <p:sp>
        <p:nvSpPr>
          <p:cNvPr id="14" name="正方形/長方形 13">
            <a:extLst>
              <a:ext uri="{FF2B5EF4-FFF2-40B4-BE49-F238E27FC236}">
                <a16:creationId xmlns:a16="http://schemas.microsoft.com/office/drawing/2014/main" id="{B68884FE-030B-DD82-C31F-0077AFE0B1B3}"/>
              </a:ext>
            </a:extLst>
          </p:cNvPr>
          <p:cNvSpPr/>
          <p:nvPr/>
        </p:nvSpPr>
        <p:spPr>
          <a:xfrm>
            <a:off x="256982" y="832136"/>
            <a:ext cx="840704" cy="979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solidFill>
                  <a:schemeClr val="tx1"/>
                </a:solidFill>
              </a:rPr>
              <a:t>Q</a:t>
            </a:r>
            <a:endParaRPr kumimoji="1" lang="ja-JP" altLang="en-US" sz="4400" dirty="0">
              <a:solidFill>
                <a:schemeClr val="tx1"/>
              </a:solidFill>
            </a:endParaRPr>
          </a:p>
        </p:txBody>
      </p:sp>
      <p:sp>
        <p:nvSpPr>
          <p:cNvPr id="16" name="TextBox 11">
            <a:extLst>
              <a:ext uri="{FF2B5EF4-FFF2-40B4-BE49-F238E27FC236}">
                <a16:creationId xmlns:a16="http://schemas.microsoft.com/office/drawing/2014/main" id="{8271F5CC-0991-F4AE-9167-08EB0F1BB327}"/>
              </a:ext>
            </a:extLst>
          </p:cNvPr>
          <p:cNvSpPr txBox="1"/>
          <p:nvPr/>
        </p:nvSpPr>
        <p:spPr>
          <a:xfrm>
            <a:off x="954308" y="3325094"/>
            <a:ext cx="5418666" cy="3077766"/>
          </a:xfrm>
          <a:prstGeom prst="rect">
            <a:avLst/>
          </a:prstGeom>
        </p:spPr>
        <p:txBody>
          <a:bodyPr wrap="square" lIns="0" tIns="0" rIns="0" bIns="0" rtlCol="0" anchor="t">
            <a:spAutoFit/>
          </a:bodyPr>
          <a:lstStyle/>
          <a:p>
            <a:pPr algn="l"/>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令和</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年度イクボス座談会</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a:t>
            </a:r>
          </a:p>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株式会社松阪電子計算センター　奥村 想様</a:t>
            </a:r>
          </a:p>
          <a:p>
            <a:pPr algn="l"/>
            <a:endPar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システムエンジニアの仕事は忙しく、育休を取ることができるか不安だったけれど、上司に相談したところ、「君が休む間の仕事は何とでもなる。しっかり子育てをしておいで。」と快く送り出してくれました。引継ぎをすることで業務の整理ができたし、子どもとのかけがえのない時間を過ごすことができました。</a:t>
            </a:r>
          </a:p>
        </p:txBody>
      </p:sp>
      <p:pic>
        <p:nvPicPr>
          <p:cNvPr id="4" name="図 3">
            <a:extLst>
              <a:ext uri="{FF2B5EF4-FFF2-40B4-BE49-F238E27FC236}">
                <a16:creationId xmlns:a16="http://schemas.microsoft.com/office/drawing/2014/main" id="{777F3022-2A2F-69B4-87A8-4E70512BBC13}"/>
              </a:ext>
            </a:extLst>
          </p:cNvPr>
          <p:cNvPicPr>
            <a:picLocks noChangeAspect="1"/>
          </p:cNvPicPr>
          <p:nvPr/>
        </p:nvPicPr>
        <p:blipFill>
          <a:blip r:embed="rId2">
            <a:extLst>
              <a:ext uri="{28A0092B-C50C-407E-A947-70E740481C1C}">
                <a14:useLocalDpi xmlns:a14="http://schemas.microsoft.com/office/drawing/2010/main" val="0"/>
              </a:ext>
            </a:extLst>
          </a:blip>
          <a:srcRect l="5000" t="9969" r="16068" b="8948"/>
          <a:stretch/>
        </p:blipFill>
        <p:spPr>
          <a:xfrm>
            <a:off x="6830650" y="3325094"/>
            <a:ext cx="3717323" cy="2864000"/>
          </a:xfrm>
          <a:prstGeom prst="rect">
            <a:avLst/>
          </a:prstGeom>
        </p:spPr>
      </p:pic>
      <p:sp>
        <p:nvSpPr>
          <p:cNvPr id="2" name="TextBox 10">
            <a:extLst>
              <a:ext uri="{FF2B5EF4-FFF2-40B4-BE49-F238E27FC236}">
                <a16:creationId xmlns:a16="http://schemas.microsoft.com/office/drawing/2014/main" id="{BE809EE7-1510-91EB-2CD4-F9553E393AF6}"/>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よくある質問やお悩み</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3694329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8DA69-52C0-FE44-CD4D-A1022340E31E}"/>
            </a:ext>
          </a:extLst>
        </p:cNvPr>
        <p:cNvGrpSpPr/>
        <p:nvPr/>
      </p:nvGrpSpPr>
      <p:grpSpPr>
        <a:xfrm>
          <a:off x="0" y="0"/>
          <a:ext cx="0" cy="0"/>
          <a:chOff x="0" y="0"/>
          <a:chExt cx="0" cy="0"/>
        </a:xfrm>
      </p:grpSpPr>
      <p:sp>
        <p:nvSpPr>
          <p:cNvPr id="2" name="Freeform 8">
            <a:extLst>
              <a:ext uri="{FF2B5EF4-FFF2-40B4-BE49-F238E27FC236}">
                <a16:creationId xmlns:a16="http://schemas.microsoft.com/office/drawing/2014/main" id="{66F9CBBE-37A9-649B-E317-D091175C0ECD}"/>
              </a:ext>
            </a:extLst>
          </p:cNvPr>
          <p:cNvSpPr>
            <a:spLocks/>
          </p:cNvSpPr>
          <p:nvPr/>
        </p:nvSpPr>
        <p:spPr>
          <a:xfrm>
            <a:off x="1818712" y="1306285"/>
            <a:ext cx="8554575" cy="3979585"/>
          </a:xfrm>
          <a:custGeom>
            <a:avLst/>
            <a:gdLst/>
            <a:ahLst/>
            <a:cxnLst/>
            <a:rect l="l" t="t" r="r" b="b"/>
            <a:pathLst>
              <a:path w="15667295" h="6247334">
                <a:moveTo>
                  <a:pt x="0" y="0"/>
                </a:moveTo>
                <a:lnTo>
                  <a:pt x="15667294" y="0"/>
                </a:lnTo>
                <a:lnTo>
                  <a:pt x="15667294" y="6247334"/>
                </a:lnTo>
                <a:lnTo>
                  <a:pt x="0" y="6247334"/>
                </a:lnTo>
                <a:lnTo>
                  <a:pt x="0" y="0"/>
                </a:lnTo>
                <a:close/>
              </a:path>
            </a:pathLst>
          </a:custGeom>
          <a:blipFill>
            <a:blip r:embed="rId2"/>
            <a:stretch>
              <a:fillRect/>
            </a:stretch>
          </a:blipFill>
        </p:spPr>
        <p:txBody>
          <a:bodyPr/>
          <a:lstStyle/>
          <a:p>
            <a:endParaRPr lang="ja-JP" altLang="en-US" dirty="0"/>
          </a:p>
        </p:txBody>
      </p:sp>
      <p:sp>
        <p:nvSpPr>
          <p:cNvPr id="3" name="TextBox 9">
            <a:extLst>
              <a:ext uri="{FF2B5EF4-FFF2-40B4-BE49-F238E27FC236}">
                <a16:creationId xmlns:a16="http://schemas.microsoft.com/office/drawing/2014/main" id="{07FB809C-9CCB-C5BD-F8EC-79E2330C63F7}"/>
              </a:ext>
            </a:extLst>
          </p:cNvPr>
          <p:cNvSpPr txBox="1"/>
          <p:nvPr/>
        </p:nvSpPr>
        <p:spPr>
          <a:xfrm>
            <a:off x="510102" y="313463"/>
            <a:ext cx="5248180" cy="523348"/>
          </a:xfrm>
          <a:prstGeom prst="rect">
            <a:avLst/>
          </a:prstGeom>
        </p:spPr>
        <p:txBody>
          <a:bodyPr wrap="square" lIns="0" tIns="0" rIns="0" bIns="0" rtlCol="0" anchor="t">
            <a:spAutoFit/>
          </a:bodyPr>
          <a:lstStyle/>
          <a:p>
            <a:pPr marL="0" lvl="0" indent="0" algn="l">
              <a:lnSpc>
                <a:spcPts val="4899"/>
              </a:lnSpc>
              <a:spcBef>
                <a:spcPct val="0"/>
              </a:spcBef>
            </a:pPr>
            <a:r>
              <a:rPr lang="en-US" sz="2400" b="1" dirty="0">
                <a:solidFill>
                  <a:srgbClr val="003356"/>
                </a:solidFill>
                <a:latin typeface="たづがね角ゴシック Info Bold"/>
                <a:ea typeface="たづがね角ゴシック Info Bold"/>
                <a:cs typeface="たづがね角ゴシック Info Bold"/>
                <a:sym typeface="たづがね角ゴシック Info Bold"/>
              </a:rPr>
              <a:t>男性育休取得意向と取得率の推移</a:t>
            </a:r>
          </a:p>
        </p:txBody>
      </p:sp>
      <p:grpSp>
        <p:nvGrpSpPr>
          <p:cNvPr id="4" name="グループ化 3">
            <a:extLst>
              <a:ext uri="{FF2B5EF4-FFF2-40B4-BE49-F238E27FC236}">
                <a16:creationId xmlns:a16="http://schemas.microsoft.com/office/drawing/2014/main" id="{A548C6C1-130E-C8FD-13D1-0947F858D5DC}"/>
              </a:ext>
            </a:extLst>
          </p:cNvPr>
          <p:cNvGrpSpPr/>
          <p:nvPr/>
        </p:nvGrpSpPr>
        <p:grpSpPr>
          <a:xfrm>
            <a:off x="6717771" y="2117362"/>
            <a:ext cx="2225931" cy="492540"/>
            <a:chOff x="3777747" y="6020801"/>
            <a:chExt cx="2101495" cy="276104"/>
          </a:xfrm>
        </p:grpSpPr>
        <p:sp>
          <p:nvSpPr>
            <p:cNvPr id="6" name="四角形: 角を丸くする 5">
              <a:extLst>
                <a:ext uri="{FF2B5EF4-FFF2-40B4-BE49-F238E27FC236}">
                  <a16:creationId xmlns:a16="http://schemas.microsoft.com/office/drawing/2014/main" id="{5F195FD5-AD41-8B93-70A9-3B7EFD51F64E}"/>
                </a:ext>
              </a:extLst>
            </p:cNvPr>
            <p:cNvSpPr/>
            <p:nvPr/>
          </p:nvSpPr>
          <p:spPr>
            <a:xfrm>
              <a:off x="3777747" y="6020801"/>
              <a:ext cx="2101495" cy="27610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7" name="テキスト ボックス 6">
              <a:extLst>
                <a:ext uri="{FF2B5EF4-FFF2-40B4-BE49-F238E27FC236}">
                  <a16:creationId xmlns:a16="http://schemas.microsoft.com/office/drawing/2014/main" id="{AD5D148B-2B9E-357D-3925-5A9D2D7220FC}"/>
                </a:ext>
              </a:extLst>
            </p:cNvPr>
            <p:cNvSpPr txBox="1"/>
            <p:nvPr/>
          </p:nvSpPr>
          <p:spPr>
            <a:xfrm>
              <a:off x="3777747" y="6038109"/>
              <a:ext cx="2101494" cy="258796"/>
            </a:xfrm>
            <a:prstGeom prst="rect">
              <a:avLst/>
            </a:prstGeom>
            <a:noFill/>
          </p:spPr>
          <p:txBody>
            <a:bodyPr wrap="square" rtlCol="0">
              <a:spAutoFit/>
            </a:bodyPr>
            <a:lstStyle/>
            <a:p>
              <a:r>
                <a:rPr lang="ja-JP" altLang="en-US" sz="1200" dirty="0">
                  <a:latin typeface="Yu Gothic UI" panose="020B0500000000000000" pitchFamily="50" charset="-128"/>
                  <a:ea typeface="Yu Gothic UI" panose="020B0500000000000000" pitchFamily="50" charset="-128"/>
                </a:rPr>
                <a:t>女性の取得率</a:t>
              </a:r>
              <a:endParaRPr lang="en-US" altLang="ja-JP" sz="1200" dirty="0">
                <a:latin typeface="Yu Gothic UI" panose="020B0500000000000000" pitchFamily="50" charset="-128"/>
                <a:ea typeface="Yu Gothic UI" panose="020B0500000000000000" pitchFamily="50" charset="-128"/>
              </a:endParaRPr>
            </a:p>
            <a:p>
              <a:r>
                <a:rPr kumimoji="1" lang="ja-JP" altLang="en-US" sz="1200" b="1" dirty="0">
                  <a:latin typeface="Yu Gothic UI" panose="020B0500000000000000" pitchFamily="50" charset="-128"/>
                  <a:ea typeface="Yu Gothic UI" panose="020B0500000000000000" pitchFamily="50" charset="-128"/>
                </a:rPr>
                <a:t>Ｒ６</a:t>
              </a:r>
              <a:r>
                <a:rPr kumimoji="1" lang="en-US" altLang="ja-JP" sz="1200" b="1" dirty="0">
                  <a:latin typeface="Yu Gothic UI" panose="020B0500000000000000" pitchFamily="50" charset="-128"/>
                  <a:ea typeface="Yu Gothic UI" panose="020B0500000000000000" pitchFamily="50" charset="-128"/>
                </a:rPr>
                <a:t>(</a:t>
              </a:r>
              <a:r>
                <a:rPr kumimoji="1" lang="ja-JP" altLang="en-US" sz="1200" b="1" dirty="0">
                  <a:latin typeface="Yu Gothic UI" panose="020B0500000000000000" pitchFamily="50" charset="-128"/>
                  <a:ea typeface="Yu Gothic UI" panose="020B0500000000000000" pitchFamily="50" charset="-128"/>
                </a:rPr>
                <a:t>三重県）９０．８％</a:t>
              </a:r>
            </a:p>
          </p:txBody>
        </p:sp>
      </p:grpSp>
      <p:sp>
        <p:nvSpPr>
          <p:cNvPr id="10" name="TextBox 11">
            <a:extLst>
              <a:ext uri="{FF2B5EF4-FFF2-40B4-BE49-F238E27FC236}">
                <a16:creationId xmlns:a16="http://schemas.microsoft.com/office/drawing/2014/main" id="{8600C30E-33BB-03D9-5BC1-A636D85C5F5B}"/>
              </a:ext>
            </a:extLst>
          </p:cNvPr>
          <p:cNvSpPr txBox="1"/>
          <p:nvPr/>
        </p:nvSpPr>
        <p:spPr>
          <a:xfrm>
            <a:off x="1032678" y="5551715"/>
            <a:ext cx="10296967" cy="677108"/>
          </a:xfrm>
          <a:prstGeom prst="rect">
            <a:avLst/>
          </a:prstGeom>
        </p:spPr>
        <p:txBody>
          <a:bodyPr wrap="square" lIns="0" tIns="0" rIns="0" bIns="0" rtlCol="0" anchor="t">
            <a:spAutoFit/>
          </a:bodyPr>
          <a:lstStyle/>
          <a:p>
            <a:pPr algn="l"/>
            <a:r>
              <a:rPr 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男性新入社員の約8割が「育休取得を希望している」というデータもある一方、</a:t>
            </a:r>
          </a:p>
          <a:p>
            <a:pPr marL="0" lvl="0" indent="0" algn="l">
              <a:spcBef>
                <a:spcPct val="0"/>
              </a:spcBef>
            </a:pPr>
            <a:r>
              <a:rPr lang="en-US" sz="2200" dirty="0" err="1">
                <a:solidFill>
                  <a:srgbClr val="003356"/>
                </a:solidFill>
                <a:latin typeface="たづがね角ゴシック Info Medium"/>
                <a:ea typeface="たづがね角ゴシック Info Medium"/>
                <a:cs typeface="たづがね角ゴシック Info Medium"/>
                <a:sym typeface="たづがね角ゴシック Info Medium"/>
              </a:rPr>
              <a:t>三重県内の男性育休取得率は</a:t>
            </a:r>
            <a:r>
              <a:rPr lang="ja-JP" altLang="en-US" sz="2200" dirty="0">
                <a:solidFill>
                  <a:srgbClr val="FF0000"/>
                </a:solidFill>
                <a:latin typeface="たづがね角ゴシック Info Medium"/>
                <a:ea typeface="たづがね角ゴシック Info Medium"/>
                <a:cs typeface="たづがね角ゴシック Info Medium"/>
                <a:sym typeface="たづがね角ゴシック Info Medium"/>
              </a:rPr>
              <a:t>未だ</a:t>
            </a:r>
            <a:r>
              <a:rPr 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32.7％　→希望と現実の乖離！</a:t>
            </a:r>
          </a:p>
        </p:txBody>
      </p:sp>
      <p:sp>
        <p:nvSpPr>
          <p:cNvPr id="8" name="TextBox 10">
            <a:extLst>
              <a:ext uri="{FF2B5EF4-FFF2-40B4-BE49-F238E27FC236}">
                <a16:creationId xmlns:a16="http://schemas.microsoft.com/office/drawing/2014/main" id="{DDCE1854-D7FB-42A8-64F8-C10302F4083A}"/>
              </a:ext>
            </a:extLst>
          </p:cNvPr>
          <p:cNvSpPr txBox="1"/>
          <p:nvPr/>
        </p:nvSpPr>
        <p:spPr>
          <a:xfrm>
            <a:off x="8762791" y="0"/>
            <a:ext cx="3223699" cy="370422"/>
          </a:xfrm>
          <a:prstGeom prst="rect">
            <a:avLst/>
          </a:prstGeom>
        </p:spPr>
        <p:txBody>
          <a:bodyPr wrap="square" lIns="0" tIns="0" rIns="0" bIns="0" rtlCol="0" anchor="t">
            <a:spAutoFit/>
          </a:bodyPr>
          <a:lstStyle/>
          <a:p>
            <a:pPr marL="0" lvl="0" indent="0" algn="r">
              <a:lnSpc>
                <a:spcPts val="3359"/>
              </a:lnSpc>
              <a:spcBef>
                <a:spcPct val="0"/>
              </a:spcBef>
            </a:pPr>
            <a:r>
              <a:rPr 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男性育休取得を取り巻く現状</a:t>
            </a:r>
          </a:p>
        </p:txBody>
      </p:sp>
    </p:spTree>
    <p:extLst>
      <p:ext uri="{BB962C8B-B14F-4D97-AF65-F5344CB8AC3E}">
        <p14:creationId xmlns:p14="http://schemas.microsoft.com/office/powerpoint/2010/main" val="37922905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5B84B-13AA-A9DD-1999-B81FE89D32FB}"/>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2BBBEAE8-F0B3-8587-4763-F14529D16A6F}"/>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企業情報</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2" name="TextBox 11">
            <a:extLst>
              <a:ext uri="{FF2B5EF4-FFF2-40B4-BE49-F238E27FC236}">
                <a16:creationId xmlns:a16="http://schemas.microsoft.com/office/drawing/2014/main" id="{7900BAE5-1B7B-9E03-A0D8-53E7AE1681FD}"/>
              </a:ext>
            </a:extLst>
          </p:cNvPr>
          <p:cNvSpPr txBox="1"/>
          <p:nvPr/>
        </p:nvSpPr>
        <p:spPr>
          <a:xfrm>
            <a:off x="1450827" y="1767006"/>
            <a:ext cx="9290345"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株式会社松阪電子計算センター</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5" name="Freeform 10">
            <a:extLst>
              <a:ext uri="{FF2B5EF4-FFF2-40B4-BE49-F238E27FC236}">
                <a16:creationId xmlns:a16="http://schemas.microsoft.com/office/drawing/2014/main" id="{1243E1A1-E0BA-E950-D4BD-9249FB6780B0}"/>
              </a:ext>
            </a:extLst>
          </p:cNvPr>
          <p:cNvSpPr/>
          <p:nvPr/>
        </p:nvSpPr>
        <p:spPr>
          <a:xfrm>
            <a:off x="852542" y="1862198"/>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4" name="TextBox 10">
            <a:extLst>
              <a:ext uri="{FF2B5EF4-FFF2-40B4-BE49-F238E27FC236}">
                <a16:creationId xmlns:a16="http://schemas.microsoft.com/office/drawing/2014/main" id="{47B32359-7D5F-454B-53B5-584CABB1161A}"/>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よくある質問やお悩み</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graphicFrame>
        <p:nvGraphicFramePr>
          <p:cNvPr id="6" name="表 5">
            <a:extLst>
              <a:ext uri="{FF2B5EF4-FFF2-40B4-BE49-F238E27FC236}">
                <a16:creationId xmlns:a16="http://schemas.microsoft.com/office/drawing/2014/main" id="{C8DFEACE-759A-4686-C2D9-5B71D6CCBB2C}"/>
              </a:ext>
            </a:extLst>
          </p:cNvPr>
          <p:cNvGraphicFramePr>
            <a:graphicFrameLocks noGrp="1"/>
          </p:cNvGraphicFramePr>
          <p:nvPr>
            <p:extLst>
              <p:ext uri="{D42A27DB-BD31-4B8C-83A1-F6EECF244321}">
                <p14:modId xmlns:p14="http://schemas.microsoft.com/office/powerpoint/2010/main" val="1872168495"/>
              </p:ext>
            </p:extLst>
          </p:nvPr>
        </p:nvGraphicFramePr>
        <p:xfrm>
          <a:off x="1286782" y="2389959"/>
          <a:ext cx="9618436" cy="3643449"/>
        </p:xfrm>
        <a:graphic>
          <a:graphicData uri="http://schemas.openxmlformats.org/drawingml/2006/table">
            <a:tbl>
              <a:tblPr firstRow="1" bandRow="1">
                <a:tableStyleId>{68D230F3-CF80-4859-8CE7-A43EE81993B5}</a:tableStyleId>
              </a:tblPr>
              <a:tblGrid>
                <a:gridCol w="1978933">
                  <a:extLst>
                    <a:ext uri="{9D8B030D-6E8A-4147-A177-3AD203B41FA5}">
                      <a16:colId xmlns:a16="http://schemas.microsoft.com/office/drawing/2014/main" val="2389485238"/>
                    </a:ext>
                  </a:extLst>
                </a:gridCol>
                <a:gridCol w="7639503">
                  <a:extLst>
                    <a:ext uri="{9D8B030D-6E8A-4147-A177-3AD203B41FA5}">
                      <a16:colId xmlns:a16="http://schemas.microsoft.com/office/drawing/2014/main" val="2906256932"/>
                    </a:ext>
                  </a:extLst>
                </a:gridCol>
              </a:tblGrid>
              <a:tr h="19101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業務内容</a:t>
                      </a:r>
                      <a:endParaRPr kumimoji="1" lang="ja-JP" altLang="en-US" b="0" dirty="0">
                        <a:latin typeface="たづがね角ゴシック Info Medium"/>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長年培った、業務ノウハウと実績を基にお客様の抱える課題を解決するあらゆるシステムを提供致します。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昭和</a:t>
                      </a:r>
                      <a:r>
                        <a:rPr kumimoji="1" lang="en-US" altLang="ja-JP" sz="1800" b="0" dirty="0">
                          <a:solidFill>
                            <a:srgbClr val="003356"/>
                          </a:solidFill>
                          <a:latin typeface="たづがね角ゴシック Info Medium"/>
                          <a:ea typeface="たづがね角ゴシック Info Medium"/>
                          <a:cs typeface="たづがね角ゴシック Info Medium"/>
                          <a:sym typeface="たづがね角ゴシック Info Medium"/>
                        </a:rPr>
                        <a:t>42</a:t>
                      </a:r>
                      <a:r>
                        <a:rPr kumimoji="1"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年創立以来、三重県庁をはじめとする地方自治体、県下有力企業の情報処理センターとして安定・着実に発展し、</a:t>
                      </a:r>
                      <a:r>
                        <a:rPr kumimoji="1" lang="en-US" altLang="ja-JP" sz="1800" b="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kumimoji="1"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総合情報サービス業</a:t>
                      </a:r>
                      <a:r>
                        <a:rPr kumimoji="1" lang="en-US" altLang="ja-JP" sz="1800" b="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kumimoji="1"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として、ネットワークサービス、ソフトウエア開発等、あらゆるユーザーニーズに応え、厚い信頼を得ています。</a:t>
                      </a:r>
                      <a:endParaRPr kumimoji="1" lang="ja-JP" altLang="en-US" b="0" dirty="0">
                        <a:latin typeface="たづがね角ゴシック Info Medium"/>
                      </a:endParaRPr>
                    </a:p>
                  </a:txBody>
                  <a:tcPr anchor="ctr"/>
                </a:tc>
                <a:extLst>
                  <a:ext uri="{0D108BD9-81ED-4DB2-BD59-A6C34878D82A}">
                    <a16:rowId xmlns:a16="http://schemas.microsoft.com/office/drawing/2014/main" val="85472110"/>
                  </a:ext>
                </a:extLst>
              </a:tr>
              <a:tr h="8666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所在地（本社）</a:t>
                      </a:r>
                      <a:endParaRPr kumimoji="1" lang="ja-JP" altLang="en-US" dirty="0">
                        <a:latin typeface="たづがね角ゴシック Info Medium"/>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kumimoji="1" lang="en-US" altLang="ja-JP" sz="1800" dirty="0">
                          <a:solidFill>
                            <a:srgbClr val="003356"/>
                          </a:solidFill>
                          <a:latin typeface="たづがね角ゴシック Info Medium"/>
                          <a:ea typeface="たづがね角ゴシック Info Medium"/>
                          <a:cs typeface="たづがね角ゴシック Info Medium"/>
                          <a:sym typeface="たづがね角ゴシック Info Medium"/>
                        </a:rPr>
                        <a:t>515-0006</a:t>
                      </a:r>
                      <a:r>
                        <a:rPr kumimoji="1" lang="ja-JP"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　</a:t>
                      </a:r>
                      <a:r>
                        <a:rPr kumimoji="1" lang="zh-TW"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三重県松阪市石津町字地蔵裏</a:t>
                      </a:r>
                      <a:r>
                        <a:rPr kumimoji="1" lang="en-US" altLang="zh-TW" sz="1800" dirty="0">
                          <a:solidFill>
                            <a:srgbClr val="003356"/>
                          </a:solidFill>
                          <a:latin typeface="たづがね角ゴシック Info Medium"/>
                          <a:ea typeface="たづがね角ゴシック Info Medium"/>
                          <a:cs typeface="たづがね角ゴシック Info Medium"/>
                          <a:sym typeface="たづがね角ゴシック Info Medium"/>
                        </a:rPr>
                        <a:t>353</a:t>
                      </a:r>
                      <a:r>
                        <a:rPr kumimoji="1" lang="zh-TW"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番地</a:t>
                      </a:r>
                      <a:r>
                        <a:rPr kumimoji="1" lang="en-US" altLang="zh-TW" sz="1800" dirty="0">
                          <a:solidFill>
                            <a:srgbClr val="003356"/>
                          </a:solidFill>
                          <a:latin typeface="たづがね角ゴシック Info Medium"/>
                          <a:ea typeface="たづがね角ゴシック Info Medium"/>
                          <a:cs typeface="たづがね角ゴシック Info Medium"/>
                          <a:sym typeface="たづがね角ゴシック Info Medium"/>
                        </a:rPr>
                        <a:t>1</a:t>
                      </a:r>
                      <a:endParaRPr kumimoji="1" lang="ja-JP" altLang="en-US" dirty="0">
                        <a:latin typeface="たづがね角ゴシック Info Medium"/>
                      </a:endParaRPr>
                    </a:p>
                  </a:txBody>
                  <a:tcPr anchor="ctr"/>
                </a:tc>
                <a:extLst>
                  <a:ext uri="{0D108BD9-81ED-4DB2-BD59-A6C34878D82A}">
                    <a16:rowId xmlns:a16="http://schemas.microsoft.com/office/drawing/2014/main" val="925028766"/>
                  </a:ext>
                </a:extLst>
              </a:tr>
              <a:tr h="866650">
                <a:tc>
                  <a:txBody>
                    <a:bodyPr/>
                    <a:lstStyle/>
                    <a:p>
                      <a:r>
                        <a:rPr lang="ja-JP"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従業員数</a:t>
                      </a:r>
                      <a:endParaRPr kumimoji="1" lang="ja-JP" altLang="en-US" dirty="0">
                        <a:latin typeface="たづがね角ゴシック Info Medium"/>
                      </a:endParaRPr>
                    </a:p>
                  </a:txBody>
                  <a:tcPr anchor="ctr"/>
                </a:tc>
                <a:tc>
                  <a:txBody>
                    <a:bodyPr/>
                    <a:lstStyle/>
                    <a:p>
                      <a:r>
                        <a:rPr kumimoji="1" lang="en-US" altLang="ja-JP" dirty="0">
                          <a:solidFill>
                            <a:srgbClr val="003356"/>
                          </a:solidFill>
                          <a:latin typeface="たづがね角ゴシック Info Medium"/>
                        </a:rPr>
                        <a:t>310</a:t>
                      </a:r>
                      <a:r>
                        <a:rPr kumimoji="1" lang="ja-JP" altLang="en-US" dirty="0">
                          <a:solidFill>
                            <a:srgbClr val="003356"/>
                          </a:solidFill>
                          <a:latin typeface="たづがね角ゴシック Info Medium"/>
                        </a:rPr>
                        <a:t>名</a:t>
                      </a:r>
                    </a:p>
                  </a:txBody>
                  <a:tcPr anchor="ctr"/>
                </a:tc>
                <a:extLst>
                  <a:ext uri="{0D108BD9-81ED-4DB2-BD59-A6C34878D82A}">
                    <a16:rowId xmlns:a16="http://schemas.microsoft.com/office/drawing/2014/main" val="270163189"/>
                  </a:ext>
                </a:extLst>
              </a:tr>
            </a:tbl>
          </a:graphicData>
        </a:graphic>
      </p:graphicFrame>
      <p:sp>
        <p:nvSpPr>
          <p:cNvPr id="7" name="TextBox 11">
            <a:extLst>
              <a:ext uri="{FF2B5EF4-FFF2-40B4-BE49-F238E27FC236}">
                <a16:creationId xmlns:a16="http://schemas.microsoft.com/office/drawing/2014/main" id="{4CE9B976-C236-FD3B-B16E-CD601BB318D8}"/>
              </a:ext>
            </a:extLst>
          </p:cNvPr>
          <p:cNvSpPr txBox="1"/>
          <p:nvPr/>
        </p:nvSpPr>
        <p:spPr>
          <a:xfrm>
            <a:off x="8251064" y="6078177"/>
            <a:ext cx="2490108" cy="276999"/>
          </a:xfrm>
          <a:prstGeom prst="rect">
            <a:avLst/>
          </a:prstGeom>
        </p:spPr>
        <p:txBody>
          <a:bodyPr wrap="square" lIns="0" tIns="0" rIns="0" bIns="0" rtlCol="0" anchor="t">
            <a:spAutoFit/>
          </a:bodyPr>
          <a:lstStyle/>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令和</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7</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年</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12</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月末時点</a:t>
            </a:r>
            <a:endPar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41530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BE66B-869B-7CDC-77DF-ABE72C28773F}"/>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60A9EEDB-13E4-5855-7510-D3BC75F607DA}"/>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よくある質問やお悩み</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9" name="吹き出し: 角を丸めた四角形 8">
            <a:extLst>
              <a:ext uri="{FF2B5EF4-FFF2-40B4-BE49-F238E27FC236}">
                <a16:creationId xmlns:a16="http://schemas.microsoft.com/office/drawing/2014/main" id="{D474918E-5AF0-D537-30C5-B969E90A29CC}"/>
              </a:ext>
            </a:extLst>
          </p:cNvPr>
          <p:cNvSpPr/>
          <p:nvPr/>
        </p:nvSpPr>
        <p:spPr>
          <a:xfrm>
            <a:off x="510102" y="4028748"/>
            <a:ext cx="10512116" cy="2002315"/>
          </a:xfrm>
          <a:prstGeom prst="wedgeRoundRectCallout">
            <a:avLst>
              <a:gd name="adj1" fmla="val 53848"/>
              <a:gd name="adj2" fmla="val 48732"/>
              <a:gd name="adj3" fmla="val 16667"/>
            </a:avLst>
          </a:prstGeom>
          <a:solidFill>
            <a:schemeClr val="bg1"/>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育休を取って、より長い時間「当事者」として子育てを行うことで、</a:t>
            </a:r>
          </a:p>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様々な気づきや経験、スキルの習得が可能です。</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　また、男性社員が育休を取ることは、他の同僚や後輩の良い例となり、</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会社のイメージを良くすることにもつながります。</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12" name="正方形/長方形 11">
            <a:extLst>
              <a:ext uri="{FF2B5EF4-FFF2-40B4-BE49-F238E27FC236}">
                <a16:creationId xmlns:a16="http://schemas.microsoft.com/office/drawing/2014/main" id="{C901C47D-7797-CC1E-DD96-91F67E5A73F7}"/>
              </a:ext>
            </a:extLst>
          </p:cNvPr>
          <p:cNvSpPr/>
          <p:nvPr/>
        </p:nvSpPr>
        <p:spPr>
          <a:xfrm>
            <a:off x="329078" y="3429000"/>
            <a:ext cx="840704" cy="8856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solidFill>
                  <a:schemeClr val="tx1"/>
                </a:solidFill>
              </a:rPr>
              <a:t>A</a:t>
            </a:r>
            <a:endParaRPr kumimoji="1" lang="ja-JP" altLang="en-US" sz="4400" dirty="0">
              <a:solidFill>
                <a:schemeClr val="tx1"/>
              </a:solidFill>
            </a:endParaRPr>
          </a:p>
        </p:txBody>
      </p:sp>
      <p:sp>
        <p:nvSpPr>
          <p:cNvPr id="13" name="吹き出し: 角を丸めた四角形 12">
            <a:extLst>
              <a:ext uri="{FF2B5EF4-FFF2-40B4-BE49-F238E27FC236}">
                <a16:creationId xmlns:a16="http://schemas.microsoft.com/office/drawing/2014/main" id="{518650CE-42B6-CE96-476F-873C02493922}"/>
              </a:ext>
            </a:extLst>
          </p:cNvPr>
          <p:cNvSpPr/>
          <p:nvPr/>
        </p:nvSpPr>
        <p:spPr>
          <a:xfrm>
            <a:off x="653480" y="2025858"/>
            <a:ext cx="10512116" cy="1262487"/>
          </a:xfrm>
          <a:prstGeom prst="wedgeRoundRectCallout">
            <a:avLst>
              <a:gd name="adj1" fmla="val -54061"/>
              <a:gd name="adj2" fmla="val 49413"/>
              <a:gd name="adj3" fmla="val 16667"/>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（経営者・人事担当者・管理職より）男性社員が育休を取ることに前向きではありません。育休を取るとどんな良いことがありますか？</a:t>
            </a:r>
          </a:p>
        </p:txBody>
      </p:sp>
      <p:sp>
        <p:nvSpPr>
          <p:cNvPr id="14" name="正方形/長方形 13">
            <a:extLst>
              <a:ext uri="{FF2B5EF4-FFF2-40B4-BE49-F238E27FC236}">
                <a16:creationId xmlns:a16="http://schemas.microsoft.com/office/drawing/2014/main" id="{F819ECC2-CBED-D696-F3BB-5DED468804F2}"/>
              </a:ext>
            </a:extLst>
          </p:cNvPr>
          <p:cNvSpPr/>
          <p:nvPr/>
        </p:nvSpPr>
        <p:spPr>
          <a:xfrm>
            <a:off x="233128" y="1563656"/>
            <a:ext cx="840704" cy="979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solidFill>
                  <a:schemeClr val="tx1"/>
                </a:solidFill>
              </a:rPr>
              <a:t>Q</a:t>
            </a:r>
            <a:endParaRPr kumimoji="1" lang="ja-JP" altLang="en-US" sz="4400" dirty="0">
              <a:solidFill>
                <a:schemeClr val="tx1"/>
              </a:solidFill>
            </a:endParaRPr>
          </a:p>
        </p:txBody>
      </p:sp>
      <p:sp>
        <p:nvSpPr>
          <p:cNvPr id="2" name="TextBox 10">
            <a:extLst>
              <a:ext uri="{FF2B5EF4-FFF2-40B4-BE49-F238E27FC236}">
                <a16:creationId xmlns:a16="http://schemas.microsoft.com/office/drawing/2014/main" id="{562DFF84-7541-AA70-52C6-6EFEA34EF199}"/>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よくある質問やお悩み</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22732532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E2D7B-D150-E1F6-6303-88777D2A5FCE}"/>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62155C04-9965-5E1D-A228-587119550A3E}"/>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よくある質問やお悩み</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16" name="TextBox 11">
            <a:extLst>
              <a:ext uri="{FF2B5EF4-FFF2-40B4-BE49-F238E27FC236}">
                <a16:creationId xmlns:a16="http://schemas.microsoft.com/office/drawing/2014/main" id="{6543FF3F-67A2-F394-A083-475FBC45D13F}"/>
              </a:ext>
            </a:extLst>
          </p:cNvPr>
          <p:cNvSpPr txBox="1"/>
          <p:nvPr/>
        </p:nvSpPr>
        <p:spPr>
          <a:xfrm>
            <a:off x="1171044" y="1890117"/>
            <a:ext cx="9849911" cy="3077766"/>
          </a:xfrm>
          <a:prstGeom prst="rect">
            <a:avLst/>
          </a:prstGeom>
        </p:spPr>
        <p:txBody>
          <a:bodyPr wrap="square" lIns="0" tIns="0" rIns="0" bIns="0" rtlCol="0" anchor="t">
            <a:spAutoFit/>
          </a:bodyPr>
          <a:lstStyle/>
          <a:p>
            <a:pPr algn="l"/>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令和</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5</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年度・</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6</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年度イクボス座談会</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育休取得経験者の皆様より</a:t>
            </a:r>
          </a:p>
          <a:p>
            <a:pPr algn="l"/>
            <a:endPar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・子どもはあっという間に成長していく。日々の成長を自分の目で見ることができて</a:t>
            </a:r>
            <a:endPar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　よかった。</a:t>
            </a:r>
          </a:p>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・子育てをサポートする人や環境（保健師さん、公園、子育て支援センター、お店の</a:t>
            </a:r>
            <a:endPar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　おむつ替えコーナーなど）に気づくことができ、感謝の気持ちを持った。</a:t>
            </a:r>
          </a:p>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・（兄弟がいて）上の子としっかり関わることができた。</a:t>
            </a:r>
          </a:p>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・「育休」は決して「休み」ではない。でも、毎日充実した生活を送ることができる。</a:t>
            </a:r>
          </a:p>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・育児という「マルチタスク」を処理するスキルが身についた。</a:t>
            </a:r>
          </a:p>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・育休を取って良かったと思うので、次に育休を取る人のサポートをしたい。</a:t>
            </a:r>
          </a:p>
        </p:txBody>
      </p:sp>
      <p:sp>
        <p:nvSpPr>
          <p:cNvPr id="2" name="TextBox 10">
            <a:extLst>
              <a:ext uri="{FF2B5EF4-FFF2-40B4-BE49-F238E27FC236}">
                <a16:creationId xmlns:a16="http://schemas.microsoft.com/office/drawing/2014/main" id="{C47E87A9-B47F-DB21-970E-1D90A022897E}"/>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よくある質問やお悩み</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42760335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110E9-E6E6-2522-6DB6-AEEE2B7AE702}"/>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3797456D-0098-2EEF-643C-92D3BE094527}"/>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よくある質問やお悩み</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9" name="吹き出し: 角を丸めた四角形 8">
            <a:extLst>
              <a:ext uri="{FF2B5EF4-FFF2-40B4-BE49-F238E27FC236}">
                <a16:creationId xmlns:a16="http://schemas.microsoft.com/office/drawing/2014/main" id="{F58BBFD2-AB5F-949A-3D68-32F3348284CB}"/>
              </a:ext>
            </a:extLst>
          </p:cNvPr>
          <p:cNvSpPr/>
          <p:nvPr/>
        </p:nvSpPr>
        <p:spPr>
          <a:xfrm>
            <a:off x="954308" y="2294148"/>
            <a:ext cx="10512116" cy="871322"/>
          </a:xfrm>
          <a:prstGeom prst="wedgeRoundRectCallout">
            <a:avLst>
              <a:gd name="adj1" fmla="val 53848"/>
              <a:gd name="adj2" fmla="val 48732"/>
              <a:gd name="adj3" fmla="val 16667"/>
            </a:avLst>
          </a:prstGeom>
          <a:solidFill>
            <a:schemeClr val="bg1"/>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「業務の属人化」を解消し、「〇〇さんにしかできない業務」を</a:t>
            </a:r>
          </a:p>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なくしていきましょう。</a:t>
            </a:r>
          </a:p>
        </p:txBody>
      </p:sp>
      <p:sp>
        <p:nvSpPr>
          <p:cNvPr id="12" name="正方形/長方形 11">
            <a:extLst>
              <a:ext uri="{FF2B5EF4-FFF2-40B4-BE49-F238E27FC236}">
                <a16:creationId xmlns:a16="http://schemas.microsoft.com/office/drawing/2014/main" id="{A994CB3F-5316-A7B6-BC7C-E1E8B2CB159C}"/>
              </a:ext>
            </a:extLst>
          </p:cNvPr>
          <p:cNvSpPr/>
          <p:nvPr/>
        </p:nvSpPr>
        <p:spPr>
          <a:xfrm>
            <a:off x="795765" y="1972045"/>
            <a:ext cx="840704" cy="979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solidFill>
                  <a:schemeClr val="tx1"/>
                </a:solidFill>
              </a:rPr>
              <a:t>A</a:t>
            </a:r>
            <a:endParaRPr kumimoji="1" lang="ja-JP" altLang="en-US" sz="4400" dirty="0">
              <a:solidFill>
                <a:schemeClr val="tx1"/>
              </a:solidFill>
            </a:endParaRPr>
          </a:p>
        </p:txBody>
      </p:sp>
      <p:sp>
        <p:nvSpPr>
          <p:cNvPr id="13" name="吹き出し: 角を丸めた四角形 12">
            <a:extLst>
              <a:ext uri="{FF2B5EF4-FFF2-40B4-BE49-F238E27FC236}">
                <a16:creationId xmlns:a16="http://schemas.microsoft.com/office/drawing/2014/main" id="{77A797F5-8255-9B48-9DAD-42F968A7A3B7}"/>
              </a:ext>
            </a:extLst>
          </p:cNvPr>
          <p:cNvSpPr/>
          <p:nvPr/>
        </p:nvSpPr>
        <p:spPr>
          <a:xfrm>
            <a:off x="677334" y="1230531"/>
            <a:ext cx="10512116" cy="871323"/>
          </a:xfrm>
          <a:prstGeom prst="wedgeRoundRectCallout">
            <a:avLst>
              <a:gd name="adj1" fmla="val -54061"/>
              <a:gd name="adj2" fmla="val 49413"/>
              <a:gd name="adj3" fmla="val 16667"/>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（管理職より）部下に育休を取らせてあげたい気持ちはあるが、</a:t>
            </a:r>
          </a:p>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休んでいる間の代わりの要員がいないため、困っています。</a:t>
            </a:r>
          </a:p>
        </p:txBody>
      </p:sp>
      <p:sp>
        <p:nvSpPr>
          <p:cNvPr id="14" name="正方形/長方形 13">
            <a:extLst>
              <a:ext uri="{FF2B5EF4-FFF2-40B4-BE49-F238E27FC236}">
                <a16:creationId xmlns:a16="http://schemas.microsoft.com/office/drawing/2014/main" id="{2F0C43FD-5E8B-5E40-6FD4-06402CC3B0F0}"/>
              </a:ext>
            </a:extLst>
          </p:cNvPr>
          <p:cNvSpPr/>
          <p:nvPr/>
        </p:nvSpPr>
        <p:spPr>
          <a:xfrm>
            <a:off x="256982" y="832136"/>
            <a:ext cx="840704" cy="979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solidFill>
                  <a:schemeClr val="tx1"/>
                </a:solidFill>
              </a:rPr>
              <a:t>Q</a:t>
            </a:r>
            <a:endParaRPr kumimoji="1" lang="ja-JP" altLang="en-US" sz="4400" dirty="0">
              <a:solidFill>
                <a:schemeClr val="tx1"/>
              </a:solidFill>
            </a:endParaRPr>
          </a:p>
        </p:txBody>
      </p:sp>
      <p:sp>
        <p:nvSpPr>
          <p:cNvPr id="16" name="TextBox 11">
            <a:extLst>
              <a:ext uri="{FF2B5EF4-FFF2-40B4-BE49-F238E27FC236}">
                <a16:creationId xmlns:a16="http://schemas.microsoft.com/office/drawing/2014/main" id="{A6AD152F-3C3F-1C71-57C1-A8578C942EAD}"/>
              </a:ext>
            </a:extLst>
          </p:cNvPr>
          <p:cNvSpPr txBox="1"/>
          <p:nvPr/>
        </p:nvSpPr>
        <p:spPr>
          <a:xfrm>
            <a:off x="954308" y="3365928"/>
            <a:ext cx="5805721" cy="3077766"/>
          </a:xfrm>
          <a:prstGeom prst="rect">
            <a:avLst/>
          </a:prstGeom>
        </p:spPr>
        <p:txBody>
          <a:bodyPr wrap="square" lIns="0" tIns="0" rIns="0" bIns="0" rtlCol="0" anchor="t">
            <a:spAutoFit/>
          </a:bodyPr>
          <a:lstStyle/>
          <a:p>
            <a:pPr algn="l"/>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令和</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6</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年度イクボス座談会</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a:t>
            </a:r>
          </a:p>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フジアルテ株式会社（旧・株式会社ファーストステップ）　今泉 裕介様</a:t>
            </a:r>
          </a:p>
          <a:p>
            <a:pPr algn="l"/>
            <a:endPar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管理職の男性が育休を取るにはどうしたらよいかというところから、業務属人化解消の取組みをスタートさせました。成功させるポイントは、職務分担表の作成、残業抑制、有給休暇取得希望のヒアリング、業務マイナス</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1</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人で稼働、会議参加者の選定、感謝の心を持つこと、等です。</a:t>
            </a:r>
          </a:p>
        </p:txBody>
      </p:sp>
      <p:pic>
        <p:nvPicPr>
          <p:cNvPr id="2" name="図 1" descr="天井, 屋内, 部屋, 暮らし が含まれている画像&#10;&#10;自動的に生成された説明">
            <a:extLst>
              <a:ext uri="{FF2B5EF4-FFF2-40B4-BE49-F238E27FC236}">
                <a16:creationId xmlns:a16="http://schemas.microsoft.com/office/drawing/2014/main" id="{83CECEBA-F028-F95B-2017-D1633FDAC40D}"/>
              </a:ext>
            </a:extLst>
          </p:cNvPr>
          <p:cNvPicPr>
            <a:picLocks noChangeAspect="1"/>
          </p:cNvPicPr>
          <p:nvPr/>
        </p:nvPicPr>
        <p:blipFill>
          <a:blip r:embed="rId2" cstate="print">
            <a:extLst>
              <a:ext uri="{28A0092B-C50C-407E-A947-70E740481C1C}">
                <a14:useLocalDpi xmlns:a14="http://schemas.microsoft.com/office/drawing/2010/main" val="0"/>
              </a:ext>
            </a:extLst>
          </a:blip>
          <a:srcRect t="6263" r="2703"/>
          <a:stretch/>
        </p:blipFill>
        <p:spPr>
          <a:xfrm>
            <a:off x="7234775" y="3476566"/>
            <a:ext cx="3565597" cy="2666378"/>
          </a:xfrm>
          <a:prstGeom prst="rect">
            <a:avLst/>
          </a:prstGeom>
        </p:spPr>
      </p:pic>
      <p:sp>
        <p:nvSpPr>
          <p:cNvPr id="4" name="TextBox 10">
            <a:extLst>
              <a:ext uri="{FF2B5EF4-FFF2-40B4-BE49-F238E27FC236}">
                <a16:creationId xmlns:a16="http://schemas.microsoft.com/office/drawing/2014/main" id="{7D00D3F0-0175-51B5-AF56-4A62DF36D132}"/>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よくある質問やお悩み</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13623201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955B2-E351-05E4-5CCC-712E90A3F10A}"/>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F7B04520-1190-8527-AD35-900064AD7CBD}"/>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企業情報</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2" name="TextBox 11">
            <a:extLst>
              <a:ext uri="{FF2B5EF4-FFF2-40B4-BE49-F238E27FC236}">
                <a16:creationId xmlns:a16="http://schemas.microsoft.com/office/drawing/2014/main" id="{69B593EA-2D09-196C-98B5-D3A91C02CE26}"/>
              </a:ext>
            </a:extLst>
          </p:cNvPr>
          <p:cNvSpPr txBox="1"/>
          <p:nvPr/>
        </p:nvSpPr>
        <p:spPr>
          <a:xfrm>
            <a:off x="1450827" y="1767006"/>
            <a:ext cx="9290345"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フジアルテ株式会社四日市営業所</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（旧株式会社ファーストステップ）</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5" name="Freeform 10">
            <a:extLst>
              <a:ext uri="{FF2B5EF4-FFF2-40B4-BE49-F238E27FC236}">
                <a16:creationId xmlns:a16="http://schemas.microsoft.com/office/drawing/2014/main" id="{6E35E5FB-6F9F-1B5B-5057-724F8FDE8902}"/>
              </a:ext>
            </a:extLst>
          </p:cNvPr>
          <p:cNvSpPr/>
          <p:nvPr/>
        </p:nvSpPr>
        <p:spPr>
          <a:xfrm>
            <a:off x="852542" y="1862198"/>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4" name="TextBox 10">
            <a:extLst>
              <a:ext uri="{FF2B5EF4-FFF2-40B4-BE49-F238E27FC236}">
                <a16:creationId xmlns:a16="http://schemas.microsoft.com/office/drawing/2014/main" id="{C32AF579-78B0-E92F-012E-4F0905C2DEFA}"/>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よくある質問やお悩み</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graphicFrame>
        <p:nvGraphicFramePr>
          <p:cNvPr id="6" name="表 5">
            <a:extLst>
              <a:ext uri="{FF2B5EF4-FFF2-40B4-BE49-F238E27FC236}">
                <a16:creationId xmlns:a16="http://schemas.microsoft.com/office/drawing/2014/main" id="{3FB0C67A-73D7-A0EC-4FD0-E1B772FAEDAE}"/>
              </a:ext>
            </a:extLst>
          </p:cNvPr>
          <p:cNvGraphicFramePr>
            <a:graphicFrameLocks noGrp="1"/>
          </p:cNvGraphicFramePr>
          <p:nvPr>
            <p:extLst>
              <p:ext uri="{D42A27DB-BD31-4B8C-83A1-F6EECF244321}">
                <p14:modId xmlns:p14="http://schemas.microsoft.com/office/powerpoint/2010/main" val="1476518605"/>
              </p:ext>
            </p:extLst>
          </p:nvPr>
        </p:nvGraphicFramePr>
        <p:xfrm>
          <a:off x="1286782" y="2438944"/>
          <a:ext cx="9618436" cy="3708763"/>
        </p:xfrm>
        <a:graphic>
          <a:graphicData uri="http://schemas.openxmlformats.org/drawingml/2006/table">
            <a:tbl>
              <a:tblPr firstRow="1" bandRow="1">
                <a:tableStyleId>{68D230F3-CF80-4859-8CE7-A43EE81993B5}</a:tableStyleId>
              </a:tblPr>
              <a:tblGrid>
                <a:gridCol w="1978933">
                  <a:extLst>
                    <a:ext uri="{9D8B030D-6E8A-4147-A177-3AD203B41FA5}">
                      <a16:colId xmlns:a16="http://schemas.microsoft.com/office/drawing/2014/main" val="2389485238"/>
                    </a:ext>
                  </a:extLst>
                </a:gridCol>
                <a:gridCol w="7639503">
                  <a:extLst>
                    <a:ext uri="{9D8B030D-6E8A-4147-A177-3AD203B41FA5}">
                      <a16:colId xmlns:a16="http://schemas.microsoft.com/office/drawing/2014/main" val="2906256932"/>
                    </a:ext>
                  </a:extLst>
                </a:gridCol>
              </a:tblGrid>
              <a:tr h="19383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業務内容</a:t>
                      </a:r>
                      <a:endParaRPr kumimoji="1" lang="ja-JP" altLang="en-US" b="0" dirty="0">
                        <a:latin typeface="たづがね角ゴシック Info Medium"/>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・三重県内の製造業界に特化し、地元企業と求職者をつなぐ最適なマッチングの実現</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・派遣社員の皆さんが安心して働けるよう、定期的な面談や労務管理を徹底し、働きやすい環境づくりのサポート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・派遣や紹介予定派遣、請負業務など、多様な雇用形態を提供し、企業のニーズに合わせた柔軟な人材活用の支援</a:t>
                      </a:r>
                      <a:endParaRPr kumimoji="1" lang="ja-JP" altLang="en-US" b="0" dirty="0">
                        <a:latin typeface="たづがね角ゴシック Info Medium"/>
                      </a:endParaRPr>
                    </a:p>
                  </a:txBody>
                  <a:tcPr anchor="ctr"/>
                </a:tc>
                <a:extLst>
                  <a:ext uri="{0D108BD9-81ED-4DB2-BD59-A6C34878D82A}">
                    <a16:rowId xmlns:a16="http://schemas.microsoft.com/office/drawing/2014/main" val="85472110"/>
                  </a:ext>
                </a:extLst>
              </a:tr>
              <a:tr h="8851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所在地</a:t>
                      </a:r>
                      <a:endParaRPr kumimoji="1" lang="ja-JP" altLang="en-US" dirty="0">
                        <a:latin typeface="たづがね角ゴシック Info Medium"/>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kumimoji="1" lang="en-US" altLang="ja-JP" sz="1800" dirty="0">
                          <a:solidFill>
                            <a:srgbClr val="003356"/>
                          </a:solidFill>
                          <a:latin typeface="たづがね角ゴシック Info Medium"/>
                          <a:ea typeface="たづがね角ゴシック Info Medium"/>
                          <a:cs typeface="たづがね角ゴシック Info Medium"/>
                          <a:sym typeface="たづがね角ゴシック Info Medium"/>
                        </a:rPr>
                        <a:t>510-0068</a:t>
                      </a:r>
                      <a:r>
                        <a:rPr kumimoji="1" lang="ja-JP"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　三重県四日市市三栄町</a:t>
                      </a:r>
                      <a:r>
                        <a:rPr kumimoji="1" lang="en-US" altLang="ja-JP" sz="1800" dirty="0">
                          <a:solidFill>
                            <a:srgbClr val="003356"/>
                          </a:solidFill>
                          <a:latin typeface="たづがね角ゴシック Info Medium"/>
                          <a:ea typeface="たづがね角ゴシック Info Medium"/>
                          <a:cs typeface="たづがね角ゴシック Info Medium"/>
                          <a:sym typeface="たづがね角ゴシック Info Medium"/>
                        </a:rPr>
                        <a:t>3-15</a:t>
                      </a:r>
                      <a:endParaRPr kumimoji="1" lang="ja-JP" altLang="en-US" dirty="0">
                        <a:latin typeface="たづがね角ゴシック Info Medium"/>
                      </a:endParaRPr>
                    </a:p>
                  </a:txBody>
                  <a:tcPr anchor="ctr"/>
                </a:tc>
                <a:extLst>
                  <a:ext uri="{0D108BD9-81ED-4DB2-BD59-A6C34878D82A}">
                    <a16:rowId xmlns:a16="http://schemas.microsoft.com/office/drawing/2014/main" val="925028766"/>
                  </a:ext>
                </a:extLst>
              </a:tr>
              <a:tr h="885184">
                <a:tc>
                  <a:txBody>
                    <a:bodyPr/>
                    <a:lstStyle/>
                    <a:p>
                      <a:r>
                        <a:rPr lang="ja-JP"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従業員数</a:t>
                      </a:r>
                      <a:endParaRPr kumimoji="1" lang="ja-JP" altLang="en-US" dirty="0">
                        <a:latin typeface="たづがね角ゴシック Info Medium"/>
                      </a:endParaRPr>
                    </a:p>
                  </a:txBody>
                  <a:tcPr anchor="ctr"/>
                </a:tc>
                <a:tc>
                  <a:txBody>
                    <a:bodyPr/>
                    <a:lstStyle/>
                    <a:p>
                      <a:r>
                        <a:rPr kumimoji="1" lang="en-US" altLang="ja-JP" dirty="0">
                          <a:solidFill>
                            <a:srgbClr val="003356"/>
                          </a:solidFill>
                          <a:latin typeface="たづがね角ゴシック Info Medium"/>
                        </a:rPr>
                        <a:t>17</a:t>
                      </a:r>
                      <a:r>
                        <a:rPr kumimoji="1" lang="ja-JP" altLang="en-US" dirty="0">
                          <a:solidFill>
                            <a:srgbClr val="003356"/>
                          </a:solidFill>
                          <a:latin typeface="たづがね角ゴシック Info Medium"/>
                        </a:rPr>
                        <a:t>名</a:t>
                      </a:r>
                    </a:p>
                  </a:txBody>
                  <a:tcPr anchor="ctr"/>
                </a:tc>
                <a:extLst>
                  <a:ext uri="{0D108BD9-81ED-4DB2-BD59-A6C34878D82A}">
                    <a16:rowId xmlns:a16="http://schemas.microsoft.com/office/drawing/2014/main" val="270163189"/>
                  </a:ext>
                </a:extLst>
              </a:tr>
            </a:tbl>
          </a:graphicData>
        </a:graphic>
      </p:graphicFrame>
      <p:sp>
        <p:nvSpPr>
          <p:cNvPr id="7" name="TextBox 11">
            <a:extLst>
              <a:ext uri="{FF2B5EF4-FFF2-40B4-BE49-F238E27FC236}">
                <a16:creationId xmlns:a16="http://schemas.microsoft.com/office/drawing/2014/main" id="{7209462B-87BF-D809-96B6-7387484EA367}"/>
              </a:ext>
            </a:extLst>
          </p:cNvPr>
          <p:cNvSpPr txBox="1"/>
          <p:nvPr/>
        </p:nvSpPr>
        <p:spPr>
          <a:xfrm>
            <a:off x="8251064" y="6173314"/>
            <a:ext cx="2490108" cy="276999"/>
          </a:xfrm>
          <a:prstGeom prst="rect">
            <a:avLst/>
          </a:prstGeom>
        </p:spPr>
        <p:txBody>
          <a:bodyPr wrap="square" lIns="0" tIns="0" rIns="0" bIns="0" rtlCol="0" anchor="t">
            <a:spAutoFit/>
          </a:bodyPr>
          <a:lstStyle/>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令和</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7</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年</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12</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月末時点</a:t>
            </a:r>
          </a:p>
        </p:txBody>
      </p:sp>
    </p:spTree>
    <p:extLst>
      <p:ext uri="{BB962C8B-B14F-4D97-AF65-F5344CB8AC3E}">
        <p14:creationId xmlns:p14="http://schemas.microsoft.com/office/powerpoint/2010/main" val="8595098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9446A-4672-EDB7-B682-A8ABEB06A04C}"/>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F9BCB1E3-7896-126F-0275-739C73A4F695}"/>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よくある質問やお悩み</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9" name="吹き出し: 角を丸めた四角形 8">
            <a:extLst>
              <a:ext uri="{FF2B5EF4-FFF2-40B4-BE49-F238E27FC236}">
                <a16:creationId xmlns:a16="http://schemas.microsoft.com/office/drawing/2014/main" id="{6ABE824F-20D7-D2C9-07F5-F871C9D04013}"/>
              </a:ext>
            </a:extLst>
          </p:cNvPr>
          <p:cNvSpPr/>
          <p:nvPr/>
        </p:nvSpPr>
        <p:spPr>
          <a:xfrm>
            <a:off x="954308" y="2385936"/>
            <a:ext cx="10512116" cy="1363739"/>
          </a:xfrm>
          <a:prstGeom prst="wedgeRoundRectCallout">
            <a:avLst>
              <a:gd name="adj1" fmla="val 53848"/>
              <a:gd name="adj2" fmla="val 48732"/>
              <a:gd name="adj3" fmla="val 16667"/>
            </a:avLst>
          </a:prstGeom>
          <a:solidFill>
            <a:schemeClr val="bg1"/>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定期的なセミナー（マネジメント、コミュニケーション、</a:t>
            </a:r>
          </a:p>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アンコンシャス・バイアスなどについて）を行うことで、</a:t>
            </a:r>
          </a:p>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管理職の「マネジメント力」を向上させることができます。</a:t>
            </a:r>
          </a:p>
        </p:txBody>
      </p:sp>
      <p:sp>
        <p:nvSpPr>
          <p:cNvPr id="12" name="正方形/長方形 11">
            <a:extLst>
              <a:ext uri="{FF2B5EF4-FFF2-40B4-BE49-F238E27FC236}">
                <a16:creationId xmlns:a16="http://schemas.microsoft.com/office/drawing/2014/main" id="{140C5131-59DA-8B9B-AD1B-83C27D7F6E49}"/>
              </a:ext>
            </a:extLst>
          </p:cNvPr>
          <p:cNvSpPr/>
          <p:nvPr/>
        </p:nvSpPr>
        <p:spPr>
          <a:xfrm>
            <a:off x="795765" y="2032142"/>
            <a:ext cx="840704" cy="979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solidFill>
                  <a:schemeClr val="tx1"/>
                </a:solidFill>
              </a:rPr>
              <a:t>A</a:t>
            </a:r>
            <a:endParaRPr kumimoji="1" lang="ja-JP" altLang="en-US" sz="4400" dirty="0">
              <a:solidFill>
                <a:schemeClr val="tx1"/>
              </a:solidFill>
            </a:endParaRPr>
          </a:p>
        </p:txBody>
      </p:sp>
      <p:sp>
        <p:nvSpPr>
          <p:cNvPr id="13" name="吹き出し: 角を丸めた四角形 12">
            <a:extLst>
              <a:ext uri="{FF2B5EF4-FFF2-40B4-BE49-F238E27FC236}">
                <a16:creationId xmlns:a16="http://schemas.microsoft.com/office/drawing/2014/main" id="{D159A97E-1DEB-4A52-D100-747B7CE1E511}"/>
              </a:ext>
            </a:extLst>
          </p:cNvPr>
          <p:cNvSpPr/>
          <p:nvPr/>
        </p:nvSpPr>
        <p:spPr>
          <a:xfrm>
            <a:off x="677334" y="1294338"/>
            <a:ext cx="10512116" cy="871323"/>
          </a:xfrm>
          <a:prstGeom prst="wedgeRoundRectCallout">
            <a:avLst>
              <a:gd name="adj1" fmla="val -54061"/>
              <a:gd name="adj2" fmla="val 49413"/>
              <a:gd name="adj3" fmla="val 16667"/>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（経営者・人事担当者より）「男性の育休取得」を進めるために、</a:t>
            </a:r>
          </a:p>
          <a:p>
            <a:pPr algn="ct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社内でどのような取組を行えばよいでしょう？</a:t>
            </a:r>
          </a:p>
        </p:txBody>
      </p:sp>
      <p:sp>
        <p:nvSpPr>
          <p:cNvPr id="14" name="正方形/長方形 13">
            <a:extLst>
              <a:ext uri="{FF2B5EF4-FFF2-40B4-BE49-F238E27FC236}">
                <a16:creationId xmlns:a16="http://schemas.microsoft.com/office/drawing/2014/main" id="{73B15E2B-38FE-60D6-F6F8-7C795A9F25CB}"/>
              </a:ext>
            </a:extLst>
          </p:cNvPr>
          <p:cNvSpPr/>
          <p:nvPr/>
        </p:nvSpPr>
        <p:spPr>
          <a:xfrm>
            <a:off x="256982" y="832136"/>
            <a:ext cx="840704" cy="979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solidFill>
                  <a:schemeClr val="tx1"/>
                </a:solidFill>
              </a:rPr>
              <a:t>Q</a:t>
            </a:r>
            <a:endParaRPr kumimoji="1" lang="ja-JP" altLang="en-US" sz="4400" dirty="0">
              <a:solidFill>
                <a:schemeClr val="tx1"/>
              </a:solidFill>
            </a:endParaRPr>
          </a:p>
        </p:txBody>
      </p:sp>
      <p:sp>
        <p:nvSpPr>
          <p:cNvPr id="16" name="TextBox 11">
            <a:extLst>
              <a:ext uri="{FF2B5EF4-FFF2-40B4-BE49-F238E27FC236}">
                <a16:creationId xmlns:a16="http://schemas.microsoft.com/office/drawing/2014/main" id="{B41B0B21-C57F-F9EC-6836-8CF66DC92039}"/>
              </a:ext>
            </a:extLst>
          </p:cNvPr>
          <p:cNvSpPr txBox="1"/>
          <p:nvPr/>
        </p:nvSpPr>
        <p:spPr>
          <a:xfrm>
            <a:off x="795765" y="3898176"/>
            <a:ext cx="6925435" cy="2462213"/>
          </a:xfrm>
          <a:prstGeom prst="rect">
            <a:avLst/>
          </a:prstGeom>
        </p:spPr>
        <p:txBody>
          <a:bodyPr wrap="square" lIns="0" tIns="0" rIns="0" bIns="0" rtlCol="0" anchor="t">
            <a:spAutoFit/>
          </a:bodyPr>
          <a:lstStyle/>
          <a:p>
            <a:pPr algn="l"/>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令和</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6</a:t>
            </a:r>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年度イクボス座談会</a:t>
            </a:r>
            <a:r>
              <a:rPr lang="en-US" altLang="ja-JP" sz="2000" dirty="0">
                <a:solidFill>
                  <a:srgbClr val="003356"/>
                </a:solidFill>
                <a:latin typeface="たづがね角ゴシック Info Medium"/>
                <a:ea typeface="たづがね角ゴシック Info Medium"/>
                <a:cs typeface="たづがね角ゴシック Info Medium"/>
                <a:sym typeface="たづがね角ゴシック Info Medium"/>
              </a:rPr>
              <a:t>】</a:t>
            </a:r>
          </a:p>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リコージャパン株式会社　鈴木 菜月様</a:t>
            </a:r>
          </a:p>
          <a:p>
            <a:pPr algn="l"/>
            <a:endPar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000" dirty="0">
                <a:solidFill>
                  <a:srgbClr val="003356"/>
                </a:solidFill>
                <a:latin typeface="たづがね角ゴシック Info Medium"/>
                <a:ea typeface="たづがね角ゴシック Info Medium"/>
                <a:cs typeface="たづがね角ゴシック Info Medium"/>
                <a:sym typeface="たづがね角ゴシック Info Medium"/>
              </a:rPr>
              <a:t>持続的に成長し続けるためにダイバーシティ、エクイティ、インクルージョンの取組みを進めているリコージャパンでは、役員をはじめ全組織長が「イクボス宣言」をしました。子どもが生まれた男性社員を対象に、育児休業の取得を促進する「イクメンチャレンジプラン」に取り組んでいます。</a:t>
            </a:r>
          </a:p>
        </p:txBody>
      </p:sp>
      <p:pic>
        <p:nvPicPr>
          <p:cNvPr id="4" name="図 3" descr="テレビを見ている人たち&#10;&#10;中程度の精度で">
            <a:extLst>
              <a:ext uri="{FF2B5EF4-FFF2-40B4-BE49-F238E27FC236}">
                <a16:creationId xmlns:a16="http://schemas.microsoft.com/office/drawing/2014/main" id="{7C6E34F0-A3ED-F5D9-6C75-B13A392DED3F}"/>
              </a:ext>
            </a:extLst>
          </p:cNvPr>
          <p:cNvPicPr>
            <a:picLocks noChangeAspect="1"/>
          </p:cNvPicPr>
          <p:nvPr/>
        </p:nvPicPr>
        <p:blipFill>
          <a:blip r:embed="rId2" cstate="print">
            <a:extLst>
              <a:ext uri="{28A0092B-C50C-407E-A947-70E740481C1C}">
                <a14:useLocalDpi xmlns:a14="http://schemas.microsoft.com/office/drawing/2010/main" val="0"/>
              </a:ext>
            </a:extLst>
          </a:blip>
          <a:srcRect l="6857" t="15509" r="7627" b="7233"/>
          <a:stretch>
            <a:fillRect/>
          </a:stretch>
        </p:blipFill>
        <p:spPr>
          <a:xfrm>
            <a:off x="7981756" y="3969950"/>
            <a:ext cx="3413106" cy="2128700"/>
          </a:xfrm>
          <a:prstGeom prst="rect">
            <a:avLst/>
          </a:prstGeom>
        </p:spPr>
      </p:pic>
      <p:sp>
        <p:nvSpPr>
          <p:cNvPr id="2" name="TextBox 10">
            <a:extLst>
              <a:ext uri="{FF2B5EF4-FFF2-40B4-BE49-F238E27FC236}">
                <a16:creationId xmlns:a16="http://schemas.microsoft.com/office/drawing/2014/main" id="{4CE7D00C-ABD5-085B-27B8-EE3EB216CBF7}"/>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よくある質問やお悩み</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2519732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20AB4-E371-E94B-9F88-F3F4F0853226}"/>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2BC6AE66-16AB-BF03-82D8-97B94105FB8E}"/>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企業情報</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2" name="TextBox 11">
            <a:extLst>
              <a:ext uri="{FF2B5EF4-FFF2-40B4-BE49-F238E27FC236}">
                <a16:creationId xmlns:a16="http://schemas.microsoft.com/office/drawing/2014/main" id="{0966FCF9-E48D-C64B-F155-21D2FB3C6F0A}"/>
              </a:ext>
            </a:extLst>
          </p:cNvPr>
          <p:cNvSpPr txBox="1"/>
          <p:nvPr/>
        </p:nvSpPr>
        <p:spPr>
          <a:xfrm>
            <a:off x="1450827" y="1767006"/>
            <a:ext cx="9290345" cy="369332"/>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リコージャパン株式会社</a:t>
            </a:r>
            <a:r>
              <a:rPr lang="ja-JP" altLang="en-US" sz="1000" b="1" dirty="0">
                <a:solidFill>
                  <a:srgbClr val="003356"/>
                </a:solidFill>
                <a:latin typeface="たづがね角ゴシック Info Medium"/>
                <a:ea typeface="たづがね角ゴシック Info Medium"/>
                <a:cs typeface="たづがね角ゴシック Info Medium"/>
                <a:sym typeface="たづがね角ゴシック Info Medium"/>
              </a:rPr>
              <a:t>（人事・コーポレート本部　コーポレートセンター　中部ビジネスサポート部　人事・総務グループ）</a:t>
            </a:r>
            <a:endParaRPr lang="en-US" altLang="ja-JP" sz="1400" b="1"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5" name="Freeform 10">
            <a:extLst>
              <a:ext uri="{FF2B5EF4-FFF2-40B4-BE49-F238E27FC236}">
                <a16:creationId xmlns:a16="http://schemas.microsoft.com/office/drawing/2014/main" id="{ECA994D3-4BFB-8A24-8232-EA8ECB8C0227}"/>
              </a:ext>
            </a:extLst>
          </p:cNvPr>
          <p:cNvSpPr/>
          <p:nvPr/>
        </p:nvSpPr>
        <p:spPr>
          <a:xfrm>
            <a:off x="852542" y="1862198"/>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4" name="TextBox 10">
            <a:extLst>
              <a:ext uri="{FF2B5EF4-FFF2-40B4-BE49-F238E27FC236}">
                <a16:creationId xmlns:a16="http://schemas.microsoft.com/office/drawing/2014/main" id="{090FA616-8A79-045D-C636-E1CEF9B1DEA3}"/>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よくある質問やお悩み</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graphicFrame>
        <p:nvGraphicFramePr>
          <p:cNvPr id="6" name="表 5">
            <a:extLst>
              <a:ext uri="{FF2B5EF4-FFF2-40B4-BE49-F238E27FC236}">
                <a16:creationId xmlns:a16="http://schemas.microsoft.com/office/drawing/2014/main" id="{EA737F10-E888-0F05-026A-7DD053B2E8BD}"/>
              </a:ext>
            </a:extLst>
          </p:cNvPr>
          <p:cNvGraphicFramePr>
            <a:graphicFrameLocks noGrp="1"/>
          </p:cNvGraphicFramePr>
          <p:nvPr>
            <p:extLst>
              <p:ext uri="{D42A27DB-BD31-4B8C-83A1-F6EECF244321}">
                <p14:modId xmlns:p14="http://schemas.microsoft.com/office/powerpoint/2010/main" val="3592559580"/>
              </p:ext>
            </p:extLst>
          </p:nvPr>
        </p:nvGraphicFramePr>
        <p:xfrm>
          <a:off x="1286781" y="2528749"/>
          <a:ext cx="9618436" cy="3569970"/>
        </p:xfrm>
        <a:graphic>
          <a:graphicData uri="http://schemas.openxmlformats.org/drawingml/2006/table">
            <a:tbl>
              <a:tblPr firstRow="1" bandRow="1">
                <a:tableStyleId>{68D230F3-CF80-4859-8CE7-A43EE81993B5}</a:tableStyleId>
              </a:tblPr>
              <a:tblGrid>
                <a:gridCol w="1978933">
                  <a:extLst>
                    <a:ext uri="{9D8B030D-6E8A-4147-A177-3AD203B41FA5}">
                      <a16:colId xmlns:a16="http://schemas.microsoft.com/office/drawing/2014/main" val="2389485238"/>
                    </a:ext>
                  </a:extLst>
                </a:gridCol>
                <a:gridCol w="7639503">
                  <a:extLst>
                    <a:ext uri="{9D8B030D-6E8A-4147-A177-3AD203B41FA5}">
                      <a16:colId xmlns:a16="http://schemas.microsoft.com/office/drawing/2014/main" val="2906256932"/>
                    </a:ext>
                  </a:extLst>
                </a:gridCol>
              </a:tblGrid>
              <a:tr h="1784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業務内容</a:t>
                      </a:r>
                      <a:endParaRPr kumimoji="1" lang="ja-JP" altLang="en-US" b="0" dirty="0">
                        <a:latin typeface="たづがね角ゴシック Info Medium"/>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・デジタルサービス</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・デジタルプロダクツ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・グラフィックコミュニケーションズ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・インダストリアルソリューションズ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rgbClr val="003356"/>
                          </a:solidFill>
                          <a:latin typeface="たづがね角ゴシック Info Medium"/>
                          <a:ea typeface="たづがね角ゴシック Info Medium"/>
                          <a:cs typeface="たづがね角ゴシック Info Medium"/>
                          <a:sym typeface="たづがね角ゴシック Info Medium"/>
                        </a:rPr>
                        <a:t>・その他</a:t>
                      </a:r>
                    </a:p>
                  </a:txBody>
                  <a:tcPr anchor="ctr"/>
                </a:tc>
                <a:extLst>
                  <a:ext uri="{0D108BD9-81ED-4DB2-BD59-A6C34878D82A}">
                    <a16:rowId xmlns:a16="http://schemas.microsoft.com/office/drawing/2014/main" val="85472110"/>
                  </a:ext>
                </a:extLst>
              </a:tr>
              <a:tr h="892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所在地</a:t>
                      </a:r>
                      <a:r>
                        <a:rPr lang="ja-JP" altLang="en-US" sz="1050" b="1" dirty="0">
                          <a:solidFill>
                            <a:srgbClr val="003356"/>
                          </a:solidFill>
                          <a:latin typeface="たづがね角ゴシック Info Medium"/>
                          <a:ea typeface="たづがね角ゴシック Info Medium"/>
                          <a:cs typeface="たづがね角ゴシック Info Medium"/>
                          <a:sym typeface="たづがね角ゴシック Info Medium"/>
                        </a:rPr>
                        <a:t>（名古屋事業所）</a:t>
                      </a:r>
                      <a:endParaRPr kumimoji="1" lang="ja-JP" altLang="en-US" b="1" dirty="0">
                        <a:latin typeface="たづがね角ゴシック Info Medium"/>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kumimoji="1" lang="en-US" altLang="ja-JP" sz="1800" dirty="0">
                          <a:solidFill>
                            <a:srgbClr val="003356"/>
                          </a:solidFill>
                          <a:latin typeface="たづがね角ゴシック Info Medium"/>
                          <a:ea typeface="たづがね角ゴシック Info Medium"/>
                          <a:cs typeface="たづがね角ゴシック Info Medium"/>
                          <a:sym typeface="たづがね角ゴシック Info Medium"/>
                        </a:rPr>
                        <a:t>451-6010</a:t>
                      </a:r>
                      <a:r>
                        <a:rPr kumimoji="1" lang="ja-JP"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　愛知県名古屋市西区牛島町名古屋ルーセントタワー</a:t>
                      </a:r>
                      <a:r>
                        <a:rPr kumimoji="1" lang="en-US" altLang="ja-JP" sz="1800" dirty="0">
                          <a:solidFill>
                            <a:srgbClr val="003356"/>
                          </a:solidFill>
                          <a:latin typeface="たづがね角ゴシック Info Medium"/>
                          <a:ea typeface="たづがね角ゴシック Info Medium"/>
                          <a:cs typeface="たづがね角ゴシック Info Medium"/>
                          <a:sym typeface="たづがね角ゴシック Info Medium"/>
                        </a:rPr>
                        <a:t>10F</a:t>
                      </a:r>
                      <a:endParaRPr kumimoji="1" lang="ja-JP" altLang="en-US" dirty="0">
                        <a:latin typeface="たづがね角ゴシック Info Medium"/>
                      </a:endParaRPr>
                    </a:p>
                  </a:txBody>
                  <a:tcPr anchor="ctr"/>
                </a:tc>
                <a:extLst>
                  <a:ext uri="{0D108BD9-81ED-4DB2-BD59-A6C34878D82A}">
                    <a16:rowId xmlns:a16="http://schemas.microsoft.com/office/drawing/2014/main" val="925028766"/>
                  </a:ext>
                </a:extLst>
              </a:tr>
              <a:tr h="892890">
                <a:tc>
                  <a:txBody>
                    <a:bodyPr/>
                    <a:lstStyle/>
                    <a:p>
                      <a:r>
                        <a:rPr lang="ja-JP"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従業員数</a:t>
                      </a:r>
                      <a:endParaRPr kumimoji="1" lang="ja-JP" altLang="en-US" dirty="0">
                        <a:latin typeface="たづがね角ゴシック Info Medium"/>
                      </a:endParaRPr>
                    </a:p>
                  </a:txBody>
                  <a:tcPr anchor="ctr"/>
                </a:tc>
                <a:tc>
                  <a:txBody>
                    <a:bodyPr/>
                    <a:lstStyle/>
                    <a:p>
                      <a:r>
                        <a:rPr lang="en-US" altLang="ja-JP" sz="1800" dirty="0">
                          <a:solidFill>
                            <a:srgbClr val="003356"/>
                          </a:solidFill>
                          <a:latin typeface="たづがね角ゴシック Info Medium"/>
                          <a:ea typeface="たづがね角ゴシック Info Medium"/>
                          <a:cs typeface="たづがね角ゴシック Info Medium"/>
                          <a:sym typeface="たづがね角ゴシック Info Medium"/>
                        </a:rPr>
                        <a:t>16,898</a:t>
                      </a:r>
                      <a:r>
                        <a:rPr lang="zh-TW" altLang="en-US" sz="1800" dirty="0">
                          <a:solidFill>
                            <a:srgbClr val="003356"/>
                          </a:solidFill>
                          <a:latin typeface="たづがね角ゴシック Info Medium"/>
                          <a:ea typeface="たづがね角ゴシック Info Medium"/>
                          <a:cs typeface="たづがね角ゴシック Info Medium"/>
                          <a:sym typeface="たづがね角ゴシック Info Medium"/>
                        </a:rPr>
                        <a:t>名</a:t>
                      </a:r>
                      <a:endParaRPr kumimoji="1" lang="ja-JP" altLang="en-US" dirty="0">
                        <a:solidFill>
                          <a:srgbClr val="003356"/>
                        </a:solidFill>
                        <a:latin typeface="たづがね角ゴシック Info Medium"/>
                      </a:endParaRPr>
                    </a:p>
                  </a:txBody>
                  <a:tcPr anchor="ctr"/>
                </a:tc>
                <a:extLst>
                  <a:ext uri="{0D108BD9-81ED-4DB2-BD59-A6C34878D82A}">
                    <a16:rowId xmlns:a16="http://schemas.microsoft.com/office/drawing/2014/main" val="270163189"/>
                  </a:ext>
                </a:extLst>
              </a:tr>
            </a:tbl>
          </a:graphicData>
        </a:graphic>
      </p:graphicFrame>
      <p:sp>
        <p:nvSpPr>
          <p:cNvPr id="7" name="TextBox 11">
            <a:extLst>
              <a:ext uri="{FF2B5EF4-FFF2-40B4-BE49-F238E27FC236}">
                <a16:creationId xmlns:a16="http://schemas.microsoft.com/office/drawing/2014/main" id="{8C430F29-CA0B-4858-4973-DB0508A50332}"/>
              </a:ext>
            </a:extLst>
          </p:cNvPr>
          <p:cNvSpPr txBox="1"/>
          <p:nvPr/>
        </p:nvSpPr>
        <p:spPr>
          <a:xfrm>
            <a:off x="8251064" y="6155869"/>
            <a:ext cx="2490108" cy="276999"/>
          </a:xfrm>
          <a:prstGeom prst="rect">
            <a:avLst/>
          </a:prstGeom>
        </p:spPr>
        <p:txBody>
          <a:bodyPr wrap="square" lIns="0" tIns="0" rIns="0" bIns="0" rtlCol="0" anchor="t">
            <a:spAutoFit/>
          </a:bodyPr>
          <a:lstStyle/>
          <a:p>
            <a:pPr algn="l"/>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令和</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8</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年</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1</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月</a:t>
            </a:r>
            <a:r>
              <a:rPr lang="en-US" altLang="ja-JP" dirty="0">
                <a:solidFill>
                  <a:srgbClr val="003356"/>
                </a:solidFill>
                <a:latin typeface="たづがね角ゴシック Info Medium"/>
                <a:ea typeface="たづがね角ゴシック Info Medium"/>
                <a:cs typeface="たづがね角ゴシック Info Medium"/>
                <a:sym typeface="たづがね角ゴシック Info Medium"/>
              </a:rPr>
              <a:t>1</a:t>
            </a:r>
            <a:r>
              <a:rPr lang="ja-JP" altLang="en-US" dirty="0">
                <a:solidFill>
                  <a:srgbClr val="003356"/>
                </a:solidFill>
                <a:latin typeface="たづがね角ゴシック Info Medium"/>
                <a:ea typeface="たづがね角ゴシック Info Medium"/>
                <a:cs typeface="たづがね角ゴシック Info Medium"/>
                <a:sym typeface="たづがね角ゴシック Info Medium"/>
              </a:rPr>
              <a:t>日時点</a:t>
            </a:r>
          </a:p>
        </p:txBody>
      </p:sp>
    </p:spTree>
    <p:extLst>
      <p:ext uri="{BB962C8B-B14F-4D97-AF65-F5344CB8AC3E}">
        <p14:creationId xmlns:p14="http://schemas.microsoft.com/office/powerpoint/2010/main" val="8398342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C45EF-A491-9B36-A993-8DE8B06B6805}"/>
            </a:ext>
          </a:extLst>
        </p:cNvPr>
        <p:cNvGrpSpPr/>
        <p:nvPr/>
      </p:nvGrpSpPr>
      <p:grpSpPr>
        <a:xfrm>
          <a:off x="0" y="0"/>
          <a:ext cx="0" cy="0"/>
          <a:chOff x="0" y="0"/>
          <a:chExt cx="0" cy="0"/>
        </a:xfrm>
      </p:grpSpPr>
      <p:sp>
        <p:nvSpPr>
          <p:cNvPr id="4" name="TextBox 2">
            <a:extLst>
              <a:ext uri="{FF2B5EF4-FFF2-40B4-BE49-F238E27FC236}">
                <a16:creationId xmlns:a16="http://schemas.microsoft.com/office/drawing/2014/main" id="{C5846625-D4F5-DA4F-F7B6-21901A1118D5}"/>
              </a:ext>
            </a:extLst>
          </p:cNvPr>
          <p:cNvSpPr txBox="1"/>
          <p:nvPr/>
        </p:nvSpPr>
        <p:spPr>
          <a:xfrm>
            <a:off x="3207614" y="3196627"/>
            <a:ext cx="7655169" cy="782394"/>
          </a:xfrm>
          <a:prstGeom prst="rect">
            <a:avLst/>
          </a:prstGeom>
        </p:spPr>
        <p:txBody>
          <a:bodyPr wrap="square" lIns="0" tIns="0" rIns="0" bIns="0" rtlCol="0" anchor="t">
            <a:spAutoFit/>
          </a:bodyPr>
          <a:lstStyle/>
          <a:p>
            <a:pPr marL="0" lvl="0" indent="0" algn="l">
              <a:lnSpc>
                <a:spcPts val="6719"/>
              </a:lnSpc>
              <a:spcBef>
                <a:spcPct val="0"/>
              </a:spcBef>
            </a:pPr>
            <a:r>
              <a:rPr lang="ja-JP" altLang="en-US" sz="4400" dirty="0">
                <a:solidFill>
                  <a:srgbClr val="1A1A1A"/>
                </a:solidFill>
                <a:latin typeface="たづがね角ゴシック Info Medium"/>
                <a:ea typeface="たづがね角ゴシック Info Medium"/>
                <a:cs typeface="たづがね角ゴシック Info Medium"/>
                <a:sym typeface="たづがね角ゴシック Info Medium"/>
              </a:rPr>
              <a:t>取組みの進め方</a:t>
            </a:r>
            <a:endParaRPr lang="en-US" sz="4400" dirty="0">
              <a:solidFill>
                <a:srgbClr val="1A1A1A"/>
              </a:solidFill>
              <a:latin typeface="たづがね角ゴシック Info Medium"/>
              <a:ea typeface="たづがね角ゴシック Info Medium"/>
              <a:cs typeface="たづがね角ゴシック Info Medium"/>
              <a:sym typeface="たづがね角ゴシック Info Medium"/>
            </a:endParaRPr>
          </a:p>
        </p:txBody>
      </p:sp>
      <p:sp>
        <p:nvSpPr>
          <p:cNvPr id="5" name="TextBox 3">
            <a:extLst>
              <a:ext uri="{FF2B5EF4-FFF2-40B4-BE49-F238E27FC236}">
                <a16:creationId xmlns:a16="http://schemas.microsoft.com/office/drawing/2014/main" id="{537BE51C-8D69-DC2D-1415-C25669C355DD}"/>
              </a:ext>
            </a:extLst>
          </p:cNvPr>
          <p:cNvSpPr txBox="1"/>
          <p:nvPr/>
        </p:nvSpPr>
        <p:spPr>
          <a:xfrm>
            <a:off x="2211361" y="3174644"/>
            <a:ext cx="996253" cy="772840"/>
          </a:xfrm>
          <a:prstGeom prst="rect">
            <a:avLst/>
          </a:prstGeom>
        </p:spPr>
        <p:txBody>
          <a:bodyPr lIns="0" tIns="0" rIns="0" bIns="0" rtlCol="0" anchor="t">
            <a:spAutoFit/>
          </a:bodyPr>
          <a:lstStyle/>
          <a:p>
            <a:pPr marL="0" lvl="0" indent="0" algn="just">
              <a:lnSpc>
                <a:spcPts val="6719"/>
              </a:lnSpc>
              <a:spcBef>
                <a:spcPct val="0"/>
              </a:spcBef>
            </a:pPr>
            <a:r>
              <a:rPr lang="en-US" sz="4400" u="none" strike="noStrike" dirty="0">
                <a:solidFill>
                  <a:srgbClr val="5A9F8A"/>
                </a:solidFill>
                <a:latin typeface="Helvetica World"/>
                <a:ea typeface="Helvetica World"/>
                <a:cs typeface="Helvetica World"/>
                <a:sym typeface="Helvetica World"/>
              </a:rPr>
              <a:t>06</a:t>
            </a:r>
          </a:p>
        </p:txBody>
      </p:sp>
      <p:sp>
        <p:nvSpPr>
          <p:cNvPr id="7" name="Freeform 2">
            <a:extLst>
              <a:ext uri="{FF2B5EF4-FFF2-40B4-BE49-F238E27FC236}">
                <a16:creationId xmlns:a16="http://schemas.microsoft.com/office/drawing/2014/main" id="{33680AF1-696A-28E1-7539-AC30E6F098C4}"/>
              </a:ext>
            </a:extLst>
          </p:cNvPr>
          <p:cNvSpPr>
            <a:spLocks noChangeAspect="1"/>
          </p:cNvSpPr>
          <p:nvPr/>
        </p:nvSpPr>
        <p:spPr>
          <a:xfrm>
            <a:off x="863104" y="3053446"/>
            <a:ext cx="702099" cy="923815"/>
          </a:xfrm>
          <a:custGeom>
            <a:avLst/>
            <a:gdLst/>
            <a:ahLst/>
            <a:cxnLst/>
            <a:rect l="l" t="t" r="r" b="b"/>
            <a:pathLst>
              <a:path w="1199470" h="1578250">
                <a:moveTo>
                  <a:pt x="0" y="0"/>
                </a:moveTo>
                <a:lnTo>
                  <a:pt x="1199470" y="0"/>
                </a:lnTo>
                <a:lnTo>
                  <a:pt x="1199470" y="1578250"/>
                </a:lnTo>
                <a:lnTo>
                  <a:pt x="0" y="1578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pic>
        <p:nvPicPr>
          <p:cNvPr id="3" name="図 2" descr="人, 屋内, 男, テーブル が含まれている画像&#10;&#10;AI によって生成されたコンテンツは間違っている可能性があります。">
            <a:extLst>
              <a:ext uri="{FF2B5EF4-FFF2-40B4-BE49-F238E27FC236}">
                <a16:creationId xmlns:a16="http://schemas.microsoft.com/office/drawing/2014/main" id="{62008B8B-C9B8-5B64-7E4B-E68B9F46FC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7098" y="2199185"/>
            <a:ext cx="3279507" cy="2459630"/>
          </a:xfrm>
          <a:prstGeom prst="rect">
            <a:avLst/>
          </a:prstGeom>
        </p:spPr>
      </p:pic>
      <p:sp>
        <p:nvSpPr>
          <p:cNvPr id="6" name="TextBox 15">
            <a:extLst>
              <a:ext uri="{FF2B5EF4-FFF2-40B4-BE49-F238E27FC236}">
                <a16:creationId xmlns:a16="http://schemas.microsoft.com/office/drawing/2014/main" id="{6090F198-A4E0-3A95-136F-B0FB9B89640C}"/>
              </a:ext>
            </a:extLst>
          </p:cNvPr>
          <p:cNvSpPr txBox="1"/>
          <p:nvPr/>
        </p:nvSpPr>
        <p:spPr>
          <a:xfrm>
            <a:off x="8384379" y="4533578"/>
            <a:ext cx="3102226" cy="294440"/>
          </a:xfrm>
          <a:prstGeom prst="rect">
            <a:avLst/>
          </a:prstGeom>
        </p:spPr>
        <p:txBody>
          <a:bodyPr wrap="square" lIns="0" tIns="0" rIns="0" bIns="0" rtlCol="0" anchor="t">
            <a:spAutoFit/>
          </a:bodyPr>
          <a:lstStyle/>
          <a:p>
            <a:pPr marL="0" lvl="0" indent="0" algn="l">
              <a:lnSpc>
                <a:spcPts val="2827"/>
              </a:lnSpc>
              <a:spcBef>
                <a:spcPct val="0"/>
              </a:spcBef>
            </a:pPr>
            <a:r>
              <a:rPr lang="ja-JP" altLang="en-US" sz="800" dirty="0">
                <a:solidFill>
                  <a:srgbClr val="003356"/>
                </a:solidFill>
                <a:latin typeface="たづがね角ゴシック Info Medium"/>
                <a:ea typeface="たづがね角ゴシック Info Medium"/>
                <a:cs typeface="たづがね角ゴシック Info Medium"/>
                <a:sym typeface="たづがね角ゴシック Info Medium"/>
              </a:rPr>
              <a:t>令和６年度パパ育休のススメ職場のエピソード大賞ヒント集より</a:t>
            </a:r>
            <a:endParaRPr lang="en-US" sz="8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36044207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2BD06-B5F9-80A4-B68C-2D56F8C9DB1F}"/>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9C7608B1-0E3C-09E3-81F2-C19B2144AF7E}"/>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①トップの宣言・本気度を示す！</a:t>
            </a:r>
            <a:endParaRPr lang="en-US" altLang="ja-JP"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4" name="四角形: 角を丸くする 3">
            <a:extLst>
              <a:ext uri="{FF2B5EF4-FFF2-40B4-BE49-F238E27FC236}">
                <a16:creationId xmlns:a16="http://schemas.microsoft.com/office/drawing/2014/main" id="{2221C1D3-76F2-7E74-D99E-779993B4A6B2}"/>
              </a:ext>
            </a:extLst>
          </p:cNvPr>
          <p:cNvSpPr/>
          <p:nvPr/>
        </p:nvSpPr>
        <p:spPr>
          <a:xfrm>
            <a:off x="476014" y="1416940"/>
            <a:ext cx="11148166" cy="1342589"/>
          </a:xfrm>
          <a:prstGeom prst="roundRect">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トップ（経営者）が男性育休取得の必要性・重要性を理解し、会社として目指す方向を社員に示しましょう。</a:t>
            </a:r>
          </a:p>
        </p:txBody>
      </p:sp>
      <p:sp>
        <p:nvSpPr>
          <p:cNvPr id="5" name="TextBox 10">
            <a:extLst>
              <a:ext uri="{FF2B5EF4-FFF2-40B4-BE49-F238E27FC236}">
                <a16:creationId xmlns:a16="http://schemas.microsoft.com/office/drawing/2014/main" id="{D1F60FDD-2730-025A-6ABB-A8D7E861127F}"/>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取組みの進め方</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6" name="TextBox 11">
            <a:extLst>
              <a:ext uri="{FF2B5EF4-FFF2-40B4-BE49-F238E27FC236}">
                <a16:creationId xmlns:a16="http://schemas.microsoft.com/office/drawing/2014/main" id="{BC9D2EEC-C4DE-5B8C-D844-12FCFAC4948A}"/>
              </a:ext>
            </a:extLst>
          </p:cNvPr>
          <p:cNvSpPr txBox="1"/>
          <p:nvPr/>
        </p:nvSpPr>
        <p:spPr>
          <a:xfrm>
            <a:off x="1450827" y="3105948"/>
            <a:ext cx="9290345" cy="2708434"/>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経営者が「イクボス宣言」をするなどにより、男性育休取得促進に取り組むことを社内で伝える。</a:t>
            </a:r>
          </a:p>
          <a:p>
            <a:pPr algn="l"/>
            <a:endParaRPr lang="en-US" altLang="ja-JP" sz="16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経営者や管理職が自ら率先して柔軟な働き方をするなど、社員に姿勢を見せる。</a:t>
            </a:r>
          </a:p>
          <a:p>
            <a:pPr algn="l"/>
            <a:endParaRPr lang="en-US" altLang="ja-JP" sz="16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「みえのイクボス同盟」に加盟し、社内外へアピールする。</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hlinkClick r:id="rId2"/>
              </a:rPr>
              <a:t>https://www.pref.mie.lg.jp/D1KODOMO/000188787.htm</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7" name="Freeform 10">
            <a:extLst>
              <a:ext uri="{FF2B5EF4-FFF2-40B4-BE49-F238E27FC236}">
                <a16:creationId xmlns:a16="http://schemas.microsoft.com/office/drawing/2014/main" id="{34FEC7EF-ED89-22FD-22B2-CBBDF5855D4E}"/>
              </a:ext>
            </a:extLst>
          </p:cNvPr>
          <p:cNvSpPr/>
          <p:nvPr/>
        </p:nvSpPr>
        <p:spPr>
          <a:xfrm>
            <a:off x="825757" y="3193189"/>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8" name="Freeform 10">
            <a:extLst>
              <a:ext uri="{FF2B5EF4-FFF2-40B4-BE49-F238E27FC236}">
                <a16:creationId xmlns:a16="http://schemas.microsoft.com/office/drawing/2014/main" id="{026DB497-0EDD-E4E3-1232-F887E8C2BDB3}"/>
              </a:ext>
            </a:extLst>
          </p:cNvPr>
          <p:cNvSpPr/>
          <p:nvPr/>
        </p:nvSpPr>
        <p:spPr>
          <a:xfrm>
            <a:off x="825757" y="4132624"/>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9" name="Freeform 10">
            <a:extLst>
              <a:ext uri="{FF2B5EF4-FFF2-40B4-BE49-F238E27FC236}">
                <a16:creationId xmlns:a16="http://schemas.microsoft.com/office/drawing/2014/main" id="{74685503-A0D4-A975-9895-E358DBEDE764}"/>
              </a:ext>
            </a:extLst>
          </p:cNvPr>
          <p:cNvSpPr/>
          <p:nvPr/>
        </p:nvSpPr>
        <p:spPr>
          <a:xfrm>
            <a:off x="825757" y="5072059"/>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10" name="TextBox 15">
            <a:extLst>
              <a:ext uri="{FF2B5EF4-FFF2-40B4-BE49-F238E27FC236}">
                <a16:creationId xmlns:a16="http://schemas.microsoft.com/office/drawing/2014/main" id="{5B729315-A822-25BC-31E1-BBA6B722DE88}"/>
              </a:ext>
            </a:extLst>
          </p:cNvPr>
          <p:cNvSpPr txBox="1"/>
          <p:nvPr/>
        </p:nvSpPr>
        <p:spPr>
          <a:xfrm>
            <a:off x="1928216" y="6037690"/>
            <a:ext cx="8812956" cy="303609"/>
          </a:xfrm>
          <a:prstGeom prst="rect">
            <a:avLst/>
          </a:prstGeom>
        </p:spPr>
        <p:txBody>
          <a:bodyPr wrap="square" lIns="0" tIns="0" rIns="0" bIns="0" rtlCol="0" anchor="t">
            <a:spAutoFit/>
          </a:bodyPr>
          <a:lstStyle/>
          <a:p>
            <a:pPr marL="0" lvl="0" indent="0" algn="l">
              <a:lnSpc>
                <a:spcPts val="2654"/>
              </a:lnSpc>
              <a:spcBef>
                <a:spcPct val="0"/>
              </a:spcBef>
            </a:pP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「イクボスのススメ～経営課題の解決のために求められる</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イクボス</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とは～」（三重県）を参考に作成</a:t>
            </a:r>
          </a:p>
        </p:txBody>
      </p:sp>
      <p:pic>
        <p:nvPicPr>
          <p:cNvPr id="2050" name="Picture 2">
            <a:extLst>
              <a:ext uri="{FF2B5EF4-FFF2-40B4-BE49-F238E27FC236}">
                <a16:creationId xmlns:a16="http://schemas.microsoft.com/office/drawing/2014/main" id="{CFA9AF87-69E5-BC41-8B06-3828FF4A67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6937" y="4974135"/>
            <a:ext cx="1063555" cy="10635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5">
            <a:extLst>
              <a:ext uri="{FF2B5EF4-FFF2-40B4-BE49-F238E27FC236}">
                <a16:creationId xmlns:a16="http://schemas.microsoft.com/office/drawing/2014/main" id="{CF983598-EF64-A190-A8F6-7AAC000A950C}"/>
              </a:ext>
            </a:extLst>
          </p:cNvPr>
          <p:cNvSpPr txBox="1"/>
          <p:nvPr/>
        </p:nvSpPr>
        <p:spPr>
          <a:xfrm>
            <a:off x="9712325" y="4777876"/>
            <a:ext cx="1672778" cy="294183"/>
          </a:xfrm>
          <a:prstGeom prst="rect">
            <a:avLst/>
          </a:prstGeom>
        </p:spPr>
        <p:txBody>
          <a:bodyPr wrap="square" lIns="0" tIns="0" rIns="0" bIns="0" rtlCol="0" anchor="t">
            <a:spAutoFit/>
          </a:bodyPr>
          <a:lstStyle/>
          <a:p>
            <a:pPr marL="0" lvl="0" indent="0" algn="ctr">
              <a:lnSpc>
                <a:spcPts val="2654"/>
              </a:lnSpc>
              <a:spcBef>
                <a:spcPct val="0"/>
              </a:spcBef>
            </a:pPr>
            <a:r>
              <a:rPr lang="ja-JP" altLang="en-US" sz="1100" b="1" dirty="0">
                <a:solidFill>
                  <a:srgbClr val="FF0000"/>
                </a:solidFill>
                <a:latin typeface="たづがね角ゴシック Info Medium"/>
                <a:ea typeface="たづがね角ゴシック Info Medium"/>
                <a:cs typeface="たづがね角ゴシック Info Medium"/>
                <a:sym typeface="たづがね角ゴシック Info Medium"/>
              </a:rPr>
              <a:t>加盟手続きはこちら</a:t>
            </a:r>
          </a:p>
        </p:txBody>
      </p:sp>
    </p:spTree>
    <p:extLst>
      <p:ext uri="{BB962C8B-B14F-4D97-AF65-F5344CB8AC3E}">
        <p14:creationId xmlns:p14="http://schemas.microsoft.com/office/powerpoint/2010/main" val="19221253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38FB2-B92A-08AC-7FED-92D22A6CB654}"/>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93C34507-5347-C2F5-2074-107625FE6F96}"/>
              </a:ext>
            </a:extLst>
          </p:cNvPr>
          <p:cNvSpPr txBox="1"/>
          <p:nvPr/>
        </p:nvSpPr>
        <p:spPr>
          <a:xfrm>
            <a:off x="510102" y="313463"/>
            <a:ext cx="6307078" cy="546560"/>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②仕組みづくり</a:t>
            </a:r>
            <a:endParaRPr lang="en-US" altLang="ja-JP"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4" name="四角形: 角を丸くする 3">
            <a:extLst>
              <a:ext uri="{FF2B5EF4-FFF2-40B4-BE49-F238E27FC236}">
                <a16:creationId xmlns:a16="http://schemas.microsoft.com/office/drawing/2014/main" id="{9ADBDA9F-8BBC-68AC-0B20-4B765BDD660E}"/>
              </a:ext>
            </a:extLst>
          </p:cNvPr>
          <p:cNvSpPr/>
          <p:nvPr/>
        </p:nvSpPr>
        <p:spPr>
          <a:xfrm>
            <a:off x="476014" y="1416940"/>
            <a:ext cx="11148166" cy="1440560"/>
          </a:xfrm>
          <a:prstGeom prst="roundRect">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・業務内容や進捗状況を可視化し、情報共有できる仕組みにしましょう。</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・仕事を属人化させず、休む人をフォローできる体制などを整えましょう。</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・業務を見直し、「無駄」をなくしましょう。</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・休暇制度や勤務時間など、働き方の制度の変更や柔軟な運用方法を検討しましょう。</a:t>
            </a:r>
          </a:p>
        </p:txBody>
      </p:sp>
      <p:sp>
        <p:nvSpPr>
          <p:cNvPr id="5" name="TextBox 10">
            <a:extLst>
              <a:ext uri="{FF2B5EF4-FFF2-40B4-BE49-F238E27FC236}">
                <a16:creationId xmlns:a16="http://schemas.microsoft.com/office/drawing/2014/main" id="{4BF2991E-3AD2-FF57-F74A-A531B682C552}"/>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取組みの進め方</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6" name="TextBox 11">
            <a:extLst>
              <a:ext uri="{FF2B5EF4-FFF2-40B4-BE49-F238E27FC236}">
                <a16:creationId xmlns:a16="http://schemas.microsoft.com/office/drawing/2014/main" id="{6BEED94E-A711-3E25-FB7A-C4B49BBC329E}"/>
              </a:ext>
            </a:extLst>
          </p:cNvPr>
          <p:cNvSpPr txBox="1"/>
          <p:nvPr/>
        </p:nvSpPr>
        <p:spPr>
          <a:xfrm>
            <a:off x="1450827" y="3192016"/>
            <a:ext cx="9290345" cy="3231654"/>
          </a:xfrm>
          <a:prstGeom prst="rect">
            <a:avLst/>
          </a:prstGeom>
        </p:spPr>
        <p:txBody>
          <a:bodyPr wrap="square" lIns="0" tIns="0" rIns="0" bIns="0" rtlCol="0" anchor="t">
            <a:spAutoFit/>
          </a:bodyPr>
          <a:lstStyle/>
          <a:p>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フレックスタイム制や時間単位の有給休暇制度を導入する。</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ジョブローテーションなどにより、業務や情報の共有を図る。</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endPar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業務を標準化したり、ジョブローテーションにより多能工化を図ったりすることで、休暇中の人のフォローができる仕組みを構築する。</a:t>
            </a:r>
          </a:p>
          <a:p>
            <a:pPr algn="l"/>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従業員から業務改善の提案をしてもらうコンテストを開催する。</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endPar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endPar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7" name="Freeform 10">
            <a:extLst>
              <a:ext uri="{FF2B5EF4-FFF2-40B4-BE49-F238E27FC236}">
                <a16:creationId xmlns:a16="http://schemas.microsoft.com/office/drawing/2014/main" id="{8B41CBE4-4125-5CC1-02EF-C82E515E0428}"/>
              </a:ext>
            </a:extLst>
          </p:cNvPr>
          <p:cNvSpPr/>
          <p:nvPr/>
        </p:nvSpPr>
        <p:spPr>
          <a:xfrm>
            <a:off x="856625" y="3271542"/>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8" name="Freeform 10">
            <a:extLst>
              <a:ext uri="{FF2B5EF4-FFF2-40B4-BE49-F238E27FC236}">
                <a16:creationId xmlns:a16="http://schemas.microsoft.com/office/drawing/2014/main" id="{3568AE34-2E35-2FC4-0549-1921B409F711}"/>
              </a:ext>
            </a:extLst>
          </p:cNvPr>
          <p:cNvSpPr/>
          <p:nvPr/>
        </p:nvSpPr>
        <p:spPr>
          <a:xfrm>
            <a:off x="833922" y="3836574"/>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9" name="Freeform 10">
            <a:extLst>
              <a:ext uri="{FF2B5EF4-FFF2-40B4-BE49-F238E27FC236}">
                <a16:creationId xmlns:a16="http://schemas.microsoft.com/office/drawing/2014/main" id="{1049F2CE-4D8F-1C24-8DA9-C810BD3966BC}"/>
              </a:ext>
            </a:extLst>
          </p:cNvPr>
          <p:cNvSpPr/>
          <p:nvPr/>
        </p:nvSpPr>
        <p:spPr>
          <a:xfrm>
            <a:off x="807254" y="5666071"/>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0" name="TextBox 15">
            <a:extLst>
              <a:ext uri="{FF2B5EF4-FFF2-40B4-BE49-F238E27FC236}">
                <a16:creationId xmlns:a16="http://schemas.microsoft.com/office/drawing/2014/main" id="{1EFFC114-90A6-610C-0181-498CC4E50F2A}"/>
              </a:ext>
            </a:extLst>
          </p:cNvPr>
          <p:cNvSpPr txBox="1"/>
          <p:nvPr/>
        </p:nvSpPr>
        <p:spPr>
          <a:xfrm>
            <a:off x="1928216" y="6037690"/>
            <a:ext cx="8812956" cy="303609"/>
          </a:xfrm>
          <a:prstGeom prst="rect">
            <a:avLst/>
          </a:prstGeom>
        </p:spPr>
        <p:txBody>
          <a:bodyPr wrap="square" lIns="0" tIns="0" rIns="0" bIns="0" rtlCol="0" anchor="t">
            <a:spAutoFit/>
          </a:bodyPr>
          <a:lstStyle/>
          <a:p>
            <a:pPr marL="0" lvl="0" indent="0" algn="l">
              <a:lnSpc>
                <a:spcPts val="2654"/>
              </a:lnSpc>
              <a:spcBef>
                <a:spcPct val="0"/>
              </a:spcBef>
            </a:pP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「イクボスのススメ～経営課題の解決のために求められる</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イクボス</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とは～」（三重県）を参考に作成</a:t>
            </a:r>
          </a:p>
        </p:txBody>
      </p:sp>
      <p:sp>
        <p:nvSpPr>
          <p:cNvPr id="2" name="Freeform 10">
            <a:extLst>
              <a:ext uri="{FF2B5EF4-FFF2-40B4-BE49-F238E27FC236}">
                <a16:creationId xmlns:a16="http://schemas.microsoft.com/office/drawing/2014/main" id="{467D5EA3-9AC6-5ACE-0A75-558DDDFFC068}"/>
              </a:ext>
            </a:extLst>
          </p:cNvPr>
          <p:cNvSpPr/>
          <p:nvPr/>
        </p:nvSpPr>
        <p:spPr>
          <a:xfrm>
            <a:off x="847304" y="4563485"/>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Tree>
    <p:extLst>
      <p:ext uri="{BB962C8B-B14F-4D97-AF65-F5344CB8AC3E}">
        <p14:creationId xmlns:p14="http://schemas.microsoft.com/office/powerpoint/2010/main" val="1455567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7747C-C6A7-33A3-6FF3-EF228573B5A1}"/>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BF82413E-DAB6-2FB3-8FD6-5335ACA59614}"/>
              </a:ext>
            </a:extLst>
          </p:cNvPr>
          <p:cNvSpPr txBox="1"/>
          <p:nvPr/>
        </p:nvSpPr>
        <p:spPr>
          <a:xfrm>
            <a:off x="510102" y="313463"/>
            <a:ext cx="5980150" cy="557012"/>
          </a:xfrm>
          <a:prstGeom prst="rect">
            <a:avLst/>
          </a:prstGeom>
        </p:spPr>
        <p:txBody>
          <a:bodyPr wrap="square" lIns="0" tIns="0" rIns="0" bIns="0" rtlCol="0" anchor="t">
            <a:spAutoFit/>
          </a:bodyPr>
          <a:lstStyle/>
          <a:p>
            <a:pPr marL="0" lvl="0" indent="0" algn="l">
              <a:lnSpc>
                <a:spcPts val="4899"/>
              </a:lnSpc>
              <a:spcBef>
                <a:spcPct val="0"/>
              </a:spcBef>
            </a:pPr>
            <a:r>
              <a:rPr lang="en-US" sz="2400" b="1" dirty="0" err="1">
                <a:solidFill>
                  <a:srgbClr val="003356"/>
                </a:solidFill>
                <a:latin typeface="たづがね角ゴシック Info Bold"/>
                <a:ea typeface="たづがね角ゴシック Info Bold"/>
                <a:cs typeface="たづがね角ゴシック Info Bold"/>
                <a:sym typeface="たづがね角ゴシック Info Bold"/>
              </a:rPr>
              <a:t>男性育休取得意向と取得率の推移</a:t>
            </a: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（参考）</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10" name="TextBox 11">
            <a:extLst>
              <a:ext uri="{FF2B5EF4-FFF2-40B4-BE49-F238E27FC236}">
                <a16:creationId xmlns:a16="http://schemas.microsoft.com/office/drawing/2014/main" id="{B12AC651-C83C-BA38-22CB-0769072E5162}"/>
              </a:ext>
            </a:extLst>
          </p:cNvPr>
          <p:cNvSpPr txBox="1"/>
          <p:nvPr/>
        </p:nvSpPr>
        <p:spPr>
          <a:xfrm>
            <a:off x="765978" y="5439393"/>
            <a:ext cx="10296967" cy="677108"/>
          </a:xfrm>
          <a:prstGeom prst="rect">
            <a:avLst/>
          </a:prstGeom>
        </p:spPr>
        <p:txBody>
          <a:bodyPr wrap="square" lIns="0" tIns="0" rIns="0" bIns="0" rtlCol="0" anchor="t">
            <a:spAutoFit/>
          </a:bodyPr>
          <a:lstStyle/>
          <a:p>
            <a:pPr algn="ctr"/>
            <a:r>
              <a:rPr lang="ja-JP" alt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企業規模による取得率や、性別による取得期間に差があるため、</a:t>
            </a:r>
            <a:endParaRPr lang="en-US" altLang="ja-JP" sz="22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ctr"/>
            <a:r>
              <a:rPr lang="ja-JP" alt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さらなる取得促進の取組みが必要である</a:t>
            </a:r>
            <a:endParaRPr lang="en-US" sz="2200" dirty="0">
              <a:solidFill>
                <a:srgbClr val="003356"/>
              </a:solidFill>
              <a:latin typeface="たづがね角ゴシック Info Medium"/>
              <a:ea typeface="たづがね角ゴシック Info Medium"/>
              <a:cs typeface="たづがね角ゴシック Info Medium"/>
              <a:sym typeface="たづがね角ゴシック Info Medium"/>
            </a:endParaRPr>
          </a:p>
        </p:txBody>
      </p:sp>
      <p:sp>
        <p:nvSpPr>
          <p:cNvPr id="11" name="四角形: 角を丸くする 10">
            <a:extLst>
              <a:ext uri="{FF2B5EF4-FFF2-40B4-BE49-F238E27FC236}">
                <a16:creationId xmlns:a16="http://schemas.microsoft.com/office/drawing/2014/main" id="{59D133DB-6817-DBA5-2334-5C3C086D2E0C}"/>
              </a:ext>
            </a:extLst>
          </p:cNvPr>
          <p:cNvSpPr/>
          <p:nvPr/>
        </p:nvSpPr>
        <p:spPr>
          <a:xfrm>
            <a:off x="408502" y="1385957"/>
            <a:ext cx="3655168" cy="3727161"/>
          </a:xfrm>
          <a:prstGeom prst="roundRect">
            <a:avLst/>
          </a:prstGeom>
          <a:noFill/>
          <a:ln w="31750">
            <a:solidFill>
              <a:srgbClr val="00B2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9CEFB9B7-97E8-F751-5BD5-5C7D6C7E0E91}"/>
              </a:ext>
            </a:extLst>
          </p:cNvPr>
          <p:cNvSpPr/>
          <p:nvPr/>
        </p:nvSpPr>
        <p:spPr>
          <a:xfrm>
            <a:off x="978786" y="1202589"/>
            <a:ext cx="2514600" cy="329516"/>
          </a:xfrm>
          <a:prstGeom prst="round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企業規模別取得率</a:t>
            </a:r>
          </a:p>
        </p:txBody>
      </p:sp>
      <p:sp>
        <p:nvSpPr>
          <p:cNvPr id="14" name="テキスト ボックス 13">
            <a:extLst>
              <a:ext uri="{FF2B5EF4-FFF2-40B4-BE49-F238E27FC236}">
                <a16:creationId xmlns:a16="http://schemas.microsoft.com/office/drawing/2014/main" id="{67D3F622-7122-BF25-EE0E-CDF068883252}"/>
              </a:ext>
            </a:extLst>
          </p:cNvPr>
          <p:cNvSpPr txBox="1"/>
          <p:nvPr/>
        </p:nvSpPr>
        <p:spPr>
          <a:xfrm>
            <a:off x="539235" y="4629324"/>
            <a:ext cx="3366627" cy="430887"/>
          </a:xfrm>
          <a:prstGeom prst="rect">
            <a:avLst/>
          </a:prstGeom>
          <a:noFill/>
        </p:spPr>
        <p:txBody>
          <a:bodyPr wrap="none" rtlCol="0">
            <a:spAutoFit/>
          </a:bodyPr>
          <a:lstStyle/>
          <a:p>
            <a:r>
              <a:rPr kumimoji="1" lang="ja-JP" altLang="en-US" sz="1100" dirty="0"/>
              <a:t>（出典）三重県雇用経済部</a:t>
            </a:r>
            <a:endParaRPr kumimoji="1" lang="en-US" altLang="ja-JP" sz="1100" dirty="0"/>
          </a:p>
          <a:p>
            <a:r>
              <a:rPr kumimoji="1" lang="ja-JP" altLang="en-US" sz="1100" dirty="0"/>
              <a:t>「令和</a:t>
            </a:r>
            <a:r>
              <a:rPr kumimoji="1" lang="en-US" altLang="ja-JP" sz="1100" dirty="0"/>
              <a:t>6</a:t>
            </a:r>
            <a:r>
              <a:rPr kumimoji="1" lang="ja-JP" altLang="en-US" sz="1100" dirty="0"/>
              <a:t>年度三重県内事業所労働条件等実態調査」</a:t>
            </a:r>
          </a:p>
        </p:txBody>
      </p:sp>
      <p:graphicFrame>
        <p:nvGraphicFramePr>
          <p:cNvPr id="15" name="表 14">
            <a:extLst>
              <a:ext uri="{FF2B5EF4-FFF2-40B4-BE49-F238E27FC236}">
                <a16:creationId xmlns:a16="http://schemas.microsoft.com/office/drawing/2014/main" id="{1EA5A771-598E-D00F-C2F0-89C6CC5D4624}"/>
              </a:ext>
            </a:extLst>
          </p:cNvPr>
          <p:cNvGraphicFramePr>
            <a:graphicFrameLocks noGrp="1"/>
          </p:cNvGraphicFramePr>
          <p:nvPr/>
        </p:nvGraphicFramePr>
        <p:xfrm>
          <a:off x="632496" y="1895073"/>
          <a:ext cx="3180104" cy="2711720"/>
        </p:xfrm>
        <a:graphic>
          <a:graphicData uri="http://schemas.openxmlformats.org/drawingml/2006/table">
            <a:tbl>
              <a:tblPr/>
              <a:tblGrid>
                <a:gridCol w="1580531">
                  <a:extLst>
                    <a:ext uri="{9D8B030D-6E8A-4147-A177-3AD203B41FA5}">
                      <a16:colId xmlns:a16="http://schemas.microsoft.com/office/drawing/2014/main" val="116414950"/>
                    </a:ext>
                  </a:extLst>
                </a:gridCol>
                <a:gridCol w="1599573">
                  <a:extLst>
                    <a:ext uri="{9D8B030D-6E8A-4147-A177-3AD203B41FA5}">
                      <a16:colId xmlns:a16="http://schemas.microsoft.com/office/drawing/2014/main" val="3250122329"/>
                    </a:ext>
                  </a:extLst>
                </a:gridCol>
              </a:tblGrid>
              <a:tr h="542344">
                <a:tc>
                  <a:txBody>
                    <a:bodyPr/>
                    <a:lstStyle/>
                    <a:p>
                      <a:pPr algn="ctr" fontAlgn="ctr"/>
                      <a:r>
                        <a:rPr lang="ja-JP" altLang="en-US" sz="1800" b="0" i="0" u="none" strike="noStrike">
                          <a:solidFill>
                            <a:srgbClr val="FFFFFF"/>
                          </a:solidFill>
                          <a:effectLst/>
                          <a:latin typeface="BIZ UDPゴシック" panose="020B0400000000000000" pitchFamily="50" charset="-128"/>
                          <a:ea typeface="BIZ UDPゴシック" panose="020B0400000000000000" pitchFamily="50" charset="-128"/>
                        </a:rPr>
                        <a:t>事業所規模</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1800" b="0" i="0" u="none" strike="noStrike">
                          <a:solidFill>
                            <a:srgbClr val="FFFFFF"/>
                          </a:solidFill>
                          <a:effectLst/>
                          <a:latin typeface="BIZ UDPゴシック" panose="020B0400000000000000" pitchFamily="50" charset="-128"/>
                          <a:ea typeface="BIZ UDPゴシック" panose="020B0400000000000000" pitchFamily="50" charset="-128"/>
                        </a:rPr>
                        <a:t>取得率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288442371"/>
                  </a:ext>
                </a:extLst>
              </a:tr>
              <a:tr h="542344">
                <a:tc>
                  <a:txBody>
                    <a:bodyPr/>
                    <a:lstStyle/>
                    <a:p>
                      <a:pPr algn="ctr" fontAlgn="ctr"/>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10</a:t>
                      </a:r>
                      <a:r>
                        <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rPr>
                        <a:t>～</a:t>
                      </a:r>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29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23.5%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3174126"/>
                  </a:ext>
                </a:extLst>
              </a:tr>
              <a:tr h="542344">
                <a:tc>
                  <a:txBody>
                    <a:bodyPr/>
                    <a:lstStyle/>
                    <a:p>
                      <a:pPr algn="ctr" fontAlgn="ctr"/>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30</a:t>
                      </a:r>
                      <a:r>
                        <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rPr>
                        <a:t>～</a:t>
                      </a:r>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49</a:t>
                      </a:r>
                      <a:r>
                        <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rPr>
                        <a:t>人</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26.5%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9994588"/>
                  </a:ext>
                </a:extLst>
              </a:tr>
              <a:tr h="542344">
                <a:tc>
                  <a:txBody>
                    <a:bodyPr/>
                    <a:lstStyle/>
                    <a:p>
                      <a:pPr algn="ctr" fontAlgn="ctr"/>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50</a:t>
                      </a:r>
                      <a:r>
                        <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rPr>
                        <a:t>～</a:t>
                      </a:r>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99</a:t>
                      </a:r>
                      <a:r>
                        <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rPr>
                        <a:t>人</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rPr>
                        <a:t>23.5%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2325949"/>
                  </a:ext>
                </a:extLst>
              </a:tr>
              <a:tr h="542344">
                <a:tc>
                  <a:txBody>
                    <a:bodyPr/>
                    <a:lstStyle/>
                    <a:p>
                      <a:pPr algn="ctr" fontAlgn="ctr"/>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100</a:t>
                      </a:r>
                      <a:r>
                        <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rPr>
                        <a:t>～</a:t>
                      </a:r>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299</a:t>
                      </a:r>
                      <a:r>
                        <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rPr>
                        <a:t>人</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rPr>
                        <a:t>49.4%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6481331"/>
                  </a:ext>
                </a:extLst>
              </a:tr>
            </a:tbl>
          </a:graphicData>
        </a:graphic>
      </p:graphicFrame>
      <p:graphicFrame>
        <p:nvGraphicFramePr>
          <p:cNvPr id="26" name="表 25">
            <a:extLst>
              <a:ext uri="{FF2B5EF4-FFF2-40B4-BE49-F238E27FC236}">
                <a16:creationId xmlns:a16="http://schemas.microsoft.com/office/drawing/2014/main" id="{4E260228-69CC-E934-C6BC-A26AFA9446E9}"/>
              </a:ext>
            </a:extLst>
          </p:cNvPr>
          <p:cNvGraphicFramePr>
            <a:graphicFrameLocks noGrp="1"/>
          </p:cNvGraphicFramePr>
          <p:nvPr>
            <p:extLst>
              <p:ext uri="{D42A27DB-BD31-4B8C-83A1-F6EECF244321}">
                <p14:modId xmlns:p14="http://schemas.microsoft.com/office/powerpoint/2010/main" val="3192448894"/>
              </p:ext>
            </p:extLst>
          </p:nvPr>
        </p:nvGraphicFramePr>
        <p:xfrm>
          <a:off x="4328304" y="1882828"/>
          <a:ext cx="7422539" cy="2746496"/>
        </p:xfrm>
        <a:graphic>
          <a:graphicData uri="http://schemas.openxmlformats.org/drawingml/2006/table">
            <a:tbl>
              <a:tblPr/>
              <a:tblGrid>
                <a:gridCol w="620534">
                  <a:extLst>
                    <a:ext uri="{9D8B030D-6E8A-4147-A177-3AD203B41FA5}">
                      <a16:colId xmlns:a16="http://schemas.microsoft.com/office/drawing/2014/main" val="2587033240"/>
                    </a:ext>
                  </a:extLst>
                </a:gridCol>
                <a:gridCol w="620534">
                  <a:extLst>
                    <a:ext uri="{9D8B030D-6E8A-4147-A177-3AD203B41FA5}">
                      <a16:colId xmlns:a16="http://schemas.microsoft.com/office/drawing/2014/main" val="1626939572"/>
                    </a:ext>
                  </a:extLst>
                </a:gridCol>
                <a:gridCol w="548933">
                  <a:extLst>
                    <a:ext uri="{9D8B030D-6E8A-4147-A177-3AD203B41FA5}">
                      <a16:colId xmlns:a16="http://schemas.microsoft.com/office/drawing/2014/main" val="3656485931"/>
                    </a:ext>
                  </a:extLst>
                </a:gridCol>
                <a:gridCol w="620534">
                  <a:extLst>
                    <a:ext uri="{9D8B030D-6E8A-4147-A177-3AD203B41FA5}">
                      <a16:colId xmlns:a16="http://schemas.microsoft.com/office/drawing/2014/main" val="2720377224"/>
                    </a:ext>
                  </a:extLst>
                </a:gridCol>
                <a:gridCol w="548933">
                  <a:extLst>
                    <a:ext uri="{9D8B030D-6E8A-4147-A177-3AD203B41FA5}">
                      <a16:colId xmlns:a16="http://schemas.microsoft.com/office/drawing/2014/main" val="481040604"/>
                    </a:ext>
                  </a:extLst>
                </a:gridCol>
                <a:gridCol w="501200">
                  <a:extLst>
                    <a:ext uri="{9D8B030D-6E8A-4147-A177-3AD203B41FA5}">
                      <a16:colId xmlns:a16="http://schemas.microsoft.com/office/drawing/2014/main" val="3034159358"/>
                    </a:ext>
                  </a:extLst>
                </a:gridCol>
                <a:gridCol w="501200">
                  <a:extLst>
                    <a:ext uri="{9D8B030D-6E8A-4147-A177-3AD203B41FA5}">
                      <a16:colId xmlns:a16="http://schemas.microsoft.com/office/drawing/2014/main" val="3345271866"/>
                    </a:ext>
                  </a:extLst>
                </a:gridCol>
                <a:gridCol w="620534">
                  <a:extLst>
                    <a:ext uri="{9D8B030D-6E8A-4147-A177-3AD203B41FA5}">
                      <a16:colId xmlns:a16="http://schemas.microsoft.com/office/drawing/2014/main" val="2357081862"/>
                    </a:ext>
                  </a:extLst>
                </a:gridCol>
                <a:gridCol w="620534">
                  <a:extLst>
                    <a:ext uri="{9D8B030D-6E8A-4147-A177-3AD203B41FA5}">
                      <a16:colId xmlns:a16="http://schemas.microsoft.com/office/drawing/2014/main" val="4280244153"/>
                    </a:ext>
                  </a:extLst>
                </a:gridCol>
                <a:gridCol w="620534">
                  <a:extLst>
                    <a:ext uri="{9D8B030D-6E8A-4147-A177-3AD203B41FA5}">
                      <a16:colId xmlns:a16="http://schemas.microsoft.com/office/drawing/2014/main" val="728279695"/>
                    </a:ext>
                  </a:extLst>
                </a:gridCol>
                <a:gridCol w="525067">
                  <a:extLst>
                    <a:ext uri="{9D8B030D-6E8A-4147-A177-3AD203B41FA5}">
                      <a16:colId xmlns:a16="http://schemas.microsoft.com/office/drawing/2014/main" val="3987088323"/>
                    </a:ext>
                  </a:extLst>
                </a:gridCol>
                <a:gridCol w="537001">
                  <a:extLst>
                    <a:ext uri="{9D8B030D-6E8A-4147-A177-3AD203B41FA5}">
                      <a16:colId xmlns:a16="http://schemas.microsoft.com/office/drawing/2014/main" val="1715199556"/>
                    </a:ext>
                  </a:extLst>
                </a:gridCol>
                <a:gridCol w="537001">
                  <a:extLst>
                    <a:ext uri="{9D8B030D-6E8A-4147-A177-3AD203B41FA5}">
                      <a16:colId xmlns:a16="http://schemas.microsoft.com/office/drawing/2014/main" val="4029512980"/>
                    </a:ext>
                  </a:extLst>
                </a:gridCol>
              </a:tblGrid>
              <a:tr h="806962">
                <a:tc>
                  <a:txBody>
                    <a:bodyPr/>
                    <a:lstStyle/>
                    <a:p>
                      <a:pPr algn="ctr" fontAlgn="ct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800" b="0" i="0" u="none" strike="noStrike" dirty="0">
                          <a:solidFill>
                            <a:schemeClr val="bg1"/>
                          </a:solidFill>
                          <a:effectLst/>
                          <a:latin typeface="BIZ UDPゴシック" panose="020B0400000000000000" pitchFamily="50" charset="-128"/>
                          <a:ea typeface="BIZ UDPゴシック" panose="020B0400000000000000" pitchFamily="50" charset="-128"/>
                        </a:rPr>
                        <a:t>5</a:t>
                      </a: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日</a:t>
                      </a:r>
                      <a:b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b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未満</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800" b="0" i="0" u="none" strike="noStrike" dirty="0">
                          <a:solidFill>
                            <a:schemeClr val="bg1"/>
                          </a:solidFill>
                          <a:effectLst/>
                          <a:latin typeface="BIZ UDPゴシック" panose="020B0400000000000000" pitchFamily="50" charset="-128"/>
                          <a:ea typeface="BIZ UDPゴシック" panose="020B0400000000000000" pitchFamily="50" charset="-128"/>
                        </a:rPr>
                        <a:t>5</a:t>
                      </a: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日</a:t>
                      </a:r>
                      <a:b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b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800" b="0" i="0" u="none" strike="noStrike" dirty="0">
                          <a:solidFill>
                            <a:schemeClr val="bg1"/>
                          </a:solidFill>
                          <a:effectLst/>
                          <a:latin typeface="BIZ UDPゴシック" panose="020B0400000000000000" pitchFamily="50" charset="-128"/>
                          <a:ea typeface="BIZ UDPゴシック" panose="020B0400000000000000" pitchFamily="50" charset="-128"/>
                        </a:rPr>
                        <a:t>2</a:t>
                      </a: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週</a:t>
                      </a:r>
                      <a:b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b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800" b="0" i="0" u="none" strike="noStrike" dirty="0">
                          <a:solidFill>
                            <a:schemeClr val="bg1"/>
                          </a:solidFill>
                          <a:effectLst/>
                          <a:latin typeface="BIZ UDPゴシック" panose="020B0400000000000000" pitchFamily="50" charset="-128"/>
                          <a:ea typeface="BIZ UDPゴシック" panose="020B0400000000000000" pitchFamily="50" charset="-128"/>
                        </a:rPr>
                        <a:t>1</a:t>
                      </a: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月</a:t>
                      </a:r>
                      <a:b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b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800" b="0" i="0" u="none" strike="noStrike" dirty="0">
                          <a:solidFill>
                            <a:schemeClr val="bg1"/>
                          </a:solidFill>
                          <a:effectLst/>
                          <a:latin typeface="BIZ UDPゴシック" panose="020B0400000000000000" pitchFamily="50" charset="-128"/>
                          <a:ea typeface="BIZ UDPゴシック" panose="020B0400000000000000" pitchFamily="50" charset="-128"/>
                        </a:rPr>
                        <a:t>3</a:t>
                      </a: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月</a:t>
                      </a:r>
                      <a:b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b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800" b="0" i="0" u="none" strike="noStrike" dirty="0">
                          <a:solidFill>
                            <a:schemeClr val="bg1"/>
                          </a:solidFill>
                          <a:effectLst/>
                          <a:latin typeface="BIZ UDPゴシック" panose="020B0400000000000000" pitchFamily="50" charset="-128"/>
                          <a:ea typeface="BIZ UDPゴシック" panose="020B0400000000000000" pitchFamily="50" charset="-128"/>
                        </a:rPr>
                        <a:t>6</a:t>
                      </a: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月</a:t>
                      </a:r>
                      <a:b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b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800" b="0" i="0" u="none" strike="noStrike">
                          <a:solidFill>
                            <a:schemeClr val="bg1"/>
                          </a:solidFill>
                          <a:effectLst/>
                          <a:latin typeface="BIZ UDPゴシック" panose="020B0400000000000000" pitchFamily="50" charset="-128"/>
                          <a:ea typeface="BIZ UDPゴシック" panose="020B0400000000000000" pitchFamily="50" charset="-128"/>
                        </a:rPr>
                        <a:t>8</a:t>
                      </a:r>
                      <a:r>
                        <a:rPr lang="ja-JP" altLang="en-US" sz="1800" b="0" i="0" u="none" strike="noStrike">
                          <a:solidFill>
                            <a:schemeClr val="bg1"/>
                          </a:solidFill>
                          <a:effectLst/>
                          <a:latin typeface="BIZ UDPゴシック" panose="020B0400000000000000" pitchFamily="50" charset="-128"/>
                          <a:ea typeface="BIZ UDPゴシック" panose="020B0400000000000000" pitchFamily="50" charset="-128"/>
                        </a:rPr>
                        <a:t>月</a:t>
                      </a:r>
                      <a:br>
                        <a:rPr lang="ja-JP" altLang="en-US" sz="1800" b="0" i="0" u="none" strike="noStrike">
                          <a:solidFill>
                            <a:schemeClr val="bg1"/>
                          </a:solidFill>
                          <a:effectLst/>
                          <a:latin typeface="BIZ UDPゴシック" panose="020B0400000000000000" pitchFamily="50" charset="-128"/>
                          <a:ea typeface="BIZ UDPゴシック" panose="020B0400000000000000" pitchFamily="50" charset="-128"/>
                        </a:rPr>
                      </a:br>
                      <a:r>
                        <a:rPr lang="ja-JP" altLang="en-US" sz="1800" b="0" i="0" u="none" strike="noStrike">
                          <a:solidFill>
                            <a:schemeClr val="bg1"/>
                          </a:solidFill>
                          <a:effectLst/>
                          <a:latin typeface="BIZ UDPゴシック" panose="020B0400000000000000" pitchFamily="50" charset="-128"/>
                          <a:ea typeface="BIZ UDPゴシック" panose="020B0400000000000000"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800" b="0" i="0" u="none" strike="noStrike" dirty="0">
                          <a:solidFill>
                            <a:schemeClr val="bg1"/>
                          </a:solidFill>
                          <a:effectLst/>
                          <a:latin typeface="BIZ UDPゴシック" panose="020B0400000000000000" pitchFamily="50" charset="-128"/>
                          <a:ea typeface="BIZ UDPゴシック" panose="020B0400000000000000" pitchFamily="50" charset="-128"/>
                        </a:rPr>
                        <a:t>10</a:t>
                      </a: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月</a:t>
                      </a:r>
                      <a:b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b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800" b="0" i="0" u="none" strike="noStrike" dirty="0">
                          <a:solidFill>
                            <a:schemeClr val="bg1"/>
                          </a:solidFill>
                          <a:effectLst/>
                          <a:latin typeface="BIZ UDPゴシック" panose="020B0400000000000000" pitchFamily="50" charset="-128"/>
                          <a:ea typeface="BIZ UDPゴシック" panose="020B0400000000000000" pitchFamily="50" charset="-128"/>
                        </a:rPr>
                        <a:t>12</a:t>
                      </a: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月</a:t>
                      </a:r>
                      <a:b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br>
                      <a:r>
                        <a:rPr lang="ja-JP" altLang="en-US" sz="1800" b="0" i="0" u="none" strike="noStrike" dirty="0">
                          <a:solidFill>
                            <a:schemeClr val="bg1"/>
                          </a:solidFill>
                          <a:effectLst/>
                          <a:latin typeface="BIZ UDPゴシック" panose="020B0400000000000000" pitchFamily="50" charset="-128"/>
                          <a:ea typeface="BIZ UDPゴシック" panose="020B0400000000000000"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600" b="0" i="0" u="none" strike="noStrike" dirty="0">
                          <a:solidFill>
                            <a:schemeClr val="bg1"/>
                          </a:solidFill>
                          <a:effectLst/>
                          <a:latin typeface="BIZ UDPゴシック" panose="020B0400000000000000" pitchFamily="50" charset="-128"/>
                          <a:ea typeface="BIZ UDPゴシック" panose="020B0400000000000000" pitchFamily="50" charset="-128"/>
                        </a:rPr>
                        <a:t>18</a:t>
                      </a:r>
                      <a:r>
                        <a:rPr lang="ja-JP" altLang="en-US" sz="1600" b="0" i="0" u="none" strike="noStrike" dirty="0">
                          <a:solidFill>
                            <a:schemeClr val="bg1"/>
                          </a:solidFill>
                          <a:effectLst/>
                          <a:latin typeface="BIZ UDPゴシック" panose="020B0400000000000000" pitchFamily="50" charset="-128"/>
                          <a:ea typeface="BIZ UDPゴシック" panose="020B0400000000000000" pitchFamily="50" charset="-128"/>
                        </a:rPr>
                        <a:t>月</a:t>
                      </a:r>
                      <a:br>
                        <a:rPr lang="ja-JP" altLang="en-US" sz="1600" b="0" i="0" u="none" strike="noStrike" dirty="0">
                          <a:solidFill>
                            <a:schemeClr val="bg1"/>
                          </a:solidFill>
                          <a:effectLst/>
                          <a:latin typeface="BIZ UDPゴシック" panose="020B0400000000000000" pitchFamily="50" charset="-128"/>
                          <a:ea typeface="BIZ UDPゴシック" panose="020B0400000000000000" pitchFamily="50" charset="-128"/>
                        </a:rPr>
                      </a:br>
                      <a:r>
                        <a:rPr lang="ja-JP" altLang="en-US" sz="1600" b="0" i="0" u="none" strike="noStrike" dirty="0">
                          <a:solidFill>
                            <a:schemeClr val="bg1"/>
                          </a:solidFill>
                          <a:effectLst/>
                          <a:latin typeface="BIZ UDPゴシック" panose="020B0400000000000000" pitchFamily="50" charset="-128"/>
                          <a:ea typeface="BIZ UDPゴシック" panose="020B0400000000000000"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600" b="0" i="0" u="none" strike="noStrike" dirty="0">
                          <a:solidFill>
                            <a:schemeClr val="bg1"/>
                          </a:solidFill>
                          <a:effectLst/>
                          <a:latin typeface="BIZ UDPゴシック" panose="020B0400000000000000" pitchFamily="50" charset="-128"/>
                          <a:ea typeface="BIZ UDPゴシック" panose="020B0400000000000000" pitchFamily="50" charset="-128"/>
                        </a:rPr>
                        <a:t>24</a:t>
                      </a:r>
                      <a:r>
                        <a:rPr lang="ja-JP" altLang="en-US" sz="1600" b="0" i="0" u="none" strike="noStrike" dirty="0">
                          <a:solidFill>
                            <a:schemeClr val="bg1"/>
                          </a:solidFill>
                          <a:effectLst/>
                          <a:latin typeface="BIZ UDPゴシック" panose="020B0400000000000000" pitchFamily="50" charset="-128"/>
                          <a:ea typeface="BIZ UDPゴシック" panose="020B0400000000000000" pitchFamily="50" charset="-128"/>
                        </a:rPr>
                        <a:t>月</a:t>
                      </a:r>
                      <a:br>
                        <a:rPr lang="ja-JP" altLang="en-US" sz="1600" b="0" i="0" u="none" strike="noStrike" dirty="0">
                          <a:solidFill>
                            <a:schemeClr val="bg1"/>
                          </a:solidFill>
                          <a:effectLst/>
                          <a:latin typeface="BIZ UDPゴシック" panose="020B0400000000000000" pitchFamily="50" charset="-128"/>
                          <a:ea typeface="BIZ UDPゴシック" panose="020B0400000000000000" pitchFamily="50" charset="-128"/>
                        </a:rPr>
                      </a:br>
                      <a:r>
                        <a:rPr lang="ja-JP" altLang="en-US" sz="1600" b="0" i="0" u="none" strike="noStrike" dirty="0">
                          <a:solidFill>
                            <a:schemeClr val="bg1"/>
                          </a:solidFill>
                          <a:effectLst/>
                          <a:latin typeface="BIZ UDPゴシック" panose="020B0400000000000000" pitchFamily="50" charset="-128"/>
                          <a:ea typeface="BIZ UDPゴシック" panose="020B0400000000000000"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US" altLang="ja-JP" sz="1600" b="0" i="0" u="none" strike="noStrike" dirty="0">
                          <a:solidFill>
                            <a:schemeClr val="bg1"/>
                          </a:solidFill>
                          <a:effectLst/>
                          <a:latin typeface="BIZ UDPゴシック" panose="020B0400000000000000" pitchFamily="50" charset="-128"/>
                          <a:ea typeface="BIZ UDPゴシック" panose="020B0400000000000000" pitchFamily="50" charset="-128"/>
                        </a:rPr>
                        <a:t>36</a:t>
                      </a:r>
                      <a:r>
                        <a:rPr lang="ja-JP" altLang="en-US" sz="1600" b="0" i="0" u="none" strike="noStrike" dirty="0">
                          <a:solidFill>
                            <a:schemeClr val="bg1"/>
                          </a:solidFill>
                          <a:effectLst/>
                          <a:latin typeface="BIZ UDPゴシック" panose="020B0400000000000000" pitchFamily="50" charset="-128"/>
                          <a:ea typeface="BIZ UDPゴシック" panose="020B0400000000000000" pitchFamily="50" charset="-128"/>
                        </a:rPr>
                        <a:t>月</a:t>
                      </a:r>
                      <a:br>
                        <a:rPr lang="ja-JP" altLang="en-US" sz="1600" b="0" i="0" u="none" strike="noStrike" dirty="0">
                          <a:solidFill>
                            <a:schemeClr val="bg1"/>
                          </a:solidFill>
                          <a:effectLst/>
                          <a:latin typeface="BIZ UDPゴシック" panose="020B0400000000000000" pitchFamily="50" charset="-128"/>
                          <a:ea typeface="BIZ UDPゴシック" panose="020B0400000000000000" pitchFamily="50" charset="-128"/>
                        </a:rPr>
                      </a:br>
                      <a:r>
                        <a:rPr lang="ja-JP" altLang="en-US" sz="1600" b="0" i="0" u="none" strike="noStrike" dirty="0">
                          <a:solidFill>
                            <a:schemeClr val="bg1"/>
                          </a:solidFill>
                          <a:effectLst/>
                          <a:latin typeface="BIZ UDPゴシック" panose="020B0400000000000000" pitchFamily="50" charset="-128"/>
                          <a:ea typeface="BIZ UDPゴシック" panose="020B0400000000000000" pitchFamily="50" charset="-128"/>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4190412388"/>
                  </a:ext>
                </a:extLst>
              </a:tr>
              <a:tr h="908419">
                <a:tc>
                  <a:txBody>
                    <a:bodyPr/>
                    <a:lstStyle/>
                    <a:p>
                      <a:pPr algn="ctr" fontAlgn="ctr"/>
                      <a:r>
                        <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rPr>
                        <a:t>女性</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0.4</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0.2</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0.6</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1.8</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4.4</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4.6</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11.4</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30.9</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32.7</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9.3</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3.0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rPr>
                        <a:t>0.6</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0202371"/>
                  </a:ext>
                </a:extLst>
              </a:tr>
              <a:tr h="1031115">
                <a:tc>
                  <a:txBody>
                    <a:bodyPr/>
                    <a:lstStyle/>
                    <a:p>
                      <a:pPr algn="ctr" fontAlgn="ctr"/>
                      <a:r>
                        <a:rPr lang="ja-JP" altLang="en-US" sz="1800" b="0" i="0" u="none" strike="noStrike">
                          <a:solidFill>
                            <a:srgbClr val="000000"/>
                          </a:solidFill>
                          <a:effectLst/>
                          <a:latin typeface="BIZ UDPゴシック" panose="020B0400000000000000" pitchFamily="50" charset="-128"/>
                          <a:ea typeface="BIZ UDPゴシック" panose="020B0400000000000000" pitchFamily="50" charset="-128"/>
                        </a:rPr>
                        <a:t>男性</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15.7</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600" b="0" i="0" u="none" strike="noStrike" dirty="0">
                          <a:solidFill>
                            <a:srgbClr val="000000"/>
                          </a:solidFill>
                          <a:effectLst/>
                          <a:latin typeface="BIZ UDPゴシック" panose="020B0400000000000000" pitchFamily="50" charset="-128"/>
                          <a:ea typeface="BIZ UDPゴシック" panose="020B0400000000000000" pitchFamily="50" charset="-128"/>
                        </a:rPr>
                        <a:t>22.0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rPr>
                        <a:t>20.4</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600" b="0" i="0" u="none" strike="noStrike" dirty="0">
                          <a:solidFill>
                            <a:srgbClr val="000000"/>
                          </a:solidFill>
                          <a:effectLst/>
                          <a:latin typeface="BIZ UDPゴシック" panose="020B0400000000000000" pitchFamily="50" charset="-128"/>
                          <a:ea typeface="BIZ UDPゴシック" panose="020B0400000000000000" pitchFamily="50" charset="-128"/>
                        </a:rPr>
                        <a:t>28.0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7.5</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2.9</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0.8</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1.1</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1.4</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a:solidFill>
                            <a:srgbClr val="000000"/>
                          </a:solidFill>
                          <a:effectLst/>
                          <a:latin typeface="BIZ UDPゴシック" panose="020B0400000000000000" pitchFamily="50" charset="-128"/>
                          <a:ea typeface="BIZ UDPゴシック" panose="020B0400000000000000" pitchFamily="50" charset="-128"/>
                        </a:rPr>
                        <a:t>0.2</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rPr>
                        <a:t>0.0</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US" altLang="ja-JP" sz="1800" b="0"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8758650"/>
                  </a:ext>
                </a:extLst>
              </a:tr>
            </a:tbl>
          </a:graphicData>
        </a:graphic>
      </p:graphicFrame>
      <p:sp>
        <p:nvSpPr>
          <p:cNvPr id="28" name="四角形: 角を丸くする 27">
            <a:extLst>
              <a:ext uri="{FF2B5EF4-FFF2-40B4-BE49-F238E27FC236}">
                <a16:creationId xmlns:a16="http://schemas.microsoft.com/office/drawing/2014/main" id="{74EBEFED-83CF-6BD1-AD3F-FE0C3488F068}"/>
              </a:ext>
            </a:extLst>
          </p:cNvPr>
          <p:cNvSpPr/>
          <p:nvPr/>
        </p:nvSpPr>
        <p:spPr>
          <a:xfrm>
            <a:off x="4223118" y="1392495"/>
            <a:ext cx="7632913" cy="3727161"/>
          </a:xfrm>
          <a:prstGeom prst="roundRect">
            <a:avLst/>
          </a:prstGeom>
          <a:noFill/>
          <a:ln w="31750">
            <a:solidFill>
              <a:srgbClr val="00B2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00217AB8-282A-7935-C2EC-7EEBDD295184}"/>
              </a:ext>
            </a:extLst>
          </p:cNvPr>
          <p:cNvSpPr/>
          <p:nvPr/>
        </p:nvSpPr>
        <p:spPr>
          <a:xfrm>
            <a:off x="6300748" y="1210004"/>
            <a:ext cx="3655168" cy="427658"/>
          </a:xfrm>
          <a:prstGeom prst="round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育児休業取得期間の状況（％）</a:t>
            </a:r>
          </a:p>
        </p:txBody>
      </p:sp>
      <p:sp>
        <p:nvSpPr>
          <p:cNvPr id="29" name="左中かっこ 28">
            <a:extLst>
              <a:ext uri="{FF2B5EF4-FFF2-40B4-BE49-F238E27FC236}">
                <a16:creationId xmlns:a16="http://schemas.microsoft.com/office/drawing/2014/main" id="{21CE13C3-EE4E-A23A-BC0C-359B01C65369}"/>
              </a:ext>
            </a:extLst>
          </p:cNvPr>
          <p:cNvSpPr/>
          <p:nvPr/>
        </p:nvSpPr>
        <p:spPr>
          <a:xfrm rot="16200000">
            <a:off x="9653674" y="1077829"/>
            <a:ext cx="280853" cy="391349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D5E62AE9-1D09-966D-F8B7-4A7BDCA07D1C}"/>
              </a:ext>
            </a:extLst>
          </p:cNvPr>
          <p:cNvSpPr txBox="1"/>
          <p:nvPr/>
        </p:nvSpPr>
        <p:spPr>
          <a:xfrm>
            <a:off x="9466277" y="3153591"/>
            <a:ext cx="1258678" cy="523220"/>
          </a:xfrm>
          <a:prstGeom prst="rect">
            <a:avLst/>
          </a:prstGeom>
          <a:noFill/>
        </p:spPr>
        <p:txBody>
          <a:bodyPr wrap="none" rtlCol="0">
            <a:spAutoFit/>
          </a:bodyPr>
          <a:lstStyle/>
          <a:p>
            <a:r>
              <a:rPr kumimoji="1" lang="en-US" altLang="ja-JP" sz="2800" b="1" dirty="0">
                <a:solidFill>
                  <a:srgbClr val="FF0000"/>
                </a:solidFill>
              </a:rPr>
              <a:t>92.5</a:t>
            </a:r>
            <a:r>
              <a:rPr kumimoji="1" lang="ja-JP" altLang="en-US" sz="2800" b="1" dirty="0">
                <a:solidFill>
                  <a:srgbClr val="FF0000"/>
                </a:solidFill>
              </a:rPr>
              <a:t>％</a:t>
            </a:r>
          </a:p>
        </p:txBody>
      </p:sp>
      <p:sp>
        <p:nvSpPr>
          <p:cNvPr id="31" name="左中かっこ 30">
            <a:extLst>
              <a:ext uri="{FF2B5EF4-FFF2-40B4-BE49-F238E27FC236}">
                <a16:creationId xmlns:a16="http://schemas.microsoft.com/office/drawing/2014/main" id="{EF1CD01E-023C-6249-BDF3-845DCA3F9846}"/>
              </a:ext>
            </a:extLst>
          </p:cNvPr>
          <p:cNvSpPr/>
          <p:nvPr/>
        </p:nvSpPr>
        <p:spPr>
          <a:xfrm rot="16200000">
            <a:off x="5453216" y="2482281"/>
            <a:ext cx="194825" cy="109074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D2590D10-A1B3-B06A-B269-098097E3CFBF}"/>
              </a:ext>
            </a:extLst>
          </p:cNvPr>
          <p:cNvSpPr txBox="1"/>
          <p:nvPr/>
        </p:nvSpPr>
        <p:spPr>
          <a:xfrm>
            <a:off x="5005252" y="3125066"/>
            <a:ext cx="1053494" cy="523220"/>
          </a:xfrm>
          <a:prstGeom prst="rect">
            <a:avLst/>
          </a:prstGeom>
          <a:noFill/>
        </p:spPr>
        <p:txBody>
          <a:bodyPr wrap="none" rtlCol="0">
            <a:spAutoFit/>
          </a:bodyPr>
          <a:lstStyle/>
          <a:p>
            <a:r>
              <a:rPr lang="en-US" altLang="ja-JP" sz="2800" b="1" dirty="0">
                <a:solidFill>
                  <a:srgbClr val="FF0000"/>
                </a:solidFill>
              </a:rPr>
              <a:t>0.6</a:t>
            </a:r>
            <a:r>
              <a:rPr kumimoji="1" lang="ja-JP" altLang="en-US" sz="2800" b="1" dirty="0">
                <a:solidFill>
                  <a:srgbClr val="FF0000"/>
                </a:solidFill>
              </a:rPr>
              <a:t>％</a:t>
            </a:r>
          </a:p>
        </p:txBody>
      </p:sp>
      <p:sp>
        <p:nvSpPr>
          <p:cNvPr id="33" name="左中かっこ 32">
            <a:extLst>
              <a:ext uri="{FF2B5EF4-FFF2-40B4-BE49-F238E27FC236}">
                <a16:creationId xmlns:a16="http://schemas.microsoft.com/office/drawing/2014/main" id="{EC399CB0-E40F-25D5-4CA8-8905C6E9E5CA}"/>
              </a:ext>
            </a:extLst>
          </p:cNvPr>
          <p:cNvSpPr/>
          <p:nvPr/>
        </p:nvSpPr>
        <p:spPr>
          <a:xfrm rot="16200000">
            <a:off x="9668704" y="2030342"/>
            <a:ext cx="280853" cy="391349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E29D0163-A56A-99D4-CFEC-7C25695EAF82}"/>
              </a:ext>
            </a:extLst>
          </p:cNvPr>
          <p:cNvSpPr txBox="1"/>
          <p:nvPr/>
        </p:nvSpPr>
        <p:spPr>
          <a:xfrm>
            <a:off x="9481307" y="4106104"/>
            <a:ext cx="1053494" cy="523220"/>
          </a:xfrm>
          <a:prstGeom prst="rect">
            <a:avLst/>
          </a:prstGeom>
          <a:noFill/>
        </p:spPr>
        <p:txBody>
          <a:bodyPr wrap="none" rtlCol="0">
            <a:spAutoFit/>
          </a:bodyPr>
          <a:lstStyle/>
          <a:p>
            <a:r>
              <a:rPr lang="en-US" altLang="ja-JP" sz="2800" b="1" dirty="0">
                <a:solidFill>
                  <a:srgbClr val="FF0000"/>
                </a:solidFill>
              </a:rPr>
              <a:t>6.4</a:t>
            </a:r>
            <a:r>
              <a:rPr kumimoji="1" lang="ja-JP" altLang="en-US" sz="2800" b="1" dirty="0">
                <a:solidFill>
                  <a:srgbClr val="FF0000"/>
                </a:solidFill>
              </a:rPr>
              <a:t>％</a:t>
            </a:r>
          </a:p>
        </p:txBody>
      </p:sp>
      <p:sp>
        <p:nvSpPr>
          <p:cNvPr id="35" name="左中かっこ 34">
            <a:extLst>
              <a:ext uri="{FF2B5EF4-FFF2-40B4-BE49-F238E27FC236}">
                <a16:creationId xmlns:a16="http://schemas.microsoft.com/office/drawing/2014/main" id="{DCB3C812-73BA-9E9A-6A9B-F6B625E7D9F5}"/>
              </a:ext>
            </a:extLst>
          </p:cNvPr>
          <p:cNvSpPr/>
          <p:nvPr/>
        </p:nvSpPr>
        <p:spPr>
          <a:xfrm rot="16200000">
            <a:off x="5417413" y="3437560"/>
            <a:ext cx="194825" cy="109074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59D32AE7-593F-E672-C1A3-F3B3BDA66826}"/>
              </a:ext>
            </a:extLst>
          </p:cNvPr>
          <p:cNvSpPr txBox="1"/>
          <p:nvPr/>
        </p:nvSpPr>
        <p:spPr>
          <a:xfrm>
            <a:off x="4969449" y="4080345"/>
            <a:ext cx="1258678" cy="523220"/>
          </a:xfrm>
          <a:prstGeom prst="rect">
            <a:avLst/>
          </a:prstGeom>
          <a:noFill/>
        </p:spPr>
        <p:txBody>
          <a:bodyPr wrap="none" rtlCol="0">
            <a:spAutoFit/>
          </a:bodyPr>
          <a:lstStyle/>
          <a:p>
            <a:r>
              <a:rPr kumimoji="1" lang="en-US" altLang="ja-JP" sz="2800" b="1" dirty="0">
                <a:solidFill>
                  <a:srgbClr val="FF0000"/>
                </a:solidFill>
              </a:rPr>
              <a:t>37.7</a:t>
            </a:r>
            <a:r>
              <a:rPr kumimoji="1" lang="ja-JP" altLang="en-US" sz="2800" b="1" dirty="0">
                <a:solidFill>
                  <a:srgbClr val="FF0000"/>
                </a:solidFill>
              </a:rPr>
              <a:t>％</a:t>
            </a:r>
          </a:p>
        </p:txBody>
      </p:sp>
      <p:sp>
        <p:nvSpPr>
          <p:cNvPr id="37" name="テキスト ボックス 36">
            <a:extLst>
              <a:ext uri="{FF2B5EF4-FFF2-40B4-BE49-F238E27FC236}">
                <a16:creationId xmlns:a16="http://schemas.microsoft.com/office/drawing/2014/main" id="{488C648B-7568-2BDF-0278-9862391C6384}"/>
              </a:ext>
            </a:extLst>
          </p:cNvPr>
          <p:cNvSpPr txBox="1"/>
          <p:nvPr/>
        </p:nvSpPr>
        <p:spPr>
          <a:xfrm>
            <a:off x="4328304" y="4681010"/>
            <a:ext cx="5109091" cy="338554"/>
          </a:xfrm>
          <a:prstGeom prst="rect">
            <a:avLst/>
          </a:prstGeom>
          <a:noFill/>
        </p:spPr>
        <p:txBody>
          <a:bodyPr wrap="none" rtlCol="0">
            <a:spAutoFit/>
          </a:bodyPr>
          <a:lstStyle/>
          <a:p>
            <a:r>
              <a:rPr kumimoji="1" lang="ja-JP" altLang="en-US" sz="1600" dirty="0"/>
              <a:t>（出典）厚生労働省「</a:t>
            </a:r>
            <a:r>
              <a:rPr lang="ja-JP" altLang="en-US" sz="1600" dirty="0"/>
              <a:t>令和６年度</a:t>
            </a:r>
            <a:r>
              <a:rPr kumimoji="1" lang="ja-JP" altLang="en-US" sz="1600" dirty="0"/>
              <a:t>雇用均等基本調査」</a:t>
            </a:r>
          </a:p>
        </p:txBody>
      </p:sp>
      <p:sp>
        <p:nvSpPr>
          <p:cNvPr id="2" name="TextBox 10">
            <a:extLst>
              <a:ext uri="{FF2B5EF4-FFF2-40B4-BE49-F238E27FC236}">
                <a16:creationId xmlns:a16="http://schemas.microsoft.com/office/drawing/2014/main" id="{E0552CF2-341C-2637-149F-FDBBCD39D8C4}"/>
              </a:ext>
            </a:extLst>
          </p:cNvPr>
          <p:cNvSpPr txBox="1"/>
          <p:nvPr/>
        </p:nvSpPr>
        <p:spPr>
          <a:xfrm>
            <a:off x="8762791" y="0"/>
            <a:ext cx="3223699" cy="370422"/>
          </a:xfrm>
          <a:prstGeom prst="rect">
            <a:avLst/>
          </a:prstGeom>
        </p:spPr>
        <p:txBody>
          <a:bodyPr wrap="square" lIns="0" tIns="0" rIns="0" bIns="0" rtlCol="0" anchor="t">
            <a:spAutoFit/>
          </a:bodyPr>
          <a:lstStyle/>
          <a:p>
            <a:pPr marL="0" lvl="0" indent="0" algn="r">
              <a:lnSpc>
                <a:spcPts val="3359"/>
              </a:lnSpc>
              <a:spcBef>
                <a:spcPct val="0"/>
              </a:spcBef>
            </a:pPr>
            <a:r>
              <a:rPr 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男性育休取得を取り巻く現状</a:t>
            </a:r>
          </a:p>
        </p:txBody>
      </p:sp>
    </p:spTree>
    <p:extLst>
      <p:ext uri="{BB962C8B-B14F-4D97-AF65-F5344CB8AC3E}">
        <p14:creationId xmlns:p14="http://schemas.microsoft.com/office/powerpoint/2010/main" val="30069075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FAF3F-344E-D6FD-A4C7-C03487D30678}"/>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C16D61BF-15BD-2FBC-6CD4-B5A8A5C33B8F}"/>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③現場の意識・風土づくり</a:t>
            </a:r>
            <a:endParaRPr lang="en-US" altLang="ja-JP"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4" name="四角形: 角を丸くする 3">
            <a:extLst>
              <a:ext uri="{FF2B5EF4-FFF2-40B4-BE49-F238E27FC236}">
                <a16:creationId xmlns:a16="http://schemas.microsoft.com/office/drawing/2014/main" id="{270FC43A-4F41-FDAC-BED8-E63A25BC50A0}"/>
              </a:ext>
            </a:extLst>
          </p:cNvPr>
          <p:cNvSpPr/>
          <p:nvPr/>
        </p:nvSpPr>
        <p:spPr>
          <a:xfrm>
            <a:off x="476014" y="1416940"/>
            <a:ext cx="11148166" cy="1440560"/>
          </a:xfrm>
          <a:prstGeom prst="roundRect">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・トップや管理職が率先してワーク・ライフ・バランスを実践しましょう。</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・コミュニケーションを積極的に図り、信頼関係を構築しましょう。</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・組織内の情報共有を図り、チームワークの醸成など、風通しの良い職場にしましょう。</a:t>
            </a:r>
          </a:p>
        </p:txBody>
      </p:sp>
      <p:sp>
        <p:nvSpPr>
          <p:cNvPr id="5" name="TextBox 10">
            <a:extLst>
              <a:ext uri="{FF2B5EF4-FFF2-40B4-BE49-F238E27FC236}">
                <a16:creationId xmlns:a16="http://schemas.microsoft.com/office/drawing/2014/main" id="{E809D5E4-9F71-C9F9-1969-A78A3F3A5648}"/>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取組みの進め方</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6" name="TextBox 11">
            <a:extLst>
              <a:ext uri="{FF2B5EF4-FFF2-40B4-BE49-F238E27FC236}">
                <a16:creationId xmlns:a16="http://schemas.microsoft.com/office/drawing/2014/main" id="{17B1A3E2-2831-FDF9-FADE-FEF4F94CDF64}"/>
              </a:ext>
            </a:extLst>
          </p:cNvPr>
          <p:cNvSpPr txBox="1"/>
          <p:nvPr/>
        </p:nvSpPr>
        <p:spPr>
          <a:xfrm>
            <a:off x="1450827" y="3105948"/>
            <a:ext cx="9290345" cy="2215991"/>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部署ごとにカエル（業務のやり方を「変える」、早く家に「帰る」など）会議を週</a:t>
            </a:r>
            <a:r>
              <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rPr>
              <a:t>1</a:t>
            </a:r>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回実施することで、コミュニケーションを活性化させる。</a:t>
            </a: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日を定めて定期的に部下との面談やフィードバックの機会を設定する。</a:t>
            </a: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資格取得等にかかる費用を会社が負担する。</a:t>
            </a:r>
          </a:p>
        </p:txBody>
      </p:sp>
      <p:sp>
        <p:nvSpPr>
          <p:cNvPr id="7" name="Freeform 10">
            <a:extLst>
              <a:ext uri="{FF2B5EF4-FFF2-40B4-BE49-F238E27FC236}">
                <a16:creationId xmlns:a16="http://schemas.microsoft.com/office/drawing/2014/main" id="{61F424D4-02FE-DCA1-BEBA-EBD00F95F2D1}"/>
              </a:ext>
            </a:extLst>
          </p:cNvPr>
          <p:cNvSpPr/>
          <p:nvPr/>
        </p:nvSpPr>
        <p:spPr>
          <a:xfrm>
            <a:off x="825757" y="3193189"/>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8" name="Freeform 10">
            <a:extLst>
              <a:ext uri="{FF2B5EF4-FFF2-40B4-BE49-F238E27FC236}">
                <a16:creationId xmlns:a16="http://schemas.microsoft.com/office/drawing/2014/main" id="{711658F0-2BF7-7CE9-E048-B59B621F7900}"/>
              </a:ext>
            </a:extLst>
          </p:cNvPr>
          <p:cNvSpPr/>
          <p:nvPr/>
        </p:nvSpPr>
        <p:spPr>
          <a:xfrm>
            <a:off x="825757" y="4293743"/>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0" name="TextBox 15">
            <a:extLst>
              <a:ext uri="{FF2B5EF4-FFF2-40B4-BE49-F238E27FC236}">
                <a16:creationId xmlns:a16="http://schemas.microsoft.com/office/drawing/2014/main" id="{5A0C4AF2-E100-15E0-3915-461A7827D562}"/>
              </a:ext>
            </a:extLst>
          </p:cNvPr>
          <p:cNvSpPr txBox="1"/>
          <p:nvPr/>
        </p:nvSpPr>
        <p:spPr>
          <a:xfrm>
            <a:off x="1928216" y="6037690"/>
            <a:ext cx="8812956" cy="303609"/>
          </a:xfrm>
          <a:prstGeom prst="rect">
            <a:avLst/>
          </a:prstGeom>
        </p:spPr>
        <p:txBody>
          <a:bodyPr wrap="square" lIns="0" tIns="0" rIns="0" bIns="0" rtlCol="0" anchor="t">
            <a:spAutoFit/>
          </a:bodyPr>
          <a:lstStyle/>
          <a:p>
            <a:pPr marL="0" lvl="0" indent="0" algn="l">
              <a:lnSpc>
                <a:spcPts val="2654"/>
              </a:lnSpc>
              <a:spcBef>
                <a:spcPct val="0"/>
              </a:spcBef>
            </a:pP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「イクボスのススメ～経営課題の解決のために求められる</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イクボス</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とは～」（三重県）を参考に作成</a:t>
            </a:r>
          </a:p>
        </p:txBody>
      </p:sp>
      <p:sp>
        <p:nvSpPr>
          <p:cNvPr id="2" name="Freeform 10">
            <a:extLst>
              <a:ext uri="{FF2B5EF4-FFF2-40B4-BE49-F238E27FC236}">
                <a16:creationId xmlns:a16="http://schemas.microsoft.com/office/drawing/2014/main" id="{B2B35807-7B42-A0C5-83EB-D195704A57A7}"/>
              </a:ext>
            </a:extLst>
          </p:cNvPr>
          <p:cNvSpPr/>
          <p:nvPr/>
        </p:nvSpPr>
        <p:spPr>
          <a:xfrm>
            <a:off x="825757" y="4987067"/>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Tree>
    <p:extLst>
      <p:ext uri="{BB962C8B-B14F-4D97-AF65-F5344CB8AC3E}">
        <p14:creationId xmlns:p14="http://schemas.microsoft.com/office/powerpoint/2010/main" val="4531505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4B4F8-27CF-2F18-7FCD-FF6988EA7259}"/>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23367AA1-3D98-6D82-730B-174514AFAD03}"/>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④具体的なサポート</a:t>
            </a:r>
            <a:endParaRPr lang="en-US" altLang="ja-JP"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4" name="四角形: 角を丸くする 3">
            <a:extLst>
              <a:ext uri="{FF2B5EF4-FFF2-40B4-BE49-F238E27FC236}">
                <a16:creationId xmlns:a16="http://schemas.microsoft.com/office/drawing/2014/main" id="{B96AAC6D-6B2D-3AAB-4900-5D3277757379}"/>
              </a:ext>
            </a:extLst>
          </p:cNvPr>
          <p:cNvSpPr/>
          <p:nvPr/>
        </p:nvSpPr>
        <p:spPr>
          <a:xfrm>
            <a:off x="476014" y="1416939"/>
            <a:ext cx="11148166" cy="1628340"/>
          </a:xfrm>
          <a:prstGeom prst="roundRect">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・（人事担当者）育休を取得する男性に、制度の内容だけでなく、育休中の家事・育児の役割</a:t>
            </a:r>
            <a:endPar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endParaRP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分担、育休を取得する目的を確認するなどして、男性の不安を解消するとともに「取るだけ</a:t>
            </a:r>
            <a:endPar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endParaRP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育休」を防ぎましょう。</a:t>
            </a: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・（管理職）他の社員に過度な業務負担がかかっていないか確認し、周りのメンバーのサポー</a:t>
            </a:r>
            <a:endParaRPr lang="en-US" altLang="ja-JP" sz="2000" dirty="0">
              <a:solidFill>
                <a:schemeClr val="tx1"/>
              </a:solidFill>
              <a:latin typeface="たづがね角ゴシック Info Medium"/>
              <a:ea typeface="たづがね角ゴシック Info Medium"/>
              <a:cs typeface="たづがね角ゴシック Info Medium"/>
              <a:sym typeface="たづがね角ゴシック Info Medium"/>
            </a:endParaRPr>
          </a:p>
          <a:p>
            <a:r>
              <a:rPr lang="ja-JP" altLang="en-US" sz="2000" dirty="0">
                <a:solidFill>
                  <a:schemeClr val="tx1"/>
                </a:solidFill>
                <a:latin typeface="たづがね角ゴシック Info Medium"/>
                <a:ea typeface="たづがね角ゴシック Info Medium"/>
                <a:cs typeface="たづがね角ゴシック Info Medium"/>
                <a:sym typeface="たづがね角ゴシック Info Medium"/>
              </a:rPr>
              <a:t>　トを行いましょう。</a:t>
            </a:r>
          </a:p>
        </p:txBody>
      </p:sp>
      <p:sp>
        <p:nvSpPr>
          <p:cNvPr id="5" name="TextBox 10">
            <a:extLst>
              <a:ext uri="{FF2B5EF4-FFF2-40B4-BE49-F238E27FC236}">
                <a16:creationId xmlns:a16="http://schemas.microsoft.com/office/drawing/2014/main" id="{120AB6C7-7BDE-3A04-811D-8C26C9940EC8}"/>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取組みの進め方</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6" name="TextBox 11">
            <a:extLst>
              <a:ext uri="{FF2B5EF4-FFF2-40B4-BE49-F238E27FC236}">
                <a16:creationId xmlns:a16="http://schemas.microsoft.com/office/drawing/2014/main" id="{5997D805-3A25-2A45-0AB3-62B3AA4AD765}"/>
              </a:ext>
            </a:extLst>
          </p:cNvPr>
          <p:cNvSpPr txBox="1"/>
          <p:nvPr/>
        </p:nvSpPr>
        <p:spPr>
          <a:xfrm>
            <a:off x="1450827" y="3240665"/>
            <a:ext cx="9290345" cy="2800767"/>
          </a:xfrm>
          <a:prstGeom prst="rect">
            <a:avLst/>
          </a:prstGeom>
        </p:spPr>
        <p:txBody>
          <a:bodyPr wrap="square" lIns="0" tIns="0" rIns="0" bIns="0" rtlCol="0" anchor="t">
            <a:spAutoFit/>
          </a:bodyPr>
          <a:lstStyle/>
          <a:p>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育休を取る前に、上司と一緒に「育休中・育休復帰プラン」を作って、育休中の過ごし方と育休後の働き方について計画を立てておく</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育休終了後に、妻に「育休アンケート」に回答してもらう。</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endPar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子どもが生まれる予定の男性社員を対象に、定期的に「オンライン勉強会」を開催し、制度の周知や先輩の育休取得エピソードの紹介、お悩み相談などを行う。</a:t>
            </a:r>
          </a:p>
        </p:txBody>
      </p:sp>
      <p:sp>
        <p:nvSpPr>
          <p:cNvPr id="7" name="Freeform 10">
            <a:extLst>
              <a:ext uri="{FF2B5EF4-FFF2-40B4-BE49-F238E27FC236}">
                <a16:creationId xmlns:a16="http://schemas.microsoft.com/office/drawing/2014/main" id="{C8B70B2E-C4C1-3C38-F667-05547277E60D}"/>
              </a:ext>
            </a:extLst>
          </p:cNvPr>
          <p:cNvSpPr/>
          <p:nvPr/>
        </p:nvSpPr>
        <p:spPr>
          <a:xfrm>
            <a:off x="825757" y="3281499"/>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8" name="Freeform 10">
            <a:extLst>
              <a:ext uri="{FF2B5EF4-FFF2-40B4-BE49-F238E27FC236}">
                <a16:creationId xmlns:a16="http://schemas.microsoft.com/office/drawing/2014/main" id="{83D6B387-07EC-A9E9-D5B8-8FA83A1B7541}"/>
              </a:ext>
            </a:extLst>
          </p:cNvPr>
          <p:cNvSpPr/>
          <p:nvPr/>
        </p:nvSpPr>
        <p:spPr>
          <a:xfrm>
            <a:off x="825757" y="4355298"/>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0" name="TextBox 15">
            <a:extLst>
              <a:ext uri="{FF2B5EF4-FFF2-40B4-BE49-F238E27FC236}">
                <a16:creationId xmlns:a16="http://schemas.microsoft.com/office/drawing/2014/main" id="{E82FACDF-AEE7-F234-4CA0-BBD9202BF0AF}"/>
              </a:ext>
            </a:extLst>
          </p:cNvPr>
          <p:cNvSpPr txBox="1"/>
          <p:nvPr/>
        </p:nvSpPr>
        <p:spPr>
          <a:xfrm>
            <a:off x="1928216" y="6037690"/>
            <a:ext cx="8812956" cy="303609"/>
          </a:xfrm>
          <a:prstGeom prst="rect">
            <a:avLst/>
          </a:prstGeom>
        </p:spPr>
        <p:txBody>
          <a:bodyPr wrap="square" lIns="0" tIns="0" rIns="0" bIns="0" rtlCol="0" anchor="t">
            <a:spAutoFit/>
          </a:bodyPr>
          <a:lstStyle/>
          <a:p>
            <a:pPr marL="0" lvl="0" indent="0" algn="l">
              <a:lnSpc>
                <a:spcPts val="2654"/>
              </a:lnSpc>
              <a:spcBef>
                <a:spcPct val="0"/>
              </a:spcBef>
            </a:pP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「イクボスのススメ～経営課題の解決のために求められる</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イクボス</a:t>
            </a:r>
            <a:r>
              <a:rPr lang="en-US" altLang="ja-JP" sz="140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400" dirty="0">
                <a:solidFill>
                  <a:srgbClr val="003356"/>
                </a:solidFill>
                <a:latin typeface="たづがね角ゴシック Info Medium"/>
                <a:ea typeface="たづがね角ゴシック Info Medium"/>
                <a:cs typeface="たづがね角ゴシック Info Medium"/>
                <a:sym typeface="たづがね角ゴシック Info Medium"/>
              </a:rPr>
              <a:t>とは～」（三重県）を参考に作成</a:t>
            </a:r>
          </a:p>
        </p:txBody>
      </p:sp>
      <p:sp>
        <p:nvSpPr>
          <p:cNvPr id="2" name="Freeform 10">
            <a:extLst>
              <a:ext uri="{FF2B5EF4-FFF2-40B4-BE49-F238E27FC236}">
                <a16:creationId xmlns:a16="http://schemas.microsoft.com/office/drawing/2014/main" id="{0F9EC6CA-9F03-5C9C-2D3E-750C69115F25}"/>
              </a:ext>
            </a:extLst>
          </p:cNvPr>
          <p:cNvSpPr/>
          <p:nvPr/>
        </p:nvSpPr>
        <p:spPr>
          <a:xfrm>
            <a:off x="825757" y="4983861"/>
            <a:ext cx="285750" cy="285750"/>
          </a:xfrm>
          <a:custGeom>
            <a:avLst/>
            <a:gdLst/>
            <a:ahLst/>
            <a:cxnLst/>
            <a:rect l="l" t="t" r="r" b="b"/>
            <a:pathLst>
              <a:path w="285750" h="285750">
                <a:moveTo>
                  <a:pt x="0" y="0"/>
                </a:moveTo>
                <a:lnTo>
                  <a:pt x="285750" y="0"/>
                </a:lnTo>
                <a:lnTo>
                  <a:pt x="285750" y="285750"/>
                </a:lnTo>
                <a:lnTo>
                  <a:pt x="0" y="28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Tree>
    <p:extLst>
      <p:ext uri="{BB962C8B-B14F-4D97-AF65-F5344CB8AC3E}">
        <p14:creationId xmlns:p14="http://schemas.microsoft.com/office/powerpoint/2010/main" val="19457921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0BF5A-40F5-C298-41D3-B8BB4DCC1F13}"/>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96E6B02C-8F1A-D18F-3118-F5CCF7FD4573}"/>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en-US" altLang="ja-JP" sz="2400" b="1" dirty="0">
                <a:solidFill>
                  <a:srgbClr val="003356"/>
                </a:solidFill>
                <a:latin typeface="たづがね角ゴシック Info Bold"/>
                <a:ea typeface="たづがね角ゴシック Info Bold"/>
                <a:cs typeface="たづがね角ゴシック Info Bold"/>
                <a:sym typeface="たづがね角ゴシック Info Bold"/>
              </a:rPr>
              <a:t>PDCA</a:t>
            </a: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で男性育休促進に取り組む！</a:t>
            </a:r>
            <a:endParaRPr lang="en-US" altLang="ja-JP"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5" name="TextBox 10">
            <a:extLst>
              <a:ext uri="{FF2B5EF4-FFF2-40B4-BE49-F238E27FC236}">
                <a16:creationId xmlns:a16="http://schemas.microsoft.com/office/drawing/2014/main" id="{469B90D5-3E84-BBE0-E3F4-61C03EDE0C67}"/>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取組みの進め方</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9" name="楕円 8">
            <a:extLst>
              <a:ext uri="{FF2B5EF4-FFF2-40B4-BE49-F238E27FC236}">
                <a16:creationId xmlns:a16="http://schemas.microsoft.com/office/drawing/2014/main" id="{5363E4BC-E56F-5E6F-8BBE-013EA6D0657E}"/>
              </a:ext>
            </a:extLst>
          </p:cNvPr>
          <p:cNvSpPr/>
          <p:nvPr/>
        </p:nvSpPr>
        <p:spPr>
          <a:xfrm>
            <a:off x="3275431" y="1976572"/>
            <a:ext cx="5641145" cy="3306837"/>
          </a:xfrm>
          <a:prstGeom prst="ellipse">
            <a:avLst/>
          </a:prstGeom>
          <a:solidFill>
            <a:schemeClr val="bg1"/>
          </a:solidFill>
          <a:ln w="76200" cmpd="sng">
            <a:solidFill>
              <a:srgbClr val="5A9F8A"/>
            </a:solidFill>
          </a:ln>
        </p:spPr>
        <p:txBody>
          <a:bodyPr wrap="square" rtlCol="0" anchor="ctr">
            <a:noAutofit/>
          </a:bodyPr>
          <a:lstStyle/>
          <a:p>
            <a:pPr algn="ctr">
              <a:lnSpc>
                <a:spcPct val="130000"/>
              </a:lnSpc>
            </a:pPr>
            <a:endParaRPr kumimoji="1" lang="ja-JP" altLang="en-US" sz="1400" dirty="0">
              <a:latin typeface="たづがね角ゴシック Info Medium"/>
              <a:ea typeface="メイリオ"/>
              <a:cs typeface="メイリオ"/>
            </a:endParaRPr>
          </a:p>
        </p:txBody>
      </p:sp>
      <p:sp>
        <p:nvSpPr>
          <p:cNvPr id="11" name="円/楕円 7">
            <a:extLst>
              <a:ext uri="{FF2B5EF4-FFF2-40B4-BE49-F238E27FC236}">
                <a16:creationId xmlns:a16="http://schemas.microsoft.com/office/drawing/2014/main" id="{65EB1440-4476-7EF4-C79A-05D07C3D38CF}"/>
              </a:ext>
            </a:extLst>
          </p:cNvPr>
          <p:cNvSpPr/>
          <p:nvPr/>
        </p:nvSpPr>
        <p:spPr>
          <a:xfrm>
            <a:off x="3730507" y="1089719"/>
            <a:ext cx="4730985" cy="1610364"/>
          </a:xfrm>
          <a:prstGeom prst="ellipse">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a:solidFill>
                  <a:srgbClr val="003356"/>
                </a:solidFill>
                <a:latin typeface="たづがね角ゴシック Info Medium"/>
                <a:ea typeface="HG丸ｺﾞｼｯｸM-PRO" panose="020F0600000000000000" pitchFamily="50" charset="-128"/>
              </a:rPr>
              <a:t>P(PLAN)</a:t>
            </a:r>
          </a:p>
          <a:p>
            <a:pPr algn="ctr"/>
            <a:r>
              <a:rPr lang="ja-JP" altLang="en-US" sz="3200" dirty="0">
                <a:solidFill>
                  <a:srgbClr val="003356"/>
                </a:solidFill>
                <a:latin typeface="たづがね角ゴシック Info Medium"/>
                <a:ea typeface="たづがね角ゴシック Info Medium"/>
                <a:cs typeface="たづがね角ゴシック Info Medium"/>
                <a:sym typeface="たづがね角ゴシック Info Medium"/>
              </a:rPr>
              <a:t>計画を立てる</a:t>
            </a:r>
            <a:endParaRPr kumimoji="1" lang="ja-JP" altLang="en-US" sz="3200" dirty="0">
              <a:solidFill>
                <a:srgbClr val="003356"/>
              </a:solidFill>
              <a:latin typeface="たづがね角ゴシック Info Medium"/>
              <a:ea typeface="HG丸ｺﾞｼｯｸM-PRO" panose="020F0600000000000000" pitchFamily="50" charset="-128"/>
            </a:endParaRPr>
          </a:p>
        </p:txBody>
      </p:sp>
      <p:sp>
        <p:nvSpPr>
          <p:cNvPr id="12" name="円/楕円 7">
            <a:extLst>
              <a:ext uri="{FF2B5EF4-FFF2-40B4-BE49-F238E27FC236}">
                <a16:creationId xmlns:a16="http://schemas.microsoft.com/office/drawing/2014/main" id="{4916473F-122B-7362-47D6-6315703F9F56}"/>
              </a:ext>
            </a:extLst>
          </p:cNvPr>
          <p:cNvSpPr/>
          <p:nvPr/>
        </p:nvSpPr>
        <p:spPr>
          <a:xfrm>
            <a:off x="838203" y="2810021"/>
            <a:ext cx="4730985" cy="1610364"/>
          </a:xfrm>
          <a:prstGeom prst="ellipse">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a:solidFill>
                  <a:srgbClr val="003356"/>
                </a:solidFill>
                <a:latin typeface="たづがね角ゴシック Info Medium"/>
                <a:ea typeface="HG丸ｺﾞｼｯｸM-PRO" panose="020F0600000000000000" pitchFamily="50" charset="-128"/>
              </a:rPr>
              <a:t>A(ACTION)</a:t>
            </a:r>
          </a:p>
          <a:p>
            <a:pPr algn="ctr"/>
            <a:r>
              <a:rPr lang="ja-JP" altLang="en-US" sz="3200" dirty="0">
                <a:solidFill>
                  <a:srgbClr val="003356"/>
                </a:solidFill>
                <a:latin typeface="たづがね角ゴシック Info Medium"/>
                <a:ea typeface="たづがね角ゴシック Info Medium"/>
                <a:cs typeface="たづがね角ゴシック Info Medium"/>
                <a:sym typeface="たづがね角ゴシック Info Medium"/>
              </a:rPr>
              <a:t>もっとよくする</a:t>
            </a:r>
            <a:endParaRPr lang="en-US" altLang="ja-JP" sz="3200" dirty="0">
              <a:solidFill>
                <a:srgbClr val="003356"/>
              </a:solidFill>
              <a:latin typeface="たづがね角ゴシック Info Medium"/>
              <a:ea typeface="HG丸ｺﾞｼｯｸM-PRO" panose="020F0600000000000000" pitchFamily="50" charset="-128"/>
            </a:endParaRPr>
          </a:p>
        </p:txBody>
      </p:sp>
      <p:sp>
        <p:nvSpPr>
          <p:cNvPr id="13" name="円/楕円 7">
            <a:extLst>
              <a:ext uri="{FF2B5EF4-FFF2-40B4-BE49-F238E27FC236}">
                <a16:creationId xmlns:a16="http://schemas.microsoft.com/office/drawing/2014/main" id="{4D2566EB-BC2E-A8EA-1739-605EAEDD2AE3}"/>
              </a:ext>
            </a:extLst>
          </p:cNvPr>
          <p:cNvSpPr/>
          <p:nvPr/>
        </p:nvSpPr>
        <p:spPr>
          <a:xfrm>
            <a:off x="6622820" y="2810021"/>
            <a:ext cx="4730985" cy="1610364"/>
          </a:xfrm>
          <a:prstGeom prst="ellipse">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rgbClr val="003356"/>
                </a:solidFill>
                <a:latin typeface="たづがね角ゴシック Info Medium"/>
                <a:ea typeface="HG丸ｺﾞｼｯｸM-PRO" panose="020F0600000000000000" pitchFamily="50" charset="-128"/>
              </a:rPr>
              <a:t>D(DO)</a:t>
            </a:r>
          </a:p>
          <a:p>
            <a:pPr algn="ctr"/>
            <a:r>
              <a:rPr lang="ja-JP" altLang="en-US" sz="3200" dirty="0">
                <a:solidFill>
                  <a:srgbClr val="003356"/>
                </a:solidFill>
                <a:latin typeface="たづがね角ゴシック Info Medium"/>
                <a:ea typeface="たづがね角ゴシック Info Medium"/>
                <a:cs typeface="たづがね角ゴシック Info Medium"/>
                <a:sym typeface="たづがね角ゴシック Info Medium"/>
              </a:rPr>
              <a:t>やってみる</a:t>
            </a:r>
            <a:endParaRPr kumimoji="1" lang="en-US" altLang="ja-JP" sz="3200" dirty="0">
              <a:solidFill>
                <a:srgbClr val="003356"/>
              </a:solidFill>
              <a:latin typeface="たづがね角ゴシック Info Medium"/>
              <a:ea typeface="HG丸ｺﾞｼｯｸM-PRO" panose="020F0600000000000000" pitchFamily="50" charset="-128"/>
            </a:endParaRPr>
          </a:p>
        </p:txBody>
      </p:sp>
      <p:sp>
        <p:nvSpPr>
          <p:cNvPr id="14" name="円/楕円 7">
            <a:extLst>
              <a:ext uri="{FF2B5EF4-FFF2-40B4-BE49-F238E27FC236}">
                <a16:creationId xmlns:a16="http://schemas.microsoft.com/office/drawing/2014/main" id="{2236717A-F174-A742-61C6-753884A86914}"/>
              </a:ext>
            </a:extLst>
          </p:cNvPr>
          <p:cNvSpPr/>
          <p:nvPr/>
        </p:nvSpPr>
        <p:spPr>
          <a:xfrm>
            <a:off x="3730507" y="4530324"/>
            <a:ext cx="4730985" cy="1610364"/>
          </a:xfrm>
          <a:prstGeom prst="ellipse">
            <a:avLst/>
          </a:prstGeom>
          <a:solidFill>
            <a:schemeClr val="bg1"/>
          </a:solidFill>
          <a:ln w="38100">
            <a:solidFill>
              <a:srgbClr val="5A9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a:solidFill>
                  <a:srgbClr val="003356"/>
                </a:solidFill>
                <a:latin typeface="たづがね角ゴシック Info Medium"/>
                <a:ea typeface="HG丸ｺﾞｼｯｸM-PRO" panose="020F0600000000000000" pitchFamily="50" charset="-128"/>
              </a:rPr>
              <a:t>C(CHECK)</a:t>
            </a:r>
          </a:p>
          <a:p>
            <a:pPr algn="ctr"/>
            <a:r>
              <a:rPr lang="ja-JP" altLang="en-US" sz="3200" dirty="0">
                <a:solidFill>
                  <a:srgbClr val="003356"/>
                </a:solidFill>
                <a:latin typeface="たづがね角ゴシック Info Medium"/>
                <a:ea typeface="たづがね角ゴシック Info Medium"/>
                <a:cs typeface="たづがね角ゴシック Info Medium"/>
                <a:sym typeface="たづがね角ゴシック Info Medium"/>
              </a:rPr>
              <a:t>どうだった？</a:t>
            </a:r>
            <a:endParaRPr lang="en-US" altLang="ja-JP" sz="3200" dirty="0">
              <a:solidFill>
                <a:srgbClr val="003356"/>
              </a:solidFill>
              <a:latin typeface="たづがね角ゴシック Info Medium"/>
              <a:ea typeface="HG丸ｺﾞｼｯｸM-PRO" panose="020F0600000000000000" pitchFamily="50" charset="-128"/>
            </a:endParaRPr>
          </a:p>
        </p:txBody>
      </p:sp>
    </p:spTree>
    <p:extLst>
      <p:ext uri="{BB962C8B-B14F-4D97-AF65-F5344CB8AC3E}">
        <p14:creationId xmlns:p14="http://schemas.microsoft.com/office/powerpoint/2010/main" val="218372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1BE72-878E-C628-1540-5DEC310A4EFE}"/>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142A1CB5-80B3-4E32-0B98-C1B6B825FAB9}"/>
              </a:ext>
            </a:extLst>
          </p:cNvPr>
          <p:cNvSpPr txBox="1"/>
          <p:nvPr/>
        </p:nvSpPr>
        <p:spPr>
          <a:xfrm>
            <a:off x="510102" y="313463"/>
            <a:ext cx="6307078"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その他</a:t>
            </a:r>
            <a:endParaRPr lang="en-US" altLang="ja-JP"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5" name="TextBox 10">
            <a:extLst>
              <a:ext uri="{FF2B5EF4-FFF2-40B4-BE49-F238E27FC236}">
                <a16:creationId xmlns:a16="http://schemas.microsoft.com/office/drawing/2014/main" id="{ED96E5CA-2A04-FE0D-FC55-AD49C73B872F}"/>
              </a:ext>
            </a:extLst>
          </p:cNvPr>
          <p:cNvSpPr txBox="1"/>
          <p:nvPr/>
        </p:nvSpPr>
        <p:spPr>
          <a:xfrm>
            <a:off x="8762791" y="0"/>
            <a:ext cx="3223699" cy="387927"/>
          </a:xfrm>
          <a:prstGeom prst="rect">
            <a:avLst/>
          </a:prstGeom>
        </p:spPr>
        <p:txBody>
          <a:bodyPr wrap="square" lIns="0" tIns="0" rIns="0" bIns="0" rtlCol="0" anchor="t">
            <a:spAutoFit/>
          </a:bodyPr>
          <a:lstStyle/>
          <a:p>
            <a:pPr marL="0" lvl="0" indent="0" algn="r">
              <a:lnSpc>
                <a:spcPts val="3359"/>
              </a:lnSpc>
              <a:spcBef>
                <a:spcPct val="0"/>
              </a:spcBef>
            </a:pPr>
            <a:r>
              <a:rPr lang="ja-JP" altLang="en-US" dirty="0">
                <a:solidFill>
                  <a:srgbClr val="5A9F8A"/>
                </a:solidFill>
                <a:latin typeface="たづがね角ゴシック Info Medium"/>
                <a:ea typeface="たづがね角ゴシック Info Medium"/>
                <a:cs typeface="たづがね角ゴシック Info Medium"/>
                <a:sym typeface="たづがね角ゴシック Info Medium"/>
              </a:rPr>
              <a:t>取組みの進め方</a:t>
            </a:r>
            <a:endParaRPr lang="en-US"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
        <p:nvSpPr>
          <p:cNvPr id="2" name="TextBox 11">
            <a:extLst>
              <a:ext uri="{FF2B5EF4-FFF2-40B4-BE49-F238E27FC236}">
                <a16:creationId xmlns:a16="http://schemas.microsoft.com/office/drawing/2014/main" id="{344A71A5-F9A5-8531-728F-D2DB2396E595}"/>
              </a:ext>
            </a:extLst>
          </p:cNvPr>
          <p:cNvSpPr txBox="1"/>
          <p:nvPr/>
        </p:nvSpPr>
        <p:spPr>
          <a:xfrm>
            <a:off x="510102" y="1054097"/>
            <a:ext cx="11307704" cy="5201424"/>
          </a:xfrm>
          <a:prstGeom prst="rect">
            <a:avLst/>
          </a:prstGeom>
        </p:spPr>
        <p:txBody>
          <a:bodyPr wrap="square" lIns="0" tIns="0" rIns="0" bIns="0" rtlCol="0" anchor="t">
            <a:spAutoFit/>
          </a:bodyPr>
          <a:lstStyle/>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本資料の使用について</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・社内研修等における本資料の使用（印刷・配付含む）にあたっての申請や連絡は不要です。</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・本資料を販売することは固く禁じます。</a:t>
            </a:r>
            <a:endParaRPr lang="en-US" altLang="ja-JP" sz="1600">
              <a:latin typeface="たづがね角ゴシック Info Medium"/>
              <a:ea typeface="たづがね角ゴシック Info Medium"/>
              <a:cs typeface="たづがね角ゴシック Info Medium"/>
              <a:sym typeface="たづがね角ゴシック Info Medium"/>
            </a:endParaRPr>
          </a:p>
          <a:p>
            <a:pPr algn="l"/>
            <a:r>
              <a:rPr lang="ja-JP" altLang="en-US" sz="1600">
                <a:latin typeface="たづがね角ゴシック Info Medium"/>
                <a:ea typeface="たづがね角ゴシック Info Medium"/>
                <a:cs typeface="たづがね角ゴシック Info Medium"/>
                <a:sym typeface="たづがね角ゴシック Info Medium"/>
              </a:rPr>
              <a:t>・</a:t>
            </a:r>
            <a:r>
              <a:rPr lang="ja-JP" altLang="en-US" sz="1600" dirty="0">
                <a:latin typeface="たづがね角ゴシック Info Medium"/>
                <a:ea typeface="たづがね角ゴシック Info Medium"/>
                <a:cs typeface="たづがね角ゴシック Info Medium"/>
                <a:sym typeface="たづがね角ゴシック Info Medium"/>
              </a:rPr>
              <a:t>本資料に掲載されている写真（エピソード大賞受賞作品を含む）等のデータについて、無断転載・複製・二次利用はご遠　</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　慮ください。</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・引用の際は以下のように出典を明記してください。</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r>
              <a:rPr lang="ja-JP" altLang="en-US" sz="1600" dirty="0">
                <a:latin typeface="たづがね角ゴシック Info Medium"/>
                <a:ea typeface="たづがね角ゴシック Info Medium"/>
                <a:cs typeface="たづがね角ゴシック Info Medium"/>
                <a:sym typeface="たづがね角ゴシック Info Medium"/>
              </a:rPr>
              <a:t>　（出典記載例）出典：三重県子ども・福祉部「みえパパ</a:t>
            </a:r>
            <a:r>
              <a:rPr lang="en-US" altLang="ja-JP" sz="1600" dirty="0">
                <a:latin typeface="たづがね角ゴシック Info Medium"/>
                <a:ea typeface="たづがね角ゴシック Info Medium"/>
                <a:cs typeface="たづがね角ゴシック Info Medium"/>
                <a:sym typeface="たづがね角ゴシック Info Medium"/>
              </a:rPr>
              <a:t>×</a:t>
            </a:r>
            <a:r>
              <a:rPr lang="ja-JP" altLang="en-US" sz="1600" dirty="0">
                <a:latin typeface="たづがね角ゴシック Info Medium"/>
                <a:ea typeface="たづがね角ゴシック Info Medium"/>
                <a:cs typeface="たづがね角ゴシック Info Medium"/>
                <a:sym typeface="たづがね角ゴシック Info Medium"/>
              </a:rPr>
              <a:t>育休促進事業研修資料」（当該ページの</a:t>
            </a:r>
            <a:r>
              <a:rPr lang="en-US" altLang="ja-JP" sz="1600" dirty="0">
                <a:latin typeface="たづがね角ゴシック Info Medium"/>
                <a:ea typeface="たづがね角ゴシック Info Medium"/>
                <a:cs typeface="たづがね角ゴシック Info Medium"/>
                <a:sym typeface="たづがね角ゴシック Info Medium"/>
              </a:rPr>
              <a:t>URL</a:t>
            </a:r>
            <a:r>
              <a:rPr lang="ja-JP" altLang="en-US" sz="1600" dirty="0">
                <a:latin typeface="たづがね角ゴシック Info Medium"/>
                <a:ea typeface="たづがね角ゴシック Info Medium"/>
                <a:cs typeface="たづがね角ゴシック Info Medium"/>
                <a:sym typeface="たづがね角ゴシック Info Medium"/>
              </a:rPr>
              <a:t>）</a:t>
            </a:r>
            <a:endParaRPr lang="en-US" altLang="ja-JP" sz="1600" dirty="0">
              <a:latin typeface="たづがね角ゴシック Info Medium"/>
              <a:ea typeface="たづがね角ゴシック Info Medium"/>
              <a:cs typeface="たづがね角ゴシック Info Medium"/>
              <a:sym typeface="たづがね角ゴシック Info Medium"/>
            </a:endParaRPr>
          </a:p>
          <a:p>
            <a:pPr algn="l">
              <a:spcAft>
                <a:spcPts val="600"/>
              </a:spcAft>
            </a:pPr>
            <a:r>
              <a:rPr lang="ja-JP" altLang="en-US" sz="1600" dirty="0">
                <a:latin typeface="たづがね角ゴシック Info Medium"/>
                <a:ea typeface="たづがね角ゴシック Info Medium"/>
                <a:cs typeface="たづがね角ゴシック Info Medium"/>
                <a:sym typeface="たづがね角ゴシック Info Medium"/>
              </a:rPr>
              <a:t>・本資料にかかるお問合せ：三重県子ども・福祉部少子化対策課（</a:t>
            </a:r>
            <a:r>
              <a:rPr lang="en-US" altLang="ja-JP" sz="1600" dirty="0">
                <a:latin typeface="たづがね角ゴシック Info Medium"/>
                <a:ea typeface="たづがね角ゴシック Info Medium"/>
                <a:cs typeface="たづがね角ゴシック Info Medium"/>
                <a:sym typeface="たづがね角ゴシック Info Medium"/>
                <a:hlinkClick r:id="rId2"/>
              </a:rPr>
              <a:t>shoshika@pref.mie.lg.jp</a:t>
            </a:r>
            <a:r>
              <a:rPr lang="en-US" altLang="ja-JP" sz="1600" dirty="0">
                <a:latin typeface="たづがね角ゴシック Info Medium"/>
                <a:ea typeface="たづがね角ゴシック Info Medium"/>
                <a:cs typeface="たづがね角ゴシック Info Medium"/>
                <a:sym typeface="たづがね角ゴシック Info Medium"/>
              </a:rPr>
              <a:t>)</a:t>
            </a:r>
            <a:r>
              <a:rPr lang="ja-JP" altLang="en-US" sz="1600" dirty="0">
                <a:latin typeface="たづがね角ゴシック Info Medium"/>
                <a:ea typeface="たづがね角ゴシック Info Medium"/>
                <a:cs typeface="たづがね角ゴシック Info Medium"/>
                <a:sym typeface="たづがね角ゴシック Info Medium"/>
              </a:rPr>
              <a:t>まで</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県の男性の育児参画にかかる取組</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r>
              <a:rPr lang="ja-JP" altLang="en-US" sz="1600" dirty="0">
                <a:ea typeface="たづがね角ゴシック Info Bold" panose="020B0600070205080204"/>
              </a:rPr>
              <a:t>三重県では、「子育てには男性の育児参画が大切」という考え方が職場や地域社会の中で</a:t>
            </a:r>
            <a:endParaRPr lang="en-US" altLang="ja-JP" sz="1600" dirty="0">
              <a:ea typeface="たづがね角ゴシック Info Bold" panose="020B0600070205080204"/>
            </a:endParaRPr>
          </a:p>
          <a:p>
            <a:r>
              <a:rPr lang="ja-JP" altLang="en-US" sz="1600" dirty="0">
                <a:ea typeface="たづがね角ゴシック Info Bold" panose="020B0600070205080204"/>
              </a:rPr>
              <a:t>広まるよう、男性が積極的に育児に参画することを応援する様々な取組みを行っています。</a:t>
            </a:r>
            <a:endParaRPr lang="en-US" altLang="ja-JP" sz="1600" dirty="0">
              <a:ea typeface="たづがね角ゴシック Info Bold" panose="020B0600070205080204"/>
            </a:endParaRPr>
          </a:p>
          <a:p>
            <a:pPr>
              <a:spcAft>
                <a:spcPts val="600"/>
              </a:spcAft>
            </a:pPr>
            <a:r>
              <a:rPr lang="en-US" altLang="ja-JP" sz="1600" dirty="0">
                <a:latin typeface="たづがね角ゴシック Info Medium"/>
                <a:ea typeface="たづがね角ゴシック Info Bold" panose="020B0600070205080204"/>
                <a:cs typeface="たづがね角ゴシック Info Medium"/>
                <a:sym typeface="たづがね角ゴシック Info Medium"/>
                <a:hlinkClick r:id="rId3"/>
              </a:rPr>
              <a:t>https://www.pref.mie.lg.jp/D1KODOMO/000117883.htm</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400" dirty="0">
                <a:solidFill>
                  <a:srgbClr val="003356"/>
                </a:solidFill>
                <a:latin typeface="たづがね角ゴシック Info Medium"/>
                <a:ea typeface="たづがね角ゴシック Info Medium"/>
                <a:cs typeface="たづがね角ゴシック Info Medium"/>
                <a:sym typeface="たづがね角ゴシック Info Medium"/>
              </a:rPr>
              <a:t>制度に関する相談窓口について</a:t>
            </a:r>
            <a:endParaRPr lang="en-US" altLang="ja-JP" sz="24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r>
              <a:rPr lang="ja-JP" altLang="en-US" sz="1600" dirty="0">
                <a:ea typeface="たづがね角ゴシック Info Bold" panose="020B0600070205080204"/>
              </a:rPr>
              <a:t>厚生労働省の育児休業制度に関するページをご覧ください。</a:t>
            </a:r>
            <a:endParaRPr lang="en-US" altLang="ja-JP" sz="1600" dirty="0">
              <a:ea typeface="たづがね角ゴシック Info Bold" panose="020B0600070205080204"/>
            </a:endParaRPr>
          </a:p>
          <a:p>
            <a:r>
              <a:rPr lang="en-US" altLang="ja-JP" sz="1600" dirty="0">
                <a:ea typeface="たづがね角ゴシック Info Bold" panose="020B0600070205080204"/>
                <a:hlinkClick r:id="rId4"/>
              </a:rPr>
              <a:t>https://www.mhlw.go.jp/seisakunitsuite/bunya/koyou_roudou/koyoukintou/ryouritsu/ikuji/consultation/</a:t>
            </a:r>
            <a:endParaRPr lang="en-US" altLang="ja-JP" sz="1600" dirty="0">
              <a:ea typeface="たづがね角ゴシック Info Bold" panose="020B0600070205080204"/>
            </a:endParaRPr>
          </a:p>
          <a:p>
            <a:endParaRPr lang="en-US" altLang="ja-JP" sz="1600" dirty="0">
              <a:ea typeface="たづがね角ゴシック Info Bold" panose="020B0600070205080204"/>
            </a:endParaRPr>
          </a:p>
        </p:txBody>
      </p:sp>
      <p:pic>
        <p:nvPicPr>
          <p:cNvPr id="1026" name="Picture 2">
            <a:extLst>
              <a:ext uri="{FF2B5EF4-FFF2-40B4-BE49-F238E27FC236}">
                <a16:creationId xmlns:a16="http://schemas.microsoft.com/office/drawing/2014/main" id="{B5600C55-EA9C-1683-8E5C-21A1C3C726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7642" y="3349327"/>
            <a:ext cx="1372052" cy="1372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3A1D217-B020-45A0-67B7-4FE329FF7B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7642" y="4813190"/>
            <a:ext cx="1372052" cy="1372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167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479-EAA7-3CAB-0840-60F9E8ECEB70}"/>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53CC3338-156D-D343-B287-BE51E8B9D0AE}"/>
              </a:ext>
            </a:extLst>
          </p:cNvPr>
          <p:cNvSpPr txBox="1"/>
          <p:nvPr/>
        </p:nvSpPr>
        <p:spPr>
          <a:xfrm>
            <a:off x="510102" y="313463"/>
            <a:ext cx="5248180"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育児や家事は誰の役割？</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8" name="TextBox 11">
            <a:extLst>
              <a:ext uri="{FF2B5EF4-FFF2-40B4-BE49-F238E27FC236}">
                <a16:creationId xmlns:a16="http://schemas.microsoft.com/office/drawing/2014/main" id="{B989CA24-68C0-2B49-FDD6-811D0FE86536}"/>
              </a:ext>
            </a:extLst>
          </p:cNvPr>
          <p:cNvSpPr txBox="1"/>
          <p:nvPr/>
        </p:nvSpPr>
        <p:spPr>
          <a:xfrm>
            <a:off x="1045829" y="5558188"/>
            <a:ext cx="10100335" cy="677108"/>
          </a:xfrm>
          <a:prstGeom prst="rect">
            <a:avLst/>
          </a:prstGeom>
        </p:spPr>
        <p:txBody>
          <a:bodyPr wrap="square" lIns="0" tIns="0" rIns="0" bIns="0" rtlCol="0" anchor="t">
            <a:spAutoFit/>
          </a:bodyPr>
          <a:lstStyle/>
          <a:p>
            <a:pPr algn="l"/>
            <a:r>
              <a:rPr lang="en-US" altLang="ja-JP" sz="2200" dirty="0">
                <a:solidFill>
                  <a:srgbClr val="003356"/>
                </a:solidFill>
                <a:latin typeface="たづがね角ゴシック Info Medium"/>
                <a:ea typeface="たづがね角ゴシック Info Medium"/>
                <a:cs typeface="たづがね角ゴシック Info Medium"/>
                <a:sym typeface="たづがね角ゴシック Info Medium"/>
              </a:rPr>
              <a:t>20</a:t>
            </a:r>
            <a:r>
              <a:rPr lang="ja-JP" alt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代～</a:t>
            </a:r>
            <a:r>
              <a:rPr lang="en-US" altLang="ja-JP" sz="2200" dirty="0">
                <a:solidFill>
                  <a:srgbClr val="003356"/>
                </a:solidFill>
                <a:latin typeface="たづがね角ゴシック Info Medium"/>
                <a:ea typeface="たづがね角ゴシック Info Medium"/>
                <a:cs typeface="たづがね角ゴシック Info Medium"/>
                <a:sym typeface="たづがね角ゴシック Info Medium"/>
              </a:rPr>
              <a:t>30</a:t>
            </a:r>
            <a:r>
              <a:rPr lang="ja-JP" alt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代の男性は、育児や家事について、</a:t>
            </a:r>
            <a:endParaRPr lang="en-US" altLang="ja-JP" sz="22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「妻も夫も同様に行う」「どちらかできる方がすればよい」</a:t>
            </a:r>
            <a:r>
              <a:rPr lang="ja-JP" altLang="en-US" sz="2200" dirty="0">
                <a:latin typeface="たづがね角ゴシック Info Medium"/>
                <a:ea typeface="たづがね角ゴシック Info Medium"/>
                <a:cs typeface="たづがね角ゴシック Info Medium"/>
                <a:sym typeface="たづがね角ゴシック Info Medium"/>
              </a:rPr>
              <a:t>と考える人が多い</a:t>
            </a:r>
          </a:p>
        </p:txBody>
      </p:sp>
      <p:sp>
        <p:nvSpPr>
          <p:cNvPr id="4" name="Freeform 8">
            <a:extLst>
              <a:ext uri="{FF2B5EF4-FFF2-40B4-BE49-F238E27FC236}">
                <a16:creationId xmlns:a16="http://schemas.microsoft.com/office/drawing/2014/main" id="{AF69128C-534F-6C11-568B-0B3C16FD2151}"/>
              </a:ext>
            </a:extLst>
          </p:cNvPr>
          <p:cNvSpPr>
            <a:spLocks noChangeAspect="1"/>
          </p:cNvSpPr>
          <p:nvPr/>
        </p:nvSpPr>
        <p:spPr>
          <a:xfrm>
            <a:off x="673469" y="1134136"/>
            <a:ext cx="9051769" cy="4424052"/>
          </a:xfrm>
          <a:custGeom>
            <a:avLst/>
            <a:gdLst/>
            <a:ahLst/>
            <a:cxnLst/>
            <a:rect l="l" t="t" r="r" b="b"/>
            <a:pathLst>
              <a:path w="12902249" h="6305974">
                <a:moveTo>
                  <a:pt x="0" y="0"/>
                </a:moveTo>
                <a:lnTo>
                  <a:pt x="12902248" y="0"/>
                </a:lnTo>
                <a:lnTo>
                  <a:pt x="12902248" y="6305974"/>
                </a:lnTo>
                <a:lnTo>
                  <a:pt x="0" y="6305974"/>
                </a:lnTo>
                <a:lnTo>
                  <a:pt x="0" y="0"/>
                </a:lnTo>
                <a:close/>
              </a:path>
            </a:pathLst>
          </a:custGeom>
          <a:blipFill>
            <a:blip r:embed="rId2"/>
            <a:stretch>
              <a:fillRect/>
            </a:stretch>
          </a:blipFill>
        </p:spPr>
        <p:txBody>
          <a:bodyPr/>
          <a:lstStyle/>
          <a:p>
            <a:endParaRPr lang="ja-JP" altLang="en-US" dirty="0"/>
          </a:p>
        </p:txBody>
      </p:sp>
      <p:sp>
        <p:nvSpPr>
          <p:cNvPr id="2" name="テキスト ボックス 1">
            <a:extLst>
              <a:ext uri="{FF2B5EF4-FFF2-40B4-BE49-F238E27FC236}">
                <a16:creationId xmlns:a16="http://schemas.microsoft.com/office/drawing/2014/main" id="{3E9C362E-DA14-0C16-A958-18411803F7EF}"/>
              </a:ext>
            </a:extLst>
          </p:cNvPr>
          <p:cNvSpPr txBox="1"/>
          <p:nvPr/>
        </p:nvSpPr>
        <p:spPr>
          <a:xfrm>
            <a:off x="9258394" y="1134136"/>
            <a:ext cx="2864887" cy="430887"/>
          </a:xfrm>
          <a:prstGeom prst="rect">
            <a:avLst/>
          </a:prstGeom>
          <a:noFill/>
        </p:spPr>
        <p:txBody>
          <a:bodyPr wrap="none" rtlCol="0">
            <a:spAutoFit/>
          </a:bodyPr>
          <a:lstStyle/>
          <a:p>
            <a:r>
              <a:rPr kumimoji="1" lang="ja-JP" altLang="en-US" sz="1100" b="1" dirty="0"/>
              <a:t>「妻も夫も同様に行う」</a:t>
            </a:r>
            <a:endParaRPr kumimoji="1" lang="en-US" altLang="ja-JP" sz="1100" b="1" dirty="0"/>
          </a:p>
          <a:p>
            <a:r>
              <a:rPr lang="ja-JP" altLang="en-US" sz="1100" b="1" dirty="0"/>
              <a:t>「どちらかできる方がすればよい」の割合</a:t>
            </a:r>
            <a:endParaRPr lang="en-US" altLang="ja-JP" sz="1100" b="1" dirty="0"/>
          </a:p>
        </p:txBody>
      </p:sp>
      <p:sp>
        <p:nvSpPr>
          <p:cNvPr id="6" name="テキスト ボックス 5">
            <a:extLst>
              <a:ext uri="{FF2B5EF4-FFF2-40B4-BE49-F238E27FC236}">
                <a16:creationId xmlns:a16="http://schemas.microsoft.com/office/drawing/2014/main" id="{F72C6741-258D-0330-10D6-CCBB7701CDFC}"/>
              </a:ext>
            </a:extLst>
          </p:cNvPr>
          <p:cNvSpPr txBox="1"/>
          <p:nvPr/>
        </p:nvSpPr>
        <p:spPr>
          <a:xfrm>
            <a:off x="10097207" y="1626905"/>
            <a:ext cx="1107996" cy="461665"/>
          </a:xfrm>
          <a:prstGeom prst="rect">
            <a:avLst/>
          </a:prstGeom>
          <a:noFill/>
        </p:spPr>
        <p:txBody>
          <a:bodyPr wrap="none" rtlCol="0">
            <a:spAutoFit/>
          </a:bodyPr>
          <a:lstStyle/>
          <a:p>
            <a:r>
              <a:rPr kumimoji="1" lang="en-US" altLang="ja-JP" sz="2400" b="1" dirty="0">
                <a:solidFill>
                  <a:srgbClr val="FF0000"/>
                </a:solidFill>
              </a:rPr>
              <a:t>68.8</a:t>
            </a:r>
            <a:r>
              <a:rPr kumimoji="1" lang="ja-JP" altLang="en-US" sz="2400" b="1" dirty="0">
                <a:solidFill>
                  <a:srgbClr val="FF0000"/>
                </a:solidFill>
              </a:rPr>
              <a:t>％</a:t>
            </a:r>
            <a:endParaRPr lang="en-US" altLang="ja-JP" sz="2400" b="1" dirty="0">
              <a:solidFill>
                <a:srgbClr val="FF0000"/>
              </a:solidFill>
            </a:endParaRPr>
          </a:p>
        </p:txBody>
      </p:sp>
      <p:sp>
        <p:nvSpPr>
          <p:cNvPr id="7" name="テキスト ボックス 6">
            <a:extLst>
              <a:ext uri="{FF2B5EF4-FFF2-40B4-BE49-F238E27FC236}">
                <a16:creationId xmlns:a16="http://schemas.microsoft.com/office/drawing/2014/main" id="{D47740D5-6E35-C446-2A37-D7F7AFD76ED9}"/>
              </a:ext>
            </a:extLst>
          </p:cNvPr>
          <p:cNvSpPr txBox="1"/>
          <p:nvPr/>
        </p:nvSpPr>
        <p:spPr>
          <a:xfrm>
            <a:off x="10240642" y="2130000"/>
            <a:ext cx="721672" cy="307777"/>
          </a:xfrm>
          <a:prstGeom prst="rect">
            <a:avLst/>
          </a:prstGeom>
          <a:noFill/>
        </p:spPr>
        <p:txBody>
          <a:bodyPr wrap="none" rtlCol="0">
            <a:spAutoFit/>
          </a:bodyPr>
          <a:lstStyle/>
          <a:p>
            <a:r>
              <a:rPr kumimoji="1" lang="en-US" altLang="ja-JP" sz="1400" b="1" dirty="0">
                <a:solidFill>
                  <a:srgbClr val="003356"/>
                </a:solidFill>
              </a:rPr>
              <a:t>62.7</a:t>
            </a:r>
            <a:r>
              <a:rPr kumimoji="1" lang="ja-JP" altLang="en-US" sz="1400" b="1" dirty="0">
                <a:solidFill>
                  <a:srgbClr val="003356"/>
                </a:solidFill>
              </a:rPr>
              <a:t>％</a:t>
            </a:r>
            <a:endParaRPr lang="en-US" altLang="ja-JP" sz="1400" b="1" dirty="0">
              <a:solidFill>
                <a:srgbClr val="003356"/>
              </a:solidFill>
            </a:endParaRPr>
          </a:p>
        </p:txBody>
      </p:sp>
      <p:sp>
        <p:nvSpPr>
          <p:cNvPr id="9" name="テキスト ボックス 8">
            <a:extLst>
              <a:ext uri="{FF2B5EF4-FFF2-40B4-BE49-F238E27FC236}">
                <a16:creationId xmlns:a16="http://schemas.microsoft.com/office/drawing/2014/main" id="{B4E6B46E-2F0C-21A8-DE51-BEB899BC0C2A}"/>
              </a:ext>
            </a:extLst>
          </p:cNvPr>
          <p:cNvSpPr txBox="1"/>
          <p:nvPr/>
        </p:nvSpPr>
        <p:spPr>
          <a:xfrm>
            <a:off x="10252640" y="2628998"/>
            <a:ext cx="721672" cy="307777"/>
          </a:xfrm>
          <a:prstGeom prst="rect">
            <a:avLst/>
          </a:prstGeom>
          <a:noFill/>
        </p:spPr>
        <p:txBody>
          <a:bodyPr wrap="none" rtlCol="0">
            <a:spAutoFit/>
          </a:bodyPr>
          <a:lstStyle/>
          <a:p>
            <a:r>
              <a:rPr lang="en-US" altLang="ja-JP" sz="1400" b="1" dirty="0">
                <a:solidFill>
                  <a:srgbClr val="003356"/>
                </a:solidFill>
              </a:rPr>
              <a:t>55.4</a:t>
            </a:r>
            <a:r>
              <a:rPr kumimoji="1" lang="ja-JP" altLang="en-US" sz="1400" b="1" dirty="0">
                <a:solidFill>
                  <a:srgbClr val="003356"/>
                </a:solidFill>
              </a:rPr>
              <a:t>％</a:t>
            </a:r>
            <a:endParaRPr lang="en-US" altLang="ja-JP" sz="1400" b="1" dirty="0">
              <a:solidFill>
                <a:srgbClr val="003356"/>
              </a:solidFill>
            </a:endParaRPr>
          </a:p>
        </p:txBody>
      </p:sp>
      <p:sp>
        <p:nvSpPr>
          <p:cNvPr id="12" name="テキスト ボックス 11">
            <a:extLst>
              <a:ext uri="{FF2B5EF4-FFF2-40B4-BE49-F238E27FC236}">
                <a16:creationId xmlns:a16="http://schemas.microsoft.com/office/drawing/2014/main" id="{23F08C5B-5DD3-A101-E9E9-A424EF9AF4A0}"/>
              </a:ext>
            </a:extLst>
          </p:cNvPr>
          <p:cNvSpPr txBox="1"/>
          <p:nvPr/>
        </p:nvSpPr>
        <p:spPr>
          <a:xfrm>
            <a:off x="10240642" y="3149585"/>
            <a:ext cx="721672" cy="307777"/>
          </a:xfrm>
          <a:prstGeom prst="rect">
            <a:avLst/>
          </a:prstGeom>
          <a:noFill/>
        </p:spPr>
        <p:txBody>
          <a:bodyPr wrap="none" rtlCol="0">
            <a:spAutoFit/>
          </a:bodyPr>
          <a:lstStyle/>
          <a:p>
            <a:r>
              <a:rPr kumimoji="1" lang="en-US" altLang="ja-JP" sz="1400" b="1" dirty="0">
                <a:solidFill>
                  <a:srgbClr val="003356"/>
                </a:solidFill>
              </a:rPr>
              <a:t>48.8</a:t>
            </a:r>
            <a:r>
              <a:rPr kumimoji="1" lang="ja-JP" altLang="en-US" sz="1400" b="1" dirty="0">
                <a:solidFill>
                  <a:srgbClr val="003356"/>
                </a:solidFill>
              </a:rPr>
              <a:t>％</a:t>
            </a:r>
            <a:endParaRPr lang="en-US" altLang="ja-JP" sz="1400" b="1" dirty="0">
              <a:solidFill>
                <a:srgbClr val="003356"/>
              </a:solidFill>
            </a:endParaRPr>
          </a:p>
        </p:txBody>
      </p:sp>
      <p:sp>
        <p:nvSpPr>
          <p:cNvPr id="13" name="テキスト ボックス 12">
            <a:extLst>
              <a:ext uri="{FF2B5EF4-FFF2-40B4-BE49-F238E27FC236}">
                <a16:creationId xmlns:a16="http://schemas.microsoft.com/office/drawing/2014/main" id="{C751E261-400B-36EA-8838-E96095F0D9EA}"/>
              </a:ext>
            </a:extLst>
          </p:cNvPr>
          <p:cNvSpPr txBox="1"/>
          <p:nvPr/>
        </p:nvSpPr>
        <p:spPr>
          <a:xfrm>
            <a:off x="10240642" y="3629640"/>
            <a:ext cx="721672" cy="307777"/>
          </a:xfrm>
          <a:prstGeom prst="rect">
            <a:avLst/>
          </a:prstGeom>
          <a:noFill/>
        </p:spPr>
        <p:txBody>
          <a:bodyPr wrap="none" rtlCol="0">
            <a:spAutoFit/>
          </a:bodyPr>
          <a:lstStyle/>
          <a:p>
            <a:r>
              <a:rPr lang="en-US" altLang="ja-JP" sz="1400" b="1" dirty="0">
                <a:solidFill>
                  <a:srgbClr val="003356"/>
                </a:solidFill>
              </a:rPr>
              <a:t>39.2</a:t>
            </a:r>
            <a:r>
              <a:rPr kumimoji="1" lang="ja-JP" altLang="en-US" sz="1400" b="1" dirty="0">
                <a:solidFill>
                  <a:srgbClr val="003356"/>
                </a:solidFill>
              </a:rPr>
              <a:t>％</a:t>
            </a:r>
            <a:endParaRPr lang="en-US" altLang="ja-JP" sz="1400" b="1" dirty="0">
              <a:solidFill>
                <a:srgbClr val="003356"/>
              </a:solidFill>
            </a:endParaRPr>
          </a:p>
        </p:txBody>
      </p:sp>
      <p:sp>
        <p:nvSpPr>
          <p:cNvPr id="14" name="テキスト ボックス 13">
            <a:extLst>
              <a:ext uri="{FF2B5EF4-FFF2-40B4-BE49-F238E27FC236}">
                <a16:creationId xmlns:a16="http://schemas.microsoft.com/office/drawing/2014/main" id="{2FA2F288-AAF9-5283-2A84-45D68DEB581E}"/>
              </a:ext>
            </a:extLst>
          </p:cNvPr>
          <p:cNvSpPr txBox="1"/>
          <p:nvPr/>
        </p:nvSpPr>
        <p:spPr>
          <a:xfrm>
            <a:off x="10195818" y="4082090"/>
            <a:ext cx="1107996" cy="461665"/>
          </a:xfrm>
          <a:prstGeom prst="rect">
            <a:avLst/>
          </a:prstGeom>
          <a:noFill/>
        </p:spPr>
        <p:txBody>
          <a:bodyPr wrap="none" rtlCol="0">
            <a:spAutoFit/>
          </a:bodyPr>
          <a:lstStyle/>
          <a:p>
            <a:r>
              <a:rPr lang="en-US" altLang="ja-JP" sz="2400" b="1" dirty="0">
                <a:solidFill>
                  <a:srgbClr val="FF0000"/>
                </a:solidFill>
              </a:rPr>
              <a:t>36.4</a:t>
            </a:r>
            <a:r>
              <a:rPr kumimoji="1" lang="ja-JP" altLang="en-US" sz="2400" b="1" dirty="0">
                <a:solidFill>
                  <a:srgbClr val="FF0000"/>
                </a:solidFill>
              </a:rPr>
              <a:t>％</a:t>
            </a:r>
            <a:endParaRPr lang="en-US" altLang="ja-JP" sz="2400" b="1" dirty="0">
              <a:solidFill>
                <a:srgbClr val="FF0000"/>
              </a:solidFill>
            </a:endParaRPr>
          </a:p>
        </p:txBody>
      </p:sp>
      <p:pic>
        <p:nvPicPr>
          <p:cNvPr id="16" name="図 15">
            <a:extLst>
              <a:ext uri="{FF2B5EF4-FFF2-40B4-BE49-F238E27FC236}">
                <a16:creationId xmlns:a16="http://schemas.microsoft.com/office/drawing/2014/main" id="{77965B4A-D009-EB56-0703-42BAFE7C6BA3}"/>
              </a:ext>
            </a:extLst>
          </p:cNvPr>
          <p:cNvPicPr>
            <a:picLocks noChangeAspect="1"/>
          </p:cNvPicPr>
          <p:nvPr/>
        </p:nvPicPr>
        <p:blipFill>
          <a:blip r:embed="rId3"/>
          <a:srcRect l="19815"/>
          <a:stretch/>
        </p:blipFill>
        <p:spPr>
          <a:xfrm>
            <a:off x="9343308" y="1565023"/>
            <a:ext cx="356146" cy="2975876"/>
          </a:xfrm>
          <a:prstGeom prst="rect">
            <a:avLst/>
          </a:prstGeom>
        </p:spPr>
      </p:pic>
      <p:sp>
        <p:nvSpPr>
          <p:cNvPr id="10" name="TextBox 10">
            <a:extLst>
              <a:ext uri="{FF2B5EF4-FFF2-40B4-BE49-F238E27FC236}">
                <a16:creationId xmlns:a16="http://schemas.microsoft.com/office/drawing/2014/main" id="{E0CFAFF4-EAC4-2B26-9390-7C243CFB4E4A}"/>
              </a:ext>
            </a:extLst>
          </p:cNvPr>
          <p:cNvSpPr txBox="1"/>
          <p:nvPr/>
        </p:nvSpPr>
        <p:spPr>
          <a:xfrm>
            <a:off x="8762791" y="0"/>
            <a:ext cx="3223699" cy="387927"/>
          </a:xfrm>
          <a:prstGeom prst="rect">
            <a:avLst/>
          </a:prstGeom>
        </p:spPr>
        <p:txBody>
          <a:bodyPr wrap="square" lIns="0" tIns="0" rIns="0" bIns="0" rtlCol="0" anchor="t">
            <a:spAutoFit/>
          </a:bodyPr>
          <a:lstStyle/>
          <a:p>
            <a:pPr lvl="0" algn="r">
              <a:lnSpc>
                <a:spcPts val="3359"/>
              </a:lnSpc>
              <a:spcBef>
                <a:spcPct val="0"/>
              </a:spcBef>
            </a:pPr>
            <a:r>
              <a:rPr lang="en-US" altLang="ja-JP" dirty="0" err="1">
                <a:solidFill>
                  <a:srgbClr val="5A9F8A"/>
                </a:solidFill>
                <a:latin typeface="たづがね角ゴシック Info Medium"/>
                <a:ea typeface="たづがね角ゴシック Info Medium"/>
                <a:cs typeface="たづがね角ゴシック Info Medium"/>
                <a:sym typeface="たづがね角ゴシック Info Medium"/>
              </a:rPr>
              <a:t>男性育休取得を取り巻く現状</a:t>
            </a:r>
            <a:endParaRPr lang="en-US" altLang="ja-JP" dirty="0">
              <a:solidFill>
                <a:srgbClr val="5A9F8A"/>
              </a:solidFill>
              <a:latin typeface="たづがね角ゴシック Info Medium"/>
              <a:ea typeface="たづがね角ゴシック Info Medium"/>
              <a:cs typeface="たづがね角ゴシック Info Medium"/>
              <a:sym typeface="たづがね角ゴシック Info Medium"/>
            </a:endParaRPr>
          </a:p>
        </p:txBody>
      </p:sp>
    </p:spTree>
    <p:extLst>
      <p:ext uri="{BB962C8B-B14F-4D97-AF65-F5344CB8AC3E}">
        <p14:creationId xmlns:p14="http://schemas.microsoft.com/office/powerpoint/2010/main" val="1922589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667A8-7D98-59F5-0E34-E5C452EC4B1E}"/>
            </a:ext>
          </a:extLst>
        </p:cNvPr>
        <p:cNvGrpSpPr/>
        <p:nvPr/>
      </p:nvGrpSpPr>
      <p:grpSpPr>
        <a:xfrm>
          <a:off x="0" y="0"/>
          <a:ext cx="0" cy="0"/>
          <a:chOff x="0" y="0"/>
          <a:chExt cx="0" cy="0"/>
        </a:xfrm>
      </p:grpSpPr>
      <p:sp>
        <p:nvSpPr>
          <p:cNvPr id="3" name="TextBox 9">
            <a:extLst>
              <a:ext uri="{FF2B5EF4-FFF2-40B4-BE49-F238E27FC236}">
                <a16:creationId xmlns:a16="http://schemas.microsoft.com/office/drawing/2014/main" id="{503C53A1-768F-DE0C-538D-FB1B5B97B880}"/>
              </a:ext>
            </a:extLst>
          </p:cNvPr>
          <p:cNvSpPr txBox="1"/>
          <p:nvPr/>
        </p:nvSpPr>
        <p:spPr>
          <a:xfrm>
            <a:off x="510102" y="313463"/>
            <a:ext cx="5248180" cy="557012"/>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夫の平日の家事・育児時間の重要性</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8" name="TextBox 11">
            <a:extLst>
              <a:ext uri="{FF2B5EF4-FFF2-40B4-BE49-F238E27FC236}">
                <a16:creationId xmlns:a16="http://schemas.microsoft.com/office/drawing/2014/main" id="{34701DB0-374B-EB25-FEA6-353FA3BFBEA6}"/>
              </a:ext>
            </a:extLst>
          </p:cNvPr>
          <p:cNvSpPr txBox="1"/>
          <p:nvPr/>
        </p:nvSpPr>
        <p:spPr>
          <a:xfrm>
            <a:off x="1324537" y="5493155"/>
            <a:ext cx="9542923" cy="677108"/>
          </a:xfrm>
          <a:prstGeom prst="rect">
            <a:avLst/>
          </a:prstGeom>
        </p:spPr>
        <p:txBody>
          <a:bodyPr wrap="square" lIns="0" tIns="0" rIns="0" bIns="0" rtlCol="0" anchor="t">
            <a:spAutoFit/>
          </a:bodyPr>
          <a:lstStyle/>
          <a:p>
            <a:pPr algn="l"/>
            <a:r>
              <a:rPr lang="ja-JP" alt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夫の家事・育児時間が長いほど、妻が就業を継続する割合が高い</a:t>
            </a:r>
          </a:p>
          <a:p>
            <a:pPr algn="l"/>
            <a:r>
              <a:rPr lang="ja-JP" alt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→女性が出産後も仕事を続けるためには、男性の家事・育児時間が重要！</a:t>
            </a:r>
          </a:p>
        </p:txBody>
      </p:sp>
      <p:sp>
        <p:nvSpPr>
          <p:cNvPr id="2" name="Freeform 8">
            <a:extLst>
              <a:ext uri="{FF2B5EF4-FFF2-40B4-BE49-F238E27FC236}">
                <a16:creationId xmlns:a16="http://schemas.microsoft.com/office/drawing/2014/main" id="{83C7093E-6CFA-75FB-CBE2-EA22D145E1E8}"/>
              </a:ext>
            </a:extLst>
          </p:cNvPr>
          <p:cNvSpPr>
            <a:spLocks noChangeAspect="1"/>
          </p:cNvSpPr>
          <p:nvPr/>
        </p:nvSpPr>
        <p:spPr>
          <a:xfrm>
            <a:off x="1112196" y="1065556"/>
            <a:ext cx="9967603" cy="4198853"/>
          </a:xfrm>
          <a:custGeom>
            <a:avLst/>
            <a:gdLst/>
            <a:ahLst/>
            <a:cxnLst/>
            <a:rect l="l" t="t" r="r" b="b"/>
            <a:pathLst>
              <a:path w="14700668" h="6192657">
                <a:moveTo>
                  <a:pt x="0" y="0"/>
                </a:moveTo>
                <a:lnTo>
                  <a:pt x="14700669" y="0"/>
                </a:lnTo>
                <a:lnTo>
                  <a:pt x="14700669" y="6192657"/>
                </a:lnTo>
                <a:lnTo>
                  <a:pt x="0" y="6192657"/>
                </a:lnTo>
                <a:lnTo>
                  <a:pt x="0" y="0"/>
                </a:lnTo>
                <a:close/>
              </a:path>
            </a:pathLst>
          </a:custGeom>
          <a:blipFill>
            <a:blip r:embed="rId2"/>
            <a:stretch>
              <a:fillRect/>
            </a:stretch>
          </a:blipFill>
        </p:spPr>
        <p:txBody>
          <a:bodyPr/>
          <a:lstStyle/>
          <a:p>
            <a:endParaRPr lang="ja-JP" altLang="en-US" dirty="0"/>
          </a:p>
        </p:txBody>
      </p:sp>
      <p:sp>
        <p:nvSpPr>
          <p:cNvPr id="4" name="TextBox 10">
            <a:extLst>
              <a:ext uri="{FF2B5EF4-FFF2-40B4-BE49-F238E27FC236}">
                <a16:creationId xmlns:a16="http://schemas.microsoft.com/office/drawing/2014/main" id="{CB83A987-DF86-AB6D-5ED7-9E6F12FD03C8}"/>
              </a:ext>
            </a:extLst>
          </p:cNvPr>
          <p:cNvSpPr txBox="1"/>
          <p:nvPr/>
        </p:nvSpPr>
        <p:spPr>
          <a:xfrm>
            <a:off x="8762791" y="0"/>
            <a:ext cx="3223699" cy="370422"/>
          </a:xfrm>
          <a:prstGeom prst="rect">
            <a:avLst/>
          </a:prstGeom>
        </p:spPr>
        <p:txBody>
          <a:bodyPr wrap="square" lIns="0" tIns="0" rIns="0" bIns="0" rtlCol="0" anchor="t">
            <a:spAutoFit/>
          </a:bodyPr>
          <a:lstStyle/>
          <a:p>
            <a:pPr marL="0" lvl="0" indent="0" algn="r">
              <a:lnSpc>
                <a:spcPts val="3359"/>
              </a:lnSpc>
              <a:spcBef>
                <a:spcPct val="0"/>
              </a:spcBef>
            </a:pPr>
            <a:r>
              <a:rPr 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男性育休取得を取り巻く現状</a:t>
            </a:r>
          </a:p>
        </p:txBody>
      </p:sp>
    </p:spTree>
    <p:extLst>
      <p:ext uri="{BB962C8B-B14F-4D97-AF65-F5344CB8AC3E}">
        <p14:creationId xmlns:p14="http://schemas.microsoft.com/office/powerpoint/2010/main" val="1006376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FCA0B-3B6C-352E-514A-F0B55C193EF8}"/>
            </a:ext>
          </a:extLst>
        </p:cNvPr>
        <p:cNvGrpSpPr/>
        <p:nvPr/>
      </p:nvGrpSpPr>
      <p:grpSpPr>
        <a:xfrm>
          <a:off x="0" y="0"/>
          <a:ext cx="0" cy="0"/>
          <a:chOff x="0" y="0"/>
          <a:chExt cx="0" cy="0"/>
        </a:xfrm>
      </p:grpSpPr>
      <p:sp>
        <p:nvSpPr>
          <p:cNvPr id="10" name="正方形/長方形 9">
            <a:extLst>
              <a:ext uri="{FF2B5EF4-FFF2-40B4-BE49-F238E27FC236}">
                <a16:creationId xmlns:a16="http://schemas.microsoft.com/office/drawing/2014/main" id="{17BDB979-F72C-BE9F-B3FA-BB8A4BD2596F}"/>
              </a:ext>
            </a:extLst>
          </p:cNvPr>
          <p:cNvSpPr/>
          <p:nvPr/>
        </p:nvSpPr>
        <p:spPr>
          <a:xfrm>
            <a:off x="905523" y="1183774"/>
            <a:ext cx="10612370" cy="4032734"/>
          </a:xfrm>
          <a:prstGeom prst="rect">
            <a:avLst/>
          </a:prstGeom>
          <a:solidFill>
            <a:srgbClr val="F5F2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TextBox 9">
            <a:extLst>
              <a:ext uri="{FF2B5EF4-FFF2-40B4-BE49-F238E27FC236}">
                <a16:creationId xmlns:a16="http://schemas.microsoft.com/office/drawing/2014/main" id="{EAB32509-ADEA-685A-D4F2-4D8040D93DBE}"/>
              </a:ext>
            </a:extLst>
          </p:cNvPr>
          <p:cNvSpPr txBox="1"/>
          <p:nvPr/>
        </p:nvSpPr>
        <p:spPr>
          <a:xfrm>
            <a:off x="510102" y="313463"/>
            <a:ext cx="5248180" cy="523348"/>
          </a:xfrm>
          <a:prstGeom prst="rect">
            <a:avLst/>
          </a:prstGeom>
        </p:spPr>
        <p:txBody>
          <a:bodyPr wrap="square" lIns="0" tIns="0" rIns="0" bIns="0" rtlCol="0" anchor="t">
            <a:spAutoFit/>
          </a:bodyPr>
          <a:lstStyle/>
          <a:p>
            <a:pPr marL="0" lvl="0" indent="0" algn="l">
              <a:lnSpc>
                <a:spcPts val="4899"/>
              </a:lnSpc>
              <a:spcBef>
                <a:spcPct val="0"/>
              </a:spcBef>
            </a:pPr>
            <a:r>
              <a:rPr lang="ja-JP" altLang="en-US" sz="2400" b="1" dirty="0">
                <a:solidFill>
                  <a:srgbClr val="003356"/>
                </a:solidFill>
                <a:latin typeface="たづがね角ゴシック Info Bold"/>
                <a:ea typeface="たづがね角ゴシック Info Bold"/>
                <a:cs typeface="たづがね角ゴシック Info Bold"/>
                <a:sym typeface="たづがね角ゴシック Info Bold"/>
              </a:rPr>
              <a:t>家族の姿の変化</a:t>
            </a:r>
            <a:endParaRPr lang="en-US" sz="2400" b="1" dirty="0">
              <a:solidFill>
                <a:srgbClr val="003356"/>
              </a:solidFill>
              <a:latin typeface="たづがね角ゴシック Info Bold"/>
              <a:ea typeface="たづがね角ゴシック Info Bold"/>
              <a:cs typeface="たづがね角ゴシック Info Bold"/>
              <a:sym typeface="たづがね角ゴシック Info Bold"/>
            </a:endParaRPr>
          </a:p>
        </p:txBody>
      </p:sp>
      <p:sp>
        <p:nvSpPr>
          <p:cNvPr id="6" name="TextBox 11">
            <a:extLst>
              <a:ext uri="{FF2B5EF4-FFF2-40B4-BE49-F238E27FC236}">
                <a16:creationId xmlns:a16="http://schemas.microsoft.com/office/drawing/2014/main" id="{0639A8B4-2B15-6E9C-C3C4-4F294C962E18}"/>
              </a:ext>
            </a:extLst>
          </p:cNvPr>
          <p:cNvSpPr txBox="1"/>
          <p:nvPr/>
        </p:nvSpPr>
        <p:spPr>
          <a:xfrm>
            <a:off x="2220813" y="5354703"/>
            <a:ext cx="7750374" cy="1015663"/>
          </a:xfrm>
          <a:prstGeom prst="rect">
            <a:avLst/>
          </a:prstGeom>
        </p:spPr>
        <p:txBody>
          <a:bodyPr wrap="square" lIns="0" tIns="0" rIns="0" bIns="0" rtlCol="0" anchor="t">
            <a:spAutoFit/>
          </a:bodyPr>
          <a:lstStyle/>
          <a:p>
            <a:pPr algn="l"/>
            <a:r>
              <a:rPr lang="en-US" altLang="ja-JP" sz="2200" dirty="0">
                <a:solidFill>
                  <a:srgbClr val="003356"/>
                </a:solidFill>
                <a:latin typeface="たづがね角ゴシック Info Medium"/>
                <a:ea typeface="たづがね角ゴシック Info Medium"/>
                <a:cs typeface="たづがね角ゴシック Info Medium"/>
                <a:sym typeface="たづがね角ゴシック Info Medium"/>
              </a:rPr>
              <a:t>3</a:t>
            </a:r>
            <a:r>
              <a:rPr lang="ja-JP" alt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世帯同居数の減少等により、夫婦のみの子育てにおいて、</a:t>
            </a:r>
            <a:endParaRPr lang="en-US" altLang="ja-JP" sz="22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育児に関する不安やストレスが増す可能性！</a:t>
            </a:r>
            <a:endParaRPr lang="en-US" altLang="ja-JP" sz="220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2200" dirty="0">
                <a:solidFill>
                  <a:srgbClr val="003356"/>
                </a:solidFill>
                <a:latin typeface="たづがね角ゴシック Info Medium"/>
                <a:ea typeface="たづがね角ゴシック Info Medium"/>
                <a:cs typeface="たづがね角ゴシック Info Medium"/>
                <a:sym typeface="たづがね角ゴシック Info Medium"/>
              </a:rPr>
              <a:t>地域のつながりが少なく、祖父母の協力が得られないことも。</a:t>
            </a:r>
          </a:p>
        </p:txBody>
      </p:sp>
      <p:sp>
        <p:nvSpPr>
          <p:cNvPr id="2" name="TextBox 10">
            <a:extLst>
              <a:ext uri="{FF2B5EF4-FFF2-40B4-BE49-F238E27FC236}">
                <a16:creationId xmlns:a16="http://schemas.microsoft.com/office/drawing/2014/main" id="{225AE294-CBE8-B681-55CF-990EC006A8EF}"/>
              </a:ext>
            </a:extLst>
          </p:cNvPr>
          <p:cNvSpPr txBox="1"/>
          <p:nvPr/>
        </p:nvSpPr>
        <p:spPr>
          <a:xfrm>
            <a:off x="8762791" y="0"/>
            <a:ext cx="3223699" cy="370422"/>
          </a:xfrm>
          <a:prstGeom prst="rect">
            <a:avLst/>
          </a:prstGeom>
        </p:spPr>
        <p:txBody>
          <a:bodyPr wrap="square" lIns="0" tIns="0" rIns="0" bIns="0" rtlCol="0" anchor="t">
            <a:spAutoFit/>
          </a:bodyPr>
          <a:lstStyle/>
          <a:p>
            <a:pPr marL="0" lvl="0" indent="0" algn="r">
              <a:lnSpc>
                <a:spcPts val="3359"/>
              </a:lnSpc>
              <a:spcBef>
                <a:spcPct val="0"/>
              </a:spcBef>
            </a:pPr>
            <a:r>
              <a:rPr lang="en-US" dirty="0">
                <a:solidFill>
                  <a:srgbClr val="5A9F8A"/>
                </a:solidFill>
                <a:latin typeface="たづがね角ゴシック Info Medium"/>
                <a:ea typeface="たづがね角ゴシック Info Medium"/>
                <a:cs typeface="たづがね角ゴシック Info Medium"/>
                <a:sym typeface="たづがね角ゴシック Info Medium"/>
              </a:rPr>
              <a:t>男性育休取得を取り巻く現状</a:t>
            </a:r>
          </a:p>
        </p:txBody>
      </p:sp>
      <p:graphicFrame>
        <p:nvGraphicFramePr>
          <p:cNvPr id="7" name="グラフ 6">
            <a:extLst>
              <a:ext uri="{FF2B5EF4-FFF2-40B4-BE49-F238E27FC236}">
                <a16:creationId xmlns:a16="http://schemas.microsoft.com/office/drawing/2014/main" id="{7ABD0195-7D13-88D0-75C1-CE6CFC4AEA96}"/>
              </a:ext>
            </a:extLst>
          </p:cNvPr>
          <p:cNvGraphicFramePr>
            <a:graphicFrameLocks/>
          </p:cNvGraphicFramePr>
          <p:nvPr>
            <p:extLst>
              <p:ext uri="{D42A27DB-BD31-4B8C-83A1-F6EECF244321}">
                <p14:modId xmlns:p14="http://schemas.microsoft.com/office/powerpoint/2010/main" val="3920372547"/>
              </p:ext>
            </p:extLst>
          </p:nvPr>
        </p:nvGraphicFramePr>
        <p:xfrm>
          <a:off x="1166017" y="1161219"/>
          <a:ext cx="4572000" cy="33591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グラフ 7">
            <a:extLst>
              <a:ext uri="{FF2B5EF4-FFF2-40B4-BE49-F238E27FC236}">
                <a16:creationId xmlns:a16="http://schemas.microsoft.com/office/drawing/2014/main" id="{597FC8B9-5620-A91D-71C5-0964E0FBF51E}"/>
              </a:ext>
            </a:extLst>
          </p:cNvPr>
          <p:cNvGraphicFramePr>
            <a:graphicFrameLocks/>
          </p:cNvGraphicFramePr>
          <p:nvPr>
            <p:extLst>
              <p:ext uri="{D42A27DB-BD31-4B8C-83A1-F6EECF244321}">
                <p14:modId xmlns:p14="http://schemas.microsoft.com/office/powerpoint/2010/main" val="2029342386"/>
              </p:ext>
            </p:extLst>
          </p:nvPr>
        </p:nvGraphicFramePr>
        <p:xfrm>
          <a:off x="6556530" y="1299415"/>
          <a:ext cx="4572000" cy="3359120"/>
        </p:xfrm>
        <a:graphic>
          <a:graphicData uri="http://schemas.openxmlformats.org/drawingml/2006/chart">
            <c:chart xmlns:c="http://schemas.openxmlformats.org/drawingml/2006/chart" xmlns:r="http://schemas.openxmlformats.org/officeDocument/2006/relationships" r:id="rId3"/>
          </a:graphicData>
        </a:graphic>
      </p:graphicFrame>
      <p:sp>
        <p:nvSpPr>
          <p:cNvPr id="9" name="二等辺三角形 8">
            <a:extLst>
              <a:ext uri="{FF2B5EF4-FFF2-40B4-BE49-F238E27FC236}">
                <a16:creationId xmlns:a16="http://schemas.microsoft.com/office/drawing/2014/main" id="{C1A2FD73-57E1-411E-D7A4-C0B9ECAFE4E2}"/>
              </a:ext>
            </a:extLst>
          </p:cNvPr>
          <p:cNvSpPr/>
          <p:nvPr/>
        </p:nvSpPr>
        <p:spPr>
          <a:xfrm rot="5400000">
            <a:off x="5346161" y="3189851"/>
            <a:ext cx="1769861" cy="396699"/>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a:extLst>
              <a:ext uri="{FF2B5EF4-FFF2-40B4-BE49-F238E27FC236}">
                <a16:creationId xmlns:a16="http://schemas.microsoft.com/office/drawing/2014/main" id="{C462D5D9-4016-2E7B-FBE2-EFB3D52AF0E4}"/>
              </a:ext>
            </a:extLst>
          </p:cNvPr>
          <p:cNvCxnSpPr>
            <a:cxnSpLocks/>
          </p:cNvCxnSpPr>
          <p:nvPr/>
        </p:nvCxnSpPr>
        <p:spPr>
          <a:xfrm flipH="1">
            <a:off x="3021258" y="3187361"/>
            <a:ext cx="674101" cy="1050405"/>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F51B2A0B-DD2B-8A19-67E1-C3AB7B8FC904}"/>
              </a:ext>
            </a:extLst>
          </p:cNvPr>
          <p:cNvCxnSpPr>
            <a:cxnSpLocks/>
          </p:cNvCxnSpPr>
          <p:nvPr/>
        </p:nvCxnSpPr>
        <p:spPr>
          <a:xfrm>
            <a:off x="8826338" y="3086800"/>
            <a:ext cx="1144849" cy="602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13">
            <a:extLst>
              <a:ext uri="{FF2B5EF4-FFF2-40B4-BE49-F238E27FC236}">
                <a16:creationId xmlns:a16="http://schemas.microsoft.com/office/drawing/2014/main" id="{0DBBCF37-C76B-B64A-0633-4500C108EC9C}"/>
              </a:ext>
            </a:extLst>
          </p:cNvPr>
          <p:cNvSpPr txBox="1"/>
          <p:nvPr/>
        </p:nvSpPr>
        <p:spPr>
          <a:xfrm>
            <a:off x="1207662" y="4528329"/>
            <a:ext cx="6743700" cy="646331"/>
          </a:xfrm>
          <a:prstGeom prst="rect">
            <a:avLst/>
          </a:prstGeom>
        </p:spPr>
        <p:txBody>
          <a:bodyPr wrap="square" lIns="0" tIns="0" rIns="0" bIns="0" rtlCol="0" anchor="t">
            <a:spAutoFit/>
          </a:bodyPr>
          <a:lstStyle/>
          <a:p>
            <a:pPr algn="l"/>
            <a:r>
              <a:rPr lang="en-US" sz="1050" dirty="0" err="1">
                <a:solidFill>
                  <a:srgbClr val="003356"/>
                </a:solidFill>
                <a:latin typeface="たづがね角ゴシック Info Medium"/>
                <a:ea typeface="たづがね角ゴシック Info Medium"/>
                <a:cs typeface="たづがね角ゴシック Info Medium"/>
                <a:sym typeface="たづがね角ゴシック Info Medium"/>
              </a:rPr>
              <a:t>出典</a:t>
            </a:r>
            <a:r>
              <a:rPr lang="en-US" sz="105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050" dirty="0">
                <a:solidFill>
                  <a:srgbClr val="003356"/>
                </a:solidFill>
                <a:latin typeface="たづがね角ゴシック Info Medium"/>
                <a:ea typeface="たづがね角ゴシック Info Medium"/>
                <a:cs typeface="たづがね角ゴシック Info Medium"/>
                <a:sym typeface="たづがね角ゴシック Info Medium"/>
              </a:rPr>
              <a:t>総務省「国勢調査」より作成</a:t>
            </a:r>
            <a:endParaRPr lang="en-US" altLang="ja-JP" sz="105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en-US" altLang="ja-JP" sz="105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050" dirty="0">
                <a:solidFill>
                  <a:srgbClr val="003356"/>
                </a:solidFill>
                <a:latin typeface="たづがね角ゴシック Info Medium"/>
                <a:ea typeface="たづがね角ゴシック Info Medium"/>
                <a:cs typeface="たづがね角ゴシック Info Medium"/>
                <a:sym typeface="たづがね角ゴシック Info Medium"/>
              </a:rPr>
              <a:t>一般世帯に占める比率であり、施設等に入っている者は含まれない。「</a:t>
            </a:r>
            <a:r>
              <a:rPr lang="en-US" altLang="ja-JP" sz="1050" dirty="0">
                <a:solidFill>
                  <a:srgbClr val="003356"/>
                </a:solidFill>
                <a:latin typeface="たづがね角ゴシック Info Medium"/>
                <a:ea typeface="たづがね角ゴシック Info Medium"/>
                <a:cs typeface="たづがね角ゴシック Info Medium"/>
                <a:sym typeface="たづがね角ゴシック Info Medium"/>
              </a:rPr>
              <a:t>3</a:t>
            </a:r>
            <a:r>
              <a:rPr lang="ja-JP" altLang="en-US" sz="1050" dirty="0">
                <a:solidFill>
                  <a:srgbClr val="003356"/>
                </a:solidFill>
                <a:latin typeface="たづがね角ゴシック Info Medium"/>
                <a:ea typeface="たづがね角ゴシック Info Medium"/>
                <a:cs typeface="たづがね角ゴシック Info Medium"/>
                <a:sym typeface="たづがね角ゴシック Info Medium"/>
              </a:rPr>
              <a:t>世代等」は、親族のみの世帯のうちの</a:t>
            </a:r>
            <a:endParaRPr lang="en-US" altLang="ja-JP" sz="105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ja-JP" altLang="en-US" sz="1050" dirty="0">
                <a:solidFill>
                  <a:srgbClr val="003356"/>
                </a:solidFill>
                <a:latin typeface="たづがね角ゴシック Info Medium"/>
                <a:ea typeface="たづがね角ゴシック Info Medium"/>
                <a:cs typeface="たづがね角ゴシック Info Medium"/>
                <a:sym typeface="たづがね角ゴシック Info Medium"/>
              </a:rPr>
              <a:t>　核家族以外の世帯と、非親族を含む世帯の合算。</a:t>
            </a:r>
            <a:endParaRPr lang="en-US" altLang="ja-JP" sz="1050" dirty="0">
              <a:solidFill>
                <a:srgbClr val="003356"/>
              </a:solidFill>
              <a:latin typeface="たづがね角ゴシック Info Medium"/>
              <a:ea typeface="たづがね角ゴシック Info Medium"/>
              <a:cs typeface="たづがね角ゴシック Info Medium"/>
              <a:sym typeface="たづがね角ゴシック Info Medium"/>
            </a:endParaRPr>
          </a:p>
          <a:p>
            <a:pPr algn="l"/>
            <a:r>
              <a:rPr lang="en-US" altLang="ja-JP" sz="1050" dirty="0">
                <a:solidFill>
                  <a:srgbClr val="003356"/>
                </a:solidFill>
                <a:latin typeface="たづがね角ゴシック Info Medium"/>
                <a:ea typeface="たづがね角ゴシック Info Medium"/>
                <a:cs typeface="たづがね角ゴシック Info Medium"/>
                <a:sym typeface="たづがね角ゴシック Info Medium"/>
              </a:rPr>
              <a:t>※</a:t>
            </a:r>
            <a:r>
              <a:rPr lang="ja-JP" altLang="en-US" sz="1050" dirty="0">
                <a:solidFill>
                  <a:srgbClr val="003356"/>
                </a:solidFill>
                <a:latin typeface="たづがね角ゴシック Info Medium"/>
                <a:ea typeface="たづがね角ゴシック Info Medium"/>
                <a:cs typeface="たづがね角ゴシック Info Medium"/>
                <a:sym typeface="たづがね角ゴシック Info Medium"/>
              </a:rPr>
              <a:t>「子」とは親族内の最も若い「夫婦」からみた「子」にあたる続柄の世帯員であり、成人を含む。</a:t>
            </a:r>
          </a:p>
        </p:txBody>
      </p:sp>
    </p:spTree>
    <p:extLst>
      <p:ext uri="{BB962C8B-B14F-4D97-AF65-F5344CB8AC3E}">
        <p14:creationId xmlns:p14="http://schemas.microsoft.com/office/powerpoint/2010/main" val="70991116"/>
      </p:ext>
    </p:extLst>
  </p:cSld>
  <p:clrMapOvr>
    <a:masterClrMapping/>
  </p:clrMapOvr>
</p:sld>
</file>

<file path=ppt/theme/theme1.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Words>6877</Words>
  <PresentationFormat>ワイド画面</PresentationFormat>
  <Paragraphs>738</Paragraphs>
  <Slides>63</Slides>
  <Notes>2</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63</vt:i4>
      </vt:variant>
    </vt:vector>
  </HeadingPairs>
  <TitlesOfParts>
    <vt:vector size="74" baseType="lpstr">
      <vt:lpstr>BIZ UDPゴシック</vt:lpstr>
      <vt:lpstr>Helvetica World</vt:lpstr>
      <vt:lpstr>Meiryo UI</vt:lpstr>
      <vt:lpstr>Yu Gothic UI</vt:lpstr>
      <vt:lpstr>たづがね角ゴシック Info Bold</vt:lpstr>
      <vt:lpstr>たづがね角ゴシック Info Medium</vt:lpstr>
      <vt:lpstr>游ゴシック</vt:lpstr>
      <vt:lpstr>Arial</vt:lpstr>
      <vt:lpstr>Calibri</vt:lpstr>
      <vt:lpstr>Calibri Light</vt:lpstr>
      <vt:lpstr>Office 2013 - 2022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