
<file path=[Content_Types].xml><?xml version="1.0" encoding="utf-8"?>
<Types xmlns="http://schemas.openxmlformats.org/package/2006/content-types">
  <Default ContentType="image/jpeg" Extension="jpeg"/>
  <Default ContentType="image/jpeg" Extension="jp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ms-powerpoint.authors+xml" PartName="/ppt/authors.xml"/>
  <Override ContentType="application/vnd.ms-powerpoint.changesinfo+xml" PartName="/ppt/changesInfos/changesInfo1.xml"/>
  <Override ContentType="application/vnd.openxmlformats-officedocument.drawingml.chart+xml" PartName="/ppt/charts/chart1.xml"/>
  <Override ContentType="application/vnd.ms-office.chartcolorstyle+xml" PartName="/ppt/charts/colors1.xml"/>
  <Override ContentType="application/vnd.ms-office.chartstyle+xml" PartName="/ppt/charts/style1.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345" r:id="rId3"/>
    <p:sldId id="257" r:id="rId4"/>
    <p:sldId id="266" r:id="rId5"/>
    <p:sldId id="335" r:id="rId6"/>
    <p:sldId id="259" r:id="rId7"/>
    <p:sldId id="351" r:id="rId8"/>
    <p:sldId id="267" r:id="rId9"/>
    <p:sldId id="269" r:id="rId10"/>
    <p:sldId id="270" r:id="rId11"/>
    <p:sldId id="268" r:id="rId12"/>
    <p:sldId id="261" r:id="rId13"/>
    <p:sldId id="260" r:id="rId14"/>
    <p:sldId id="271" r:id="rId15"/>
    <p:sldId id="276" r:id="rId16"/>
    <p:sldId id="277" r:id="rId17"/>
    <p:sldId id="341" r:id="rId18"/>
    <p:sldId id="343" r:id="rId19"/>
    <p:sldId id="288" r:id="rId20"/>
    <p:sldId id="352" r:id="rId21"/>
    <p:sldId id="342" r:id="rId22"/>
    <p:sldId id="295" r:id="rId23"/>
    <p:sldId id="301" r:id="rId24"/>
    <p:sldId id="327" r:id="rId25"/>
    <p:sldId id="328" r:id="rId26"/>
    <p:sldId id="331" r:id="rId27"/>
    <p:sldId id="336" r:id="rId28"/>
    <p:sldId id="347" r:id="rId29"/>
    <p:sldId id="291" r:id="rId30"/>
    <p:sldId id="323" r:id="rId31"/>
    <p:sldId id="324" r:id="rId32"/>
    <p:sldId id="334" r:id="rId33"/>
    <p:sldId id="326" r:id="rId34"/>
    <p:sldId id="344" r:id="rId35"/>
    <p:sldId id="348" r:id="rId36"/>
    <p:sldId id="349" r:id="rId37"/>
    <p:sldId id="346" r:id="rId38"/>
    <p:sldId id="287" r:id="rId39"/>
    <p:sldId id="339" r:id="rId40"/>
    <p:sldId id="350" r:id="rId41"/>
    <p:sldId id="353" r:id="rId4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87CD3A-E06A-5FEE-D318-59A17586CED5}" name="北出 俊哉" initials="俊北" userId="S::m211164@mieken.jp::212aaef1-2030-4000-9efa-2cb56d61a61b" providerId="AD"/>
  <p188:author id="{321B299A-DEB1-1977-A49A-087A1F9D361D}" name="祥子 高原" initials="祥高" userId="8f66b0f2ff13462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5A9F8A"/>
    <a:srgbClr val="D9D9D9"/>
    <a:srgbClr val="00B251"/>
    <a:srgbClr val="003356"/>
    <a:srgbClr val="52907D"/>
    <a:srgbClr val="FF3399"/>
    <a:srgbClr val="33CC33"/>
    <a:srgbClr val="93C3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3" autoAdjust="0"/>
    <p:restoredTop sz="95820" autoAdjust="0"/>
  </p:normalViewPr>
  <p:slideViewPr>
    <p:cSldViewPr snapToGrid="0">
      <p:cViewPr varScale="1">
        <p:scale>
          <a:sx n="74" d="100"/>
          <a:sy n="74" d="100"/>
        </p:scale>
        <p:origin x="344" y="36"/>
      </p:cViewPr>
      <p:guideLst/>
    </p:cSldViewPr>
  </p:slideViewPr>
  <p:notesTextViewPr>
    <p:cViewPr>
      <p:scale>
        <a:sx n="1" d="1"/>
        <a:sy n="1" d="1"/>
      </p:scale>
      <p:origin x="0" y="0"/>
    </p:cViewPr>
  </p:notesText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9.xml" Type="http://schemas.openxmlformats.org/officeDocument/2006/relationships/slide"/><Relationship Id="rId11" Target="slides/slide10.xml" Type="http://schemas.openxmlformats.org/officeDocument/2006/relationships/slide"/><Relationship Id="rId12" Target="slides/slide11.xml" Type="http://schemas.openxmlformats.org/officeDocument/2006/relationships/slide"/><Relationship Id="rId13" Target="slides/slide12.xml" Type="http://schemas.openxmlformats.org/officeDocument/2006/relationships/slide"/><Relationship Id="rId14" Target="slides/slide13.xml" Type="http://schemas.openxmlformats.org/officeDocument/2006/relationships/slide"/><Relationship Id="rId15" Target="slides/slide14.xml" Type="http://schemas.openxmlformats.org/officeDocument/2006/relationships/slide"/><Relationship Id="rId16" Target="slides/slide15.xml" Type="http://schemas.openxmlformats.org/officeDocument/2006/relationships/slide"/><Relationship Id="rId17" Target="slides/slide16.xml" Type="http://schemas.openxmlformats.org/officeDocument/2006/relationships/slide"/><Relationship Id="rId18" Target="slides/slide17.xml" Type="http://schemas.openxmlformats.org/officeDocument/2006/relationships/slide"/><Relationship Id="rId19" Target="slides/slide18.xml" Type="http://schemas.openxmlformats.org/officeDocument/2006/relationships/slide"/><Relationship Id="rId2" Target="slides/slide1.xml" Type="http://schemas.openxmlformats.org/officeDocument/2006/relationships/slide"/><Relationship Id="rId20" Target="slides/slide19.xml" Type="http://schemas.openxmlformats.org/officeDocument/2006/relationships/slide"/><Relationship Id="rId21" Target="slides/slide20.xml" Type="http://schemas.openxmlformats.org/officeDocument/2006/relationships/slide"/><Relationship Id="rId22" Target="slides/slide21.xml" Type="http://schemas.openxmlformats.org/officeDocument/2006/relationships/slide"/><Relationship Id="rId23" Target="slides/slide22.xml" Type="http://schemas.openxmlformats.org/officeDocument/2006/relationships/slide"/><Relationship Id="rId24" Target="slides/slide23.xml" Type="http://schemas.openxmlformats.org/officeDocument/2006/relationships/slide"/><Relationship Id="rId25" Target="slides/slide24.xml" Type="http://schemas.openxmlformats.org/officeDocument/2006/relationships/slide"/><Relationship Id="rId26" Target="slides/slide25.xml" Type="http://schemas.openxmlformats.org/officeDocument/2006/relationships/slide"/><Relationship Id="rId27" Target="slides/slide26.xml" Type="http://schemas.openxmlformats.org/officeDocument/2006/relationships/slide"/><Relationship Id="rId28" Target="slides/slide27.xml" Type="http://schemas.openxmlformats.org/officeDocument/2006/relationships/slide"/><Relationship Id="rId29" Target="slides/slide28.xml" Type="http://schemas.openxmlformats.org/officeDocument/2006/relationships/slide"/><Relationship Id="rId3" Target="slides/slide2.xml" Type="http://schemas.openxmlformats.org/officeDocument/2006/relationships/slide"/><Relationship Id="rId30" Target="slides/slide29.xml" Type="http://schemas.openxmlformats.org/officeDocument/2006/relationships/slide"/><Relationship Id="rId31" Target="slides/slide30.xml" Type="http://schemas.openxmlformats.org/officeDocument/2006/relationships/slide"/><Relationship Id="rId32" Target="slides/slide31.xml" Type="http://schemas.openxmlformats.org/officeDocument/2006/relationships/slide"/><Relationship Id="rId33" Target="slides/slide32.xml" Type="http://schemas.openxmlformats.org/officeDocument/2006/relationships/slide"/><Relationship Id="rId34" Target="slides/slide33.xml" Type="http://schemas.openxmlformats.org/officeDocument/2006/relationships/slide"/><Relationship Id="rId35" Target="slides/slide34.xml" Type="http://schemas.openxmlformats.org/officeDocument/2006/relationships/slide"/><Relationship Id="rId36" Target="slides/slide35.xml" Type="http://schemas.openxmlformats.org/officeDocument/2006/relationships/slide"/><Relationship Id="rId37" Target="slides/slide36.xml" Type="http://schemas.openxmlformats.org/officeDocument/2006/relationships/slide"/><Relationship Id="rId38" Target="slides/slide37.xml" Type="http://schemas.openxmlformats.org/officeDocument/2006/relationships/slide"/><Relationship Id="rId39" Target="slides/slide38.xml" Type="http://schemas.openxmlformats.org/officeDocument/2006/relationships/slide"/><Relationship Id="rId4" Target="slides/slide3.xml" Type="http://schemas.openxmlformats.org/officeDocument/2006/relationships/slide"/><Relationship Id="rId40" Target="slides/slide39.xml" Type="http://schemas.openxmlformats.org/officeDocument/2006/relationships/slide"/><Relationship Id="rId41" Target="slides/slide40.xml" Type="http://schemas.openxmlformats.org/officeDocument/2006/relationships/slide"/><Relationship Id="rId42" Target="slides/slide41.xml" Type="http://schemas.openxmlformats.org/officeDocument/2006/relationships/slide"/><Relationship Id="rId43" Target="notesMasters/notesMaster1.xml" Type="http://schemas.openxmlformats.org/officeDocument/2006/relationships/notesMaster"/><Relationship Id="rId44" Target="presProps.xml" Type="http://schemas.openxmlformats.org/officeDocument/2006/relationships/presProps"/><Relationship Id="rId45" Target="viewProps.xml" Type="http://schemas.openxmlformats.org/officeDocument/2006/relationships/viewProps"/><Relationship Id="rId46" Target="theme/theme1.xml" Type="http://schemas.openxmlformats.org/officeDocument/2006/relationships/theme"/><Relationship Id="rId47" Target="tableStyles.xml" Type="http://schemas.openxmlformats.org/officeDocument/2006/relationships/tableStyles"/><Relationship Id="rId48" Target="changesInfos/changesInfo1.xml" Type="http://schemas.microsoft.com/office/2016/11/relationships/changesInfo"/><Relationship Id="rId49" Target="authors.xml" Type="http://schemas.microsoft.com/office/2018/10/relationships/authors"/><Relationship Id="rId5" Target="slides/slide4.xml" Type="http://schemas.openxmlformats.org/officeDocument/2006/relationships/slide"/><Relationship Id="rId6" Target="slides/slide5.xml" Type="http://schemas.openxmlformats.org/officeDocument/2006/relationships/slide"/><Relationship Id="rId7" Target="slides/slide6.xml" Type="http://schemas.openxmlformats.org/officeDocument/2006/relationships/slide"/><Relationship Id="rId8" Target="slides/slide7.xml" Type="http://schemas.openxmlformats.org/officeDocument/2006/relationships/slide"/><Relationship Id="rId9" Target="slides/slide8.xml" Type="http://schemas.openxmlformats.org/officeDocument/2006/relationships/slide"/></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祥子 高原" userId="8f66b0f2ff134627" providerId="LiveId" clId="{87DE7CE5-77A7-462E-95A2-4F1220984FE2}"/>
    <pc:docChg chg="undo custSel modSld sldOrd">
      <pc:chgData name="祥子 高原" userId="8f66b0f2ff134627" providerId="LiveId" clId="{87DE7CE5-77A7-462E-95A2-4F1220984FE2}" dt="2026-01-13T10:55:49.981" v="32" actId="20578"/>
      <pc:docMkLst>
        <pc:docMk/>
      </pc:docMkLst>
      <pc:sldChg chg="modSp mod ord">
        <pc:chgData name="祥子 高原" userId="8f66b0f2ff134627" providerId="LiveId" clId="{87DE7CE5-77A7-462E-95A2-4F1220984FE2}" dt="2026-01-13T10:55:49.981" v="32" actId="20578"/>
        <pc:sldMkLst>
          <pc:docMk/>
          <pc:sldMk cId="3388350523" sldId="326"/>
        </pc:sldMkLst>
        <pc:spChg chg="mod">
          <ac:chgData name="祥子 高原" userId="8f66b0f2ff134627" providerId="LiveId" clId="{87DE7CE5-77A7-462E-95A2-4F1220984FE2}" dt="2026-01-13T10:55:14.812" v="29" actId="20577"/>
          <ac:spMkLst>
            <pc:docMk/>
            <pc:sldMk cId="3388350523" sldId="326"/>
            <ac:spMk id="4" creationId="{A58D8427-CD22-E691-227B-E601B733AFD9}"/>
          </ac:spMkLst>
        </pc:spChg>
      </pc:sldChg>
    </pc:docChg>
  </pc:docChgLst>
</pc:chgInfo>
</file>

<file path=ppt/charts/_rels/chart1.xml.rels><?xml version="1.0" encoding="UTF-8" standalone="yes"?><Relationships xmlns="http://schemas.openxmlformats.org/package/2006/relationships"><Relationship Id="rId1" Target="style1.xml" Type="http://schemas.microsoft.com/office/2011/relationships/chartStyle"/><Relationship Id="rId2" Target="colors1.xml" Type="http://schemas.microsoft.com/office/2011/relationships/chartColorStyle"/><Relationship Id="rId3" Target="Book3" TargetMode="External" Type="http://schemas.openxmlformats.org/officeDocument/2006/relationships/oleObject"/></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06952564405846"/>
          <c:y val="0.11518879047515919"/>
          <c:w val="0.58929495938924548"/>
          <c:h val="0.87544609824235298"/>
        </c:manualLayout>
      </c:layout>
      <c:doughnutChart>
        <c:varyColors val="1"/>
        <c:ser>
          <c:idx val="0"/>
          <c:order val="0"/>
          <c:cat>
            <c:strRef>
              <c:f>Sheet1!$A$2:$A$10</c:f>
              <c:strCache>
                <c:ptCount val="9"/>
                <c:pt idx="0">
                  <c:v>子どものための預貯金・保険</c:v>
                </c:pt>
                <c:pt idx="1">
                  <c:v>生活用品費</c:v>
                </c:pt>
                <c:pt idx="2">
                  <c:v>食費</c:v>
                </c:pt>
                <c:pt idx="3">
                  <c:v>衣類・服飾雑貨費</c:v>
                </c:pt>
                <c:pt idx="4">
                  <c:v>レジャー・旅行費</c:v>
                </c:pt>
                <c:pt idx="5">
                  <c:v>学校外教育費・活動費</c:v>
                </c:pt>
                <c:pt idx="6">
                  <c:v>保育費</c:v>
                </c:pt>
                <c:pt idx="7">
                  <c:v>医療費</c:v>
                </c:pt>
                <c:pt idx="8">
                  <c:v>その他</c:v>
                </c:pt>
              </c:strCache>
            </c:strRef>
          </c:cat>
          <c:val>
            <c:numRef>
              <c:f>Sheet1!$B$2:$B$10</c:f>
            </c:numRef>
          </c:val>
          <c:extLst>
            <c:ext xmlns:c16="http://schemas.microsoft.com/office/drawing/2014/chart" uri="{C3380CC4-5D6E-409C-BE32-E72D297353CC}">
              <c16:uniqueId val="{00000000-663A-44F1-8D67-988ADC0476E2}"/>
            </c:ext>
          </c:extLst>
        </c:ser>
        <c:ser>
          <c:idx val="1"/>
          <c:order val="1"/>
          <c:dPt>
            <c:idx val="0"/>
            <c:bubble3D val="0"/>
            <c:spPr>
              <a:solidFill>
                <a:srgbClr val="DF5A17"/>
              </a:solidFill>
              <a:ln w="19050">
                <a:solidFill>
                  <a:schemeClr val="lt1"/>
                </a:solidFill>
              </a:ln>
              <a:effectLst/>
            </c:spPr>
            <c:extLst>
              <c:ext xmlns:c16="http://schemas.microsoft.com/office/drawing/2014/chart" uri="{C3380CC4-5D6E-409C-BE32-E72D297353CC}">
                <c16:uniqueId val="{00000002-663A-44F1-8D67-988ADC0476E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663A-44F1-8D67-988ADC0476E2}"/>
              </c:ext>
            </c:extLst>
          </c:dPt>
          <c:dPt>
            <c:idx val="2"/>
            <c:bubble3D val="0"/>
            <c:spPr>
              <a:solidFill>
                <a:srgbClr val="F09D74"/>
              </a:solidFill>
              <a:ln w="19050">
                <a:solidFill>
                  <a:schemeClr val="lt1"/>
                </a:solidFill>
              </a:ln>
              <a:effectLst/>
            </c:spPr>
            <c:extLst>
              <c:ext xmlns:c16="http://schemas.microsoft.com/office/drawing/2014/chart" uri="{C3380CC4-5D6E-409C-BE32-E72D297353CC}">
                <c16:uniqueId val="{00000006-663A-44F1-8D67-988ADC0476E2}"/>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8-663A-44F1-8D67-988ADC0476E2}"/>
              </c:ext>
            </c:extLst>
          </c:dPt>
          <c:dPt>
            <c:idx val="4"/>
            <c:bubble3D val="0"/>
            <c:spPr>
              <a:solidFill>
                <a:srgbClr val="FFC000"/>
              </a:solidFill>
              <a:ln w="19050">
                <a:solidFill>
                  <a:schemeClr val="lt1"/>
                </a:solidFill>
              </a:ln>
              <a:effectLst/>
            </c:spPr>
            <c:extLst>
              <c:ext xmlns:c16="http://schemas.microsoft.com/office/drawing/2014/chart" uri="{C3380CC4-5D6E-409C-BE32-E72D297353CC}">
                <c16:uniqueId val="{0000000A-663A-44F1-8D67-988ADC0476E2}"/>
              </c:ext>
            </c:extLst>
          </c:dPt>
          <c:dPt>
            <c:idx val="5"/>
            <c:bubble3D val="0"/>
            <c:spPr>
              <a:solidFill>
                <a:srgbClr val="F09D74"/>
              </a:solidFill>
              <a:ln w="19050">
                <a:solidFill>
                  <a:schemeClr val="lt1"/>
                </a:solidFill>
              </a:ln>
              <a:effectLst/>
            </c:spPr>
            <c:extLst>
              <c:ext xmlns:c16="http://schemas.microsoft.com/office/drawing/2014/chart" uri="{C3380CC4-5D6E-409C-BE32-E72D297353CC}">
                <c16:uniqueId val="{0000000C-663A-44F1-8D67-988ADC0476E2}"/>
              </c:ext>
            </c:extLst>
          </c:dPt>
          <c:dPt>
            <c:idx val="6"/>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E-663A-44F1-8D67-988ADC0476E2}"/>
              </c:ext>
            </c:extLst>
          </c:dPt>
          <c:dPt>
            <c:idx val="7"/>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10-663A-44F1-8D67-988ADC0476E2}"/>
              </c:ext>
            </c:extLst>
          </c:dPt>
          <c:dPt>
            <c:idx val="8"/>
            <c:bubble3D val="0"/>
            <c:spPr>
              <a:solidFill>
                <a:srgbClr val="FFC000"/>
              </a:solidFill>
              <a:ln w="19050">
                <a:solidFill>
                  <a:schemeClr val="lt1"/>
                </a:solidFill>
              </a:ln>
              <a:effectLst/>
            </c:spPr>
            <c:extLst>
              <c:ext xmlns:c16="http://schemas.microsoft.com/office/drawing/2014/chart" uri="{C3380CC4-5D6E-409C-BE32-E72D297353CC}">
                <c16:uniqueId val="{00000012-663A-44F1-8D67-988ADC0476E2}"/>
              </c:ext>
            </c:extLst>
          </c:dPt>
          <c:dLbls>
            <c:dLbl>
              <c:idx val="0"/>
              <c:layout>
                <c:manualLayout>
                  <c:x val="0.17523121230533914"/>
                  <c:y val="-0.1853308771249054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r>
                      <a:rPr lang="ja-JP" altLang="en-US" sz="900" dirty="0">
                        <a:latin typeface="BIZ UDPゴシック" panose="020B0400000000000000" pitchFamily="50" charset="-128"/>
                        <a:ea typeface="BIZ UDPゴシック" panose="020B0400000000000000" pitchFamily="50" charset="-128"/>
                      </a:rPr>
                      <a:t>子どものための預貯金・保険</a:t>
                    </a:r>
                  </a:p>
                  <a:p>
                    <a:pPr>
                      <a:defRPr>
                        <a:latin typeface="BIZ UDPゴシック" panose="020B0400000000000000" pitchFamily="50" charset="-128"/>
                        <a:ea typeface="BIZ UDPゴシック" panose="020B0400000000000000" pitchFamily="50" charset="-128"/>
                      </a:defRPr>
                    </a:pPr>
                    <a:fld id="{75AC9577-FAD0-414F-B575-6505B3CA2771}" type="VALUE">
                      <a:rPr lang="en-US" altLang="ja-JP" sz="900" smtClean="0">
                        <a:latin typeface="BIZ UDPゴシック" panose="020B0400000000000000" pitchFamily="50" charset="-128"/>
                        <a:ea typeface="BIZ UDPゴシック" panose="020B0400000000000000" pitchFamily="50" charset="-128"/>
                      </a:rPr>
                      <a:pPr>
                        <a:defRPr>
                          <a:latin typeface="BIZ UDPゴシック" panose="020B0400000000000000" pitchFamily="50" charset="-128"/>
                          <a:ea typeface="BIZ UDPゴシック" panose="020B0400000000000000" pitchFamily="50" charset="-128"/>
                        </a:defRPr>
                      </a:pPr>
                      <a:t>[値]</a:t>
                    </a:fld>
                    <a:r>
                      <a:rPr lang="ja-JP" altLang="en-US" sz="900" dirty="0">
                        <a:latin typeface="BIZ UDPゴシック" panose="020B0400000000000000" pitchFamily="50" charset="-128"/>
                        <a:ea typeface="BIZ UDPゴシック" panose="020B0400000000000000" pitchFamily="50" charset="-128"/>
                      </a:rPr>
                      <a:t>円</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1"/>
              <c:showSerName val="0"/>
              <c:showPercent val="0"/>
              <c:showBubbleSize val="0"/>
              <c:extLst>
                <c:ext xmlns:c15="http://schemas.microsoft.com/office/drawing/2012/chart" uri="{CE6537A1-D6FC-4f65-9D91-7224C49458BB}">
                  <c15:layout>
                    <c:manualLayout>
                      <c:w val="0.28237271028346661"/>
                      <c:h val="0.1200492968921819"/>
                    </c:manualLayout>
                  </c15:layout>
                  <c15:dlblFieldTable/>
                  <c15:showDataLabelsRange val="0"/>
                </c:ext>
                <c:ext xmlns:c16="http://schemas.microsoft.com/office/drawing/2014/chart" uri="{C3380CC4-5D6E-409C-BE32-E72D297353CC}">
                  <c16:uniqueId val="{00000002-663A-44F1-8D67-988ADC0476E2}"/>
                </c:ext>
              </c:extLst>
            </c:dLbl>
            <c:dLbl>
              <c:idx val="1"/>
              <c:tx>
                <c:rich>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BIZ UDPゴシック" panose="020B0400000000000000" pitchFamily="50" charset="-128"/>
                        <a:ea typeface="BIZ UDPゴシック" panose="020B0400000000000000" pitchFamily="50" charset="-128"/>
                        <a:cs typeface="+mn-cs"/>
                      </a:defRPr>
                    </a:pPr>
                    <a:fld id="{2275E602-D185-4A50-A7DA-E28BB84F5A3D}" type="CATEGORYNAME">
                      <a:rPr lang="zh-TW" altLang="en-US" sz="1100" smtClean="0">
                        <a:solidFill>
                          <a:srgbClr val="FF0000"/>
                        </a:solidFill>
                      </a:rPr>
                      <a:pPr>
                        <a:defRPr sz="1100">
                          <a:solidFill>
                            <a:srgbClr val="FF0000"/>
                          </a:solidFill>
                          <a:latin typeface="BIZ UDPゴシック" panose="020B0400000000000000" pitchFamily="50" charset="-128"/>
                          <a:ea typeface="BIZ UDPゴシック" panose="020B0400000000000000" pitchFamily="50" charset="-128"/>
                        </a:defRPr>
                      </a:pPr>
                      <a:t>[分類名]</a:t>
                    </a:fld>
                    <a:endParaRPr lang="zh-TW" altLang="en-US" sz="1100" baseline="0">
                      <a:solidFill>
                        <a:srgbClr val="FF0000"/>
                      </a:solidFill>
                    </a:endParaRPr>
                  </a:p>
                  <a:p>
                    <a:pPr>
                      <a:defRPr sz="1100">
                        <a:solidFill>
                          <a:srgbClr val="FF0000"/>
                        </a:solidFill>
                        <a:latin typeface="BIZ UDPゴシック" panose="020B0400000000000000" pitchFamily="50" charset="-128"/>
                        <a:ea typeface="BIZ UDPゴシック" panose="020B0400000000000000" pitchFamily="50" charset="-128"/>
                      </a:defRPr>
                    </a:pPr>
                    <a:r>
                      <a:rPr lang="zh-TW" altLang="en-US" sz="1100" baseline="0">
                        <a:solidFill>
                          <a:srgbClr val="FF0000"/>
                        </a:solidFill>
                      </a:rPr>
                      <a:t> </a:t>
                    </a:r>
                    <a:fld id="{28B6CDF4-315A-42FD-B27E-3BBD2D66127B}" type="VALUE">
                      <a:rPr lang="en-US" altLang="zh-TW" sz="1100" baseline="0" smtClean="0">
                        <a:solidFill>
                          <a:srgbClr val="FF0000"/>
                        </a:solidFill>
                      </a:rPr>
                      <a:pPr>
                        <a:defRPr sz="1100">
                          <a:solidFill>
                            <a:srgbClr val="FF0000"/>
                          </a:solidFill>
                          <a:latin typeface="BIZ UDPゴシック" panose="020B0400000000000000" pitchFamily="50" charset="-128"/>
                          <a:ea typeface="BIZ UDPゴシック" panose="020B0400000000000000" pitchFamily="50" charset="-128"/>
                        </a:defRPr>
                      </a:pPr>
                      <a:t>[値]</a:t>
                    </a:fld>
                    <a:r>
                      <a:rPr lang="zh-TW" altLang="en-US" sz="1100" baseline="0">
                        <a:solidFill>
                          <a:srgbClr val="FF0000"/>
                        </a:solidFill>
                      </a:rPr>
                      <a:t>円</a:t>
                    </a:r>
                  </a:p>
                </c:rich>
              </c:tx>
              <c:spPr>
                <a:solidFill>
                  <a:schemeClr val="bg1"/>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BIZ UDPゴシック" panose="020B0400000000000000" pitchFamily="50" charset="-128"/>
                      <a:ea typeface="BIZ UDPゴシック" panose="020B0400000000000000" pitchFamily="50" charset="-128"/>
                      <a:cs typeface="+mn-cs"/>
                    </a:defRPr>
                  </a:pPr>
                  <a:endParaRPr lang="zh-TW" alt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63A-44F1-8D67-988ADC0476E2}"/>
                </c:ext>
              </c:extLst>
            </c:dLbl>
            <c:dLbl>
              <c:idx val="2"/>
              <c:layout>
                <c:manualLayout>
                  <c:x val="-0.11560633692566134"/>
                  <c:y val="6.1014299377890213E-2"/>
                </c:manualLayout>
              </c:layout>
              <c:tx>
                <c:rich>
                  <a:bodyPr/>
                  <a:lstStyle/>
                  <a:p>
                    <a:fld id="{91710DD2-2E81-4CB4-8BDA-357A4FCB92F8}" type="CATEGORYNAME">
                      <a:rPr lang="ja-JP" altLang="en-US" smtClean="0"/>
                      <a:pPr/>
                      <a:t>[分類名]</a:t>
                    </a:fld>
                    <a:endParaRPr lang="ja-JP" altLang="en-US" baseline="0" dirty="0"/>
                  </a:p>
                  <a:p>
                    <a:fld id="{9AEC5A39-DEE7-4E69-A469-C68482AD9C83}" type="VALUE">
                      <a:rPr lang="en-US" altLang="ja-JP" baseline="0" smtClean="0"/>
                      <a:pPr/>
                      <a:t>[値]</a:t>
                    </a:fld>
                    <a:r>
                      <a:rPr lang="ja-JP" altLang="en-US" baseline="0" dirty="0"/>
                      <a:t>円</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663A-44F1-8D67-988ADC0476E2}"/>
                </c:ext>
              </c:extLst>
            </c:dLbl>
            <c:dLbl>
              <c:idx val="3"/>
              <c:layout>
                <c:manualLayout>
                  <c:x val="-0.20366299490831943"/>
                  <c:y val="-3.0181686604959224E-2"/>
                </c:manualLayout>
              </c:layout>
              <c:tx>
                <c:rich>
                  <a:bodyPr/>
                  <a:lstStyle/>
                  <a:p>
                    <a:fld id="{C066173B-6A54-4848-9E43-49C175AF6916}" type="CATEGORYNAME">
                      <a:rPr lang="ja-JP" altLang="en-US" smtClean="0"/>
                      <a:pPr/>
                      <a:t>[分類名]</a:t>
                    </a:fld>
                    <a:endParaRPr lang="ja-JP" altLang="en-US" dirty="0"/>
                  </a:p>
                  <a:p>
                    <a:fld id="{3BAA21C5-8F81-4549-8BB0-959BC7DD87DA}" type="VALUE">
                      <a:rPr lang="en-US" altLang="ja-JP" baseline="0" smtClean="0"/>
                      <a:pPr/>
                      <a:t>[値]</a:t>
                    </a:fld>
                    <a:r>
                      <a:rPr lang="ja-JP" altLang="en-US" baseline="0" dirty="0"/>
                      <a:t>円</a:t>
                    </a:r>
                  </a:p>
                </c:rich>
              </c:tx>
              <c:showLegendKey val="0"/>
              <c:showVal val="1"/>
              <c:showCatName val="1"/>
              <c:showSerName val="0"/>
              <c:showPercent val="0"/>
              <c:showBubbleSize val="0"/>
              <c:extLst>
                <c:ext xmlns:c15="http://schemas.microsoft.com/office/drawing/2012/chart" uri="{CE6537A1-D6FC-4f65-9D91-7224C49458BB}">
                  <c15:layout>
                    <c:manualLayout>
                      <c:w val="0.20663637458369835"/>
                      <c:h val="0.17162349115856235"/>
                    </c:manualLayout>
                  </c15:layout>
                  <c15:dlblFieldTable/>
                  <c15:showDataLabelsRange val="0"/>
                </c:ext>
                <c:ext xmlns:c16="http://schemas.microsoft.com/office/drawing/2014/chart" uri="{C3380CC4-5D6E-409C-BE32-E72D297353CC}">
                  <c16:uniqueId val="{00000008-663A-44F1-8D67-988ADC0476E2}"/>
                </c:ext>
              </c:extLst>
            </c:dLbl>
            <c:dLbl>
              <c:idx val="4"/>
              <c:layout>
                <c:manualLayout>
                  <c:x val="-0.24446043021410335"/>
                  <c:y val="-7.0216966650540308E-2"/>
                </c:manualLayout>
              </c:layout>
              <c:tx>
                <c:rich>
                  <a:bodyPr/>
                  <a:lstStyle/>
                  <a:p>
                    <a:fld id="{8DB12261-6797-48EE-A1B9-6A860830B38E}" type="CATEGORYNAME">
                      <a:rPr lang="ja-JP" altLang="en-US" smtClean="0"/>
                      <a:pPr/>
                      <a:t>[分類名]</a:t>
                    </a:fld>
                    <a:endParaRPr lang="ja-JP" altLang="en-US" baseline="0" dirty="0"/>
                  </a:p>
                  <a:p>
                    <a:fld id="{28A710FC-F311-4E11-B207-E4278BBCCE8C}" type="VALUE">
                      <a:rPr lang="en-US" altLang="ja-JP" baseline="0" smtClean="0"/>
                      <a:pPr/>
                      <a:t>[値]</a:t>
                    </a:fld>
                    <a:r>
                      <a:rPr lang="ja-JP" altLang="en-US" baseline="0" dirty="0"/>
                      <a:t>円</a:t>
                    </a:r>
                  </a:p>
                </c:rich>
              </c:tx>
              <c:showLegendKey val="0"/>
              <c:showVal val="1"/>
              <c:showCatName val="1"/>
              <c:showSerName val="0"/>
              <c:showPercent val="0"/>
              <c:showBubbleSize val="0"/>
              <c:extLst>
                <c:ext xmlns:c15="http://schemas.microsoft.com/office/drawing/2012/chart" uri="{CE6537A1-D6FC-4f65-9D91-7224C49458BB}">
                  <c15:layout>
                    <c:manualLayout>
                      <c:w val="0.23189361543378068"/>
                      <c:h val="0.12840002436201961"/>
                    </c:manualLayout>
                  </c15:layout>
                  <c15:dlblFieldTable/>
                  <c15:showDataLabelsRange val="0"/>
                </c:ext>
                <c:ext xmlns:c16="http://schemas.microsoft.com/office/drawing/2014/chart" uri="{C3380CC4-5D6E-409C-BE32-E72D297353CC}">
                  <c16:uniqueId val="{0000000A-663A-44F1-8D67-988ADC0476E2}"/>
                </c:ext>
              </c:extLst>
            </c:dLbl>
            <c:dLbl>
              <c:idx val="5"/>
              <c:layout>
                <c:manualLayout>
                  <c:x val="-0.27549940869952827"/>
                  <c:y val="-0.1657038531417993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fld id="{0AC464D5-8EC8-4E28-A21A-3D5133D26707}" type="CATEGORYNAME">
                      <a:rPr lang="ja-JP" altLang="en-US" sz="900" smtClean="0"/>
                      <a:pPr>
                        <a:defRPr>
                          <a:latin typeface="BIZ UDPゴシック" panose="020B0400000000000000" pitchFamily="50" charset="-128"/>
                          <a:ea typeface="BIZ UDPゴシック" panose="020B0400000000000000" pitchFamily="50" charset="-128"/>
                        </a:defRPr>
                      </a:pPr>
                      <a:t>[分類名]</a:t>
                    </a:fld>
                    <a:endParaRPr lang="ja-JP" altLang="en-US" sz="900" dirty="0"/>
                  </a:p>
                  <a:p>
                    <a:pPr>
                      <a:defRPr>
                        <a:latin typeface="BIZ UDPゴシック" panose="020B0400000000000000" pitchFamily="50" charset="-128"/>
                        <a:ea typeface="BIZ UDPゴシック" panose="020B0400000000000000" pitchFamily="50" charset="-128"/>
                      </a:defRPr>
                    </a:pPr>
                    <a:fld id="{B600DD69-B3BF-433A-8529-31AAFDD98C97}" type="VALUE">
                      <a:rPr lang="en-US" altLang="ja-JP" sz="900" baseline="0" smtClean="0"/>
                      <a:pPr>
                        <a:defRPr>
                          <a:latin typeface="BIZ UDPゴシック" panose="020B0400000000000000" pitchFamily="50" charset="-128"/>
                          <a:ea typeface="BIZ UDPゴシック" panose="020B0400000000000000" pitchFamily="50" charset="-128"/>
                        </a:defRPr>
                      </a:pPr>
                      <a:t>[値]</a:t>
                    </a:fld>
                    <a:r>
                      <a:rPr lang="ja-JP" altLang="en-US" sz="900" baseline="0" dirty="0"/>
                      <a:t>円</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ltLang="en-US"/>
                </a:p>
              </c:txPr>
              <c:showLegendKey val="0"/>
              <c:showVal val="1"/>
              <c:showCatName val="1"/>
              <c:showSerName val="0"/>
              <c:showPercent val="0"/>
              <c:showBubbleSize val="0"/>
              <c:extLst>
                <c:ext xmlns:c15="http://schemas.microsoft.com/office/drawing/2012/chart" uri="{CE6537A1-D6FC-4f65-9D91-7224C49458BB}">
                  <c15:layout>
                    <c:manualLayout>
                      <c:w val="0.29122271508175163"/>
                      <c:h val="0.10146014450775455"/>
                    </c:manualLayout>
                  </c15:layout>
                  <c15:dlblFieldTable/>
                  <c15:showDataLabelsRange val="0"/>
                </c:ext>
                <c:ext xmlns:c16="http://schemas.microsoft.com/office/drawing/2014/chart" uri="{C3380CC4-5D6E-409C-BE32-E72D297353CC}">
                  <c16:uniqueId val="{0000000C-663A-44F1-8D67-988ADC0476E2}"/>
                </c:ext>
              </c:extLst>
            </c:dLbl>
            <c:dLbl>
              <c:idx val="6"/>
              <c:layout>
                <c:manualLayout>
                  <c:x val="-7.249129371425285E-2"/>
                  <c:y val="-0.18895134194957103"/>
                </c:manualLayout>
              </c:layout>
              <c:tx>
                <c:rich>
                  <a:bodyPr/>
                  <a:lstStyle/>
                  <a:p>
                    <a:fld id="{78EC7E9E-A685-4209-B200-5E65E58CA876}" type="CATEGORYNAME">
                      <a:rPr lang="ja-JP" altLang="en-US" smtClean="0"/>
                      <a:pPr/>
                      <a:t>[分類名]</a:t>
                    </a:fld>
                    <a:endParaRPr lang="ja-JP" altLang="en-US" dirty="0"/>
                  </a:p>
                  <a:p>
                    <a:fld id="{08FF70E9-8143-4B0D-947A-0210C783693F}" type="VALUE">
                      <a:rPr lang="en-US" altLang="ja-JP" baseline="0" smtClean="0"/>
                      <a:pPr/>
                      <a:t>[値]</a:t>
                    </a:fld>
                    <a:r>
                      <a:rPr lang="ja-JP" altLang="en-US" baseline="0" dirty="0"/>
                      <a:t>円</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663A-44F1-8D67-988ADC0476E2}"/>
                </c:ext>
              </c:extLst>
            </c:dLbl>
            <c:dLbl>
              <c:idx val="7"/>
              <c:layout>
                <c:manualLayout>
                  <c:x val="5.2311194868228016E-2"/>
                  <c:y val="-0.18647631365431408"/>
                </c:manualLayout>
              </c:layout>
              <c:tx>
                <c:rich>
                  <a:bodyPr/>
                  <a:lstStyle/>
                  <a:p>
                    <a:fld id="{DD0D8CF5-64BC-43CD-A722-3A444CD5A5AB}" type="CATEGORYNAME">
                      <a:rPr lang="ja-JP" altLang="en-US" smtClean="0"/>
                      <a:pPr/>
                      <a:t>[分類名]</a:t>
                    </a:fld>
                    <a:endParaRPr lang="ja-JP" altLang="en-US" baseline="0" dirty="0"/>
                  </a:p>
                  <a:p>
                    <a:fld id="{C8C31101-3445-4993-B0FA-9C77A1B0B5DD}" type="VALUE">
                      <a:rPr lang="en-US" altLang="ja-JP" baseline="0" smtClean="0"/>
                      <a:pPr/>
                      <a:t>[値]</a:t>
                    </a:fld>
                    <a:r>
                      <a:rPr lang="ja-JP" altLang="en-US" baseline="0" dirty="0"/>
                      <a:t>円</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663A-44F1-8D67-988ADC0476E2}"/>
                </c:ext>
              </c:extLst>
            </c:dLbl>
            <c:dLbl>
              <c:idx val="8"/>
              <c:layout>
                <c:manualLayout>
                  <c:x val="0.16622806417590952"/>
                  <c:y val="-0.15060998921597993"/>
                </c:manualLayout>
              </c:layout>
              <c:tx>
                <c:rich>
                  <a:bodyPr/>
                  <a:lstStyle/>
                  <a:p>
                    <a:fld id="{604DE108-59C5-4D67-8AE6-CA0A8B45F3E5}" type="CATEGORYNAME">
                      <a:rPr lang="ja-JP" altLang="en-US" smtClean="0"/>
                      <a:pPr/>
                      <a:t>[分類名]</a:t>
                    </a:fld>
                    <a:endParaRPr lang="ja-JP" altLang="en-US" dirty="0"/>
                  </a:p>
                  <a:p>
                    <a:fld id="{B8445379-A9D7-40A1-B5CB-AC2A04DD0199}" type="VALUE">
                      <a:rPr lang="en-US" altLang="ja-JP" baseline="0" smtClean="0"/>
                      <a:pPr/>
                      <a:t>[値]</a:t>
                    </a:fld>
                    <a:r>
                      <a:rPr lang="ja-JP" altLang="en-US" baseline="0" dirty="0"/>
                      <a:t>円</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663A-44F1-8D67-988ADC0476E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子どものための預貯金・保険</c:v>
                </c:pt>
                <c:pt idx="1">
                  <c:v>生活用品費</c:v>
                </c:pt>
                <c:pt idx="2">
                  <c:v>食費</c:v>
                </c:pt>
                <c:pt idx="3">
                  <c:v>衣類・服飾雑貨費</c:v>
                </c:pt>
                <c:pt idx="4">
                  <c:v>レジャー・旅行費</c:v>
                </c:pt>
                <c:pt idx="5">
                  <c:v>学校外教育費・活動費</c:v>
                </c:pt>
                <c:pt idx="6">
                  <c:v>保育費</c:v>
                </c:pt>
                <c:pt idx="7">
                  <c:v>医療費</c:v>
                </c:pt>
                <c:pt idx="8">
                  <c:v>その他</c:v>
                </c:pt>
              </c:strCache>
            </c:strRef>
          </c:cat>
          <c:val>
            <c:numRef>
              <c:f>Sheet1!$C$2:$C$10</c:f>
              <c:numCache>
                <c:formatCode>#,##0_);[Red]\(#,##0\)</c:formatCode>
                <c:ptCount val="9"/>
                <c:pt idx="0">
                  <c:v>31043.916666666668</c:v>
                </c:pt>
                <c:pt idx="1">
                  <c:v>18650.833333333332</c:v>
                </c:pt>
                <c:pt idx="2">
                  <c:v>14143.25</c:v>
                </c:pt>
                <c:pt idx="3">
                  <c:v>11718</c:v>
                </c:pt>
                <c:pt idx="4">
                  <c:v>1616.3333333333333</c:v>
                </c:pt>
                <c:pt idx="5">
                  <c:v>841.91666666666663</c:v>
                </c:pt>
                <c:pt idx="6">
                  <c:v>743.58333333333337</c:v>
                </c:pt>
                <c:pt idx="7">
                  <c:v>652.25</c:v>
                </c:pt>
                <c:pt idx="8">
                  <c:v>459.58333333333331</c:v>
                </c:pt>
              </c:numCache>
            </c:numRef>
          </c:val>
          <c:extLst>
            <c:ext xmlns:c16="http://schemas.microsoft.com/office/drawing/2014/chart" uri="{C3380CC4-5D6E-409C-BE32-E72D297353CC}">
              <c16:uniqueId val="{00000013-663A-44F1-8D67-988ADC0476E2}"/>
            </c:ext>
          </c:extLst>
        </c:ser>
        <c:dLbls>
          <c:showLegendKey val="0"/>
          <c:showVal val="0"/>
          <c:showCatName val="0"/>
          <c:showSerName val="0"/>
          <c:showPercent val="0"/>
          <c:showBubbleSize val="0"/>
          <c:showLeaderLines val="1"/>
        </c:dLbls>
        <c:firstSliceAng val="0"/>
        <c:holeSize val="58"/>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9E02A-6E93-45AB-BC7E-E65220016D29}" type="datetimeFigureOut">
              <a:rPr kumimoji="1" lang="ja-JP" altLang="en-US" smtClean="0"/>
              <a:t>2026/1/30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E03121-7BBF-43B3-B890-B36BA0DD38D0}" type="slidenum">
              <a:rPr kumimoji="1" lang="ja-JP" altLang="en-US" smtClean="0"/>
              <a:t>‹#›</a:t>
            </a:fld>
            <a:endParaRPr kumimoji="1" lang="ja-JP" altLang="en-US"/>
          </a:p>
        </p:txBody>
      </p:sp>
    </p:spTree>
    <p:extLst>
      <p:ext uri="{BB962C8B-B14F-4D97-AF65-F5344CB8AC3E}">
        <p14:creationId xmlns:p14="http://schemas.microsoft.com/office/powerpoint/2010/main" val="340512762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1.png" Type="http://schemas.openxmlformats.org/officeDocument/2006/relationships/image"/><Relationship Id="rId3" Target="../media/image2.png"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1.png" Type="http://schemas.openxmlformats.org/officeDocument/2006/relationships/image"/><Relationship Id="rId3" Target="../media/image2.png" Type="http://schemas.openxmlformats.org/officeDocument/2006/relationships/image"/></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CF04BF-C484-A89D-9899-B3297240C37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E6FD1A8-76A5-CACC-F68D-45957F90C7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CFE1699-D6D0-9402-88C3-33F897851939}"/>
              </a:ext>
            </a:extLst>
          </p:cNvPr>
          <p:cNvSpPr>
            <a:spLocks noGrp="1"/>
          </p:cNvSpPr>
          <p:nvPr>
            <p:ph type="dt" sz="half" idx="10"/>
          </p:nvPr>
        </p:nvSpPr>
        <p:spPr/>
        <p:txBody>
          <a:bodyPr/>
          <a:lstStyle/>
          <a:p>
            <a:fld id="{64DA5AE3-EBA7-4F6F-8544-40BA320915EE}" type="datetimeFigureOut">
              <a:rPr kumimoji="1" lang="ja-JP" altLang="en-US" smtClean="0"/>
              <a:t>2026/1/30</a:t>
            </a:fld>
            <a:endParaRPr kumimoji="1" lang="ja-JP" altLang="en-US"/>
          </a:p>
        </p:txBody>
      </p:sp>
      <p:sp>
        <p:nvSpPr>
          <p:cNvPr id="5" name="フッター プレースホルダー 4">
            <a:extLst>
              <a:ext uri="{FF2B5EF4-FFF2-40B4-BE49-F238E27FC236}">
                <a16:creationId xmlns:a16="http://schemas.microsoft.com/office/drawing/2014/main" id="{78558087-6C3F-E2C1-A976-288018A95B1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ECB543D-05F2-C12A-B6F9-693B196592B7}"/>
              </a:ext>
            </a:extLst>
          </p:cNvPr>
          <p:cNvSpPr>
            <a:spLocks noGrp="1"/>
          </p:cNvSpPr>
          <p:nvPr>
            <p:ph type="sldNum" sz="quarter" idx="12"/>
          </p:nvPr>
        </p:nvSpPr>
        <p:spPr/>
        <p:txBody>
          <a:bodyPr/>
          <a:lstStyle/>
          <a:p>
            <a:fld id="{99197DEA-CF61-46C9-BC90-F6A731DD8BFB}" type="slidenum">
              <a:rPr kumimoji="1" lang="ja-JP" altLang="en-US" smtClean="0"/>
              <a:t>‹#›</a:t>
            </a:fld>
            <a:endParaRPr kumimoji="1" lang="ja-JP" altLang="en-US"/>
          </a:p>
        </p:txBody>
      </p:sp>
      <p:pic>
        <p:nvPicPr>
          <p:cNvPr id="7" name="図 6">
            <a:extLst>
              <a:ext uri="{FF2B5EF4-FFF2-40B4-BE49-F238E27FC236}">
                <a16:creationId xmlns:a16="http://schemas.microsoft.com/office/drawing/2014/main" id="{CB7EC100-BF97-254B-2281-D8C1827D3AE1}"/>
              </a:ext>
            </a:extLst>
          </p:cNvPr>
          <p:cNvPicPr>
            <a:picLocks noChangeAspect="1"/>
          </p:cNvPicPr>
          <p:nvPr userDrawn="1"/>
        </p:nvPicPr>
        <p:blipFill>
          <a:blip r:embed="rId2"/>
          <a:stretch>
            <a:fillRect/>
          </a:stretch>
        </p:blipFill>
        <p:spPr>
          <a:xfrm>
            <a:off x="0" y="6098720"/>
            <a:ext cx="12192000" cy="759279"/>
          </a:xfrm>
          <a:prstGeom prst="rect">
            <a:avLst/>
          </a:prstGeom>
        </p:spPr>
      </p:pic>
      <p:pic>
        <p:nvPicPr>
          <p:cNvPr id="9" name="図 8">
            <a:extLst>
              <a:ext uri="{FF2B5EF4-FFF2-40B4-BE49-F238E27FC236}">
                <a16:creationId xmlns:a16="http://schemas.microsoft.com/office/drawing/2014/main" id="{5A6BDDD2-F10D-9A4B-E9B2-6B4B33EDFC50}"/>
              </a:ext>
            </a:extLst>
          </p:cNvPr>
          <p:cNvPicPr>
            <a:picLocks noChangeAspect="1"/>
          </p:cNvPicPr>
          <p:nvPr userDrawn="1"/>
        </p:nvPicPr>
        <p:blipFill>
          <a:blip r:embed="rId3"/>
          <a:stretch>
            <a:fillRect/>
          </a:stretch>
        </p:blipFill>
        <p:spPr>
          <a:xfrm>
            <a:off x="10604328" y="6152241"/>
            <a:ext cx="1498943" cy="257630"/>
          </a:xfrm>
          <a:prstGeom prst="rect">
            <a:avLst/>
          </a:prstGeom>
        </p:spPr>
      </p:pic>
    </p:spTree>
    <p:extLst>
      <p:ext uri="{BB962C8B-B14F-4D97-AF65-F5344CB8AC3E}">
        <p14:creationId xmlns:p14="http://schemas.microsoft.com/office/powerpoint/2010/main" val="3324425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6AF92B-45F8-BDBE-F4DC-5E0FA32B93E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80BABE8-2041-343E-69C6-5A5BD86C9B8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1EDC005-CBC3-3833-02CA-9797F7D23FF2}"/>
              </a:ext>
            </a:extLst>
          </p:cNvPr>
          <p:cNvSpPr>
            <a:spLocks noGrp="1"/>
          </p:cNvSpPr>
          <p:nvPr>
            <p:ph type="dt" sz="half" idx="10"/>
          </p:nvPr>
        </p:nvSpPr>
        <p:spPr/>
        <p:txBody>
          <a:bodyPr/>
          <a:lstStyle/>
          <a:p>
            <a:fld id="{64DA5AE3-EBA7-4F6F-8544-40BA320915EE}" type="datetimeFigureOut">
              <a:rPr kumimoji="1" lang="ja-JP" altLang="en-US" smtClean="0"/>
              <a:t>2026/1/30</a:t>
            </a:fld>
            <a:endParaRPr kumimoji="1" lang="ja-JP" altLang="en-US"/>
          </a:p>
        </p:txBody>
      </p:sp>
      <p:sp>
        <p:nvSpPr>
          <p:cNvPr id="5" name="フッター プレースホルダー 4">
            <a:extLst>
              <a:ext uri="{FF2B5EF4-FFF2-40B4-BE49-F238E27FC236}">
                <a16:creationId xmlns:a16="http://schemas.microsoft.com/office/drawing/2014/main" id="{70C17A3C-8C0C-8AE7-8602-AE57D5C3032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48B964E-F49C-4233-9FD7-591D50FE2ECA}"/>
              </a:ext>
            </a:extLst>
          </p:cNvPr>
          <p:cNvSpPr>
            <a:spLocks noGrp="1"/>
          </p:cNvSpPr>
          <p:nvPr>
            <p:ph type="sldNum" sz="quarter" idx="12"/>
          </p:nvPr>
        </p:nvSpPr>
        <p:spPr/>
        <p:txBody>
          <a:bodyPr/>
          <a:lstStyle/>
          <a:p>
            <a:fld id="{99197DEA-CF61-46C9-BC90-F6A731DD8BFB}" type="slidenum">
              <a:rPr kumimoji="1" lang="ja-JP" altLang="en-US" smtClean="0"/>
              <a:t>‹#›</a:t>
            </a:fld>
            <a:endParaRPr kumimoji="1" lang="ja-JP" altLang="en-US"/>
          </a:p>
        </p:txBody>
      </p:sp>
    </p:spTree>
    <p:extLst>
      <p:ext uri="{BB962C8B-B14F-4D97-AF65-F5344CB8AC3E}">
        <p14:creationId xmlns:p14="http://schemas.microsoft.com/office/powerpoint/2010/main" val="77619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3478918-1404-4EC2-D8F4-53262D321F3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325150B-BCD5-570C-A2C8-E611BAB0D3C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1B8A8C7-507C-F489-3E3F-B55ED5987C3D}"/>
              </a:ext>
            </a:extLst>
          </p:cNvPr>
          <p:cNvSpPr>
            <a:spLocks noGrp="1"/>
          </p:cNvSpPr>
          <p:nvPr>
            <p:ph type="dt" sz="half" idx="10"/>
          </p:nvPr>
        </p:nvSpPr>
        <p:spPr/>
        <p:txBody>
          <a:bodyPr/>
          <a:lstStyle/>
          <a:p>
            <a:fld id="{64DA5AE3-EBA7-4F6F-8544-40BA320915EE}" type="datetimeFigureOut">
              <a:rPr kumimoji="1" lang="ja-JP" altLang="en-US" smtClean="0"/>
              <a:t>2026/1/30</a:t>
            </a:fld>
            <a:endParaRPr kumimoji="1" lang="ja-JP" altLang="en-US"/>
          </a:p>
        </p:txBody>
      </p:sp>
      <p:sp>
        <p:nvSpPr>
          <p:cNvPr id="5" name="フッター プレースホルダー 4">
            <a:extLst>
              <a:ext uri="{FF2B5EF4-FFF2-40B4-BE49-F238E27FC236}">
                <a16:creationId xmlns:a16="http://schemas.microsoft.com/office/drawing/2014/main" id="{52FAF0D9-B1F3-CD38-F50E-A6701A621A1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E16D299-19F1-B525-A5BD-B7DFCBD9CDD2}"/>
              </a:ext>
            </a:extLst>
          </p:cNvPr>
          <p:cNvSpPr>
            <a:spLocks noGrp="1"/>
          </p:cNvSpPr>
          <p:nvPr>
            <p:ph type="sldNum" sz="quarter" idx="12"/>
          </p:nvPr>
        </p:nvSpPr>
        <p:spPr/>
        <p:txBody>
          <a:bodyPr/>
          <a:lstStyle/>
          <a:p>
            <a:fld id="{99197DEA-CF61-46C9-BC90-F6A731DD8BFB}" type="slidenum">
              <a:rPr kumimoji="1" lang="ja-JP" altLang="en-US" smtClean="0"/>
              <a:t>‹#›</a:t>
            </a:fld>
            <a:endParaRPr kumimoji="1" lang="ja-JP" altLang="en-US"/>
          </a:p>
        </p:txBody>
      </p:sp>
    </p:spTree>
    <p:extLst>
      <p:ext uri="{BB962C8B-B14F-4D97-AF65-F5344CB8AC3E}">
        <p14:creationId xmlns:p14="http://schemas.microsoft.com/office/powerpoint/2010/main" val="2937307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C5DE81-AE36-E2AA-0D4B-E6FD87783F3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7AF2CF5-E02E-773D-8A22-A3163B3849B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C92306E-90C1-5ECA-E722-3FF483690C3A}"/>
              </a:ext>
            </a:extLst>
          </p:cNvPr>
          <p:cNvSpPr>
            <a:spLocks noGrp="1"/>
          </p:cNvSpPr>
          <p:nvPr>
            <p:ph type="dt" sz="half" idx="10"/>
          </p:nvPr>
        </p:nvSpPr>
        <p:spPr/>
        <p:txBody>
          <a:bodyPr/>
          <a:lstStyle/>
          <a:p>
            <a:fld id="{64DA5AE3-EBA7-4F6F-8544-40BA320915EE}" type="datetimeFigureOut">
              <a:rPr kumimoji="1" lang="ja-JP" altLang="en-US" smtClean="0"/>
              <a:t>2026/1/30</a:t>
            </a:fld>
            <a:endParaRPr kumimoji="1" lang="ja-JP" altLang="en-US"/>
          </a:p>
        </p:txBody>
      </p:sp>
      <p:sp>
        <p:nvSpPr>
          <p:cNvPr id="5" name="フッター プレースホルダー 4">
            <a:extLst>
              <a:ext uri="{FF2B5EF4-FFF2-40B4-BE49-F238E27FC236}">
                <a16:creationId xmlns:a16="http://schemas.microsoft.com/office/drawing/2014/main" id="{4434DD4D-FB2A-01D5-556D-9EB7E846157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3A635EF-F29C-BEF1-E53C-AF512C7FF627}"/>
              </a:ext>
            </a:extLst>
          </p:cNvPr>
          <p:cNvSpPr>
            <a:spLocks noGrp="1"/>
          </p:cNvSpPr>
          <p:nvPr>
            <p:ph type="sldNum" sz="quarter" idx="12"/>
          </p:nvPr>
        </p:nvSpPr>
        <p:spPr/>
        <p:txBody>
          <a:bodyPr/>
          <a:lstStyle/>
          <a:p>
            <a:fld id="{99197DEA-CF61-46C9-BC90-F6A731DD8BFB}" type="slidenum">
              <a:rPr kumimoji="1" lang="ja-JP" altLang="en-US" smtClean="0"/>
              <a:t>‹#›</a:t>
            </a:fld>
            <a:endParaRPr kumimoji="1" lang="ja-JP" altLang="en-US"/>
          </a:p>
        </p:txBody>
      </p:sp>
      <p:pic>
        <p:nvPicPr>
          <p:cNvPr id="16" name="図 15">
            <a:extLst>
              <a:ext uri="{FF2B5EF4-FFF2-40B4-BE49-F238E27FC236}">
                <a16:creationId xmlns:a16="http://schemas.microsoft.com/office/drawing/2014/main" id="{C85D8C7D-16C4-9506-EFD7-6720E8AEA17C}"/>
              </a:ext>
            </a:extLst>
          </p:cNvPr>
          <p:cNvPicPr>
            <a:picLocks noChangeAspect="1"/>
          </p:cNvPicPr>
          <p:nvPr userDrawn="1"/>
        </p:nvPicPr>
        <p:blipFill>
          <a:blip r:embed="rId2"/>
          <a:stretch>
            <a:fillRect/>
          </a:stretch>
        </p:blipFill>
        <p:spPr>
          <a:xfrm>
            <a:off x="0" y="6098720"/>
            <a:ext cx="12192000" cy="759279"/>
          </a:xfrm>
          <a:prstGeom prst="rect">
            <a:avLst/>
          </a:prstGeom>
        </p:spPr>
      </p:pic>
      <p:pic>
        <p:nvPicPr>
          <p:cNvPr id="7" name="図 6">
            <a:extLst>
              <a:ext uri="{FF2B5EF4-FFF2-40B4-BE49-F238E27FC236}">
                <a16:creationId xmlns:a16="http://schemas.microsoft.com/office/drawing/2014/main" id="{C79FDEB7-ABA0-A59F-9C6E-F1F67CC170E1}"/>
              </a:ext>
            </a:extLst>
          </p:cNvPr>
          <p:cNvPicPr>
            <a:picLocks noChangeAspect="1"/>
          </p:cNvPicPr>
          <p:nvPr userDrawn="1"/>
        </p:nvPicPr>
        <p:blipFill>
          <a:blip r:embed="rId3"/>
          <a:stretch>
            <a:fillRect/>
          </a:stretch>
        </p:blipFill>
        <p:spPr>
          <a:xfrm>
            <a:off x="10604328" y="6152241"/>
            <a:ext cx="1498943" cy="257630"/>
          </a:xfrm>
          <a:prstGeom prst="rect">
            <a:avLst/>
          </a:prstGeom>
        </p:spPr>
      </p:pic>
      <p:sp>
        <p:nvSpPr>
          <p:cNvPr id="8" name="スライド番号プレースホルダー 5">
            <a:extLst>
              <a:ext uri="{FF2B5EF4-FFF2-40B4-BE49-F238E27FC236}">
                <a16:creationId xmlns:a16="http://schemas.microsoft.com/office/drawing/2014/main" id="{B696B3E6-C286-9C42-DBA7-78CDC111E14A}"/>
              </a:ext>
            </a:extLst>
          </p:cNvPr>
          <p:cNvSpPr txBox="1">
            <a:spLocks/>
          </p:cNvSpPr>
          <p:nvPr userDrawn="1"/>
        </p:nvSpPr>
        <p:spPr>
          <a:xfrm>
            <a:off x="9067799" y="6492875"/>
            <a:ext cx="3035471"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197DEA-CF61-46C9-BC90-F6A731DD8BFB}" type="slidenum">
              <a:rPr lang="ja-JP" altLang="en-US" sz="1800" b="1" i="0" baseline="0" smtClean="0">
                <a:solidFill>
                  <a:schemeClr val="bg2"/>
                </a:solidFill>
              </a:rPr>
              <a:pPr/>
              <a:t>‹#›</a:t>
            </a:fld>
            <a:endParaRPr lang="ja-JP" altLang="en-US" sz="1800" b="1" i="0" baseline="0" dirty="0">
              <a:solidFill>
                <a:schemeClr val="bg2"/>
              </a:solidFill>
            </a:endParaRPr>
          </a:p>
        </p:txBody>
      </p:sp>
    </p:spTree>
    <p:extLst>
      <p:ext uri="{BB962C8B-B14F-4D97-AF65-F5344CB8AC3E}">
        <p14:creationId xmlns:p14="http://schemas.microsoft.com/office/powerpoint/2010/main" val="2588311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D5111F-5A4F-5D76-77D5-4521BBADD12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AAF2ED1-69D9-132A-B99B-B012194CF2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B5D07F0-6DC9-84E7-130C-1E2C9E495728}"/>
              </a:ext>
            </a:extLst>
          </p:cNvPr>
          <p:cNvSpPr>
            <a:spLocks noGrp="1"/>
          </p:cNvSpPr>
          <p:nvPr>
            <p:ph type="dt" sz="half" idx="10"/>
          </p:nvPr>
        </p:nvSpPr>
        <p:spPr/>
        <p:txBody>
          <a:bodyPr/>
          <a:lstStyle/>
          <a:p>
            <a:fld id="{64DA5AE3-EBA7-4F6F-8544-40BA320915EE}" type="datetimeFigureOut">
              <a:rPr kumimoji="1" lang="ja-JP" altLang="en-US" smtClean="0"/>
              <a:t>2026/1/30</a:t>
            </a:fld>
            <a:endParaRPr kumimoji="1" lang="ja-JP" altLang="en-US"/>
          </a:p>
        </p:txBody>
      </p:sp>
      <p:sp>
        <p:nvSpPr>
          <p:cNvPr id="5" name="フッター プレースホルダー 4">
            <a:extLst>
              <a:ext uri="{FF2B5EF4-FFF2-40B4-BE49-F238E27FC236}">
                <a16:creationId xmlns:a16="http://schemas.microsoft.com/office/drawing/2014/main" id="{26420AB6-2DED-48E1-A8C4-E7D5E7097B9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A97D1C5-AA2E-11B6-3D60-35B870BC26CA}"/>
              </a:ext>
            </a:extLst>
          </p:cNvPr>
          <p:cNvSpPr>
            <a:spLocks noGrp="1"/>
          </p:cNvSpPr>
          <p:nvPr>
            <p:ph type="sldNum" sz="quarter" idx="12"/>
          </p:nvPr>
        </p:nvSpPr>
        <p:spPr/>
        <p:txBody>
          <a:bodyPr/>
          <a:lstStyle/>
          <a:p>
            <a:fld id="{99197DEA-CF61-46C9-BC90-F6A731DD8BFB}" type="slidenum">
              <a:rPr kumimoji="1" lang="ja-JP" altLang="en-US" smtClean="0"/>
              <a:t>‹#›</a:t>
            </a:fld>
            <a:endParaRPr kumimoji="1" lang="ja-JP" altLang="en-US"/>
          </a:p>
        </p:txBody>
      </p:sp>
    </p:spTree>
    <p:extLst>
      <p:ext uri="{BB962C8B-B14F-4D97-AF65-F5344CB8AC3E}">
        <p14:creationId xmlns:p14="http://schemas.microsoft.com/office/powerpoint/2010/main" val="2762356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C38FB5-46D6-5DDB-B1C5-44A49E52462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28A1503-EA88-87A3-04AE-507FB1A9752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AF21DFC-5F20-27D0-ADCB-27E2DD50E6F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F8585B1-5694-668A-A136-06126BEF428D}"/>
              </a:ext>
            </a:extLst>
          </p:cNvPr>
          <p:cNvSpPr>
            <a:spLocks noGrp="1"/>
          </p:cNvSpPr>
          <p:nvPr>
            <p:ph type="dt" sz="half" idx="10"/>
          </p:nvPr>
        </p:nvSpPr>
        <p:spPr/>
        <p:txBody>
          <a:bodyPr/>
          <a:lstStyle/>
          <a:p>
            <a:fld id="{64DA5AE3-EBA7-4F6F-8544-40BA320915EE}" type="datetimeFigureOut">
              <a:rPr kumimoji="1" lang="ja-JP" altLang="en-US" smtClean="0"/>
              <a:t>2026/1/30</a:t>
            </a:fld>
            <a:endParaRPr kumimoji="1" lang="ja-JP" altLang="en-US"/>
          </a:p>
        </p:txBody>
      </p:sp>
      <p:sp>
        <p:nvSpPr>
          <p:cNvPr id="6" name="フッター プレースホルダー 5">
            <a:extLst>
              <a:ext uri="{FF2B5EF4-FFF2-40B4-BE49-F238E27FC236}">
                <a16:creationId xmlns:a16="http://schemas.microsoft.com/office/drawing/2014/main" id="{E4C37ABD-5D70-50CF-62CE-9EC8F9EE4D9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AA1811-D90D-25E1-A34F-DA3D8CC8D1C5}"/>
              </a:ext>
            </a:extLst>
          </p:cNvPr>
          <p:cNvSpPr>
            <a:spLocks noGrp="1"/>
          </p:cNvSpPr>
          <p:nvPr>
            <p:ph type="sldNum" sz="quarter" idx="12"/>
          </p:nvPr>
        </p:nvSpPr>
        <p:spPr/>
        <p:txBody>
          <a:bodyPr/>
          <a:lstStyle/>
          <a:p>
            <a:fld id="{99197DEA-CF61-46C9-BC90-F6A731DD8BFB}" type="slidenum">
              <a:rPr kumimoji="1" lang="ja-JP" altLang="en-US" smtClean="0"/>
              <a:t>‹#›</a:t>
            </a:fld>
            <a:endParaRPr kumimoji="1" lang="ja-JP" altLang="en-US"/>
          </a:p>
        </p:txBody>
      </p:sp>
    </p:spTree>
    <p:extLst>
      <p:ext uri="{BB962C8B-B14F-4D97-AF65-F5344CB8AC3E}">
        <p14:creationId xmlns:p14="http://schemas.microsoft.com/office/powerpoint/2010/main" val="4163894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F22D51-69AD-B897-D783-7DBFB51342E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A4A950E-8AA6-8F7C-9C2A-D75500A292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4F73D1A-AE78-7019-177F-2047132BF34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29F8997-9A54-EB42-5048-13F7373CB1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CDE8DA7-4A85-9892-888B-1A2B6E9C1CB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97351BC-86FC-685A-F1A6-6295702DBBAE}"/>
              </a:ext>
            </a:extLst>
          </p:cNvPr>
          <p:cNvSpPr>
            <a:spLocks noGrp="1"/>
          </p:cNvSpPr>
          <p:nvPr>
            <p:ph type="dt" sz="half" idx="10"/>
          </p:nvPr>
        </p:nvSpPr>
        <p:spPr/>
        <p:txBody>
          <a:bodyPr/>
          <a:lstStyle/>
          <a:p>
            <a:fld id="{64DA5AE3-EBA7-4F6F-8544-40BA320915EE}" type="datetimeFigureOut">
              <a:rPr kumimoji="1" lang="ja-JP" altLang="en-US" smtClean="0"/>
              <a:t>2026/1/30</a:t>
            </a:fld>
            <a:endParaRPr kumimoji="1" lang="ja-JP" altLang="en-US"/>
          </a:p>
        </p:txBody>
      </p:sp>
      <p:sp>
        <p:nvSpPr>
          <p:cNvPr id="8" name="フッター プレースホルダー 7">
            <a:extLst>
              <a:ext uri="{FF2B5EF4-FFF2-40B4-BE49-F238E27FC236}">
                <a16:creationId xmlns:a16="http://schemas.microsoft.com/office/drawing/2014/main" id="{F75DE544-6ED5-7D18-DFC2-8E3B2AC1E57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3A5F16C-0407-2D26-ACA9-06B1F210260A}"/>
              </a:ext>
            </a:extLst>
          </p:cNvPr>
          <p:cNvSpPr>
            <a:spLocks noGrp="1"/>
          </p:cNvSpPr>
          <p:nvPr>
            <p:ph type="sldNum" sz="quarter" idx="12"/>
          </p:nvPr>
        </p:nvSpPr>
        <p:spPr/>
        <p:txBody>
          <a:bodyPr/>
          <a:lstStyle/>
          <a:p>
            <a:fld id="{99197DEA-CF61-46C9-BC90-F6A731DD8BFB}" type="slidenum">
              <a:rPr kumimoji="1" lang="ja-JP" altLang="en-US" smtClean="0"/>
              <a:t>‹#›</a:t>
            </a:fld>
            <a:endParaRPr kumimoji="1" lang="ja-JP" altLang="en-US"/>
          </a:p>
        </p:txBody>
      </p:sp>
    </p:spTree>
    <p:extLst>
      <p:ext uri="{BB962C8B-B14F-4D97-AF65-F5344CB8AC3E}">
        <p14:creationId xmlns:p14="http://schemas.microsoft.com/office/powerpoint/2010/main" val="71674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F44B50-0625-292C-5901-E3D281196D5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E345EC4-08CC-3567-3544-DC2BC25A0DE1}"/>
              </a:ext>
            </a:extLst>
          </p:cNvPr>
          <p:cNvSpPr>
            <a:spLocks noGrp="1"/>
          </p:cNvSpPr>
          <p:nvPr>
            <p:ph type="dt" sz="half" idx="10"/>
          </p:nvPr>
        </p:nvSpPr>
        <p:spPr/>
        <p:txBody>
          <a:bodyPr/>
          <a:lstStyle/>
          <a:p>
            <a:fld id="{64DA5AE3-EBA7-4F6F-8544-40BA320915EE}" type="datetimeFigureOut">
              <a:rPr kumimoji="1" lang="ja-JP" altLang="en-US" smtClean="0"/>
              <a:t>2026/1/30</a:t>
            </a:fld>
            <a:endParaRPr kumimoji="1" lang="ja-JP" altLang="en-US"/>
          </a:p>
        </p:txBody>
      </p:sp>
      <p:sp>
        <p:nvSpPr>
          <p:cNvPr id="4" name="フッター プレースホルダー 3">
            <a:extLst>
              <a:ext uri="{FF2B5EF4-FFF2-40B4-BE49-F238E27FC236}">
                <a16:creationId xmlns:a16="http://schemas.microsoft.com/office/drawing/2014/main" id="{E8234BFB-0A5D-DAF0-5307-790EC358938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15F9755-110D-875C-6D58-67D64547EA16}"/>
              </a:ext>
            </a:extLst>
          </p:cNvPr>
          <p:cNvSpPr>
            <a:spLocks noGrp="1"/>
          </p:cNvSpPr>
          <p:nvPr>
            <p:ph type="sldNum" sz="quarter" idx="12"/>
          </p:nvPr>
        </p:nvSpPr>
        <p:spPr/>
        <p:txBody>
          <a:bodyPr/>
          <a:lstStyle/>
          <a:p>
            <a:fld id="{99197DEA-CF61-46C9-BC90-F6A731DD8BFB}" type="slidenum">
              <a:rPr kumimoji="1" lang="ja-JP" altLang="en-US" smtClean="0"/>
              <a:t>‹#›</a:t>
            </a:fld>
            <a:endParaRPr kumimoji="1" lang="ja-JP" altLang="en-US"/>
          </a:p>
        </p:txBody>
      </p:sp>
    </p:spTree>
    <p:extLst>
      <p:ext uri="{BB962C8B-B14F-4D97-AF65-F5344CB8AC3E}">
        <p14:creationId xmlns:p14="http://schemas.microsoft.com/office/powerpoint/2010/main" val="2271018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14A24D4-AB3F-EBCD-65A2-11DED3873BFF}"/>
              </a:ext>
            </a:extLst>
          </p:cNvPr>
          <p:cNvSpPr>
            <a:spLocks noGrp="1"/>
          </p:cNvSpPr>
          <p:nvPr>
            <p:ph type="dt" sz="half" idx="10"/>
          </p:nvPr>
        </p:nvSpPr>
        <p:spPr/>
        <p:txBody>
          <a:bodyPr/>
          <a:lstStyle/>
          <a:p>
            <a:fld id="{64DA5AE3-EBA7-4F6F-8544-40BA320915EE}" type="datetimeFigureOut">
              <a:rPr kumimoji="1" lang="ja-JP" altLang="en-US" smtClean="0"/>
              <a:t>2026/1/30</a:t>
            </a:fld>
            <a:endParaRPr kumimoji="1" lang="ja-JP" altLang="en-US"/>
          </a:p>
        </p:txBody>
      </p:sp>
      <p:sp>
        <p:nvSpPr>
          <p:cNvPr id="3" name="フッター プレースホルダー 2">
            <a:extLst>
              <a:ext uri="{FF2B5EF4-FFF2-40B4-BE49-F238E27FC236}">
                <a16:creationId xmlns:a16="http://schemas.microsoft.com/office/drawing/2014/main" id="{C7C30D4B-8A3E-A154-2EF7-F27FB1538B7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3906571-B196-8C7E-90D5-47B3E3C65769}"/>
              </a:ext>
            </a:extLst>
          </p:cNvPr>
          <p:cNvSpPr>
            <a:spLocks noGrp="1"/>
          </p:cNvSpPr>
          <p:nvPr>
            <p:ph type="sldNum" sz="quarter" idx="12"/>
          </p:nvPr>
        </p:nvSpPr>
        <p:spPr/>
        <p:txBody>
          <a:bodyPr/>
          <a:lstStyle/>
          <a:p>
            <a:fld id="{99197DEA-CF61-46C9-BC90-F6A731DD8BFB}" type="slidenum">
              <a:rPr kumimoji="1" lang="ja-JP" altLang="en-US" smtClean="0"/>
              <a:t>‹#›</a:t>
            </a:fld>
            <a:endParaRPr kumimoji="1" lang="ja-JP" altLang="en-US"/>
          </a:p>
        </p:txBody>
      </p:sp>
    </p:spTree>
    <p:extLst>
      <p:ext uri="{BB962C8B-B14F-4D97-AF65-F5344CB8AC3E}">
        <p14:creationId xmlns:p14="http://schemas.microsoft.com/office/powerpoint/2010/main" val="3434267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4C654F-6A19-92A2-789E-1D5AA57EBE9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0EA9115-AEB5-332A-9E80-359C1E106A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168C7F8-9E5C-6756-B1C8-07E3EA7F6F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434E75A-FD30-DC5D-7B35-07D30544CF20}"/>
              </a:ext>
            </a:extLst>
          </p:cNvPr>
          <p:cNvSpPr>
            <a:spLocks noGrp="1"/>
          </p:cNvSpPr>
          <p:nvPr>
            <p:ph type="dt" sz="half" idx="10"/>
          </p:nvPr>
        </p:nvSpPr>
        <p:spPr/>
        <p:txBody>
          <a:bodyPr/>
          <a:lstStyle/>
          <a:p>
            <a:fld id="{64DA5AE3-EBA7-4F6F-8544-40BA320915EE}" type="datetimeFigureOut">
              <a:rPr kumimoji="1" lang="ja-JP" altLang="en-US" smtClean="0"/>
              <a:t>2026/1/30</a:t>
            </a:fld>
            <a:endParaRPr kumimoji="1" lang="ja-JP" altLang="en-US"/>
          </a:p>
        </p:txBody>
      </p:sp>
      <p:sp>
        <p:nvSpPr>
          <p:cNvPr id="6" name="フッター プレースホルダー 5">
            <a:extLst>
              <a:ext uri="{FF2B5EF4-FFF2-40B4-BE49-F238E27FC236}">
                <a16:creationId xmlns:a16="http://schemas.microsoft.com/office/drawing/2014/main" id="{C01CCC6F-4206-470A-0DE6-1F54D2E7093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451CB3E-09B3-C3F4-79E8-AAC429809853}"/>
              </a:ext>
            </a:extLst>
          </p:cNvPr>
          <p:cNvSpPr>
            <a:spLocks noGrp="1"/>
          </p:cNvSpPr>
          <p:nvPr>
            <p:ph type="sldNum" sz="quarter" idx="12"/>
          </p:nvPr>
        </p:nvSpPr>
        <p:spPr/>
        <p:txBody>
          <a:bodyPr/>
          <a:lstStyle/>
          <a:p>
            <a:fld id="{99197DEA-CF61-46C9-BC90-F6A731DD8BFB}" type="slidenum">
              <a:rPr kumimoji="1" lang="ja-JP" altLang="en-US" smtClean="0"/>
              <a:t>‹#›</a:t>
            </a:fld>
            <a:endParaRPr kumimoji="1" lang="ja-JP" altLang="en-US"/>
          </a:p>
        </p:txBody>
      </p:sp>
    </p:spTree>
    <p:extLst>
      <p:ext uri="{BB962C8B-B14F-4D97-AF65-F5344CB8AC3E}">
        <p14:creationId xmlns:p14="http://schemas.microsoft.com/office/powerpoint/2010/main" val="2264725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F79C2C-08D4-7AB0-04CD-87512C682EA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EB495EE-2A32-BA11-887C-92BE9F2539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6007469-9F53-9F78-8897-08AC7B3CB7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A721276-AC80-BC4C-354C-FDED3295DF4C}"/>
              </a:ext>
            </a:extLst>
          </p:cNvPr>
          <p:cNvSpPr>
            <a:spLocks noGrp="1"/>
          </p:cNvSpPr>
          <p:nvPr>
            <p:ph type="dt" sz="half" idx="10"/>
          </p:nvPr>
        </p:nvSpPr>
        <p:spPr/>
        <p:txBody>
          <a:bodyPr/>
          <a:lstStyle/>
          <a:p>
            <a:fld id="{64DA5AE3-EBA7-4F6F-8544-40BA320915EE}" type="datetimeFigureOut">
              <a:rPr kumimoji="1" lang="ja-JP" altLang="en-US" smtClean="0"/>
              <a:t>2026/1/30</a:t>
            </a:fld>
            <a:endParaRPr kumimoji="1" lang="ja-JP" altLang="en-US"/>
          </a:p>
        </p:txBody>
      </p:sp>
      <p:sp>
        <p:nvSpPr>
          <p:cNvPr id="6" name="フッター プレースホルダー 5">
            <a:extLst>
              <a:ext uri="{FF2B5EF4-FFF2-40B4-BE49-F238E27FC236}">
                <a16:creationId xmlns:a16="http://schemas.microsoft.com/office/drawing/2014/main" id="{D023D879-D607-8E3E-231B-2128F927880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F7E1E0F-A0FE-4C80-7E1F-621CDD231E80}"/>
              </a:ext>
            </a:extLst>
          </p:cNvPr>
          <p:cNvSpPr>
            <a:spLocks noGrp="1"/>
          </p:cNvSpPr>
          <p:nvPr>
            <p:ph type="sldNum" sz="quarter" idx="12"/>
          </p:nvPr>
        </p:nvSpPr>
        <p:spPr/>
        <p:txBody>
          <a:bodyPr/>
          <a:lstStyle/>
          <a:p>
            <a:fld id="{99197DEA-CF61-46C9-BC90-F6A731DD8BFB}" type="slidenum">
              <a:rPr kumimoji="1" lang="ja-JP" altLang="en-US" smtClean="0"/>
              <a:t>‹#›</a:t>
            </a:fld>
            <a:endParaRPr kumimoji="1" lang="ja-JP" altLang="en-US"/>
          </a:p>
        </p:txBody>
      </p:sp>
    </p:spTree>
    <p:extLst>
      <p:ext uri="{BB962C8B-B14F-4D97-AF65-F5344CB8AC3E}">
        <p14:creationId xmlns:p14="http://schemas.microsoft.com/office/powerpoint/2010/main" val="1010142347"/>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53CD7D7-D6F0-28ED-C916-E91EF3A688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A9794DB-B9EB-500B-141D-873693C8CA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1270092-55F6-607B-F543-53409A2036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DA5AE3-EBA7-4F6F-8544-40BA320915EE}" type="datetimeFigureOut">
              <a:rPr kumimoji="1" lang="ja-JP" altLang="en-US" smtClean="0"/>
              <a:t>2026/1/30</a:t>
            </a:fld>
            <a:endParaRPr kumimoji="1" lang="ja-JP" altLang="en-US"/>
          </a:p>
        </p:txBody>
      </p:sp>
      <p:sp>
        <p:nvSpPr>
          <p:cNvPr id="5" name="フッター プレースホルダー 4">
            <a:extLst>
              <a:ext uri="{FF2B5EF4-FFF2-40B4-BE49-F238E27FC236}">
                <a16:creationId xmlns:a16="http://schemas.microsoft.com/office/drawing/2014/main" id="{B4FAFDC2-8BC9-A2CF-8662-8ABFF026FC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46C77CC-0B9D-2104-B8C1-F93699F507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97DEA-CF61-46C9-BC90-F6A731DD8BFB}" type="slidenum">
              <a:rPr kumimoji="1" lang="ja-JP" altLang="en-US" smtClean="0"/>
              <a:t>‹#›</a:t>
            </a:fld>
            <a:endParaRPr kumimoji="1" lang="ja-JP" altLang="en-US"/>
          </a:p>
        </p:txBody>
      </p:sp>
    </p:spTree>
    <p:extLst>
      <p:ext uri="{BB962C8B-B14F-4D97-AF65-F5344CB8AC3E}">
        <p14:creationId xmlns:p14="http://schemas.microsoft.com/office/powerpoint/2010/main" val="1168206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8.svg" Type="http://schemas.openxmlformats.org/officeDocument/2006/relationships/image"/><Relationship Id="rId4" Target="../media/image13.png" Type="http://schemas.openxmlformats.org/officeDocument/2006/relationships/image"/><Relationship Id="rId5" Target="../media/image14.jp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5.png" Type="http://schemas.openxmlformats.org/officeDocument/2006/relationships/image"/><Relationship Id="rId3" Target="../media/image1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8.png" Type="http://schemas.openxmlformats.org/officeDocument/2006/relationships/image"/><Relationship Id="rId3" Target="../media/image19.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20.jp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16.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21.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8.svg" Type="http://schemas.openxmlformats.org/officeDocument/2006/relationships/image"/><Relationship Id="rId4" Target="../media/image21.png" Type="http://schemas.openxmlformats.org/officeDocument/2006/relationships/image"/><Relationship Id="rId5" Target="../media/image2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21.png" Type="http://schemas.openxmlformats.org/officeDocument/2006/relationships/image"/><Relationship Id="rId3" Target="../media/image2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2.xml" Type="http://schemas.openxmlformats.org/officeDocument/2006/relationships/slideLayout"/><Relationship Id="rId2" Target="../charts/chart1.xml" Type="http://schemas.openxmlformats.org/officeDocument/2006/relationships/chart"/><Relationship Id="rId3" Target="../media/image24.jp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8.svg" Type="http://schemas.openxmlformats.org/officeDocument/2006/relationships/image"/><Relationship Id="rId4" Target="../media/image21.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25.jp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8.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8.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8.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26.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27.jp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8.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28.jp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30.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8.svg" Type="http://schemas.openxmlformats.org/officeDocument/2006/relationships/image"/><Relationship Id="rId4" Target="../media/image29.png" Type="http://schemas.openxmlformats.org/officeDocument/2006/relationships/image"/><Relationship Id="rId5" Target="../media/image30.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8.svg" Type="http://schemas.openxmlformats.org/officeDocument/2006/relationships/image"/><Relationship Id="rId4" Target="../media/image31.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2.png" Type="http://schemas.openxmlformats.org/officeDocument/2006/relationships/image"/><Relationship Id="rId3" Target="../media/image33.png" Type="http://schemas.openxmlformats.org/officeDocument/2006/relationships/image"/><Relationship Id="rId4" Target="../media/image34.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5.png" Type="http://schemas.openxmlformats.org/officeDocument/2006/relationships/image"/><Relationship Id="rId3" Target="../media/image36.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8.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36.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37.jpg" Type="http://schemas.openxmlformats.org/officeDocument/2006/relationships/image"/><Relationship Id="rId5" Target="../media/image38.jp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9.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40.jp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7.jpe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8.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2.xml" Type="http://schemas.openxmlformats.org/officeDocument/2006/relationships/slideLayout"/><Relationship Id="rId2" Target="mailto:shoshika@pref.mie.lg.jp" TargetMode="External" Type="http://schemas.openxmlformats.org/officeDocument/2006/relationships/hyperlink"/><Relationship Id="rId3" Target="https://www.pref.mie.lg.jp/D1KODOMO/000117883.htm" TargetMode="External" Type="http://schemas.openxmlformats.org/officeDocument/2006/relationships/hyperlink"/><Relationship Id="rId4" Target="https://www.mhlw.go.jp/seisakunitsuite/bunya/koyou_roudou/koyoukintou/ryouritsu/ikuji/consultation/" TargetMode="External" Type="http://schemas.openxmlformats.org/officeDocument/2006/relationships/hyperlink"/><Relationship Id="rId5" Target="../media/image41.png" Type="http://schemas.openxmlformats.org/officeDocument/2006/relationships/image"/><Relationship Id="rId6" Target="../media/image4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8.svg" Type="http://schemas.openxmlformats.org/officeDocument/2006/relationships/image"/><Relationship Id="rId4" Target="../media/image10.png" Type="http://schemas.openxmlformats.org/officeDocument/2006/relationships/image"/><Relationship Id="rId5" Target="../media/image11.jp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8.svg" Type="http://schemas.openxmlformats.org/officeDocument/2006/relationships/image"/><Relationship Id="rId4" Target="../media/image12.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09537C7A-D904-8ADC-C88C-5F1FECF943B5}"/>
              </a:ext>
            </a:extLst>
          </p:cNvPr>
          <p:cNvSpPr>
            <a:spLocks noChangeAspect="1"/>
          </p:cNvSpPr>
          <p:nvPr/>
        </p:nvSpPr>
        <p:spPr>
          <a:xfrm>
            <a:off x="10351699" y="904985"/>
            <a:ext cx="837646" cy="1102166"/>
          </a:xfrm>
          <a:custGeom>
            <a:avLst/>
            <a:gdLst/>
            <a:ahLst/>
            <a:cxnLst/>
            <a:rect l="l" t="t" r="r" b="b"/>
            <a:pathLst>
              <a:path w="1199470" h="1578250">
                <a:moveTo>
                  <a:pt x="0" y="0"/>
                </a:moveTo>
                <a:lnTo>
                  <a:pt x="1199470" y="0"/>
                </a:lnTo>
                <a:lnTo>
                  <a:pt x="1199470" y="1578250"/>
                </a:lnTo>
                <a:lnTo>
                  <a:pt x="0" y="1578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5" name="TextBox 10">
            <a:extLst>
              <a:ext uri="{FF2B5EF4-FFF2-40B4-BE49-F238E27FC236}">
                <a16:creationId xmlns:a16="http://schemas.microsoft.com/office/drawing/2014/main" id="{21BD6394-3757-3822-C83C-8F932C941B85}"/>
              </a:ext>
            </a:extLst>
          </p:cNvPr>
          <p:cNvSpPr txBox="1"/>
          <p:nvPr/>
        </p:nvSpPr>
        <p:spPr>
          <a:xfrm>
            <a:off x="976929" y="2395359"/>
            <a:ext cx="9620631" cy="1239122"/>
          </a:xfrm>
          <a:prstGeom prst="rect">
            <a:avLst/>
          </a:prstGeom>
        </p:spPr>
        <p:txBody>
          <a:bodyPr wrap="square" lIns="0" tIns="0" rIns="0" bIns="0" rtlCol="0" anchor="t">
            <a:spAutoFit/>
          </a:bodyPr>
          <a:lstStyle/>
          <a:p>
            <a:pPr algn="l">
              <a:lnSpc>
                <a:spcPts val="11059"/>
              </a:lnSpc>
              <a:spcBef>
                <a:spcPct val="0"/>
              </a:spcBef>
            </a:pPr>
            <a:r>
              <a:rPr lang="ja-JP" altLang="en-US" sz="4800" b="1" spc="394" dirty="0">
                <a:solidFill>
                  <a:srgbClr val="1A1A1A"/>
                </a:solidFill>
                <a:latin typeface="たづがね角ゴシック Info Bold"/>
                <a:ea typeface="たづがね角ゴシック Info Bold"/>
                <a:cs typeface="たづがね角ゴシック Info Bold"/>
                <a:sym typeface="たづがね角ゴシック Info Bold"/>
              </a:rPr>
              <a:t>“私たち”らしい育休を考える</a:t>
            </a:r>
            <a:endParaRPr lang="en-US" sz="4800" b="1" spc="394" dirty="0">
              <a:solidFill>
                <a:srgbClr val="1A1A1A"/>
              </a:solidFill>
              <a:latin typeface="たづがね角ゴシック Info Bold"/>
              <a:ea typeface="たづがね角ゴシック Info Bold"/>
              <a:cs typeface="たづがね角ゴシック Info Bold"/>
              <a:sym typeface="たづがね角ゴシック Info Bold"/>
            </a:endParaRPr>
          </a:p>
        </p:txBody>
      </p:sp>
      <p:sp>
        <p:nvSpPr>
          <p:cNvPr id="6" name="TextBox 11">
            <a:extLst>
              <a:ext uri="{FF2B5EF4-FFF2-40B4-BE49-F238E27FC236}">
                <a16:creationId xmlns:a16="http://schemas.microsoft.com/office/drawing/2014/main" id="{2C96E7FD-5A84-0332-0AB2-B96A63D84F39}"/>
              </a:ext>
            </a:extLst>
          </p:cNvPr>
          <p:cNvSpPr txBox="1"/>
          <p:nvPr/>
        </p:nvSpPr>
        <p:spPr>
          <a:xfrm>
            <a:off x="1018359" y="3768645"/>
            <a:ext cx="10383520" cy="520592"/>
          </a:xfrm>
          <a:prstGeom prst="rect">
            <a:avLst/>
          </a:prstGeom>
        </p:spPr>
        <p:txBody>
          <a:bodyPr wrap="square" lIns="0" tIns="0" rIns="0" bIns="0" rtlCol="0" anchor="t">
            <a:spAutoFit/>
          </a:bodyPr>
          <a:lstStyle/>
          <a:p>
            <a:pPr marL="0" lvl="0" indent="0" algn="l">
              <a:lnSpc>
                <a:spcPts val="4479"/>
              </a:lnSpc>
              <a:spcBef>
                <a:spcPct val="0"/>
              </a:spcBef>
            </a:pPr>
            <a:r>
              <a:rPr 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育児の未来が変わる！夫婦で描くしあわせ育児プラン～</a:t>
            </a:r>
            <a:endParaRPr lang="en-US"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7" name="TextBox 12">
            <a:extLst>
              <a:ext uri="{FF2B5EF4-FFF2-40B4-BE49-F238E27FC236}">
                <a16:creationId xmlns:a16="http://schemas.microsoft.com/office/drawing/2014/main" id="{C5EE1C36-7145-782C-0F8F-6CD450A2477C}"/>
              </a:ext>
            </a:extLst>
          </p:cNvPr>
          <p:cNvSpPr txBox="1"/>
          <p:nvPr/>
        </p:nvSpPr>
        <p:spPr>
          <a:xfrm>
            <a:off x="976930" y="2007151"/>
            <a:ext cx="5262929" cy="528158"/>
          </a:xfrm>
          <a:prstGeom prst="rect">
            <a:avLst/>
          </a:prstGeom>
        </p:spPr>
        <p:txBody>
          <a:bodyPr wrap="square" lIns="0" tIns="0" rIns="0" bIns="0" rtlCol="0" anchor="t">
            <a:spAutoFit/>
          </a:bodyPr>
          <a:lstStyle/>
          <a:p>
            <a:pPr marL="0" lvl="0" indent="0" algn="just">
              <a:lnSpc>
                <a:spcPts val="4604"/>
              </a:lnSpc>
              <a:spcBef>
                <a:spcPct val="0"/>
              </a:spcBef>
            </a:pPr>
            <a:r>
              <a:rPr lang="ja-JP" altLang="en-US" sz="2400" b="1" dirty="0">
                <a:solidFill>
                  <a:srgbClr val="5A9F8A"/>
                </a:solidFill>
                <a:latin typeface="たづがね角ゴシック Info Bold" panose="020B0600070205080204" charset="-128"/>
                <a:ea typeface="たづがね角ゴシック Info Bold" panose="020B0600070205080204" charset="-128"/>
                <a:cs typeface="Helvetica World"/>
                <a:sym typeface="Helvetica World"/>
              </a:rPr>
              <a:t>三重県　</a:t>
            </a:r>
            <a:r>
              <a:rPr lang="en-US" sz="2400" b="1" dirty="0">
                <a:solidFill>
                  <a:srgbClr val="5A9F8A"/>
                </a:solidFill>
                <a:latin typeface="たづがね角ゴシック Info Bold" panose="020B0600070205080204" charset="-128"/>
                <a:ea typeface="たづがね角ゴシック Info Bold" panose="020B0600070205080204" charset="-128"/>
                <a:cs typeface="Helvetica World"/>
                <a:sym typeface="Helvetica World"/>
              </a:rPr>
              <a:t>みえパパ×育休促進事業</a:t>
            </a:r>
          </a:p>
        </p:txBody>
      </p:sp>
      <p:sp>
        <p:nvSpPr>
          <p:cNvPr id="2" name="TextBox 13">
            <a:extLst>
              <a:ext uri="{FF2B5EF4-FFF2-40B4-BE49-F238E27FC236}">
                <a16:creationId xmlns:a16="http://schemas.microsoft.com/office/drawing/2014/main" id="{20D6D548-E682-A524-2697-D74FA4294935}"/>
              </a:ext>
            </a:extLst>
          </p:cNvPr>
          <p:cNvSpPr txBox="1"/>
          <p:nvPr/>
        </p:nvSpPr>
        <p:spPr>
          <a:xfrm>
            <a:off x="8433707" y="5596443"/>
            <a:ext cx="3446732" cy="356572"/>
          </a:xfrm>
          <a:prstGeom prst="rect">
            <a:avLst/>
          </a:prstGeom>
        </p:spPr>
        <p:txBody>
          <a:bodyPr wrap="square" lIns="0" tIns="0" rIns="0" bIns="0" rtlCol="0" anchor="t">
            <a:spAutoFit/>
          </a:bodyPr>
          <a:lstStyle/>
          <a:p>
            <a:pPr algn="r">
              <a:lnSpc>
                <a:spcPts val="3080"/>
              </a:lnSpc>
              <a:spcBef>
                <a:spcPct val="0"/>
              </a:spcBef>
            </a:pPr>
            <a:r>
              <a:rPr lang="en-US" sz="1600" spc="110" dirty="0">
                <a:solidFill>
                  <a:srgbClr val="5A9F8A"/>
                </a:solidFill>
                <a:latin typeface="Helvetica World"/>
                <a:ea typeface="Helvetica World"/>
                <a:cs typeface="Helvetica World"/>
                <a:sym typeface="Helvetica World"/>
              </a:rPr>
              <a:t>Updated</a:t>
            </a:r>
            <a:r>
              <a:rPr lang="en-US" spc="110" dirty="0">
                <a:solidFill>
                  <a:srgbClr val="5A9F8A"/>
                </a:solidFill>
                <a:latin typeface="Helvetica World"/>
                <a:ea typeface="Helvetica World"/>
                <a:cs typeface="Helvetica World"/>
                <a:sym typeface="Helvetica World"/>
              </a:rPr>
              <a:t> on January 28, 2026</a:t>
            </a:r>
          </a:p>
        </p:txBody>
      </p:sp>
    </p:spTree>
    <p:extLst>
      <p:ext uri="{BB962C8B-B14F-4D97-AF65-F5344CB8AC3E}">
        <p14:creationId xmlns:p14="http://schemas.microsoft.com/office/powerpoint/2010/main" val="1232966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A1A17-16B4-8F24-56DB-A868A9E07633}"/>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43279747-0A8B-4355-25D2-5DC5F112ED0C}"/>
              </a:ext>
            </a:extLst>
          </p:cNvPr>
          <p:cNvSpPr txBox="1"/>
          <p:nvPr/>
        </p:nvSpPr>
        <p:spPr>
          <a:xfrm>
            <a:off x="510101" y="313463"/>
            <a:ext cx="6289709"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育休取得者の家族への効果</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8" name="TextBox 11">
            <a:extLst>
              <a:ext uri="{FF2B5EF4-FFF2-40B4-BE49-F238E27FC236}">
                <a16:creationId xmlns:a16="http://schemas.microsoft.com/office/drawing/2014/main" id="{4F41A527-C638-83C2-BEF5-49DE54AA53BF}"/>
              </a:ext>
            </a:extLst>
          </p:cNvPr>
          <p:cNvSpPr txBox="1"/>
          <p:nvPr/>
        </p:nvSpPr>
        <p:spPr>
          <a:xfrm>
            <a:off x="1559990" y="2053972"/>
            <a:ext cx="8373719"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育児不安・ストレス軽減に好影響！</a:t>
            </a:r>
            <a:endParaRPr lang="en-US"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9" name="Freeform 10">
            <a:extLst>
              <a:ext uri="{FF2B5EF4-FFF2-40B4-BE49-F238E27FC236}">
                <a16:creationId xmlns:a16="http://schemas.microsoft.com/office/drawing/2014/main" id="{ED22DEE4-D768-24CB-1FD6-E6926240192A}"/>
              </a:ext>
            </a:extLst>
          </p:cNvPr>
          <p:cNvSpPr/>
          <p:nvPr/>
        </p:nvSpPr>
        <p:spPr>
          <a:xfrm>
            <a:off x="1120043" y="2095763"/>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0" name="TextBox 11">
            <a:extLst>
              <a:ext uri="{FF2B5EF4-FFF2-40B4-BE49-F238E27FC236}">
                <a16:creationId xmlns:a16="http://schemas.microsoft.com/office/drawing/2014/main" id="{DA103D90-59C4-524B-32ED-B49B1FC56AD7}"/>
              </a:ext>
            </a:extLst>
          </p:cNvPr>
          <p:cNvSpPr txBox="1"/>
          <p:nvPr/>
        </p:nvSpPr>
        <p:spPr>
          <a:xfrm>
            <a:off x="749106" y="1212377"/>
            <a:ext cx="3814101" cy="338554"/>
          </a:xfrm>
          <a:prstGeom prst="rect">
            <a:avLst/>
          </a:prstGeom>
        </p:spPr>
        <p:txBody>
          <a:bodyPr wrap="square" lIns="0" tIns="0" rIns="0" bIns="0" rtlCol="0" anchor="t">
            <a:spAutoFit/>
          </a:bodyPr>
          <a:lstStyle/>
          <a:p>
            <a:pPr algn="l"/>
            <a:r>
              <a:rPr lang="ja-JP" altLang="en-US" sz="2200" dirty="0">
                <a:latin typeface="たづがね角ゴシック Info Medium"/>
                <a:ea typeface="たづがね角ゴシック Info Medium"/>
                <a:cs typeface="たづがね角ゴシック Info Medium"/>
                <a:sym typeface="たづがね角ゴシック Info Medium"/>
              </a:rPr>
              <a:t>妻・子どもへの効果</a:t>
            </a:r>
            <a:endParaRPr lang="en-US" sz="2200" dirty="0">
              <a:latin typeface="たづがね角ゴシック Info Medium"/>
              <a:ea typeface="たづがね角ゴシック Info Medium"/>
              <a:cs typeface="たづがね角ゴシック Info Medium"/>
              <a:sym typeface="たづがね角ゴシック Info Medium"/>
            </a:endParaRPr>
          </a:p>
        </p:txBody>
      </p:sp>
      <p:sp>
        <p:nvSpPr>
          <p:cNvPr id="11" name="TextBox 11">
            <a:extLst>
              <a:ext uri="{FF2B5EF4-FFF2-40B4-BE49-F238E27FC236}">
                <a16:creationId xmlns:a16="http://schemas.microsoft.com/office/drawing/2014/main" id="{E3A6CE41-BCBF-933D-3B31-D224ECA12EFB}"/>
              </a:ext>
            </a:extLst>
          </p:cNvPr>
          <p:cNvSpPr txBox="1"/>
          <p:nvPr/>
        </p:nvSpPr>
        <p:spPr>
          <a:xfrm>
            <a:off x="1559988" y="3429000"/>
            <a:ext cx="7801725" cy="307777"/>
          </a:xfrm>
          <a:prstGeom prst="rect">
            <a:avLst/>
          </a:prstGeom>
        </p:spPr>
        <p:txBody>
          <a:bodyPr wrap="square" lIns="0" tIns="0" rIns="0" bIns="0" rtlCol="0" anchor="t">
            <a:spAutoFit/>
          </a:bodyPr>
          <a:lstStyle/>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夫婦や家族間の信頼関係が深まり、コミュニケーションが活発に！</a:t>
            </a:r>
            <a:endParaRPr lang="en-US" sz="20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12" name="Freeform 10">
            <a:extLst>
              <a:ext uri="{FF2B5EF4-FFF2-40B4-BE49-F238E27FC236}">
                <a16:creationId xmlns:a16="http://schemas.microsoft.com/office/drawing/2014/main" id="{39590893-B049-A453-E51D-4E5049AB1192}"/>
              </a:ext>
            </a:extLst>
          </p:cNvPr>
          <p:cNvSpPr/>
          <p:nvPr/>
        </p:nvSpPr>
        <p:spPr>
          <a:xfrm>
            <a:off x="1120043" y="3470791"/>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4" name="Freeform 10">
            <a:extLst>
              <a:ext uri="{FF2B5EF4-FFF2-40B4-BE49-F238E27FC236}">
                <a16:creationId xmlns:a16="http://schemas.microsoft.com/office/drawing/2014/main" id="{343EA301-CD66-DAA1-B9CC-09A469FF0356}"/>
              </a:ext>
            </a:extLst>
          </p:cNvPr>
          <p:cNvSpPr/>
          <p:nvPr/>
        </p:nvSpPr>
        <p:spPr>
          <a:xfrm>
            <a:off x="1120043" y="5014167"/>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5" name="TextBox 11">
            <a:extLst>
              <a:ext uri="{FF2B5EF4-FFF2-40B4-BE49-F238E27FC236}">
                <a16:creationId xmlns:a16="http://schemas.microsoft.com/office/drawing/2014/main" id="{19877E6F-C5AE-7AFC-ECA1-603B24E634D1}"/>
              </a:ext>
            </a:extLst>
          </p:cNvPr>
          <p:cNvSpPr txBox="1"/>
          <p:nvPr/>
        </p:nvSpPr>
        <p:spPr>
          <a:xfrm>
            <a:off x="1559991" y="2511785"/>
            <a:ext cx="7357586" cy="830997"/>
          </a:xfrm>
          <a:prstGeom prst="rect">
            <a:avLst/>
          </a:prstGeom>
        </p:spPr>
        <p:txBody>
          <a:bodyPr wrap="square" lIns="0" tIns="0" rIns="0" bIns="0" rtlCol="0" anchor="t">
            <a:spAutoFit/>
          </a:bodyPr>
          <a:lstStyle/>
          <a:p>
            <a:pPr algn="l"/>
            <a:r>
              <a:rPr lang="ja-JP" altLang="en-US" dirty="0">
                <a:latin typeface="たづがね角ゴシック Info Medium"/>
                <a:ea typeface="たづがね角ゴシック Info Medium"/>
                <a:cs typeface="たづがね角ゴシック Info Medium"/>
                <a:sym typeface="たづがね角ゴシック Info Medium"/>
              </a:rPr>
              <a:t>「産後の妻の不安やストレスを和らげることができたと感じた。」「一人きりで、育児をしながら家事をするのは本当に大変なことなので、二人で分担できてよかった。」</a:t>
            </a:r>
          </a:p>
        </p:txBody>
      </p:sp>
      <p:sp>
        <p:nvSpPr>
          <p:cNvPr id="16" name="TextBox 11">
            <a:extLst>
              <a:ext uri="{FF2B5EF4-FFF2-40B4-BE49-F238E27FC236}">
                <a16:creationId xmlns:a16="http://schemas.microsoft.com/office/drawing/2014/main" id="{2D6F32CF-B0CD-67E5-51DC-0221E8413BB9}"/>
              </a:ext>
            </a:extLst>
          </p:cNvPr>
          <p:cNvSpPr txBox="1"/>
          <p:nvPr/>
        </p:nvSpPr>
        <p:spPr>
          <a:xfrm>
            <a:off x="1559988" y="3794480"/>
            <a:ext cx="7357586" cy="1107996"/>
          </a:xfrm>
          <a:prstGeom prst="rect">
            <a:avLst/>
          </a:prstGeom>
        </p:spPr>
        <p:txBody>
          <a:bodyPr wrap="square" lIns="0" tIns="0" rIns="0" bIns="0" rtlCol="0" anchor="t">
            <a:spAutoFit/>
          </a:bodyPr>
          <a:lstStyle/>
          <a:p>
            <a:pPr algn="l"/>
            <a:r>
              <a:rPr lang="ja-JP" altLang="en-US" dirty="0">
                <a:latin typeface="たづがね角ゴシック Info Medium"/>
                <a:ea typeface="たづがね角ゴシック Info Medium"/>
                <a:cs typeface="たづがね角ゴシック Info Medium"/>
                <a:sym typeface="たづがね角ゴシック Info Medium"/>
              </a:rPr>
              <a:t>「家事・育児を共に行う同志として妻との間に絆が深まった。」「子どもとのコミュニケーションが増えた。」「上司から</a:t>
            </a:r>
            <a:r>
              <a:rPr lang="en-US" altLang="ja-JP" dirty="0">
                <a:latin typeface="たづがね角ゴシック Info Medium"/>
                <a:ea typeface="たづがね角ゴシック Info Medium"/>
                <a:cs typeface="たづがね角ゴシック Info Medium"/>
                <a:sym typeface="たづがね角ゴシック Info Medium"/>
              </a:rPr>
              <a:t>『</a:t>
            </a:r>
            <a:r>
              <a:rPr lang="ja-JP" altLang="en-US" dirty="0">
                <a:latin typeface="たづがね角ゴシック Info Medium"/>
                <a:ea typeface="たづがね角ゴシック Info Medium"/>
                <a:cs typeface="たづがね角ゴシック Info Medium"/>
                <a:sym typeface="たづがね角ゴシック Info Medium"/>
              </a:rPr>
              <a:t>子育てをしなかったことを妻からずっと責められる</a:t>
            </a:r>
            <a:r>
              <a:rPr lang="en-US" altLang="ja-JP" dirty="0">
                <a:latin typeface="たづがね角ゴシック Info Medium"/>
                <a:ea typeface="たづがね角ゴシック Info Medium"/>
                <a:cs typeface="たづがね角ゴシック Info Medium"/>
                <a:sym typeface="たづがね角ゴシック Info Medium"/>
              </a:rPr>
              <a:t>』</a:t>
            </a:r>
            <a:r>
              <a:rPr lang="ja-JP" altLang="en-US" dirty="0">
                <a:latin typeface="たづがね角ゴシック Info Medium"/>
                <a:ea typeface="たづがね角ゴシック Info Medium"/>
                <a:cs typeface="たづがね角ゴシック Info Medium"/>
                <a:sym typeface="たづがね角ゴシック Info Medium"/>
              </a:rPr>
              <a:t>という話を聞いたので、そうならないようにしたい。」</a:t>
            </a:r>
            <a:endParaRPr lang="en-US" dirty="0">
              <a:latin typeface="たづがね角ゴシック Info Medium"/>
              <a:ea typeface="たづがね角ゴシック Info Medium"/>
              <a:cs typeface="たづがね角ゴシック Info Medium"/>
              <a:sym typeface="たづがね角ゴシック Info Medium"/>
            </a:endParaRPr>
          </a:p>
        </p:txBody>
      </p:sp>
      <p:sp>
        <p:nvSpPr>
          <p:cNvPr id="17" name="TextBox 11">
            <a:extLst>
              <a:ext uri="{FF2B5EF4-FFF2-40B4-BE49-F238E27FC236}">
                <a16:creationId xmlns:a16="http://schemas.microsoft.com/office/drawing/2014/main" id="{1AD39701-D7FF-7009-3D72-24DA0FE39BA5}"/>
              </a:ext>
            </a:extLst>
          </p:cNvPr>
          <p:cNvSpPr txBox="1"/>
          <p:nvPr/>
        </p:nvSpPr>
        <p:spPr>
          <a:xfrm>
            <a:off x="1559990" y="4972376"/>
            <a:ext cx="7953036" cy="307777"/>
          </a:xfrm>
          <a:prstGeom prst="rect">
            <a:avLst/>
          </a:prstGeom>
        </p:spPr>
        <p:txBody>
          <a:bodyPr wrap="square" lIns="0" tIns="0" rIns="0" bIns="0" rtlCol="0" anchor="t">
            <a:spAutoFit/>
          </a:bodyPr>
          <a:lstStyle/>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妻の就業意欲アップ、家計を二人で担うことで、経済的不安が軽減！</a:t>
            </a:r>
            <a:endPar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2" name="TextBox 11">
            <a:extLst>
              <a:ext uri="{FF2B5EF4-FFF2-40B4-BE49-F238E27FC236}">
                <a16:creationId xmlns:a16="http://schemas.microsoft.com/office/drawing/2014/main" id="{824A6C50-F8B6-042F-72DD-0A3287A0939D}"/>
              </a:ext>
            </a:extLst>
          </p:cNvPr>
          <p:cNvSpPr txBox="1"/>
          <p:nvPr/>
        </p:nvSpPr>
        <p:spPr>
          <a:xfrm>
            <a:off x="1559991" y="5353875"/>
            <a:ext cx="7650168" cy="830997"/>
          </a:xfrm>
          <a:prstGeom prst="rect">
            <a:avLst/>
          </a:prstGeom>
        </p:spPr>
        <p:txBody>
          <a:bodyPr wrap="square" lIns="0" tIns="0" rIns="0" bIns="0" rtlCol="0" anchor="t">
            <a:spAutoFit/>
          </a:bodyPr>
          <a:lstStyle/>
          <a:p>
            <a:pPr algn="l"/>
            <a:r>
              <a:rPr lang="ja-JP" altLang="en-US" dirty="0">
                <a:latin typeface="たづがね角ゴシック Info Medium"/>
                <a:ea typeface="たづがね角ゴシック Info Medium"/>
                <a:cs typeface="たづがね角ゴシック Info Medium"/>
                <a:sym typeface="たづがね角ゴシック Info Medium"/>
              </a:rPr>
              <a:t>「家のこと、子育てのことを夫婦で一緒にできたことで、妻が職場復帰した後も安心して働けそうと言っていた。」「二人で働くので経済的な不安が少なくなった。」</a:t>
            </a:r>
          </a:p>
        </p:txBody>
      </p:sp>
      <p:sp>
        <p:nvSpPr>
          <p:cNvPr id="5" name="TextBox 15">
            <a:extLst>
              <a:ext uri="{FF2B5EF4-FFF2-40B4-BE49-F238E27FC236}">
                <a16:creationId xmlns:a16="http://schemas.microsoft.com/office/drawing/2014/main" id="{2DCD65D6-3B39-86B9-DB42-B8696EF09282}"/>
              </a:ext>
            </a:extLst>
          </p:cNvPr>
          <p:cNvSpPr txBox="1"/>
          <p:nvPr/>
        </p:nvSpPr>
        <p:spPr>
          <a:xfrm>
            <a:off x="4877541" y="6083220"/>
            <a:ext cx="5962049" cy="319446"/>
          </a:xfrm>
          <a:prstGeom prst="rect">
            <a:avLst/>
          </a:prstGeom>
        </p:spPr>
        <p:txBody>
          <a:bodyPr wrap="square" lIns="0" tIns="0" rIns="0" bIns="0" rtlCol="0" anchor="t">
            <a:spAutoFit/>
          </a:bodyPr>
          <a:lstStyle/>
          <a:p>
            <a:pPr marL="0" lvl="0" indent="0" algn="l">
              <a:lnSpc>
                <a:spcPts val="2827"/>
              </a:lnSpc>
              <a:spcBef>
                <a:spcPct val="0"/>
              </a:spcBef>
            </a:pPr>
            <a:r>
              <a:rPr lang="ja-JP" altLang="en-US" sz="1600" b="1" dirty="0">
                <a:solidFill>
                  <a:srgbClr val="003356"/>
                </a:solidFill>
                <a:latin typeface="たづがね角ゴシック Info Medium"/>
                <a:ea typeface="たづがね角ゴシック Info Medium"/>
                <a:cs typeface="たづがね角ゴシック Info Medium"/>
                <a:sym typeface="たづがね角ゴシック Info Medium"/>
              </a:rPr>
              <a:t>三重県「イクボス座談会」に参加した男性育休取得者の声</a:t>
            </a:r>
            <a:endParaRPr lang="en-US" sz="1600" b="1"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13" name="Freeform 12">
            <a:extLst>
              <a:ext uri="{FF2B5EF4-FFF2-40B4-BE49-F238E27FC236}">
                <a16:creationId xmlns:a16="http://schemas.microsoft.com/office/drawing/2014/main" id="{121719EE-5CE3-F24F-42EF-3A171A7799A2}"/>
              </a:ext>
            </a:extLst>
          </p:cNvPr>
          <p:cNvSpPr>
            <a:spLocks noChangeAspect="1"/>
          </p:cNvSpPr>
          <p:nvPr/>
        </p:nvSpPr>
        <p:spPr>
          <a:xfrm>
            <a:off x="8555076" y="673128"/>
            <a:ext cx="655083" cy="1199235"/>
          </a:xfrm>
          <a:custGeom>
            <a:avLst/>
            <a:gdLst/>
            <a:ahLst/>
            <a:cxnLst/>
            <a:rect l="l" t="t" r="r" b="b"/>
            <a:pathLst>
              <a:path w="1034888" h="1894531">
                <a:moveTo>
                  <a:pt x="0" y="0"/>
                </a:moveTo>
                <a:lnTo>
                  <a:pt x="1034888" y="0"/>
                </a:lnTo>
                <a:lnTo>
                  <a:pt x="1034888" y="1894531"/>
                </a:lnTo>
                <a:lnTo>
                  <a:pt x="0" y="1894531"/>
                </a:lnTo>
                <a:lnTo>
                  <a:pt x="0" y="0"/>
                </a:lnTo>
                <a:close/>
              </a:path>
            </a:pathLst>
          </a:custGeom>
          <a:blipFill>
            <a:blip r:embed="rId4"/>
            <a:stretch>
              <a:fillRect/>
            </a:stretch>
          </a:blipFill>
        </p:spPr>
        <p:txBody>
          <a:bodyPr/>
          <a:lstStyle/>
          <a:p>
            <a:endParaRPr lang="ja-JP" altLang="en-US" dirty="0"/>
          </a:p>
        </p:txBody>
      </p:sp>
      <p:sp>
        <p:nvSpPr>
          <p:cNvPr id="4" name="TextBox 10">
            <a:extLst>
              <a:ext uri="{FF2B5EF4-FFF2-40B4-BE49-F238E27FC236}">
                <a16:creationId xmlns:a16="http://schemas.microsoft.com/office/drawing/2014/main" id="{0630F980-B237-B379-7CA4-E41F7F9DFB1E}"/>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男性育休がもたらす効果</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18" name="TextBox 15">
            <a:extLst>
              <a:ext uri="{FF2B5EF4-FFF2-40B4-BE49-F238E27FC236}">
                <a16:creationId xmlns:a16="http://schemas.microsoft.com/office/drawing/2014/main" id="{DC1FCDEA-C9A4-CF73-0A7A-1C3ED4142CE0}"/>
              </a:ext>
            </a:extLst>
          </p:cNvPr>
          <p:cNvSpPr txBox="1"/>
          <p:nvPr/>
        </p:nvSpPr>
        <p:spPr>
          <a:xfrm>
            <a:off x="9188174" y="4593714"/>
            <a:ext cx="3102226" cy="294440"/>
          </a:xfrm>
          <a:prstGeom prst="rect">
            <a:avLst/>
          </a:prstGeom>
        </p:spPr>
        <p:txBody>
          <a:bodyPr wrap="square" lIns="0" tIns="0" rIns="0" bIns="0" rtlCol="0" anchor="t">
            <a:spAutoFit/>
          </a:bodyPr>
          <a:lstStyle/>
          <a:p>
            <a:pPr marL="0" lvl="0" indent="0" algn="l">
              <a:lnSpc>
                <a:spcPts val="2827"/>
              </a:lnSpc>
              <a:spcBef>
                <a:spcPct val="0"/>
              </a:spcBef>
            </a:pPr>
            <a:r>
              <a:rPr lang="ja-JP" altLang="en-US" sz="800" dirty="0">
                <a:solidFill>
                  <a:srgbClr val="003356"/>
                </a:solidFill>
                <a:latin typeface="たづがね角ゴシック Info Medium"/>
                <a:ea typeface="たづがね角ゴシック Info Medium"/>
                <a:cs typeface="たづがね角ゴシック Info Medium"/>
                <a:sym typeface="たづがね角ゴシック Info Medium"/>
              </a:rPr>
              <a:t>令和６年度パパ育休のススメ職場のエピソード大賞ヒント集より</a:t>
            </a:r>
            <a:endParaRPr lang="en-US" sz="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pic>
        <p:nvPicPr>
          <p:cNvPr id="20" name="図 19" descr="屋内, 人, テーブル, 男 が含まれている画像&#10;&#10;AI によって生成されたコンテンツは間違っている可能性があります。">
            <a:extLst>
              <a:ext uri="{FF2B5EF4-FFF2-40B4-BE49-F238E27FC236}">
                <a16:creationId xmlns:a16="http://schemas.microsoft.com/office/drawing/2014/main" id="{8F92863A-932E-A99E-FE35-EE0F7D49E8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0724" y="2715582"/>
            <a:ext cx="2722570" cy="2042389"/>
          </a:xfrm>
          <a:prstGeom prst="rect">
            <a:avLst/>
          </a:prstGeom>
        </p:spPr>
      </p:pic>
    </p:spTree>
    <p:extLst>
      <p:ext uri="{BB962C8B-B14F-4D97-AF65-F5344CB8AC3E}">
        <p14:creationId xmlns:p14="http://schemas.microsoft.com/office/powerpoint/2010/main" val="1503966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71D95-7FDA-EE64-0466-8D178733BA4E}"/>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7448716B-DAA4-EEB3-841E-F793FE83A885}"/>
              </a:ext>
            </a:extLst>
          </p:cNvPr>
          <p:cNvSpPr txBox="1"/>
          <p:nvPr/>
        </p:nvSpPr>
        <p:spPr>
          <a:xfrm>
            <a:off x="510102" y="313463"/>
            <a:ext cx="5248180" cy="546560"/>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妻の就労継続による家計のメリット</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10" name="TextBox 11">
            <a:extLst>
              <a:ext uri="{FF2B5EF4-FFF2-40B4-BE49-F238E27FC236}">
                <a16:creationId xmlns:a16="http://schemas.microsoft.com/office/drawing/2014/main" id="{5B81D2A7-8B8E-5934-C292-D791E3F3612D}"/>
              </a:ext>
            </a:extLst>
          </p:cNvPr>
          <p:cNvSpPr txBox="1"/>
          <p:nvPr/>
        </p:nvSpPr>
        <p:spPr>
          <a:xfrm>
            <a:off x="749107" y="1212377"/>
            <a:ext cx="3437580" cy="369332"/>
          </a:xfrm>
          <a:prstGeom prst="rect">
            <a:avLst/>
          </a:prstGeom>
        </p:spPr>
        <p:txBody>
          <a:bodyPr wrap="square" lIns="0" tIns="0" rIns="0" bIns="0" rtlCol="0" anchor="t">
            <a:spAutoFit/>
          </a:bodyPr>
          <a:lstStyle/>
          <a:p>
            <a:pPr algn="l"/>
            <a:r>
              <a:rPr lang="ja-JP" altLang="en-US" sz="2400" dirty="0">
                <a:latin typeface="たづがね角ゴシック Info Medium"/>
                <a:ea typeface="たづがね角ゴシック Info Medium"/>
                <a:cs typeface="たづがね角ゴシック Info Medium"/>
                <a:sym typeface="たづがね角ゴシック Info Medium"/>
              </a:rPr>
              <a:t>妻の生涯所得</a:t>
            </a:r>
            <a:endParaRPr lang="en-US" sz="2400" dirty="0">
              <a:latin typeface="たづがね角ゴシック Info Medium"/>
              <a:ea typeface="たづがね角ゴシック Info Medium"/>
              <a:cs typeface="たづがね角ゴシック Info Medium"/>
              <a:sym typeface="たづがね角ゴシック Info Medium"/>
            </a:endParaRPr>
          </a:p>
        </p:txBody>
      </p:sp>
      <p:sp>
        <p:nvSpPr>
          <p:cNvPr id="18" name="Freeform 10">
            <a:extLst>
              <a:ext uri="{FF2B5EF4-FFF2-40B4-BE49-F238E27FC236}">
                <a16:creationId xmlns:a16="http://schemas.microsoft.com/office/drawing/2014/main" id="{5CCEEB0F-2F12-FF9E-D10B-1D1D352104F8}"/>
              </a:ext>
            </a:extLst>
          </p:cNvPr>
          <p:cNvSpPr>
            <a:spLocks noChangeAspect="1"/>
          </p:cNvSpPr>
          <p:nvPr/>
        </p:nvSpPr>
        <p:spPr>
          <a:xfrm>
            <a:off x="8031151" y="1012371"/>
            <a:ext cx="2011570" cy="1093791"/>
          </a:xfrm>
          <a:custGeom>
            <a:avLst/>
            <a:gdLst/>
            <a:ahLst/>
            <a:cxnLst/>
            <a:rect l="l" t="t" r="r" b="b"/>
            <a:pathLst>
              <a:path w="2626192" h="1427992">
                <a:moveTo>
                  <a:pt x="0" y="0"/>
                </a:moveTo>
                <a:lnTo>
                  <a:pt x="2626192" y="0"/>
                </a:lnTo>
                <a:lnTo>
                  <a:pt x="2626192" y="1427992"/>
                </a:lnTo>
                <a:lnTo>
                  <a:pt x="0" y="1427992"/>
                </a:lnTo>
                <a:lnTo>
                  <a:pt x="0" y="0"/>
                </a:lnTo>
                <a:close/>
              </a:path>
            </a:pathLst>
          </a:custGeom>
          <a:blipFill>
            <a:blip r:embed="rId2"/>
            <a:stretch>
              <a:fillRect/>
            </a:stretch>
          </a:blipFill>
        </p:spPr>
        <p:txBody>
          <a:bodyPr/>
          <a:lstStyle/>
          <a:p>
            <a:endParaRPr lang="ja-JP" altLang="en-US" dirty="0"/>
          </a:p>
        </p:txBody>
      </p:sp>
      <p:sp>
        <p:nvSpPr>
          <p:cNvPr id="19" name="Freeform 9">
            <a:extLst>
              <a:ext uri="{FF2B5EF4-FFF2-40B4-BE49-F238E27FC236}">
                <a16:creationId xmlns:a16="http://schemas.microsoft.com/office/drawing/2014/main" id="{4D6F01F2-B13B-A3E1-52B3-38C63136520A}"/>
              </a:ext>
            </a:extLst>
          </p:cNvPr>
          <p:cNvSpPr>
            <a:spLocks noChangeAspect="1"/>
          </p:cNvSpPr>
          <p:nvPr/>
        </p:nvSpPr>
        <p:spPr>
          <a:xfrm>
            <a:off x="185660" y="2423303"/>
            <a:ext cx="11145244" cy="2869901"/>
          </a:xfrm>
          <a:custGeom>
            <a:avLst/>
            <a:gdLst/>
            <a:ahLst/>
            <a:cxnLst/>
            <a:rect l="l" t="t" r="r" b="b"/>
            <a:pathLst>
              <a:path w="16943463" h="4362942">
                <a:moveTo>
                  <a:pt x="0" y="0"/>
                </a:moveTo>
                <a:lnTo>
                  <a:pt x="16943464" y="0"/>
                </a:lnTo>
                <a:lnTo>
                  <a:pt x="16943464" y="4362942"/>
                </a:lnTo>
                <a:lnTo>
                  <a:pt x="0" y="4362942"/>
                </a:lnTo>
                <a:lnTo>
                  <a:pt x="0" y="0"/>
                </a:lnTo>
                <a:close/>
              </a:path>
            </a:pathLst>
          </a:custGeom>
          <a:blipFill>
            <a:blip r:embed="rId3"/>
            <a:stretch>
              <a:fillRect/>
            </a:stretch>
          </a:blipFill>
        </p:spPr>
        <p:txBody>
          <a:bodyPr/>
          <a:lstStyle/>
          <a:p>
            <a:endParaRPr lang="ja-JP" altLang="en-US" dirty="0"/>
          </a:p>
        </p:txBody>
      </p:sp>
      <p:sp>
        <p:nvSpPr>
          <p:cNvPr id="20" name="TextBox 15">
            <a:extLst>
              <a:ext uri="{FF2B5EF4-FFF2-40B4-BE49-F238E27FC236}">
                <a16:creationId xmlns:a16="http://schemas.microsoft.com/office/drawing/2014/main" id="{BFCF924F-4FA8-09AD-1A02-2488FE780CFC}"/>
              </a:ext>
            </a:extLst>
          </p:cNvPr>
          <p:cNvSpPr txBox="1"/>
          <p:nvPr/>
        </p:nvSpPr>
        <p:spPr>
          <a:xfrm>
            <a:off x="5923491" y="5757302"/>
            <a:ext cx="6226889" cy="303609"/>
          </a:xfrm>
          <a:prstGeom prst="rect">
            <a:avLst/>
          </a:prstGeom>
        </p:spPr>
        <p:txBody>
          <a:bodyPr wrap="square" lIns="0" tIns="0" rIns="0" bIns="0" rtlCol="0" anchor="t">
            <a:spAutoFit/>
          </a:bodyPr>
          <a:lstStyle/>
          <a:p>
            <a:pPr marL="0" lvl="0" indent="0" algn="l">
              <a:lnSpc>
                <a:spcPts val="2654"/>
              </a:lnSpc>
              <a:spcBef>
                <a:spcPct val="0"/>
              </a:spcBef>
            </a:pPr>
            <a:r>
              <a:rPr 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出典：</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「男性育休取得促進 研修資料」（厚生労働省イクメンプロジェクト）</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4" name="TextBox 10">
            <a:extLst>
              <a:ext uri="{FF2B5EF4-FFF2-40B4-BE49-F238E27FC236}">
                <a16:creationId xmlns:a16="http://schemas.microsoft.com/office/drawing/2014/main" id="{3D01BF2E-11E1-DF1A-C6DF-FEEF2D3E4A9C}"/>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男性育休がもたらす効果</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1816122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667A8-7D98-59F5-0E34-E5C452EC4B1E}"/>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503C53A1-768F-DE0C-538D-FB1B5B97B880}"/>
              </a:ext>
            </a:extLst>
          </p:cNvPr>
          <p:cNvSpPr txBox="1"/>
          <p:nvPr/>
        </p:nvSpPr>
        <p:spPr>
          <a:xfrm>
            <a:off x="510102" y="313463"/>
            <a:ext cx="5248180"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夫の平日の家事・育児時間の重要性</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8" name="TextBox 11">
            <a:extLst>
              <a:ext uri="{FF2B5EF4-FFF2-40B4-BE49-F238E27FC236}">
                <a16:creationId xmlns:a16="http://schemas.microsoft.com/office/drawing/2014/main" id="{34701DB0-374B-EB25-FEA6-353FA3BFBEA6}"/>
              </a:ext>
            </a:extLst>
          </p:cNvPr>
          <p:cNvSpPr txBox="1"/>
          <p:nvPr/>
        </p:nvSpPr>
        <p:spPr>
          <a:xfrm>
            <a:off x="1324537" y="5493155"/>
            <a:ext cx="9542923" cy="677108"/>
          </a:xfrm>
          <a:prstGeom prst="rect">
            <a:avLst/>
          </a:prstGeom>
        </p:spPr>
        <p:txBody>
          <a:bodyPr wrap="square" lIns="0" tIns="0" rIns="0" bIns="0" rtlCol="0" anchor="t">
            <a:spAutoFit/>
          </a:bodyPr>
          <a:lstStyle/>
          <a:p>
            <a:pPr algn="l"/>
            <a:r>
              <a:rPr lang="ja-JP" alt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夫の家事・育児時間が長いほど、妻が就業を継続する割合が高い</a:t>
            </a:r>
          </a:p>
          <a:p>
            <a:pPr algn="l"/>
            <a:r>
              <a:rPr lang="ja-JP" alt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→女性が出産後も仕事を続けるためには、男性の家事・育児時間が重要！</a:t>
            </a:r>
          </a:p>
        </p:txBody>
      </p:sp>
      <p:sp>
        <p:nvSpPr>
          <p:cNvPr id="2" name="Freeform 8">
            <a:extLst>
              <a:ext uri="{FF2B5EF4-FFF2-40B4-BE49-F238E27FC236}">
                <a16:creationId xmlns:a16="http://schemas.microsoft.com/office/drawing/2014/main" id="{83C7093E-6CFA-75FB-CBE2-EA22D145E1E8}"/>
              </a:ext>
            </a:extLst>
          </p:cNvPr>
          <p:cNvSpPr>
            <a:spLocks noChangeAspect="1"/>
          </p:cNvSpPr>
          <p:nvPr/>
        </p:nvSpPr>
        <p:spPr>
          <a:xfrm>
            <a:off x="1112196" y="1065556"/>
            <a:ext cx="9967603" cy="4198853"/>
          </a:xfrm>
          <a:custGeom>
            <a:avLst/>
            <a:gdLst/>
            <a:ahLst/>
            <a:cxnLst/>
            <a:rect l="l" t="t" r="r" b="b"/>
            <a:pathLst>
              <a:path w="14700668" h="6192657">
                <a:moveTo>
                  <a:pt x="0" y="0"/>
                </a:moveTo>
                <a:lnTo>
                  <a:pt x="14700669" y="0"/>
                </a:lnTo>
                <a:lnTo>
                  <a:pt x="14700669" y="6192657"/>
                </a:lnTo>
                <a:lnTo>
                  <a:pt x="0" y="6192657"/>
                </a:lnTo>
                <a:lnTo>
                  <a:pt x="0" y="0"/>
                </a:lnTo>
                <a:close/>
              </a:path>
            </a:pathLst>
          </a:custGeom>
          <a:blipFill>
            <a:blip r:embed="rId2"/>
            <a:stretch>
              <a:fillRect/>
            </a:stretch>
          </a:blipFill>
        </p:spPr>
        <p:txBody>
          <a:bodyPr/>
          <a:lstStyle/>
          <a:p>
            <a:endParaRPr lang="ja-JP" altLang="en-US" dirty="0"/>
          </a:p>
        </p:txBody>
      </p:sp>
      <p:sp>
        <p:nvSpPr>
          <p:cNvPr id="4" name="TextBox 10">
            <a:extLst>
              <a:ext uri="{FF2B5EF4-FFF2-40B4-BE49-F238E27FC236}">
                <a16:creationId xmlns:a16="http://schemas.microsoft.com/office/drawing/2014/main" id="{B67E3B32-DFDE-98BC-91E3-8C80F373547C}"/>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男性育休がもたらす効果</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492184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479-EAA7-3CAB-0840-60F9E8ECEB70}"/>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53CC3338-156D-D343-B287-BE51E8B9D0AE}"/>
              </a:ext>
            </a:extLst>
          </p:cNvPr>
          <p:cNvSpPr txBox="1"/>
          <p:nvPr/>
        </p:nvSpPr>
        <p:spPr>
          <a:xfrm>
            <a:off x="510102" y="313463"/>
            <a:ext cx="5248180"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育児や家事は誰の役割？</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8" name="TextBox 11">
            <a:extLst>
              <a:ext uri="{FF2B5EF4-FFF2-40B4-BE49-F238E27FC236}">
                <a16:creationId xmlns:a16="http://schemas.microsoft.com/office/drawing/2014/main" id="{B989CA24-68C0-2B49-FDD6-811D0FE86536}"/>
              </a:ext>
            </a:extLst>
          </p:cNvPr>
          <p:cNvSpPr txBox="1"/>
          <p:nvPr/>
        </p:nvSpPr>
        <p:spPr>
          <a:xfrm>
            <a:off x="1045829" y="5558188"/>
            <a:ext cx="10100335" cy="677108"/>
          </a:xfrm>
          <a:prstGeom prst="rect">
            <a:avLst/>
          </a:prstGeom>
        </p:spPr>
        <p:txBody>
          <a:bodyPr wrap="square" lIns="0" tIns="0" rIns="0" bIns="0" rtlCol="0" anchor="t">
            <a:spAutoFit/>
          </a:bodyPr>
          <a:lstStyle/>
          <a:p>
            <a:pPr algn="l"/>
            <a:r>
              <a:rPr lang="en-US" altLang="ja-JP" sz="2200" dirty="0">
                <a:solidFill>
                  <a:srgbClr val="003356"/>
                </a:solidFill>
                <a:latin typeface="たづがね角ゴシック Info Medium"/>
                <a:ea typeface="たづがね角ゴシック Info Medium"/>
                <a:cs typeface="たづがね角ゴシック Info Medium"/>
                <a:sym typeface="たづがね角ゴシック Info Medium"/>
              </a:rPr>
              <a:t>20</a:t>
            </a:r>
            <a:r>
              <a:rPr lang="ja-JP" alt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代～</a:t>
            </a:r>
            <a:r>
              <a:rPr lang="en-US" altLang="ja-JP" sz="2200" dirty="0">
                <a:solidFill>
                  <a:srgbClr val="003356"/>
                </a:solidFill>
                <a:latin typeface="たづがね角ゴシック Info Medium"/>
                <a:ea typeface="たづがね角ゴシック Info Medium"/>
                <a:cs typeface="たづがね角ゴシック Info Medium"/>
                <a:sym typeface="たづがね角ゴシック Info Medium"/>
              </a:rPr>
              <a:t>30</a:t>
            </a:r>
            <a:r>
              <a:rPr lang="ja-JP" alt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代の男性は、育児や家事について、</a:t>
            </a:r>
            <a:endParaRPr lang="en-US" altLang="ja-JP" sz="22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「妻も夫も同様に行う」「どちらかできる方がすればよい」</a:t>
            </a:r>
            <a:r>
              <a:rPr lang="ja-JP" altLang="en-US" sz="2200" dirty="0">
                <a:latin typeface="たづがね角ゴシック Info Medium"/>
                <a:ea typeface="たづがね角ゴシック Info Medium"/>
                <a:cs typeface="たづがね角ゴシック Info Medium"/>
                <a:sym typeface="たづがね角ゴシック Info Medium"/>
              </a:rPr>
              <a:t>と考える人が多い</a:t>
            </a:r>
          </a:p>
        </p:txBody>
      </p:sp>
      <p:sp>
        <p:nvSpPr>
          <p:cNvPr id="4" name="Freeform 8">
            <a:extLst>
              <a:ext uri="{FF2B5EF4-FFF2-40B4-BE49-F238E27FC236}">
                <a16:creationId xmlns:a16="http://schemas.microsoft.com/office/drawing/2014/main" id="{AF69128C-534F-6C11-568B-0B3C16FD2151}"/>
              </a:ext>
            </a:extLst>
          </p:cNvPr>
          <p:cNvSpPr>
            <a:spLocks noChangeAspect="1"/>
          </p:cNvSpPr>
          <p:nvPr/>
        </p:nvSpPr>
        <p:spPr>
          <a:xfrm>
            <a:off x="673469" y="1134136"/>
            <a:ext cx="9051769" cy="4424052"/>
          </a:xfrm>
          <a:custGeom>
            <a:avLst/>
            <a:gdLst/>
            <a:ahLst/>
            <a:cxnLst/>
            <a:rect l="l" t="t" r="r" b="b"/>
            <a:pathLst>
              <a:path w="12902249" h="6305974">
                <a:moveTo>
                  <a:pt x="0" y="0"/>
                </a:moveTo>
                <a:lnTo>
                  <a:pt x="12902248" y="0"/>
                </a:lnTo>
                <a:lnTo>
                  <a:pt x="12902248" y="6305974"/>
                </a:lnTo>
                <a:lnTo>
                  <a:pt x="0" y="6305974"/>
                </a:lnTo>
                <a:lnTo>
                  <a:pt x="0" y="0"/>
                </a:lnTo>
                <a:close/>
              </a:path>
            </a:pathLst>
          </a:custGeom>
          <a:blipFill>
            <a:blip r:embed="rId2"/>
            <a:stretch>
              <a:fillRect/>
            </a:stretch>
          </a:blipFill>
        </p:spPr>
        <p:txBody>
          <a:bodyPr/>
          <a:lstStyle/>
          <a:p>
            <a:endParaRPr lang="ja-JP" altLang="en-US" dirty="0"/>
          </a:p>
        </p:txBody>
      </p:sp>
      <p:sp>
        <p:nvSpPr>
          <p:cNvPr id="2" name="テキスト ボックス 1">
            <a:extLst>
              <a:ext uri="{FF2B5EF4-FFF2-40B4-BE49-F238E27FC236}">
                <a16:creationId xmlns:a16="http://schemas.microsoft.com/office/drawing/2014/main" id="{3E9C362E-DA14-0C16-A958-18411803F7EF}"/>
              </a:ext>
            </a:extLst>
          </p:cNvPr>
          <p:cNvSpPr txBox="1"/>
          <p:nvPr/>
        </p:nvSpPr>
        <p:spPr>
          <a:xfrm>
            <a:off x="9258394" y="1134136"/>
            <a:ext cx="2864887" cy="430887"/>
          </a:xfrm>
          <a:prstGeom prst="rect">
            <a:avLst/>
          </a:prstGeom>
          <a:noFill/>
        </p:spPr>
        <p:txBody>
          <a:bodyPr wrap="none" rtlCol="0">
            <a:spAutoFit/>
          </a:bodyPr>
          <a:lstStyle/>
          <a:p>
            <a:r>
              <a:rPr kumimoji="1" lang="ja-JP" altLang="en-US" sz="1100" b="1" dirty="0"/>
              <a:t>「妻も夫も同様に行う」</a:t>
            </a:r>
            <a:endParaRPr kumimoji="1" lang="en-US" altLang="ja-JP" sz="1100" b="1" dirty="0"/>
          </a:p>
          <a:p>
            <a:r>
              <a:rPr lang="ja-JP" altLang="en-US" sz="1100" b="1" dirty="0"/>
              <a:t>「どちらかできる方がすればよい」の割合</a:t>
            </a:r>
            <a:endParaRPr lang="en-US" altLang="ja-JP" sz="1100" b="1" dirty="0"/>
          </a:p>
        </p:txBody>
      </p:sp>
      <p:sp>
        <p:nvSpPr>
          <p:cNvPr id="6" name="テキスト ボックス 5">
            <a:extLst>
              <a:ext uri="{FF2B5EF4-FFF2-40B4-BE49-F238E27FC236}">
                <a16:creationId xmlns:a16="http://schemas.microsoft.com/office/drawing/2014/main" id="{F72C6741-258D-0330-10D6-CCBB7701CDFC}"/>
              </a:ext>
            </a:extLst>
          </p:cNvPr>
          <p:cNvSpPr txBox="1"/>
          <p:nvPr/>
        </p:nvSpPr>
        <p:spPr>
          <a:xfrm>
            <a:off x="10097207" y="1626905"/>
            <a:ext cx="1107996" cy="461665"/>
          </a:xfrm>
          <a:prstGeom prst="rect">
            <a:avLst/>
          </a:prstGeom>
          <a:noFill/>
        </p:spPr>
        <p:txBody>
          <a:bodyPr wrap="none" rtlCol="0">
            <a:spAutoFit/>
          </a:bodyPr>
          <a:lstStyle/>
          <a:p>
            <a:r>
              <a:rPr kumimoji="1" lang="en-US" altLang="ja-JP" sz="2400" b="1" dirty="0">
                <a:solidFill>
                  <a:srgbClr val="FF0000"/>
                </a:solidFill>
              </a:rPr>
              <a:t>68.8</a:t>
            </a:r>
            <a:r>
              <a:rPr kumimoji="1" lang="ja-JP" altLang="en-US" sz="2400" b="1" dirty="0">
                <a:solidFill>
                  <a:srgbClr val="FF0000"/>
                </a:solidFill>
              </a:rPr>
              <a:t>％</a:t>
            </a:r>
            <a:endParaRPr lang="en-US" altLang="ja-JP" sz="2400" b="1" dirty="0">
              <a:solidFill>
                <a:srgbClr val="FF0000"/>
              </a:solidFill>
            </a:endParaRPr>
          </a:p>
        </p:txBody>
      </p:sp>
      <p:sp>
        <p:nvSpPr>
          <p:cNvPr id="7" name="テキスト ボックス 6">
            <a:extLst>
              <a:ext uri="{FF2B5EF4-FFF2-40B4-BE49-F238E27FC236}">
                <a16:creationId xmlns:a16="http://schemas.microsoft.com/office/drawing/2014/main" id="{D47740D5-6E35-C446-2A37-D7F7AFD76ED9}"/>
              </a:ext>
            </a:extLst>
          </p:cNvPr>
          <p:cNvSpPr txBox="1"/>
          <p:nvPr/>
        </p:nvSpPr>
        <p:spPr>
          <a:xfrm>
            <a:off x="10240642" y="2130000"/>
            <a:ext cx="721672" cy="307777"/>
          </a:xfrm>
          <a:prstGeom prst="rect">
            <a:avLst/>
          </a:prstGeom>
          <a:noFill/>
        </p:spPr>
        <p:txBody>
          <a:bodyPr wrap="none" rtlCol="0">
            <a:spAutoFit/>
          </a:bodyPr>
          <a:lstStyle/>
          <a:p>
            <a:r>
              <a:rPr kumimoji="1" lang="en-US" altLang="ja-JP" sz="1400" b="1" dirty="0">
                <a:solidFill>
                  <a:srgbClr val="003356"/>
                </a:solidFill>
              </a:rPr>
              <a:t>62.7</a:t>
            </a:r>
            <a:r>
              <a:rPr kumimoji="1" lang="ja-JP" altLang="en-US" sz="1400" b="1" dirty="0">
                <a:solidFill>
                  <a:srgbClr val="003356"/>
                </a:solidFill>
              </a:rPr>
              <a:t>％</a:t>
            </a:r>
            <a:endParaRPr lang="en-US" altLang="ja-JP" sz="1400" b="1" dirty="0">
              <a:solidFill>
                <a:srgbClr val="003356"/>
              </a:solidFill>
            </a:endParaRPr>
          </a:p>
        </p:txBody>
      </p:sp>
      <p:sp>
        <p:nvSpPr>
          <p:cNvPr id="9" name="テキスト ボックス 8">
            <a:extLst>
              <a:ext uri="{FF2B5EF4-FFF2-40B4-BE49-F238E27FC236}">
                <a16:creationId xmlns:a16="http://schemas.microsoft.com/office/drawing/2014/main" id="{B4E6B46E-2F0C-21A8-DE51-BEB899BC0C2A}"/>
              </a:ext>
            </a:extLst>
          </p:cNvPr>
          <p:cNvSpPr txBox="1"/>
          <p:nvPr/>
        </p:nvSpPr>
        <p:spPr>
          <a:xfrm>
            <a:off x="10252640" y="2628998"/>
            <a:ext cx="721672" cy="307777"/>
          </a:xfrm>
          <a:prstGeom prst="rect">
            <a:avLst/>
          </a:prstGeom>
          <a:noFill/>
        </p:spPr>
        <p:txBody>
          <a:bodyPr wrap="none" rtlCol="0">
            <a:spAutoFit/>
          </a:bodyPr>
          <a:lstStyle/>
          <a:p>
            <a:r>
              <a:rPr lang="en-US" altLang="ja-JP" sz="1400" b="1" dirty="0">
                <a:solidFill>
                  <a:srgbClr val="003356"/>
                </a:solidFill>
              </a:rPr>
              <a:t>55.4</a:t>
            </a:r>
            <a:r>
              <a:rPr kumimoji="1" lang="ja-JP" altLang="en-US" sz="1400" b="1" dirty="0">
                <a:solidFill>
                  <a:srgbClr val="003356"/>
                </a:solidFill>
              </a:rPr>
              <a:t>％</a:t>
            </a:r>
            <a:endParaRPr lang="en-US" altLang="ja-JP" sz="1400" b="1" dirty="0">
              <a:solidFill>
                <a:srgbClr val="003356"/>
              </a:solidFill>
            </a:endParaRPr>
          </a:p>
        </p:txBody>
      </p:sp>
      <p:sp>
        <p:nvSpPr>
          <p:cNvPr id="12" name="テキスト ボックス 11">
            <a:extLst>
              <a:ext uri="{FF2B5EF4-FFF2-40B4-BE49-F238E27FC236}">
                <a16:creationId xmlns:a16="http://schemas.microsoft.com/office/drawing/2014/main" id="{23F08C5B-5DD3-A101-E9E9-A424EF9AF4A0}"/>
              </a:ext>
            </a:extLst>
          </p:cNvPr>
          <p:cNvSpPr txBox="1"/>
          <p:nvPr/>
        </p:nvSpPr>
        <p:spPr>
          <a:xfrm>
            <a:off x="10240642" y="3149585"/>
            <a:ext cx="721672" cy="307777"/>
          </a:xfrm>
          <a:prstGeom prst="rect">
            <a:avLst/>
          </a:prstGeom>
          <a:noFill/>
        </p:spPr>
        <p:txBody>
          <a:bodyPr wrap="none" rtlCol="0">
            <a:spAutoFit/>
          </a:bodyPr>
          <a:lstStyle/>
          <a:p>
            <a:r>
              <a:rPr kumimoji="1" lang="en-US" altLang="ja-JP" sz="1400" b="1" dirty="0">
                <a:solidFill>
                  <a:srgbClr val="003356"/>
                </a:solidFill>
              </a:rPr>
              <a:t>48.8</a:t>
            </a:r>
            <a:r>
              <a:rPr kumimoji="1" lang="ja-JP" altLang="en-US" sz="1400" b="1" dirty="0">
                <a:solidFill>
                  <a:srgbClr val="003356"/>
                </a:solidFill>
              </a:rPr>
              <a:t>％</a:t>
            </a:r>
            <a:endParaRPr lang="en-US" altLang="ja-JP" sz="1400" b="1" dirty="0">
              <a:solidFill>
                <a:srgbClr val="003356"/>
              </a:solidFill>
            </a:endParaRPr>
          </a:p>
        </p:txBody>
      </p:sp>
      <p:sp>
        <p:nvSpPr>
          <p:cNvPr id="13" name="テキスト ボックス 12">
            <a:extLst>
              <a:ext uri="{FF2B5EF4-FFF2-40B4-BE49-F238E27FC236}">
                <a16:creationId xmlns:a16="http://schemas.microsoft.com/office/drawing/2014/main" id="{C751E261-400B-36EA-8838-E96095F0D9EA}"/>
              </a:ext>
            </a:extLst>
          </p:cNvPr>
          <p:cNvSpPr txBox="1"/>
          <p:nvPr/>
        </p:nvSpPr>
        <p:spPr>
          <a:xfrm>
            <a:off x="10240642" y="3629640"/>
            <a:ext cx="721672" cy="307777"/>
          </a:xfrm>
          <a:prstGeom prst="rect">
            <a:avLst/>
          </a:prstGeom>
          <a:noFill/>
        </p:spPr>
        <p:txBody>
          <a:bodyPr wrap="none" rtlCol="0">
            <a:spAutoFit/>
          </a:bodyPr>
          <a:lstStyle/>
          <a:p>
            <a:r>
              <a:rPr lang="en-US" altLang="ja-JP" sz="1400" b="1" dirty="0">
                <a:solidFill>
                  <a:srgbClr val="003356"/>
                </a:solidFill>
              </a:rPr>
              <a:t>39.2</a:t>
            </a:r>
            <a:r>
              <a:rPr kumimoji="1" lang="ja-JP" altLang="en-US" sz="1400" b="1" dirty="0">
                <a:solidFill>
                  <a:srgbClr val="003356"/>
                </a:solidFill>
              </a:rPr>
              <a:t>％</a:t>
            </a:r>
            <a:endParaRPr lang="en-US" altLang="ja-JP" sz="1400" b="1" dirty="0">
              <a:solidFill>
                <a:srgbClr val="003356"/>
              </a:solidFill>
            </a:endParaRPr>
          </a:p>
        </p:txBody>
      </p:sp>
      <p:sp>
        <p:nvSpPr>
          <p:cNvPr id="14" name="テキスト ボックス 13">
            <a:extLst>
              <a:ext uri="{FF2B5EF4-FFF2-40B4-BE49-F238E27FC236}">
                <a16:creationId xmlns:a16="http://schemas.microsoft.com/office/drawing/2014/main" id="{2FA2F288-AAF9-5283-2A84-45D68DEB581E}"/>
              </a:ext>
            </a:extLst>
          </p:cNvPr>
          <p:cNvSpPr txBox="1"/>
          <p:nvPr/>
        </p:nvSpPr>
        <p:spPr>
          <a:xfrm>
            <a:off x="10195818" y="4082090"/>
            <a:ext cx="1107996" cy="461665"/>
          </a:xfrm>
          <a:prstGeom prst="rect">
            <a:avLst/>
          </a:prstGeom>
          <a:noFill/>
        </p:spPr>
        <p:txBody>
          <a:bodyPr wrap="none" rtlCol="0">
            <a:spAutoFit/>
          </a:bodyPr>
          <a:lstStyle/>
          <a:p>
            <a:r>
              <a:rPr lang="en-US" altLang="ja-JP" sz="2400" b="1" dirty="0">
                <a:solidFill>
                  <a:srgbClr val="FF0000"/>
                </a:solidFill>
              </a:rPr>
              <a:t>36.4</a:t>
            </a:r>
            <a:r>
              <a:rPr kumimoji="1" lang="ja-JP" altLang="en-US" sz="2400" b="1" dirty="0">
                <a:solidFill>
                  <a:srgbClr val="FF0000"/>
                </a:solidFill>
              </a:rPr>
              <a:t>％</a:t>
            </a:r>
            <a:endParaRPr lang="en-US" altLang="ja-JP" sz="2400" b="1" dirty="0">
              <a:solidFill>
                <a:srgbClr val="FF0000"/>
              </a:solidFill>
            </a:endParaRPr>
          </a:p>
        </p:txBody>
      </p:sp>
      <p:pic>
        <p:nvPicPr>
          <p:cNvPr id="16" name="図 15">
            <a:extLst>
              <a:ext uri="{FF2B5EF4-FFF2-40B4-BE49-F238E27FC236}">
                <a16:creationId xmlns:a16="http://schemas.microsoft.com/office/drawing/2014/main" id="{77965B4A-D009-EB56-0703-42BAFE7C6BA3}"/>
              </a:ext>
            </a:extLst>
          </p:cNvPr>
          <p:cNvPicPr>
            <a:picLocks noChangeAspect="1"/>
          </p:cNvPicPr>
          <p:nvPr/>
        </p:nvPicPr>
        <p:blipFill>
          <a:blip r:embed="rId3"/>
          <a:srcRect l="19815"/>
          <a:stretch/>
        </p:blipFill>
        <p:spPr>
          <a:xfrm>
            <a:off x="9343308" y="1565023"/>
            <a:ext cx="356146" cy="2975876"/>
          </a:xfrm>
          <a:prstGeom prst="rect">
            <a:avLst/>
          </a:prstGeom>
        </p:spPr>
      </p:pic>
      <p:sp>
        <p:nvSpPr>
          <p:cNvPr id="10" name="TextBox 10">
            <a:extLst>
              <a:ext uri="{FF2B5EF4-FFF2-40B4-BE49-F238E27FC236}">
                <a16:creationId xmlns:a16="http://schemas.microsoft.com/office/drawing/2014/main" id="{E0CFAFF4-EAC4-2B26-9390-7C243CFB4E4A}"/>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男性育休がもたらす効果</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1922589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16555-79D5-58B0-C5C1-D3C1F1784B3B}"/>
            </a:ext>
          </a:extLst>
        </p:cNvPr>
        <p:cNvGrpSpPr/>
        <p:nvPr/>
      </p:nvGrpSpPr>
      <p:grpSpPr>
        <a:xfrm>
          <a:off x="0" y="0"/>
          <a:ext cx="0" cy="0"/>
          <a:chOff x="0" y="0"/>
          <a:chExt cx="0" cy="0"/>
        </a:xfrm>
      </p:grpSpPr>
      <p:sp>
        <p:nvSpPr>
          <p:cNvPr id="4" name="TextBox 2">
            <a:extLst>
              <a:ext uri="{FF2B5EF4-FFF2-40B4-BE49-F238E27FC236}">
                <a16:creationId xmlns:a16="http://schemas.microsoft.com/office/drawing/2014/main" id="{5C08A922-7888-2C93-9823-A0D607A7DD75}"/>
              </a:ext>
            </a:extLst>
          </p:cNvPr>
          <p:cNvSpPr txBox="1"/>
          <p:nvPr/>
        </p:nvSpPr>
        <p:spPr>
          <a:xfrm>
            <a:off x="3207614" y="3196627"/>
            <a:ext cx="7655169" cy="793359"/>
          </a:xfrm>
          <a:prstGeom prst="rect">
            <a:avLst/>
          </a:prstGeom>
        </p:spPr>
        <p:txBody>
          <a:bodyPr wrap="square" lIns="0" tIns="0" rIns="0" bIns="0" rtlCol="0" anchor="t">
            <a:spAutoFit/>
          </a:bodyPr>
          <a:lstStyle/>
          <a:p>
            <a:pPr marL="0" lvl="0" indent="0" algn="l">
              <a:lnSpc>
                <a:spcPts val="6719"/>
              </a:lnSpc>
              <a:spcBef>
                <a:spcPct val="0"/>
              </a:spcBef>
            </a:pPr>
            <a:r>
              <a:rPr lang="ja-JP" altLang="en-US" sz="4400" dirty="0">
                <a:solidFill>
                  <a:srgbClr val="1A1A1A"/>
                </a:solidFill>
                <a:latin typeface="たづがね角ゴシック Info Medium"/>
                <a:ea typeface="たづがね角ゴシック Info Medium"/>
                <a:cs typeface="たづがね角ゴシック Info Medium"/>
                <a:sym typeface="たづがね角ゴシック Info Medium"/>
              </a:rPr>
              <a:t>育児両立支援制度</a:t>
            </a:r>
            <a:endParaRPr lang="en-US" sz="4400" dirty="0">
              <a:solidFill>
                <a:srgbClr val="1A1A1A"/>
              </a:solidFill>
              <a:latin typeface="たづがね角ゴシック Info Medium"/>
              <a:ea typeface="たづがね角ゴシック Info Medium"/>
              <a:cs typeface="たづがね角ゴシック Info Medium"/>
              <a:sym typeface="たづがね角ゴシック Info Medium"/>
            </a:endParaRPr>
          </a:p>
        </p:txBody>
      </p:sp>
      <p:sp>
        <p:nvSpPr>
          <p:cNvPr id="5" name="TextBox 3">
            <a:extLst>
              <a:ext uri="{FF2B5EF4-FFF2-40B4-BE49-F238E27FC236}">
                <a16:creationId xmlns:a16="http://schemas.microsoft.com/office/drawing/2014/main" id="{000E62FA-DDCF-F44D-8FE9-1A330EE9FD13}"/>
              </a:ext>
            </a:extLst>
          </p:cNvPr>
          <p:cNvSpPr txBox="1"/>
          <p:nvPr/>
        </p:nvSpPr>
        <p:spPr>
          <a:xfrm>
            <a:off x="2211361" y="3174644"/>
            <a:ext cx="996253" cy="772840"/>
          </a:xfrm>
          <a:prstGeom prst="rect">
            <a:avLst/>
          </a:prstGeom>
        </p:spPr>
        <p:txBody>
          <a:bodyPr lIns="0" tIns="0" rIns="0" bIns="0" rtlCol="0" anchor="t">
            <a:spAutoFit/>
          </a:bodyPr>
          <a:lstStyle/>
          <a:p>
            <a:pPr marL="0" lvl="0" indent="0" algn="just">
              <a:lnSpc>
                <a:spcPts val="6719"/>
              </a:lnSpc>
              <a:spcBef>
                <a:spcPct val="0"/>
              </a:spcBef>
            </a:pPr>
            <a:r>
              <a:rPr lang="en-US" sz="4400" u="none" strike="noStrike" dirty="0">
                <a:solidFill>
                  <a:srgbClr val="5A9F8A"/>
                </a:solidFill>
                <a:latin typeface="Helvetica World"/>
                <a:ea typeface="Helvetica World"/>
                <a:cs typeface="Helvetica World"/>
                <a:sym typeface="Helvetica World"/>
              </a:rPr>
              <a:t>02</a:t>
            </a:r>
          </a:p>
        </p:txBody>
      </p:sp>
      <p:sp>
        <p:nvSpPr>
          <p:cNvPr id="7" name="Freeform 2">
            <a:extLst>
              <a:ext uri="{FF2B5EF4-FFF2-40B4-BE49-F238E27FC236}">
                <a16:creationId xmlns:a16="http://schemas.microsoft.com/office/drawing/2014/main" id="{46324070-EDAC-68B5-79B4-75CF5ACC0B17}"/>
              </a:ext>
            </a:extLst>
          </p:cNvPr>
          <p:cNvSpPr>
            <a:spLocks noChangeAspect="1"/>
          </p:cNvSpPr>
          <p:nvPr/>
        </p:nvSpPr>
        <p:spPr>
          <a:xfrm>
            <a:off x="863104" y="3053446"/>
            <a:ext cx="702099" cy="923815"/>
          </a:xfrm>
          <a:custGeom>
            <a:avLst/>
            <a:gdLst/>
            <a:ahLst/>
            <a:cxnLst/>
            <a:rect l="l" t="t" r="r" b="b"/>
            <a:pathLst>
              <a:path w="1199470" h="1578250">
                <a:moveTo>
                  <a:pt x="0" y="0"/>
                </a:moveTo>
                <a:lnTo>
                  <a:pt x="1199470" y="0"/>
                </a:lnTo>
                <a:lnTo>
                  <a:pt x="1199470" y="1578250"/>
                </a:lnTo>
                <a:lnTo>
                  <a:pt x="0" y="1578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pic>
        <p:nvPicPr>
          <p:cNvPr id="2" name="図 1" descr="草の上に立っている少年&#10;&#10;AI によって生成されたコンテンツは間違っている可能性があります。">
            <a:extLst>
              <a:ext uri="{FF2B5EF4-FFF2-40B4-BE49-F238E27FC236}">
                <a16:creationId xmlns:a16="http://schemas.microsoft.com/office/drawing/2014/main" id="{9CCB7EAE-1F59-B942-4EE7-08C06BD05B13}"/>
              </a:ext>
            </a:extLst>
          </p:cNvPr>
          <p:cNvPicPr>
            <a:picLocks noChangeAspect="1"/>
          </p:cNvPicPr>
          <p:nvPr/>
        </p:nvPicPr>
        <p:blipFill>
          <a:blip r:embed="rId4">
            <a:extLst>
              <a:ext uri="{28A0092B-C50C-407E-A947-70E740481C1C}">
                <a14:useLocalDpi xmlns:a14="http://schemas.microsoft.com/office/drawing/2010/main" val="0"/>
              </a:ext>
            </a:extLst>
          </a:blip>
          <a:srcRect l="21060" t="13078" r="8251" b="17843"/>
          <a:stretch/>
        </p:blipFill>
        <p:spPr>
          <a:xfrm>
            <a:off x="7966303" y="827895"/>
            <a:ext cx="3892733" cy="4737464"/>
          </a:xfrm>
          <a:prstGeom prst="rect">
            <a:avLst/>
          </a:prstGeom>
        </p:spPr>
      </p:pic>
      <p:sp>
        <p:nvSpPr>
          <p:cNvPr id="3" name="TextBox 15">
            <a:extLst>
              <a:ext uri="{FF2B5EF4-FFF2-40B4-BE49-F238E27FC236}">
                <a16:creationId xmlns:a16="http://schemas.microsoft.com/office/drawing/2014/main" id="{93E46F97-A010-F185-54B9-D1D9994C6A92}"/>
              </a:ext>
            </a:extLst>
          </p:cNvPr>
          <p:cNvSpPr txBox="1"/>
          <p:nvPr/>
        </p:nvSpPr>
        <p:spPr>
          <a:xfrm>
            <a:off x="8452992" y="5440122"/>
            <a:ext cx="3102226" cy="294440"/>
          </a:xfrm>
          <a:prstGeom prst="rect">
            <a:avLst/>
          </a:prstGeom>
        </p:spPr>
        <p:txBody>
          <a:bodyPr wrap="square" lIns="0" tIns="0" rIns="0" bIns="0" rtlCol="0" anchor="t">
            <a:spAutoFit/>
          </a:bodyPr>
          <a:lstStyle/>
          <a:p>
            <a:pPr marL="0" lvl="0" indent="0" algn="l">
              <a:lnSpc>
                <a:spcPts val="2827"/>
              </a:lnSpc>
              <a:spcBef>
                <a:spcPct val="0"/>
              </a:spcBef>
            </a:pPr>
            <a:r>
              <a:rPr lang="ja-JP" altLang="en-US" sz="800" dirty="0">
                <a:solidFill>
                  <a:srgbClr val="003356"/>
                </a:solidFill>
                <a:latin typeface="たづがね角ゴシック Info Medium"/>
                <a:ea typeface="たづがね角ゴシック Info Medium"/>
                <a:cs typeface="たづがね角ゴシック Info Medium"/>
                <a:sym typeface="たづがね角ゴシック Info Medium"/>
              </a:rPr>
              <a:t>令和６年度パパ育休のススメ職場のエピソード大賞ヒント集より</a:t>
            </a:r>
            <a:endParaRPr lang="en-US" sz="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3646607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69BA3-672B-7073-D418-F94C7F1972B9}"/>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73628417-487C-6227-9FB9-DADD27485632}"/>
              </a:ext>
            </a:extLst>
          </p:cNvPr>
          <p:cNvSpPr txBox="1"/>
          <p:nvPr/>
        </p:nvSpPr>
        <p:spPr>
          <a:xfrm>
            <a:off x="510102" y="313463"/>
            <a:ext cx="5248180" cy="552524"/>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育児両立支援制度</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4" name="四角形: 角を丸くする 3">
            <a:extLst>
              <a:ext uri="{FF2B5EF4-FFF2-40B4-BE49-F238E27FC236}">
                <a16:creationId xmlns:a16="http://schemas.microsoft.com/office/drawing/2014/main" id="{69C2E1C7-6183-8945-AC4B-97A6804DD63A}"/>
              </a:ext>
            </a:extLst>
          </p:cNvPr>
          <p:cNvSpPr/>
          <p:nvPr/>
        </p:nvSpPr>
        <p:spPr>
          <a:xfrm>
            <a:off x="521917" y="1292772"/>
            <a:ext cx="11148166" cy="3540485"/>
          </a:xfrm>
          <a:prstGeom prst="roundRect">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u="sng" dirty="0">
                <a:solidFill>
                  <a:srgbClr val="003356"/>
                </a:solidFill>
                <a:latin typeface="たづがね角ゴシック Info Medium"/>
                <a:ea typeface="たづがね角ゴシック Info Bold" panose="020B0600070205080204"/>
              </a:rPr>
              <a:t>育児休業＝原則</a:t>
            </a:r>
            <a:r>
              <a:rPr lang="ja-JP" altLang="en-US" sz="2400" u="sng" dirty="0">
                <a:solidFill>
                  <a:srgbClr val="FF0000"/>
                </a:solidFill>
                <a:latin typeface="たづがね角ゴシック Info Medium"/>
                <a:ea typeface="たづがね角ゴシック Info Bold" panose="020B0600070205080204"/>
              </a:rPr>
              <a:t>１歳未満</a:t>
            </a:r>
            <a:r>
              <a:rPr lang="ja-JP" altLang="en-US" sz="2400" u="sng" dirty="0">
                <a:solidFill>
                  <a:srgbClr val="003356"/>
                </a:solidFill>
                <a:latin typeface="たづがね角ゴシック Info Medium"/>
                <a:ea typeface="たづがね角ゴシック Info Bold" panose="020B0600070205080204"/>
              </a:rPr>
              <a:t>の子どもを養育するための休業。</a:t>
            </a:r>
            <a:endParaRPr lang="en-US" altLang="ja-JP" sz="2400" u="sng" dirty="0">
              <a:solidFill>
                <a:srgbClr val="003356"/>
              </a:solidFill>
              <a:latin typeface="たづがね角ゴシック Info Medium"/>
              <a:ea typeface="たづがね角ゴシック Info Bold" panose="020B060007020508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（保育所等に入れない等の事情がある場合、</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1</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歳</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6</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か月、</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2</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歳まで延長が可能。）</a:t>
            </a:r>
            <a:endParaRPr lang="en-US" altLang="ja-JP" sz="1600" dirty="0">
              <a:solidFill>
                <a:srgbClr val="003356"/>
              </a:solidFill>
              <a:latin typeface="たづがね角ゴシック Info Medium"/>
              <a:ea typeface="たづがね角ゴシック Info Bold" panose="020B0600070205080204"/>
            </a:endParaRPr>
          </a:p>
          <a:p>
            <a:endParaRPr lang="en-US" altLang="ja-JP" sz="2000" dirty="0">
              <a:solidFill>
                <a:srgbClr val="003356"/>
              </a:solidFill>
              <a:latin typeface="たづがね角ゴシック Info Medium"/>
              <a:ea typeface="たづがね角ゴシック Info Bold" panose="020B0600070205080204"/>
            </a:endParaRPr>
          </a:p>
          <a:p>
            <a:r>
              <a:rPr lang="ja-JP" altLang="en-US" sz="2000" dirty="0">
                <a:solidFill>
                  <a:srgbClr val="003356"/>
                </a:solidFill>
                <a:latin typeface="たづがね角ゴシック Info Medium"/>
                <a:ea typeface="たづがね角ゴシック Info Bold" panose="020B0600070205080204"/>
              </a:rPr>
              <a:t>☑</a:t>
            </a:r>
            <a:r>
              <a:rPr lang="en-US" altLang="ja-JP" sz="2000" dirty="0">
                <a:solidFill>
                  <a:srgbClr val="003356"/>
                </a:solidFill>
                <a:latin typeface="たづがね角ゴシック Info Medium"/>
                <a:ea typeface="たづがね角ゴシック Info Bold" panose="020B0600070205080204"/>
              </a:rPr>
              <a:t>2</a:t>
            </a:r>
            <a:r>
              <a:rPr lang="ja-JP" altLang="en-US" sz="2000" dirty="0">
                <a:solidFill>
                  <a:srgbClr val="003356"/>
                </a:solidFill>
                <a:latin typeface="たづがね角ゴシック Info Medium"/>
                <a:ea typeface="たづがね角ゴシック Info Bold" panose="020B0600070205080204"/>
              </a:rPr>
              <a:t>回まで分割して取得ができる。</a:t>
            </a:r>
            <a:endParaRPr lang="en-US" altLang="ja-JP" sz="2000" dirty="0">
              <a:solidFill>
                <a:srgbClr val="003356"/>
              </a:solidFill>
              <a:latin typeface="たづがね角ゴシック Info Medium"/>
              <a:ea typeface="たづがね角ゴシック Info Bold" panose="020B0600070205080204"/>
            </a:endParaRPr>
          </a:p>
          <a:p>
            <a:endParaRPr lang="en-US" altLang="ja-JP" sz="2000" dirty="0">
              <a:solidFill>
                <a:srgbClr val="003356"/>
              </a:solidFill>
              <a:latin typeface="たづがね角ゴシック Info Medium"/>
              <a:ea typeface="たづがね角ゴシック Info Bold" panose="020B0600070205080204"/>
            </a:endParaRPr>
          </a:p>
          <a:p>
            <a:r>
              <a:rPr lang="ja-JP" altLang="en-US" sz="2000" dirty="0">
                <a:solidFill>
                  <a:srgbClr val="003356"/>
                </a:solidFill>
                <a:latin typeface="たづがね角ゴシック Info Medium"/>
                <a:ea typeface="たづがね角ゴシック Info Bold" panose="020B0600070205080204"/>
              </a:rPr>
              <a:t>☑パパ・ママ育休プラス</a:t>
            </a:r>
            <a:r>
              <a:rPr lang="en-US" altLang="ja-JP" sz="2000" dirty="0">
                <a:solidFill>
                  <a:srgbClr val="003356"/>
                </a:solidFill>
                <a:latin typeface="たづがね角ゴシック Info Medium"/>
                <a:ea typeface="たづがね角ゴシック Info Bold" panose="020B0600070205080204"/>
              </a:rPr>
              <a:t>…</a:t>
            </a:r>
            <a:r>
              <a:rPr lang="ja-JP" altLang="en-US" sz="2000" dirty="0">
                <a:solidFill>
                  <a:srgbClr val="003356"/>
                </a:solidFill>
                <a:latin typeface="たづがね角ゴシック Info Medium"/>
                <a:ea typeface="たづがね角ゴシック Info Bold" panose="020B0600070205080204"/>
              </a:rPr>
              <a:t>夫婦で育休を取り要件を満たした場合は　</a:t>
            </a:r>
            <a:r>
              <a:rPr lang="en-US" altLang="ja-JP" sz="2000" dirty="0">
                <a:solidFill>
                  <a:srgbClr val="003356"/>
                </a:solidFill>
                <a:latin typeface="たづがね角ゴシック Info Medium"/>
                <a:ea typeface="たづがね角ゴシック Info Bold" panose="020B0600070205080204"/>
              </a:rPr>
              <a:t>1</a:t>
            </a:r>
            <a:r>
              <a:rPr lang="ja-JP" altLang="en-US" sz="2000" dirty="0">
                <a:solidFill>
                  <a:srgbClr val="003356"/>
                </a:solidFill>
                <a:latin typeface="たづがね角ゴシック Info Medium"/>
                <a:ea typeface="たづがね角ゴシック Info Bold" panose="020B0600070205080204"/>
              </a:rPr>
              <a:t>歳</a:t>
            </a:r>
            <a:r>
              <a:rPr lang="en-US" altLang="ja-JP" sz="2000" dirty="0">
                <a:solidFill>
                  <a:srgbClr val="003356"/>
                </a:solidFill>
                <a:latin typeface="たづがね角ゴシック Info Medium"/>
                <a:ea typeface="たづがね角ゴシック Info Bold" panose="020B0600070205080204"/>
              </a:rPr>
              <a:t>2</a:t>
            </a:r>
            <a:r>
              <a:rPr lang="ja-JP" altLang="en-US" sz="2000" dirty="0">
                <a:solidFill>
                  <a:srgbClr val="003356"/>
                </a:solidFill>
                <a:latin typeface="たづがね角ゴシック Info Medium"/>
                <a:ea typeface="たづがね角ゴシック Info Bold" panose="020B0600070205080204"/>
              </a:rPr>
              <a:t>か月（期間は</a:t>
            </a:r>
            <a:r>
              <a:rPr lang="en-US" altLang="ja-JP" sz="2000" dirty="0">
                <a:solidFill>
                  <a:srgbClr val="003356"/>
                </a:solidFill>
                <a:latin typeface="たづがね角ゴシック Info Medium"/>
                <a:ea typeface="たづがね角ゴシック Info Bold" panose="020B0600070205080204"/>
              </a:rPr>
              <a:t>1</a:t>
            </a:r>
            <a:r>
              <a:rPr lang="ja-JP" altLang="en-US" sz="2000" dirty="0">
                <a:solidFill>
                  <a:srgbClr val="003356"/>
                </a:solidFill>
                <a:latin typeface="たづがね角ゴシック Info Medium"/>
                <a:ea typeface="たづがね角ゴシック Info Bold" panose="020B0600070205080204"/>
              </a:rPr>
              <a:t>年間</a:t>
            </a:r>
            <a:endParaRPr lang="en-US" altLang="ja-JP" sz="2000" dirty="0">
              <a:solidFill>
                <a:srgbClr val="003356"/>
              </a:solidFill>
              <a:latin typeface="たづがね角ゴシック Info Medium"/>
              <a:ea typeface="たづがね角ゴシック Info Bold" panose="020B0600070205080204"/>
            </a:endParaRPr>
          </a:p>
          <a:p>
            <a:r>
              <a:rPr lang="ja-JP" altLang="en-US" sz="2000" dirty="0">
                <a:solidFill>
                  <a:srgbClr val="003356"/>
                </a:solidFill>
                <a:latin typeface="たづがね角ゴシック Info Medium"/>
                <a:ea typeface="たづがね角ゴシック Info Bold" panose="020B0600070205080204"/>
              </a:rPr>
              <a:t>　まで）まで取得ができる。</a:t>
            </a:r>
            <a:endParaRPr lang="en-US" altLang="ja-JP" sz="2000" dirty="0">
              <a:solidFill>
                <a:srgbClr val="003356"/>
              </a:solidFill>
              <a:latin typeface="たづがね角ゴシック Info Medium"/>
              <a:ea typeface="たづがね角ゴシック Info Bold" panose="020B0600070205080204"/>
            </a:endParaRPr>
          </a:p>
          <a:p>
            <a:endParaRPr lang="en-US" altLang="ja-JP" sz="2000" dirty="0">
              <a:solidFill>
                <a:srgbClr val="003356"/>
              </a:solidFill>
              <a:latin typeface="たづがね角ゴシック Info Medium"/>
              <a:ea typeface="たづがね角ゴシック Info Bold" panose="020B0600070205080204"/>
            </a:endParaRPr>
          </a:p>
          <a:p>
            <a:r>
              <a:rPr lang="ja-JP" altLang="en-US" sz="2000" dirty="0">
                <a:solidFill>
                  <a:srgbClr val="003356"/>
                </a:solidFill>
                <a:latin typeface="たづがね角ゴシック Info Medium"/>
                <a:ea typeface="たづがね角ゴシック Info Bold" panose="020B0600070205080204"/>
              </a:rPr>
              <a:t>☑産後パパ育休（出生時育児休業）</a:t>
            </a:r>
            <a:r>
              <a:rPr lang="en-US" altLang="ja-JP" sz="2000" dirty="0">
                <a:solidFill>
                  <a:srgbClr val="003356"/>
                </a:solidFill>
                <a:latin typeface="たづがね角ゴシック Info Medium"/>
                <a:ea typeface="たづがね角ゴシック Info Bold" panose="020B0600070205080204"/>
              </a:rPr>
              <a:t>…1</a:t>
            </a:r>
            <a:r>
              <a:rPr lang="ja-JP" altLang="en-US" sz="2000" dirty="0">
                <a:solidFill>
                  <a:srgbClr val="003356"/>
                </a:solidFill>
                <a:latin typeface="たづがね角ゴシック Info Medium"/>
                <a:ea typeface="たづがね角ゴシック Info Bold" panose="020B0600070205080204"/>
              </a:rPr>
              <a:t>歳までの育児休業とは別に、子の出生後</a:t>
            </a:r>
            <a:r>
              <a:rPr lang="en-US" altLang="ja-JP" sz="2000" dirty="0">
                <a:solidFill>
                  <a:srgbClr val="003356"/>
                </a:solidFill>
                <a:latin typeface="たづがね角ゴシック Info Medium"/>
                <a:ea typeface="たづがね角ゴシック Info Bold" panose="020B0600070205080204"/>
              </a:rPr>
              <a:t>8</a:t>
            </a:r>
            <a:r>
              <a:rPr lang="ja-JP" altLang="en-US" sz="2000" dirty="0">
                <a:solidFill>
                  <a:srgbClr val="003356"/>
                </a:solidFill>
                <a:latin typeface="たづがね角ゴシック Info Medium"/>
                <a:ea typeface="たづがね角ゴシック Info Bold" panose="020B0600070205080204"/>
              </a:rPr>
              <a:t>週間以内に４</a:t>
            </a:r>
            <a:endParaRPr lang="en-US" altLang="ja-JP" sz="2000" dirty="0">
              <a:solidFill>
                <a:srgbClr val="003356"/>
              </a:solidFill>
              <a:latin typeface="たづがね角ゴシック Info Medium"/>
              <a:ea typeface="たづがね角ゴシック Info Bold" panose="020B0600070205080204"/>
            </a:endParaRPr>
          </a:p>
          <a:p>
            <a:r>
              <a:rPr lang="ja-JP" altLang="en-US" sz="2000" dirty="0">
                <a:solidFill>
                  <a:srgbClr val="003356"/>
                </a:solidFill>
                <a:latin typeface="たづがね角ゴシック Info Medium"/>
                <a:ea typeface="たづがね角ゴシック Info Bold" panose="020B0600070205080204"/>
              </a:rPr>
              <a:t>　週間（</a:t>
            </a:r>
            <a:r>
              <a:rPr lang="en-US" altLang="ja-JP" sz="2000" dirty="0">
                <a:solidFill>
                  <a:srgbClr val="003356"/>
                </a:solidFill>
                <a:latin typeface="たづがね角ゴシック Info Medium"/>
                <a:ea typeface="たづがね角ゴシック Info Bold" panose="020B0600070205080204"/>
              </a:rPr>
              <a:t>28</a:t>
            </a:r>
            <a:r>
              <a:rPr lang="ja-JP" altLang="en-US" sz="2000" dirty="0">
                <a:solidFill>
                  <a:srgbClr val="003356"/>
                </a:solidFill>
                <a:latin typeface="たづがね角ゴシック Info Medium"/>
                <a:ea typeface="たづがね角ゴシック Info Bold" panose="020B0600070205080204"/>
              </a:rPr>
              <a:t>日）まで、</a:t>
            </a:r>
            <a:r>
              <a:rPr lang="en-US" altLang="ja-JP" sz="2000" dirty="0">
                <a:solidFill>
                  <a:srgbClr val="003356"/>
                </a:solidFill>
                <a:latin typeface="たづがね角ゴシック Info Medium"/>
                <a:ea typeface="たづがね角ゴシック Info Bold" panose="020B0600070205080204"/>
              </a:rPr>
              <a:t>2</a:t>
            </a:r>
            <a:r>
              <a:rPr lang="ja-JP" altLang="en-US" sz="2000" dirty="0">
                <a:solidFill>
                  <a:srgbClr val="003356"/>
                </a:solidFill>
                <a:latin typeface="たづがね角ゴシック Info Medium"/>
                <a:ea typeface="たづがね角ゴシック Info Bold" panose="020B0600070205080204"/>
              </a:rPr>
              <a:t>回に分割して取得ができる。</a:t>
            </a:r>
            <a:endParaRPr lang="en-US" altLang="ja-JP" sz="2000" dirty="0">
              <a:solidFill>
                <a:srgbClr val="003356"/>
              </a:solidFill>
              <a:latin typeface="たづがね角ゴシック Info Medium"/>
              <a:ea typeface="たづがね角ゴシック Info Bold" panose="020B0600070205080204"/>
            </a:endParaRPr>
          </a:p>
        </p:txBody>
      </p:sp>
      <p:sp>
        <p:nvSpPr>
          <p:cNvPr id="6" name="楕円 5">
            <a:extLst>
              <a:ext uri="{FF2B5EF4-FFF2-40B4-BE49-F238E27FC236}">
                <a16:creationId xmlns:a16="http://schemas.microsoft.com/office/drawing/2014/main" id="{4CCD8C81-2BE8-886B-D1C9-3CAF4D378E6D}"/>
              </a:ext>
            </a:extLst>
          </p:cNvPr>
          <p:cNvSpPr/>
          <p:nvPr/>
        </p:nvSpPr>
        <p:spPr>
          <a:xfrm>
            <a:off x="1270351" y="5145578"/>
            <a:ext cx="9651297" cy="1110956"/>
          </a:xfrm>
          <a:prstGeom prst="ellipse">
            <a:avLst/>
          </a:prstGeom>
          <a:solidFill>
            <a:schemeClr val="bg1"/>
          </a:solidFill>
          <a:ln w="38100">
            <a:solidFill>
              <a:srgbClr val="5A9F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詳しくは、会社の制度（育児介護休業規程）を</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ご確認ください。</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2" name="TextBox 10">
            <a:extLst>
              <a:ext uri="{FF2B5EF4-FFF2-40B4-BE49-F238E27FC236}">
                <a16:creationId xmlns:a16="http://schemas.microsoft.com/office/drawing/2014/main" id="{A0972AF0-13B2-3792-6550-0A60140F4AA1}"/>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育児両立支援制度</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3719835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44C31-D1EC-9D2A-BD9F-BB2E5D318C21}"/>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F1BBCAE6-07F5-D33D-271E-72EE43FD4E17}"/>
              </a:ext>
            </a:extLst>
          </p:cNvPr>
          <p:cNvSpPr txBox="1"/>
          <p:nvPr/>
        </p:nvSpPr>
        <p:spPr>
          <a:xfrm>
            <a:off x="510102" y="313463"/>
            <a:ext cx="5248180" cy="552524"/>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育児と仕事の両立イメージ</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graphicFrame>
        <p:nvGraphicFramePr>
          <p:cNvPr id="2" name="表 1">
            <a:extLst>
              <a:ext uri="{FF2B5EF4-FFF2-40B4-BE49-F238E27FC236}">
                <a16:creationId xmlns:a16="http://schemas.microsoft.com/office/drawing/2014/main" id="{89B21DFD-BA1C-5A9E-ED26-2CC6E4F17EBC}"/>
              </a:ext>
            </a:extLst>
          </p:cNvPr>
          <p:cNvGraphicFramePr>
            <a:graphicFrameLocks noGrp="1"/>
          </p:cNvGraphicFramePr>
          <p:nvPr/>
        </p:nvGraphicFramePr>
        <p:xfrm>
          <a:off x="1186907" y="1985029"/>
          <a:ext cx="10166892" cy="4137090"/>
        </p:xfrm>
        <a:graphic>
          <a:graphicData uri="http://schemas.openxmlformats.org/drawingml/2006/table">
            <a:tbl>
              <a:tblPr firstRow="1" bandRow="1">
                <a:tableStyleId>{5C22544A-7EE6-4342-B048-85BDC9FD1C3A}</a:tableStyleId>
              </a:tblPr>
              <a:tblGrid>
                <a:gridCol w="2041555">
                  <a:extLst>
                    <a:ext uri="{9D8B030D-6E8A-4147-A177-3AD203B41FA5}">
                      <a16:colId xmlns:a16="http://schemas.microsoft.com/office/drawing/2014/main" val="4269752343"/>
                    </a:ext>
                  </a:extLst>
                </a:gridCol>
                <a:gridCol w="2041555">
                  <a:extLst>
                    <a:ext uri="{9D8B030D-6E8A-4147-A177-3AD203B41FA5}">
                      <a16:colId xmlns:a16="http://schemas.microsoft.com/office/drawing/2014/main" val="763276554"/>
                    </a:ext>
                  </a:extLst>
                </a:gridCol>
                <a:gridCol w="2041555">
                  <a:extLst>
                    <a:ext uri="{9D8B030D-6E8A-4147-A177-3AD203B41FA5}">
                      <a16:colId xmlns:a16="http://schemas.microsoft.com/office/drawing/2014/main" val="2425093900"/>
                    </a:ext>
                  </a:extLst>
                </a:gridCol>
                <a:gridCol w="2041555">
                  <a:extLst>
                    <a:ext uri="{9D8B030D-6E8A-4147-A177-3AD203B41FA5}">
                      <a16:colId xmlns:a16="http://schemas.microsoft.com/office/drawing/2014/main" val="1089049639"/>
                    </a:ext>
                  </a:extLst>
                </a:gridCol>
                <a:gridCol w="2000672">
                  <a:extLst>
                    <a:ext uri="{9D8B030D-6E8A-4147-A177-3AD203B41FA5}">
                      <a16:colId xmlns:a16="http://schemas.microsoft.com/office/drawing/2014/main" val="3181743235"/>
                    </a:ext>
                  </a:extLst>
                </a:gridCol>
              </a:tblGrid>
              <a:tr h="805348">
                <a:tc>
                  <a:txBody>
                    <a:bodyPr/>
                    <a:lstStyle/>
                    <a:p>
                      <a:pPr algn="ctr"/>
                      <a:endParaRPr kumimoji="1" lang="ja-JP" altLang="en-US" b="0"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85925202"/>
                  </a:ext>
                </a:extLst>
              </a:tr>
              <a:tr h="915698">
                <a:tc>
                  <a:txBody>
                    <a:bodyPr/>
                    <a:lstStyle/>
                    <a:p>
                      <a:pPr algn="ctr"/>
                      <a:endParaRPr kumimoji="1" lang="ja-JP" altLang="en-US" b="0"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7690442"/>
                  </a:ext>
                </a:extLst>
              </a:tr>
              <a:tr h="805348">
                <a:tc>
                  <a:txBody>
                    <a:bodyPr/>
                    <a:lstStyle/>
                    <a:p>
                      <a:pPr algn="ctr"/>
                      <a:endParaRPr kumimoji="1" lang="ja-JP" altLang="en-US" b="0"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7710787"/>
                  </a:ext>
                </a:extLst>
              </a:tr>
              <a:tr h="805348">
                <a:tc>
                  <a:txBody>
                    <a:bodyPr/>
                    <a:lstStyle/>
                    <a:p>
                      <a:pPr algn="ctr"/>
                      <a:endParaRPr kumimoji="1" lang="ja-JP" altLang="en-US" b="0"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09010364"/>
                  </a:ext>
                </a:extLst>
              </a:tr>
              <a:tr h="805348">
                <a:tc>
                  <a:txBody>
                    <a:bodyPr/>
                    <a:lstStyle/>
                    <a:p>
                      <a:pPr algn="ctr"/>
                      <a:endParaRPr kumimoji="1" lang="ja-JP" altLang="en-US" b="0"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5058558"/>
                  </a:ext>
                </a:extLst>
              </a:tr>
            </a:tbl>
          </a:graphicData>
        </a:graphic>
      </p:graphicFrame>
      <p:sp>
        <p:nvSpPr>
          <p:cNvPr id="5" name="フローチャート: 他ページ結合子 4">
            <a:extLst>
              <a:ext uri="{FF2B5EF4-FFF2-40B4-BE49-F238E27FC236}">
                <a16:creationId xmlns:a16="http://schemas.microsoft.com/office/drawing/2014/main" id="{8E72FB1B-1DE0-415C-F9B0-72ABD4FF7825}"/>
              </a:ext>
            </a:extLst>
          </p:cNvPr>
          <p:cNvSpPr/>
          <p:nvPr/>
        </p:nvSpPr>
        <p:spPr>
          <a:xfrm rot="16200000">
            <a:off x="1928025" y="1374508"/>
            <a:ext cx="529750" cy="1966013"/>
          </a:xfrm>
          <a:prstGeom prst="flowChartOffpageConnector">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rgbClr val="003356"/>
                </a:solidFill>
                <a:latin typeface="たづがね角ゴシック Info Medium"/>
                <a:ea typeface="たづがね角ゴシック Info Bold" panose="020B0600070205080204"/>
              </a:rPr>
              <a:t>育児休業</a:t>
            </a:r>
          </a:p>
        </p:txBody>
      </p:sp>
      <p:sp>
        <p:nvSpPr>
          <p:cNvPr id="7" name="楕円 6">
            <a:extLst>
              <a:ext uri="{FF2B5EF4-FFF2-40B4-BE49-F238E27FC236}">
                <a16:creationId xmlns:a16="http://schemas.microsoft.com/office/drawing/2014/main" id="{9B66DDD0-687E-4AD1-4CA5-E35EFDAF1CB7}"/>
              </a:ext>
            </a:extLst>
          </p:cNvPr>
          <p:cNvSpPr/>
          <p:nvPr/>
        </p:nvSpPr>
        <p:spPr>
          <a:xfrm>
            <a:off x="711653" y="1456409"/>
            <a:ext cx="963828" cy="529750"/>
          </a:xfrm>
          <a:prstGeom prst="ellipse">
            <a:avLst/>
          </a:prstGeom>
          <a:solidFill>
            <a:schemeClr val="bg1"/>
          </a:solidFill>
          <a:ln w="28575">
            <a:solidFill>
              <a:srgbClr val="93C3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3356"/>
                </a:solidFill>
                <a:latin typeface="たづがね角ゴシック Info Medium"/>
                <a:ea typeface="たづがね角ゴシック Info Bold" panose="020B0600070205080204"/>
              </a:rPr>
              <a:t>出生</a:t>
            </a:r>
          </a:p>
        </p:txBody>
      </p:sp>
      <p:sp>
        <p:nvSpPr>
          <p:cNvPr id="8" name="楕円 7">
            <a:extLst>
              <a:ext uri="{FF2B5EF4-FFF2-40B4-BE49-F238E27FC236}">
                <a16:creationId xmlns:a16="http://schemas.microsoft.com/office/drawing/2014/main" id="{DA551F69-CE40-E6E3-FCBF-8869DD43B469}"/>
              </a:ext>
            </a:extLst>
          </p:cNvPr>
          <p:cNvSpPr/>
          <p:nvPr/>
        </p:nvSpPr>
        <p:spPr>
          <a:xfrm>
            <a:off x="2711301" y="1455279"/>
            <a:ext cx="963828" cy="529750"/>
          </a:xfrm>
          <a:prstGeom prst="ellipse">
            <a:avLst/>
          </a:prstGeom>
          <a:solidFill>
            <a:schemeClr val="bg1"/>
          </a:solidFill>
          <a:ln w="28575">
            <a:solidFill>
              <a:srgbClr val="93C3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003356"/>
                </a:solidFill>
                <a:latin typeface="たづがね角ゴシック Info Medium"/>
                <a:ea typeface="たづがね角ゴシック Info Bold" panose="020B0600070205080204"/>
              </a:rPr>
              <a:t>1</a:t>
            </a:r>
            <a:r>
              <a:rPr kumimoji="1" lang="ja-JP" altLang="en-US" dirty="0">
                <a:solidFill>
                  <a:srgbClr val="003356"/>
                </a:solidFill>
                <a:latin typeface="たづがね角ゴシック Info Medium"/>
                <a:ea typeface="たづがね角ゴシック Info Bold" panose="020B0600070205080204"/>
              </a:rPr>
              <a:t>歳</a:t>
            </a:r>
          </a:p>
        </p:txBody>
      </p:sp>
      <p:sp>
        <p:nvSpPr>
          <p:cNvPr id="9" name="楕円 8">
            <a:extLst>
              <a:ext uri="{FF2B5EF4-FFF2-40B4-BE49-F238E27FC236}">
                <a16:creationId xmlns:a16="http://schemas.microsoft.com/office/drawing/2014/main" id="{17CAAA4F-B8EB-12DC-14F3-F5065DE0AB48}"/>
              </a:ext>
            </a:extLst>
          </p:cNvPr>
          <p:cNvSpPr/>
          <p:nvPr/>
        </p:nvSpPr>
        <p:spPr>
          <a:xfrm>
            <a:off x="4748702" y="1462363"/>
            <a:ext cx="963828" cy="529750"/>
          </a:xfrm>
          <a:prstGeom prst="ellipse">
            <a:avLst/>
          </a:prstGeom>
          <a:solidFill>
            <a:schemeClr val="bg1"/>
          </a:solidFill>
          <a:ln w="28575">
            <a:solidFill>
              <a:srgbClr val="93C3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003356"/>
                </a:solidFill>
                <a:latin typeface="たづがね角ゴシック Info Medium"/>
                <a:ea typeface="たづがね角ゴシック Info Bold" panose="020B0600070205080204"/>
              </a:rPr>
              <a:t>2</a:t>
            </a:r>
            <a:r>
              <a:rPr kumimoji="1" lang="ja-JP" altLang="en-US" dirty="0">
                <a:solidFill>
                  <a:srgbClr val="003356"/>
                </a:solidFill>
                <a:latin typeface="たづがね角ゴシック Info Medium"/>
                <a:ea typeface="たづがね角ゴシック Info Bold" panose="020B0600070205080204"/>
              </a:rPr>
              <a:t>歳</a:t>
            </a:r>
          </a:p>
        </p:txBody>
      </p:sp>
      <p:sp>
        <p:nvSpPr>
          <p:cNvPr id="10" name="楕円 9">
            <a:extLst>
              <a:ext uri="{FF2B5EF4-FFF2-40B4-BE49-F238E27FC236}">
                <a16:creationId xmlns:a16="http://schemas.microsoft.com/office/drawing/2014/main" id="{B94C6BE3-77F7-7FCC-F5BB-7F7C462B16AA}"/>
              </a:ext>
            </a:extLst>
          </p:cNvPr>
          <p:cNvSpPr/>
          <p:nvPr/>
        </p:nvSpPr>
        <p:spPr>
          <a:xfrm>
            <a:off x="6748350" y="1462363"/>
            <a:ext cx="963828" cy="529750"/>
          </a:xfrm>
          <a:prstGeom prst="ellipse">
            <a:avLst/>
          </a:prstGeom>
          <a:solidFill>
            <a:schemeClr val="bg1"/>
          </a:solidFill>
          <a:ln w="28575">
            <a:solidFill>
              <a:srgbClr val="93C3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003356"/>
                </a:solidFill>
                <a:latin typeface="たづがね角ゴシック Info Medium"/>
                <a:ea typeface="たづがね角ゴシック Info Bold" panose="020B0600070205080204"/>
              </a:rPr>
              <a:t>3</a:t>
            </a:r>
            <a:r>
              <a:rPr kumimoji="1" lang="ja-JP" altLang="en-US" dirty="0">
                <a:solidFill>
                  <a:srgbClr val="003356"/>
                </a:solidFill>
                <a:latin typeface="たづがね角ゴシック Info Medium"/>
                <a:ea typeface="たづがね角ゴシック Info Bold" panose="020B0600070205080204"/>
              </a:rPr>
              <a:t>歳</a:t>
            </a:r>
          </a:p>
        </p:txBody>
      </p:sp>
      <p:sp>
        <p:nvSpPr>
          <p:cNvPr id="11" name="楕円 10">
            <a:extLst>
              <a:ext uri="{FF2B5EF4-FFF2-40B4-BE49-F238E27FC236}">
                <a16:creationId xmlns:a16="http://schemas.microsoft.com/office/drawing/2014/main" id="{DA890DFA-93C6-7AE8-CBB3-A640761222E0}"/>
              </a:ext>
            </a:extLst>
          </p:cNvPr>
          <p:cNvSpPr/>
          <p:nvPr/>
        </p:nvSpPr>
        <p:spPr>
          <a:xfrm>
            <a:off x="8484215" y="1311662"/>
            <a:ext cx="1631987" cy="702744"/>
          </a:xfrm>
          <a:prstGeom prst="ellipse">
            <a:avLst/>
          </a:prstGeom>
          <a:solidFill>
            <a:schemeClr val="bg1"/>
          </a:solidFill>
          <a:ln w="28575">
            <a:solidFill>
              <a:srgbClr val="93C3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3356"/>
                </a:solidFill>
                <a:latin typeface="たづがね角ゴシック Info Medium"/>
                <a:ea typeface="たづがね角ゴシック Info Bold" panose="020B0600070205080204"/>
              </a:rPr>
              <a:t>小学校</a:t>
            </a:r>
            <a:endParaRPr kumimoji="1" lang="en-US" altLang="ja-JP" dirty="0">
              <a:solidFill>
                <a:srgbClr val="003356"/>
              </a:solidFill>
              <a:latin typeface="たづがね角ゴシック Info Medium"/>
              <a:ea typeface="たづがね角ゴシック Info Bold" panose="020B0600070205080204"/>
            </a:endParaRPr>
          </a:p>
          <a:p>
            <a:pPr algn="ctr"/>
            <a:r>
              <a:rPr kumimoji="1" lang="ja-JP" altLang="en-US" dirty="0">
                <a:solidFill>
                  <a:srgbClr val="003356"/>
                </a:solidFill>
                <a:latin typeface="たづがね角ゴシック Info Medium"/>
                <a:ea typeface="たづがね角ゴシック Info Bold" panose="020B0600070205080204"/>
              </a:rPr>
              <a:t>就学</a:t>
            </a:r>
          </a:p>
        </p:txBody>
      </p:sp>
      <p:sp>
        <p:nvSpPr>
          <p:cNvPr id="12" name="楕円 11">
            <a:extLst>
              <a:ext uri="{FF2B5EF4-FFF2-40B4-BE49-F238E27FC236}">
                <a16:creationId xmlns:a16="http://schemas.microsoft.com/office/drawing/2014/main" id="{89AC366E-58B0-6467-75B0-3179D3F0988C}"/>
              </a:ext>
            </a:extLst>
          </p:cNvPr>
          <p:cNvSpPr/>
          <p:nvPr/>
        </p:nvSpPr>
        <p:spPr>
          <a:xfrm>
            <a:off x="10469909" y="1289369"/>
            <a:ext cx="1323058" cy="702744"/>
          </a:xfrm>
          <a:prstGeom prst="ellipse">
            <a:avLst/>
          </a:prstGeom>
          <a:solidFill>
            <a:schemeClr val="bg1"/>
          </a:solidFill>
          <a:ln w="28575">
            <a:solidFill>
              <a:srgbClr val="93C3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3356"/>
                </a:solidFill>
                <a:latin typeface="たづがね角ゴシック Info Medium"/>
                <a:ea typeface="たづがね角ゴシック Info Bold" panose="020B0600070205080204"/>
              </a:rPr>
              <a:t>小学</a:t>
            </a:r>
            <a:endParaRPr kumimoji="1" lang="en-US" altLang="ja-JP" dirty="0">
              <a:solidFill>
                <a:srgbClr val="003356"/>
              </a:solidFill>
              <a:latin typeface="たづがね角ゴシック Info Medium"/>
              <a:ea typeface="たづがね角ゴシック Info Bold" panose="020B0600070205080204"/>
            </a:endParaRPr>
          </a:p>
          <a:p>
            <a:pPr algn="ctr"/>
            <a:r>
              <a:rPr kumimoji="1" lang="en-US" altLang="ja-JP" dirty="0">
                <a:solidFill>
                  <a:srgbClr val="003356"/>
                </a:solidFill>
                <a:latin typeface="たづがね角ゴシック Info Medium"/>
                <a:ea typeface="たづがね角ゴシック Info Bold" panose="020B0600070205080204"/>
              </a:rPr>
              <a:t>3</a:t>
            </a:r>
            <a:r>
              <a:rPr kumimoji="1" lang="ja-JP" altLang="en-US" dirty="0">
                <a:solidFill>
                  <a:srgbClr val="003356"/>
                </a:solidFill>
                <a:latin typeface="たづがね角ゴシック Info Medium"/>
                <a:ea typeface="たづがね角ゴシック Info Bold" panose="020B0600070205080204"/>
              </a:rPr>
              <a:t>年生</a:t>
            </a:r>
          </a:p>
        </p:txBody>
      </p:sp>
      <p:sp>
        <p:nvSpPr>
          <p:cNvPr id="14" name="フローチャート: 他ページ結合子 13">
            <a:extLst>
              <a:ext uri="{FF2B5EF4-FFF2-40B4-BE49-F238E27FC236}">
                <a16:creationId xmlns:a16="http://schemas.microsoft.com/office/drawing/2014/main" id="{22AA4234-2AD5-FB48-B9D8-CC7DAE7D4BCA}"/>
              </a:ext>
            </a:extLst>
          </p:cNvPr>
          <p:cNvSpPr/>
          <p:nvPr/>
        </p:nvSpPr>
        <p:spPr>
          <a:xfrm rot="16200000">
            <a:off x="3968309" y="1439748"/>
            <a:ext cx="529750" cy="1902282"/>
          </a:xfrm>
          <a:prstGeom prst="flowChartOffpageConnector">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rgbClr val="003356"/>
                </a:solidFill>
                <a:latin typeface="たづがね角ゴシック Info Medium"/>
                <a:ea typeface="たづがね角ゴシック Info Bold" panose="020B0600070205080204"/>
              </a:rPr>
              <a:t>育児休業延長</a:t>
            </a:r>
          </a:p>
        </p:txBody>
      </p:sp>
      <p:sp>
        <p:nvSpPr>
          <p:cNvPr id="15" name="フローチャート: 他ページ結合子 14">
            <a:extLst>
              <a:ext uri="{FF2B5EF4-FFF2-40B4-BE49-F238E27FC236}">
                <a16:creationId xmlns:a16="http://schemas.microsoft.com/office/drawing/2014/main" id="{DC7A8BB4-58A4-1055-F009-EAD18CB464B1}"/>
              </a:ext>
            </a:extLst>
          </p:cNvPr>
          <p:cNvSpPr/>
          <p:nvPr/>
        </p:nvSpPr>
        <p:spPr>
          <a:xfrm rot="16200000">
            <a:off x="3874161" y="289045"/>
            <a:ext cx="598221" cy="5926753"/>
          </a:xfrm>
          <a:prstGeom prst="flowChartOffpageConnector">
            <a:avLst/>
          </a:prstGeom>
          <a:solidFill>
            <a:schemeClr val="bg1"/>
          </a:solid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rgbClr val="003356"/>
                </a:solidFill>
                <a:latin typeface="たづがね角ゴシック Info Medium"/>
                <a:ea typeface="たづがね角ゴシック Info Bold" panose="020B0600070205080204"/>
              </a:rPr>
              <a:t>短時間勤務：</a:t>
            </a:r>
            <a:r>
              <a:rPr kumimoji="1" lang="en-US" altLang="ja-JP" dirty="0">
                <a:solidFill>
                  <a:srgbClr val="003356"/>
                </a:solidFill>
                <a:latin typeface="たづがね角ゴシック Info Medium"/>
                <a:ea typeface="たづがね角ゴシック Info Bold" panose="020B0600070205080204"/>
              </a:rPr>
              <a:t>1</a:t>
            </a:r>
            <a:r>
              <a:rPr kumimoji="1" lang="ja-JP" altLang="en-US" dirty="0">
                <a:solidFill>
                  <a:srgbClr val="003356"/>
                </a:solidFill>
                <a:latin typeface="たづがね角ゴシック Info Medium"/>
                <a:ea typeface="たづがね角ゴシック Info Bold" panose="020B0600070205080204"/>
              </a:rPr>
              <a:t>日</a:t>
            </a:r>
            <a:r>
              <a:rPr kumimoji="1" lang="en-US" altLang="ja-JP" dirty="0">
                <a:solidFill>
                  <a:srgbClr val="003356"/>
                </a:solidFill>
                <a:latin typeface="たづがね角ゴシック Info Medium"/>
                <a:ea typeface="たづがね角ゴシック Info Bold" panose="020B0600070205080204"/>
              </a:rPr>
              <a:t>6</a:t>
            </a:r>
            <a:r>
              <a:rPr kumimoji="1" lang="ja-JP" altLang="en-US" dirty="0">
                <a:solidFill>
                  <a:srgbClr val="003356"/>
                </a:solidFill>
                <a:latin typeface="たづがね角ゴシック Info Medium"/>
                <a:ea typeface="たづがね角ゴシック Info Bold" panose="020B0600070205080204"/>
              </a:rPr>
              <a:t>時間／代替措置含む</a:t>
            </a:r>
          </a:p>
        </p:txBody>
      </p:sp>
      <p:sp>
        <p:nvSpPr>
          <p:cNvPr id="16" name="フローチャート: 他ページ結合子 15">
            <a:extLst>
              <a:ext uri="{FF2B5EF4-FFF2-40B4-BE49-F238E27FC236}">
                <a16:creationId xmlns:a16="http://schemas.microsoft.com/office/drawing/2014/main" id="{0295D6AC-A8D5-6205-CF83-6B91B5C2A7E2}"/>
              </a:ext>
            </a:extLst>
          </p:cNvPr>
          <p:cNvSpPr/>
          <p:nvPr/>
        </p:nvSpPr>
        <p:spPr>
          <a:xfrm rot="16200000">
            <a:off x="6058283" y="-912384"/>
            <a:ext cx="447128" cy="10143904"/>
          </a:xfrm>
          <a:prstGeom prst="flowChartOffpageConnector">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rgbClr val="003356"/>
                </a:solidFill>
                <a:latin typeface="たづがね角ゴシック Info Medium"/>
                <a:ea typeface="たづがね角ゴシック Info Bold" panose="020B0600070205080204"/>
              </a:rPr>
              <a:t>看護等休暇：子</a:t>
            </a:r>
            <a:r>
              <a:rPr kumimoji="1" lang="en-US" altLang="ja-JP" dirty="0">
                <a:solidFill>
                  <a:srgbClr val="003356"/>
                </a:solidFill>
                <a:latin typeface="たづがね角ゴシック Info Medium"/>
                <a:ea typeface="たづがね角ゴシック Info Bold" panose="020B0600070205080204"/>
              </a:rPr>
              <a:t>1</a:t>
            </a:r>
            <a:r>
              <a:rPr kumimoji="1" lang="ja-JP" altLang="en-US" dirty="0">
                <a:solidFill>
                  <a:srgbClr val="003356"/>
                </a:solidFill>
                <a:latin typeface="たづがね角ゴシック Info Medium"/>
                <a:ea typeface="たづがね角ゴシック Info Bold" panose="020B0600070205080204"/>
              </a:rPr>
              <a:t>人につき年</a:t>
            </a:r>
            <a:r>
              <a:rPr kumimoji="1" lang="en-US" altLang="ja-JP" dirty="0">
                <a:solidFill>
                  <a:srgbClr val="003356"/>
                </a:solidFill>
                <a:latin typeface="たづがね角ゴシック Info Medium"/>
                <a:ea typeface="たづがね角ゴシック Info Bold" panose="020B0600070205080204"/>
              </a:rPr>
              <a:t>5</a:t>
            </a:r>
            <a:r>
              <a:rPr kumimoji="1" lang="ja-JP" altLang="en-US" dirty="0">
                <a:solidFill>
                  <a:srgbClr val="003356"/>
                </a:solidFill>
                <a:latin typeface="たづがね角ゴシック Info Medium"/>
                <a:ea typeface="たづがね角ゴシック Info Bold" panose="020B0600070205080204"/>
              </a:rPr>
              <a:t>日、</a:t>
            </a:r>
            <a:r>
              <a:rPr kumimoji="1" lang="en-US" altLang="ja-JP" dirty="0">
                <a:solidFill>
                  <a:srgbClr val="003356"/>
                </a:solidFill>
                <a:latin typeface="たづがね角ゴシック Info Medium"/>
                <a:ea typeface="たづがね角ゴシック Info Bold" panose="020B0600070205080204"/>
              </a:rPr>
              <a:t>2</a:t>
            </a:r>
            <a:r>
              <a:rPr kumimoji="1" lang="ja-JP" altLang="en-US" dirty="0">
                <a:solidFill>
                  <a:srgbClr val="003356"/>
                </a:solidFill>
                <a:latin typeface="たづがね角ゴシック Info Medium"/>
                <a:ea typeface="たづがね角ゴシック Info Bold" panose="020B0600070205080204"/>
              </a:rPr>
              <a:t>人以上で年</a:t>
            </a:r>
            <a:r>
              <a:rPr kumimoji="1" lang="en-US" altLang="ja-JP" dirty="0">
                <a:solidFill>
                  <a:srgbClr val="003356"/>
                </a:solidFill>
                <a:latin typeface="たづがね角ゴシック Info Medium"/>
                <a:ea typeface="たづがね角ゴシック Info Bold" panose="020B0600070205080204"/>
              </a:rPr>
              <a:t>10</a:t>
            </a:r>
            <a:r>
              <a:rPr kumimoji="1" lang="ja-JP" altLang="en-US" dirty="0">
                <a:solidFill>
                  <a:srgbClr val="003356"/>
                </a:solidFill>
                <a:latin typeface="たづがね角ゴシック Info Medium"/>
                <a:ea typeface="たづがね角ゴシック Info Bold" panose="020B0600070205080204"/>
              </a:rPr>
              <a:t>日</a:t>
            </a:r>
          </a:p>
        </p:txBody>
      </p:sp>
      <p:sp>
        <p:nvSpPr>
          <p:cNvPr id="17" name="フローチャート: 他ページ結合子 16">
            <a:extLst>
              <a:ext uri="{FF2B5EF4-FFF2-40B4-BE49-F238E27FC236}">
                <a16:creationId xmlns:a16="http://schemas.microsoft.com/office/drawing/2014/main" id="{EB3830CD-CCA4-8D33-6931-FAADDAB50BA3}"/>
              </a:ext>
            </a:extLst>
          </p:cNvPr>
          <p:cNvSpPr/>
          <p:nvPr/>
        </p:nvSpPr>
        <p:spPr>
          <a:xfrm rot="16200000">
            <a:off x="4986040" y="959810"/>
            <a:ext cx="447129" cy="7999419"/>
          </a:xfrm>
          <a:prstGeom prst="flowChartOffpageConnector">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rgbClr val="003356"/>
                </a:solidFill>
                <a:latin typeface="たづがね角ゴシック Info Medium"/>
                <a:ea typeface="たづがね角ゴシック Info Bold" panose="020B0600070205080204"/>
              </a:rPr>
              <a:t>所定外労働の制限（残業免除）：申し出があった場合</a:t>
            </a:r>
          </a:p>
        </p:txBody>
      </p:sp>
      <p:sp>
        <p:nvSpPr>
          <p:cNvPr id="18" name="フローチャート: 他ページ結合子 17">
            <a:extLst>
              <a:ext uri="{FF2B5EF4-FFF2-40B4-BE49-F238E27FC236}">
                <a16:creationId xmlns:a16="http://schemas.microsoft.com/office/drawing/2014/main" id="{C21896F5-0689-1BBB-29B5-D314CC04EC52}"/>
              </a:ext>
            </a:extLst>
          </p:cNvPr>
          <p:cNvSpPr/>
          <p:nvPr/>
        </p:nvSpPr>
        <p:spPr>
          <a:xfrm rot="16200000">
            <a:off x="4944730" y="1720249"/>
            <a:ext cx="529750" cy="7999419"/>
          </a:xfrm>
          <a:prstGeom prst="flowChartOffpageConnector">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dirty="0">
                <a:solidFill>
                  <a:srgbClr val="003356"/>
                </a:solidFill>
                <a:latin typeface="たづがね角ゴシック Info Medium"/>
                <a:ea typeface="たづがね角ゴシック Info Bold" panose="020B0600070205080204"/>
              </a:rPr>
              <a:t>時間外労働の制限（残業制限）月</a:t>
            </a:r>
            <a:r>
              <a:rPr kumimoji="1" lang="en-US" altLang="ja-JP" sz="1600" dirty="0">
                <a:solidFill>
                  <a:srgbClr val="003356"/>
                </a:solidFill>
                <a:latin typeface="たづがね角ゴシック Info Medium"/>
                <a:ea typeface="たづがね角ゴシック Info Bold" panose="020B0600070205080204"/>
              </a:rPr>
              <a:t>24</a:t>
            </a:r>
            <a:r>
              <a:rPr kumimoji="1" lang="ja-JP" altLang="en-US" sz="1600" dirty="0">
                <a:solidFill>
                  <a:srgbClr val="003356"/>
                </a:solidFill>
                <a:latin typeface="たづがね角ゴシック Info Medium"/>
                <a:ea typeface="たづがね角ゴシック Info Bold" panose="020B0600070205080204"/>
              </a:rPr>
              <a:t>時間、年</a:t>
            </a:r>
            <a:r>
              <a:rPr kumimoji="1" lang="en-US" altLang="ja-JP" sz="1600" dirty="0">
                <a:solidFill>
                  <a:srgbClr val="003356"/>
                </a:solidFill>
                <a:latin typeface="たづがね角ゴシック Info Medium"/>
                <a:ea typeface="たづがね角ゴシック Info Bold" panose="020B0600070205080204"/>
              </a:rPr>
              <a:t>150</a:t>
            </a:r>
            <a:r>
              <a:rPr kumimoji="1" lang="ja-JP" altLang="en-US" sz="1600" dirty="0">
                <a:solidFill>
                  <a:srgbClr val="003356"/>
                </a:solidFill>
                <a:latin typeface="たづがね角ゴシック Info Medium"/>
                <a:ea typeface="たづがね角ゴシック Info Bold" panose="020B0600070205080204"/>
              </a:rPr>
              <a:t>時間／深夜業の制限</a:t>
            </a:r>
            <a:endParaRPr kumimoji="1" lang="en-US" altLang="ja-JP" sz="1600" dirty="0">
              <a:solidFill>
                <a:srgbClr val="003356"/>
              </a:solidFill>
              <a:latin typeface="たづがね角ゴシック Info Medium"/>
              <a:ea typeface="たづがね角ゴシック Info Bold" panose="020B0600070205080204"/>
            </a:endParaRPr>
          </a:p>
          <a:p>
            <a:pPr algn="ctr"/>
            <a:r>
              <a:rPr kumimoji="1" lang="ja-JP" altLang="en-US" sz="1600" dirty="0">
                <a:solidFill>
                  <a:srgbClr val="003356"/>
                </a:solidFill>
                <a:latin typeface="たづがね角ゴシック Info Medium"/>
                <a:ea typeface="たづがね角ゴシック Info Bold" panose="020B0600070205080204"/>
              </a:rPr>
              <a:t>：申し出があった場合</a:t>
            </a:r>
          </a:p>
        </p:txBody>
      </p:sp>
      <p:sp>
        <p:nvSpPr>
          <p:cNvPr id="20" name="フローチャート: 他ページ結合子 19">
            <a:extLst>
              <a:ext uri="{FF2B5EF4-FFF2-40B4-BE49-F238E27FC236}">
                <a16:creationId xmlns:a16="http://schemas.microsoft.com/office/drawing/2014/main" id="{6235C676-97A1-BE9D-6F09-E6EF2FF2E140}"/>
              </a:ext>
            </a:extLst>
          </p:cNvPr>
          <p:cNvSpPr/>
          <p:nvPr/>
        </p:nvSpPr>
        <p:spPr>
          <a:xfrm rot="16200000">
            <a:off x="7928258" y="2337950"/>
            <a:ext cx="733168" cy="1828944"/>
          </a:xfrm>
          <a:prstGeom prst="flowChartOffpageConnector">
            <a:avLst/>
          </a:prstGeom>
          <a:solidFill>
            <a:schemeClr val="bg1"/>
          </a:solid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rgbClr val="003356"/>
                </a:solidFill>
                <a:latin typeface="たづがね角ゴシック Info Medium"/>
                <a:ea typeface="たづがね角ゴシック Info Bold" panose="020B0600070205080204"/>
              </a:rPr>
              <a:t>柔軟な働き方の措置</a:t>
            </a:r>
          </a:p>
        </p:txBody>
      </p:sp>
      <p:sp>
        <p:nvSpPr>
          <p:cNvPr id="4" name="TextBox 10">
            <a:extLst>
              <a:ext uri="{FF2B5EF4-FFF2-40B4-BE49-F238E27FC236}">
                <a16:creationId xmlns:a16="http://schemas.microsoft.com/office/drawing/2014/main" id="{1689D704-A9E9-286D-299C-2C42D4A4B6A9}"/>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育児両立支援制度</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19" name="テキスト ボックス 18">
            <a:extLst>
              <a:ext uri="{FF2B5EF4-FFF2-40B4-BE49-F238E27FC236}">
                <a16:creationId xmlns:a16="http://schemas.microsoft.com/office/drawing/2014/main" id="{C67EA818-FA54-2DAE-EE7F-B793C37DA0AF}"/>
              </a:ext>
            </a:extLst>
          </p:cNvPr>
          <p:cNvSpPr txBox="1"/>
          <p:nvPr/>
        </p:nvSpPr>
        <p:spPr>
          <a:xfrm>
            <a:off x="7102765" y="586321"/>
            <a:ext cx="4883725" cy="523220"/>
          </a:xfrm>
          <a:prstGeom prst="rect">
            <a:avLst/>
          </a:prstGeom>
          <a:noFill/>
        </p:spPr>
        <p:txBody>
          <a:bodyPr wrap="square">
            <a:spAutoFit/>
          </a:bodyPr>
          <a:lstStyle/>
          <a:p>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両立支援制度内容は会社により異なります。</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詳しくは人事・総務ご担当者様にご確認ください。</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717802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ADF4B-50C8-F2B1-CFA5-68014DA47D5F}"/>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C03FA60E-A8E3-9C23-810F-590D45363512}"/>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出産に関する経済的支援</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6" name="TextBox 11">
            <a:extLst>
              <a:ext uri="{FF2B5EF4-FFF2-40B4-BE49-F238E27FC236}">
                <a16:creationId xmlns:a16="http://schemas.microsoft.com/office/drawing/2014/main" id="{FEBB1143-7C6E-638B-BAC9-3D015CE93A88}"/>
              </a:ext>
            </a:extLst>
          </p:cNvPr>
          <p:cNvSpPr txBox="1"/>
          <p:nvPr/>
        </p:nvSpPr>
        <p:spPr>
          <a:xfrm>
            <a:off x="1501480" y="1413576"/>
            <a:ext cx="9290345" cy="1384995"/>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妊婦検診の公費負担</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latin typeface="たづがね角ゴシック Info Medium"/>
                <a:ea typeface="たづがね角ゴシック Info Medium"/>
                <a:cs typeface="たづがね角ゴシック Info Medium"/>
                <a:sym typeface="たづがね角ゴシック Info Medium"/>
              </a:rPr>
              <a:t>　</a:t>
            </a:r>
            <a:r>
              <a:rPr lang="ja-JP" altLang="en-US" sz="1600" dirty="0">
                <a:latin typeface="たづがね角ゴシック Info Medium"/>
                <a:ea typeface="たづがね角ゴシック Info Medium"/>
                <a:cs typeface="たづがね角ゴシック Info Medium"/>
                <a:sym typeface="たづがね角ゴシック Info Medium"/>
              </a:rPr>
              <a:t>妊娠の届出を行うと、妊婦健診を公費負担により受診することができます。</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　  お住まいの市町村によって回数や内容が異なります。</a:t>
            </a:r>
          </a:p>
          <a:p>
            <a:pPr algn="l"/>
            <a:endPar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7" name="Freeform 10">
            <a:extLst>
              <a:ext uri="{FF2B5EF4-FFF2-40B4-BE49-F238E27FC236}">
                <a16:creationId xmlns:a16="http://schemas.microsoft.com/office/drawing/2014/main" id="{227E23B6-A4F4-F418-3D41-ECC7BC37C268}"/>
              </a:ext>
            </a:extLst>
          </p:cNvPr>
          <p:cNvSpPr/>
          <p:nvPr/>
        </p:nvSpPr>
        <p:spPr>
          <a:xfrm>
            <a:off x="1061533" y="1455367"/>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4" name="Freeform 10">
            <a:extLst>
              <a:ext uri="{FF2B5EF4-FFF2-40B4-BE49-F238E27FC236}">
                <a16:creationId xmlns:a16="http://schemas.microsoft.com/office/drawing/2014/main" id="{01E8EBC6-2E2E-166D-C108-043E8AF4221C}"/>
              </a:ext>
            </a:extLst>
          </p:cNvPr>
          <p:cNvSpPr/>
          <p:nvPr/>
        </p:nvSpPr>
        <p:spPr>
          <a:xfrm>
            <a:off x="1061533" y="2589857"/>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9" name="Freeform 10">
            <a:extLst>
              <a:ext uri="{FF2B5EF4-FFF2-40B4-BE49-F238E27FC236}">
                <a16:creationId xmlns:a16="http://schemas.microsoft.com/office/drawing/2014/main" id="{0E48C236-2EC2-C844-9C2E-5F38BAAA5DC6}"/>
              </a:ext>
            </a:extLst>
          </p:cNvPr>
          <p:cNvSpPr/>
          <p:nvPr/>
        </p:nvSpPr>
        <p:spPr>
          <a:xfrm>
            <a:off x="1061533" y="3758711"/>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pic>
        <p:nvPicPr>
          <p:cNvPr id="11" name="Picture 2" descr="お金の入った袋のイラスト「円マーク」">
            <a:extLst>
              <a:ext uri="{FF2B5EF4-FFF2-40B4-BE49-F238E27FC236}">
                <a16:creationId xmlns:a16="http://schemas.microsoft.com/office/drawing/2014/main" id="{DCC6527F-93C8-AD74-812C-83B87A5DAD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6671" y="516179"/>
            <a:ext cx="893074" cy="9733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0">
            <a:extLst>
              <a:ext uri="{FF2B5EF4-FFF2-40B4-BE49-F238E27FC236}">
                <a16:creationId xmlns:a16="http://schemas.microsoft.com/office/drawing/2014/main" id="{ABD2BBCF-859A-330F-1EFE-3ED58E1F1FD5}"/>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育児両立支援制度</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10" name="TextBox 11">
            <a:extLst>
              <a:ext uri="{FF2B5EF4-FFF2-40B4-BE49-F238E27FC236}">
                <a16:creationId xmlns:a16="http://schemas.microsoft.com/office/drawing/2014/main" id="{A961DD8F-90F0-0214-23A9-2EF967F56F2A}"/>
              </a:ext>
            </a:extLst>
          </p:cNvPr>
          <p:cNvSpPr txBox="1"/>
          <p:nvPr/>
        </p:nvSpPr>
        <p:spPr>
          <a:xfrm>
            <a:off x="1501480" y="2589857"/>
            <a:ext cx="9290345" cy="984885"/>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社会保険の保険料免除</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latin typeface="たづがね角ゴシック Info Medium"/>
                <a:ea typeface="たづがね角ゴシック Info Medium"/>
                <a:cs typeface="たづがね角ゴシック Info Medium"/>
                <a:sym typeface="たづがね角ゴシック Info Medium"/>
              </a:rPr>
              <a:t>　</a:t>
            </a:r>
            <a:r>
              <a:rPr lang="ja-JP" altLang="en-US" sz="1600" dirty="0">
                <a:latin typeface="たづがね角ゴシック Info Medium"/>
                <a:ea typeface="たづがね角ゴシック Info Medium"/>
                <a:cs typeface="たづがね角ゴシック Info Medium"/>
                <a:sym typeface="たづがね角ゴシック Info Medium"/>
              </a:rPr>
              <a:t>産前・産後休業中の社会保険料が免除されます。</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　  手続きは、健康保険、厚生年金保険は会社が行い、国民年金保険料は本人が市区町村に届出します。</a:t>
            </a:r>
          </a:p>
        </p:txBody>
      </p:sp>
      <p:sp>
        <p:nvSpPr>
          <p:cNvPr id="12" name="TextBox 11">
            <a:extLst>
              <a:ext uri="{FF2B5EF4-FFF2-40B4-BE49-F238E27FC236}">
                <a16:creationId xmlns:a16="http://schemas.microsoft.com/office/drawing/2014/main" id="{A76110B0-BBBF-8106-8196-1C42B9903019}"/>
              </a:ext>
            </a:extLst>
          </p:cNvPr>
          <p:cNvSpPr txBox="1"/>
          <p:nvPr/>
        </p:nvSpPr>
        <p:spPr>
          <a:xfrm>
            <a:off x="1501480" y="3758711"/>
            <a:ext cx="9290345" cy="984885"/>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出産手当金</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latin typeface="たづがね角ゴシック Info Medium"/>
                <a:ea typeface="たづがね角ゴシック Info Medium"/>
                <a:cs typeface="たづがね角ゴシック Info Medium"/>
                <a:sym typeface="たづがね角ゴシック Info Medium"/>
              </a:rPr>
              <a:t>　</a:t>
            </a:r>
            <a:r>
              <a:rPr lang="ja-JP" altLang="en-US" sz="1600" dirty="0">
                <a:latin typeface="たづがね角ゴシック Info Medium"/>
                <a:ea typeface="たづがね角ゴシック Info Medium"/>
                <a:cs typeface="たづがね角ゴシック Info Medium"/>
                <a:sym typeface="たづがね角ゴシック Info Medium"/>
              </a:rPr>
              <a:t>健康保険から、産前・産後休業中、無給の場合は、１日につき標準報酬月額の</a:t>
            </a:r>
            <a:r>
              <a:rPr lang="en-US" altLang="ja-JP" sz="1600" dirty="0">
                <a:latin typeface="たづがね角ゴシック Info Medium"/>
                <a:ea typeface="たづがね角ゴシック Info Medium"/>
                <a:cs typeface="たづがね角ゴシック Info Medium"/>
                <a:sym typeface="たづがね角ゴシック Info Medium"/>
              </a:rPr>
              <a:t>2/3</a:t>
            </a:r>
            <a:r>
              <a:rPr lang="ja-JP" altLang="en-US" sz="1600" dirty="0">
                <a:latin typeface="たづがね角ゴシック Info Medium"/>
                <a:ea typeface="たづがね角ゴシック Info Medium"/>
                <a:cs typeface="たづがね角ゴシック Info Medium"/>
                <a:sym typeface="たづがね角ゴシック Info Medium"/>
              </a:rPr>
              <a:t>に相当する額の</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　  出産手当金を受けることができます</a:t>
            </a:r>
            <a:endParaRPr lang="ja-JP" altLang="en-US" sz="2400" dirty="0">
              <a:latin typeface="たづがね角ゴシック Info Medium"/>
              <a:ea typeface="たづがね角ゴシック Info Medium"/>
              <a:cs typeface="たづがね角ゴシック Info Medium"/>
              <a:sym typeface="たづがね角ゴシック Info Medium"/>
            </a:endParaRPr>
          </a:p>
        </p:txBody>
      </p:sp>
      <p:sp>
        <p:nvSpPr>
          <p:cNvPr id="13" name="Freeform 10">
            <a:extLst>
              <a:ext uri="{FF2B5EF4-FFF2-40B4-BE49-F238E27FC236}">
                <a16:creationId xmlns:a16="http://schemas.microsoft.com/office/drawing/2014/main" id="{78618041-FDE3-778F-16A1-C5487E441D2F}"/>
              </a:ext>
            </a:extLst>
          </p:cNvPr>
          <p:cNvSpPr/>
          <p:nvPr/>
        </p:nvSpPr>
        <p:spPr>
          <a:xfrm>
            <a:off x="1061533" y="5029618"/>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4" name="TextBox 11">
            <a:extLst>
              <a:ext uri="{FF2B5EF4-FFF2-40B4-BE49-F238E27FC236}">
                <a16:creationId xmlns:a16="http://schemas.microsoft.com/office/drawing/2014/main" id="{D548DADE-D359-E12F-9BA1-E3A91AA2AD18}"/>
              </a:ext>
            </a:extLst>
          </p:cNvPr>
          <p:cNvSpPr txBox="1"/>
          <p:nvPr/>
        </p:nvSpPr>
        <p:spPr>
          <a:xfrm>
            <a:off x="1501480" y="5029618"/>
            <a:ext cx="9290345" cy="1231106"/>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出産育児一時金</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latin typeface="たづがね角ゴシック Info Medium"/>
                <a:ea typeface="たづがね角ゴシック Info Medium"/>
                <a:cs typeface="たづがね角ゴシック Info Medium"/>
                <a:sym typeface="たづがね角ゴシック Info Medium"/>
              </a:rPr>
              <a:t>　</a:t>
            </a:r>
            <a:r>
              <a:rPr lang="ja-JP" altLang="en-US" sz="1600" dirty="0">
                <a:latin typeface="たづがね角ゴシック Info Medium"/>
                <a:ea typeface="たづがね角ゴシック Info Medium"/>
                <a:cs typeface="たづがね角ゴシック Info Medium"/>
                <a:sym typeface="たづがね角ゴシック Info Medium"/>
              </a:rPr>
              <a:t>健康保険から子ども一人につき</a:t>
            </a:r>
            <a:r>
              <a:rPr lang="en-US" altLang="ja-JP" sz="1600" dirty="0">
                <a:latin typeface="たづがね角ゴシック Info Medium"/>
                <a:ea typeface="たづがね角ゴシック Info Medium"/>
                <a:cs typeface="たづがね角ゴシック Info Medium"/>
                <a:sym typeface="たづがね角ゴシック Info Medium"/>
              </a:rPr>
              <a:t>50</a:t>
            </a:r>
            <a:r>
              <a:rPr lang="ja-JP" altLang="en-US" sz="1600" dirty="0">
                <a:latin typeface="たづがね角ゴシック Info Medium"/>
                <a:ea typeface="たづがね角ゴシック Info Medium"/>
                <a:cs typeface="たづがね角ゴシック Info Medium"/>
                <a:sym typeface="たづがね角ゴシック Info Medium"/>
              </a:rPr>
              <a:t>万円が支給されます。</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　  出産育児一時金の支給までの間、出産育児 一時金の</a:t>
            </a:r>
            <a:r>
              <a:rPr lang="en-US" altLang="ja-JP" sz="1600" dirty="0">
                <a:latin typeface="たづがね角ゴシック Info Medium"/>
                <a:ea typeface="たづがね角ゴシック Info Medium"/>
                <a:cs typeface="たづがね角ゴシック Info Medium"/>
                <a:sym typeface="たづがね角ゴシック Info Medium"/>
              </a:rPr>
              <a:t>8</a:t>
            </a:r>
            <a:r>
              <a:rPr lang="ja-JP" altLang="en-US" sz="1600" dirty="0">
                <a:latin typeface="たづがね角ゴシック Info Medium"/>
                <a:ea typeface="たづがね角ゴシック Info Medium"/>
                <a:cs typeface="たづがね角ゴシック Info Medium"/>
                <a:sym typeface="たづがね角ゴシック Info Medium"/>
              </a:rPr>
              <a:t>割相当額を限度に資金を無利子で貸し付ける</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　  出産費貸付制度もあります。</a:t>
            </a:r>
          </a:p>
        </p:txBody>
      </p:sp>
    </p:spTree>
    <p:extLst>
      <p:ext uri="{BB962C8B-B14F-4D97-AF65-F5344CB8AC3E}">
        <p14:creationId xmlns:p14="http://schemas.microsoft.com/office/powerpoint/2010/main" val="1443738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31A3E-2D68-2899-55DD-FFB0C04388C7}"/>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5B3299B4-AA03-61E7-54D1-5F26FFB9577B}"/>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育児休業給付金</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6" name="TextBox 11">
            <a:extLst>
              <a:ext uri="{FF2B5EF4-FFF2-40B4-BE49-F238E27FC236}">
                <a16:creationId xmlns:a16="http://schemas.microsoft.com/office/drawing/2014/main" id="{5006874F-1E34-C07F-C086-EC5BC63B6745}"/>
              </a:ext>
            </a:extLst>
          </p:cNvPr>
          <p:cNvSpPr txBox="1"/>
          <p:nvPr/>
        </p:nvSpPr>
        <p:spPr>
          <a:xfrm>
            <a:off x="1600811" y="1564013"/>
            <a:ext cx="9290345" cy="307777"/>
          </a:xfrm>
          <a:prstGeom prst="rect">
            <a:avLst/>
          </a:prstGeom>
        </p:spPr>
        <p:txBody>
          <a:bodyPr wrap="square" lIns="0" tIns="0" rIns="0" bIns="0" rtlCol="0" anchor="t">
            <a:spAutoFit/>
          </a:bodyPr>
          <a:lstStyle/>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育児休業給付金：はじめの</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6</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ヶ月</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(180</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日間</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は給与の</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67%</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、それ以降は</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50%</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給付</a:t>
            </a:r>
          </a:p>
        </p:txBody>
      </p:sp>
      <p:sp>
        <p:nvSpPr>
          <p:cNvPr id="7" name="Freeform 10">
            <a:extLst>
              <a:ext uri="{FF2B5EF4-FFF2-40B4-BE49-F238E27FC236}">
                <a16:creationId xmlns:a16="http://schemas.microsoft.com/office/drawing/2014/main" id="{C64849EE-F6B8-AB26-4D79-BDDAF986EAF9}"/>
              </a:ext>
            </a:extLst>
          </p:cNvPr>
          <p:cNvSpPr/>
          <p:nvPr/>
        </p:nvSpPr>
        <p:spPr>
          <a:xfrm>
            <a:off x="1088196" y="1577195"/>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pic>
        <p:nvPicPr>
          <p:cNvPr id="10" name="Picture 2" descr="お金の入った袋のイラスト「円マーク」">
            <a:extLst>
              <a:ext uri="{FF2B5EF4-FFF2-40B4-BE49-F238E27FC236}">
                <a16:creationId xmlns:a16="http://schemas.microsoft.com/office/drawing/2014/main" id="{03E6D2FC-3521-B6A9-0E44-3281075971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6671" y="516179"/>
            <a:ext cx="893074" cy="9733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0">
            <a:extLst>
              <a:ext uri="{FF2B5EF4-FFF2-40B4-BE49-F238E27FC236}">
                <a16:creationId xmlns:a16="http://schemas.microsoft.com/office/drawing/2014/main" id="{A10371C7-3D08-CAB8-E7E0-9896E16EABD3}"/>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育児両立支援制度</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4" name="TextBox 15">
            <a:extLst>
              <a:ext uri="{FF2B5EF4-FFF2-40B4-BE49-F238E27FC236}">
                <a16:creationId xmlns:a16="http://schemas.microsoft.com/office/drawing/2014/main" id="{E7DFF537-6733-A43A-DA44-7CA4BC163C7E}"/>
              </a:ext>
            </a:extLst>
          </p:cNvPr>
          <p:cNvSpPr txBox="1"/>
          <p:nvPr/>
        </p:nvSpPr>
        <p:spPr>
          <a:xfrm>
            <a:off x="5923491" y="5757302"/>
            <a:ext cx="6226889" cy="303609"/>
          </a:xfrm>
          <a:prstGeom prst="rect">
            <a:avLst/>
          </a:prstGeom>
        </p:spPr>
        <p:txBody>
          <a:bodyPr wrap="square" lIns="0" tIns="0" rIns="0" bIns="0" rtlCol="0" anchor="t">
            <a:spAutoFit/>
          </a:bodyPr>
          <a:lstStyle/>
          <a:p>
            <a:pPr marL="0" lvl="0" indent="0" algn="l">
              <a:lnSpc>
                <a:spcPts val="2654"/>
              </a:lnSpc>
              <a:spcBef>
                <a:spcPct val="0"/>
              </a:spcBef>
            </a:pPr>
            <a:r>
              <a:rPr 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出典：</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「男性育休取得促進 研修資料」（厚生労働省イクメンプロジェクト）</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pic>
        <p:nvPicPr>
          <p:cNvPr id="8" name="図 7">
            <a:extLst>
              <a:ext uri="{FF2B5EF4-FFF2-40B4-BE49-F238E27FC236}">
                <a16:creationId xmlns:a16="http://schemas.microsoft.com/office/drawing/2014/main" id="{0C625F21-8956-7D8C-2E39-24C157AC7EE6}"/>
              </a:ext>
            </a:extLst>
          </p:cNvPr>
          <p:cNvPicPr>
            <a:picLocks noChangeAspect="1"/>
          </p:cNvPicPr>
          <p:nvPr/>
        </p:nvPicPr>
        <p:blipFill>
          <a:blip r:embed="rId5"/>
          <a:srcRect l="27853" t="48929" r="18352" b="16050"/>
          <a:stretch>
            <a:fillRect/>
          </a:stretch>
        </p:blipFill>
        <p:spPr>
          <a:xfrm>
            <a:off x="1531384" y="2183094"/>
            <a:ext cx="8784214" cy="3574208"/>
          </a:xfrm>
          <a:prstGeom prst="rect">
            <a:avLst/>
          </a:prstGeom>
        </p:spPr>
      </p:pic>
    </p:spTree>
    <p:extLst>
      <p:ext uri="{BB962C8B-B14F-4D97-AF65-F5344CB8AC3E}">
        <p14:creationId xmlns:p14="http://schemas.microsoft.com/office/powerpoint/2010/main" val="3554510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F1809-08CE-708B-8B47-34FE46D57B86}"/>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F8306BDF-7214-2AF5-08A6-3E3FED8C4E63}"/>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産休・育休にまつわるお金の話</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pic>
        <p:nvPicPr>
          <p:cNvPr id="11" name="Picture 2" descr="お金の入った袋のイラスト「円マーク」">
            <a:extLst>
              <a:ext uri="{FF2B5EF4-FFF2-40B4-BE49-F238E27FC236}">
                <a16:creationId xmlns:a16="http://schemas.microsoft.com/office/drawing/2014/main" id="{F8C54C42-C705-7321-CA2D-19EF0FB9E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6671" y="516179"/>
            <a:ext cx="893074" cy="9733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0">
            <a:extLst>
              <a:ext uri="{FF2B5EF4-FFF2-40B4-BE49-F238E27FC236}">
                <a16:creationId xmlns:a16="http://schemas.microsoft.com/office/drawing/2014/main" id="{157B5D09-2FA1-737B-80D6-F96D2150D323}"/>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育児両立支援制度</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pic>
        <p:nvPicPr>
          <p:cNvPr id="6" name="図 5">
            <a:extLst>
              <a:ext uri="{FF2B5EF4-FFF2-40B4-BE49-F238E27FC236}">
                <a16:creationId xmlns:a16="http://schemas.microsoft.com/office/drawing/2014/main" id="{5FBF1A82-8D06-3087-8340-7F799281541A}"/>
              </a:ext>
            </a:extLst>
          </p:cNvPr>
          <p:cNvPicPr>
            <a:picLocks noChangeAspect="1"/>
          </p:cNvPicPr>
          <p:nvPr/>
        </p:nvPicPr>
        <p:blipFill>
          <a:blip r:embed="rId3"/>
          <a:stretch>
            <a:fillRect/>
          </a:stretch>
        </p:blipFill>
        <p:spPr>
          <a:xfrm>
            <a:off x="2104667" y="947857"/>
            <a:ext cx="9425025" cy="5024899"/>
          </a:xfrm>
          <a:prstGeom prst="rect">
            <a:avLst/>
          </a:prstGeom>
        </p:spPr>
      </p:pic>
      <p:sp>
        <p:nvSpPr>
          <p:cNvPr id="4" name="吹き出し: 角を丸めた四角形 3">
            <a:extLst>
              <a:ext uri="{FF2B5EF4-FFF2-40B4-BE49-F238E27FC236}">
                <a16:creationId xmlns:a16="http://schemas.microsoft.com/office/drawing/2014/main" id="{250F9BBB-063D-3DC4-3AD4-BAEE71579D83}"/>
              </a:ext>
            </a:extLst>
          </p:cNvPr>
          <p:cNvSpPr/>
          <p:nvPr/>
        </p:nvSpPr>
        <p:spPr>
          <a:xfrm>
            <a:off x="299919" y="2551612"/>
            <a:ext cx="1441795" cy="783771"/>
          </a:xfrm>
          <a:prstGeom prst="wedgeRoundRectCallout">
            <a:avLst>
              <a:gd name="adj1" fmla="val 68992"/>
              <a:gd name="adj2" fmla="val 14273"/>
              <a:gd name="adj3" fmla="val 16667"/>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実質手取り</a:t>
            </a:r>
            <a:r>
              <a:rPr kumimoji="1" lang="en-US" altLang="ja-JP" dirty="0">
                <a:latin typeface="BIZ UDPゴシック" panose="020B0400000000000000" pitchFamily="50" charset="-128"/>
                <a:ea typeface="BIZ UDPゴシック" panose="020B0400000000000000" pitchFamily="50" charset="-128"/>
              </a:rPr>
              <a:t>10</a:t>
            </a:r>
            <a:r>
              <a:rPr kumimoji="1" lang="ja-JP" altLang="en-US" dirty="0">
                <a:latin typeface="BIZ UDPゴシック" panose="020B0400000000000000" pitchFamily="50" charset="-128"/>
                <a:ea typeface="BIZ UDPゴシック" panose="020B0400000000000000" pitchFamily="50" charset="-128"/>
              </a:rPr>
              <a:t>割！</a:t>
            </a:r>
          </a:p>
        </p:txBody>
      </p:sp>
      <p:sp>
        <p:nvSpPr>
          <p:cNvPr id="5" name="吹き出し: 角を丸めた四角形 4">
            <a:extLst>
              <a:ext uri="{FF2B5EF4-FFF2-40B4-BE49-F238E27FC236}">
                <a16:creationId xmlns:a16="http://schemas.microsoft.com/office/drawing/2014/main" id="{29A96A10-B781-80FE-A9BA-91B81ABC4ACF}"/>
              </a:ext>
            </a:extLst>
          </p:cNvPr>
          <p:cNvSpPr/>
          <p:nvPr/>
        </p:nvSpPr>
        <p:spPr>
          <a:xfrm>
            <a:off x="299919" y="3844835"/>
            <a:ext cx="1441795" cy="783771"/>
          </a:xfrm>
          <a:prstGeom prst="wedgeRoundRectCallout">
            <a:avLst>
              <a:gd name="adj1" fmla="val 68992"/>
              <a:gd name="adj2" fmla="val 14273"/>
              <a:gd name="adj3" fmla="val 16667"/>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手取りの</a:t>
            </a:r>
            <a:endParaRPr kumimoji="1" lang="en-US" altLang="ja-JP" dirty="0">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８</a:t>
            </a:r>
            <a:r>
              <a:rPr kumimoji="1" lang="ja-JP" altLang="en-US" dirty="0">
                <a:latin typeface="BIZ UDPゴシック" panose="020B0400000000000000" pitchFamily="50" charset="-128"/>
                <a:ea typeface="BIZ UDPゴシック" panose="020B0400000000000000" pitchFamily="50" charset="-128"/>
              </a:rPr>
              <a:t>割強</a:t>
            </a:r>
          </a:p>
        </p:txBody>
      </p:sp>
      <p:sp>
        <p:nvSpPr>
          <p:cNvPr id="7" name="吹き出し: 角を丸めた四角形 6">
            <a:extLst>
              <a:ext uri="{FF2B5EF4-FFF2-40B4-BE49-F238E27FC236}">
                <a16:creationId xmlns:a16="http://schemas.microsoft.com/office/drawing/2014/main" id="{BAECF1E8-6F7A-E31C-E4A8-936DA7320E9D}"/>
              </a:ext>
            </a:extLst>
          </p:cNvPr>
          <p:cNvSpPr/>
          <p:nvPr/>
        </p:nvSpPr>
        <p:spPr>
          <a:xfrm>
            <a:off x="299919" y="5138058"/>
            <a:ext cx="1441795" cy="783771"/>
          </a:xfrm>
          <a:prstGeom prst="wedgeRoundRectCallout">
            <a:avLst>
              <a:gd name="adj1" fmla="val 68992"/>
              <a:gd name="adj2" fmla="val 14273"/>
              <a:gd name="adj3" fmla="val 16667"/>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手取りの</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６割強</a:t>
            </a:r>
          </a:p>
        </p:txBody>
      </p:sp>
    </p:spTree>
    <p:extLst>
      <p:ext uri="{BB962C8B-B14F-4D97-AF65-F5344CB8AC3E}">
        <p14:creationId xmlns:p14="http://schemas.microsoft.com/office/powerpoint/2010/main" val="3723904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5E1C8-D523-72A6-40C1-F2E535696EE7}"/>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17630D58-47C7-8327-5964-0D68BE407962}"/>
              </a:ext>
            </a:extLst>
          </p:cNvPr>
          <p:cNvSpPr txBox="1"/>
          <p:nvPr/>
        </p:nvSpPr>
        <p:spPr>
          <a:xfrm>
            <a:off x="510102" y="313463"/>
            <a:ext cx="5248180" cy="552524"/>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この資料の使い方</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9" name="Freeform 10">
            <a:extLst>
              <a:ext uri="{FF2B5EF4-FFF2-40B4-BE49-F238E27FC236}">
                <a16:creationId xmlns:a16="http://schemas.microsoft.com/office/drawing/2014/main" id="{DDB2D784-3880-FD7D-1AB4-0BFF036C61ED}"/>
              </a:ext>
            </a:extLst>
          </p:cNvPr>
          <p:cNvSpPr/>
          <p:nvPr/>
        </p:nvSpPr>
        <p:spPr>
          <a:xfrm>
            <a:off x="882326" y="2256494"/>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3" name="Freeform 10">
            <a:extLst>
              <a:ext uri="{FF2B5EF4-FFF2-40B4-BE49-F238E27FC236}">
                <a16:creationId xmlns:a16="http://schemas.microsoft.com/office/drawing/2014/main" id="{98A9BDAF-E9AC-8239-4E8A-0B19657BBDCF}"/>
              </a:ext>
            </a:extLst>
          </p:cNvPr>
          <p:cNvSpPr/>
          <p:nvPr/>
        </p:nvSpPr>
        <p:spPr>
          <a:xfrm>
            <a:off x="857167" y="4037966"/>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8" name="TextBox 11">
            <a:extLst>
              <a:ext uri="{FF2B5EF4-FFF2-40B4-BE49-F238E27FC236}">
                <a16:creationId xmlns:a16="http://schemas.microsoft.com/office/drawing/2014/main" id="{1F1B6C21-7B74-068A-E5AC-4A8A204B9B64}"/>
              </a:ext>
            </a:extLst>
          </p:cNvPr>
          <p:cNvSpPr txBox="1"/>
          <p:nvPr/>
        </p:nvSpPr>
        <p:spPr>
          <a:xfrm>
            <a:off x="1500118" y="2172912"/>
            <a:ext cx="9926572" cy="738664"/>
          </a:xfrm>
          <a:prstGeom prst="rect">
            <a:avLst/>
          </a:prstGeom>
        </p:spPr>
        <p:txBody>
          <a:bodyPr wrap="square" lIns="0" tIns="0" rIns="0" bIns="0" rtlCol="0" anchor="t">
            <a:spAutoFit/>
          </a:bodyPr>
          <a:lstStyle/>
          <a:p>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研修の目的や時間に応じて、必要なスライドを選んでご活用ください。</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（すべてを使用する必要はありません）</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19" name="Freeform 10">
            <a:extLst>
              <a:ext uri="{FF2B5EF4-FFF2-40B4-BE49-F238E27FC236}">
                <a16:creationId xmlns:a16="http://schemas.microsoft.com/office/drawing/2014/main" id="{E3DF4D12-B955-20FE-81F5-B1E9928733F0}"/>
              </a:ext>
            </a:extLst>
          </p:cNvPr>
          <p:cNvSpPr/>
          <p:nvPr/>
        </p:nvSpPr>
        <p:spPr>
          <a:xfrm>
            <a:off x="857167" y="3141070"/>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4" name="TextBox 9">
            <a:extLst>
              <a:ext uri="{FF2B5EF4-FFF2-40B4-BE49-F238E27FC236}">
                <a16:creationId xmlns:a16="http://schemas.microsoft.com/office/drawing/2014/main" id="{EF64981A-4442-69FE-E286-239964B47899}"/>
              </a:ext>
            </a:extLst>
          </p:cNvPr>
          <p:cNvSpPr txBox="1"/>
          <p:nvPr/>
        </p:nvSpPr>
        <p:spPr>
          <a:xfrm>
            <a:off x="649413" y="1085225"/>
            <a:ext cx="11048006" cy="953081"/>
          </a:xfrm>
          <a:prstGeom prst="rect">
            <a:avLst/>
          </a:prstGeom>
        </p:spPr>
        <p:txBody>
          <a:bodyPr wrap="square" lIns="0" tIns="0" rIns="0" bIns="0" rtlCol="0" anchor="t">
            <a:spAutoFit/>
          </a:bodyPr>
          <a:lstStyle/>
          <a:p>
            <a:pPr marL="0" lvl="0" indent="0" algn="l">
              <a:lnSpc>
                <a:spcPts val="2500"/>
              </a:lnSpc>
              <a:spcBef>
                <a:spcPct val="0"/>
              </a:spcBef>
            </a:pPr>
            <a:r>
              <a:rPr lang="ja-JP" altLang="en-US" sz="2000" b="1" dirty="0">
                <a:latin typeface="たづがね角ゴシック Info Bold"/>
                <a:ea typeface="たづがね角ゴシック Info Bold"/>
                <a:cs typeface="たづがね角ゴシック Info Bold"/>
                <a:sym typeface="たづがね角ゴシック Info Bold"/>
              </a:rPr>
              <a:t>この資料は、</a:t>
            </a:r>
            <a:endParaRPr lang="en-US" altLang="ja-JP" sz="2000" b="1" dirty="0">
              <a:latin typeface="たづがね角ゴシック Info Bold"/>
              <a:ea typeface="たづがね角ゴシック Info Bold"/>
              <a:cs typeface="たづがね角ゴシック Info Bold"/>
              <a:sym typeface="たづがね角ゴシック Info Bold"/>
            </a:endParaRPr>
          </a:p>
          <a:p>
            <a:pPr marL="0" lvl="0" indent="0" algn="l">
              <a:lnSpc>
                <a:spcPts val="2500"/>
              </a:lnSpc>
              <a:spcBef>
                <a:spcPct val="0"/>
              </a:spcBef>
            </a:pPr>
            <a:r>
              <a:rPr lang="ja-JP" altLang="en-US" sz="2000" b="1" dirty="0">
                <a:solidFill>
                  <a:srgbClr val="FF0000"/>
                </a:solidFill>
                <a:latin typeface="たづがね角ゴシック Info Bold"/>
                <a:ea typeface="たづがね角ゴシック Info Bold"/>
                <a:cs typeface="たづがね角ゴシック Info Bold"/>
                <a:sym typeface="たづがね角ゴシック Info Bold"/>
              </a:rPr>
              <a:t>「育休を取得予定の男性」</a:t>
            </a:r>
            <a:r>
              <a:rPr lang="ja-JP" altLang="en-US" sz="2000" b="1" dirty="0">
                <a:latin typeface="たづがね角ゴシック Info Bold"/>
                <a:ea typeface="たづがね角ゴシック Info Bold"/>
                <a:cs typeface="たづがね角ゴシック Info Bold"/>
                <a:sym typeface="たづがね角ゴシック Info Bold"/>
              </a:rPr>
              <a:t>や</a:t>
            </a:r>
            <a:r>
              <a:rPr lang="ja-JP" altLang="en-US" sz="2000" b="1" dirty="0">
                <a:solidFill>
                  <a:srgbClr val="FF0000"/>
                </a:solidFill>
                <a:latin typeface="たづがね角ゴシック Info Bold"/>
                <a:ea typeface="たづがね角ゴシック Info Bold"/>
                <a:cs typeface="たづがね角ゴシック Info Bold"/>
                <a:sym typeface="たづがね角ゴシック Info Bold"/>
              </a:rPr>
              <a:t>「将来育休を取りたいと考えている男性」</a:t>
            </a:r>
            <a:r>
              <a:rPr lang="ja-JP" altLang="en-US" sz="2000" b="1" dirty="0">
                <a:latin typeface="たづがね角ゴシック Info Bold"/>
                <a:ea typeface="たづがね角ゴシック Info Bold"/>
                <a:cs typeface="たづがね角ゴシック Info Bold"/>
                <a:sym typeface="たづがね角ゴシック Info Bold"/>
              </a:rPr>
              <a:t>、そして、</a:t>
            </a:r>
            <a:r>
              <a:rPr lang="ja-JP" altLang="en-US" sz="2000" b="1" dirty="0">
                <a:solidFill>
                  <a:srgbClr val="FF0000"/>
                </a:solidFill>
                <a:latin typeface="たづがね角ゴシック Info Bold"/>
                <a:ea typeface="たづがね角ゴシック Info Bold"/>
                <a:cs typeface="たづがね角ゴシック Info Bold"/>
                <a:sym typeface="たづがね角ゴシック Info Bold"/>
              </a:rPr>
              <a:t>「育休に関心はあるものの、さまざまな理由で取得に迷いや不安を感じている男性」</a:t>
            </a:r>
            <a:r>
              <a:rPr lang="ja-JP" altLang="en-US" sz="2000" b="1" dirty="0">
                <a:latin typeface="たづがね角ゴシック Info Bold"/>
                <a:ea typeface="たづがね角ゴシック Info Bold"/>
                <a:cs typeface="たづがね角ゴシック Info Bold"/>
                <a:sym typeface="たづがね角ゴシック Info Bold"/>
              </a:rPr>
              <a:t>のための研修資料です。</a:t>
            </a:r>
            <a:endParaRPr lang="en-US" sz="2000" b="1" dirty="0">
              <a:latin typeface="たづがね角ゴシック Info Bold"/>
              <a:ea typeface="たづがね角ゴシック Info Bold"/>
              <a:cs typeface="たづがね角ゴシック Info Bold"/>
              <a:sym typeface="たづがね角ゴシック Info Bold"/>
            </a:endParaRPr>
          </a:p>
        </p:txBody>
      </p:sp>
      <p:sp>
        <p:nvSpPr>
          <p:cNvPr id="11" name="TextBox 11">
            <a:extLst>
              <a:ext uri="{FF2B5EF4-FFF2-40B4-BE49-F238E27FC236}">
                <a16:creationId xmlns:a16="http://schemas.microsoft.com/office/drawing/2014/main" id="{07C10BBE-DC70-2D69-8BC8-221B34BA9B86}"/>
              </a:ext>
            </a:extLst>
          </p:cNvPr>
          <p:cNvSpPr txBox="1"/>
          <p:nvPr/>
        </p:nvSpPr>
        <p:spPr>
          <a:xfrm>
            <a:off x="1500118" y="3050472"/>
            <a:ext cx="9926572" cy="738664"/>
          </a:xfrm>
          <a:prstGeom prst="rect">
            <a:avLst/>
          </a:prstGeom>
        </p:spPr>
        <p:txBody>
          <a:bodyPr wrap="square" lIns="0" tIns="0" rIns="0" bIns="0" rtlCol="0" anchor="t">
            <a:spAutoFit/>
          </a:bodyPr>
          <a:lstStyle/>
          <a:p>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育休取得についての疑問や不安を解消するための情報、夫婦で一緒に育児を行うためのヒントを数多く掲載しています。</a:t>
            </a:r>
          </a:p>
        </p:txBody>
      </p:sp>
      <p:sp>
        <p:nvSpPr>
          <p:cNvPr id="15" name="TextBox 11">
            <a:extLst>
              <a:ext uri="{FF2B5EF4-FFF2-40B4-BE49-F238E27FC236}">
                <a16:creationId xmlns:a16="http://schemas.microsoft.com/office/drawing/2014/main" id="{EB6A15BA-834A-5A02-46B1-38F10C90ABD6}"/>
              </a:ext>
            </a:extLst>
          </p:cNvPr>
          <p:cNvSpPr txBox="1"/>
          <p:nvPr/>
        </p:nvSpPr>
        <p:spPr>
          <a:xfrm>
            <a:off x="1500118" y="3954384"/>
            <a:ext cx="9926572" cy="738664"/>
          </a:xfrm>
          <a:prstGeom prst="rect">
            <a:avLst/>
          </a:prstGeom>
        </p:spPr>
        <p:txBody>
          <a:bodyPr wrap="square" lIns="0" tIns="0" rIns="0" bIns="0" rtlCol="0" anchor="t">
            <a:spAutoFit/>
          </a:bodyPr>
          <a:lstStyle/>
          <a:p>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ワークショップ用のスライドも含まれており、参加型の研修にも対応できます。</a:t>
            </a:r>
          </a:p>
        </p:txBody>
      </p:sp>
      <p:sp>
        <p:nvSpPr>
          <p:cNvPr id="20" name="TextBox 11">
            <a:extLst>
              <a:ext uri="{FF2B5EF4-FFF2-40B4-BE49-F238E27FC236}">
                <a16:creationId xmlns:a16="http://schemas.microsoft.com/office/drawing/2014/main" id="{AB4B3DC8-6DA2-B4D0-8344-0B36933AA1D1}"/>
              </a:ext>
            </a:extLst>
          </p:cNvPr>
          <p:cNvSpPr txBox="1"/>
          <p:nvPr/>
        </p:nvSpPr>
        <p:spPr>
          <a:xfrm>
            <a:off x="1500118" y="4817327"/>
            <a:ext cx="9926572" cy="369332"/>
          </a:xfrm>
          <a:prstGeom prst="rect">
            <a:avLst/>
          </a:prstGeom>
        </p:spPr>
        <p:txBody>
          <a:bodyPr wrap="square" lIns="0" tIns="0" rIns="0" bIns="0" rtlCol="0" anchor="t">
            <a:spAutoFit/>
          </a:bodyPr>
          <a:lstStyle/>
          <a:p>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個人での事前学習や、パートナーとの話し合いにもご活用いただけます。</a:t>
            </a:r>
          </a:p>
        </p:txBody>
      </p:sp>
      <p:sp>
        <p:nvSpPr>
          <p:cNvPr id="21" name="Freeform 10">
            <a:extLst>
              <a:ext uri="{FF2B5EF4-FFF2-40B4-BE49-F238E27FC236}">
                <a16:creationId xmlns:a16="http://schemas.microsoft.com/office/drawing/2014/main" id="{AE500977-294A-DAB7-7E84-6B68EEF9DA53}"/>
              </a:ext>
            </a:extLst>
          </p:cNvPr>
          <p:cNvSpPr/>
          <p:nvPr/>
        </p:nvSpPr>
        <p:spPr>
          <a:xfrm>
            <a:off x="857167" y="4849153"/>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22" name="TextBox 11">
            <a:extLst>
              <a:ext uri="{FF2B5EF4-FFF2-40B4-BE49-F238E27FC236}">
                <a16:creationId xmlns:a16="http://schemas.microsoft.com/office/drawing/2014/main" id="{E02194B6-097E-9AE7-64B1-5D93DE182CA5}"/>
              </a:ext>
            </a:extLst>
          </p:cNvPr>
          <p:cNvSpPr txBox="1"/>
          <p:nvPr/>
        </p:nvSpPr>
        <p:spPr>
          <a:xfrm>
            <a:off x="1500118" y="5399616"/>
            <a:ext cx="9926572" cy="738664"/>
          </a:xfrm>
          <a:prstGeom prst="rect">
            <a:avLst/>
          </a:prstGeom>
        </p:spPr>
        <p:txBody>
          <a:bodyPr wrap="square" lIns="0" tIns="0" rIns="0" bIns="0" rtlCol="0" anchor="t">
            <a:spAutoFit/>
          </a:bodyPr>
          <a:lstStyle/>
          <a:p>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「自分らしい育休」「わが家らしい育児」を考えるきっかけとして、自由にアレンジしてお使いください。</a:t>
            </a:r>
          </a:p>
        </p:txBody>
      </p:sp>
      <p:sp>
        <p:nvSpPr>
          <p:cNvPr id="23" name="Freeform 10">
            <a:extLst>
              <a:ext uri="{FF2B5EF4-FFF2-40B4-BE49-F238E27FC236}">
                <a16:creationId xmlns:a16="http://schemas.microsoft.com/office/drawing/2014/main" id="{585B0974-8589-B61F-849D-701BB5D0D4B6}"/>
              </a:ext>
            </a:extLst>
          </p:cNvPr>
          <p:cNvSpPr/>
          <p:nvPr/>
        </p:nvSpPr>
        <p:spPr>
          <a:xfrm>
            <a:off x="857167" y="5483198"/>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Tree>
    <p:extLst>
      <p:ext uri="{BB962C8B-B14F-4D97-AF65-F5344CB8AC3E}">
        <p14:creationId xmlns:p14="http://schemas.microsoft.com/office/powerpoint/2010/main" val="3772155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7FD70BBC-26E7-FA26-AB66-41B62042D8F5}"/>
              </a:ext>
            </a:extLst>
          </p:cNvPr>
          <p:cNvSpPr txBox="1"/>
          <p:nvPr/>
        </p:nvSpPr>
        <p:spPr>
          <a:xfrm>
            <a:off x="481821" y="265275"/>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産休・育休にまつわるお金の話</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8" name="TextBox 10">
            <a:extLst>
              <a:ext uri="{FF2B5EF4-FFF2-40B4-BE49-F238E27FC236}">
                <a16:creationId xmlns:a16="http://schemas.microsoft.com/office/drawing/2014/main" id="{C162E6C8-ACCE-4031-15F8-18E55A09306D}"/>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育児両立支援制度</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grpSp>
        <p:nvGrpSpPr>
          <p:cNvPr id="10" name="グループ化 9">
            <a:extLst>
              <a:ext uri="{FF2B5EF4-FFF2-40B4-BE49-F238E27FC236}">
                <a16:creationId xmlns:a16="http://schemas.microsoft.com/office/drawing/2014/main" id="{B3AB68A7-3693-3ABD-EC9B-BBA9155092A0}"/>
              </a:ext>
            </a:extLst>
          </p:cNvPr>
          <p:cNvGrpSpPr/>
          <p:nvPr/>
        </p:nvGrpSpPr>
        <p:grpSpPr>
          <a:xfrm>
            <a:off x="1019418" y="1403382"/>
            <a:ext cx="5596535" cy="3595707"/>
            <a:chOff x="-86897" y="2050667"/>
            <a:chExt cx="6847249" cy="5629960"/>
          </a:xfrm>
        </p:grpSpPr>
        <p:graphicFrame>
          <p:nvGraphicFramePr>
            <p:cNvPr id="4" name="グラフ 3">
              <a:extLst>
                <a:ext uri="{FF2B5EF4-FFF2-40B4-BE49-F238E27FC236}">
                  <a16:creationId xmlns:a16="http://schemas.microsoft.com/office/drawing/2014/main" id="{F8B954F8-E2C4-F82A-68D9-C9387960EEC7}"/>
                </a:ext>
              </a:extLst>
            </p:cNvPr>
            <p:cNvGraphicFramePr>
              <a:graphicFrameLocks/>
            </p:cNvGraphicFramePr>
            <p:nvPr/>
          </p:nvGraphicFramePr>
          <p:xfrm>
            <a:off x="-86897" y="2050667"/>
            <a:ext cx="6654832" cy="5318151"/>
          </p:xfrm>
          <a:graphic>
            <a:graphicData uri="http://schemas.openxmlformats.org/drawingml/2006/chart">
              <c:chart xmlns:c="http://schemas.openxmlformats.org/drawingml/2006/chart" xmlns:r="http://schemas.openxmlformats.org/officeDocument/2006/relationships" r:id="rId2"/>
            </a:graphicData>
          </a:graphic>
        </p:graphicFrame>
        <p:sp>
          <p:nvSpPr>
            <p:cNvPr id="6" name="テキスト ボックス 5">
              <a:extLst>
                <a:ext uri="{FF2B5EF4-FFF2-40B4-BE49-F238E27FC236}">
                  <a16:creationId xmlns:a16="http://schemas.microsoft.com/office/drawing/2014/main" id="{CC0A87CD-0D7B-6B94-65A2-DF2E291138C7}"/>
                </a:ext>
              </a:extLst>
            </p:cNvPr>
            <p:cNvSpPr txBox="1"/>
            <p:nvPr/>
          </p:nvSpPr>
          <p:spPr>
            <a:xfrm>
              <a:off x="2183831" y="4262872"/>
              <a:ext cx="1859651" cy="1493888"/>
            </a:xfrm>
            <a:prstGeom prst="rect">
              <a:avLst/>
            </a:prstGeom>
            <a:noFill/>
          </p:spPr>
          <p:txBody>
            <a:bodyPr wrap="none" rtlCol="0">
              <a:spAutoFit/>
            </a:bodyPr>
            <a:lstStyle/>
            <a:p>
              <a:pPr algn="ctr"/>
              <a:r>
                <a:rPr kumimoji="1" lang="en-US" altLang="ja-JP" sz="1600" b="1" dirty="0">
                  <a:solidFill>
                    <a:schemeClr val="accent2"/>
                  </a:solidFill>
                </a:rPr>
                <a:t>1</a:t>
              </a:r>
              <a:r>
                <a:rPr kumimoji="1" lang="ja-JP" altLang="en-US" sz="1600" b="1" dirty="0">
                  <a:solidFill>
                    <a:schemeClr val="accent2"/>
                  </a:solidFill>
                </a:rPr>
                <a:t>か月の総費用</a:t>
              </a:r>
              <a:endParaRPr kumimoji="1" lang="en-US" altLang="ja-JP" sz="1600" b="1" dirty="0">
                <a:solidFill>
                  <a:schemeClr val="accent2"/>
                </a:solidFill>
              </a:endParaRPr>
            </a:p>
            <a:p>
              <a:pPr algn="ctr"/>
              <a:r>
                <a:rPr kumimoji="1" lang="ja-JP" altLang="en-US" sz="1600" b="1" dirty="0">
                  <a:solidFill>
                    <a:schemeClr val="accent2"/>
                  </a:solidFill>
                </a:rPr>
                <a:t>平均</a:t>
              </a:r>
              <a:endParaRPr kumimoji="1" lang="en-US" altLang="ja-JP" sz="1600" b="1" dirty="0">
                <a:solidFill>
                  <a:schemeClr val="accent2"/>
                </a:solidFill>
              </a:endParaRPr>
            </a:p>
            <a:p>
              <a:pPr algn="ctr"/>
              <a:r>
                <a:rPr kumimoji="1" lang="en-US" altLang="ja-JP" sz="2400" b="1" dirty="0">
                  <a:solidFill>
                    <a:schemeClr val="accent2"/>
                  </a:solidFill>
                </a:rPr>
                <a:t>79,870</a:t>
              </a:r>
              <a:r>
                <a:rPr kumimoji="1" lang="ja-JP" altLang="en-US" sz="1600" b="1" dirty="0">
                  <a:solidFill>
                    <a:schemeClr val="accent2"/>
                  </a:solidFill>
                </a:rPr>
                <a:t>円</a:t>
              </a:r>
            </a:p>
          </p:txBody>
        </p:sp>
        <p:sp>
          <p:nvSpPr>
            <p:cNvPr id="9" name="TextBox 15">
              <a:extLst>
                <a:ext uri="{FF2B5EF4-FFF2-40B4-BE49-F238E27FC236}">
                  <a16:creationId xmlns:a16="http://schemas.microsoft.com/office/drawing/2014/main" id="{B149F468-230F-9027-27D7-333EC9FE95FA}"/>
                </a:ext>
              </a:extLst>
            </p:cNvPr>
            <p:cNvSpPr txBox="1"/>
            <p:nvPr/>
          </p:nvSpPr>
          <p:spPr>
            <a:xfrm>
              <a:off x="-86897" y="7368817"/>
              <a:ext cx="6847249" cy="311810"/>
            </a:xfrm>
            <a:prstGeom prst="rect">
              <a:avLst/>
            </a:prstGeom>
          </p:spPr>
          <p:txBody>
            <a:bodyPr wrap="square" lIns="0" tIns="0" rIns="0" bIns="0" rtlCol="0" anchor="t">
              <a:spAutoFit/>
            </a:bodyPr>
            <a:lstStyle/>
            <a:p>
              <a:pPr marL="0" lvl="0" indent="0" algn="l">
                <a:lnSpc>
                  <a:spcPts val="1600"/>
                </a:lnSpc>
                <a:spcBef>
                  <a:spcPct val="0"/>
                </a:spcBef>
              </a:pPr>
              <a:r>
                <a:rPr lang="en-US" sz="900" dirty="0" err="1">
                  <a:solidFill>
                    <a:srgbClr val="003356"/>
                  </a:solidFill>
                  <a:latin typeface="たづがね角ゴシック Info Medium"/>
                  <a:ea typeface="たづがね角ゴシック Info Medium"/>
                  <a:cs typeface="たづがね角ゴシック Info Medium"/>
                  <a:sym typeface="たづがね角ゴシック Info Medium"/>
                </a:rPr>
                <a:t>出典</a:t>
              </a:r>
              <a:r>
                <a:rPr lang="ja-JP" altLang="en-US" sz="900" dirty="0">
                  <a:solidFill>
                    <a:srgbClr val="003356"/>
                  </a:solidFill>
                  <a:latin typeface="たづがね角ゴシック Info Medium"/>
                  <a:ea typeface="たづがね角ゴシック Info Medium"/>
                  <a:cs typeface="たづがね角ゴシック Info Medium"/>
                  <a:sym typeface="たづがね角ゴシック Info Medium"/>
                </a:rPr>
                <a:t>：「日本における</a:t>
              </a:r>
              <a:r>
                <a:rPr lang="en-US" altLang="ja-JP" sz="900" dirty="0">
                  <a:solidFill>
                    <a:srgbClr val="003356"/>
                  </a:solidFill>
                  <a:latin typeface="たづがね角ゴシック Info Medium"/>
                  <a:ea typeface="たづがね角ゴシック Info Medium"/>
                  <a:cs typeface="たづがね角ゴシック Info Medium"/>
                  <a:sym typeface="たづがね角ゴシック Info Medium"/>
                </a:rPr>
                <a:t>0</a:t>
              </a:r>
              <a:r>
                <a:rPr lang="ja-JP" altLang="en-US" sz="9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en-US" altLang="ja-JP" sz="900" dirty="0">
                  <a:solidFill>
                    <a:srgbClr val="003356"/>
                  </a:solidFill>
                  <a:latin typeface="たづがね角ゴシック Info Medium"/>
                  <a:ea typeface="たづがね角ゴシック Info Medium"/>
                  <a:cs typeface="たづがね角ゴシック Info Medium"/>
                  <a:sym typeface="たづがね角ゴシック Info Medium"/>
                </a:rPr>
                <a:t>18</a:t>
              </a:r>
              <a:r>
                <a:rPr lang="ja-JP" altLang="en-US" sz="900" dirty="0">
                  <a:solidFill>
                    <a:srgbClr val="003356"/>
                  </a:solidFill>
                  <a:latin typeface="たづがね角ゴシック Info Medium"/>
                  <a:ea typeface="たづがね角ゴシック Info Medium"/>
                  <a:cs typeface="たづがね角ゴシック Info Medium"/>
                  <a:sym typeface="たづがね角ゴシック Info Medium"/>
                </a:rPr>
                <a:t>歳の子育てに要する費用の調査：ウェブアンケート調査</a:t>
              </a:r>
              <a:r>
                <a:rPr lang="en-US" altLang="ja-JP" sz="900" dirty="0">
                  <a:solidFill>
                    <a:srgbClr val="003356"/>
                  </a:solidFill>
                  <a:latin typeface="たづがね角ゴシック Info Medium"/>
                  <a:ea typeface="たづがね角ゴシック Info Medium"/>
                  <a:cs typeface="たづがね角ゴシック Info Medium"/>
                  <a:sym typeface="たづがね角ゴシック Info Medium"/>
                </a:rPr>
                <a:t>2024</a:t>
              </a:r>
              <a:r>
                <a:rPr lang="ja-JP" altLang="en-US" sz="900" dirty="0">
                  <a:solidFill>
                    <a:srgbClr val="003356"/>
                  </a:solidFill>
                  <a:latin typeface="たづがね角ゴシック Info Medium"/>
                  <a:ea typeface="たづがね角ゴシック Info Medium"/>
                  <a:cs typeface="たづがね角ゴシック Info Medium"/>
                  <a:sym typeface="たづがね角ゴシック Info Medium"/>
                </a:rPr>
                <a:t>」より推計</a:t>
              </a:r>
              <a:endParaRPr lang="en-US" altLang="ja-JP" sz="9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grpSp>
      <p:sp>
        <p:nvSpPr>
          <p:cNvPr id="12" name="テキスト ボックス 11">
            <a:extLst>
              <a:ext uri="{FF2B5EF4-FFF2-40B4-BE49-F238E27FC236}">
                <a16:creationId xmlns:a16="http://schemas.microsoft.com/office/drawing/2014/main" id="{5B2336FF-C041-9E61-C6B8-463FCAD99CD9}"/>
              </a:ext>
            </a:extLst>
          </p:cNvPr>
          <p:cNvSpPr txBox="1"/>
          <p:nvPr/>
        </p:nvSpPr>
        <p:spPr>
          <a:xfrm>
            <a:off x="1366563" y="5089326"/>
            <a:ext cx="9858080" cy="584775"/>
          </a:xfrm>
          <a:prstGeom prst="rect">
            <a:avLst/>
          </a:prstGeom>
          <a:noFill/>
        </p:spPr>
        <p:txBody>
          <a:bodyPr wrap="square">
            <a:spAutoFit/>
          </a:bodyPr>
          <a:lstStyle/>
          <a:p>
            <a:r>
              <a:rPr lang="ja-JP" altLang="en-US" sz="1600" b="1" dirty="0"/>
              <a:t>出産直後（０歳）は、将来への備えとして預貯金・保険料の負担や、生活用品費として生活消耗品、</a:t>
            </a:r>
            <a:endParaRPr lang="en-US" altLang="ja-JP" sz="1600" b="1" dirty="0"/>
          </a:p>
          <a:p>
            <a:r>
              <a:rPr lang="ja-JP" altLang="en-US" sz="1600" b="1" dirty="0"/>
              <a:t>子ども用生活用品・用具の支出が多い</a:t>
            </a:r>
          </a:p>
        </p:txBody>
      </p:sp>
      <p:sp>
        <p:nvSpPr>
          <p:cNvPr id="14" name="矢印: 右 13">
            <a:extLst>
              <a:ext uri="{FF2B5EF4-FFF2-40B4-BE49-F238E27FC236}">
                <a16:creationId xmlns:a16="http://schemas.microsoft.com/office/drawing/2014/main" id="{476AF99E-340E-05AA-9DA9-698327C8ADAB}"/>
              </a:ext>
            </a:extLst>
          </p:cNvPr>
          <p:cNvSpPr/>
          <p:nvPr/>
        </p:nvSpPr>
        <p:spPr>
          <a:xfrm>
            <a:off x="1019418" y="5764338"/>
            <a:ext cx="584462" cy="2538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974E0C8-64D3-FC4F-E05B-D3CBED0F7420}"/>
              </a:ext>
            </a:extLst>
          </p:cNvPr>
          <p:cNvSpPr txBox="1"/>
          <p:nvPr/>
        </p:nvSpPr>
        <p:spPr>
          <a:xfrm>
            <a:off x="1603880" y="5583864"/>
            <a:ext cx="9568042" cy="646331"/>
          </a:xfrm>
          <a:prstGeom prst="rect">
            <a:avLst/>
          </a:prstGeom>
          <a:noFill/>
        </p:spPr>
        <p:txBody>
          <a:bodyPr wrap="square">
            <a:spAutoFit/>
          </a:bodyPr>
          <a:lstStyle/>
          <a:p>
            <a:r>
              <a:rPr lang="ja-JP" altLang="en-US" b="1" dirty="0">
                <a:solidFill>
                  <a:srgbClr val="FF0000"/>
                </a:solidFill>
              </a:rPr>
              <a:t>０歳は、おむつやお手拭、石鹸などの生活消耗品や哺乳びんやおまる、</a:t>
            </a:r>
          </a:p>
          <a:p>
            <a:r>
              <a:rPr lang="ja-JP" altLang="en-US" b="1" dirty="0">
                <a:solidFill>
                  <a:srgbClr val="FF0000"/>
                </a:solidFill>
              </a:rPr>
              <a:t>ベビーカー、チャイルドシートなどの「子ども用生活用品・用具」の支出額も多い。</a:t>
            </a:r>
          </a:p>
        </p:txBody>
      </p:sp>
      <p:sp>
        <p:nvSpPr>
          <p:cNvPr id="17" name="四角形: 角を丸くする 16">
            <a:extLst>
              <a:ext uri="{FF2B5EF4-FFF2-40B4-BE49-F238E27FC236}">
                <a16:creationId xmlns:a16="http://schemas.microsoft.com/office/drawing/2014/main" id="{D7BA712B-BDE4-321F-CB67-901329448EAA}"/>
              </a:ext>
            </a:extLst>
          </p:cNvPr>
          <p:cNvSpPr/>
          <p:nvPr/>
        </p:nvSpPr>
        <p:spPr>
          <a:xfrm>
            <a:off x="1019418" y="950970"/>
            <a:ext cx="5439266" cy="412298"/>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rPr>
              <a:t>0</a:t>
            </a:r>
            <a:r>
              <a:rPr kumimoji="1" lang="ja-JP" altLang="en-US" b="1" dirty="0">
                <a:solidFill>
                  <a:schemeClr val="tx1"/>
                </a:solidFill>
              </a:rPr>
              <a:t>歳児の</a:t>
            </a:r>
            <a:r>
              <a:rPr kumimoji="1" lang="en-US" altLang="ja-JP" b="1" dirty="0">
                <a:solidFill>
                  <a:schemeClr val="tx1"/>
                </a:solidFill>
              </a:rPr>
              <a:t>1</a:t>
            </a:r>
            <a:r>
              <a:rPr kumimoji="1" lang="ja-JP" altLang="en-US" b="1" dirty="0">
                <a:solidFill>
                  <a:schemeClr val="tx1"/>
                </a:solidFill>
              </a:rPr>
              <a:t>か月あたりの子育て費用</a:t>
            </a:r>
          </a:p>
        </p:txBody>
      </p:sp>
      <p:pic>
        <p:nvPicPr>
          <p:cNvPr id="3" name="図 2" descr="屋外, 草, フィールド, 男 が含まれている画像">
            <a:extLst>
              <a:ext uri="{FF2B5EF4-FFF2-40B4-BE49-F238E27FC236}">
                <a16:creationId xmlns:a16="http://schemas.microsoft.com/office/drawing/2014/main" id="{AD462755-0972-A96F-EF74-F2B5DB99C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8899" y="1316825"/>
            <a:ext cx="5028244" cy="3396563"/>
          </a:xfrm>
          <a:prstGeom prst="rect">
            <a:avLst/>
          </a:prstGeom>
        </p:spPr>
      </p:pic>
      <p:sp>
        <p:nvSpPr>
          <p:cNvPr id="5" name="TextBox 15">
            <a:extLst>
              <a:ext uri="{FF2B5EF4-FFF2-40B4-BE49-F238E27FC236}">
                <a16:creationId xmlns:a16="http://schemas.microsoft.com/office/drawing/2014/main" id="{3CC4AFA1-8EE2-A374-0AB9-39942FA08E57}"/>
              </a:ext>
            </a:extLst>
          </p:cNvPr>
          <p:cNvSpPr txBox="1"/>
          <p:nvPr/>
        </p:nvSpPr>
        <p:spPr>
          <a:xfrm>
            <a:off x="7834683" y="4592904"/>
            <a:ext cx="3102226" cy="294440"/>
          </a:xfrm>
          <a:prstGeom prst="rect">
            <a:avLst/>
          </a:prstGeom>
        </p:spPr>
        <p:txBody>
          <a:bodyPr wrap="square" lIns="0" tIns="0" rIns="0" bIns="0" rtlCol="0" anchor="t">
            <a:spAutoFit/>
          </a:bodyPr>
          <a:lstStyle/>
          <a:p>
            <a:pPr marL="0" lvl="0" indent="0" algn="l">
              <a:lnSpc>
                <a:spcPts val="2827"/>
              </a:lnSpc>
              <a:spcBef>
                <a:spcPct val="0"/>
              </a:spcBef>
            </a:pPr>
            <a:r>
              <a:rPr lang="ja-JP" altLang="en-US" sz="800" dirty="0">
                <a:solidFill>
                  <a:srgbClr val="003356"/>
                </a:solidFill>
                <a:latin typeface="たづがね角ゴシック Info Medium"/>
                <a:ea typeface="たづがね角ゴシック Info Medium"/>
                <a:cs typeface="たづがね角ゴシック Info Medium"/>
                <a:sym typeface="たづがね角ゴシック Info Medium"/>
              </a:rPr>
              <a:t>令和６年度パパ育休のススメ職場のエピソード大賞ヒント集より</a:t>
            </a:r>
            <a:endParaRPr lang="en-US" sz="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525619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08A72-095D-B5A2-2ED5-6DEC55D35CE5}"/>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920CEF80-D0AE-0DF0-E105-5111EE75FBDF}"/>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社会保険料免除の要件</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6" name="TextBox 11">
            <a:extLst>
              <a:ext uri="{FF2B5EF4-FFF2-40B4-BE49-F238E27FC236}">
                <a16:creationId xmlns:a16="http://schemas.microsoft.com/office/drawing/2014/main" id="{B530B351-724C-B1E2-35AD-CF7F1FCC301B}"/>
              </a:ext>
            </a:extLst>
          </p:cNvPr>
          <p:cNvSpPr txBox="1"/>
          <p:nvPr/>
        </p:nvSpPr>
        <p:spPr>
          <a:xfrm>
            <a:off x="1084295" y="1177897"/>
            <a:ext cx="9958174" cy="4678204"/>
          </a:xfrm>
          <a:prstGeom prst="rect">
            <a:avLst/>
          </a:prstGeom>
        </p:spPr>
        <p:txBody>
          <a:bodyPr wrap="square" lIns="0" tIns="0" rIns="0" bIns="0" rtlCol="0" anchor="t">
            <a:spAutoFit/>
          </a:bodyPr>
          <a:lstStyle/>
          <a:p>
            <a:pPr algn="l"/>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給与</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a:t>
            </a:r>
          </a:p>
          <a:p>
            <a:pPr algn="l"/>
            <a:r>
              <a:rPr lang="ja-JP" altLang="en-US" b="1" dirty="0">
                <a:solidFill>
                  <a:schemeClr val="accent2"/>
                </a:solidFill>
                <a:latin typeface="たづがね角ゴシック Info Medium"/>
                <a:ea typeface="たづがね角ゴシック Info Medium"/>
                <a:cs typeface="たづがね角ゴシック Info Medium"/>
                <a:sym typeface="たづがね角ゴシック Info Medium"/>
              </a:rPr>
              <a:t>いつからいつまで免除されるの？</a:t>
            </a:r>
            <a:endParaRPr lang="en-US" altLang="ja-JP" b="1" dirty="0">
              <a:solidFill>
                <a:schemeClr val="accent2"/>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⇒育児休業等を開始した日の属する月から終了する日の翌日が属する月の前月まで</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例１：</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10</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日から</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7</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10</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日まで取得⇒</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6</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月分が免除</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例２：</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10</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日から</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15</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日まで取得⇒免除無し</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例３：</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10</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日から</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31</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日まで取得⇒</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月分が免除</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b="1" dirty="0">
                <a:solidFill>
                  <a:schemeClr val="accent2"/>
                </a:solidFill>
                <a:latin typeface="たづがね角ゴシック Info Medium"/>
                <a:ea typeface="たづがね角ゴシック Info Medium"/>
                <a:cs typeface="たづがね角ゴシック Info Medium"/>
                <a:sym typeface="たづがね角ゴシック Info Medium"/>
              </a:rPr>
              <a:t>取得期間が単月内の場合は？</a:t>
            </a: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⇒育休を始めた月内に、</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14</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日以上育休をとる場合は免除に！</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14</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日」には土日や祝日も含まれる</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育休中に働く日があった場合、その日は除く</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例：</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10</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日から</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28</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日まで取得し、その間就業無し⇒</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月分が免除</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endPar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賞与</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a:t>
            </a:r>
          </a:p>
          <a:p>
            <a:r>
              <a:rPr lang="ja-JP" altLang="en-US" b="1" dirty="0">
                <a:solidFill>
                  <a:schemeClr val="accent2"/>
                </a:solidFill>
                <a:latin typeface="たづがね角ゴシック Info Medium"/>
                <a:ea typeface="たづがね角ゴシック Info Medium"/>
                <a:cs typeface="たづがね角ゴシック Info Medium"/>
                <a:sym typeface="たづがね角ゴシック Info Medium"/>
              </a:rPr>
              <a:t>どんなときに免除されるの？</a:t>
            </a:r>
            <a:endParaRPr lang="en-US" altLang="ja-JP" b="1" dirty="0">
              <a:solidFill>
                <a:schemeClr val="accent2"/>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⇒賞与をもらった月の末日を含む期間に、</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1</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か月を超える育休をとっていると免除</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※1</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か月を超えるかは暦日で判断し、土日等の休日も含む。</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例：</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6</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30</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日に賞与が出た⇒</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6</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1</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日～</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7</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1</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日まで育休取得していれば免除</a:t>
            </a:r>
          </a:p>
        </p:txBody>
      </p:sp>
      <p:sp>
        <p:nvSpPr>
          <p:cNvPr id="7" name="Freeform 10">
            <a:extLst>
              <a:ext uri="{FF2B5EF4-FFF2-40B4-BE49-F238E27FC236}">
                <a16:creationId xmlns:a16="http://schemas.microsoft.com/office/drawing/2014/main" id="{97766D72-FBD9-52E5-9AA3-9C4FF72DEA96}"/>
              </a:ext>
            </a:extLst>
          </p:cNvPr>
          <p:cNvSpPr/>
          <p:nvPr/>
        </p:nvSpPr>
        <p:spPr>
          <a:xfrm>
            <a:off x="737587" y="1454539"/>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9" name="Freeform 10">
            <a:extLst>
              <a:ext uri="{FF2B5EF4-FFF2-40B4-BE49-F238E27FC236}">
                <a16:creationId xmlns:a16="http://schemas.microsoft.com/office/drawing/2014/main" id="{16566B8C-5E7D-43B2-2D20-A9D1A8C00252}"/>
              </a:ext>
            </a:extLst>
          </p:cNvPr>
          <p:cNvSpPr/>
          <p:nvPr/>
        </p:nvSpPr>
        <p:spPr>
          <a:xfrm>
            <a:off x="737587" y="2894775"/>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pic>
        <p:nvPicPr>
          <p:cNvPr id="10" name="Picture 2" descr="お金の入った袋のイラスト「円マーク」">
            <a:extLst>
              <a:ext uri="{FF2B5EF4-FFF2-40B4-BE49-F238E27FC236}">
                <a16:creationId xmlns:a16="http://schemas.microsoft.com/office/drawing/2014/main" id="{9A4BCD0A-BD36-784E-09E5-F381C2413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6671" y="516179"/>
            <a:ext cx="893074" cy="9733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0">
            <a:extLst>
              <a:ext uri="{FF2B5EF4-FFF2-40B4-BE49-F238E27FC236}">
                <a16:creationId xmlns:a16="http://schemas.microsoft.com/office/drawing/2014/main" id="{806CC3D2-51AB-9C88-2E18-70541D0B2F61}"/>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育児両立支援制度</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4" name="Freeform 10">
            <a:extLst>
              <a:ext uri="{FF2B5EF4-FFF2-40B4-BE49-F238E27FC236}">
                <a16:creationId xmlns:a16="http://schemas.microsoft.com/office/drawing/2014/main" id="{365019F3-D2A6-4908-5E81-D2DC5B0E770E}"/>
              </a:ext>
            </a:extLst>
          </p:cNvPr>
          <p:cNvSpPr/>
          <p:nvPr/>
        </p:nvSpPr>
        <p:spPr>
          <a:xfrm>
            <a:off x="737587" y="4748455"/>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Tree>
    <p:extLst>
      <p:ext uri="{BB962C8B-B14F-4D97-AF65-F5344CB8AC3E}">
        <p14:creationId xmlns:p14="http://schemas.microsoft.com/office/powerpoint/2010/main" val="2348600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D1EFB-CBEC-BD15-C9C6-0B68401F573E}"/>
            </a:ext>
          </a:extLst>
        </p:cNvPr>
        <p:cNvGrpSpPr/>
        <p:nvPr/>
      </p:nvGrpSpPr>
      <p:grpSpPr>
        <a:xfrm>
          <a:off x="0" y="0"/>
          <a:ext cx="0" cy="0"/>
          <a:chOff x="0" y="0"/>
          <a:chExt cx="0" cy="0"/>
        </a:xfrm>
      </p:grpSpPr>
      <p:sp>
        <p:nvSpPr>
          <p:cNvPr id="4" name="TextBox 2">
            <a:extLst>
              <a:ext uri="{FF2B5EF4-FFF2-40B4-BE49-F238E27FC236}">
                <a16:creationId xmlns:a16="http://schemas.microsoft.com/office/drawing/2014/main" id="{EB7BF59B-8990-7511-F8F4-CA34109DB627}"/>
              </a:ext>
            </a:extLst>
          </p:cNvPr>
          <p:cNvSpPr txBox="1"/>
          <p:nvPr/>
        </p:nvSpPr>
        <p:spPr>
          <a:xfrm>
            <a:off x="3207614" y="3196627"/>
            <a:ext cx="7655169" cy="793359"/>
          </a:xfrm>
          <a:prstGeom prst="rect">
            <a:avLst/>
          </a:prstGeom>
        </p:spPr>
        <p:txBody>
          <a:bodyPr wrap="square" lIns="0" tIns="0" rIns="0" bIns="0" rtlCol="0" anchor="t">
            <a:spAutoFit/>
          </a:bodyPr>
          <a:lstStyle/>
          <a:p>
            <a:pPr marL="0" lvl="0" indent="0" algn="l">
              <a:lnSpc>
                <a:spcPts val="6719"/>
              </a:lnSpc>
              <a:spcBef>
                <a:spcPct val="0"/>
              </a:spcBef>
            </a:pPr>
            <a:r>
              <a:rPr lang="ja-JP" altLang="en-US" sz="4400" dirty="0">
                <a:solidFill>
                  <a:srgbClr val="1A1A1A"/>
                </a:solidFill>
                <a:latin typeface="たづがね角ゴシック Info Medium"/>
                <a:ea typeface="たづがね角ゴシック Info Medium"/>
                <a:cs typeface="たづがね角ゴシック Info Medium"/>
                <a:sym typeface="たづがね角ゴシック Info Medium"/>
              </a:rPr>
              <a:t>ワークショップ</a:t>
            </a:r>
            <a:endParaRPr lang="en-US" sz="4400" dirty="0">
              <a:solidFill>
                <a:srgbClr val="1A1A1A"/>
              </a:solidFill>
              <a:latin typeface="たづがね角ゴシック Info Medium"/>
              <a:ea typeface="たづがね角ゴシック Info Medium"/>
              <a:cs typeface="たづがね角ゴシック Info Medium"/>
              <a:sym typeface="たづがね角ゴシック Info Medium"/>
            </a:endParaRPr>
          </a:p>
        </p:txBody>
      </p:sp>
      <p:sp>
        <p:nvSpPr>
          <p:cNvPr id="5" name="TextBox 3">
            <a:extLst>
              <a:ext uri="{FF2B5EF4-FFF2-40B4-BE49-F238E27FC236}">
                <a16:creationId xmlns:a16="http://schemas.microsoft.com/office/drawing/2014/main" id="{D864BB7D-61BF-DD19-096A-05CB282E7725}"/>
              </a:ext>
            </a:extLst>
          </p:cNvPr>
          <p:cNvSpPr txBox="1"/>
          <p:nvPr/>
        </p:nvSpPr>
        <p:spPr>
          <a:xfrm>
            <a:off x="2211361" y="3174644"/>
            <a:ext cx="996253" cy="772840"/>
          </a:xfrm>
          <a:prstGeom prst="rect">
            <a:avLst/>
          </a:prstGeom>
        </p:spPr>
        <p:txBody>
          <a:bodyPr lIns="0" tIns="0" rIns="0" bIns="0" rtlCol="0" anchor="t">
            <a:spAutoFit/>
          </a:bodyPr>
          <a:lstStyle/>
          <a:p>
            <a:pPr marL="0" lvl="0" indent="0" algn="just">
              <a:lnSpc>
                <a:spcPts val="6719"/>
              </a:lnSpc>
              <a:spcBef>
                <a:spcPct val="0"/>
              </a:spcBef>
            </a:pPr>
            <a:r>
              <a:rPr lang="en-US" sz="4400" u="none" strike="noStrike" dirty="0">
                <a:solidFill>
                  <a:srgbClr val="5A9F8A"/>
                </a:solidFill>
                <a:latin typeface="Helvetica World"/>
                <a:ea typeface="Helvetica World"/>
                <a:cs typeface="Helvetica World"/>
                <a:sym typeface="Helvetica World"/>
              </a:rPr>
              <a:t>0</a:t>
            </a:r>
            <a:r>
              <a:rPr lang="en-US" altLang="ja-JP" sz="4400" u="none" strike="noStrike" dirty="0">
                <a:solidFill>
                  <a:srgbClr val="5A9F8A"/>
                </a:solidFill>
                <a:latin typeface="Helvetica World"/>
                <a:ea typeface="Helvetica World"/>
                <a:cs typeface="Helvetica World"/>
                <a:sym typeface="Helvetica World"/>
              </a:rPr>
              <a:t>3</a:t>
            </a:r>
            <a:endParaRPr lang="en-US" sz="4400" u="none" strike="noStrike" dirty="0">
              <a:solidFill>
                <a:srgbClr val="5A9F8A"/>
              </a:solidFill>
              <a:latin typeface="Helvetica World"/>
              <a:ea typeface="Helvetica World"/>
              <a:cs typeface="Helvetica World"/>
              <a:sym typeface="Helvetica World"/>
            </a:endParaRPr>
          </a:p>
        </p:txBody>
      </p:sp>
      <p:sp>
        <p:nvSpPr>
          <p:cNvPr id="7" name="Freeform 2">
            <a:extLst>
              <a:ext uri="{FF2B5EF4-FFF2-40B4-BE49-F238E27FC236}">
                <a16:creationId xmlns:a16="http://schemas.microsoft.com/office/drawing/2014/main" id="{78173044-86D9-81F2-07BD-E10CDE927DB2}"/>
              </a:ext>
            </a:extLst>
          </p:cNvPr>
          <p:cNvSpPr>
            <a:spLocks noChangeAspect="1"/>
          </p:cNvSpPr>
          <p:nvPr/>
        </p:nvSpPr>
        <p:spPr>
          <a:xfrm>
            <a:off x="863104" y="3053446"/>
            <a:ext cx="702099" cy="923815"/>
          </a:xfrm>
          <a:custGeom>
            <a:avLst/>
            <a:gdLst/>
            <a:ahLst/>
            <a:cxnLst/>
            <a:rect l="l" t="t" r="r" b="b"/>
            <a:pathLst>
              <a:path w="1199470" h="1578250">
                <a:moveTo>
                  <a:pt x="0" y="0"/>
                </a:moveTo>
                <a:lnTo>
                  <a:pt x="1199470" y="0"/>
                </a:lnTo>
                <a:lnTo>
                  <a:pt x="1199470" y="1578250"/>
                </a:lnTo>
                <a:lnTo>
                  <a:pt x="0" y="1578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pic>
        <p:nvPicPr>
          <p:cNvPr id="2" name="図 1" descr="草の上に立っている少年&#10;&#10;AI によって生成されたコンテンツは間違っている可能性があります。">
            <a:extLst>
              <a:ext uri="{FF2B5EF4-FFF2-40B4-BE49-F238E27FC236}">
                <a16:creationId xmlns:a16="http://schemas.microsoft.com/office/drawing/2014/main" id="{1F67DC85-E78A-ACC0-C182-0B5632BEDDD7}"/>
              </a:ext>
            </a:extLst>
          </p:cNvPr>
          <p:cNvPicPr>
            <a:picLocks noChangeAspect="1"/>
          </p:cNvPicPr>
          <p:nvPr/>
        </p:nvPicPr>
        <p:blipFill>
          <a:blip r:embed="rId4">
            <a:extLst>
              <a:ext uri="{28A0092B-C50C-407E-A947-70E740481C1C}">
                <a14:useLocalDpi xmlns:a14="http://schemas.microsoft.com/office/drawing/2010/main" val="0"/>
              </a:ext>
            </a:extLst>
          </a:blip>
          <a:srcRect l="24765" t="4572" r="18351" b="2095"/>
          <a:stretch/>
        </p:blipFill>
        <p:spPr>
          <a:xfrm>
            <a:off x="7917714" y="1912623"/>
            <a:ext cx="3637605" cy="3575954"/>
          </a:xfrm>
          <a:prstGeom prst="rect">
            <a:avLst/>
          </a:prstGeom>
        </p:spPr>
      </p:pic>
      <p:sp>
        <p:nvSpPr>
          <p:cNvPr id="3" name="TextBox 15">
            <a:extLst>
              <a:ext uri="{FF2B5EF4-FFF2-40B4-BE49-F238E27FC236}">
                <a16:creationId xmlns:a16="http://schemas.microsoft.com/office/drawing/2014/main" id="{2071EA39-AF54-A046-99AE-2C13157416AA}"/>
              </a:ext>
            </a:extLst>
          </p:cNvPr>
          <p:cNvSpPr txBox="1"/>
          <p:nvPr/>
        </p:nvSpPr>
        <p:spPr>
          <a:xfrm>
            <a:off x="8322364" y="5341357"/>
            <a:ext cx="3102226" cy="294440"/>
          </a:xfrm>
          <a:prstGeom prst="rect">
            <a:avLst/>
          </a:prstGeom>
        </p:spPr>
        <p:txBody>
          <a:bodyPr wrap="square" lIns="0" tIns="0" rIns="0" bIns="0" rtlCol="0" anchor="t">
            <a:spAutoFit/>
          </a:bodyPr>
          <a:lstStyle/>
          <a:p>
            <a:pPr marL="0" lvl="0" indent="0" algn="l">
              <a:lnSpc>
                <a:spcPts val="2827"/>
              </a:lnSpc>
              <a:spcBef>
                <a:spcPct val="0"/>
              </a:spcBef>
            </a:pPr>
            <a:r>
              <a:rPr lang="ja-JP" altLang="en-US" sz="800" dirty="0">
                <a:solidFill>
                  <a:srgbClr val="003356"/>
                </a:solidFill>
                <a:latin typeface="たづがね角ゴシック Info Medium"/>
                <a:ea typeface="たづがね角ゴシック Info Medium"/>
                <a:cs typeface="たづがね角ゴシック Info Medium"/>
                <a:sym typeface="たづがね角ゴシック Info Medium"/>
              </a:rPr>
              <a:t>令和６年度パパ育休のススメ職場のエピソード大賞ヒント集より</a:t>
            </a:r>
            <a:endParaRPr lang="en-US" sz="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2675371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5CEF9-2347-5933-8547-642E4B17F35D}"/>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924EDA7F-E7B9-A8B1-9AA8-9A761B5CA5DF}"/>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育休中の</a:t>
            </a:r>
            <a:r>
              <a:rPr lang="en-US" altLang="ja-JP" sz="2400" b="1" dirty="0">
                <a:solidFill>
                  <a:srgbClr val="003356"/>
                </a:solidFill>
                <a:latin typeface="たづがね角ゴシック Info Bold"/>
                <a:ea typeface="たづがね角ゴシック Info Bold"/>
                <a:cs typeface="たづがね角ゴシック Info Bold"/>
                <a:sym typeface="たづがね角ゴシック Info Bold"/>
              </a:rPr>
              <a:t>1</a:t>
            </a: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日を描いてみよう</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2" name="TextBox 11">
            <a:extLst>
              <a:ext uri="{FF2B5EF4-FFF2-40B4-BE49-F238E27FC236}">
                <a16:creationId xmlns:a16="http://schemas.microsoft.com/office/drawing/2014/main" id="{E34AF860-D8D5-9696-F79A-F10C930106A1}"/>
              </a:ext>
            </a:extLst>
          </p:cNvPr>
          <p:cNvSpPr txBox="1"/>
          <p:nvPr/>
        </p:nvSpPr>
        <p:spPr>
          <a:xfrm>
            <a:off x="1450827" y="1177093"/>
            <a:ext cx="9290345"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朝起きて夜寝るまでにすることを書き出してみましょう！（平日）</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5" name="Freeform 10">
            <a:extLst>
              <a:ext uri="{FF2B5EF4-FFF2-40B4-BE49-F238E27FC236}">
                <a16:creationId xmlns:a16="http://schemas.microsoft.com/office/drawing/2014/main" id="{98313376-F2C2-2336-24EC-3ECA08BD8B87}"/>
              </a:ext>
            </a:extLst>
          </p:cNvPr>
          <p:cNvSpPr/>
          <p:nvPr/>
        </p:nvSpPr>
        <p:spPr>
          <a:xfrm>
            <a:off x="864936" y="1218884"/>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7" name="TextBox 10">
            <a:extLst>
              <a:ext uri="{FF2B5EF4-FFF2-40B4-BE49-F238E27FC236}">
                <a16:creationId xmlns:a16="http://schemas.microsoft.com/office/drawing/2014/main" id="{9933A429-CE4E-56D4-63E8-4B5A3943E79B}"/>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ワークショップ</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8" name="正方形/長方形 7">
            <a:extLst>
              <a:ext uri="{FF2B5EF4-FFF2-40B4-BE49-F238E27FC236}">
                <a16:creationId xmlns:a16="http://schemas.microsoft.com/office/drawing/2014/main" id="{D44E1366-53A8-DE96-EBF0-959BC66A542B}"/>
              </a:ext>
            </a:extLst>
          </p:cNvPr>
          <p:cNvSpPr/>
          <p:nvPr/>
        </p:nvSpPr>
        <p:spPr>
          <a:xfrm>
            <a:off x="423779" y="1659641"/>
            <a:ext cx="11344441" cy="440642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kumimoji="1" lang="ja-JP" altLang="en-US" dirty="0">
                <a:solidFill>
                  <a:schemeClr val="tx1"/>
                </a:solidFill>
                <a:ea typeface="たづがね角ゴシック Info Bold" panose="020B0600070205080204"/>
              </a:rPr>
              <a:t>朝</a:t>
            </a:r>
            <a:r>
              <a:rPr lang="ja-JP" altLang="en-US" dirty="0">
                <a:solidFill>
                  <a:schemeClr val="tx1"/>
                </a:solidFill>
                <a:ea typeface="たづがね角ゴシック Info Bold" panose="020B0600070205080204"/>
              </a:rPr>
              <a:t>（起きてから</a:t>
            </a:r>
            <a:r>
              <a:rPr lang="en-US" altLang="ja-JP" dirty="0">
                <a:solidFill>
                  <a:schemeClr val="tx1"/>
                </a:solidFill>
                <a:ea typeface="たづがね角ゴシック Info Bold" panose="020B0600070205080204"/>
              </a:rPr>
              <a:t>12</a:t>
            </a:r>
            <a:r>
              <a:rPr lang="ja-JP" altLang="en-US" dirty="0">
                <a:solidFill>
                  <a:schemeClr val="tx1"/>
                </a:solidFill>
                <a:ea typeface="たづがね角ゴシック Info Bold" panose="020B0600070205080204"/>
              </a:rPr>
              <a:t>時）</a:t>
            </a:r>
            <a:endParaRPr kumimoji="1" lang="en-US" altLang="ja-JP" dirty="0">
              <a:solidFill>
                <a:schemeClr val="tx1"/>
              </a:solidFill>
              <a:ea typeface="たづがね角ゴシック Info Bold" panose="020B0600070205080204"/>
            </a:endParaRPr>
          </a:p>
        </p:txBody>
      </p:sp>
    </p:spTree>
    <p:extLst>
      <p:ext uri="{BB962C8B-B14F-4D97-AF65-F5344CB8AC3E}">
        <p14:creationId xmlns:p14="http://schemas.microsoft.com/office/powerpoint/2010/main" val="3235834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DCDDD-A1F1-3C67-A2C9-A558E5756DAF}"/>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4C15DC28-4D3F-CC85-97E9-46EF800F829E}"/>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育休中の</a:t>
            </a:r>
            <a:r>
              <a:rPr lang="en-US" altLang="ja-JP" sz="2400" b="1" dirty="0">
                <a:solidFill>
                  <a:srgbClr val="003356"/>
                </a:solidFill>
                <a:latin typeface="たづがね角ゴシック Info Bold"/>
                <a:ea typeface="たづがね角ゴシック Info Bold"/>
                <a:cs typeface="たづがね角ゴシック Info Bold"/>
                <a:sym typeface="たづがね角ゴシック Info Bold"/>
              </a:rPr>
              <a:t>1</a:t>
            </a: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日を描いてみよう</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2" name="TextBox 11">
            <a:extLst>
              <a:ext uri="{FF2B5EF4-FFF2-40B4-BE49-F238E27FC236}">
                <a16:creationId xmlns:a16="http://schemas.microsoft.com/office/drawing/2014/main" id="{BC603822-B3AF-0739-1747-47D47CAC2421}"/>
              </a:ext>
            </a:extLst>
          </p:cNvPr>
          <p:cNvSpPr txBox="1"/>
          <p:nvPr/>
        </p:nvSpPr>
        <p:spPr>
          <a:xfrm>
            <a:off x="1450827" y="1177093"/>
            <a:ext cx="9290345"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朝起きて夜寝るまでにすることを書き出してみましょう！（平日）</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5" name="Freeform 10">
            <a:extLst>
              <a:ext uri="{FF2B5EF4-FFF2-40B4-BE49-F238E27FC236}">
                <a16:creationId xmlns:a16="http://schemas.microsoft.com/office/drawing/2014/main" id="{38257467-223D-073D-5C99-57AB630DA79B}"/>
              </a:ext>
            </a:extLst>
          </p:cNvPr>
          <p:cNvSpPr/>
          <p:nvPr/>
        </p:nvSpPr>
        <p:spPr>
          <a:xfrm>
            <a:off x="864936" y="1218884"/>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7" name="TextBox 10">
            <a:extLst>
              <a:ext uri="{FF2B5EF4-FFF2-40B4-BE49-F238E27FC236}">
                <a16:creationId xmlns:a16="http://schemas.microsoft.com/office/drawing/2014/main" id="{788308A9-4A21-85E8-E381-86FA5300E87E}"/>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ワークショップ</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8" name="正方形/長方形 7">
            <a:extLst>
              <a:ext uri="{FF2B5EF4-FFF2-40B4-BE49-F238E27FC236}">
                <a16:creationId xmlns:a16="http://schemas.microsoft.com/office/drawing/2014/main" id="{D3054C2D-44A3-F193-31FF-05978A3B0594}"/>
              </a:ext>
            </a:extLst>
          </p:cNvPr>
          <p:cNvSpPr/>
          <p:nvPr/>
        </p:nvSpPr>
        <p:spPr>
          <a:xfrm>
            <a:off x="423779" y="1659641"/>
            <a:ext cx="11344441" cy="440642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dirty="0">
                <a:solidFill>
                  <a:schemeClr val="tx1"/>
                </a:solidFill>
                <a:ea typeface="たづがね角ゴシック Info Bold" panose="020B0600070205080204"/>
              </a:rPr>
              <a:t>昼（</a:t>
            </a:r>
            <a:r>
              <a:rPr lang="en-US" altLang="ja-JP" dirty="0">
                <a:solidFill>
                  <a:schemeClr val="tx1"/>
                </a:solidFill>
                <a:ea typeface="たづがね角ゴシック Info Bold" panose="020B0600070205080204"/>
              </a:rPr>
              <a:t>12</a:t>
            </a:r>
            <a:r>
              <a:rPr lang="ja-JP" altLang="en-US" dirty="0">
                <a:solidFill>
                  <a:schemeClr val="tx1"/>
                </a:solidFill>
                <a:ea typeface="たづがね角ゴシック Info Bold" panose="020B0600070205080204"/>
              </a:rPr>
              <a:t>時～</a:t>
            </a:r>
            <a:r>
              <a:rPr lang="en-US" altLang="ja-JP" dirty="0">
                <a:solidFill>
                  <a:schemeClr val="tx1"/>
                </a:solidFill>
                <a:ea typeface="たづがね角ゴシック Info Bold" panose="020B0600070205080204"/>
              </a:rPr>
              <a:t>17</a:t>
            </a:r>
            <a:r>
              <a:rPr lang="ja-JP" altLang="en-US" dirty="0">
                <a:solidFill>
                  <a:schemeClr val="tx1"/>
                </a:solidFill>
                <a:ea typeface="たづがね角ゴシック Info Bold" panose="020B0600070205080204"/>
              </a:rPr>
              <a:t>時）</a:t>
            </a:r>
            <a:endParaRPr kumimoji="1" lang="ja-JP" altLang="en-US" dirty="0">
              <a:solidFill>
                <a:schemeClr val="tx1"/>
              </a:solidFill>
              <a:ea typeface="たづがね角ゴシック Info Bold" panose="020B0600070205080204"/>
            </a:endParaRPr>
          </a:p>
        </p:txBody>
      </p:sp>
    </p:spTree>
    <p:extLst>
      <p:ext uri="{BB962C8B-B14F-4D97-AF65-F5344CB8AC3E}">
        <p14:creationId xmlns:p14="http://schemas.microsoft.com/office/powerpoint/2010/main" val="827389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8D6D7-A029-0A4F-9AC4-8546BFAA46C1}"/>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9AE19BE7-055B-64F3-25A3-6191A2A35137}"/>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育休中の</a:t>
            </a:r>
            <a:r>
              <a:rPr lang="en-US" altLang="ja-JP" sz="2400" b="1" dirty="0">
                <a:solidFill>
                  <a:srgbClr val="003356"/>
                </a:solidFill>
                <a:latin typeface="たづがね角ゴシック Info Bold"/>
                <a:ea typeface="たづがね角ゴシック Info Bold"/>
                <a:cs typeface="たづがね角ゴシック Info Bold"/>
                <a:sym typeface="たづがね角ゴシック Info Bold"/>
              </a:rPr>
              <a:t>1</a:t>
            </a: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日を描いてみよう</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2" name="TextBox 11">
            <a:extLst>
              <a:ext uri="{FF2B5EF4-FFF2-40B4-BE49-F238E27FC236}">
                <a16:creationId xmlns:a16="http://schemas.microsoft.com/office/drawing/2014/main" id="{BA5229BF-05DF-8426-37C1-DE7BF1F082A4}"/>
              </a:ext>
            </a:extLst>
          </p:cNvPr>
          <p:cNvSpPr txBox="1"/>
          <p:nvPr/>
        </p:nvSpPr>
        <p:spPr>
          <a:xfrm>
            <a:off x="1450827" y="1177093"/>
            <a:ext cx="9290345"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朝起きて夜寝るまでにすることを書き出してみましょう！（平日）</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5" name="Freeform 10">
            <a:extLst>
              <a:ext uri="{FF2B5EF4-FFF2-40B4-BE49-F238E27FC236}">
                <a16:creationId xmlns:a16="http://schemas.microsoft.com/office/drawing/2014/main" id="{4E80586E-5575-51E1-1ABA-0A447F7858B3}"/>
              </a:ext>
            </a:extLst>
          </p:cNvPr>
          <p:cNvSpPr/>
          <p:nvPr/>
        </p:nvSpPr>
        <p:spPr>
          <a:xfrm>
            <a:off x="864936" y="1218884"/>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7" name="TextBox 10">
            <a:extLst>
              <a:ext uri="{FF2B5EF4-FFF2-40B4-BE49-F238E27FC236}">
                <a16:creationId xmlns:a16="http://schemas.microsoft.com/office/drawing/2014/main" id="{6C255F84-1D03-0A75-9476-8499121273DE}"/>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ワークショップ</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8" name="正方形/長方形 7">
            <a:extLst>
              <a:ext uri="{FF2B5EF4-FFF2-40B4-BE49-F238E27FC236}">
                <a16:creationId xmlns:a16="http://schemas.microsoft.com/office/drawing/2014/main" id="{C5197ED3-6AAA-4A47-D8E9-3A6660BC6644}"/>
              </a:ext>
            </a:extLst>
          </p:cNvPr>
          <p:cNvSpPr/>
          <p:nvPr/>
        </p:nvSpPr>
        <p:spPr>
          <a:xfrm>
            <a:off x="423779" y="1659641"/>
            <a:ext cx="11344441" cy="440642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dirty="0">
                <a:solidFill>
                  <a:schemeClr val="tx1"/>
                </a:solidFill>
                <a:ea typeface="たづがね角ゴシック Info Bold" panose="020B0600070205080204"/>
              </a:rPr>
              <a:t>夜（</a:t>
            </a:r>
            <a:r>
              <a:rPr lang="en-US" altLang="ja-JP" dirty="0">
                <a:solidFill>
                  <a:schemeClr val="tx1"/>
                </a:solidFill>
                <a:ea typeface="たづがね角ゴシック Info Bold" panose="020B0600070205080204"/>
              </a:rPr>
              <a:t>17</a:t>
            </a:r>
            <a:r>
              <a:rPr lang="ja-JP" altLang="en-US" dirty="0">
                <a:solidFill>
                  <a:schemeClr val="tx1"/>
                </a:solidFill>
                <a:ea typeface="たづがね角ゴシック Info Bold" panose="020B0600070205080204"/>
              </a:rPr>
              <a:t>時～寝るまで）</a:t>
            </a:r>
            <a:endParaRPr kumimoji="1" lang="ja-JP" altLang="en-US" dirty="0">
              <a:solidFill>
                <a:schemeClr val="tx1"/>
              </a:solidFill>
              <a:ea typeface="たづがね角ゴシック Info Bold" panose="020B0600070205080204"/>
            </a:endParaRPr>
          </a:p>
        </p:txBody>
      </p:sp>
    </p:spTree>
    <p:extLst>
      <p:ext uri="{BB962C8B-B14F-4D97-AF65-F5344CB8AC3E}">
        <p14:creationId xmlns:p14="http://schemas.microsoft.com/office/powerpoint/2010/main" val="2968531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6AC85-E693-AA33-DEEE-83273987D8D5}"/>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75A87884-31F1-41CD-2179-A54E723B29EB}"/>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育休中の</a:t>
            </a:r>
            <a:r>
              <a:rPr lang="en-US" altLang="ja-JP" sz="2400" b="1" dirty="0">
                <a:solidFill>
                  <a:srgbClr val="003356"/>
                </a:solidFill>
                <a:latin typeface="たづがね角ゴシック Info Bold"/>
                <a:ea typeface="たづがね角ゴシック Info Bold"/>
                <a:cs typeface="たづがね角ゴシック Info Bold"/>
                <a:sym typeface="たづがね角ゴシック Info Bold"/>
              </a:rPr>
              <a:t>1</a:t>
            </a: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日を描いてみよう</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2" name="TextBox 11">
            <a:extLst>
              <a:ext uri="{FF2B5EF4-FFF2-40B4-BE49-F238E27FC236}">
                <a16:creationId xmlns:a16="http://schemas.microsoft.com/office/drawing/2014/main" id="{37510439-22ED-9962-E156-FE2ACE4FA485}"/>
              </a:ext>
            </a:extLst>
          </p:cNvPr>
          <p:cNvSpPr txBox="1"/>
          <p:nvPr/>
        </p:nvSpPr>
        <p:spPr>
          <a:xfrm>
            <a:off x="1450827" y="1177093"/>
            <a:ext cx="9290345"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朝起きて夜寝るまでにすることを書き出してみましょう！（休日）</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5" name="Freeform 10">
            <a:extLst>
              <a:ext uri="{FF2B5EF4-FFF2-40B4-BE49-F238E27FC236}">
                <a16:creationId xmlns:a16="http://schemas.microsoft.com/office/drawing/2014/main" id="{564F44BB-5D9D-6CE7-8E0A-1262312774DD}"/>
              </a:ext>
            </a:extLst>
          </p:cNvPr>
          <p:cNvSpPr/>
          <p:nvPr/>
        </p:nvSpPr>
        <p:spPr>
          <a:xfrm>
            <a:off x="864936" y="1218884"/>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7" name="TextBox 10">
            <a:extLst>
              <a:ext uri="{FF2B5EF4-FFF2-40B4-BE49-F238E27FC236}">
                <a16:creationId xmlns:a16="http://schemas.microsoft.com/office/drawing/2014/main" id="{D790A53F-5636-E006-D908-6DAA3EFE77BC}"/>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ワークショップ</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8" name="正方形/長方形 7">
            <a:extLst>
              <a:ext uri="{FF2B5EF4-FFF2-40B4-BE49-F238E27FC236}">
                <a16:creationId xmlns:a16="http://schemas.microsoft.com/office/drawing/2014/main" id="{A5AB51E8-0DDB-5E5B-066B-D61328B2177C}"/>
              </a:ext>
            </a:extLst>
          </p:cNvPr>
          <p:cNvSpPr/>
          <p:nvPr/>
        </p:nvSpPr>
        <p:spPr>
          <a:xfrm>
            <a:off x="423779" y="1659641"/>
            <a:ext cx="11344441" cy="440642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kumimoji="1" lang="ja-JP" altLang="en-US" dirty="0">
                <a:solidFill>
                  <a:schemeClr val="tx1"/>
                </a:solidFill>
                <a:ea typeface="たづがね角ゴシック Info Bold" panose="020B0600070205080204"/>
              </a:rPr>
              <a:t>休日にすること</a:t>
            </a:r>
          </a:p>
        </p:txBody>
      </p:sp>
    </p:spTree>
    <p:extLst>
      <p:ext uri="{BB962C8B-B14F-4D97-AF65-F5344CB8AC3E}">
        <p14:creationId xmlns:p14="http://schemas.microsoft.com/office/powerpoint/2010/main" val="3620494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BDBD5-53ED-E188-90D0-95555975ABF7}"/>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60852DDF-A7B2-F4C4-2075-DEA76D1D2220}"/>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赤ちゃんがいる暮らし</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7" name="TextBox 10">
            <a:extLst>
              <a:ext uri="{FF2B5EF4-FFF2-40B4-BE49-F238E27FC236}">
                <a16:creationId xmlns:a16="http://schemas.microsoft.com/office/drawing/2014/main" id="{1E452DA7-DF6E-9011-8EB4-DEA44976F787}"/>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ワークショップ</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2" name="円/楕円 7">
            <a:extLst>
              <a:ext uri="{FF2B5EF4-FFF2-40B4-BE49-F238E27FC236}">
                <a16:creationId xmlns:a16="http://schemas.microsoft.com/office/drawing/2014/main" id="{1DEB047C-031F-AF2F-A0E9-56F6E01DA8E1}"/>
              </a:ext>
            </a:extLst>
          </p:cNvPr>
          <p:cNvSpPr/>
          <p:nvPr/>
        </p:nvSpPr>
        <p:spPr>
          <a:xfrm>
            <a:off x="280306" y="1662603"/>
            <a:ext cx="3797260" cy="1163624"/>
          </a:xfrm>
          <a:prstGeom prst="ellipse">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003356"/>
                </a:solidFill>
                <a:latin typeface="たづがね角ゴシック Info Medium"/>
                <a:ea typeface="たづがね角ゴシック Info Medium"/>
                <a:cs typeface="たづがね角ゴシック Info Medium"/>
                <a:sym typeface="たづがね角ゴシック Info Medium"/>
              </a:rPr>
              <a:t>授乳・ミルク</a:t>
            </a:r>
            <a:endParaRPr kumimoji="1" lang="ja-JP" altLang="en-US" sz="2800" dirty="0">
              <a:solidFill>
                <a:srgbClr val="003356"/>
              </a:solidFill>
              <a:latin typeface="たづがね角ゴシック Info Bold" panose="020B0600070205080204"/>
              <a:ea typeface="HG丸ｺﾞｼｯｸM-PRO" panose="020F0600000000000000" pitchFamily="50" charset="-128"/>
            </a:endParaRPr>
          </a:p>
        </p:txBody>
      </p:sp>
      <p:sp>
        <p:nvSpPr>
          <p:cNvPr id="8" name="円/楕円 7">
            <a:extLst>
              <a:ext uri="{FF2B5EF4-FFF2-40B4-BE49-F238E27FC236}">
                <a16:creationId xmlns:a16="http://schemas.microsoft.com/office/drawing/2014/main" id="{43CE2D96-C2FD-B0BA-8E7D-23DC7735E61F}"/>
              </a:ext>
            </a:extLst>
          </p:cNvPr>
          <p:cNvSpPr/>
          <p:nvPr/>
        </p:nvSpPr>
        <p:spPr>
          <a:xfrm>
            <a:off x="280306" y="3158815"/>
            <a:ext cx="3797260" cy="1163624"/>
          </a:xfrm>
          <a:prstGeom prst="ellipse">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003356"/>
                </a:solidFill>
                <a:latin typeface="たづがね角ゴシック Info Medium"/>
                <a:ea typeface="たづがね角ゴシック Info Medium"/>
                <a:cs typeface="たづがね角ゴシック Info Medium"/>
                <a:sym typeface="たづがね角ゴシック Info Medium"/>
              </a:rPr>
              <a:t>おむつ替え</a:t>
            </a:r>
            <a:endParaRPr kumimoji="1" lang="ja-JP" altLang="en-US" sz="2800" dirty="0">
              <a:solidFill>
                <a:srgbClr val="003356"/>
              </a:solidFill>
              <a:latin typeface="たづがね角ゴシック Info Bold" panose="020B0600070205080204"/>
              <a:ea typeface="HG丸ｺﾞｼｯｸM-PRO" panose="020F0600000000000000" pitchFamily="50" charset="-128"/>
            </a:endParaRPr>
          </a:p>
        </p:txBody>
      </p:sp>
      <p:sp>
        <p:nvSpPr>
          <p:cNvPr id="9" name="円/楕円 7">
            <a:extLst>
              <a:ext uri="{FF2B5EF4-FFF2-40B4-BE49-F238E27FC236}">
                <a16:creationId xmlns:a16="http://schemas.microsoft.com/office/drawing/2014/main" id="{7A38A29A-E96A-8B59-E5E1-4CF6086FCBA9}"/>
              </a:ext>
            </a:extLst>
          </p:cNvPr>
          <p:cNvSpPr/>
          <p:nvPr/>
        </p:nvSpPr>
        <p:spPr>
          <a:xfrm>
            <a:off x="4546641" y="1662603"/>
            <a:ext cx="3797260" cy="1163624"/>
          </a:xfrm>
          <a:prstGeom prst="ellipse">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003356"/>
                </a:solidFill>
                <a:latin typeface="たづがね角ゴシック Info Medium"/>
                <a:ea typeface="たづがね角ゴシック Info Medium"/>
                <a:cs typeface="たづがね角ゴシック Info Medium"/>
                <a:sym typeface="たづがね角ゴシック Info Medium"/>
              </a:rPr>
              <a:t>抱っこ・</a:t>
            </a:r>
            <a:endParaRPr lang="en-US" altLang="ja-JP" sz="28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ctr"/>
            <a:r>
              <a:rPr lang="ja-JP" altLang="en-US" sz="2800" dirty="0">
                <a:solidFill>
                  <a:srgbClr val="003356"/>
                </a:solidFill>
                <a:latin typeface="たづがね角ゴシック Info Medium"/>
                <a:ea typeface="たづがね角ゴシック Info Medium"/>
                <a:cs typeface="たづがね角ゴシック Info Medium"/>
                <a:sym typeface="たづがね角ゴシック Info Medium"/>
              </a:rPr>
              <a:t>寝かしつけ</a:t>
            </a:r>
            <a:endParaRPr kumimoji="1" lang="ja-JP" altLang="en-US" sz="2800" dirty="0">
              <a:solidFill>
                <a:srgbClr val="003356"/>
              </a:solidFill>
              <a:latin typeface="たづがね角ゴシック Info Bold" panose="020B0600070205080204"/>
              <a:ea typeface="HG丸ｺﾞｼｯｸM-PRO" panose="020F0600000000000000" pitchFamily="50" charset="-128"/>
            </a:endParaRPr>
          </a:p>
        </p:txBody>
      </p:sp>
      <p:sp>
        <p:nvSpPr>
          <p:cNvPr id="10" name="円/楕円 7">
            <a:extLst>
              <a:ext uri="{FF2B5EF4-FFF2-40B4-BE49-F238E27FC236}">
                <a16:creationId xmlns:a16="http://schemas.microsoft.com/office/drawing/2014/main" id="{B5A04FBD-8173-7FE7-ABB8-2B676A5D8E70}"/>
              </a:ext>
            </a:extLst>
          </p:cNvPr>
          <p:cNvSpPr/>
          <p:nvPr/>
        </p:nvSpPr>
        <p:spPr>
          <a:xfrm>
            <a:off x="280306" y="4655027"/>
            <a:ext cx="3797260" cy="1163624"/>
          </a:xfrm>
          <a:prstGeom prst="ellipse">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003356"/>
                </a:solidFill>
                <a:latin typeface="たづがね角ゴシック Info Medium"/>
                <a:ea typeface="たづがね角ゴシック Info Medium"/>
                <a:cs typeface="たづがね角ゴシック Info Medium"/>
                <a:sym typeface="たづがね角ゴシック Info Medium"/>
              </a:rPr>
              <a:t>沐浴・お風呂</a:t>
            </a:r>
            <a:endParaRPr kumimoji="1" lang="ja-JP" altLang="en-US" sz="2800" dirty="0">
              <a:solidFill>
                <a:srgbClr val="003356"/>
              </a:solidFill>
              <a:latin typeface="たづがね角ゴシック Info Bold" panose="020B0600070205080204"/>
              <a:ea typeface="HG丸ｺﾞｼｯｸM-PRO" panose="020F0600000000000000" pitchFamily="50" charset="-128"/>
            </a:endParaRPr>
          </a:p>
        </p:txBody>
      </p:sp>
      <p:sp>
        <p:nvSpPr>
          <p:cNvPr id="11" name="円/楕円 7">
            <a:extLst>
              <a:ext uri="{FF2B5EF4-FFF2-40B4-BE49-F238E27FC236}">
                <a16:creationId xmlns:a16="http://schemas.microsoft.com/office/drawing/2014/main" id="{FD506A03-496B-22BE-985E-0C0941E344ED}"/>
              </a:ext>
            </a:extLst>
          </p:cNvPr>
          <p:cNvSpPr/>
          <p:nvPr/>
        </p:nvSpPr>
        <p:spPr>
          <a:xfrm>
            <a:off x="4652439" y="4655027"/>
            <a:ext cx="3797260" cy="1163624"/>
          </a:xfrm>
          <a:prstGeom prst="ellipse">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003356"/>
                </a:solidFill>
                <a:latin typeface="たづがね角ゴシック Info Medium"/>
                <a:ea typeface="たづがね角ゴシック Info Medium"/>
                <a:cs typeface="たづがね角ゴシック Info Medium"/>
                <a:sym typeface="たづがね角ゴシック Info Medium"/>
              </a:rPr>
              <a:t>病院・予防接種</a:t>
            </a:r>
            <a:endParaRPr kumimoji="1" lang="ja-JP" altLang="en-US" sz="2800" dirty="0">
              <a:solidFill>
                <a:srgbClr val="003356"/>
              </a:solidFill>
              <a:latin typeface="たづがね角ゴシック Info Bold" panose="020B0600070205080204"/>
              <a:ea typeface="HG丸ｺﾞｼｯｸM-PRO" panose="020F0600000000000000" pitchFamily="50" charset="-128"/>
            </a:endParaRPr>
          </a:p>
        </p:txBody>
      </p:sp>
      <p:sp>
        <p:nvSpPr>
          <p:cNvPr id="12" name="円/楕円 7">
            <a:extLst>
              <a:ext uri="{FF2B5EF4-FFF2-40B4-BE49-F238E27FC236}">
                <a16:creationId xmlns:a16="http://schemas.microsoft.com/office/drawing/2014/main" id="{FEC0D388-AB26-A595-B019-5A79728829F2}"/>
              </a:ext>
            </a:extLst>
          </p:cNvPr>
          <p:cNvSpPr/>
          <p:nvPr/>
        </p:nvSpPr>
        <p:spPr>
          <a:xfrm>
            <a:off x="4546641" y="3158815"/>
            <a:ext cx="3797260" cy="1163624"/>
          </a:xfrm>
          <a:prstGeom prst="ellipse">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003356"/>
                </a:solidFill>
                <a:latin typeface="たづがね角ゴシック Info Medium"/>
                <a:ea typeface="たづがね角ゴシック Info Medium"/>
                <a:cs typeface="たづがね角ゴシック Info Medium"/>
                <a:sym typeface="たづがね角ゴシック Info Medium"/>
              </a:rPr>
              <a:t>遊び</a:t>
            </a:r>
            <a:endParaRPr kumimoji="1" lang="ja-JP" altLang="en-US" sz="2800" dirty="0">
              <a:solidFill>
                <a:srgbClr val="003356"/>
              </a:solidFill>
              <a:latin typeface="たづがね角ゴシック Info Bold" panose="020B0600070205080204"/>
              <a:ea typeface="HG丸ｺﾞｼｯｸM-PRO" panose="020F0600000000000000" pitchFamily="50" charset="-128"/>
            </a:endParaRPr>
          </a:p>
        </p:txBody>
      </p:sp>
      <p:pic>
        <p:nvPicPr>
          <p:cNvPr id="5" name="図 4" descr="人, 屋内, 子供, 少年 が含まれている画像&#10;&#10;AI によって生成されたコンテンツは間違っている可能性があります。">
            <a:extLst>
              <a:ext uri="{FF2B5EF4-FFF2-40B4-BE49-F238E27FC236}">
                <a16:creationId xmlns:a16="http://schemas.microsoft.com/office/drawing/2014/main" id="{C18301D3-DE85-B037-B587-05092039A6D3}"/>
              </a:ext>
            </a:extLst>
          </p:cNvPr>
          <p:cNvPicPr>
            <a:picLocks noChangeAspect="1"/>
          </p:cNvPicPr>
          <p:nvPr/>
        </p:nvPicPr>
        <p:blipFill>
          <a:blip r:embed="rId2">
            <a:extLst>
              <a:ext uri="{28A0092B-C50C-407E-A947-70E740481C1C}">
                <a14:useLocalDpi xmlns:a14="http://schemas.microsoft.com/office/drawing/2010/main" val="0"/>
              </a:ext>
            </a:extLst>
          </a:blip>
          <a:srcRect t="7777" b="30927"/>
          <a:stretch/>
        </p:blipFill>
        <p:spPr>
          <a:xfrm>
            <a:off x="8671323" y="2282978"/>
            <a:ext cx="3240371" cy="2928461"/>
          </a:xfrm>
          <a:prstGeom prst="rect">
            <a:avLst/>
          </a:prstGeom>
        </p:spPr>
      </p:pic>
      <p:sp>
        <p:nvSpPr>
          <p:cNvPr id="6" name="TextBox 15">
            <a:extLst>
              <a:ext uri="{FF2B5EF4-FFF2-40B4-BE49-F238E27FC236}">
                <a16:creationId xmlns:a16="http://schemas.microsoft.com/office/drawing/2014/main" id="{47D9E754-3760-9DC0-BDE4-54908BB8D7FC}"/>
              </a:ext>
            </a:extLst>
          </p:cNvPr>
          <p:cNvSpPr txBox="1"/>
          <p:nvPr/>
        </p:nvSpPr>
        <p:spPr>
          <a:xfrm>
            <a:off x="8823527" y="5089619"/>
            <a:ext cx="3102226" cy="294440"/>
          </a:xfrm>
          <a:prstGeom prst="rect">
            <a:avLst/>
          </a:prstGeom>
        </p:spPr>
        <p:txBody>
          <a:bodyPr wrap="square" lIns="0" tIns="0" rIns="0" bIns="0" rtlCol="0" anchor="t">
            <a:spAutoFit/>
          </a:bodyPr>
          <a:lstStyle/>
          <a:p>
            <a:pPr marL="0" lvl="0" indent="0" algn="l">
              <a:lnSpc>
                <a:spcPts val="2827"/>
              </a:lnSpc>
              <a:spcBef>
                <a:spcPct val="0"/>
              </a:spcBef>
            </a:pPr>
            <a:r>
              <a:rPr lang="ja-JP" altLang="en-US" sz="800" dirty="0">
                <a:solidFill>
                  <a:srgbClr val="003356"/>
                </a:solidFill>
                <a:latin typeface="たづがね角ゴシック Info Medium"/>
                <a:ea typeface="たづがね角ゴシック Info Medium"/>
                <a:cs typeface="たづがね角ゴシック Info Medium"/>
                <a:sym typeface="たづがね角ゴシック Info Medium"/>
              </a:rPr>
              <a:t>令和６年度パパ育休のススメ職場のエピソード大賞ヒント集より</a:t>
            </a:r>
            <a:endParaRPr lang="en-US" sz="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402593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DC154-AC69-F91D-8682-14ED6F3D74AA}"/>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C3EC9B7C-67AE-7CC8-9CF2-1EFAA7AEA636}"/>
              </a:ext>
            </a:extLst>
          </p:cNvPr>
          <p:cNvSpPr txBox="1"/>
          <p:nvPr/>
        </p:nvSpPr>
        <p:spPr>
          <a:xfrm>
            <a:off x="510102" y="313463"/>
            <a:ext cx="6976548" cy="546560"/>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お子さんと一緒にどんなことを楽しみたい？</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2" name="TextBox 11">
            <a:extLst>
              <a:ext uri="{FF2B5EF4-FFF2-40B4-BE49-F238E27FC236}">
                <a16:creationId xmlns:a16="http://schemas.microsoft.com/office/drawing/2014/main" id="{59933C6A-D067-A8EB-98F5-697CB2FAECC5}"/>
              </a:ext>
            </a:extLst>
          </p:cNvPr>
          <p:cNvSpPr txBox="1"/>
          <p:nvPr/>
        </p:nvSpPr>
        <p:spPr>
          <a:xfrm>
            <a:off x="1450827" y="1177093"/>
            <a:ext cx="9290345"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お子さんと一緒に、どんなことを楽しみたいですか？</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5" name="Freeform 10">
            <a:extLst>
              <a:ext uri="{FF2B5EF4-FFF2-40B4-BE49-F238E27FC236}">
                <a16:creationId xmlns:a16="http://schemas.microsoft.com/office/drawing/2014/main" id="{3A3242FA-3A74-35AB-427B-CAB270C75B3D}"/>
              </a:ext>
            </a:extLst>
          </p:cNvPr>
          <p:cNvSpPr/>
          <p:nvPr/>
        </p:nvSpPr>
        <p:spPr>
          <a:xfrm>
            <a:off x="864936" y="1218884"/>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7" name="TextBox 10">
            <a:extLst>
              <a:ext uri="{FF2B5EF4-FFF2-40B4-BE49-F238E27FC236}">
                <a16:creationId xmlns:a16="http://schemas.microsoft.com/office/drawing/2014/main" id="{93D47EB7-519B-6B8A-D56A-250A9F171833}"/>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ワークショップ</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8" name="正方形/長方形 7">
            <a:extLst>
              <a:ext uri="{FF2B5EF4-FFF2-40B4-BE49-F238E27FC236}">
                <a16:creationId xmlns:a16="http://schemas.microsoft.com/office/drawing/2014/main" id="{58111197-DFEE-1FED-034D-1E473E0B3C5B}"/>
              </a:ext>
            </a:extLst>
          </p:cNvPr>
          <p:cNvSpPr/>
          <p:nvPr/>
        </p:nvSpPr>
        <p:spPr>
          <a:xfrm>
            <a:off x="423779" y="1659641"/>
            <a:ext cx="11344441" cy="440642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kumimoji="1" lang="en-US" altLang="ja-JP" dirty="0">
              <a:solidFill>
                <a:schemeClr val="tx1"/>
              </a:solidFill>
              <a:ea typeface="たづがね角ゴシック Info Bold" panose="020B0600070205080204"/>
            </a:endParaRPr>
          </a:p>
        </p:txBody>
      </p:sp>
    </p:spTree>
    <p:extLst>
      <p:ext uri="{BB962C8B-B14F-4D97-AF65-F5344CB8AC3E}">
        <p14:creationId xmlns:p14="http://schemas.microsoft.com/office/powerpoint/2010/main" val="3000012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82368-0AAD-BD3D-08C9-F31B01718175}"/>
            </a:ext>
          </a:extLst>
        </p:cNvPr>
        <p:cNvGrpSpPr/>
        <p:nvPr/>
      </p:nvGrpSpPr>
      <p:grpSpPr>
        <a:xfrm>
          <a:off x="0" y="0"/>
          <a:ext cx="0" cy="0"/>
          <a:chOff x="0" y="0"/>
          <a:chExt cx="0" cy="0"/>
        </a:xfrm>
      </p:grpSpPr>
      <p:sp>
        <p:nvSpPr>
          <p:cNvPr id="4" name="TextBox 2">
            <a:extLst>
              <a:ext uri="{FF2B5EF4-FFF2-40B4-BE49-F238E27FC236}">
                <a16:creationId xmlns:a16="http://schemas.microsoft.com/office/drawing/2014/main" id="{CE5FF8C8-0F92-74C5-D967-A8CD7D30E8A8}"/>
              </a:ext>
            </a:extLst>
          </p:cNvPr>
          <p:cNvSpPr txBox="1"/>
          <p:nvPr/>
        </p:nvSpPr>
        <p:spPr>
          <a:xfrm>
            <a:off x="3207614" y="3196627"/>
            <a:ext cx="7961129" cy="793359"/>
          </a:xfrm>
          <a:prstGeom prst="rect">
            <a:avLst/>
          </a:prstGeom>
        </p:spPr>
        <p:txBody>
          <a:bodyPr wrap="square" lIns="0" tIns="0" rIns="0" bIns="0" rtlCol="0" anchor="t">
            <a:spAutoFit/>
          </a:bodyPr>
          <a:lstStyle/>
          <a:p>
            <a:pPr marL="0" marR="0" lvl="0" indent="0" algn="l" defTabSz="914400" rtl="0" eaLnBrk="1" fontAlgn="auto" latinLnBrk="0" hangingPunct="1">
              <a:lnSpc>
                <a:spcPts val="6719"/>
              </a:lnSpc>
              <a:spcBef>
                <a:spcPct val="0"/>
              </a:spcBef>
              <a:spcAft>
                <a:spcPts val="0"/>
              </a:spcAft>
              <a:buClrTx/>
              <a:buSzTx/>
              <a:buFontTx/>
              <a:buNone/>
              <a:tabLst/>
              <a:defRPr/>
            </a:pPr>
            <a:r>
              <a:rPr lang="ja-JP" altLang="en-US" sz="4400" dirty="0">
                <a:solidFill>
                  <a:srgbClr val="1A1A1A"/>
                </a:solidFill>
                <a:latin typeface="たづがね角ゴシック Info Medium"/>
                <a:ea typeface="たづがね角ゴシック Info Medium"/>
                <a:cs typeface="たづがね角ゴシック Info Medium"/>
                <a:sym typeface="たづがね角ゴシック Info Medium"/>
              </a:rPr>
              <a:t>パパ育休のススメ</a:t>
            </a:r>
            <a:endParaRPr kumimoji="1" lang="en-US" sz="4400" b="0" i="0" u="none" strike="noStrike" kern="1200" cap="none" spc="0" normalizeH="0" baseline="0" noProof="0" dirty="0">
              <a:ln>
                <a:noFill/>
              </a:ln>
              <a:solidFill>
                <a:srgbClr val="1A1A1A"/>
              </a:solidFill>
              <a:effectLst/>
              <a:uLnTx/>
              <a:uFillTx/>
              <a:latin typeface="たづがね角ゴシック Info Medium"/>
              <a:ea typeface="たづがね角ゴシック Info Medium"/>
              <a:cs typeface="たづがね角ゴシック Info Medium"/>
              <a:sym typeface="たづがね角ゴシック Info Medium"/>
            </a:endParaRPr>
          </a:p>
        </p:txBody>
      </p:sp>
      <p:sp>
        <p:nvSpPr>
          <p:cNvPr id="5" name="TextBox 3">
            <a:extLst>
              <a:ext uri="{FF2B5EF4-FFF2-40B4-BE49-F238E27FC236}">
                <a16:creationId xmlns:a16="http://schemas.microsoft.com/office/drawing/2014/main" id="{D5872401-5FB7-A40B-A27A-AC0E87A8FAC1}"/>
              </a:ext>
            </a:extLst>
          </p:cNvPr>
          <p:cNvSpPr txBox="1"/>
          <p:nvPr/>
        </p:nvSpPr>
        <p:spPr>
          <a:xfrm>
            <a:off x="2211361" y="3174644"/>
            <a:ext cx="996253" cy="772840"/>
          </a:xfrm>
          <a:prstGeom prst="rect">
            <a:avLst/>
          </a:prstGeom>
        </p:spPr>
        <p:txBody>
          <a:bodyPr lIns="0" tIns="0" rIns="0" bIns="0" rtlCol="0" anchor="t">
            <a:spAutoFit/>
          </a:bodyPr>
          <a:lstStyle/>
          <a:p>
            <a:pPr marL="0" marR="0" lvl="0" indent="0" algn="just" defTabSz="914400" rtl="0" eaLnBrk="1" fontAlgn="auto" latinLnBrk="0" hangingPunct="1">
              <a:lnSpc>
                <a:spcPts val="6719"/>
              </a:lnSpc>
              <a:spcBef>
                <a:spcPct val="0"/>
              </a:spcBef>
              <a:spcAft>
                <a:spcPts val="0"/>
              </a:spcAft>
              <a:buClrTx/>
              <a:buSzTx/>
              <a:buFontTx/>
              <a:buNone/>
              <a:tabLst/>
              <a:defRPr/>
            </a:pPr>
            <a:r>
              <a:rPr kumimoji="1" lang="en-US" sz="4400" b="0" i="0" u="none" strike="noStrike" kern="1200" cap="none" spc="0" normalizeH="0" baseline="0" noProof="0" dirty="0">
                <a:ln>
                  <a:noFill/>
                </a:ln>
                <a:solidFill>
                  <a:srgbClr val="5A9F8A"/>
                </a:solidFill>
                <a:effectLst/>
                <a:uLnTx/>
                <a:uFillTx/>
                <a:latin typeface="Helvetica World"/>
                <a:ea typeface="Helvetica World"/>
                <a:cs typeface="Helvetica World"/>
                <a:sym typeface="Helvetica World"/>
              </a:rPr>
              <a:t>0</a:t>
            </a:r>
            <a:r>
              <a:rPr kumimoji="1" lang="en-US" altLang="ja-JP" sz="4400" b="0" i="0" u="none" strike="noStrike" kern="1200" cap="none" spc="0" normalizeH="0" baseline="0" noProof="0" dirty="0">
                <a:ln>
                  <a:noFill/>
                </a:ln>
                <a:solidFill>
                  <a:srgbClr val="5A9F8A"/>
                </a:solidFill>
                <a:effectLst/>
                <a:uLnTx/>
                <a:uFillTx/>
                <a:latin typeface="Helvetica World"/>
                <a:ea typeface="Helvetica World"/>
                <a:cs typeface="Helvetica World"/>
                <a:sym typeface="Helvetica World"/>
              </a:rPr>
              <a:t>4</a:t>
            </a:r>
            <a:endParaRPr kumimoji="1" lang="en-US" sz="4400" b="0" i="0" u="none" strike="noStrike" kern="1200" cap="none" spc="0" normalizeH="0" baseline="0" noProof="0" dirty="0">
              <a:ln>
                <a:noFill/>
              </a:ln>
              <a:solidFill>
                <a:srgbClr val="5A9F8A"/>
              </a:solidFill>
              <a:effectLst/>
              <a:uLnTx/>
              <a:uFillTx/>
              <a:latin typeface="Helvetica World"/>
              <a:ea typeface="Helvetica World"/>
              <a:cs typeface="Helvetica World"/>
              <a:sym typeface="Helvetica World"/>
            </a:endParaRPr>
          </a:p>
        </p:txBody>
      </p:sp>
      <p:sp>
        <p:nvSpPr>
          <p:cNvPr id="7" name="Freeform 2">
            <a:extLst>
              <a:ext uri="{FF2B5EF4-FFF2-40B4-BE49-F238E27FC236}">
                <a16:creationId xmlns:a16="http://schemas.microsoft.com/office/drawing/2014/main" id="{57595315-BF3B-36AA-2D1A-7584504EE6AB}"/>
              </a:ext>
            </a:extLst>
          </p:cNvPr>
          <p:cNvSpPr>
            <a:spLocks noChangeAspect="1"/>
          </p:cNvSpPr>
          <p:nvPr/>
        </p:nvSpPr>
        <p:spPr>
          <a:xfrm>
            <a:off x="863104" y="3053446"/>
            <a:ext cx="702099" cy="923815"/>
          </a:xfrm>
          <a:custGeom>
            <a:avLst/>
            <a:gdLst/>
            <a:ahLst/>
            <a:cxnLst/>
            <a:rect l="l" t="t" r="r" b="b"/>
            <a:pathLst>
              <a:path w="1199470" h="1578250">
                <a:moveTo>
                  <a:pt x="0" y="0"/>
                </a:moveTo>
                <a:lnTo>
                  <a:pt x="1199470" y="0"/>
                </a:lnTo>
                <a:lnTo>
                  <a:pt x="1199470" y="1578250"/>
                </a:lnTo>
                <a:lnTo>
                  <a:pt x="0" y="1578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2" name="図 1" descr="女の子を抱いている男性&#10;&#10;AI によって生成されたコンテンツは間違っている可能性があります。">
            <a:extLst>
              <a:ext uri="{FF2B5EF4-FFF2-40B4-BE49-F238E27FC236}">
                <a16:creationId xmlns:a16="http://schemas.microsoft.com/office/drawing/2014/main" id="{1D9B3BEC-63B9-D399-E3DF-92558130F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7069" y="2241928"/>
            <a:ext cx="3332232" cy="2494546"/>
          </a:xfrm>
          <a:prstGeom prst="rect">
            <a:avLst/>
          </a:prstGeom>
        </p:spPr>
      </p:pic>
      <p:sp>
        <p:nvSpPr>
          <p:cNvPr id="3" name="TextBox 15">
            <a:extLst>
              <a:ext uri="{FF2B5EF4-FFF2-40B4-BE49-F238E27FC236}">
                <a16:creationId xmlns:a16="http://schemas.microsoft.com/office/drawing/2014/main" id="{F2BE7975-7586-0254-E0AB-FC546CEBAA09}"/>
              </a:ext>
            </a:extLst>
          </p:cNvPr>
          <p:cNvSpPr txBox="1"/>
          <p:nvPr/>
        </p:nvSpPr>
        <p:spPr>
          <a:xfrm>
            <a:off x="8707075" y="4598491"/>
            <a:ext cx="3102226" cy="294440"/>
          </a:xfrm>
          <a:prstGeom prst="rect">
            <a:avLst/>
          </a:prstGeom>
        </p:spPr>
        <p:txBody>
          <a:bodyPr wrap="square" lIns="0" tIns="0" rIns="0" bIns="0" rtlCol="0" anchor="t">
            <a:spAutoFit/>
          </a:bodyPr>
          <a:lstStyle/>
          <a:p>
            <a:pPr marL="0" lvl="0" indent="0" algn="l">
              <a:lnSpc>
                <a:spcPts val="2827"/>
              </a:lnSpc>
              <a:spcBef>
                <a:spcPct val="0"/>
              </a:spcBef>
            </a:pPr>
            <a:r>
              <a:rPr lang="ja-JP" altLang="en-US" sz="800" dirty="0">
                <a:solidFill>
                  <a:srgbClr val="003356"/>
                </a:solidFill>
                <a:latin typeface="たづがね角ゴシック Info Medium"/>
                <a:ea typeface="たづがね角ゴシック Info Medium"/>
                <a:cs typeface="たづがね角ゴシック Info Medium"/>
                <a:sym typeface="たづがね角ゴシック Info Medium"/>
              </a:rPr>
              <a:t>令和６年度パパ育休のススメ職場のエピソード大賞ヒント集より</a:t>
            </a:r>
            <a:endParaRPr lang="en-US" sz="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972853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3D3B0A85-D3FE-4CF3-7983-06E03B37415E}"/>
              </a:ext>
            </a:extLst>
          </p:cNvPr>
          <p:cNvSpPr txBox="1"/>
          <p:nvPr/>
        </p:nvSpPr>
        <p:spPr>
          <a:xfrm>
            <a:off x="603850" y="3032828"/>
            <a:ext cx="7096125" cy="502830"/>
          </a:xfrm>
          <a:prstGeom prst="rect">
            <a:avLst/>
          </a:prstGeom>
        </p:spPr>
        <p:txBody>
          <a:bodyPr lIns="0" tIns="0" rIns="0" bIns="0" rtlCol="0" anchor="t">
            <a:spAutoFit/>
          </a:bodyPr>
          <a:lstStyle/>
          <a:p>
            <a:pPr marL="0" lvl="0" indent="0" algn="just">
              <a:lnSpc>
                <a:spcPts val="4480"/>
              </a:lnSpc>
              <a:spcBef>
                <a:spcPct val="0"/>
              </a:spcBef>
            </a:pPr>
            <a:r>
              <a:rPr lang="en-US" sz="2400" u="none" strike="noStrike" dirty="0">
                <a:solidFill>
                  <a:srgbClr val="003356"/>
                </a:solidFill>
                <a:latin typeface="Helvetica World"/>
                <a:ea typeface="Helvetica World"/>
                <a:cs typeface="Helvetica World"/>
                <a:sym typeface="Helvetica World"/>
              </a:rPr>
              <a:t>TABLE OF CONTENTS</a:t>
            </a:r>
          </a:p>
        </p:txBody>
      </p:sp>
      <p:sp>
        <p:nvSpPr>
          <p:cNvPr id="5" name="AutoShape 3">
            <a:extLst>
              <a:ext uri="{FF2B5EF4-FFF2-40B4-BE49-F238E27FC236}">
                <a16:creationId xmlns:a16="http://schemas.microsoft.com/office/drawing/2014/main" id="{1AEF7C98-8807-0267-BC4F-33EDA3E86700}"/>
              </a:ext>
            </a:extLst>
          </p:cNvPr>
          <p:cNvSpPr/>
          <p:nvPr/>
        </p:nvSpPr>
        <p:spPr>
          <a:xfrm>
            <a:off x="4296000" y="3357169"/>
            <a:ext cx="1548000" cy="0"/>
          </a:xfrm>
          <a:prstGeom prst="line">
            <a:avLst/>
          </a:prstGeom>
          <a:ln w="19050" cap="flat">
            <a:solidFill>
              <a:srgbClr val="003356"/>
            </a:solidFill>
            <a:prstDash val="solid"/>
            <a:headEnd type="none" w="sm" len="sm"/>
            <a:tailEnd type="none" w="sm" len="sm"/>
          </a:ln>
        </p:spPr>
        <p:txBody>
          <a:bodyPr/>
          <a:lstStyle/>
          <a:p>
            <a:endParaRPr lang="ja-JP" altLang="en-US"/>
          </a:p>
        </p:txBody>
      </p:sp>
      <p:sp>
        <p:nvSpPr>
          <p:cNvPr id="6" name="TextBox 10">
            <a:extLst>
              <a:ext uri="{FF2B5EF4-FFF2-40B4-BE49-F238E27FC236}">
                <a16:creationId xmlns:a16="http://schemas.microsoft.com/office/drawing/2014/main" id="{B0236811-E67D-A708-D7A3-9F22343F53AE}"/>
              </a:ext>
            </a:extLst>
          </p:cNvPr>
          <p:cNvSpPr txBox="1"/>
          <p:nvPr/>
        </p:nvSpPr>
        <p:spPr>
          <a:xfrm>
            <a:off x="6370086" y="1792283"/>
            <a:ext cx="850780" cy="2923044"/>
          </a:xfrm>
          <a:prstGeom prst="rect">
            <a:avLst/>
          </a:prstGeom>
        </p:spPr>
        <p:txBody>
          <a:bodyPr wrap="square" lIns="0" tIns="0" rIns="0" bIns="0" rtlCol="0" anchor="t">
            <a:spAutoFit/>
          </a:bodyPr>
          <a:lstStyle/>
          <a:p>
            <a:pPr algn="l">
              <a:lnSpc>
                <a:spcPts val="5920"/>
              </a:lnSpc>
            </a:pPr>
            <a:r>
              <a:rPr lang="en-US" sz="2400" b="1" strike="noStrike" dirty="0">
                <a:solidFill>
                  <a:srgbClr val="5A9F8A"/>
                </a:solidFill>
                <a:latin typeface="たづがね角ゴシック Info Bold" panose="020B0600070205080204" charset="-128"/>
                <a:ea typeface="たづがね角ゴシック Info Bold" panose="020B0600070205080204" charset="-128"/>
                <a:cs typeface="Helvetica World"/>
                <a:sym typeface="Helvetica World"/>
              </a:rPr>
              <a:t>01</a:t>
            </a:r>
          </a:p>
          <a:p>
            <a:pPr algn="l">
              <a:lnSpc>
                <a:spcPts val="5920"/>
              </a:lnSpc>
            </a:pPr>
            <a:r>
              <a:rPr lang="en-US" sz="2400" b="1" strike="noStrike" dirty="0">
                <a:solidFill>
                  <a:srgbClr val="5A9F8A"/>
                </a:solidFill>
                <a:latin typeface="たづがね角ゴシック Info Bold" panose="020B0600070205080204" charset="-128"/>
                <a:ea typeface="たづがね角ゴシック Info Bold" panose="020B0600070205080204" charset="-128"/>
                <a:cs typeface="Helvetica World"/>
                <a:sym typeface="Helvetica World"/>
              </a:rPr>
              <a:t>02</a:t>
            </a:r>
          </a:p>
          <a:p>
            <a:pPr algn="l">
              <a:lnSpc>
                <a:spcPts val="5920"/>
              </a:lnSpc>
            </a:pPr>
            <a:r>
              <a:rPr lang="en-US" sz="2400" b="1" strike="noStrike" dirty="0">
                <a:solidFill>
                  <a:srgbClr val="5A9F8A"/>
                </a:solidFill>
                <a:latin typeface="たづがね角ゴシック Info Bold" panose="020B0600070205080204" charset="-128"/>
                <a:ea typeface="たづがね角ゴシック Info Bold" panose="020B0600070205080204" charset="-128"/>
                <a:cs typeface="Helvetica World"/>
                <a:sym typeface="Helvetica World"/>
              </a:rPr>
              <a:t>03</a:t>
            </a:r>
          </a:p>
          <a:p>
            <a:pPr algn="l">
              <a:lnSpc>
                <a:spcPts val="5920"/>
              </a:lnSpc>
            </a:pPr>
            <a:r>
              <a:rPr lang="en-US" sz="2400" b="1" strike="noStrike" dirty="0">
                <a:solidFill>
                  <a:srgbClr val="5A9F8A"/>
                </a:solidFill>
                <a:latin typeface="たづがね角ゴシック Info Bold" panose="020B0600070205080204" charset="-128"/>
                <a:ea typeface="たづがね角ゴシック Info Bold" panose="020B0600070205080204" charset="-128"/>
                <a:cs typeface="Helvetica World"/>
                <a:sym typeface="Helvetica World"/>
              </a:rPr>
              <a:t>04</a:t>
            </a:r>
          </a:p>
        </p:txBody>
      </p:sp>
      <p:sp>
        <p:nvSpPr>
          <p:cNvPr id="7" name="TextBox 11">
            <a:extLst>
              <a:ext uri="{FF2B5EF4-FFF2-40B4-BE49-F238E27FC236}">
                <a16:creationId xmlns:a16="http://schemas.microsoft.com/office/drawing/2014/main" id="{97658FB9-ABFD-0AE9-696B-6DC7F1DE7A91}"/>
              </a:ext>
            </a:extLst>
          </p:cNvPr>
          <p:cNvSpPr txBox="1"/>
          <p:nvPr/>
        </p:nvSpPr>
        <p:spPr>
          <a:xfrm>
            <a:off x="7220866" y="1774714"/>
            <a:ext cx="4171259" cy="2908745"/>
          </a:xfrm>
          <a:prstGeom prst="rect">
            <a:avLst/>
          </a:prstGeom>
        </p:spPr>
        <p:txBody>
          <a:bodyPr wrap="square" lIns="0" tIns="0" rIns="0" bIns="0" rtlCol="0" anchor="t">
            <a:spAutoFit/>
          </a:bodyPr>
          <a:lstStyle/>
          <a:p>
            <a:pPr algn="l">
              <a:lnSpc>
                <a:spcPts val="5920"/>
              </a:lnSpc>
            </a:pPr>
            <a:r>
              <a:rPr lang="en-US" sz="2000" b="1" u="none" strike="noStrike" dirty="0">
                <a:solidFill>
                  <a:srgbClr val="0E0E0E"/>
                </a:solidFill>
                <a:latin typeface="たづがね角ゴシック Info Bold" panose="020B0600070205080204" charset="-128"/>
                <a:ea typeface="たづがね角ゴシック Info Bold" panose="020B0600070205080204" charset="-128"/>
                <a:cs typeface="たづがね角ゴシック Info"/>
                <a:sym typeface="たづがね角ゴシック Info"/>
              </a:rPr>
              <a:t>男性育休がもたらす効果</a:t>
            </a:r>
          </a:p>
          <a:p>
            <a:pPr marL="0" lvl="1" indent="0" algn="l">
              <a:lnSpc>
                <a:spcPts val="5920"/>
              </a:lnSpc>
            </a:pPr>
            <a:r>
              <a:rPr lang="en-US" sz="2000" b="1" u="none" strike="noStrike" dirty="0">
                <a:solidFill>
                  <a:srgbClr val="0E0E0E"/>
                </a:solidFill>
                <a:latin typeface="たづがね角ゴシック Info Bold" panose="020B0600070205080204" charset="-128"/>
                <a:ea typeface="たづがね角ゴシック Info Bold" panose="020B0600070205080204" charset="-128"/>
                <a:cs typeface="たづがね角ゴシック Info"/>
                <a:sym typeface="たづがね角ゴシック Info"/>
              </a:rPr>
              <a:t>育児両立支援制度</a:t>
            </a:r>
          </a:p>
          <a:p>
            <a:pPr marL="0" lvl="1" indent="0" algn="l">
              <a:lnSpc>
                <a:spcPts val="5920"/>
              </a:lnSpc>
            </a:pPr>
            <a:r>
              <a:rPr lang="ja-JP" altLang="en-US" sz="2000" b="1" dirty="0">
                <a:solidFill>
                  <a:srgbClr val="0E0E0E"/>
                </a:solidFill>
                <a:latin typeface="たづがね角ゴシック Info Bold" panose="020B0600070205080204" charset="-128"/>
                <a:ea typeface="たづがね角ゴシック Info Bold" panose="020B0600070205080204" charset="-128"/>
                <a:cs typeface="たづがね角ゴシック Info"/>
                <a:sym typeface="たづがね角ゴシック Info"/>
              </a:rPr>
              <a:t>パパ育休のススメ</a:t>
            </a:r>
            <a:endParaRPr lang="en-US" sz="2000" b="1" u="none" strike="noStrike" dirty="0">
              <a:solidFill>
                <a:srgbClr val="0E0E0E"/>
              </a:solidFill>
              <a:latin typeface="たづがね角ゴシック Info Bold" panose="020B0600070205080204" charset="-128"/>
              <a:ea typeface="たづがね角ゴシック Info Bold" panose="020B0600070205080204" charset="-128"/>
              <a:cs typeface="たづがね角ゴシック Info"/>
              <a:sym typeface="たづがね角ゴシック Info"/>
            </a:endParaRPr>
          </a:p>
          <a:p>
            <a:pPr marL="0" lvl="1" indent="0" algn="l">
              <a:lnSpc>
                <a:spcPts val="5920"/>
              </a:lnSpc>
            </a:pPr>
            <a:r>
              <a:rPr lang="ja-JP" altLang="en-US" sz="2000" b="1" dirty="0">
                <a:solidFill>
                  <a:srgbClr val="0E0E0E"/>
                </a:solidFill>
                <a:latin typeface="たづがね角ゴシック Info Bold" panose="020B0600070205080204" charset="-128"/>
                <a:ea typeface="たづがね角ゴシック Info Bold" panose="020B0600070205080204" charset="-128"/>
                <a:cs typeface="たづがね角ゴシック Info"/>
                <a:sym typeface="たづがね角ゴシック Info"/>
              </a:rPr>
              <a:t>ワークショップ</a:t>
            </a:r>
            <a:endParaRPr lang="en-US" sz="2000" b="1" u="none" strike="noStrike" dirty="0">
              <a:solidFill>
                <a:srgbClr val="0E0E0E"/>
              </a:solidFill>
              <a:latin typeface="たづがね角ゴシック Info Bold" panose="020B0600070205080204" charset="-128"/>
              <a:ea typeface="たづがね角ゴシック Info Bold" panose="020B0600070205080204" charset="-128"/>
              <a:cs typeface="たづがね角ゴシック Info"/>
              <a:sym typeface="たづがね角ゴシック Info"/>
            </a:endParaRPr>
          </a:p>
        </p:txBody>
      </p:sp>
    </p:spTree>
    <p:extLst>
      <p:ext uri="{BB962C8B-B14F-4D97-AF65-F5344CB8AC3E}">
        <p14:creationId xmlns:p14="http://schemas.microsoft.com/office/powerpoint/2010/main" val="3773084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27FB6-3532-ACCD-0A7D-4720356D536D}"/>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D78D7245-8127-E68A-F3DF-5EA54ECF2925}"/>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みえの育児男子プロジェクト</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2" name="TextBox 15">
            <a:extLst>
              <a:ext uri="{FF2B5EF4-FFF2-40B4-BE49-F238E27FC236}">
                <a16:creationId xmlns:a16="http://schemas.microsoft.com/office/drawing/2014/main" id="{78BF9DC3-46A3-0D1C-C7BE-C23EB3183179}"/>
              </a:ext>
            </a:extLst>
          </p:cNvPr>
          <p:cNvSpPr txBox="1"/>
          <p:nvPr/>
        </p:nvSpPr>
        <p:spPr>
          <a:xfrm>
            <a:off x="5658348" y="6066980"/>
            <a:ext cx="5033255" cy="303609"/>
          </a:xfrm>
          <a:prstGeom prst="rect">
            <a:avLst/>
          </a:prstGeom>
        </p:spPr>
        <p:txBody>
          <a:bodyPr wrap="square" lIns="0" tIns="0" rIns="0" bIns="0" rtlCol="0" anchor="t">
            <a:spAutoFit/>
          </a:bodyPr>
          <a:lstStyle/>
          <a:p>
            <a:pPr marL="0" lvl="0" indent="0" algn="l">
              <a:lnSpc>
                <a:spcPts val="2654"/>
              </a:lnSpc>
              <a:spcBef>
                <a:spcPct val="0"/>
              </a:spcBef>
            </a:pP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出典</a:t>
            </a:r>
            <a:r>
              <a:rPr 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「パパ育休のススメ 職場のエピソード大賞ヒント集」</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7" name="TextBox 11">
            <a:extLst>
              <a:ext uri="{FF2B5EF4-FFF2-40B4-BE49-F238E27FC236}">
                <a16:creationId xmlns:a16="http://schemas.microsoft.com/office/drawing/2014/main" id="{37025FC9-FD4B-F93B-4786-4A2937F41453}"/>
              </a:ext>
            </a:extLst>
          </p:cNvPr>
          <p:cNvSpPr txBox="1"/>
          <p:nvPr/>
        </p:nvSpPr>
        <p:spPr>
          <a:xfrm>
            <a:off x="6975024" y="2219155"/>
            <a:ext cx="4745437" cy="1107996"/>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「パパ育休のススメ」</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職場のエピソード大賞受賞作品をご紹介！</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9" name="Freeform 10">
            <a:extLst>
              <a:ext uri="{FF2B5EF4-FFF2-40B4-BE49-F238E27FC236}">
                <a16:creationId xmlns:a16="http://schemas.microsoft.com/office/drawing/2014/main" id="{C1B825CE-1348-1706-941C-171D7B6DDFBD}"/>
              </a:ext>
            </a:extLst>
          </p:cNvPr>
          <p:cNvSpPr/>
          <p:nvPr/>
        </p:nvSpPr>
        <p:spPr>
          <a:xfrm>
            <a:off x="6309300" y="2321670"/>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4" name="TextBox 10">
            <a:extLst>
              <a:ext uri="{FF2B5EF4-FFF2-40B4-BE49-F238E27FC236}">
                <a16:creationId xmlns:a16="http://schemas.microsoft.com/office/drawing/2014/main" id="{916C67D0-F7A2-CBAA-A55D-173C98A8EE82}"/>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パパ育休のススメ</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pic>
        <p:nvPicPr>
          <p:cNvPr id="8" name="図 7">
            <a:extLst>
              <a:ext uri="{FF2B5EF4-FFF2-40B4-BE49-F238E27FC236}">
                <a16:creationId xmlns:a16="http://schemas.microsoft.com/office/drawing/2014/main" id="{3FBE2D2F-D4A8-B29C-0EC1-B71F8433D39A}"/>
              </a:ext>
            </a:extLst>
          </p:cNvPr>
          <p:cNvPicPr>
            <a:picLocks noChangeAspect="1"/>
          </p:cNvPicPr>
          <p:nvPr/>
        </p:nvPicPr>
        <p:blipFill>
          <a:blip r:embed="rId4"/>
          <a:srcRect l="33135" t="15953" r="34201" b="10476"/>
          <a:stretch>
            <a:fillRect/>
          </a:stretch>
        </p:blipFill>
        <p:spPr>
          <a:xfrm>
            <a:off x="1709437" y="1129258"/>
            <a:ext cx="3507541" cy="4937723"/>
          </a:xfrm>
          <a:prstGeom prst="rect">
            <a:avLst/>
          </a:prstGeom>
        </p:spPr>
      </p:pic>
      <p:pic>
        <p:nvPicPr>
          <p:cNvPr id="6" name="図 5">
            <a:extLst>
              <a:ext uri="{FF2B5EF4-FFF2-40B4-BE49-F238E27FC236}">
                <a16:creationId xmlns:a16="http://schemas.microsoft.com/office/drawing/2014/main" id="{E48D0EFE-AC0A-7414-8BC7-BFDE577BE3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2703" y="3996978"/>
            <a:ext cx="1400175" cy="1400175"/>
          </a:xfrm>
          <a:prstGeom prst="rect">
            <a:avLst/>
          </a:prstGeom>
        </p:spPr>
      </p:pic>
    </p:spTree>
    <p:extLst>
      <p:ext uri="{BB962C8B-B14F-4D97-AF65-F5344CB8AC3E}">
        <p14:creationId xmlns:p14="http://schemas.microsoft.com/office/powerpoint/2010/main" val="4192778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95F27-D6BB-98F0-80CC-BBD48E871E77}"/>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F364065E-8CE4-D3B7-7871-CF183782C968}"/>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みえの育児男子プロジェクト</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2" name="TextBox 15">
            <a:extLst>
              <a:ext uri="{FF2B5EF4-FFF2-40B4-BE49-F238E27FC236}">
                <a16:creationId xmlns:a16="http://schemas.microsoft.com/office/drawing/2014/main" id="{6798901E-909C-F042-507E-05DA7BBF7286}"/>
              </a:ext>
            </a:extLst>
          </p:cNvPr>
          <p:cNvSpPr txBox="1"/>
          <p:nvPr/>
        </p:nvSpPr>
        <p:spPr>
          <a:xfrm>
            <a:off x="3029448" y="6066981"/>
            <a:ext cx="7718444" cy="303609"/>
          </a:xfrm>
          <a:prstGeom prst="rect">
            <a:avLst/>
          </a:prstGeom>
        </p:spPr>
        <p:txBody>
          <a:bodyPr wrap="square" lIns="0" tIns="0" rIns="0" bIns="0" rtlCol="0" anchor="t">
            <a:spAutoFit/>
          </a:bodyPr>
          <a:lstStyle/>
          <a:p>
            <a:pPr marL="0" lvl="0" indent="0" algn="l">
              <a:lnSpc>
                <a:spcPts val="2654"/>
              </a:lnSpc>
              <a:spcBef>
                <a:spcPct val="0"/>
              </a:spcBef>
            </a:pP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出典</a:t>
            </a:r>
            <a:r>
              <a:rPr 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「パパ育休のススメ 職場のエピソード大賞ヒント集」（みえの育児男子プロジェクト）</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7" name="TextBox 11">
            <a:extLst>
              <a:ext uri="{FF2B5EF4-FFF2-40B4-BE49-F238E27FC236}">
                <a16:creationId xmlns:a16="http://schemas.microsoft.com/office/drawing/2014/main" id="{9E5748A0-C787-4CF9-4822-EC2156417944}"/>
              </a:ext>
            </a:extLst>
          </p:cNvPr>
          <p:cNvSpPr txBox="1"/>
          <p:nvPr/>
        </p:nvSpPr>
        <p:spPr>
          <a:xfrm>
            <a:off x="6888669" y="2232880"/>
            <a:ext cx="4745437"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職場の温かいサポートに感謝！</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9" name="Freeform 10">
            <a:extLst>
              <a:ext uri="{FF2B5EF4-FFF2-40B4-BE49-F238E27FC236}">
                <a16:creationId xmlns:a16="http://schemas.microsoft.com/office/drawing/2014/main" id="{6845A449-A2FF-1481-0DB5-1A20FBC0E641}"/>
              </a:ext>
            </a:extLst>
          </p:cNvPr>
          <p:cNvSpPr/>
          <p:nvPr/>
        </p:nvSpPr>
        <p:spPr>
          <a:xfrm>
            <a:off x="6222945" y="2298451"/>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4" name="TextBox 10">
            <a:extLst>
              <a:ext uri="{FF2B5EF4-FFF2-40B4-BE49-F238E27FC236}">
                <a16:creationId xmlns:a16="http://schemas.microsoft.com/office/drawing/2014/main" id="{38364E62-E522-A2B2-AF38-20730C49B610}"/>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パパ育休のススメ</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pic>
        <p:nvPicPr>
          <p:cNvPr id="6" name="図 5">
            <a:extLst>
              <a:ext uri="{FF2B5EF4-FFF2-40B4-BE49-F238E27FC236}">
                <a16:creationId xmlns:a16="http://schemas.microsoft.com/office/drawing/2014/main" id="{C954B5F2-AF81-2820-E488-6F976458E656}"/>
              </a:ext>
            </a:extLst>
          </p:cNvPr>
          <p:cNvPicPr>
            <a:picLocks noChangeAspect="1"/>
          </p:cNvPicPr>
          <p:nvPr/>
        </p:nvPicPr>
        <p:blipFill>
          <a:blip r:embed="rId4"/>
          <a:srcRect l="49660" t="23286" r="17826" b="6751"/>
          <a:stretch>
            <a:fillRect/>
          </a:stretch>
        </p:blipFill>
        <p:spPr>
          <a:xfrm>
            <a:off x="739446" y="879350"/>
            <a:ext cx="3921454" cy="5273679"/>
          </a:xfrm>
          <a:prstGeom prst="rect">
            <a:avLst/>
          </a:prstGeom>
        </p:spPr>
      </p:pic>
      <p:sp>
        <p:nvSpPr>
          <p:cNvPr id="10" name="TextBox 11">
            <a:extLst>
              <a:ext uri="{FF2B5EF4-FFF2-40B4-BE49-F238E27FC236}">
                <a16:creationId xmlns:a16="http://schemas.microsoft.com/office/drawing/2014/main" id="{8182CA99-400C-26F3-F479-A3ECF4A0D514}"/>
              </a:ext>
            </a:extLst>
          </p:cNvPr>
          <p:cNvSpPr txBox="1"/>
          <p:nvPr/>
        </p:nvSpPr>
        <p:spPr>
          <a:xfrm>
            <a:off x="6888669" y="3501375"/>
            <a:ext cx="4745437" cy="738664"/>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職場の優しさに気づき、復帰後の仕事への意欲も一層高まった！</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11" name="Freeform 10">
            <a:extLst>
              <a:ext uri="{FF2B5EF4-FFF2-40B4-BE49-F238E27FC236}">
                <a16:creationId xmlns:a16="http://schemas.microsoft.com/office/drawing/2014/main" id="{C88B7DEE-4172-C5B4-8407-F9BBF13C9512}"/>
              </a:ext>
            </a:extLst>
          </p:cNvPr>
          <p:cNvSpPr/>
          <p:nvPr/>
        </p:nvSpPr>
        <p:spPr>
          <a:xfrm>
            <a:off x="6222945" y="3603890"/>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Tree>
    <p:extLst>
      <p:ext uri="{BB962C8B-B14F-4D97-AF65-F5344CB8AC3E}">
        <p14:creationId xmlns:p14="http://schemas.microsoft.com/office/powerpoint/2010/main" val="1296890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67EED-4E1F-3549-AC09-64855C63F662}"/>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4B4287BA-9FF9-5842-05F0-ED5CA9CBB2DD}"/>
              </a:ext>
            </a:extLst>
          </p:cNvPr>
          <p:cNvSpPr txBox="1"/>
          <p:nvPr/>
        </p:nvSpPr>
        <p:spPr>
          <a:xfrm>
            <a:off x="7509097" y="3429000"/>
            <a:ext cx="4172801" cy="2308324"/>
          </a:xfrm>
          <a:prstGeom prst="rect">
            <a:avLst/>
          </a:prstGeom>
          <a:noFill/>
        </p:spPr>
        <p:txBody>
          <a:bodyPr wrap="square">
            <a:spAutoFit/>
          </a:bodyPr>
          <a:lstStyle/>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☑離乳食初期（５～６か月頃）編</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☑離乳食中期（７か月頃）から完了期</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（１８か月頃）編</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☑歯磨き編</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☑家の中の危険防止編</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☑お出かけデビュー編</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☑外の危険防止編</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☑色々な移動手段編</a:t>
            </a:r>
            <a:endParaRPr lang="ja-JP" altLang="en-US" dirty="0"/>
          </a:p>
        </p:txBody>
      </p:sp>
      <p:sp>
        <p:nvSpPr>
          <p:cNvPr id="3" name="TextBox 9">
            <a:extLst>
              <a:ext uri="{FF2B5EF4-FFF2-40B4-BE49-F238E27FC236}">
                <a16:creationId xmlns:a16="http://schemas.microsoft.com/office/drawing/2014/main" id="{6806A273-629F-55C5-30B5-9629BC745D2D}"/>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三重パパ育児・家事力アップ大作戦！</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2" name="TextBox 15">
            <a:extLst>
              <a:ext uri="{FF2B5EF4-FFF2-40B4-BE49-F238E27FC236}">
                <a16:creationId xmlns:a16="http://schemas.microsoft.com/office/drawing/2014/main" id="{0D7A3E93-C548-3960-C6C5-F7EAC499D98D}"/>
              </a:ext>
            </a:extLst>
          </p:cNvPr>
          <p:cNvSpPr txBox="1"/>
          <p:nvPr/>
        </p:nvSpPr>
        <p:spPr>
          <a:xfrm>
            <a:off x="648667" y="6051826"/>
            <a:ext cx="6649643" cy="303609"/>
          </a:xfrm>
          <a:prstGeom prst="rect">
            <a:avLst/>
          </a:prstGeom>
        </p:spPr>
        <p:txBody>
          <a:bodyPr wrap="square" lIns="0" tIns="0" rIns="0" bIns="0" rtlCol="0" anchor="t">
            <a:spAutoFit/>
          </a:bodyPr>
          <a:lstStyle/>
          <a:p>
            <a:pPr lvl="0">
              <a:lnSpc>
                <a:spcPts val="2654"/>
              </a:lnSpc>
              <a:spcBef>
                <a:spcPct val="0"/>
              </a:spcBef>
            </a:pP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出典</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「三重パパ育児・家事力アップ大作戦！動画の公開について」（三重県）</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4" name="TextBox 10">
            <a:extLst>
              <a:ext uri="{FF2B5EF4-FFF2-40B4-BE49-F238E27FC236}">
                <a16:creationId xmlns:a16="http://schemas.microsoft.com/office/drawing/2014/main" id="{00FEE026-B063-DEB3-EE26-9612155478AE}"/>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パパ育休のススメ</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pic>
        <p:nvPicPr>
          <p:cNvPr id="13" name="図 12">
            <a:extLst>
              <a:ext uri="{FF2B5EF4-FFF2-40B4-BE49-F238E27FC236}">
                <a16:creationId xmlns:a16="http://schemas.microsoft.com/office/drawing/2014/main" id="{1AB293AC-CF79-56F9-B0E5-792A83DC96EE}"/>
              </a:ext>
            </a:extLst>
          </p:cNvPr>
          <p:cNvPicPr>
            <a:picLocks noChangeAspect="1"/>
          </p:cNvPicPr>
          <p:nvPr/>
        </p:nvPicPr>
        <p:blipFill>
          <a:blip r:embed="rId2"/>
          <a:srcRect l="50000" t="15714" r="14484" b="6072"/>
          <a:stretch>
            <a:fillRect/>
          </a:stretch>
        </p:blipFill>
        <p:spPr>
          <a:xfrm>
            <a:off x="510102" y="956618"/>
            <a:ext cx="3672351" cy="5054610"/>
          </a:xfrm>
          <a:prstGeom prst="rect">
            <a:avLst/>
          </a:prstGeom>
        </p:spPr>
      </p:pic>
      <p:sp>
        <p:nvSpPr>
          <p:cNvPr id="9" name="TextBox 11">
            <a:extLst>
              <a:ext uri="{FF2B5EF4-FFF2-40B4-BE49-F238E27FC236}">
                <a16:creationId xmlns:a16="http://schemas.microsoft.com/office/drawing/2014/main" id="{022FAEAB-4779-B967-73FC-BDF45D7DB011}"/>
              </a:ext>
            </a:extLst>
          </p:cNvPr>
          <p:cNvSpPr txBox="1"/>
          <p:nvPr/>
        </p:nvSpPr>
        <p:spPr>
          <a:xfrm>
            <a:off x="4352122" y="3513451"/>
            <a:ext cx="4745437" cy="2492990"/>
          </a:xfrm>
          <a:prstGeom prst="rect">
            <a:avLst/>
          </a:prstGeom>
        </p:spPr>
        <p:txBody>
          <a:bodyPr wrap="square" lIns="0" tIns="0" rIns="0" bIns="0" rtlCol="0" anchor="t">
            <a:spAutoFit/>
          </a:bodyPr>
          <a:lstStyle/>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☑妊娠初期編</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☑妊娠中期編</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☑妊娠後期編</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☑抱っこ編</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☑おむつ替え編</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☑ミルク編</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☑沐浴編</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☑ママもパパも休息を編</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☑泣き止まない時の対処編</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pic>
        <p:nvPicPr>
          <p:cNvPr id="7" name="図 6">
            <a:extLst>
              <a:ext uri="{FF2B5EF4-FFF2-40B4-BE49-F238E27FC236}">
                <a16:creationId xmlns:a16="http://schemas.microsoft.com/office/drawing/2014/main" id="{0A630823-FD6D-D073-AC01-E3817E1ECD59}"/>
              </a:ext>
            </a:extLst>
          </p:cNvPr>
          <p:cNvPicPr>
            <a:picLocks noChangeAspect="1"/>
          </p:cNvPicPr>
          <p:nvPr/>
        </p:nvPicPr>
        <p:blipFill>
          <a:blip r:embed="rId3"/>
          <a:stretch>
            <a:fillRect/>
          </a:stretch>
        </p:blipFill>
        <p:spPr>
          <a:xfrm>
            <a:off x="4352122" y="954926"/>
            <a:ext cx="4639478" cy="2359436"/>
          </a:xfrm>
          <a:prstGeom prst="rect">
            <a:avLst/>
          </a:prstGeom>
        </p:spPr>
      </p:pic>
      <p:sp>
        <p:nvSpPr>
          <p:cNvPr id="10" name="正方形/長方形 9">
            <a:extLst>
              <a:ext uri="{FF2B5EF4-FFF2-40B4-BE49-F238E27FC236}">
                <a16:creationId xmlns:a16="http://schemas.microsoft.com/office/drawing/2014/main" id="{1C8211D3-45C5-00A1-A4D9-665FB2AD1409}"/>
              </a:ext>
            </a:extLst>
          </p:cNvPr>
          <p:cNvSpPr/>
          <p:nvPr/>
        </p:nvSpPr>
        <p:spPr>
          <a:xfrm>
            <a:off x="7223385" y="964279"/>
            <a:ext cx="1768215" cy="425950"/>
          </a:xfrm>
          <a:prstGeom prst="rect">
            <a:avLst/>
          </a:prstGeom>
          <a:solidFill>
            <a:srgbClr val="5A9F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t>動画例</a:t>
            </a:r>
            <a:endParaRPr kumimoji="1" lang="ja-JP" altLang="en-US" sz="1600" dirty="0"/>
          </a:p>
        </p:txBody>
      </p:sp>
      <p:sp>
        <p:nvSpPr>
          <p:cNvPr id="11" name="TextBox 9">
            <a:extLst>
              <a:ext uri="{FF2B5EF4-FFF2-40B4-BE49-F238E27FC236}">
                <a16:creationId xmlns:a16="http://schemas.microsoft.com/office/drawing/2014/main" id="{CE20FF16-E069-7C5A-0CB6-C5F96CF97F0E}"/>
              </a:ext>
            </a:extLst>
          </p:cNvPr>
          <p:cNvSpPr txBox="1"/>
          <p:nvPr/>
        </p:nvSpPr>
        <p:spPr>
          <a:xfrm>
            <a:off x="9355073" y="1143224"/>
            <a:ext cx="2462384" cy="277320"/>
          </a:xfrm>
          <a:prstGeom prst="rect">
            <a:avLst/>
          </a:prstGeom>
        </p:spPr>
        <p:txBody>
          <a:bodyPr wrap="square" lIns="0" tIns="0" rIns="0" bIns="0" rtlCol="0" anchor="t">
            <a:spAutoFit/>
          </a:bodyPr>
          <a:lstStyle/>
          <a:p>
            <a:pPr>
              <a:lnSpc>
                <a:spcPts val="2400"/>
              </a:lnSpc>
              <a:spcBef>
                <a:spcPct val="0"/>
              </a:spcBef>
            </a:pPr>
            <a:r>
              <a:rPr lang="ja-JP" altLang="en-US" sz="1600" b="1" spc="175" dirty="0">
                <a:solidFill>
                  <a:srgbClr val="FF0000"/>
                </a:solidFill>
                <a:latin typeface="Yu Gothic UI" panose="020B0500000000000000" pitchFamily="50" charset="-128"/>
                <a:ea typeface="Yu Gothic UI" panose="020B0500000000000000" pitchFamily="50" charset="-128"/>
                <a:cs typeface="Source Han Sans JP Bold"/>
                <a:sym typeface="Source Han Sans JP Bold"/>
              </a:rPr>
              <a:t>↓動画視聴はこちらから↓</a:t>
            </a:r>
            <a:endParaRPr lang="en-US" altLang="ja-JP" sz="1600" b="1" spc="175" dirty="0">
              <a:solidFill>
                <a:srgbClr val="FF0000"/>
              </a:solidFill>
              <a:latin typeface="Yu Gothic UI" panose="020B0500000000000000" pitchFamily="50" charset="-128"/>
              <a:ea typeface="Yu Gothic UI" panose="020B0500000000000000" pitchFamily="50" charset="-128"/>
              <a:cs typeface="Source Han Sans JP Bold"/>
              <a:sym typeface="Source Han Sans JP Bold"/>
            </a:endParaRPr>
          </a:p>
        </p:txBody>
      </p:sp>
      <p:pic>
        <p:nvPicPr>
          <p:cNvPr id="12" name="図 11">
            <a:extLst>
              <a:ext uri="{FF2B5EF4-FFF2-40B4-BE49-F238E27FC236}">
                <a16:creationId xmlns:a16="http://schemas.microsoft.com/office/drawing/2014/main" id="{3E201D52-8FE9-6776-865C-90ECF5DDB7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3864" y="1434556"/>
            <a:ext cx="1987247" cy="1987247"/>
          </a:xfrm>
          <a:prstGeom prst="rect">
            <a:avLst/>
          </a:prstGeom>
        </p:spPr>
      </p:pic>
    </p:spTree>
    <p:extLst>
      <p:ext uri="{BB962C8B-B14F-4D97-AF65-F5344CB8AC3E}">
        <p14:creationId xmlns:p14="http://schemas.microsoft.com/office/powerpoint/2010/main" val="3030614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55D65-CFA4-F244-F632-CFAF3517341E}"/>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6F7B87F5-5CB9-2BB9-F952-A131ECD1C1C3}"/>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みえの育児男子ハンドブック</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2" name="TextBox 15">
            <a:extLst>
              <a:ext uri="{FF2B5EF4-FFF2-40B4-BE49-F238E27FC236}">
                <a16:creationId xmlns:a16="http://schemas.microsoft.com/office/drawing/2014/main" id="{C7F14E29-A1BD-F2DE-DA3E-5293B3CA2AC3}"/>
              </a:ext>
            </a:extLst>
          </p:cNvPr>
          <p:cNvSpPr txBox="1"/>
          <p:nvPr/>
        </p:nvSpPr>
        <p:spPr>
          <a:xfrm>
            <a:off x="3029448" y="6066981"/>
            <a:ext cx="7718444" cy="303609"/>
          </a:xfrm>
          <a:prstGeom prst="rect">
            <a:avLst/>
          </a:prstGeom>
        </p:spPr>
        <p:txBody>
          <a:bodyPr wrap="square" lIns="0" tIns="0" rIns="0" bIns="0" rtlCol="0" anchor="t">
            <a:spAutoFit/>
          </a:bodyPr>
          <a:lstStyle/>
          <a:p>
            <a:pPr marL="0" lvl="0" indent="0" algn="l">
              <a:lnSpc>
                <a:spcPts val="2654"/>
              </a:lnSpc>
              <a:spcBef>
                <a:spcPct val="0"/>
              </a:spcBef>
            </a:pP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出典</a:t>
            </a:r>
            <a:r>
              <a:rPr 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「みえの育児男子ハンドブックが新しくなりました。　（令和</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6</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年</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3</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月発行）」（三重県）</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4" name="TextBox 10">
            <a:extLst>
              <a:ext uri="{FF2B5EF4-FFF2-40B4-BE49-F238E27FC236}">
                <a16:creationId xmlns:a16="http://schemas.microsoft.com/office/drawing/2014/main" id="{A58D8427-CD22-E691-227B-E601B733AFD9}"/>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パパ育休のススメ</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pic>
        <p:nvPicPr>
          <p:cNvPr id="8" name="図 7">
            <a:extLst>
              <a:ext uri="{FF2B5EF4-FFF2-40B4-BE49-F238E27FC236}">
                <a16:creationId xmlns:a16="http://schemas.microsoft.com/office/drawing/2014/main" id="{5932C6C1-4E7F-F372-8CDA-6813BC11108B}"/>
              </a:ext>
            </a:extLst>
          </p:cNvPr>
          <p:cNvPicPr>
            <a:picLocks noChangeAspect="1"/>
          </p:cNvPicPr>
          <p:nvPr/>
        </p:nvPicPr>
        <p:blipFill>
          <a:blip r:embed="rId2"/>
          <a:srcRect l="41369" t="14377" r="22922" b="8290"/>
          <a:stretch>
            <a:fillRect/>
          </a:stretch>
        </p:blipFill>
        <p:spPr>
          <a:xfrm>
            <a:off x="1876508" y="1183571"/>
            <a:ext cx="3315978" cy="4787354"/>
          </a:xfrm>
          <a:prstGeom prst="rect">
            <a:avLst/>
          </a:prstGeom>
        </p:spPr>
      </p:pic>
      <p:sp>
        <p:nvSpPr>
          <p:cNvPr id="10" name="テキスト ボックス 9">
            <a:extLst>
              <a:ext uri="{FF2B5EF4-FFF2-40B4-BE49-F238E27FC236}">
                <a16:creationId xmlns:a16="http://schemas.microsoft.com/office/drawing/2014/main" id="{1E4951A0-38BF-C41F-A8DD-46BDED17FC8B}"/>
              </a:ext>
            </a:extLst>
          </p:cNvPr>
          <p:cNvSpPr txBox="1"/>
          <p:nvPr/>
        </p:nvSpPr>
        <p:spPr>
          <a:xfrm>
            <a:off x="5796500" y="2108281"/>
            <a:ext cx="5571876" cy="1015663"/>
          </a:xfrm>
          <a:prstGeom prst="rect">
            <a:avLst/>
          </a:prstGeom>
          <a:noFill/>
        </p:spPr>
        <p:txBody>
          <a:bodyPr wrap="square">
            <a:spAutoFit/>
          </a:bodyPr>
          <a:lstStyle/>
          <a:p>
            <a:pPr algn="ctr"/>
            <a:r>
              <a:rPr lang="ja-JP" altLang="en-US" sz="2000" dirty="0">
                <a:ea typeface="たづがね角ゴシック Info Bold" panose="020B0600070205080204"/>
              </a:rPr>
              <a:t>今しかできない育児と向き合うことの大切さ。</a:t>
            </a:r>
            <a:endParaRPr lang="en-US" altLang="ja-JP" sz="2000" dirty="0">
              <a:ea typeface="たづがね角ゴシック Info Bold" panose="020B0600070205080204"/>
            </a:endParaRPr>
          </a:p>
          <a:p>
            <a:pPr algn="ctr"/>
            <a:r>
              <a:rPr lang="ja-JP" altLang="en-US" sz="2000" dirty="0">
                <a:ea typeface="たづがね角ゴシック Info Bold" panose="020B0600070205080204"/>
              </a:rPr>
              <a:t>子育ての楽しさや大切さを伝えるための</a:t>
            </a:r>
            <a:endParaRPr lang="en-US" altLang="ja-JP" sz="2000" dirty="0">
              <a:ea typeface="たづがね角ゴシック Info Bold" panose="020B0600070205080204"/>
            </a:endParaRPr>
          </a:p>
          <a:p>
            <a:pPr algn="ctr"/>
            <a:r>
              <a:rPr lang="ja-JP" altLang="en-US" sz="2000" dirty="0">
                <a:ea typeface="たづがね角ゴシック Info Bold" panose="020B0600070205080204"/>
              </a:rPr>
              <a:t>ハンドブックです。</a:t>
            </a:r>
          </a:p>
        </p:txBody>
      </p:sp>
      <p:pic>
        <p:nvPicPr>
          <p:cNvPr id="12" name="図 11">
            <a:extLst>
              <a:ext uri="{FF2B5EF4-FFF2-40B4-BE49-F238E27FC236}">
                <a16:creationId xmlns:a16="http://schemas.microsoft.com/office/drawing/2014/main" id="{B7AE8A9C-3EE1-C481-0438-D7C2D8CE8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350" y="3468727"/>
            <a:ext cx="1400175" cy="1400175"/>
          </a:xfrm>
          <a:prstGeom prst="rect">
            <a:avLst/>
          </a:prstGeom>
        </p:spPr>
      </p:pic>
    </p:spTree>
    <p:extLst>
      <p:ext uri="{BB962C8B-B14F-4D97-AF65-F5344CB8AC3E}">
        <p14:creationId xmlns:p14="http://schemas.microsoft.com/office/powerpoint/2010/main" val="3388350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9069F-3363-7133-4EE7-CB3163FAB38A}"/>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D472F9DD-CFB4-0875-C2FA-F79F69647D3F}"/>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他の家はどうしてる？</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6" name="TextBox 11">
            <a:extLst>
              <a:ext uri="{FF2B5EF4-FFF2-40B4-BE49-F238E27FC236}">
                <a16:creationId xmlns:a16="http://schemas.microsoft.com/office/drawing/2014/main" id="{B47ECDDD-1609-5687-67A9-EB6CA912D444}"/>
              </a:ext>
            </a:extLst>
          </p:cNvPr>
          <p:cNvSpPr txBox="1"/>
          <p:nvPr/>
        </p:nvSpPr>
        <p:spPr>
          <a:xfrm>
            <a:off x="1502841" y="1590419"/>
            <a:ext cx="9290345" cy="4431983"/>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次のシートは「</a:t>
            </a:r>
            <a:r>
              <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rPr>
              <a:t>46</a:t>
            </a: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歳女性」のある日の例です。</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家族構成：夫・妻・子ども</a:t>
            </a:r>
            <a:r>
              <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rPr>
              <a:t>3</a:t>
            </a: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人（高校</a:t>
            </a:r>
            <a:r>
              <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rPr>
              <a:t>1</a:t>
            </a: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年、中学</a:t>
            </a:r>
            <a:r>
              <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rPr>
              <a:t>2</a:t>
            </a: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年、小学</a:t>
            </a:r>
            <a:r>
              <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年）</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文字の色分けの説明</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2400" dirty="0">
                <a:solidFill>
                  <a:srgbClr val="0070C0"/>
                </a:solidFill>
                <a:latin typeface="たづがね角ゴシック Info Medium"/>
                <a:ea typeface="たづがね角ゴシック Info Medium"/>
                <a:cs typeface="たづがね角ゴシック Info Medium"/>
                <a:sym typeface="たづがね角ゴシック Info Medium"/>
              </a:rPr>
              <a:t>青</a:t>
            </a: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：主に夫がしている</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2400" dirty="0">
                <a:solidFill>
                  <a:srgbClr val="FF6600"/>
                </a:solidFill>
                <a:latin typeface="たづがね角ゴシック Info Medium"/>
                <a:ea typeface="たづがね角ゴシック Info Medium"/>
                <a:cs typeface="たづがね角ゴシック Info Medium"/>
                <a:sym typeface="たづがね角ゴシック Info Medium"/>
              </a:rPr>
              <a:t>オレンジ</a:t>
            </a: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：夫もしくは妻のどちらかできる方がしている</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2400" dirty="0">
                <a:solidFill>
                  <a:srgbClr val="00B050"/>
                </a:solidFill>
                <a:latin typeface="たづがね角ゴシック Info Medium"/>
                <a:ea typeface="たづがね角ゴシック Info Medium"/>
                <a:cs typeface="たづがね角ゴシック Info Medium"/>
                <a:sym typeface="たづがね角ゴシック Info Medium"/>
              </a:rPr>
              <a:t>緑</a:t>
            </a: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：主に妻がしている</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2400" dirty="0">
                <a:solidFill>
                  <a:srgbClr val="FF3399"/>
                </a:solidFill>
                <a:latin typeface="たづがね角ゴシック Info Medium"/>
                <a:ea typeface="たづがね角ゴシック Info Medium"/>
                <a:cs typeface="たづがね角ゴシック Info Medium"/>
                <a:sym typeface="たづがね角ゴシック Info Medium"/>
              </a:rPr>
              <a:t>ピンク</a:t>
            </a: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：子どもがしている（子どもに頼みたい）</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2400" dirty="0">
                <a:latin typeface="たづがね角ゴシック Info Medium"/>
                <a:ea typeface="たづがね角ゴシック Info Medium"/>
                <a:cs typeface="たづがね角ゴシック Info Medium"/>
                <a:sym typeface="たづがね角ゴシック Info Medium"/>
              </a:rPr>
              <a:t>黒</a:t>
            </a: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：適宜、誰かがしている（主に妻）</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7" name="Freeform 10">
            <a:extLst>
              <a:ext uri="{FF2B5EF4-FFF2-40B4-BE49-F238E27FC236}">
                <a16:creationId xmlns:a16="http://schemas.microsoft.com/office/drawing/2014/main" id="{2FC3F5B9-0DB1-5A94-61A4-3FE2EBE4EE11}"/>
              </a:ext>
            </a:extLst>
          </p:cNvPr>
          <p:cNvSpPr/>
          <p:nvPr/>
        </p:nvSpPr>
        <p:spPr>
          <a:xfrm>
            <a:off x="1062894" y="1672062"/>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9" name="Freeform 10">
            <a:extLst>
              <a:ext uri="{FF2B5EF4-FFF2-40B4-BE49-F238E27FC236}">
                <a16:creationId xmlns:a16="http://schemas.microsoft.com/office/drawing/2014/main" id="{2FF9AE71-BBA6-15E4-7619-FBDE6A0ECBE2}"/>
              </a:ext>
            </a:extLst>
          </p:cNvPr>
          <p:cNvSpPr/>
          <p:nvPr/>
        </p:nvSpPr>
        <p:spPr>
          <a:xfrm>
            <a:off x="1062894" y="2361783"/>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2" name="TextBox 10">
            <a:extLst>
              <a:ext uri="{FF2B5EF4-FFF2-40B4-BE49-F238E27FC236}">
                <a16:creationId xmlns:a16="http://schemas.microsoft.com/office/drawing/2014/main" id="{BF77F323-3115-993B-32C7-4E3089A1304A}"/>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パパ育休のススメ</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4" name="Freeform 10">
            <a:extLst>
              <a:ext uri="{FF2B5EF4-FFF2-40B4-BE49-F238E27FC236}">
                <a16:creationId xmlns:a16="http://schemas.microsoft.com/office/drawing/2014/main" id="{0C843460-561C-E14F-C855-DDBC49DAF3B0}"/>
              </a:ext>
            </a:extLst>
          </p:cNvPr>
          <p:cNvSpPr/>
          <p:nvPr/>
        </p:nvSpPr>
        <p:spPr>
          <a:xfrm>
            <a:off x="1062894" y="3051504"/>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Tree>
    <p:extLst>
      <p:ext uri="{BB962C8B-B14F-4D97-AF65-F5344CB8AC3E}">
        <p14:creationId xmlns:p14="http://schemas.microsoft.com/office/powerpoint/2010/main" val="4004601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158F6-D8DD-E854-9AC6-D70944FDC3E4}"/>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6F8D10EB-8B6B-5E12-663A-A24239611A5F}"/>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小・中・高校生と犬がいる暮らし</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7" name="TextBox 10">
            <a:extLst>
              <a:ext uri="{FF2B5EF4-FFF2-40B4-BE49-F238E27FC236}">
                <a16:creationId xmlns:a16="http://schemas.microsoft.com/office/drawing/2014/main" id="{EE49E42E-4602-5622-99FE-FB3C86F3071D}"/>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パパ育休のススメ</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graphicFrame>
        <p:nvGraphicFramePr>
          <p:cNvPr id="4" name="表 3">
            <a:extLst>
              <a:ext uri="{FF2B5EF4-FFF2-40B4-BE49-F238E27FC236}">
                <a16:creationId xmlns:a16="http://schemas.microsoft.com/office/drawing/2014/main" id="{ECF73E7B-E06A-B586-AF1D-6BEABE81DE06}"/>
              </a:ext>
            </a:extLst>
          </p:cNvPr>
          <p:cNvGraphicFramePr>
            <a:graphicFrameLocks noGrp="1"/>
          </p:cNvGraphicFramePr>
          <p:nvPr/>
        </p:nvGraphicFramePr>
        <p:xfrm>
          <a:off x="302150" y="1009268"/>
          <a:ext cx="11684340" cy="5090160"/>
        </p:xfrm>
        <a:graphic>
          <a:graphicData uri="http://schemas.openxmlformats.org/drawingml/2006/table">
            <a:tbl>
              <a:tblPr firstRow="1" bandRow="1">
                <a:tableStyleId>{5C22544A-7EE6-4342-B048-85BDC9FD1C3A}</a:tableStyleId>
              </a:tblPr>
              <a:tblGrid>
                <a:gridCol w="3894780">
                  <a:extLst>
                    <a:ext uri="{9D8B030D-6E8A-4147-A177-3AD203B41FA5}">
                      <a16:colId xmlns:a16="http://schemas.microsoft.com/office/drawing/2014/main" val="3588462352"/>
                    </a:ext>
                  </a:extLst>
                </a:gridCol>
                <a:gridCol w="3894780">
                  <a:extLst>
                    <a:ext uri="{9D8B030D-6E8A-4147-A177-3AD203B41FA5}">
                      <a16:colId xmlns:a16="http://schemas.microsoft.com/office/drawing/2014/main" val="3627750360"/>
                    </a:ext>
                  </a:extLst>
                </a:gridCol>
                <a:gridCol w="3894780">
                  <a:extLst>
                    <a:ext uri="{9D8B030D-6E8A-4147-A177-3AD203B41FA5}">
                      <a16:colId xmlns:a16="http://schemas.microsoft.com/office/drawing/2014/main" val="2389931397"/>
                    </a:ext>
                  </a:extLst>
                </a:gridCol>
              </a:tblGrid>
              <a:tr h="299066">
                <a:tc>
                  <a:txBody>
                    <a:bodyPr/>
                    <a:lstStyle/>
                    <a:p>
                      <a:r>
                        <a:rPr kumimoji="1" lang="ja-JP" altLang="en-US" sz="1400" dirty="0">
                          <a:solidFill>
                            <a:schemeClr val="tx1"/>
                          </a:solidFill>
                          <a:latin typeface="たづがね角ゴシック Info Bold" panose="020B0600070205080204"/>
                          <a:ea typeface="たづがね角ゴシック Info Bold" panose="020B0600070205080204"/>
                        </a:rPr>
                        <a:t>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dirty="0">
                          <a:solidFill>
                            <a:schemeClr val="tx1"/>
                          </a:solidFill>
                          <a:latin typeface="たづがね角ゴシック Info Bold" panose="020B0600070205080204"/>
                          <a:ea typeface="たづがね角ゴシック Info Bold" panose="020B0600070205080204"/>
                        </a:rPr>
                        <a:t>夕方～夜</a:t>
                      </a:r>
                      <a:endParaRPr kumimoji="1" lang="en-US" altLang="ja-JP" sz="1400" dirty="0">
                        <a:solidFill>
                          <a:schemeClr val="tx1"/>
                        </a:solidFill>
                        <a:latin typeface="たづがね角ゴシック Info Bold" panose="020B0600070205080204"/>
                        <a:ea typeface="たづがね角ゴシック Info Bold" panose="020B06000702050802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dirty="0">
                          <a:solidFill>
                            <a:schemeClr val="tx1"/>
                          </a:solidFill>
                          <a:latin typeface="たづがね角ゴシック Info Bold" panose="020B0600070205080204"/>
                          <a:ea typeface="たづがね角ゴシック Info Bold" panose="020B0600070205080204"/>
                        </a:rPr>
                        <a:t>適宜・休日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1407780"/>
                  </a:ext>
                </a:extLst>
              </a:tr>
              <a:tr h="4776489">
                <a:tc>
                  <a:txBody>
                    <a:bodyPr/>
                    <a:lstStyle/>
                    <a:p>
                      <a:r>
                        <a:rPr kumimoji="1" lang="ja-JP" altLang="en-US" sz="1400" dirty="0">
                          <a:solidFill>
                            <a:srgbClr val="0070C0"/>
                          </a:solidFill>
                          <a:latin typeface="たづがね角ゴシック Info Bold" panose="020B0600070205080204"/>
                          <a:ea typeface="たづがね角ゴシック Info Bold" panose="020B0600070205080204"/>
                        </a:rPr>
                        <a:t>カーテンを開ける</a:t>
                      </a:r>
                      <a:endParaRPr kumimoji="1" lang="en-US" altLang="ja-JP" sz="1400" dirty="0">
                        <a:solidFill>
                          <a:srgbClr val="0070C0"/>
                        </a:solidFill>
                        <a:latin typeface="たづがね角ゴシック Info Bold" panose="020B0600070205080204"/>
                        <a:ea typeface="たづがね角ゴシック Info Bold" panose="020B0600070205080204"/>
                      </a:endParaRPr>
                    </a:p>
                    <a:p>
                      <a:r>
                        <a:rPr kumimoji="1" lang="ja-JP" altLang="en-US" sz="1400" dirty="0">
                          <a:solidFill>
                            <a:srgbClr val="FF6600"/>
                          </a:solidFill>
                          <a:latin typeface="たづがね角ゴシック Info Bold" panose="020B0600070205080204"/>
                          <a:ea typeface="たづがね角ゴシック Info Bold" panose="020B0600070205080204"/>
                        </a:rPr>
                        <a:t>掛け布団をたたむ</a:t>
                      </a:r>
                      <a:endParaRPr kumimoji="1" lang="en-US" altLang="ja-JP" sz="1400" dirty="0">
                        <a:solidFill>
                          <a:srgbClr val="FF6600"/>
                        </a:solidFill>
                        <a:latin typeface="たづがね角ゴシック Info Bold" panose="020B0600070205080204"/>
                        <a:ea typeface="たづがね角ゴシック Info Bold" panose="020B0600070205080204"/>
                      </a:endParaRPr>
                    </a:p>
                    <a:p>
                      <a:r>
                        <a:rPr kumimoji="1" lang="ja-JP" altLang="en-US" sz="1400" dirty="0">
                          <a:solidFill>
                            <a:srgbClr val="00B050"/>
                          </a:solidFill>
                          <a:latin typeface="たづがね角ゴシック Info Bold" panose="020B0600070205080204"/>
                          <a:ea typeface="たづがね角ゴシック Info Bold" panose="020B0600070205080204"/>
                        </a:rPr>
                        <a:t>乾かした食器をしまう</a:t>
                      </a:r>
                      <a:endParaRPr kumimoji="1" lang="en-US" altLang="ja-JP" sz="1400" dirty="0">
                        <a:solidFill>
                          <a:srgbClr val="00B050"/>
                        </a:solidFill>
                        <a:latin typeface="たづがね角ゴシック Info Bold" panose="020B0600070205080204"/>
                        <a:ea typeface="たづがね角ゴシック Info Bold" panose="020B0600070205080204"/>
                      </a:endParaRPr>
                    </a:p>
                    <a:p>
                      <a:r>
                        <a:rPr kumimoji="1" lang="ja-JP" altLang="en-US" sz="1400" dirty="0">
                          <a:solidFill>
                            <a:srgbClr val="00B050"/>
                          </a:solidFill>
                          <a:latin typeface="たづがね角ゴシック Info Bold" panose="020B0600070205080204"/>
                          <a:ea typeface="たづがね角ゴシック Info Bold" panose="020B0600070205080204"/>
                        </a:rPr>
                        <a:t>乾いた洗濯物をたたむ</a:t>
                      </a:r>
                      <a:endParaRPr kumimoji="1" lang="en-US" altLang="ja-JP" sz="1400" dirty="0">
                        <a:solidFill>
                          <a:srgbClr val="00B050"/>
                        </a:solidFill>
                        <a:latin typeface="たづがね角ゴシック Info Bold" panose="020B0600070205080204"/>
                        <a:ea typeface="たづがね角ゴシック Info Bold" panose="020B0600070205080204"/>
                      </a:endParaRPr>
                    </a:p>
                    <a:p>
                      <a:r>
                        <a:rPr kumimoji="1" lang="ja-JP" altLang="en-US" sz="1400" dirty="0">
                          <a:solidFill>
                            <a:srgbClr val="0070C0"/>
                          </a:solidFill>
                          <a:latin typeface="たづがね角ゴシック Info Bold" panose="020B0600070205080204"/>
                          <a:ea typeface="たづがね角ゴシック Info Bold" panose="020B0600070205080204"/>
                        </a:rPr>
                        <a:t>雨戸（シャッター）を開ける</a:t>
                      </a:r>
                      <a:endParaRPr kumimoji="1" lang="en-US" altLang="ja-JP" sz="1400" dirty="0">
                        <a:solidFill>
                          <a:srgbClr val="0070C0"/>
                        </a:solidFill>
                        <a:latin typeface="たづがね角ゴシック Info Bold" panose="020B0600070205080204"/>
                        <a:ea typeface="たづがね角ゴシック Info Bold" panose="020B0600070205080204"/>
                      </a:endParaRPr>
                    </a:p>
                    <a:p>
                      <a:r>
                        <a:rPr kumimoji="1" lang="ja-JP" altLang="en-US" sz="1400" dirty="0">
                          <a:solidFill>
                            <a:srgbClr val="0070C0"/>
                          </a:solidFill>
                          <a:latin typeface="たづがね角ゴシック Info Bold" panose="020B0600070205080204"/>
                          <a:ea typeface="たづがね角ゴシック Info Bold" panose="020B0600070205080204"/>
                        </a:rPr>
                        <a:t>カーペットにコロコロをかける</a:t>
                      </a:r>
                      <a:endParaRPr kumimoji="1" lang="en-US" altLang="ja-JP" sz="1400" dirty="0">
                        <a:solidFill>
                          <a:srgbClr val="0070C0"/>
                        </a:solidFill>
                        <a:latin typeface="たづがね角ゴシック Info Bold" panose="020B0600070205080204"/>
                        <a:ea typeface="たづがね角ゴシック Info Bold" panose="020B0600070205080204"/>
                      </a:endParaRPr>
                    </a:p>
                    <a:p>
                      <a:r>
                        <a:rPr kumimoji="1" lang="ja-JP" altLang="en-US" sz="1400" dirty="0">
                          <a:solidFill>
                            <a:srgbClr val="00B050"/>
                          </a:solidFill>
                          <a:latin typeface="たづがね角ゴシック Info Bold" panose="020B0600070205080204"/>
                          <a:ea typeface="たづがね角ゴシック Info Bold" panose="020B0600070205080204"/>
                        </a:rPr>
                        <a:t>朝ごはんの用意をする</a:t>
                      </a:r>
                      <a:endParaRPr kumimoji="1" lang="en-US" altLang="ja-JP" sz="1400" dirty="0">
                        <a:solidFill>
                          <a:srgbClr val="00B050"/>
                        </a:solidFill>
                        <a:latin typeface="たづがね角ゴシック Info Bold" panose="020B0600070205080204"/>
                        <a:ea typeface="たづがね角ゴシック Info Bold" panose="020B0600070205080204"/>
                      </a:endParaRPr>
                    </a:p>
                    <a:p>
                      <a:r>
                        <a:rPr kumimoji="1" lang="ja-JP" altLang="en-US" sz="1400" dirty="0">
                          <a:solidFill>
                            <a:srgbClr val="0070C0"/>
                          </a:solidFill>
                          <a:latin typeface="たづがね角ゴシック Info Bold" panose="020B0600070205080204"/>
                          <a:ea typeface="たづがね角ゴシック Info Bold" panose="020B0600070205080204"/>
                        </a:rPr>
                        <a:t>犬の散歩に行く</a:t>
                      </a:r>
                      <a:endParaRPr kumimoji="1" lang="en-US" altLang="ja-JP" sz="1400" dirty="0">
                        <a:solidFill>
                          <a:srgbClr val="0070C0"/>
                        </a:solidFill>
                        <a:latin typeface="たづがね角ゴシック Info Bold" panose="020B0600070205080204"/>
                        <a:ea typeface="たづがね角ゴシック Info Bold" panose="020B0600070205080204"/>
                      </a:endParaRPr>
                    </a:p>
                    <a:p>
                      <a:r>
                        <a:rPr kumimoji="1" lang="ja-JP" altLang="en-US" sz="1400" dirty="0">
                          <a:solidFill>
                            <a:srgbClr val="00B050"/>
                          </a:solidFill>
                          <a:latin typeface="たづがね角ゴシック Info Bold" panose="020B0600070205080204"/>
                          <a:ea typeface="たづがね角ゴシック Info Bold" panose="020B0600070205080204"/>
                        </a:rPr>
                        <a:t>お弁当を作る</a:t>
                      </a:r>
                      <a:endParaRPr kumimoji="1" lang="en-US" altLang="ja-JP" sz="1400" dirty="0">
                        <a:solidFill>
                          <a:srgbClr val="00B050"/>
                        </a:solidFill>
                        <a:latin typeface="たづがね角ゴシック Info Bold" panose="020B0600070205080204"/>
                        <a:ea typeface="たづがね角ゴシック Info Bold" panose="020B0600070205080204"/>
                      </a:endParaRPr>
                    </a:p>
                    <a:p>
                      <a:r>
                        <a:rPr kumimoji="1" lang="ja-JP" altLang="en-US" sz="1400" dirty="0">
                          <a:solidFill>
                            <a:srgbClr val="00B050"/>
                          </a:solidFill>
                          <a:latin typeface="たづがね角ゴシック Info Bold" panose="020B0600070205080204"/>
                          <a:ea typeface="たづがね角ゴシック Info Bold" panose="020B0600070205080204"/>
                        </a:rPr>
                        <a:t>洗濯物を子ども部屋へ持っていく</a:t>
                      </a:r>
                      <a:endParaRPr kumimoji="1" lang="en-US" altLang="ja-JP" sz="1400" dirty="0">
                        <a:solidFill>
                          <a:srgbClr val="00B050"/>
                        </a:solidFill>
                        <a:latin typeface="たづがね角ゴシック Info Bold" panose="020B0600070205080204"/>
                        <a:ea typeface="たづがね角ゴシック Info Bold" panose="020B0600070205080204"/>
                      </a:endParaRPr>
                    </a:p>
                    <a:p>
                      <a:r>
                        <a:rPr kumimoji="1" lang="ja-JP" altLang="en-US" sz="1400" dirty="0">
                          <a:solidFill>
                            <a:srgbClr val="00B050"/>
                          </a:solidFill>
                          <a:latin typeface="たづがね角ゴシック Info Bold" panose="020B0600070205080204"/>
                          <a:ea typeface="たづがね角ゴシック Info Bold" panose="020B0600070205080204"/>
                        </a:rPr>
                        <a:t>子どもを起こす</a:t>
                      </a:r>
                      <a:endParaRPr kumimoji="1" lang="en-US" altLang="ja-JP" sz="1400" dirty="0">
                        <a:solidFill>
                          <a:srgbClr val="00B050"/>
                        </a:solidFill>
                        <a:latin typeface="たづがね角ゴシック Info Bold" panose="020B0600070205080204"/>
                        <a:ea typeface="たづがね角ゴシック Info Bold" panose="020B0600070205080204"/>
                      </a:endParaRPr>
                    </a:p>
                    <a:p>
                      <a:r>
                        <a:rPr kumimoji="1" lang="ja-JP" altLang="en-US" sz="1400" dirty="0">
                          <a:solidFill>
                            <a:srgbClr val="0070C0"/>
                          </a:solidFill>
                          <a:latin typeface="たづがね角ゴシック Info Bold" panose="020B0600070205080204"/>
                          <a:ea typeface="たづがね角ゴシック Info Bold" panose="020B0600070205080204"/>
                        </a:rPr>
                        <a:t>部屋に掃除機をかける</a:t>
                      </a:r>
                      <a:endParaRPr kumimoji="1" lang="en-US" altLang="ja-JP" sz="1400" dirty="0">
                        <a:solidFill>
                          <a:srgbClr val="0070C0"/>
                        </a:solidFill>
                        <a:latin typeface="たづがね角ゴシック Info Bold" panose="020B0600070205080204"/>
                        <a:ea typeface="たづがね角ゴシック Info Bold" panose="020B0600070205080204"/>
                      </a:endParaRPr>
                    </a:p>
                    <a:p>
                      <a:r>
                        <a:rPr kumimoji="1" lang="ja-JP" altLang="en-US" sz="1400" dirty="0">
                          <a:solidFill>
                            <a:srgbClr val="00B050"/>
                          </a:solidFill>
                          <a:latin typeface="たづがね角ゴシック Info Bold" panose="020B0600070205080204"/>
                          <a:ea typeface="たづがね角ゴシック Info Bold" panose="020B0600070205080204"/>
                        </a:rPr>
                        <a:t>ごみを集めて捨てる</a:t>
                      </a:r>
                      <a:endParaRPr kumimoji="1" lang="en-US" altLang="ja-JP" sz="1400" dirty="0">
                        <a:solidFill>
                          <a:srgbClr val="00B050"/>
                        </a:solidFill>
                        <a:latin typeface="たづがね角ゴシック Info Bold" panose="020B0600070205080204"/>
                        <a:ea typeface="たづがね角ゴシック Info Bold" panose="020B0600070205080204"/>
                      </a:endParaRPr>
                    </a:p>
                    <a:p>
                      <a:r>
                        <a:rPr kumimoji="1" lang="ja-JP" altLang="en-US" sz="1400" dirty="0">
                          <a:solidFill>
                            <a:srgbClr val="0070C0"/>
                          </a:solidFill>
                          <a:latin typeface="たづがね角ゴシック Info Bold" panose="020B0600070205080204"/>
                          <a:ea typeface="たづがね角ゴシック Info Bold" panose="020B0600070205080204"/>
                        </a:rPr>
                        <a:t>犬にえさをあげる</a:t>
                      </a:r>
                      <a:endParaRPr kumimoji="1" lang="en-US" altLang="ja-JP" sz="1400" dirty="0">
                        <a:solidFill>
                          <a:srgbClr val="0070C0"/>
                        </a:solidFill>
                        <a:latin typeface="たづがね角ゴシック Info Bold" panose="020B0600070205080204"/>
                        <a:ea typeface="たづがね角ゴシック Info Bold" panose="020B0600070205080204"/>
                      </a:endParaRPr>
                    </a:p>
                    <a:p>
                      <a:r>
                        <a:rPr kumimoji="1" lang="ja-JP" altLang="en-US" sz="1400" dirty="0">
                          <a:solidFill>
                            <a:srgbClr val="0070C0"/>
                          </a:solidFill>
                          <a:latin typeface="たづがね角ゴシック Info Bold" panose="020B0600070205080204"/>
                          <a:ea typeface="たづがね角ゴシック Info Bold" panose="020B0600070205080204"/>
                        </a:rPr>
                        <a:t>空気清浄機の給水・排水</a:t>
                      </a:r>
                      <a:endParaRPr kumimoji="1" lang="en-US" altLang="ja-JP" sz="1400" dirty="0">
                        <a:solidFill>
                          <a:srgbClr val="0070C0"/>
                        </a:solidFill>
                        <a:latin typeface="たづがね角ゴシック Info Bold" panose="020B0600070205080204"/>
                        <a:ea typeface="たづがね角ゴシック Info Bold" panose="020B0600070205080204"/>
                      </a:endParaRPr>
                    </a:p>
                    <a:p>
                      <a:r>
                        <a:rPr kumimoji="1" lang="ja-JP" altLang="en-US" sz="1400" dirty="0">
                          <a:solidFill>
                            <a:srgbClr val="00B050"/>
                          </a:solidFill>
                          <a:latin typeface="たづがね角ゴシック Info Bold" panose="020B0600070205080204"/>
                          <a:ea typeface="たづがね角ゴシック Info Bold" panose="020B0600070205080204"/>
                        </a:rPr>
                        <a:t>水筒を用意する</a:t>
                      </a:r>
                      <a:endParaRPr kumimoji="1" lang="en-US" altLang="ja-JP" sz="1400" dirty="0">
                        <a:solidFill>
                          <a:srgbClr val="00B050"/>
                        </a:solidFill>
                        <a:latin typeface="たづがね角ゴシック Info Bold" panose="020B0600070205080204"/>
                        <a:ea typeface="たづがね角ゴシック Info Bold" panose="020B0600070205080204"/>
                      </a:endParaRPr>
                    </a:p>
                    <a:p>
                      <a:r>
                        <a:rPr kumimoji="1" lang="ja-JP" altLang="en-US" sz="1400" dirty="0">
                          <a:solidFill>
                            <a:srgbClr val="00B050"/>
                          </a:solidFill>
                          <a:latin typeface="たづがね角ゴシック Info Bold" panose="020B0600070205080204"/>
                          <a:ea typeface="たづがね角ゴシック Info Bold" panose="020B0600070205080204"/>
                        </a:rPr>
                        <a:t>麦茶をつくる</a:t>
                      </a:r>
                      <a:endParaRPr kumimoji="1" lang="en-US" altLang="ja-JP" sz="1400" dirty="0">
                        <a:solidFill>
                          <a:srgbClr val="00B050"/>
                        </a:solidFill>
                        <a:latin typeface="たづがね角ゴシック Info Bold" panose="020B0600070205080204"/>
                        <a:ea typeface="たづがね角ゴシック Info Bold" panose="020B0600070205080204"/>
                      </a:endParaRPr>
                    </a:p>
                    <a:p>
                      <a:r>
                        <a:rPr kumimoji="1" lang="ja-JP" altLang="en-US" sz="1400" dirty="0">
                          <a:solidFill>
                            <a:srgbClr val="00B050"/>
                          </a:solidFill>
                          <a:latin typeface="たづがね角ゴシック Info Bold" panose="020B0600070205080204"/>
                          <a:ea typeface="たづがね角ゴシック Info Bold" panose="020B0600070205080204"/>
                        </a:rPr>
                        <a:t>玄関を掃く・植物に水やりをする</a:t>
                      </a:r>
                      <a:endParaRPr kumimoji="1" lang="en-US" altLang="ja-JP" sz="1400" dirty="0">
                        <a:solidFill>
                          <a:srgbClr val="00B050"/>
                        </a:solidFill>
                        <a:latin typeface="たづがね角ゴシック Info Bold" panose="020B0600070205080204"/>
                        <a:ea typeface="たづがね角ゴシック Info Bold" panose="020B0600070205080204"/>
                      </a:endParaRPr>
                    </a:p>
                    <a:p>
                      <a:r>
                        <a:rPr kumimoji="1" lang="ja-JP" altLang="en-US" sz="1400" dirty="0">
                          <a:solidFill>
                            <a:srgbClr val="0070C0"/>
                          </a:solidFill>
                          <a:latin typeface="たづがね角ゴシック Info Bold" panose="020B0600070205080204"/>
                          <a:ea typeface="たづがね角ゴシック Info Bold" panose="020B0600070205080204"/>
                        </a:rPr>
                        <a:t>朝ごはんの片づけをする</a:t>
                      </a:r>
                      <a:endParaRPr kumimoji="1" lang="en-US" altLang="ja-JP" sz="1400" dirty="0">
                        <a:solidFill>
                          <a:srgbClr val="0070C0"/>
                        </a:solidFill>
                        <a:latin typeface="たづがね角ゴシック Info Bold" panose="020B0600070205080204"/>
                        <a:ea typeface="たづがね角ゴシック Info Bold" panose="020B0600070205080204"/>
                      </a:endParaRPr>
                    </a:p>
                    <a:p>
                      <a:r>
                        <a:rPr kumimoji="1" lang="ja-JP" altLang="en-US" sz="1400" dirty="0">
                          <a:solidFill>
                            <a:srgbClr val="FF6600"/>
                          </a:solidFill>
                          <a:latin typeface="たづがね角ゴシック Info Bold" panose="020B0600070205080204"/>
                          <a:ea typeface="たづがね角ゴシック Info Bold" panose="020B0600070205080204"/>
                        </a:rPr>
                        <a:t>洗濯をする</a:t>
                      </a:r>
                      <a:endParaRPr kumimoji="1" lang="en-US" altLang="ja-JP" sz="1400" dirty="0">
                        <a:solidFill>
                          <a:srgbClr val="FF6600"/>
                        </a:solidFill>
                        <a:latin typeface="たづがね角ゴシック Info Bold" panose="020B0600070205080204"/>
                        <a:ea typeface="たづがね角ゴシック Info Bold" panose="020B0600070205080204"/>
                      </a:endParaRPr>
                    </a:p>
                    <a:p>
                      <a:r>
                        <a:rPr kumimoji="1" lang="ja-JP" altLang="en-US" sz="1400" dirty="0">
                          <a:solidFill>
                            <a:srgbClr val="00B050"/>
                          </a:solidFill>
                          <a:latin typeface="たづがね角ゴシック Info Bold" panose="020B0600070205080204"/>
                          <a:ea typeface="たづがね角ゴシック Info Bold" panose="020B0600070205080204"/>
                        </a:rPr>
                        <a:t>トイレ掃除をする</a:t>
                      </a:r>
                      <a:endParaRPr kumimoji="1" lang="en-US" altLang="ja-JP" sz="1400" dirty="0">
                        <a:solidFill>
                          <a:srgbClr val="00B050"/>
                        </a:solidFill>
                        <a:latin typeface="たづがね角ゴシック Info Bold" panose="020B0600070205080204"/>
                        <a:ea typeface="たづがね角ゴシック Info Bold" panose="020B0600070205080204"/>
                      </a:endParaRPr>
                    </a:p>
                    <a:p>
                      <a:r>
                        <a:rPr kumimoji="1" lang="ja-JP" altLang="en-US" sz="1400" dirty="0">
                          <a:solidFill>
                            <a:srgbClr val="00B050"/>
                          </a:solidFill>
                          <a:latin typeface="たづがね角ゴシック Info Bold" panose="020B0600070205080204"/>
                          <a:ea typeface="たづがね角ゴシック Info Bold" panose="020B0600070205080204"/>
                        </a:rPr>
                        <a:t>子どもを送り出す</a:t>
                      </a:r>
                      <a:endParaRPr kumimoji="1" lang="en-US" altLang="ja-JP" sz="1400" dirty="0">
                        <a:solidFill>
                          <a:srgbClr val="00B050"/>
                        </a:solidFill>
                        <a:latin typeface="たづがね角ゴシック Info Bold" panose="020B0600070205080204"/>
                        <a:ea typeface="たづがね角ゴシック Info Bold" panose="020B06000702050802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dirty="0">
                          <a:solidFill>
                            <a:srgbClr val="FF6600"/>
                          </a:solidFill>
                          <a:latin typeface="たづがね角ゴシック Info Bold" panose="020B0600070205080204"/>
                          <a:ea typeface="たづがね角ゴシック Info Bold" panose="020B0600070205080204"/>
                        </a:rPr>
                        <a:t>買い物をする</a:t>
                      </a:r>
                      <a:endParaRPr kumimoji="1" lang="en-US" altLang="ja-JP" sz="1400" dirty="0">
                        <a:solidFill>
                          <a:srgbClr val="FF6600"/>
                        </a:solidFill>
                        <a:latin typeface="たづがね角ゴシック Info Bold" panose="020B0600070205080204"/>
                        <a:ea typeface="たづがね角ゴシック Info Bold" panose="020B0600070205080204"/>
                      </a:endParaRPr>
                    </a:p>
                    <a:p>
                      <a:r>
                        <a:rPr kumimoji="1" lang="ja-JP" altLang="en-US" sz="1400" dirty="0">
                          <a:solidFill>
                            <a:srgbClr val="FF6600"/>
                          </a:solidFill>
                          <a:latin typeface="たづがね角ゴシック Info Bold" panose="020B0600070205080204"/>
                          <a:ea typeface="たづがね角ゴシック Info Bold" panose="020B0600070205080204"/>
                        </a:rPr>
                        <a:t>乾いた洗濯物をたたむ</a:t>
                      </a:r>
                      <a:endParaRPr kumimoji="1" lang="en-US" altLang="ja-JP" sz="1400" dirty="0">
                        <a:solidFill>
                          <a:srgbClr val="FF6600"/>
                        </a:solidFill>
                        <a:latin typeface="たづがね角ゴシック Info Bold" panose="020B0600070205080204"/>
                        <a:ea typeface="たづがね角ゴシック Info Bold" panose="020B0600070205080204"/>
                      </a:endParaRPr>
                    </a:p>
                    <a:p>
                      <a:r>
                        <a:rPr kumimoji="1" lang="ja-JP" altLang="en-US" sz="1400" dirty="0">
                          <a:solidFill>
                            <a:srgbClr val="FF6600"/>
                          </a:solidFill>
                          <a:latin typeface="たづがね角ゴシック Info Bold" panose="020B0600070205080204"/>
                          <a:ea typeface="たづがね角ゴシック Info Bold" panose="020B0600070205080204"/>
                        </a:rPr>
                        <a:t>乾いた食器をしまう</a:t>
                      </a:r>
                      <a:endParaRPr kumimoji="1" lang="en-US" altLang="ja-JP" sz="1400" dirty="0">
                        <a:solidFill>
                          <a:srgbClr val="FF6600"/>
                        </a:solidFill>
                        <a:latin typeface="たづがね角ゴシック Info Bold" panose="020B0600070205080204"/>
                        <a:ea typeface="たづがね角ゴシック Info Bold" panose="020B060007020508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rgbClr val="FF6600"/>
                          </a:solidFill>
                          <a:latin typeface="たづがね角ゴシック Info Bold" panose="020B0600070205080204"/>
                          <a:ea typeface="たづがね角ゴシック Info Bold" panose="020B0600070205080204"/>
                        </a:rPr>
                        <a:t>夕ごはんの用意をする</a:t>
                      </a:r>
                      <a:endParaRPr kumimoji="1" lang="en-US" altLang="ja-JP" sz="1400" dirty="0">
                        <a:solidFill>
                          <a:srgbClr val="FF6600"/>
                        </a:solidFill>
                        <a:latin typeface="たづがね角ゴシック Info Bold" panose="020B0600070205080204"/>
                        <a:ea typeface="たづがね角ゴシック Info Bold" panose="020B0600070205080204"/>
                      </a:endParaRPr>
                    </a:p>
                    <a:p>
                      <a:r>
                        <a:rPr kumimoji="1" lang="ja-JP" altLang="en-US" sz="1400" dirty="0">
                          <a:solidFill>
                            <a:srgbClr val="00B050"/>
                          </a:solidFill>
                          <a:latin typeface="たづがね角ゴシック Info Bold" panose="020B0600070205080204"/>
                          <a:ea typeface="たづがね角ゴシック Info Bold" panose="020B0600070205080204"/>
                        </a:rPr>
                        <a:t>習い事の送迎をする</a:t>
                      </a:r>
                      <a:endParaRPr kumimoji="1" lang="en-US" altLang="ja-JP" sz="1400" dirty="0">
                        <a:solidFill>
                          <a:srgbClr val="00B050"/>
                        </a:solidFill>
                        <a:latin typeface="たづがね角ゴシック Info Bold" panose="020B0600070205080204"/>
                        <a:ea typeface="たづがね角ゴシック Info Bold" panose="020B0600070205080204"/>
                      </a:endParaRPr>
                    </a:p>
                    <a:p>
                      <a:r>
                        <a:rPr kumimoji="1" lang="ja-JP" altLang="en-US" sz="1400" dirty="0">
                          <a:solidFill>
                            <a:srgbClr val="FF3399"/>
                          </a:solidFill>
                          <a:latin typeface="たづがね角ゴシック Info Bold" panose="020B0600070205080204"/>
                          <a:ea typeface="たづがね角ゴシック Info Bold" panose="020B0600070205080204"/>
                        </a:rPr>
                        <a:t>犬の散歩に行く</a:t>
                      </a:r>
                      <a:endParaRPr kumimoji="1" lang="en-US" altLang="ja-JP" sz="1400" dirty="0">
                        <a:solidFill>
                          <a:srgbClr val="FF3399"/>
                        </a:solidFill>
                        <a:latin typeface="たづがね角ゴシック Info Bold" panose="020B0600070205080204"/>
                        <a:ea typeface="たづがね角ゴシック Info Bold" panose="020B0600070205080204"/>
                      </a:endParaRPr>
                    </a:p>
                    <a:p>
                      <a:r>
                        <a:rPr kumimoji="1" lang="ja-JP" altLang="en-US" sz="1400" dirty="0">
                          <a:solidFill>
                            <a:srgbClr val="FF3399"/>
                          </a:solidFill>
                          <a:latin typeface="たづがね角ゴシック Info Bold" panose="020B0600070205080204"/>
                          <a:ea typeface="たづがね角ゴシック Info Bold" panose="020B0600070205080204"/>
                        </a:rPr>
                        <a:t>お風呂を洗ってお湯をはる</a:t>
                      </a:r>
                      <a:endParaRPr kumimoji="1" lang="en-US" altLang="ja-JP" sz="1400" dirty="0">
                        <a:solidFill>
                          <a:srgbClr val="FF3399"/>
                        </a:solidFill>
                        <a:latin typeface="たづがね角ゴシック Info Bold" panose="020B0600070205080204"/>
                        <a:ea typeface="たづがね角ゴシック Info Bold" panose="020B0600070205080204"/>
                      </a:endParaRPr>
                    </a:p>
                    <a:p>
                      <a:r>
                        <a:rPr kumimoji="1" lang="ja-JP" altLang="en-US" sz="1400" dirty="0">
                          <a:solidFill>
                            <a:srgbClr val="FF3399"/>
                          </a:solidFill>
                          <a:latin typeface="たづがね角ゴシック Info Bold" panose="020B0600070205080204"/>
                          <a:ea typeface="たづがね角ゴシック Info Bold" panose="020B0600070205080204"/>
                        </a:rPr>
                        <a:t>雨戸（シャッター）を閉める</a:t>
                      </a:r>
                      <a:endParaRPr kumimoji="1" lang="en-US" altLang="ja-JP" sz="1400" dirty="0">
                        <a:solidFill>
                          <a:srgbClr val="FF3399"/>
                        </a:solidFill>
                        <a:latin typeface="たづがね角ゴシック Info Bold" panose="020B0600070205080204"/>
                        <a:ea typeface="たづがね角ゴシック Info Bold" panose="020B0600070205080204"/>
                      </a:endParaRPr>
                    </a:p>
                    <a:p>
                      <a:r>
                        <a:rPr kumimoji="1" lang="ja-JP" altLang="en-US" sz="1400" dirty="0">
                          <a:solidFill>
                            <a:srgbClr val="FF3399"/>
                          </a:solidFill>
                          <a:latin typeface="たづがね角ゴシック Info Bold" panose="020B0600070205080204"/>
                          <a:ea typeface="たづがね角ゴシック Info Bold" panose="020B0600070205080204"/>
                        </a:rPr>
                        <a:t>犬にえさをあげる</a:t>
                      </a:r>
                      <a:endParaRPr kumimoji="1" lang="en-US" altLang="ja-JP" sz="1400" dirty="0">
                        <a:solidFill>
                          <a:srgbClr val="FF3399"/>
                        </a:solidFill>
                        <a:latin typeface="たづがね角ゴシック Info Bold" panose="020B0600070205080204"/>
                        <a:ea typeface="たづがね角ゴシック Info Bold" panose="020B0600070205080204"/>
                      </a:endParaRPr>
                    </a:p>
                    <a:p>
                      <a:r>
                        <a:rPr kumimoji="1" lang="ja-JP" altLang="en-US" sz="1400" dirty="0">
                          <a:solidFill>
                            <a:srgbClr val="FF6600"/>
                          </a:solidFill>
                          <a:latin typeface="たづがね角ゴシック Info Bold" panose="020B0600070205080204"/>
                          <a:ea typeface="たづがね角ゴシック Info Bold" panose="020B0600070205080204"/>
                        </a:rPr>
                        <a:t>夕ごはんの片づけをする</a:t>
                      </a:r>
                      <a:endParaRPr kumimoji="1" lang="en-US" altLang="ja-JP" sz="1400" dirty="0">
                        <a:solidFill>
                          <a:srgbClr val="FF6600"/>
                        </a:solidFill>
                        <a:latin typeface="たづがね角ゴシック Info Bold" panose="020B0600070205080204"/>
                        <a:ea typeface="たづがね角ゴシック Info Bold" panose="020B0600070205080204"/>
                      </a:endParaRPr>
                    </a:p>
                    <a:p>
                      <a:r>
                        <a:rPr kumimoji="1" lang="ja-JP" altLang="en-US" sz="1400" dirty="0">
                          <a:solidFill>
                            <a:srgbClr val="00B050"/>
                          </a:solidFill>
                          <a:latin typeface="たづがね角ゴシック Info Bold" panose="020B0600070205080204"/>
                          <a:ea typeface="たづがね角ゴシック Info Bold" panose="020B0600070205080204"/>
                        </a:rPr>
                        <a:t>お弁当箱を洗う</a:t>
                      </a:r>
                      <a:endParaRPr kumimoji="1" lang="en-US" altLang="ja-JP" sz="1400" dirty="0">
                        <a:solidFill>
                          <a:srgbClr val="00B050"/>
                        </a:solidFill>
                        <a:latin typeface="たづがね角ゴシック Info Bold" panose="020B0600070205080204"/>
                        <a:ea typeface="たづがね角ゴシック Info Bold" panose="020B0600070205080204"/>
                      </a:endParaRPr>
                    </a:p>
                    <a:p>
                      <a:r>
                        <a:rPr kumimoji="1" lang="ja-JP" altLang="en-US" sz="1400" dirty="0">
                          <a:solidFill>
                            <a:srgbClr val="00B050"/>
                          </a:solidFill>
                          <a:latin typeface="たづがね角ゴシック Info Bold" panose="020B0600070205080204"/>
                          <a:ea typeface="たづがね角ゴシック Info Bold" panose="020B0600070205080204"/>
                        </a:rPr>
                        <a:t>洗い終わった食器を拭いてしまう</a:t>
                      </a:r>
                      <a:endParaRPr kumimoji="1" lang="en-US" altLang="ja-JP" sz="1400" dirty="0">
                        <a:solidFill>
                          <a:srgbClr val="00B050"/>
                        </a:solidFill>
                        <a:latin typeface="たづがね角ゴシック Info Bold" panose="020B0600070205080204"/>
                        <a:ea typeface="たづがね角ゴシック Info Bold" panose="020B0600070205080204"/>
                      </a:endParaRPr>
                    </a:p>
                    <a:p>
                      <a:r>
                        <a:rPr kumimoji="1" lang="ja-JP" altLang="en-US" sz="1400" dirty="0">
                          <a:solidFill>
                            <a:srgbClr val="00B050"/>
                          </a:solidFill>
                          <a:latin typeface="たづがね角ゴシック Info Bold" panose="020B0600070205080204"/>
                          <a:ea typeface="たづがね角ゴシック Info Bold" panose="020B0600070205080204"/>
                        </a:rPr>
                        <a:t>三角コーナー、排水溝のごみを捨てる</a:t>
                      </a:r>
                      <a:endParaRPr kumimoji="1" lang="en-US" altLang="ja-JP" sz="1400" dirty="0">
                        <a:solidFill>
                          <a:srgbClr val="00B050"/>
                        </a:solidFill>
                        <a:latin typeface="たづがね角ゴシック Info Bold" panose="020B0600070205080204"/>
                        <a:ea typeface="たづがね角ゴシック Info Bold" panose="020B0600070205080204"/>
                      </a:endParaRPr>
                    </a:p>
                    <a:p>
                      <a:r>
                        <a:rPr kumimoji="1" lang="ja-JP" altLang="en-US" sz="1400" dirty="0">
                          <a:solidFill>
                            <a:srgbClr val="00B050"/>
                          </a:solidFill>
                          <a:latin typeface="たづがね角ゴシック Info Bold" panose="020B0600070205080204"/>
                          <a:ea typeface="たづがね角ゴシック Info Bold" panose="020B0600070205080204"/>
                        </a:rPr>
                        <a:t>キッチン台・シンクをきれいにする</a:t>
                      </a:r>
                      <a:endParaRPr kumimoji="1" lang="en-US" altLang="ja-JP" sz="1400" dirty="0">
                        <a:solidFill>
                          <a:srgbClr val="00B050"/>
                        </a:solidFill>
                        <a:latin typeface="たづがね角ゴシック Info Bold" panose="020B0600070205080204"/>
                        <a:ea typeface="たづがね角ゴシック Info Bold" panose="020B0600070205080204"/>
                      </a:endParaRPr>
                    </a:p>
                    <a:p>
                      <a:r>
                        <a:rPr kumimoji="1" lang="ja-JP" altLang="en-US" sz="1400" dirty="0">
                          <a:solidFill>
                            <a:srgbClr val="00B050"/>
                          </a:solidFill>
                          <a:latin typeface="たづがね角ゴシック Info Bold" panose="020B0600070205080204"/>
                          <a:ea typeface="たづがね角ゴシック Info Bold" panose="020B0600070205080204"/>
                        </a:rPr>
                        <a:t>水筒を洗う</a:t>
                      </a:r>
                      <a:endParaRPr kumimoji="1" lang="en-US" altLang="ja-JP" sz="1400" dirty="0">
                        <a:solidFill>
                          <a:srgbClr val="00B050"/>
                        </a:solidFill>
                        <a:latin typeface="たづがね角ゴシック Info Bold" panose="020B0600070205080204"/>
                        <a:ea typeface="たづがね角ゴシック Info Bold" panose="020B0600070205080204"/>
                      </a:endParaRPr>
                    </a:p>
                    <a:p>
                      <a:r>
                        <a:rPr kumimoji="1" lang="ja-JP" altLang="en-US" sz="1400" dirty="0">
                          <a:solidFill>
                            <a:srgbClr val="0070C0"/>
                          </a:solidFill>
                          <a:latin typeface="たづがね角ゴシック Info Bold" panose="020B0600070205080204"/>
                          <a:ea typeface="たづがね角ゴシック Info Bold" panose="020B0600070205080204"/>
                        </a:rPr>
                        <a:t>氷を作る</a:t>
                      </a:r>
                      <a:endParaRPr kumimoji="1" lang="en-US" altLang="ja-JP" sz="1400" dirty="0">
                        <a:solidFill>
                          <a:srgbClr val="0070C0"/>
                        </a:solidFill>
                        <a:latin typeface="たづがね角ゴシック Info Bold" panose="020B0600070205080204"/>
                        <a:ea typeface="たづがね角ゴシック Info Bold" panose="020B0600070205080204"/>
                      </a:endParaRPr>
                    </a:p>
                    <a:p>
                      <a:r>
                        <a:rPr kumimoji="1" lang="ja-JP" altLang="en-US" sz="1400" dirty="0">
                          <a:solidFill>
                            <a:srgbClr val="FF6600"/>
                          </a:solidFill>
                          <a:latin typeface="たづがね角ゴシック Info Bold" panose="020B0600070205080204"/>
                          <a:ea typeface="たづがね角ゴシック Info Bold" panose="020B0600070205080204"/>
                        </a:rPr>
                        <a:t>洗濯をする</a:t>
                      </a:r>
                      <a:endParaRPr kumimoji="1" lang="en-US" altLang="ja-JP" sz="1400" dirty="0">
                        <a:solidFill>
                          <a:srgbClr val="FF6600"/>
                        </a:solidFill>
                        <a:latin typeface="たづがね角ゴシック Info Bold" panose="020B0600070205080204"/>
                        <a:ea typeface="たづがね角ゴシック Info Bold" panose="020B0600070205080204"/>
                      </a:endParaRPr>
                    </a:p>
                    <a:p>
                      <a:r>
                        <a:rPr kumimoji="1" lang="ja-JP" altLang="en-US" sz="1400" dirty="0">
                          <a:solidFill>
                            <a:srgbClr val="FF6600"/>
                          </a:solidFill>
                          <a:latin typeface="たづがね角ゴシック Info Bold" panose="020B0600070205080204"/>
                          <a:ea typeface="たづがね角ゴシック Info Bold" panose="020B0600070205080204"/>
                        </a:rPr>
                        <a:t>麦茶をつくる</a:t>
                      </a:r>
                      <a:endParaRPr kumimoji="1" lang="en-US" altLang="ja-JP" sz="1400" dirty="0">
                        <a:solidFill>
                          <a:srgbClr val="FF6600"/>
                        </a:solidFill>
                        <a:latin typeface="たづがね角ゴシック Info Bold" panose="020B0600070205080204"/>
                        <a:ea typeface="たづがね角ゴシック Info Bold" panose="020B06000702050802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dirty="0">
                          <a:solidFill>
                            <a:schemeClr val="tx1"/>
                          </a:solidFill>
                          <a:latin typeface="たづがね角ゴシック Info Bold" panose="020B0600070205080204"/>
                          <a:ea typeface="たづがね角ゴシック Info Bold" panose="020B0600070205080204"/>
                        </a:rPr>
                        <a:t>各部屋からごみを集める</a:t>
                      </a:r>
                      <a:endParaRPr kumimoji="1" lang="en-US" altLang="ja-JP" sz="1400" dirty="0">
                        <a:solidFill>
                          <a:schemeClr val="tx1"/>
                        </a:solidFill>
                        <a:latin typeface="たづがね角ゴシック Info Bold" panose="020B0600070205080204"/>
                        <a:ea typeface="たづがね角ゴシック Info Bold" panose="020B0600070205080204"/>
                      </a:endParaRPr>
                    </a:p>
                    <a:p>
                      <a:r>
                        <a:rPr kumimoji="1" lang="ja-JP" altLang="en-US" sz="1400" dirty="0">
                          <a:solidFill>
                            <a:schemeClr val="tx1"/>
                          </a:solidFill>
                          <a:latin typeface="たづがね角ゴシック Info Bold" panose="020B0600070205080204"/>
                          <a:ea typeface="たづがね角ゴシック Info Bold" panose="020B0600070205080204"/>
                        </a:rPr>
                        <a:t>ごみを分別してまとめる</a:t>
                      </a:r>
                      <a:endParaRPr kumimoji="1" lang="en-US" altLang="ja-JP" sz="1400" dirty="0">
                        <a:solidFill>
                          <a:schemeClr val="tx1"/>
                        </a:solidFill>
                        <a:latin typeface="たづがね角ゴシック Info Bold" panose="020B0600070205080204"/>
                        <a:ea typeface="たづがね角ゴシック Info Bold" panose="020B0600070205080204"/>
                      </a:endParaRPr>
                    </a:p>
                    <a:p>
                      <a:r>
                        <a:rPr kumimoji="1" lang="ja-JP" altLang="en-US" sz="1400" dirty="0">
                          <a:solidFill>
                            <a:schemeClr val="tx1"/>
                          </a:solidFill>
                          <a:latin typeface="たづがね角ゴシック Info Bold" panose="020B0600070205080204"/>
                          <a:ea typeface="たづがね角ゴシック Info Bold" panose="020B0600070205080204"/>
                        </a:rPr>
                        <a:t>新聞・雑誌・段ボールをしばる</a:t>
                      </a:r>
                      <a:endParaRPr kumimoji="1" lang="en-US" altLang="ja-JP" sz="1400" dirty="0">
                        <a:solidFill>
                          <a:schemeClr val="tx1"/>
                        </a:solidFill>
                        <a:latin typeface="たづがね角ゴシック Info Bold" panose="020B0600070205080204"/>
                        <a:ea typeface="たづがね角ゴシック Info Bold" panose="020B0600070205080204"/>
                      </a:endParaRPr>
                    </a:p>
                    <a:p>
                      <a:r>
                        <a:rPr kumimoji="1" lang="ja-JP" altLang="en-US" sz="1400" dirty="0">
                          <a:solidFill>
                            <a:schemeClr val="tx1"/>
                          </a:solidFill>
                          <a:latin typeface="たづがね角ゴシック Info Bold" panose="020B0600070205080204"/>
                          <a:ea typeface="たづがね角ゴシック Info Bold" panose="020B0600070205080204"/>
                        </a:rPr>
                        <a:t>シーツを洗濯する</a:t>
                      </a:r>
                      <a:endParaRPr kumimoji="1" lang="en-US" altLang="ja-JP" sz="1400" dirty="0">
                        <a:solidFill>
                          <a:schemeClr val="tx1"/>
                        </a:solidFill>
                        <a:latin typeface="たづがね角ゴシック Info Bold" panose="020B0600070205080204"/>
                        <a:ea typeface="たづがね角ゴシック Info Bold" panose="020B0600070205080204"/>
                      </a:endParaRPr>
                    </a:p>
                    <a:p>
                      <a:r>
                        <a:rPr kumimoji="1" lang="ja-JP" altLang="en-US" sz="1400" dirty="0">
                          <a:solidFill>
                            <a:schemeClr val="tx1"/>
                          </a:solidFill>
                          <a:latin typeface="たづがね角ゴシック Info Bold" panose="020B0600070205080204"/>
                          <a:ea typeface="たづがね角ゴシック Info Bold" panose="020B0600070205080204"/>
                        </a:rPr>
                        <a:t>布団を干す</a:t>
                      </a:r>
                      <a:endParaRPr kumimoji="1" lang="en-US" altLang="ja-JP" sz="1400" dirty="0">
                        <a:solidFill>
                          <a:schemeClr val="tx1"/>
                        </a:solidFill>
                        <a:latin typeface="たづがね角ゴシック Info Bold" panose="020B0600070205080204"/>
                        <a:ea typeface="たづがね角ゴシック Info Bold" panose="020B0600070205080204"/>
                      </a:endParaRPr>
                    </a:p>
                    <a:p>
                      <a:r>
                        <a:rPr kumimoji="1" lang="ja-JP" altLang="en-US" sz="1400" dirty="0">
                          <a:solidFill>
                            <a:schemeClr val="tx1"/>
                          </a:solidFill>
                          <a:latin typeface="たづがね角ゴシック Info Bold" panose="020B0600070205080204"/>
                          <a:ea typeface="たづがね角ゴシック Info Bold" panose="020B0600070205080204"/>
                        </a:rPr>
                        <a:t>上靴を洗う</a:t>
                      </a:r>
                      <a:endParaRPr kumimoji="1" lang="en-US" altLang="ja-JP" sz="1400" dirty="0">
                        <a:solidFill>
                          <a:schemeClr val="tx1"/>
                        </a:solidFill>
                        <a:latin typeface="たづがね角ゴシック Info Bold" panose="020B0600070205080204"/>
                        <a:ea typeface="たづがね角ゴシック Info Bold" panose="020B0600070205080204"/>
                      </a:endParaRPr>
                    </a:p>
                    <a:p>
                      <a:r>
                        <a:rPr kumimoji="1" lang="ja-JP" altLang="en-US" sz="1400" dirty="0">
                          <a:solidFill>
                            <a:schemeClr val="tx1"/>
                          </a:solidFill>
                          <a:latin typeface="たづがね角ゴシック Info Bold" panose="020B0600070205080204"/>
                          <a:ea typeface="たづがね角ゴシック Info Bold" panose="020B0600070205080204"/>
                        </a:rPr>
                        <a:t>エプロンを洗う</a:t>
                      </a:r>
                      <a:endParaRPr kumimoji="1" lang="en-US" altLang="ja-JP" sz="1400" dirty="0">
                        <a:solidFill>
                          <a:schemeClr val="tx1"/>
                        </a:solidFill>
                        <a:latin typeface="たづがね角ゴシック Info Bold" panose="020B0600070205080204"/>
                        <a:ea typeface="たづがね角ゴシック Info Bold" panose="020B0600070205080204"/>
                      </a:endParaRPr>
                    </a:p>
                    <a:p>
                      <a:r>
                        <a:rPr kumimoji="1" lang="ja-JP" altLang="en-US" sz="1400" dirty="0">
                          <a:solidFill>
                            <a:schemeClr val="tx1"/>
                          </a:solidFill>
                          <a:latin typeface="たづがね角ゴシック Info Bold" panose="020B0600070205080204"/>
                          <a:ea typeface="たづがね角ゴシック Info Bold" panose="020B0600070205080204"/>
                        </a:rPr>
                        <a:t>カウンターの上のプリント類を片付ける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3062744"/>
                  </a:ext>
                </a:extLst>
              </a:tr>
            </a:tbl>
          </a:graphicData>
        </a:graphic>
      </p:graphicFrame>
    </p:spTree>
    <p:extLst>
      <p:ext uri="{BB962C8B-B14F-4D97-AF65-F5344CB8AC3E}">
        <p14:creationId xmlns:p14="http://schemas.microsoft.com/office/powerpoint/2010/main" val="1739964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ADF4B-50C8-F2B1-CFA5-68014DA47D5F}"/>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C03FA60E-A8E3-9C23-810F-590D45363512}"/>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お助け家電・サービス</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6" name="TextBox 11">
            <a:extLst>
              <a:ext uri="{FF2B5EF4-FFF2-40B4-BE49-F238E27FC236}">
                <a16:creationId xmlns:a16="http://schemas.microsoft.com/office/drawing/2014/main" id="{FEBB1143-7C6E-638B-BAC9-3D015CE93A88}"/>
              </a:ext>
            </a:extLst>
          </p:cNvPr>
          <p:cNvSpPr txBox="1"/>
          <p:nvPr/>
        </p:nvSpPr>
        <p:spPr>
          <a:xfrm>
            <a:off x="1501480" y="1413576"/>
            <a:ext cx="9290345" cy="1785104"/>
          </a:xfrm>
          <a:prstGeom prst="rect">
            <a:avLst/>
          </a:prstGeom>
        </p:spPr>
        <p:txBody>
          <a:bodyPr wrap="square" lIns="0" tIns="0" rIns="0" bIns="0" rtlCol="0" anchor="t">
            <a:spAutoFit/>
          </a:bodyPr>
          <a:lstStyle/>
          <a:p>
            <a:pPr algn="l"/>
            <a:r>
              <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家電</a:t>
            </a:r>
            <a:r>
              <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rPr>
              <a:t>】</a:t>
            </a: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　</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latin typeface="たづがね角ゴシック Info Medium"/>
                <a:ea typeface="たづがね角ゴシック Info Medium"/>
                <a:cs typeface="たづがね角ゴシック Info Medium"/>
                <a:sym typeface="たづがね角ゴシック Info Medium"/>
              </a:rPr>
              <a:t>　</a:t>
            </a:r>
            <a:r>
              <a:rPr lang="ja-JP" altLang="en-US" sz="2000" dirty="0">
                <a:latin typeface="たづがね角ゴシック Info Medium"/>
                <a:ea typeface="たづがね角ゴシック Info Medium"/>
                <a:cs typeface="たづがね角ゴシック Info Medium"/>
                <a:sym typeface="たづがね角ゴシック Info Medium"/>
              </a:rPr>
              <a:t>食器洗浄機、洗濯乾燥機、ロボット掃除機、</a:t>
            </a:r>
            <a:endParaRPr lang="en-US" altLang="ja-JP" sz="20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2000" dirty="0">
                <a:latin typeface="たづがね角ゴシック Info Medium"/>
                <a:ea typeface="たづがね角ゴシック Info Medium"/>
                <a:cs typeface="たづがね角ゴシック Info Medium"/>
                <a:sym typeface="たづがね角ゴシック Info Medium"/>
              </a:rPr>
              <a:t>　電気圧力鍋・自動調理鍋、ベビーモニター　など</a:t>
            </a:r>
          </a:p>
          <a:p>
            <a:pPr algn="l"/>
            <a:endPar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7" name="Freeform 10">
            <a:extLst>
              <a:ext uri="{FF2B5EF4-FFF2-40B4-BE49-F238E27FC236}">
                <a16:creationId xmlns:a16="http://schemas.microsoft.com/office/drawing/2014/main" id="{227E23B6-A4F4-F418-3D41-ECC7BC37C268}"/>
              </a:ext>
            </a:extLst>
          </p:cNvPr>
          <p:cNvSpPr/>
          <p:nvPr/>
        </p:nvSpPr>
        <p:spPr>
          <a:xfrm>
            <a:off x="1061533" y="1455367"/>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4" name="Freeform 10">
            <a:extLst>
              <a:ext uri="{FF2B5EF4-FFF2-40B4-BE49-F238E27FC236}">
                <a16:creationId xmlns:a16="http://schemas.microsoft.com/office/drawing/2014/main" id="{01E8EBC6-2E2E-166D-C108-043E8AF4221C}"/>
              </a:ext>
            </a:extLst>
          </p:cNvPr>
          <p:cNvSpPr/>
          <p:nvPr/>
        </p:nvSpPr>
        <p:spPr>
          <a:xfrm>
            <a:off x="1061533" y="3074545"/>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9" name="Freeform 10">
            <a:extLst>
              <a:ext uri="{FF2B5EF4-FFF2-40B4-BE49-F238E27FC236}">
                <a16:creationId xmlns:a16="http://schemas.microsoft.com/office/drawing/2014/main" id="{0E48C236-2EC2-C844-9C2E-5F38BAAA5DC6}"/>
              </a:ext>
            </a:extLst>
          </p:cNvPr>
          <p:cNvSpPr/>
          <p:nvPr/>
        </p:nvSpPr>
        <p:spPr>
          <a:xfrm>
            <a:off x="1061533" y="4751023"/>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8" name="TextBox 10">
            <a:extLst>
              <a:ext uri="{FF2B5EF4-FFF2-40B4-BE49-F238E27FC236}">
                <a16:creationId xmlns:a16="http://schemas.microsoft.com/office/drawing/2014/main" id="{ABD2BBCF-859A-330F-1EFE-3ED58E1F1FD5}"/>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パパ育休のススメ</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10" name="TextBox 11">
            <a:extLst>
              <a:ext uri="{FF2B5EF4-FFF2-40B4-BE49-F238E27FC236}">
                <a16:creationId xmlns:a16="http://schemas.microsoft.com/office/drawing/2014/main" id="{A961DD8F-90F0-0214-23A9-2EF967F56F2A}"/>
              </a:ext>
            </a:extLst>
          </p:cNvPr>
          <p:cNvSpPr txBox="1"/>
          <p:nvPr/>
        </p:nvSpPr>
        <p:spPr>
          <a:xfrm>
            <a:off x="1501480" y="3074545"/>
            <a:ext cx="9290345" cy="1107996"/>
          </a:xfrm>
          <a:prstGeom prst="rect">
            <a:avLst/>
          </a:prstGeom>
        </p:spPr>
        <p:txBody>
          <a:bodyPr wrap="square" lIns="0" tIns="0" rIns="0" bIns="0" rtlCol="0" anchor="t">
            <a:spAutoFit/>
          </a:bodyPr>
          <a:lstStyle/>
          <a:p>
            <a:pPr algn="l"/>
            <a:r>
              <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公的支援</a:t>
            </a:r>
            <a:r>
              <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rPr>
              <a:t>】</a:t>
            </a: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　</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latin typeface="たづがね角ゴシック Info Medium"/>
                <a:ea typeface="たづがね角ゴシック Info Medium"/>
                <a:cs typeface="たづがね角ゴシック Info Medium"/>
                <a:sym typeface="たづがね角ゴシック Info Medium"/>
              </a:rPr>
              <a:t>　</a:t>
            </a:r>
            <a:r>
              <a:rPr lang="ja-JP" altLang="en-US" sz="2000" dirty="0">
                <a:latin typeface="たづがね角ゴシック Info Medium"/>
                <a:ea typeface="たづがね角ゴシック Info Medium"/>
                <a:cs typeface="たづがね角ゴシック Info Medium"/>
                <a:sym typeface="たづがね角ゴシック Info Medium"/>
              </a:rPr>
              <a:t>産後ケア事業、自治体独自の家事・育児支援補助など</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p:txBody>
      </p:sp>
      <p:sp>
        <p:nvSpPr>
          <p:cNvPr id="12" name="TextBox 11">
            <a:extLst>
              <a:ext uri="{FF2B5EF4-FFF2-40B4-BE49-F238E27FC236}">
                <a16:creationId xmlns:a16="http://schemas.microsoft.com/office/drawing/2014/main" id="{A76110B0-BBBF-8106-8196-1C42B9903019}"/>
              </a:ext>
            </a:extLst>
          </p:cNvPr>
          <p:cNvSpPr txBox="1"/>
          <p:nvPr/>
        </p:nvSpPr>
        <p:spPr>
          <a:xfrm>
            <a:off x="1501480" y="4751023"/>
            <a:ext cx="9814220" cy="1107996"/>
          </a:xfrm>
          <a:prstGeom prst="rect">
            <a:avLst/>
          </a:prstGeom>
        </p:spPr>
        <p:txBody>
          <a:bodyPr wrap="square" lIns="0" tIns="0" rIns="0" bIns="0" rtlCol="0" anchor="t">
            <a:spAutoFit/>
          </a:bodyPr>
          <a:lstStyle/>
          <a:p>
            <a:pPr algn="l"/>
            <a:r>
              <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民間サービス</a:t>
            </a:r>
            <a:r>
              <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rPr>
              <a:t>】</a:t>
            </a: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　</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latin typeface="たづがね角ゴシック Info Medium"/>
                <a:ea typeface="たづがね角ゴシック Info Medium"/>
                <a:cs typeface="たづがね角ゴシック Info Medium"/>
                <a:sym typeface="たづがね角ゴシック Info Medium"/>
              </a:rPr>
              <a:t>　</a:t>
            </a:r>
            <a:r>
              <a:rPr lang="ja-JP" altLang="en-US" sz="2000" dirty="0">
                <a:latin typeface="たづがね角ゴシック Info Medium"/>
                <a:ea typeface="たづがね角ゴシック Info Medium"/>
                <a:cs typeface="たづがね角ゴシック Info Medium"/>
                <a:sym typeface="たづがね角ゴシック Info Medium"/>
              </a:rPr>
              <a:t>家事代行サービス、食材宅配、ベビーシッター・送迎代行、宅配クリーニングなど</a:t>
            </a:r>
            <a:endParaRPr lang="ja-JP" altLang="en-US" sz="2400" dirty="0">
              <a:latin typeface="たづがね角ゴシック Info Medium"/>
              <a:ea typeface="たづがね角ゴシック Info Medium"/>
              <a:cs typeface="たづがね角ゴシック Info Medium"/>
              <a:sym typeface="たづがね角ゴシック Info Medium"/>
            </a:endParaRPr>
          </a:p>
        </p:txBody>
      </p:sp>
      <p:pic>
        <p:nvPicPr>
          <p:cNvPr id="5" name="図 4">
            <a:extLst>
              <a:ext uri="{FF2B5EF4-FFF2-40B4-BE49-F238E27FC236}">
                <a16:creationId xmlns:a16="http://schemas.microsoft.com/office/drawing/2014/main" id="{3B34DC24-CDDB-CF7D-F4CB-4310F7AAD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0621" y="3459387"/>
            <a:ext cx="1259846" cy="1259846"/>
          </a:xfrm>
          <a:prstGeom prst="rect">
            <a:avLst/>
          </a:prstGeom>
        </p:spPr>
      </p:pic>
      <p:pic>
        <p:nvPicPr>
          <p:cNvPr id="11" name="図 10">
            <a:extLst>
              <a:ext uri="{FF2B5EF4-FFF2-40B4-BE49-F238E27FC236}">
                <a16:creationId xmlns:a16="http://schemas.microsoft.com/office/drawing/2014/main" id="{87567B92-0FB5-004E-B57E-D830174936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2791" y="931028"/>
            <a:ext cx="1544031" cy="1416608"/>
          </a:xfrm>
          <a:prstGeom prst="rect">
            <a:avLst/>
          </a:prstGeom>
        </p:spPr>
      </p:pic>
    </p:spTree>
    <p:extLst>
      <p:ext uri="{BB962C8B-B14F-4D97-AF65-F5344CB8AC3E}">
        <p14:creationId xmlns:p14="http://schemas.microsoft.com/office/powerpoint/2010/main" val="1378567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4597A-B67B-1C3C-9236-9F1B156F245E}"/>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58E971AD-B20A-C147-8586-BDCFBE82F132}"/>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夫婦の愛情曲線</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2" name="TextBox 15">
            <a:extLst>
              <a:ext uri="{FF2B5EF4-FFF2-40B4-BE49-F238E27FC236}">
                <a16:creationId xmlns:a16="http://schemas.microsoft.com/office/drawing/2014/main" id="{28A4A6FC-5FDB-6A31-6114-2E50498D6E00}"/>
              </a:ext>
            </a:extLst>
          </p:cNvPr>
          <p:cNvSpPr txBox="1"/>
          <p:nvPr/>
        </p:nvSpPr>
        <p:spPr>
          <a:xfrm>
            <a:off x="3029448" y="6066981"/>
            <a:ext cx="7718444" cy="303609"/>
          </a:xfrm>
          <a:prstGeom prst="rect">
            <a:avLst/>
          </a:prstGeom>
        </p:spPr>
        <p:txBody>
          <a:bodyPr wrap="square" lIns="0" tIns="0" rIns="0" bIns="0" rtlCol="0" anchor="t">
            <a:spAutoFit/>
          </a:bodyPr>
          <a:lstStyle/>
          <a:p>
            <a:pPr marL="0" lvl="0" indent="0" algn="l">
              <a:lnSpc>
                <a:spcPts val="2654"/>
              </a:lnSpc>
              <a:spcBef>
                <a:spcPct val="0"/>
              </a:spcBef>
            </a:pP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出典</a:t>
            </a:r>
            <a:r>
              <a:rPr 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「みえの育児男子ハンドブックが新しくなりました。　（令和</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6</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年</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3</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月発行）」（三重県）</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4" name="TextBox 10">
            <a:extLst>
              <a:ext uri="{FF2B5EF4-FFF2-40B4-BE49-F238E27FC236}">
                <a16:creationId xmlns:a16="http://schemas.microsoft.com/office/drawing/2014/main" id="{C86D7D54-DA1C-4706-6307-0F376A93BBA5}"/>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パパ育休のススメ</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pic>
        <p:nvPicPr>
          <p:cNvPr id="6" name="図 5">
            <a:extLst>
              <a:ext uri="{FF2B5EF4-FFF2-40B4-BE49-F238E27FC236}">
                <a16:creationId xmlns:a16="http://schemas.microsoft.com/office/drawing/2014/main" id="{C4766966-6A42-D450-405A-AACA36B81966}"/>
              </a:ext>
            </a:extLst>
          </p:cNvPr>
          <p:cNvPicPr>
            <a:picLocks noChangeAspect="1"/>
          </p:cNvPicPr>
          <p:nvPr/>
        </p:nvPicPr>
        <p:blipFill>
          <a:blip r:embed="rId2"/>
          <a:srcRect l="22432" t="35221" r="27095" b="15826"/>
          <a:stretch>
            <a:fillRect/>
          </a:stretch>
        </p:blipFill>
        <p:spPr>
          <a:xfrm>
            <a:off x="1108379" y="1249047"/>
            <a:ext cx="7076424" cy="4575526"/>
          </a:xfrm>
          <a:prstGeom prst="rect">
            <a:avLst/>
          </a:prstGeom>
        </p:spPr>
      </p:pic>
      <p:sp>
        <p:nvSpPr>
          <p:cNvPr id="5" name="TextBox 15">
            <a:extLst>
              <a:ext uri="{FF2B5EF4-FFF2-40B4-BE49-F238E27FC236}">
                <a16:creationId xmlns:a16="http://schemas.microsoft.com/office/drawing/2014/main" id="{38530322-6879-17A5-19C3-7F66E060B577}"/>
              </a:ext>
            </a:extLst>
          </p:cNvPr>
          <p:cNvSpPr txBox="1"/>
          <p:nvPr/>
        </p:nvSpPr>
        <p:spPr>
          <a:xfrm>
            <a:off x="8422109" y="2163742"/>
            <a:ext cx="3564381" cy="2746136"/>
          </a:xfrm>
          <a:prstGeom prst="rect">
            <a:avLst/>
          </a:prstGeom>
        </p:spPr>
        <p:txBody>
          <a:bodyPr wrap="square" lIns="0" tIns="0" rIns="0" bIns="0" rtlCol="0" anchor="t">
            <a:spAutoFit/>
          </a:bodyPr>
          <a:lstStyle/>
          <a:p>
            <a:pPr marL="0" lvl="0" indent="0" algn="l">
              <a:lnSpc>
                <a:spcPts val="2654"/>
              </a:lnSpc>
              <a:spcBef>
                <a:spcPct val="0"/>
              </a:spcBef>
            </a:pPr>
            <a:r>
              <a:rPr lang="ja-JP" altLang="en-US" sz="2000" dirty="0">
                <a:latin typeface="たづがね角ゴシック Info Medium"/>
                <a:ea typeface="たづがね角ゴシック Info Medium"/>
                <a:cs typeface="たづがね角ゴシック Info Medium"/>
                <a:sym typeface="たづがね角ゴシック Info Medium"/>
              </a:rPr>
              <a:t>出産直後は「子ども以外」</a:t>
            </a:r>
            <a:endParaRPr lang="en-US" altLang="ja-JP" sz="2000" dirty="0">
              <a:latin typeface="たづがね角ゴシック Info Medium"/>
              <a:ea typeface="たづがね角ゴシック Info Medium"/>
              <a:cs typeface="たづがね角ゴシック Info Medium"/>
              <a:sym typeface="たづがね角ゴシック Info Medium"/>
            </a:endParaRPr>
          </a:p>
          <a:p>
            <a:pPr marL="0" lvl="0" indent="0" algn="l">
              <a:lnSpc>
                <a:spcPts val="2654"/>
              </a:lnSpc>
              <a:spcBef>
                <a:spcPct val="0"/>
              </a:spcBef>
            </a:pPr>
            <a:r>
              <a:rPr lang="ja-JP" altLang="en-US" sz="2000" dirty="0">
                <a:latin typeface="たづがね角ゴシック Info Medium"/>
                <a:ea typeface="たづがね角ゴシック Info Medium"/>
                <a:cs typeface="たづがね角ゴシック Info Medium"/>
                <a:sym typeface="たづがね角ゴシック Info Medium"/>
              </a:rPr>
              <a:t>（夫、仕事、趣味等）すべてのものへの愛情が低下します。</a:t>
            </a:r>
            <a:endParaRPr lang="en-US" altLang="ja-JP" sz="2000" dirty="0">
              <a:latin typeface="たづがね角ゴシック Info Medium"/>
              <a:ea typeface="たづがね角ゴシック Info Medium"/>
              <a:cs typeface="たづがね角ゴシック Info Medium"/>
              <a:sym typeface="たづがね角ゴシック Info Medium"/>
            </a:endParaRPr>
          </a:p>
          <a:p>
            <a:pPr marL="0" lvl="0" indent="0" algn="l">
              <a:lnSpc>
                <a:spcPts val="2654"/>
              </a:lnSpc>
              <a:spcBef>
                <a:spcPct val="0"/>
              </a:spcBef>
            </a:pPr>
            <a:endParaRPr lang="en-US" altLang="ja-JP" sz="2000" dirty="0">
              <a:latin typeface="たづがね角ゴシック Info Medium"/>
              <a:ea typeface="たづがね角ゴシック Info Medium"/>
              <a:cs typeface="たづがね角ゴシック Info Medium"/>
              <a:sym typeface="たづがね角ゴシック Info Medium"/>
            </a:endParaRPr>
          </a:p>
          <a:p>
            <a:pPr marL="0" lvl="0" indent="0" algn="l">
              <a:lnSpc>
                <a:spcPts val="2654"/>
              </a:lnSpc>
              <a:spcBef>
                <a:spcPct val="0"/>
              </a:spcBef>
            </a:pPr>
            <a:r>
              <a:rPr lang="ja-JP" altLang="en-US" sz="2000" dirty="0">
                <a:latin typeface="たづがね角ゴシック Info Medium"/>
                <a:ea typeface="たづがね角ゴシック Info Medium"/>
                <a:cs typeface="たづがね角ゴシック Info Medium"/>
                <a:sym typeface="たづがね角ゴシック Info Medium"/>
              </a:rPr>
              <a:t>産後に、夫がパートナーとして一緒に家事・育児に取り組むことで、夫婦の関係性が良くなります！</a:t>
            </a:r>
            <a:endParaRPr lang="en-US" altLang="ja-JP" sz="2000" dirty="0">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12971709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ADF4B-50C8-F2B1-CFA5-68014DA47D5F}"/>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C03FA60E-A8E3-9C23-810F-590D45363512}"/>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妻はこのように言われるとつらいかも</a:t>
            </a:r>
            <a:r>
              <a:rPr lang="en-US" altLang="ja-JP" sz="2400" b="1" dirty="0">
                <a:solidFill>
                  <a:srgbClr val="003356"/>
                </a:solidFill>
                <a:latin typeface="たづがね角ゴシック Info Bold"/>
                <a:ea typeface="たづがね角ゴシック Info Bold"/>
                <a:cs typeface="たづがね角ゴシック Info Bold"/>
                <a:sym typeface="たづがね角ゴシック Info Bold"/>
              </a:rPr>
              <a:t>…</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6" name="TextBox 11">
            <a:extLst>
              <a:ext uri="{FF2B5EF4-FFF2-40B4-BE49-F238E27FC236}">
                <a16:creationId xmlns:a16="http://schemas.microsoft.com/office/drawing/2014/main" id="{FEBB1143-7C6E-638B-BAC9-3D015CE93A88}"/>
              </a:ext>
            </a:extLst>
          </p:cNvPr>
          <p:cNvSpPr txBox="1"/>
          <p:nvPr/>
        </p:nvSpPr>
        <p:spPr>
          <a:xfrm>
            <a:off x="1501480" y="1413576"/>
            <a:ext cx="9290345" cy="984885"/>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「何か手伝うことある？」「言ってくれればやるよ。」</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latin typeface="たづがね角ゴシック Info Medium"/>
                <a:ea typeface="たづがね角ゴシック Info Medium"/>
                <a:cs typeface="たづがね角ゴシック Info Medium"/>
                <a:sym typeface="たづがね角ゴシック Info Medium"/>
              </a:rPr>
              <a:t>　</a:t>
            </a:r>
            <a:r>
              <a:rPr lang="ja-JP" altLang="en-US" sz="1600" dirty="0">
                <a:latin typeface="たづがね角ゴシック Info Medium"/>
                <a:ea typeface="たづがね角ゴシック Info Medium"/>
                <a:cs typeface="たづがね角ゴシック Info Medium"/>
                <a:sym typeface="たづがね角ゴシック Info Medium"/>
              </a:rPr>
              <a:t>家事・育児の主担当は「妻」でしょうか？一緒に暮らす家のこと、二人の子どものことですよね。　　</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　</a:t>
            </a:r>
            <a:r>
              <a:rPr lang="en-US" altLang="ja-JP" sz="1600" dirty="0">
                <a:latin typeface="たづがね角ゴシック Info Medium"/>
                <a:ea typeface="たづがね角ゴシック Info Medium"/>
                <a:cs typeface="たづがね角ゴシック Info Medium"/>
                <a:sym typeface="たづがね角ゴシック Info Medium"/>
              </a:rPr>
              <a:t>【</a:t>
            </a:r>
            <a:r>
              <a:rPr lang="ja-JP" altLang="en-US" sz="1600" dirty="0">
                <a:latin typeface="たづがね角ゴシック Info Medium"/>
                <a:ea typeface="たづがね角ゴシック Info Medium"/>
                <a:cs typeface="たづがね角ゴシック Info Medium"/>
                <a:sym typeface="たづがね角ゴシック Info Medium"/>
              </a:rPr>
              <a:t>こう言おう！</a:t>
            </a:r>
            <a:r>
              <a:rPr lang="en-US" altLang="ja-JP" sz="1600" dirty="0">
                <a:latin typeface="たづがね角ゴシック Info Medium"/>
                <a:ea typeface="たづがね角ゴシック Info Medium"/>
                <a:cs typeface="たづがね角ゴシック Info Medium"/>
                <a:sym typeface="たづがね角ゴシック Info Medium"/>
              </a:rPr>
              <a:t>】</a:t>
            </a:r>
            <a:r>
              <a:rPr lang="ja-JP" altLang="en-US" sz="1600" dirty="0">
                <a:latin typeface="たづがね角ゴシック Info Medium"/>
                <a:ea typeface="たづがね角ゴシック Info Medium"/>
                <a:cs typeface="たづがね角ゴシック Info Medium"/>
                <a:sym typeface="たづがね角ゴシック Info Medium"/>
              </a:rPr>
              <a:t>「次のおむつ交換、やっておくね。」「お風呂掃除してくるよ。」</a:t>
            </a:r>
          </a:p>
        </p:txBody>
      </p:sp>
      <p:sp>
        <p:nvSpPr>
          <p:cNvPr id="7" name="Freeform 10">
            <a:extLst>
              <a:ext uri="{FF2B5EF4-FFF2-40B4-BE49-F238E27FC236}">
                <a16:creationId xmlns:a16="http://schemas.microsoft.com/office/drawing/2014/main" id="{227E23B6-A4F4-F418-3D41-ECC7BC37C268}"/>
              </a:ext>
            </a:extLst>
          </p:cNvPr>
          <p:cNvSpPr/>
          <p:nvPr/>
        </p:nvSpPr>
        <p:spPr>
          <a:xfrm>
            <a:off x="1061533" y="1455367"/>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4" name="Freeform 10">
            <a:extLst>
              <a:ext uri="{FF2B5EF4-FFF2-40B4-BE49-F238E27FC236}">
                <a16:creationId xmlns:a16="http://schemas.microsoft.com/office/drawing/2014/main" id="{01E8EBC6-2E2E-166D-C108-043E8AF4221C}"/>
              </a:ext>
            </a:extLst>
          </p:cNvPr>
          <p:cNvSpPr/>
          <p:nvPr/>
        </p:nvSpPr>
        <p:spPr>
          <a:xfrm>
            <a:off x="1061533" y="2589857"/>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9" name="Freeform 10">
            <a:extLst>
              <a:ext uri="{FF2B5EF4-FFF2-40B4-BE49-F238E27FC236}">
                <a16:creationId xmlns:a16="http://schemas.microsoft.com/office/drawing/2014/main" id="{0E48C236-2EC2-C844-9C2E-5F38BAAA5DC6}"/>
              </a:ext>
            </a:extLst>
          </p:cNvPr>
          <p:cNvSpPr/>
          <p:nvPr/>
        </p:nvSpPr>
        <p:spPr>
          <a:xfrm>
            <a:off x="1061533" y="3758711"/>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8" name="TextBox 10">
            <a:extLst>
              <a:ext uri="{FF2B5EF4-FFF2-40B4-BE49-F238E27FC236}">
                <a16:creationId xmlns:a16="http://schemas.microsoft.com/office/drawing/2014/main" id="{ABD2BBCF-859A-330F-1EFE-3ED58E1F1FD5}"/>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パパ育休のススメ</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13" name="Freeform 10">
            <a:extLst>
              <a:ext uri="{FF2B5EF4-FFF2-40B4-BE49-F238E27FC236}">
                <a16:creationId xmlns:a16="http://schemas.microsoft.com/office/drawing/2014/main" id="{78618041-FDE3-778F-16A1-C5487E441D2F}"/>
              </a:ext>
            </a:extLst>
          </p:cNvPr>
          <p:cNvSpPr/>
          <p:nvPr/>
        </p:nvSpPr>
        <p:spPr>
          <a:xfrm>
            <a:off x="1061533" y="5029618"/>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4" name="TextBox 11">
            <a:extLst>
              <a:ext uri="{FF2B5EF4-FFF2-40B4-BE49-F238E27FC236}">
                <a16:creationId xmlns:a16="http://schemas.microsoft.com/office/drawing/2014/main" id="{D548DADE-D359-E12F-9BA1-E3A91AA2AD18}"/>
              </a:ext>
            </a:extLst>
          </p:cNvPr>
          <p:cNvSpPr txBox="1"/>
          <p:nvPr/>
        </p:nvSpPr>
        <p:spPr>
          <a:xfrm>
            <a:off x="1501480" y="5029618"/>
            <a:ext cx="9290345" cy="984885"/>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「あのワイシャツ、どこにある？」「爪切り、どこ？」</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latin typeface="たづがね角ゴシック Info Medium"/>
                <a:ea typeface="たづがね角ゴシック Info Medium"/>
                <a:cs typeface="たづがね角ゴシック Info Medium"/>
                <a:sym typeface="たづがね角ゴシック Info Medium"/>
              </a:rPr>
              <a:t>　</a:t>
            </a:r>
            <a:r>
              <a:rPr lang="ja-JP" altLang="en-US" sz="1600" dirty="0">
                <a:latin typeface="たづがね角ゴシック Info Medium"/>
                <a:ea typeface="たづがね角ゴシック Info Medium"/>
                <a:cs typeface="たづがね角ゴシック Info Medium"/>
                <a:sym typeface="たづがね角ゴシック Info Medium"/>
              </a:rPr>
              <a:t>自分の物や家族の物のありかは、自分で把握・管理してください。</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　  </a:t>
            </a:r>
            <a:r>
              <a:rPr lang="en-US" altLang="ja-JP" sz="1600" dirty="0">
                <a:latin typeface="たづがね角ゴシック Info Medium"/>
                <a:ea typeface="たづがね角ゴシック Info Medium"/>
                <a:cs typeface="たづがね角ゴシック Info Medium"/>
                <a:sym typeface="たづがね角ゴシック Info Medium"/>
              </a:rPr>
              <a:t>【</a:t>
            </a:r>
            <a:r>
              <a:rPr lang="ja-JP" altLang="en-US" sz="1600" dirty="0">
                <a:latin typeface="たづがね角ゴシック Info Medium"/>
                <a:ea typeface="たづがね角ゴシック Info Medium"/>
                <a:cs typeface="たづがね角ゴシック Info Medium"/>
                <a:sym typeface="たづがね角ゴシック Info Medium"/>
              </a:rPr>
              <a:t>こう言おう</a:t>
            </a:r>
            <a:r>
              <a:rPr lang="en-US" altLang="ja-JP" sz="1600" dirty="0">
                <a:latin typeface="たづがね角ゴシック Info Medium"/>
                <a:ea typeface="たづがね角ゴシック Info Medium"/>
                <a:cs typeface="たづがね角ゴシック Info Medium"/>
                <a:sym typeface="たづがね角ゴシック Info Medium"/>
              </a:rPr>
              <a:t>】</a:t>
            </a:r>
            <a:r>
              <a:rPr lang="ja-JP" altLang="en-US" sz="1600" dirty="0">
                <a:latin typeface="たづがね角ゴシック Info Medium"/>
                <a:ea typeface="たづがね角ゴシック Info Medium"/>
                <a:cs typeface="たづがね角ゴシック Info Medium"/>
                <a:sym typeface="たづがね角ゴシック Info Medium"/>
              </a:rPr>
              <a:t>「（自分で探してみて、どうしても見つからなければ聞きましょう。）」</a:t>
            </a:r>
          </a:p>
        </p:txBody>
      </p:sp>
      <p:pic>
        <p:nvPicPr>
          <p:cNvPr id="5" name="図 4">
            <a:extLst>
              <a:ext uri="{FF2B5EF4-FFF2-40B4-BE49-F238E27FC236}">
                <a16:creationId xmlns:a16="http://schemas.microsoft.com/office/drawing/2014/main" id="{EBBAA4A1-C1CA-4601-00F2-33F387D4E9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3411" y="678486"/>
            <a:ext cx="1193170" cy="1062632"/>
          </a:xfrm>
          <a:prstGeom prst="rect">
            <a:avLst/>
          </a:prstGeom>
        </p:spPr>
      </p:pic>
      <p:sp>
        <p:nvSpPr>
          <p:cNvPr id="2" name="TextBox 11">
            <a:extLst>
              <a:ext uri="{FF2B5EF4-FFF2-40B4-BE49-F238E27FC236}">
                <a16:creationId xmlns:a16="http://schemas.microsoft.com/office/drawing/2014/main" id="{F6BDE191-4DF0-C25D-05FF-4E850B410EFF}"/>
              </a:ext>
            </a:extLst>
          </p:cNvPr>
          <p:cNvSpPr txBox="1"/>
          <p:nvPr/>
        </p:nvSpPr>
        <p:spPr>
          <a:xfrm>
            <a:off x="1501480" y="2583875"/>
            <a:ext cx="9290345" cy="984885"/>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「赤ちゃん寝てる今のうちに休めば？」</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latin typeface="たづがね角ゴシック Info Medium"/>
                <a:ea typeface="たづがね角ゴシック Info Medium"/>
                <a:cs typeface="たづがね角ゴシック Info Medium"/>
                <a:sym typeface="たづがね角ゴシック Info Medium"/>
              </a:rPr>
              <a:t>　</a:t>
            </a:r>
            <a:r>
              <a:rPr lang="ja-JP" altLang="en-US" sz="1600" dirty="0">
                <a:latin typeface="たづがね角ゴシック Info Medium"/>
                <a:ea typeface="たづがね角ゴシック Info Medium"/>
                <a:cs typeface="たづがね角ゴシック Info Medium"/>
                <a:sym typeface="たづがね角ゴシック Info Medium"/>
              </a:rPr>
              <a:t>産後の妻は常に気を張っている状態。休む＝さぼると感じて、つらくなることも。　　</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　</a:t>
            </a:r>
            <a:r>
              <a:rPr lang="en-US" altLang="ja-JP" sz="1600" dirty="0">
                <a:latin typeface="たづがね角ゴシック Info Medium"/>
                <a:ea typeface="たづがね角ゴシック Info Medium"/>
                <a:cs typeface="たづがね角ゴシック Info Medium"/>
                <a:sym typeface="たづがね角ゴシック Info Medium"/>
              </a:rPr>
              <a:t>【</a:t>
            </a:r>
            <a:r>
              <a:rPr lang="ja-JP" altLang="en-US" sz="1600" dirty="0">
                <a:latin typeface="たづがね角ゴシック Info Medium"/>
                <a:ea typeface="たづがね角ゴシック Info Medium"/>
                <a:cs typeface="たづがね角ゴシック Info Medium"/>
                <a:sym typeface="たづがね角ゴシック Info Medium"/>
              </a:rPr>
              <a:t>こう言おう！</a:t>
            </a:r>
            <a:r>
              <a:rPr lang="en-US" altLang="ja-JP" sz="1600" dirty="0">
                <a:latin typeface="たづがね角ゴシック Info Medium"/>
                <a:ea typeface="たづがね角ゴシック Info Medium"/>
                <a:cs typeface="たづがね角ゴシック Info Medium"/>
                <a:sym typeface="たづがね角ゴシック Info Medium"/>
              </a:rPr>
              <a:t>】</a:t>
            </a:r>
            <a:r>
              <a:rPr lang="ja-JP" altLang="en-US" sz="1600" dirty="0">
                <a:latin typeface="たづがね角ゴシック Info Medium"/>
                <a:ea typeface="たづがね角ゴシック Info Medium"/>
                <a:cs typeface="たづがね角ゴシック Info Medium"/>
                <a:sym typeface="たづがね角ゴシック Info Medium"/>
              </a:rPr>
              <a:t>「今のうちに、僕が見ておくから横になっていいよ。」</a:t>
            </a:r>
          </a:p>
        </p:txBody>
      </p:sp>
      <p:sp>
        <p:nvSpPr>
          <p:cNvPr id="11" name="TextBox 11">
            <a:extLst>
              <a:ext uri="{FF2B5EF4-FFF2-40B4-BE49-F238E27FC236}">
                <a16:creationId xmlns:a16="http://schemas.microsoft.com/office/drawing/2014/main" id="{6E52A117-253A-5388-6BE7-385A0A74F48A}"/>
              </a:ext>
            </a:extLst>
          </p:cNvPr>
          <p:cNvSpPr txBox="1"/>
          <p:nvPr/>
        </p:nvSpPr>
        <p:spPr>
          <a:xfrm>
            <a:off x="1501480" y="3754174"/>
            <a:ext cx="10290304" cy="984885"/>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「お昼ごはんは簡単なものでいいよ。」</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latin typeface="たづがね角ゴシック Info Medium"/>
                <a:ea typeface="たづがね角ゴシック Info Medium"/>
                <a:cs typeface="たづがね角ゴシック Info Medium"/>
                <a:sym typeface="たづがね角ゴシック Info Medium"/>
              </a:rPr>
              <a:t>　</a:t>
            </a:r>
            <a:r>
              <a:rPr lang="ja-JP" altLang="en-US" sz="1600" dirty="0">
                <a:latin typeface="たづがね角ゴシック Info Medium"/>
                <a:ea typeface="たづがね角ゴシック Info Medium"/>
                <a:cs typeface="たづがね角ゴシック Info Medium"/>
                <a:sym typeface="たづがね角ゴシック Info Medium"/>
              </a:rPr>
              <a:t>お昼ごはんに何を食べるか、どう用意するかを考えるのは、夫も妻もできること。　</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　</a:t>
            </a:r>
            <a:r>
              <a:rPr lang="en-US" altLang="ja-JP" sz="1600" dirty="0">
                <a:latin typeface="たづがね角ゴシック Info Medium"/>
                <a:ea typeface="たづがね角ゴシック Info Medium"/>
                <a:cs typeface="たづがね角ゴシック Info Medium"/>
                <a:sym typeface="たづがね角ゴシック Info Medium"/>
              </a:rPr>
              <a:t>【</a:t>
            </a:r>
            <a:r>
              <a:rPr lang="ja-JP" altLang="en-US" sz="1600" dirty="0">
                <a:latin typeface="たづがね角ゴシック Info Medium"/>
                <a:ea typeface="たづがね角ゴシック Info Medium"/>
                <a:cs typeface="たづがね角ゴシック Info Medium"/>
                <a:sym typeface="たづがね角ゴシック Info Medium"/>
              </a:rPr>
              <a:t>こう言おう！</a:t>
            </a:r>
            <a:r>
              <a:rPr lang="en-US" altLang="ja-JP" sz="1600" dirty="0">
                <a:latin typeface="たづがね角ゴシック Info Medium"/>
                <a:ea typeface="たづがね角ゴシック Info Medium"/>
                <a:cs typeface="たづがね角ゴシック Info Medium"/>
                <a:sym typeface="たづがね角ゴシック Info Medium"/>
              </a:rPr>
              <a:t>】</a:t>
            </a:r>
            <a:r>
              <a:rPr lang="ja-JP" altLang="en-US" sz="1600" dirty="0">
                <a:latin typeface="たづがね角ゴシック Info Medium"/>
                <a:ea typeface="たづがね角ゴシック Info Medium"/>
                <a:cs typeface="たづがね角ゴシック Info Medium"/>
                <a:sym typeface="たづがね角ゴシック Info Medium"/>
              </a:rPr>
              <a:t>「お昼ごはん、何にしよう？何か買ってこようか？それともチャーハンでも作ろうか？」</a:t>
            </a:r>
          </a:p>
        </p:txBody>
      </p:sp>
    </p:spTree>
    <p:extLst>
      <p:ext uri="{BB962C8B-B14F-4D97-AF65-F5344CB8AC3E}">
        <p14:creationId xmlns:p14="http://schemas.microsoft.com/office/powerpoint/2010/main" val="161614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6A4FA-4501-1EB3-11C7-61A27A890C3D}"/>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C40399CE-12EC-B66C-9F2B-751834F8155E}"/>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子育てで大切にしたいこと</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7" name="TextBox 10">
            <a:extLst>
              <a:ext uri="{FF2B5EF4-FFF2-40B4-BE49-F238E27FC236}">
                <a16:creationId xmlns:a16="http://schemas.microsoft.com/office/drawing/2014/main" id="{30BE2851-C7BF-183C-F0BA-F1735F2C6BDB}"/>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パパ育休のススメ</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2" name="円/楕円 7">
            <a:extLst>
              <a:ext uri="{FF2B5EF4-FFF2-40B4-BE49-F238E27FC236}">
                <a16:creationId xmlns:a16="http://schemas.microsoft.com/office/drawing/2014/main" id="{F67AB7B0-3D34-47D4-FEC2-C0074FA03F4C}"/>
              </a:ext>
            </a:extLst>
          </p:cNvPr>
          <p:cNvSpPr/>
          <p:nvPr/>
        </p:nvSpPr>
        <p:spPr>
          <a:xfrm>
            <a:off x="1401531" y="1481704"/>
            <a:ext cx="4273213" cy="1163624"/>
          </a:xfrm>
          <a:prstGeom prst="ellipse">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003356"/>
                </a:solidFill>
                <a:latin typeface="たづがね角ゴシック Info Medium"/>
                <a:ea typeface="たづがね角ゴシック Info Medium"/>
                <a:cs typeface="たづがね角ゴシック Info Medium"/>
                <a:sym typeface="たづがね角ゴシック Info Medium"/>
              </a:rPr>
              <a:t>安全・快適</a:t>
            </a:r>
            <a:endParaRPr kumimoji="1" lang="ja-JP" altLang="en-US" sz="2800" dirty="0">
              <a:solidFill>
                <a:srgbClr val="003356"/>
              </a:solidFill>
              <a:latin typeface="たづがね角ゴシック Info Bold" panose="020B0600070205080204"/>
              <a:ea typeface="HG丸ｺﾞｼｯｸM-PRO" panose="020F0600000000000000" pitchFamily="50" charset="-128"/>
            </a:endParaRPr>
          </a:p>
        </p:txBody>
      </p:sp>
      <p:sp>
        <p:nvSpPr>
          <p:cNvPr id="8" name="円/楕円 7">
            <a:extLst>
              <a:ext uri="{FF2B5EF4-FFF2-40B4-BE49-F238E27FC236}">
                <a16:creationId xmlns:a16="http://schemas.microsoft.com/office/drawing/2014/main" id="{170D8343-FE50-E0A2-6416-77383773262A}"/>
              </a:ext>
            </a:extLst>
          </p:cNvPr>
          <p:cNvSpPr/>
          <p:nvPr/>
        </p:nvSpPr>
        <p:spPr>
          <a:xfrm>
            <a:off x="1401532" y="3127876"/>
            <a:ext cx="4273213" cy="1163624"/>
          </a:xfrm>
          <a:prstGeom prst="ellipse">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003356"/>
                </a:solidFill>
                <a:latin typeface="たづがね角ゴシック Info Medium"/>
                <a:ea typeface="たづがね角ゴシック Info Medium"/>
                <a:cs typeface="たづがね角ゴシック Info Medium"/>
                <a:sym typeface="たづがね角ゴシック Info Medium"/>
              </a:rPr>
              <a:t>自立・自律</a:t>
            </a:r>
            <a:endParaRPr kumimoji="1" lang="ja-JP" altLang="en-US" sz="2800" dirty="0">
              <a:solidFill>
                <a:srgbClr val="003356"/>
              </a:solidFill>
              <a:latin typeface="たづがね角ゴシック Info Bold" panose="020B0600070205080204"/>
              <a:ea typeface="HG丸ｺﾞｼｯｸM-PRO" panose="020F0600000000000000" pitchFamily="50" charset="-128"/>
            </a:endParaRPr>
          </a:p>
        </p:txBody>
      </p:sp>
      <p:sp>
        <p:nvSpPr>
          <p:cNvPr id="9" name="円/楕円 7">
            <a:extLst>
              <a:ext uri="{FF2B5EF4-FFF2-40B4-BE49-F238E27FC236}">
                <a16:creationId xmlns:a16="http://schemas.microsoft.com/office/drawing/2014/main" id="{C120FA73-E863-2FCB-AABC-BD4A65C3F28A}"/>
              </a:ext>
            </a:extLst>
          </p:cNvPr>
          <p:cNvSpPr/>
          <p:nvPr/>
        </p:nvSpPr>
        <p:spPr>
          <a:xfrm>
            <a:off x="6517254" y="1481704"/>
            <a:ext cx="4273213" cy="1163624"/>
          </a:xfrm>
          <a:prstGeom prst="ellipse">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003356"/>
                </a:solidFill>
                <a:latin typeface="たづがね角ゴシック Info Medium"/>
                <a:ea typeface="たづがね角ゴシック Info Medium"/>
                <a:cs typeface="たづがね角ゴシック Info Medium"/>
                <a:sym typeface="たづがね角ゴシック Info Medium"/>
              </a:rPr>
              <a:t>愛情・安心感</a:t>
            </a:r>
            <a:endParaRPr kumimoji="1" lang="ja-JP" altLang="en-US" sz="2800" dirty="0">
              <a:solidFill>
                <a:srgbClr val="003356"/>
              </a:solidFill>
              <a:latin typeface="たづがね角ゴシック Info Bold" panose="020B0600070205080204"/>
              <a:ea typeface="HG丸ｺﾞｼｯｸM-PRO" panose="020F0600000000000000" pitchFamily="50" charset="-128"/>
            </a:endParaRPr>
          </a:p>
        </p:txBody>
      </p:sp>
      <p:sp>
        <p:nvSpPr>
          <p:cNvPr id="12" name="円/楕円 7">
            <a:extLst>
              <a:ext uri="{FF2B5EF4-FFF2-40B4-BE49-F238E27FC236}">
                <a16:creationId xmlns:a16="http://schemas.microsoft.com/office/drawing/2014/main" id="{1AD00D50-6E44-FD21-9918-A080C619C7DE}"/>
              </a:ext>
            </a:extLst>
          </p:cNvPr>
          <p:cNvSpPr/>
          <p:nvPr/>
        </p:nvSpPr>
        <p:spPr>
          <a:xfrm>
            <a:off x="6517255" y="3127876"/>
            <a:ext cx="4273213" cy="1163624"/>
          </a:xfrm>
          <a:prstGeom prst="ellipse">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003356"/>
                </a:solidFill>
                <a:latin typeface="たづがね角ゴシック Info Medium"/>
                <a:ea typeface="たづがね角ゴシック Info Medium"/>
                <a:cs typeface="たづがね角ゴシック Info Medium"/>
                <a:sym typeface="たづがね角ゴシック Info Medium"/>
              </a:rPr>
              <a:t>他者との関わり</a:t>
            </a:r>
            <a:endParaRPr kumimoji="1" lang="ja-JP" altLang="en-US" sz="2800" dirty="0">
              <a:solidFill>
                <a:srgbClr val="003356"/>
              </a:solidFill>
              <a:latin typeface="たづがね角ゴシック Info Bold" panose="020B0600070205080204"/>
              <a:ea typeface="HG丸ｺﾞｼｯｸM-PRO" panose="020F0600000000000000" pitchFamily="50" charset="-128"/>
            </a:endParaRPr>
          </a:p>
        </p:txBody>
      </p:sp>
      <p:sp>
        <p:nvSpPr>
          <p:cNvPr id="4" name="円/楕円 7">
            <a:extLst>
              <a:ext uri="{FF2B5EF4-FFF2-40B4-BE49-F238E27FC236}">
                <a16:creationId xmlns:a16="http://schemas.microsoft.com/office/drawing/2014/main" id="{2D138D03-2D45-AF8A-D7C5-2E68C6C0BBCA}"/>
              </a:ext>
            </a:extLst>
          </p:cNvPr>
          <p:cNvSpPr/>
          <p:nvPr/>
        </p:nvSpPr>
        <p:spPr>
          <a:xfrm>
            <a:off x="3058886" y="4902729"/>
            <a:ext cx="6074228" cy="1163624"/>
          </a:xfrm>
          <a:prstGeom prst="ellipse">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003356"/>
                </a:solidFill>
                <a:latin typeface="たづがね角ゴシック Info Medium"/>
                <a:ea typeface="たづがね角ゴシック Info Medium"/>
                <a:cs typeface="たづがね角ゴシック Info Medium"/>
                <a:sym typeface="たづがね角ゴシック Info Medium"/>
              </a:rPr>
              <a:t>社会に出て元気に働ける</a:t>
            </a:r>
            <a:endParaRPr kumimoji="1" lang="ja-JP" altLang="en-US" sz="2800" dirty="0">
              <a:solidFill>
                <a:srgbClr val="003356"/>
              </a:solidFill>
              <a:latin typeface="たづがね角ゴシック Info Bold" panose="020B0600070205080204"/>
              <a:ea typeface="HG丸ｺﾞｼｯｸM-PRO" panose="020F0600000000000000" pitchFamily="50" charset="-128"/>
            </a:endParaRPr>
          </a:p>
        </p:txBody>
      </p:sp>
    </p:spTree>
    <p:extLst>
      <p:ext uri="{BB962C8B-B14F-4D97-AF65-F5344CB8AC3E}">
        <p14:creationId xmlns:p14="http://schemas.microsoft.com/office/powerpoint/2010/main" val="89296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C443B-3A28-7938-7553-9D1A70DEFB89}"/>
            </a:ext>
          </a:extLst>
        </p:cNvPr>
        <p:cNvGrpSpPr/>
        <p:nvPr/>
      </p:nvGrpSpPr>
      <p:grpSpPr>
        <a:xfrm>
          <a:off x="0" y="0"/>
          <a:ext cx="0" cy="0"/>
          <a:chOff x="0" y="0"/>
          <a:chExt cx="0" cy="0"/>
        </a:xfrm>
      </p:grpSpPr>
      <p:sp>
        <p:nvSpPr>
          <p:cNvPr id="4" name="TextBox 2">
            <a:extLst>
              <a:ext uri="{FF2B5EF4-FFF2-40B4-BE49-F238E27FC236}">
                <a16:creationId xmlns:a16="http://schemas.microsoft.com/office/drawing/2014/main" id="{A85DD25E-A7DD-12A0-F0AF-E5F91CE3E288}"/>
              </a:ext>
            </a:extLst>
          </p:cNvPr>
          <p:cNvSpPr txBox="1"/>
          <p:nvPr/>
        </p:nvSpPr>
        <p:spPr>
          <a:xfrm>
            <a:off x="2623414" y="2668903"/>
            <a:ext cx="4831486" cy="1641603"/>
          </a:xfrm>
          <a:prstGeom prst="rect">
            <a:avLst/>
          </a:prstGeom>
        </p:spPr>
        <p:txBody>
          <a:bodyPr wrap="square" lIns="0" tIns="0" rIns="0" bIns="0" rtlCol="0" anchor="t">
            <a:spAutoFit/>
          </a:bodyPr>
          <a:lstStyle/>
          <a:p>
            <a:pPr marL="0" lvl="0" indent="0" algn="ctr">
              <a:lnSpc>
                <a:spcPts val="6719"/>
              </a:lnSpc>
              <a:spcBef>
                <a:spcPct val="0"/>
              </a:spcBef>
            </a:pPr>
            <a:r>
              <a:rPr lang="ja-JP" altLang="en-US" sz="4400" dirty="0">
                <a:solidFill>
                  <a:srgbClr val="1A1A1A"/>
                </a:solidFill>
                <a:latin typeface="たづがね角ゴシック Info Medium"/>
                <a:ea typeface="たづがね角ゴシック Info Medium"/>
                <a:cs typeface="たづがね角ゴシック Info Medium"/>
                <a:sym typeface="たづがね角ゴシック Info Medium"/>
              </a:rPr>
              <a:t>男性育休が</a:t>
            </a:r>
            <a:endParaRPr lang="en-US" altLang="ja-JP" sz="4400" dirty="0">
              <a:solidFill>
                <a:srgbClr val="1A1A1A"/>
              </a:solidFill>
              <a:latin typeface="たづがね角ゴシック Info Medium"/>
              <a:ea typeface="たづがね角ゴシック Info Medium"/>
              <a:cs typeface="たづがね角ゴシック Info Medium"/>
              <a:sym typeface="たづがね角ゴシック Info Medium"/>
            </a:endParaRPr>
          </a:p>
          <a:p>
            <a:pPr marL="0" lvl="0" indent="0" algn="ctr">
              <a:lnSpc>
                <a:spcPts val="6719"/>
              </a:lnSpc>
              <a:spcBef>
                <a:spcPct val="0"/>
              </a:spcBef>
            </a:pPr>
            <a:r>
              <a:rPr lang="ja-JP" altLang="en-US" sz="4400" dirty="0">
                <a:solidFill>
                  <a:srgbClr val="1A1A1A"/>
                </a:solidFill>
                <a:latin typeface="たづがね角ゴシック Info Medium"/>
                <a:ea typeface="たづがね角ゴシック Info Medium"/>
                <a:cs typeface="たづがね角ゴシック Info Medium"/>
                <a:sym typeface="たづがね角ゴシック Info Medium"/>
              </a:rPr>
              <a:t>もたらす効果</a:t>
            </a:r>
            <a:endParaRPr lang="en-US" sz="4400" dirty="0">
              <a:solidFill>
                <a:srgbClr val="1A1A1A"/>
              </a:solidFill>
              <a:latin typeface="たづがね角ゴシック Info Medium"/>
              <a:ea typeface="たづがね角ゴシック Info Medium"/>
              <a:cs typeface="たづがね角ゴシック Info Medium"/>
              <a:sym typeface="たづがね角ゴシック Info Medium"/>
            </a:endParaRPr>
          </a:p>
        </p:txBody>
      </p:sp>
      <p:sp>
        <p:nvSpPr>
          <p:cNvPr id="5" name="TextBox 3">
            <a:extLst>
              <a:ext uri="{FF2B5EF4-FFF2-40B4-BE49-F238E27FC236}">
                <a16:creationId xmlns:a16="http://schemas.microsoft.com/office/drawing/2014/main" id="{45192478-8826-F29C-97D1-AFE2449DA4C9}"/>
              </a:ext>
            </a:extLst>
          </p:cNvPr>
          <p:cNvSpPr txBox="1"/>
          <p:nvPr/>
        </p:nvSpPr>
        <p:spPr>
          <a:xfrm>
            <a:off x="2211361" y="3174644"/>
            <a:ext cx="996253" cy="772840"/>
          </a:xfrm>
          <a:prstGeom prst="rect">
            <a:avLst/>
          </a:prstGeom>
        </p:spPr>
        <p:txBody>
          <a:bodyPr lIns="0" tIns="0" rIns="0" bIns="0" rtlCol="0" anchor="t">
            <a:spAutoFit/>
          </a:bodyPr>
          <a:lstStyle/>
          <a:p>
            <a:pPr marL="0" lvl="0" indent="0" algn="just">
              <a:lnSpc>
                <a:spcPts val="6719"/>
              </a:lnSpc>
              <a:spcBef>
                <a:spcPct val="0"/>
              </a:spcBef>
            </a:pPr>
            <a:r>
              <a:rPr lang="en-US" sz="4400" u="none" strike="noStrike" dirty="0">
                <a:solidFill>
                  <a:srgbClr val="5A9F8A"/>
                </a:solidFill>
                <a:latin typeface="Helvetica World"/>
                <a:ea typeface="Helvetica World"/>
                <a:cs typeface="Helvetica World"/>
                <a:sym typeface="Helvetica World"/>
              </a:rPr>
              <a:t>01</a:t>
            </a:r>
          </a:p>
        </p:txBody>
      </p:sp>
      <p:sp>
        <p:nvSpPr>
          <p:cNvPr id="7" name="Freeform 2">
            <a:extLst>
              <a:ext uri="{FF2B5EF4-FFF2-40B4-BE49-F238E27FC236}">
                <a16:creationId xmlns:a16="http://schemas.microsoft.com/office/drawing/2014/main" id="{41C6E197-5048-2989-1250-0C49019F7696}"/>
              </a:ext>
            </a:extLst>
          </p:cNvPr>
          <p:cNvSpPr>
            <a:spLocks noChangeAspect="1"/>
          </p:cNvSpPr>
          <p:nvPr/>
        </p:nvSpPr>
        <p:spPr>
          <a:xfrm>
            <a:off x="863104" y="3053446"/>
            <a:ext cx="702099" cy="923815"/>
          </a:xfrm>
          <a:custGeom>
            <a:avLst/>
            <a:gdLst/>
            <a:ahLst/>
            <a:cxnLst/>
            <a:rect l="l" t="t" r="r" b="b"/>
            <a:pathLst>
              <a:path w="1199470" h="1578250">
                <a:moveTo>
                  <a:pt x="0" y="0"/>
                </a:moveTo>
                <a:lnTo>
                  <a:pt x="1199470" y="0"/>
                </a:lnTo>
                <a:lnTo>
                  <a:pt x="1199470" y="1578250"/>
                </a:lnTo>
                <a:lnTo>
                  <a:pt x="0" y="1578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pic>
        <p:nvPicPr>
          <p:cNvPr id="6" name="図 5" descr="屋内, 座る, 持つ, 男 が含まれている画像&#10;&#10;AI によって生成されたコンテンツは間違っている可能性があります。">
            <a:extLst>
              <a:ext uri="{FF2B5EF4-FFF2-40B4-BE49-F238E27FC236}">
                <a16:creationId xmlns:a16="http://schemas.microsoft.com/office/drawing/2014/main" id="{90D3156F-E5D9-58D0-ABEF-50A27BF36149}"/>
              </a:ext>
            </a:extLst>
          </p:cNvPr>
          <p:cNvPicPr>
            <a:picLocks noChangeAspect="1"/>
          </p:cNvPicPr>
          <p:nvPr/>
        </p:nvPicPr>
        <p:blipFill>
          <a:blip r:embed="rId4">
            <a:extLst>
              <a:ext uri="{28A0092B-C50C-407E-A947-70E740481C1C}">
                <a14:useLocalDpi xmlns:a14="http://schemas.microsoft.com/office/drawing/2010/main" val="0"/>
              </a:ext>
            </a:extLst>
          </a:blip>
          <a:srcRect t="22095" b="21777"/>
          <a:stretch/>
        </p:blipFill>
        <p:spPr>
          <a:xfrm>
            <a:off x="8283436" y="1729669"/>
            <a:ext cx="3168981" cy="3849190"/>
          </a:xfrm>
          <a:prstGeom prst="rect">
            <a:avLst/>
          </a:prstGeom>
        </p:spPr>
      </p:pic>
      <p:sp>
        <p:nvSpPr>
          <p:cNvPr id="8" name="TextBox 15">
            <a:extLst>
              <a:ext uri="{FF2B5EF4-FFF2-40B4-BE49-F238E27FC236}">
                <a16:creationId xmlns:a16="http://schemas.microsoft.com/office/drawing/2014/main" id="{CAFA42BB-19DE-4254-5650-F7AD53D90486}"/>
              </a:ext>
            </a:extLst>
          </p:cNvPr>
          <p:cNvSpPr txBox="1"/>
          <p:nvPr/>
        </p:nvSpPr>
        <p:spPr>
          <a:xfrm>
            <a:off x="8414992" y="5431639"/>
            <a:ext cx="3102226" cy="294440"/>
          </a:xfrm>
          <a:prstGeom prst="rect">
            <a:avLst/>
          </a:prstGeom>
        </p:spPr>
        <p:txBody>
          <a:bodyPr wrap="square" lIns="0" tIns="0" rIns="0" bIns="0" rtlCol="0" anchor="t">
            <a:spAutoFit/>
          </a:bodyPr>
          <a:lstStyle/>
          <a:p>
            <a:pPr marL="0" lvl="0" indent="0" algn="l">
              <a:lnSpc>
                <a:spcPts val="2827"/>
              </a:lnSpc>
              <a:spcBef>
                <a:spcPct val="0"/>
              </a:spcBef>
            </a:pPr>
            <a:r>
              <a:rPr lang="ja-JP" altLang="en-US" sz="800" dirty="0">
                <a:solidFill>
                  <a:srgbClr val="003356"/>
                </a:solidFill>
                <a:latin typeface="たづがね角ゴシック Info Medium"/>
                <a:ea typeface="たづがね角ゴシック Info Medium"/>
                <a:cs typeface="たづがね角ゴシック Info Medium"/>
                <a:sym typeface="たづがね角ゴシック Info Medium"/>
              </a:rPr>
              <a:t>令和６年度パパ育休のススメ職場のエピソード大賞ヒント集より</a:t>
            </a:r>
            <a:endParaRPr lang="en-US" sz="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8773244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5E173-2EA8-3446-9D78-64488CF1A73D}"/>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4EB7F149-8996-4162-EBE1-F8F8D6900B65}"/>
              </a:ext>
            </a:extLst>
          </p:cNvPr>
          <p:cNvSpPr txBox="1"/>
          <p:nvPr/>
        </p:nvSpPr>
        <p:spPr>
          <a:xfrm>
            <a:off x="510102" y="313463"/>
            <a:ext cx="5248180"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子育てをする全ての方へのメッセージ</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8" name="TextBox 11">
            <a:extLst>
              <a:ext uri="{FF2B5EF4-FFF2-40B4-BE49-F238E27FC236}">
                <a16:creationId xmlns:a16="http://schemas.microsoft.com/office/drawing/2014/main" id="{D4B2F1BB-8ACB-4147-83BB-802CF9E96590}"/>
              </a:ext>
            </a:extLst>
          </p:cNvPr>
          <p:cNvSpPr txBox="1"/>
          <p:nvPr/>
        </p:nvSpPr>
        <p:spPr>
          <a:xfrm>
            <a:off x="2343562" y="1864291"/>
            <a:ext cx="8987047" cy="430887"/>
          </a:xfrm>
          <a:prstGeom prst="rect">
            <a:avLst/>
          </a:prstGeom>
        </p:spPr>
        <p:txBody>
          <a:bodyPr wrap="square" lIns="0" tIns="0" rIns="0" bIns="0" rtlCol="0" anchor="t">
            <a:spAutoFit/>
          </a:bodyPr>
          <a:lstStyle/>
          <a:p>
            <a:pPr algn="l"/>
            <a:r>
              <a:rPr lang="ja-JP" altLang="en-US" sz="2800" dirty="0">
                <a:solidFill>
                  <a:srgbClr val="003356"/>
                </a:solidFill>
                <a:latin typeface="たづがね角ゴシック Info Medium"/>
                <a:ea typeface="たづがね角ゴシック Info Medium"/>
                <a:cs typeface="たづがね角ゴシック Info Medium"/>
                <a:sym typeface="たづがね角ゴシック Info Medium"/>
              </a:rPr>
              <a:t>パパとママで協力しながら、家事・育児をしましょう！</a:t>
            </a:r>
            <a:endParaRPr lang="en-US" sz="2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9" name="Freeform 10">
            <a:extLst>
              <a:ext uri="{FF2B5EF4-FFF2-40B4-BE49-F238E27FC236}">
                <a16:creationId xmlns:a16="http://schemas.microsoft.com/office/drawing/2014/main" id="{BAD86A4C-FF22-3ED0-CC9C-AEB58DE4198D}"/>
              </a:ext>
            </a:extLst>
          </p:cNvPr>
          <p:cNvSpPr/>
          <p:nvPr/>
        </p:nvSpPr>
        <p:spPr>
          <a:xfrm>
            <a:off x="1503428" y="1936860"/>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6" name="TextBox 10">
            <a:extLst>
              <a:ext uri="{FF2B5EF4-FFF2-40B4-BE49-F238E27FC236}">
                <a16:creationId xmlns:a16="http://schemas.microsoft.com/office/drawing/2014/main" id="{7ADA92F2-BF0B-636E-29C8-1AFB3D2F85B4}"/>
              </a:ext>
            </a:extLst>
          </p:cNvPr>
          <p:cNvSpPr txBox="1"/>
          <p:nvPr/>
        </p:nvSpPr>
        <p:spPr>
          <a:xfrm>
            <a:off x="8762791" y="0"/>
            <a:ext cx="3223699" cy="383438"/>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パパ育休のススメ</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7" name="TextBox 11">
            <a:extLst>
              <a:ext uri="{FF2B5EF4-FFF2-40B4-BE49-F238E27FC236}">
                <a16:creationId xmlns:a16="http://schemas.microsoft.com/office/drawing/2014/main" id="{7403D689-3F82-38F4-0723-D2B3B3BE9BF9}"/>
              </a:ext>
            </a:extLst>
          </p:cNvPr>
          <p:cNvSpPr txBox="1"/>
          <p:nvPr/>
        </p:nvSpPr>
        <p:spPr>
          <a:xfrm>
            <a:off x="2343562" y="3388581"/>
            <a:ext cx="8241612" cy="430887"/>
          </a:xfrm>
          <a:prstGeom prst="rect">
            <a:avLst/>
          </a:prstGeom>
        </p:spPr>
        <p:txBody>
          <a:bodyPr wrap="square" lIns="0" tIns="0" rIns="0" bIns="0" rtlCol="0" anchor="t">
            <a:spAutoFit/>
          </a:bodyPr>
          <a:lstStyle/>
          <a:p>
            <a:pPr algn="l"/>
            <a:r>
              <a:rPr lang="ja-JP" altLang="en-US" sz="2800" dirty="0">
                <a:solidFill>
                  <a:srgbClr val="003356"/>
                </a:solidFill>
                <a:latin typeface="たづがね角ゴシック Info Medium"/>
                <a:ea typeface="たづがね角ゴシック Info Medium"/>
                <a:cs typeface="たづがね角ゴシック Info Medium"/>
                <a:sym typeface="たづがね角ゴシック Info Medium"/>
              </a:rPr>
              <a:t>楽をできるところは、どんどん楽をしましょう！</a:t>
            </a:r>
            <a:endParaRPr lang="en-US" sz="2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13" name="Freeform 10">
            <a:extLst>
              <a:ext uri="{FF2B5EF4-FFF2-40B4-BE49-F238E27FC236}">
                <a16:creationId xmlns:a16="http://schemas.microsoft.com/office/drawing/2014/main" id="{4F929D72-98E1-1B49-996D-687F01CDE595}"/>
              </a:ext>
            </a:extLst>
          </p:cNvPr>
          <p:cNvSpPr/>
          <p:nvPr/>
        </p:nvSpPr>
        <p:spPr>
          <a:xfrm>
            <a:off x="1499835" y="3460521"/>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dirty="0"/>
          </a:p>
        </p:txBody>
      </p:sp>
      <p:sp>
        <p:nvSpPr>
          <p:cNvPr id="18" name="TextBox 11">
            <a:extLst>
              <a:ext uri="{FF2B5EF4-FFF2-40B4-BE49-F238E27FC236}">
                <a16:creationId xmlns:a16="http://schemas.microsoft.com/office/drawing/2014/main" id="{9F3B03F2-44F5-517A-E638-00D3DCC6B165}"/>
              </a:ext>
            </a:extLst>
          </p:cNvPr>
          <p:cNvSpPr txBox="1"/>
          <p:nvPr/>
        </p:nvSpPr>
        <p:spPr>
          <a:xfrm>
            <a:off x="2343562" y="2626436"/>
            <a:ext cx="8629238" cy="430887"/>
          </a:xfrm>
          <a:prstGeom prst="rect">
            <a:avLst/>
          </a:prstGeom>
        </p:spPr>
        <p:txBody>
          <a:bodyPr wrap="square" lIns="0" tIns="0" rIns="0" bIns="0" rtlCol="0" anchor="t">
            <a:spAutoFit/>
          </a:bodyPr>
          <a:lstStyle/>
          <a:p>
            <a:pPr algn="l"/>
            <a:r>
              <a:rPr lang="ja-JP" altLang="en-US" sz="2800" dirty="0">
                <a:solidFill>
                  <a:srgbClr val="003356"/>
                </a:solidFill>
                <a:latin typeface="たづがね角ゴシック Info Medium"/>
                <a:ea typeface="たづがね角ゴシック Info Medium"/>
                <a:cs typeface="たづがね角ゴシック Info Medium"/>
                <a:sym typeface="たづがね角ゴシック Info Medium"/>
              </a:rPr>
              <a:t>「感謝」も「希望」も言わなければ伝わりません！</a:t>
            </a:r>
            <a:endParaRPr lang="en-US" sz="2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19" name="Freeform 10">
            <a:extLst>
              <a:ext uri="{FF2B5EF4-FFF2-40B4-BE49-F238E27FC236}">
                <a16:creationId xmlns:a16="http://schemas.microsoft.com/office/drawing/2014/main" id="{413F368B-93C4-73E7-E150-434A7CFA936D}"/>
              </a:ext>
            </a:extLst>
          </p:cNvPr>
          <p:cNvSpPr/>
          <p:nvPr/>
        </p:nvSpPr>
        <p:spPr>
          <a:xfrm>
            <a:off x="1503428" y="2699005"/>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2" name="TextBox 11">
            <a:extLst>
              <a:ext uri="{FF2B5EF4-FFF2-40B4-BE49-F238E27FC236}">
                <a16:creationId xmlns:a16="http://schemas.microsoft.com/office/drawing/2014/main" id="{B031F973-CEC2-A861-7621-44BC9442B6C5}"/>
              </a:ext>
            </a:extLst>
          </p:cNvPr>
          <p:cNvSpPr txBox="1"/>
          <p:nvPr/>
        </p:nvSpPr>
        <p:spPr>
          <a:xfrm>
            <a:off x="2343562" y="4150726"/>
            <a:ext cx="8241612" cy="430887"/>
          </a:xfrm>
          <a:prstGeom prst="rect">
            <a:avLst/>
          </a:prstGeom>
        </p:spPr>
        <p:txBody>
          <a:bodyPr wrap="square" lIns="0" tIns="0" rIns="0" bIns="0" rtlCol="0" anchor="t">
            <a:spAutoFit/>
          </a:bodyPr>
          <a:lstStyle/>
          <a:p>
            <a:pPr algn="l"/>
            <a:r>
              <a:rPr lang="ja-JP" altLang="en-US" sz="2800" dirty="0">
                <a:solidFill>
                  <a:srgbClr val="003356"/>
                </a:solidFill>
                <a:latin typeface="たづがね角ゴシック Info Medium"/>
                <a:ea typeface="たづがね角ゴシック Info Medium"/>
                <a:cs typeface="たづがね角ゴシック Info Medium"/>
                <a:sym typeface="たづがね角ゴシック Info Medium"/>
              </a:rPr>
              <a:t>頼る先をなるべくたくさん見つけましょう！</a:t>
            </a:r>
            <a:endParaRPr lang="en-US" sz="2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4" name="Freeform 10">
            <a:extLst>
              <a:ext uri="{FF2B5EF4-FFF2-40B4-BE49-F238E27FC236}">
                <a16:creationId xmlns:a16="http://schemas.microsoft.com/office/drawing/2014/main" id="{F070CBDD-70E6-2124-849B-8F267D1CE141}"/>
              </a:ext>
            </a:extLst>
          </p:cNvPr>
          <p:cNvSpPr/>
          <p:nvPr/>
        </p:nvSpPr>
        <p:spPr>
          <a:xfrm>
            <a:off x="1499835" y="4222666"/>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dirty="0"/>
          </a:p>
        </p:txBody>
      </p:sp>
      <p:sp>
        <p:nvSpPr>
          <p:cNvPr id="5" name="TextBox 11">
            <a:extLst>
              <a:ext uri="{FF2B5EF4-FFF2-40B4-BE49-F238E27FC236}">
                <a16:creationId xmlns:a16="http://schemas.microsoft.com/office/drawing/2014/main" id="{42503D3D-E2E0-C227-2B20-409A00523931}"/>
              </a:ext>
            </a:extLst>
          </p:cNvPr>
          <p:cNvSpPr txBox="1"/>
          <p:nvPr/>
        </p:nvSpPr>
        <p:spPr>
          <a:xfrm>
            <a:off x="2343562" y="4912871"/>
            <a:ext cx="8241612" cy="430887"/>
          </a:xfrm>
          <a:prstGeom prst="rect">
            <a:avLst/>
          </a:prstGeom>
        </p:spPr>
        <p:txBody>
          <a:bodyPr wrap="square" lIns="0" tIns="0" rIns="0" bIns="0" rtlCol="0" anchor="t">
            <a:spAutoFit/>
          </a:bodyPr>
          <a:lstStyle/>
          <a:p>
            <a:pPr algn="l"/>
            <a:r>
              <a:rPr lang="ja-JP" altLang="en-US" sz="2800" dirty="0">
                <a:solidFill>
                  <a:srgbClr val="003356"/>
                </a:solidFill>
                <a:latin typeface="たづがね角ゴシック Info Medium"/>
                <a:ea typeface="たづがね角ゴシック Info Medium"/>
                <a:cs typeface="たづがね角ゴシック Info Medium"/>
                <a:sym typeface="たづがね角ゴシック Info Medium"/>
              </a:rPr>
              <a:t>子育ては期間限定。精一杯楽しみましょう！</a:t>
            </a:r>
            <a:endParaRPr lang="en-US" sz="2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10" name="Freeform 10">
            <a:extLst>
              <a:ext uri="{FF2B5EF4-FFF2-40B4-BE49-F238E27FC236}">
                <a16:creationId xmlns:a16="http://schemas.microsoft.com/office/drawing/2014/main" id="{DC091D63-6759-3FAB-1551-F51A5E90344A}"/>
              </a:ext>
            </a:extLst>
          </p:cNvPr>
          <p:cNvSpPr/>
          <p:nvPr/>
        </p:nvSpPr>
        <p:spPr>
          <a:xfrm>
            <a:off x="1499835" y="4984811"/>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dirty="0"/>
          </a:p>
        </p:txBody>
      </p:sp>
    </p:spTree>
    <p:extLst>
      <p:ext uri="{BB962C8B-B14F-4D97-AF65-F5344CB8AC3E}">
        <p14:creationId xmlns:p14="http://schemas.microsoft.com/office/powerpoint/2010/main" val="854184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1BE72-878E-C628-1540-5DEC310A4EFE}"/>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142A1CB5-80B3-4E32-0B98-C1B6B825FAB9}"/>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その他</a:t>
            </a:r>
            <a:endParaRPr lang="en-US" altLang="ja-JP"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5" name="TextBox 10">
            <a:extLst>
              <a:ext uri="{FF2B5EF4-FFF2-40B4-BE49-F238E27FC236}">
                <a16:creationId xmlns:a16="http://schemas.microsoft.com/office/drawing/2014/main" id="{ED96E5CA-2A04-FE0D-FC55-AD49C73B872F}"/>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パパ育休のススメ</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2" name="TextBox 11">
            <a:extLst>
              <a:ext uri="{FF2B5EF4-FFF2-40B4-BE49-F238E27FC236}">
                <a16:creationId xmlns:a16="http://schemas.microsoft.com/office/drawing/2014/main" id="{344A71A5-F9A5-8531-728F-D2DB2396E595}"/>
              </a:ext>
            </a:extLst>
          </p:cNvPr>
          <p:cNvSpPr txBox="1"/>
          <p:nvPr/>
        </p:nvSpPr>
        <p:spPr>
          <a:xfrm>
            <a:off x="510102" y="1054097"/>
            <a:ext cx="11307704" cy="5201424"/>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本資料の使用について</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・社内研修等における本資料の使用（印刷・配付含む）にあたっての申請や連絡は不要です。</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・本資料を販売することは固く禁じます。</a:t>
            </a:r>
            <a:endParaRPr lang="en-US" altLang="ja-JP" sz="1600">
              <a:latin typeface="たづがね角ゴシック Info Medium"/>
              <a:ea typeface="たづがね角ゴシック Info Medium"/>
              <a:cs typeface="たづがね角ゴシック Info Medium"/>
              <a:sym typeface="たづがね角ゴシック Info Medium"/>
            </a:endParaRPr>
          </a:p>
          <a:p>
            <a:pPr algn="l"/>
            <a:r>
              <a:rPr lang="ja-JP" altLang="en-US" sz="1600">
                <a:latin typeface="たづがね角ゴシック Info Medium"/>
                <a:ea typeface="たづがね角ゴシック Info Medium"/>
                <a:cs typeface="たづがね角ゴシック Info Medium"/>
                <a:sym typeface="たづがね角ゴシック Info Medium"/>
              </a:rPr>
              <a:t>・</a:t>
            </a:r>
            <a:r>
              <a:rPr lang="ja-JP" altLang="en-US" sz="1600" dirty="0">
                <a:latin typeface="たづがね角ゴシック Info Medium"/>
                <a:ea typeface="たづがね角ゴシック Info Medium"/>
                <a:cs typeface="たづがね角ゴシック Info Medium"/>
                <a:sym typeface="たづがね角ゴシック Info Medium"/>
              </a:rPr>
              <a:t>本資料に掲載されている写真（エピソード大賞受賞作品を含む）等のデータについて、無断転載・複製・二次利用はご遠</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　慮ください。</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・引用の際は以下のように出典を明記してください。</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　（出典記載例）出典：三重県子ども・福祉部「みえパパ</a:t>
            </a:r>
            <a:r>
              <a:rPr lang="en-US" altLang="ja-JP" sz="1600" dirty="0">
                <a:latin typeface="たづがね角ゴシック Info Medium"/>
                <a:ea typeface="たづがね角ゴシック Info Medium"/>
                <a:cs typeface="たづがね角ゴシック Info Medium"/>
                <a:sym typeface="たづがね角ゴシック Info Medium"/>
              </a:rPr>
              <a:t>×</a:t>
            </a:r>
            <a:r>
              <a:rPr lang="ja-JP" altLang="en-US" sz="1600" dirty="0">
                <a:latin typeface="たづがね角ゴシック Info Medium"/>
                <a:ea typeface="たづがね角ゴシック Info Medium"/>
                <a:cs typeface="たづがね角ゴシック Info Medium"/>
                <a:sym typeface="たづがね角ゴシック Info Medium"/>
              </a:rPr>
              <a:t>育休促進事業研修資料」（当該ページの</a:t>
            </a:r>
            <a:r>
              <a:rPr lang="en-US" altLang="ja-JP" sz="1600" dirty="0">
                <a:latin typeface="たづがね角ゴシック Info Medium"/>
                <a:ea typeface="たづがね角ゴシック Info Medium"/>
                <a:cs typeface="たづがね角ゴシック Info Medium"/>
                <a:sym typeface="たづがね角ゴシック Info Medium"/>
              </a:rPr>
              <a:t>URL</a:t>
            </a:r>
            <a:r>
              <a:rPr lang="ja-JP" altLang="en-US" sz="1600" dirty="0">
                <a:latin typeface="たづがね角ゴシック Info Medium"/>
                <a:ea typeface="たづがね角ゴシック Info Medium"/>
                <a:cs typeface="たづがね角ゴシック Info Medium"/>
                <a:sym typeface="たづがね角ゴシック Info Medium"/>
              </a:rPr>
              <a:t>）</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spcAft>
                <a:spcPts val="600"/>
              </a:spcAft>
            </a:pPr>
            <a:r>
              <a:rPr lang="ja-JP" altLang="en-US" sz="1600" dirty="0">
                <a:latin typeface="たづがね角ゴシック Info Medium"/>
                <a:ea typeface="たづがね角ゴシック Info Medium"/>
                <a:cs typeface="たづがね角ゴシック Info Medium"/>
                <a:sym typeface="たづがね角ゴシック Info Medium"/>
              </a:rPr>
              <a:t>・本資料にかかるお問合せ：三重県子ども・福祉部少子化対策課（</a:t>
            </a:r>
            <a:r>
              <a:rPr lang="en-US" altLang="ja-JP" sz="1600" dirty="0">
                <a:latin typeface="たづがね角ゴシック Info Medium"/>
                <a:ea typeface="たづがね角ゴシック Info Medium"/>
                <a:cs typeface="たづがね角ゴシック Info Medium"/>
                <a:sym typeface="たづがね角ゴシック Info Medium"/>
                <a:hlinkClick r:id="rId2"/>
              </a:rPr>
              <a:t>shoshika@pref.mie.lg.jp</a:t>
            </a:r>
            <a:r>
              <a:rPr lang="en-US" altLang="ja-JP" sz="1600" dirty="0">
                <a:latin typeface="たづがね角ゴシック Info Medium"/>
                <a:ea typeface="たづがね角ゴシック Info Medium"/>
                <a:cs typeface="たづがね角ゴシック Info Medium"/>
                <a:sym typeface="たづがね角ゴシック Info Medium"/>
              </a:rPr>
              <a:t>)</a:t>
            </a:r>
            <a:r>
              <a:rPr lang="ja-JP" altLang="en-US" sz="1600" dirty="0">
                <a:latin typeface="たづがね角ゴシック Info Medium"/>
                <a:ea typeface="たづがね角ゴシック Info Medium"/>
                <a:cs typeface="たづがね角ゴシック Info Medium"/>
                <a:sym typeface="たづがね角ゴシック Info Medium"/>
              </a:rPr>
              <a:t>まで</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県の男性の育児参画にかかる取組</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r>
              <a:rPr lang="ja-JP" altLang="en-US" sz="1600" dirty="0">
                <a:ea typeface="たづがね角ゴシック Info Bold" panose="020B0600070205080204"/>
              </a:rPr>
              <a:t>三重県では、「子育てには男性の育児参画が大切」という考え方が職場や地域社会の中で</a:t>
            </a:r>
            <a:endParaRPr lang="en-US" altLang="ja-JP" sz="1600" dirty="0">
              <a:ea typeface="たづがね角ゴシック Info Bold" panose="020B0600070205080204"/>
            </a:endParaRPr>
          </a:p>
          <a:p>
            <a:r>
              <a:rPr lang="ja-JP" altLang="en-US" sz="1600" dirty="0">
                <a:ea typeface="たづがね角ゴシック Info Bold" panose="020B0600070205080204"/>
              </a:rPr>
              <a:t>広まるよう、男性が積極的に育児に参画することを応援する様々な取組みを行っています。</a:t>
            </a:r>
            <a:endParaRPr lang="en-US" altLang="ja-JP" sz="1600" dirty="0">
              <a:ea typeface="たづがね角ゴシック Info Bold" panose="020B0600070205080204"/>
            </a:endParaRPr>
          </a:p>
          <a:p>
            <a:pPr>
              <a:spcAft>
                <a:spcPts val="600"/>
              </a:spcAft>
            </a:pPr>
            <a:r>
              <a:rPr lang="en-US" altLang="ja-JP" sz="1600" dirty="0">
                <a:latin typeface="たづがね角ゴシック Info Medium"/>
                <a:ea typeface="たづがね角ゴシック Info Bold" panose="020B0600070205080204"/>
                <a:cs typeface="たづがね角ゴシック Info Medium"/>
                <a:sym typeface="たづがね角ゴシック Info Medium"/>
                <a:hlinkClick r:id="rId3"/>
              </a:rPr>
              <a:t>https://www.pref.mie.lg.jp/D1KODOMO/000117883.htm</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制度に関する相談窓口について</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r>
              <a:rPr lang="ja-JP" altLang="en-US" sz="1600" dirty="0">
                <a:ea typeface="たづがね角ゴシック Info Bold" panose="020B0600070205080204"/>
              </a:rPr>
              <a:t>厚生労働省の育児休業制度に関するページをご覧ください。</a:t>
            </a:r>
            <a:endParaRPr lang="en-US" altLang="ja-JP" sz="1600" dirty="0">
              <a:ea typeface="たづがね角ゴシック Info Bold" panose="020B0600070205080204"/>
            </a:endParaRPr>
          </a:p>
          <a:p>
            <a:r>
              <a:rPr lang="en-US" altLang="ja-JP" sz="1600" dirty="0">
                <a:ea typeface="たづがね角ゴシック Info Bold" panose="020B0600070205080204"/>
                <a:hlinkClick r:id="rId4"/>
              </a:rPr>
              <a:t>https://www.mhlw.go.jp/seisakunitsuite/bunya/koyou_roudou/koyoukintou/ryouritsu/ikuji/consultation/</a:t>
            </a:r>
            <a:endParaRPr lang="en-US" altLang="ja-JP" sz="1600" dirty="0">
              <a:ea typeface="たづがね角ゴシック Info Bold" panose="020B0600070205080204"/>
            </a:endParaRPr>
          </a:p>
          <a:p>
            <a:endParaRPr lang="en-US" altLang="ja-JP" sz="1600" dirty="0">
              <a:ea typeface="たづがね角ゴシック Info Bold" panose="020B0600070205080204"/>
            </a:endParaRPr>
          </a:p>
        </p:txBody>
      </p:sp>
      <p:pic>
        <p:nvPicPr>
          <p:cNvPr id="1026" name="Picture 2">
            <a:extLst>
              <a:ext uri="{FF2B5EF4-FFF2-40B4-BE49-F238E27FC236}">
                <a16:creationId xmlns:a16="http://schemas.microsoft.com/office/drawing/2014/main" id="{B5600C55-EA9C-1683-8E5C-21A1C3C726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7642" y="3349327"/>
            <a:ext cx="1372052" cy="1372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3A1D217-B020-45A0-67B7-4FE329FF7B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7642" y="4813190"/>
            <a:ext cx="1372052" cy="1372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167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A1C22-C7B7-B45C-93AD-6E8E820FCD8A}"/>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43F4AA76-3A13-33E2-46F0-96F26839EF62}"/>
              </a:ext>
            </a:extLst>
          </p:cNvPr>
          <p:cNvSpPr txBox="1"/>
          <p:nvPr/>
        </p:nvSpPr>
        <p:spPr>
          <a:xfrm>
            <a:off x="510102" y="313463"/>
            <a:ext cx="5248180" cy="552524"/>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男性の皆さまに質問です</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8" name="TextBox 11">
            <a:extLst>
              <a:ext uri="{FF2B5EF4-FFF2-40B4-BE49-F238E27FC236}">
                <a16:creationId xmlns:a16="http://schemas.microsoft.com/office/drawing/2014/main" id="{9FE03E70-FFF1-C215-A31B-9ADAE5CB226F}"/>
              </a:ext>
            </a:extLst>
          </p:cNvPr>
          <p:cNvSpPr txBox="1"/>
          <p:nvPr/>
        </p:nvSpPr>
        <p:spPr>
          <a:xfrm>
            <a:off x="3346171" y="1936860"/>
            <a:ext cx="6635103" cy="430887"/>
          </a:xfrm>
          <a:prstGeom prst="rect">
            <a:avLst/>
          </a:prstGeom>
        </p:spPr>
        <p:txBody>
          <a:bodyPr wrap="square" lIns="0" tIns="0" rIns="0" bIns="0" rtlCol="0" anchor="t">
            <a:spAutoFit/>
          </a:bodyPr>
          <a:lstStyle/>
          <a:p>
            <a:pPr algn="l"/>
            <a:r>
              <a:rPr lang="ja-JP" altLang="en-US" sz="2800" dirty="0">
                <a:solidFill>
                  <a:srgbClr val="003356"/>
                </a:solidFill>
                <a:latin typeface="たづがね角ゴシック Info Medium"/>
                <a:ea typeface="たづがね角ゴシック Info Medium"/>
                <a:cs typeface="たづがね角ゴシック Info Medium"/>
                <a:sym typeface="たづがね角ゴシック Info Medium"/>
              </a:rPr>
              <a:t>育休を取りたいですか？</a:t>
            </a:r>
            <a:endParaRPr lang="en-US" sz="2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9" name="Freeform 10">
            <a:extLst>
              <a:ext uri="{FF2B5EF4-FFF2-40B4-BE49-F238E27FC236}">
                <a16:creationId xmlns:a16="http://schemas.microsoft.com/office/drawing/2014/main" id="{CFA9C65F-4B98-8842-C2C5-085E52DCF15E}"/>
              </a:ext>
            </a:extLst>
          </p:cNvPr>
          <p:cNvSpPr/>
          <p:nvPr/>
        </p:nvSpPr>
        <p:spPr>
          <a:xfrm>
            <a:off x="2368132" y="2009428"/>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6" name="TextBox 10">
            <a:extLst>
              <a:ext uri="{FF2B5EF4-FFF2-40B4-BE49-F238E27FC236}">
                <a16:creationId xmlns:a16="http://schemas.microsoft.com/office/drawing/2014/main" id="{C8FEBA8A-16C6-5621-04B9-8013896BBE76}"/>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男性育休がもたらす効果</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7" name="TextBox 11">
            <a:extLst>
              <a:ext uri="{FF2B5EF4-FFF2-40B4-BE49-F238E27FC236}">
                <a16:creationId xmlns:a16="http://schemas.microsoft.com/office/drawing/2014/main" id="{6C960DED-7728-7FC1-A7BA-5243F8624137}"/>
              </a:ext>
            </a:extLst>
          </p:cNvPr>
          <p:cNvSpPr txBox="1"/>
          <p:nvPr/>
        </p:nvSpPr>
        <p:spPr>
          <a:xfrm>
            <a:off x="3346171" y="4035916"/>
            <a:ext cx="6635103" cy="430887"/>
          </a:xfrm>
          <a:prstGeom prst="rect">
            <a:avLst/>
          </a:prstGeom>
        </p:spPr>
        <p:txBody>
          <a:bodyPr wrap="square" lIns="0" tIns="0" rIns="0" bIns="0" rtlCol="0" anchor="t">
            <a:spAutoFit/>
          </a:bodyPr>
          <a:lstStyle/>
          <a:p>
            <a:pPr algn="l"/>
            <a:r>
              <a:rPr lang="ja-JP" altLang="en-US" sz="2800" dirty="0">
                <a:solidFill>
                  <a:srgbClr val="003356"/>
                </a:solidFill>
                <a:latin typeface="たづがね角ゴシック Info Medium"/>
                <a:ea typeface="たづがね角ゴシック Info Medium"/>
                <a:cs typeface="たづがね角ゴシック Info Medium"/>
                <a:sym typeface="たづがね角ゴシック Info Medium"/>
              </a:rPr>
              <a:t>育休を取りましたか？</a:t>
            </a:r>
            <a:endParaRPr lang="en-US" sz="2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13" name="Freeform 10">
            <a:extLst>
              <a:ext uri="{FF2B5EF4-FFF2-40B4-BE49-F238E27FC236}">
                <a16:creationId xmlns:a16="http://schemas.microsoft.com/office/drawing/2014/main" id="{013F11B8-0688-D007-4DEB-645BF0A12FBD}"/>
              </a:ext>
            </a:extLst>
          </p:cNvPr>
          <p:cNvSpPr/>
          <p:nvPr/>
        </p:nvSpPr>
        <p:spPr>
          <a:xfrm>
            <a:off x="2364539" y="4108484"/>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8" name="TextBox 11">
            <a:extLst>
              <a:ext uri="{FF2B5EF4-FFF2-40B4-BE49-F238E27FC236}">
                <a16:creationId xmlns:a16="http://schemas.microsoft.com/office/drawing/2014/main" id="{FE3F8191-C9AC-ABC5-D18A-27664968BA6D}"/>
              </a:ext>
            </a:extLst>
          </p:cNvPr>
          <p:cNvSpPr txBox="1"/>
          <p:nvPr/>
        </p:nvSpPr>
        <p:spPr>
          <a:xfrm>
            <a:off x="3346171" y="2986388"/>
            <a:ext cx="6635103" cy="430887"/>
          </a:xfrm>
          <a:prstGeom prst="rect">
            <a:avLst/>
          </a:prstGeom>
        </p:spPr>
        <p:txBody>
          <a:bodyPr wrap="square" lIns="0" tIns="0" rIns="0" bIns="0" rtlCol="0" anchor="t">
            <a:spAutoFit/>
          </a:bodyPr>
          <a:lstStyle/>
          <a:p>
            <a:pPr algn="l"/>
            <a:r>
              <a:rPr lang="ja-JP" altLang="en-US" sz="2800" dirty="0">
                <a:solidFill>
                  <a:srgbClr val="003356"/>
                </a:solidFill>
                <a:latin typeface="たづがね角ゴシック Info Medium"/>
                <a:ea typeface="たづがね角ゴシック Info Medium"/>
                <a:cs typeface="たづがね角ゴシック Info Medium"/>
                <a:sym typeface="たづがね角ゴシック Info Medium"/>
              </a:rPr>
              <a:t>育休を取る予定がありますか？</a:t>
            </a:r>
            <a:endParaRPr lang="en-US" sz="2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19" name="Freeform 10">
            <a:extLst>
              <a:ext uri="{FF2B5EF4-FFF2-40B4-BE49-F238E27FC236}">
                <a16:creationId xmlns:a16="http://schemas.microsoft.com/office/drawing/2014/main" id="{79A62B5B-2097-1090-0B53-79690BFC297D}"/>
              </a:ext>
            </a:extLst>
          </p:cNvPr>
          <p:cNvSpPr/>
          <p:nvPr/>
        </p:nvSpPr>
        <p:spPr>
          <a:xfrm>
            <a:off x="2368132" y="3058956"/>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Tree>
    <p:extLst>
      <p:ext uri="{BB962C8B-B14F-4D97-AF65-F5344CB8AC3E}">
        <p14:creationId xmlns:p14="http://schemas.microsoft.com/office/powerpoint/2010/main" val="162897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8DA69-52C0-FE44-CD4D-A1022340E31E}"/>
            </a:ext>
          </a:extLst>
        </p:cNvPr>
        <p:cNvGrpSpPr/>
        <p:nvPr/>
      </p:nvGrpSpPr>
      <p:grpSpPr>
        <a:xfrm>
          <a:off x="0" y="0"/>
          <a:ext cx="0" cy="0"/>
          <a:chOff x="0" y="0"/>
          <a:chExt cx="0" cy="0"/>
        </a:xfrm>
      </p:grpSpPr>
      <p:sp>
        <p:nvSpPr>
          <p:cNvPr id="2" name="Freeform 8">
            <a:extLst>
              <a:ext uri="{FF2B5EF4-FFF2-40B4-BE49-F238E27FC236}">
                <a16:creationId xmlns:a16="http://schemas.microsoft.com/office/drawing/2014/main" id="{66F9CBBE-37A9-649B-E317-D091175C0ECD}"/>
              </a:ext>
            </a:extLst>
          </p:cNvPr>
          <p:cNvSpPr>
            <a:spLocks/>
          </p:cNvSpPr>
          <p:nvPr/>
        </p:nvSpPr>
        <p:spPr>
          <a:xfrm>
            <a:off x="1818712" y="1306285"/>
            <a:ext cx="8554575" cy="3979585"/>
          </a:xfrm>
          <a:custGeom>
            <a:avLst/>
            <a:gdLst/>
            <a:ahLst/>
            <a:cxnLst/>
            <a:rect l="l" t="t" r="r" b="b"/>
            <a:pathLst>
              <a:path w="15667295" h="6247334">
                <a:moveTo>
                  <a:pt x="0" y="0"/>
                </a:moveTo>
                <a:lnTo>
                  <a:pt x="15667294" y="0"/>
                </a:lnTo>
                <a:lnTo>
                  <a:pt x="15667294" y="6247334"/>
                </a:lnTo>
                <a:lnTo>
                  <a:pt x="0" y="6247334"/>
                </a:lnTo>
                <a:lnTo>
                  <a:pt x="0" y="0"/>
                </a:lnTo>
                <a:close/>
              </a:path>
            </a:pathLst>
          </a:custGeom>
          <a:blipFill>
            <a:blip r:embed="rId2"/>
            <a:stretch>
              <a:fillRect/>
            </a:stretch>
          </a:blipFill>
        </p:spPr>
        <p:txBody>
          <a:bodyPr/>
          <a:lstStyle/>
          <a:p>
            <a:endParaRPr lang="ja-JP" altLang="en-US" dirty="0"/>
          </a:p>
        </p:txBody>
      </p:sp>
      <p:sp>
        <p:nvSpPr>
          <p:cNvPr id="3" name="TextBox 9">
            <a:extLst>
              <a:ext uri="{FF2B5EF4-FFF2-40B4-BE49-F238E27FC236}">
                <a16:creationId xmlns:a16="http://schemas.microsoft.com/office/drawing/2014/main" id="{07FB809C-9CCB-C5BD-F8EC-79E2330C63F7}"/>
              </a:ext>
            </a:extLst>
          </p:cNvPr>
          <p:cNvSpPr txBox="1"/>
          <p:nvPr/>
        </p:nvSpPr>
        <p:spPr>
          <a:xfrm>
            <a:off x="510102" y="313463"/>
            <a:ext cx="5248180" cy="523348"/>
          </a:xfrm>
          <a:prstGeom prst="rect">
            <a:avLst/>
          </a:prstGeom>
        </p:spPr>
        <p:txBody>
          <a:bodyPr wrap="square" lIns="0" tIns="0" rIns="0" bIns="0" rtlCol="0" anchor="t">
            <a:spAutoFit/>
          </a:bodyPr>
          <a:lstStyle/>
          <a:p>
            <a:pPr marL="0" lvl="0" indent="0" algn="l">
              <a:lnSpc>
                <a:spcPts val="4899"/>
              </a:lnSpc>
              <a:spcBef>
                <a:spcPct val="0"/>
              </a:spcBef>
            </a:pPr>
            <a:r>
              <a:rPr lang="en-US" sz="2400" b="1" dirty="0">
                <a:solidFill>
                  <a:srgbClr val="003356"/>
                </a:solidFill>
                <a:latin typeface="たづがね角ゴシック Info Bold"/>
                <a:ea typeface="たづがね角ゴシック Info Bold"/>
                <a:cs typeface="たづがね角ゴシック Info Bold"/>
                <a:sym typeface="たづがね角ゴシック Info Bold"/>
              </a:rPr>
              <a:t>男性育休取得意向と取得率の推移</a:t>
            </a:r>
          </a:p>
        </p:txBody>
      </p:sp>
      <p:sp>
        <p:nvSpPr>
          <p:cNvPr id="5" name="TextBox 10">
            <a:extLst>
              <a:ext uri="{FF2B5EF4-FFF2-40B4-BE49-F238E27FC236}">
                <a16:creationId xmlns:a16="http://schemas.microsoft.com/office/drawing/2014/main" id="{971675E7-1532-F3D0-49DF-2CD342B718C7}"/>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男性育休がもたらす効果</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grpSp>
        <p:nvGrpSpPr>
          <p:cNvPr id="4" name="グループ化 3">
            <a:extLst>
              <a:ext uri="{FF2B5EF4-FFF2-40B4-BE49-F238E27FC236}">
                <a16:creationId xmlns:a16="http://schemas.microsoft.com/office/drawing/2014/main" id="{A548C6C1-130E-C8FD-13D1-0947F858D5DC}"/>
              </a:ext>
            </a:extLst>
          </p:cNvPr>
          <p:cNvGrpSpPr/>
          <p:nvPr/>
        </p:nvGrpSpPr>
        <p:grpSpPr>
          <a:xfrm>
            <a:off x="6717771" y="2117362"/>
            <a:ext cx="2225931" cy="492540"/>
            <a:chOff x="3777747" y="6020801"/>
            <a:chExt cx="2101495" cy="276104"/>
          </a:xfrm>
        </p:grpSpPr>
        <p:sp>
          <p:nvSpPr>
            <p:cNvPr id="6" name="四角形: 角を丸くする 5">
              <a:extLst>
                <a:ext uri="{FF2B5EF4-FFF2-40B4-BE49-F238E27FC236}">
                  <a16:creationId xmlns:a16="http://schemas.microsoft.com/office/drawing/2014/main" id="{5F195FD5-AD41-8B93-70A9-3B7EFD51F64E}"/>
                </a:ext>
              </a:extLst>
            </p:cNvPr>
            <p:cNvSpPr/>
            <p:nvPr/>
          </p:nvSpPr>
          <p:spPr>
            <a:xfrm>
              <a:off x="3777747" y="6020801"/>
              <a:ext cx="2101495" cy="27610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7" name="テキスト ボックス 6">
              <a:extLst>
                <a:ext uri="{FF2B5EF4-FFF2-40B4-BE49-F238E27FC236}">
                  <a16:creationId xmlns:a16="http://schemas.microsoft.com/office/drawing/2014/main" id="{AD5D148B-2B9E-357D-3925-5A9D2D7220FC}"/>
                </a:ext>
              </a:extLst>
            </p:cNvPr>
            <p:cNvSpPr txBox="1"/>
            <p:nvPr/>
          </p:nvSpPr>
          <p:spPr>
            <a:xfrm>
              <a:off x="3777747" y="6038109"/>
              <a:ext cx="2101494" cy="258796"/>
            </a:xfrm>
            <a:prstGeom prst="rect">
              <a:avLst/>
            </a:prstGeom>
            <a:noFill/>
          </p:spPr>
          <p:txBody>
            <a:bodyPr wrap="square" rtlCol="0">
              <a:spAutoFit/>
            </a:bodyPr>
            <a:lstStyle/>
            <a:p>
              <a:r>
                <a:rPr lang="ja-JP" altLang="en-US" sz="1200" dirty="0">
                  <a:latin typeface="Yu Gothic UI" panose="020B0500000000000000" pitchFamily="50" charset="-128"/>
                  <a:ea typeface="Yu Gothic UI" panose="020B0500000000000000" pitchFamily="50" charset="-128"/>
                </a:rPr>
                <a:t>女性の取得率</a:t>
              </a:r>
              <a:endParaRPr lang="en-US" altLang="ja-JP" sz="1200" dirty="0">
                <a:latin typeface="Yu Gothic UI" panose="020B0500000000000000" pitchFamily="50" charset="-128"/>
                <a:ea typeface="Yu Gothic UI" panose="020B0500000000000000" pitchFamily="50" charset="-128"/>
              </a:endParaRPr>
            </a:p>
            <a:p>
              <a:r>
                <a:rPr kumimoji="1" lang="ja-JP" altLang="en-US" sz="1200" b="1" dirty="0">
                  <a:latin typeface="Yu Gothic UI" panose="020B0500000000000000" pitchFamily="50" charset="-128"/>
                  <a:ea typeface="Yu Gothic UI" panose="020B0500000000000000" pitchFamily="50" charset="-128"/>
                </a:rPr>
                <a:t>Ｒ６</a:t>
              </a:r>
              <a:r>
                <a:rPr kumimoji="1" lang="en-US" altLang="ja-JP" sz="1200" b="1" dirty="0">
                  <a:latin typeface="Yu Gothic UI" panose="020B0500000000000000" pitchFamily="50" charset="-128"/>
                  <a:ea typeface="Yu Gothic UI" panose="020B0500000000000000" pitchFamily="50" charset="-128"/>
                </a:rPr>
                <a:t>(</a:t>
              </a:r>
              <a:r>
                <a:rPr kumimoji="1" lang="ja-JP" altLang="en-US" sz="1200" b="1" dirty="0">
                  <a:latin typeface="Yu Gothic UI" panose="020B0500000000000000" pitchFamily="50" charset="-128"/>
                  <a:ea typeface="Yu Gothic UI" panose="020B0500000000000000" pitchFamily="50" charset="-128"/>
                </a:rPr>
                <a:t>三重県）９０．８％</a:t>
              </a:r>
            </a:p>
          </p:txBody>
        </p:sp>
      </p:grpSp>
      <p:sp>
        <p:nvSpPr>
          <p:cNvPr id="10" name="TextBox 11">
            <a:extLst>
              <a:ext uri="{FF2B5EF4-FFF2-40B4-BE49-F238E27FC236}">
                <a16:creationId xmlns:a16="http://schemas.microsoft.com/office/drawing/2014/main" id="{8600C30E-33BB-03D9-5BC1-A636D85C5F5B}"/>
              </a:ext>
            </a:extLst>
          </p:cNvPr>
          <p:cNvSpPr txBox="1"/>
          <p:nvPr/>
        </p:nvSpPr>
        <p:spPr>
          <a:xfrm>
            <a:off x="1032678" y="5551715"/>
            <a:ext cx="10296967" cy="677108"/>
          </a:xfrm>
          <a:prstGeom prst="rect">
            <a:avLst/>
          </a:prstGeom>
        </p:spPr>
        <p:txBody>
          <a:bodyPr wrap="square" lIns="0" tIns="0" rIns="0" bIns="0" rtlCol="0" anchor="t">
            <a:spAutoFit/>
          </a:bodyPr>
          <a:lstStyle/>
          <a:p>
            <a:pPr algn="l"/>
            <a:r>
              <a:rPr 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男性新入社員の約8割が「育休取得を希望している」というデータもある一方、</a:t>
            </a:r>
          </a:p>
          <a:p>
            <a:pPr marL="0" lvl="0" indent="0" algn="l">
              <a:spcBef>
                <a:spcPct val="0"/>
              </a:spcBef>
            </a:pPr>
            <a:r>
              <a:rPr lang="en-US" sz="2200" dirty="0" err="1">
                <a:solidFill>
                  <a:srgbClr val="003356"/>
                </a:solidFill>
                <a:latin typeface="たづがね角ゴシック Info Medium"/>
                <a:ea typeface="たづがね角ゴシック Info Medium"/>
                <a:cs typeface="たづがね角ゴシック Info Medium"/>
                <a:sym typeface="たづがね角ゴシック Info Medium"/>
              </a:rPr>
              <a:t>三重県内の男性育休取得率は</a:t>
            </a:r>
            <a:r>
              <a:rPr lang="ja-JP" altLang="en-US" sz="2200" dirty="0">
                <a:solidFill>
                  <a:srgbClr val="FF0000"/>
                </a:solidFill>
                <a:latin typeface="たづがね角ゴシック Info Medium"/>
                <a:ea typeface="たづがね角ゴシック Info Medium"/>
                <a:cs typeface="たづがね角ゴシック Info Medium"/>
                <a:sym typeface="たづがね角ゴシック Info Medium"/>
              </a:rPr>
              <a:t>未だ</a:t>
            </a:r>
            <a:r>
              <a:rPr 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32.7％　→希望と現実の乖離！</a:t>
            </a:r>
          </a:p>
        </p:txBody>
      </p:sp>
    </p:spTree>
    <p:extLst>
      <p:ext uri="{BB962C8B-B14F-4D97-AF65-F5344CB8AC3E}">
        <p14:creationId xmlns:p14="http://schemas.microsoft.com/office/powerpoint/2010/main" val="1402179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7747C-C6A7-33A3-6FF3-EF228573B5A1}"/>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BF82413E-DAB6-2FB3-8FD6-5335ACA59614}"/>
              </a:ext>
            </a:extLst>
          </p:cNvPr>
          <p:cNvSpPr txBox="1"/>
          <p:nvPr/>
        </p:nvSpPr>
        <p:spPr>
          <a:xfrm>
            <a:off x="510102" y="313463"/>
            <a:ext cx="5980150" cy="557012"/>
          </a:xfrm>
          <a:prstGeom prst="rect">
            <a:avLst/>
          </a:prstGeom>
        </p:spPr>
        <p:txBody>
          <a:bodyPr wrap="square" lIns="0" tIns="0" rIns="0" bIns="0" rtlCol="0" anchor="t">
            <a:spAutoFit/>
          </a:bodyPr>
          <a:lstStyle/>
          <a:p>
            <a:pPr marL="0" lvl="0" indent="0" algn="l">
              <a:lnSpc>
                <a:spcPts val="4899"/>
              </a:lnSpc>
              <a:spcBef>
                <a:spcPct val="0"/>
              </a:spcBef>
            </a:pPr>
            <a:r>
              <a:rPr lang="en-US" sz="2400" b="1" dirty="0" err="1">
                <a:solidFill>
                  <a:srgbClr val="003356"/>
                </a:solidFill>
                <a:latin typeface="たづがね角ゴシック Info Bold"/>
                <a:ea typeface="たづがね角ゴシック Info Bold"/>
                <a:cs typeface="たづがね角ゴシック Info Bold"/>
                <a:sym typeface="たづがね角ゴシック Info Bold"/>
              </a:rPr>
              <a:t>男性育休取得意向と取得率の推移</a:t>
            </a: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（参考）</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5" name="TextBox 10">
            <a:extLst>
              <a:ext uri="{FF2B5EF4-FFF2-40B4-BE49-F238E27FC236}">
                <a16:creationId xmlns:a16="http://schemas.microsoft.com/office/drawing/2014/main" id="{DD6A2DFF-5801-EF5E-0781-35A3136D9EFE}"/>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男性育休がもたらす効果</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11" name="四角形: 角を丸くする 10">
            <a:extLst>
              <a:ext uri="{FF2B5EF4-FFF2-40B4-BE49-F238E27FC236}">
                <a16:creationId xmlns:a16="http://schemas.microsoft.com/office/drawing/2014/main" id="{59D133DB-6817-DBA5-2334-5C3C086D2E0C}"/>
              </a:ext>
            </a:extLst>
          </p:cNvPr>
          <p:cNvSpPr/>
          <p:nvPr/>
        </p:nvSpPr>
        <p:spPr>
          <a:xfrm>
            <a:off x="408502" y="1385957"/>
            <a:ext cx="3655168" cy="3727161"/>
          </a:xfrm>
          <a:prstGeom prst="roundRect">
            <a:avLst/>
          </a:prstGeom>
          <a:noFill/>
          <a:ln w="31750">
            <a:solidFill>
              <a:srgbClr val="00B2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9CEFB9B7-97E8-F751-5BD5-5C7D6C7E0E91}"/>
              </a:ext>
            </a:extLst>
          </p:cNvPr>
          <p:cNvSpPr/>
          <p:nvPr/>
        </p:nvSpPr>
        <p:spPr>
          <a:xfrm>
            <a:off x="978786" y="1202589"/>
            <a:ext cx="2514600" cy="329516"/>
          </a:xfrm>
          <a:prstGeom prst="round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企業規模別取得率</a:t>
            </a:r>
          </a:p>
        </p:txBody>
      </p:sp>
      <p:sp>
        <p:nvSpPr>
          <p:cNvPr id="14" name="テキスト ボックス 13">
            <a:extLst>
              <a:ext uri="{FF2B5EF4-FFF2-40B4-BE49-F238E27FC236}">
                <a16:creationId xmlns:a16="http://schemas.microsoft.com/office/drawing/2014/main" id="{67D3F622-7122-BF25-EE0E-CDF068883252}"/>
              </a:ext>
            </a:extLst>
          </p:cNvPr>
          <p:cNvSpPr txBox="1"/>
          <p:nvPr/>
        </p:nvSpPr>
        <p:spPr>
          <a:xfrm>
            <a:off x="539235" y="4629324"/>
            <a:ext cx="3366627" cy="430887"/>
          </a:xfrm>
          <a:prstGeom prst="rect">
            <a:avLst/>
          </a:prstGeom>
          <a:noFill/>
        </p:spPr>
        <p:txBody>
          <a:bodyPr wrap="none" rtlCol="0">
            <a:spAutoFit/>
          </a:bodyPr>
          <a:lstStyle/>
          <a:p>
            <a:r>
              <a:rPr kumimoji="1" lang="ja-JP" altLang="en-US" sz="1100" dirty="0"/>
              <a:t>（出典）三重県雇用経済部</a:t>
            </a:r>
            <a:endParaRPr kumimoji="1" lang="en-US" altLang="ja-JP" sz="1100" dirty="0"/>
          </a:p>
          <a:p>
            <a:r>
              <a:rPr kumimoji="1" lang="ja-JP" altLang="en-US" sz="1100" dirty="0"/>
              <a:t>「令和</a:t>
            </a:r>
            <a:r>
              <a:rPr kumimoji="1" lang="en-US" altLang="ja-JP" sz="1100" dirty="0"/>
              <a:t>6</a:t>
            </a:r>
            <a:r>
              <a:rPr kumimoji="1" lang="ja-JP" altLang="en-US" sz="1100" dirty="0"/>
              <a:t>年度三重県内事業所労働条件等実態調査」</a:t>
            </a:r>
          </a:p>
        </p:txBody>
      </p:sp>
      <p:graphicFrame>
        <p:nvGraphicFramePr>
          <p:cNvPr id="15" name="表 14">
            <a:extLst>
              <a:ext uri="{FF2B5EF4-FFF2-40B4-BE49-F238E27FC236}">
                <a16:creationId xmlns:a16="http://schemas.microsoft.com/office/drawing/2014/main" id="{1EA5A771-598E-D00F-C2F0-89C6CC5D4624}"/>
              </a:ext>
            </a:extLst>
          </p:cNvPr>
          <p:cNvGraphicFramePr>
            <a:graphicFrameLocks noGrp="1"/>
          </p:cNvGraphicFramePr>
          <p:nvPr>
            <p:extLst>
              <p:ext uri="{D42A27DB-BD31-4B8C-83A1-F6EECF244321}">
                <p14:modId xmlns:p14="http://schemas.microsoft.com/office/powerpoint/2010/main" val="1127710100"/>
              </p:ext>
            </p:extLst>
          </p:nvPr>
        </p:nvGraphicFramePr>
        <p:xfrm>
          <a:off x="632496" y="1895073"/>
          <a:ext cx="3180104" cy="2711720"/>
        </p:xfrm>
        <a:graphic>
          <a:graphicData uri="http://schemas.openxmlformats.org/drawingml/2006/table">
            <a:tbl>
              <a:tblPr/>
              <a:tblGrid>
                <a:gridCol w="1580531">
                  <a:extLst>
                    <a:ext uri="{9D8B030D-6E8A-4147-A177-3AD203B41FA5}">
                      <a16:colId xmlns:a16="http://schemas.microsoft.com/office/drawing/2014/main" val="116414950"/>
                    </a:ext>
                  </a:extLst>
                </a:gridCol>
                <a:gridCol w="1599573">
                  <a:extLst>
                    <a:ext uri="{9D8B030D-6E8A-4147-A177-3AD203B41FA5}">
                      <a16:colId xmlns:a16="http://schemas.microsoft.com/office/drawing/2014/main" val="3250122329"/>
                    </a:ext>
                  </a:extLst>
                </a:gridCol>
              </a:tblGrid>
              <a:tr h="542344">
                <a:tc>
                  <a:txBody>
                    <a:bodyPr/>
                    <a:lstStyle/>
                    <a:p>
                      <a:pPr algn="ctr" fontAlgn="ctr"/>
                      <a:r>
                        <a:rPr lang="ja-JP" altLang="en-US" sz="1800" b="0" i="0" u="none" strike="noStrike">
                          <a:solidFill>
                            <a:srgbClr val="FFFFFF"/>
                          </a:solidFill>
                          <a:effectLst/>
                          <a:latin typeface="BIZ UDPゴシック" panose="020B0400000000000000" pitchFamily="50" charset="-128"/>
                          <a:ea typeface="BIZ UDPゴシック" panose="020B0400000000000000" pitchFamily="50" charset="-128"/>
                        </a:rPr>
                        <a:t>事業所規模</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1800" b="0" i="0" u="none" strike="noStrike">
                          <a:solidFill>
                            <a:srgbClr val="FFFFFF"/>
                          </a:solidFill>
                          <a:effectLst/>
                          <a:latin typeface="BIZ UDPゴシック" panose="020B0400000000000000" pitchFamily="50" charset="-128"/>
                          <a:ea typeface="BIZ UDPゴシック" panose="020B0400000000000000" pitchFamily="50" charset="-128"/>
                        </a:rPr>
                        <a:t>取得率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288442371"/>
                  </a:ext>
                </a:extLst>
              </a:tr>
              <a:tr h="542344">
                <a:tc>
                  <a:txBody>
                    <a:bodyPr/>
                    <a:lstStyle/>
                    <a:p>
                      <a:pPr algn="ctr" fontAlgn="ctr"/>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10</a:t>
                      </a:r>
                      <a:r>
                        <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rPr>
                        <a:t>～</a:t>
                      </a:r>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29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23.5%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3174126"/>
                  </a:ext>
                </a:extLst>
              </a:tr>
              <a:tr h="542344">
                <a:tc>
                  <a:txBody>
                    <a:bodyPr/>
                    <a:lstStyle/>
                    <a:p>
                      <a:pPr algn="ctr" fontAlgn="ctr"/>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30</a:t>
                      </a:r>
                      <a:r>
                        <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rPr>
                        <a:t>～</a:t>
                      </a:r>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49</a:t>
                      </a:r>
                      <a:r>
                        <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rPr>
                        <a:t>人</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26.5%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9994588"/>
                  </a:ext>
                </a:extLst>
              </a:tr>
              <a:tr h="542344">
                <a:tc>
                  <a:txBody>
                    <a:bodyPr/>
                    <a:lstStyle/>
                    <a:p>
                      <a:pPr algn="ctr" fontAlgn="ctr"/>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50</a:t>
                      </a:r>
                      <a:r>
                        <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rPr>
                        <a:t>～</a:t>
                      </a:r>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99</a:t>
                      </a:r>
                      <a:r>
                        <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rPr>
                        <a:t>人</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rPr>
                        <a:t>23.5%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2325949"/>
                  </a:ext>
                </a:extLst>
              </a:tr>
              <a:tr h="542344">
                <a:tc>
                  <a:txBody>
                    <a:bodyPr/>
                    <a:lstStyle/>
                    <a:p>
                      <a:pPr algn="ctr" fontAlgn="ctr"/>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100</a:t>
                      </a:r>
                      <a:r>
                        <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rPr>
                        <a:t>～</a:t>
                      </a:r>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299</a:t>
                      </a:r>
                      <a:r>
                        <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rPr>
                        <a:t>人</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rPr>
                        <a:t>49.4%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6481331"/>
                  </a:ext>
                </a:extLst>
              </a:tr>
            </a:tbl>
          </a:graphicData>
        </a:graphic>
      </p:graphicFrame>
      <p:graphicFrame>
        <p:nvGraphicFramePr>
          <p:cNvPr id="26" name="表 25">
            <a:extLst>
              <a:ext uri="{FF2B5EF4-FFF2-40B4-BE49-F238E27FC236}">
                <a16:creationId xmlns:a16="http://schemas.microsoft.com/office/drawing/2014/main" id="{4E260228-69CC-E934-C6BC-A26AFA9446E9}"/>
              </a:ext>
            </a:extLst>
          </p:cNvPr>
          <p:cNvGraphicFramePr>
            <a:graphicFrameLocks noGrp="1"/>
          </p:cNvGraphicFramePr>
          <p:nvPr>
            <p:extLst>
              <p:ext uri="{D42A27DB-BD31-4B8C-83A1-F6EECF244321}">
                <p14:modId xmlns:p14="http://schemas.microsoft.com/office/powerpoint/2010/main" val="465685367"/>
              </p:ext>
            </p:extLst>
          </p:nvPr>
        </p:nvGraphicFramePr>
        <p:xfrm>
          <a:off x="4328304" y="1882828"/>
          <a:ext cx="7422539" cy="2746496"/>
        </p:xfrm>
        <a:graphic>
          <a:graphicData uri="http://schemas.openxmlformats.org/drawingml/2006/table">
            <a:tbl>
              <a:tblPr/>
              <a:tblGrid>
                <a:gridCol w="620534">
                  <a:extLst>
                    <a:ext uri="{9D8B030D-6E8A-4147-A177-3AD203B41FA5}">
                      <a16:colId xmlns:a16="http://schemas.microsoft.com/office/drawing/2014/main" val="2587033240"/>
                    </a:ext>
                  </a:extLst>
                </a:gridCol>
                <a:gridCol w="620534">
                  <a:extLst>
                    <a:ext uri="{9D8B030D-6E8A-4147-A177-3AD203B41FA5}">
                      <a16:colId xmlns:a16="http://schemas.microsoft.com/office/drawing/2014/main" val="1626939572"/>
                    </a:ext>
                  </a:extLst>
                </a:gridCol>
                <a:gridCol w="548933">
                  <a:extLst>
                    <a:ext uri="{9D8B030D-6E8A-4147-A177-3AD203B41FA5}">
                      <a16:colId xmlns:a16="http://schemas.microsoft.com/office/drawing/2014/main" val="3656485931"/>
                    </a:ext>
                  </a:extLst>
                </a:gridCol>
                <a:gridCol w="620534">
                  <a:extLst>
                    <a:ext uri="{9D8B030D-6E8A-4147-A177-3AD203B41FA5}">
                      <a16:colId xmlns:a16="http://schemas.microsoft.com/office/drawing/2014/main" val="2720377224"/>
                    </a:ext>
                  </a:extLst>
                </a:gridCol>
                <a:gridCol w="548933">
                  <a:extLst>
                    <a:ext uri="{9D8B030D-6E8A-4147-A177-3AD203B41FA5}">
                      <a16:colId xmlns:a16="http://schemas.microsoft.com/office/drawing/2014/main" val="481040604"/>
                    </a:ext>
                  </a:extLst>
                </a:gridCol>
                <a:gridCol w="501200">
                  <a:extLst>
                    <a:ext uri="{9D8B030D-6E8A-4147-A177-3AD203B41FA5}">
                      <a16:colId xmlns:a16="http://schemas.microsoft.com/office/drawing/2014/main" val="3034159358"/>
                    </a:ext>
                  </a:extLst>
                </a:gridCol>
                <a:gridCol w="501200">
                  <a:extLst>
                    <a:ext uri="{9D8B030D-6E8A-4147-A177-3AD203B41FA5}">
                      <a16:colId xmlns:a16="http://schemas.microsoft.com/office/drawing/2014/main" val="3345271866"/>
                    </a:ext>
                  </a:extLst>
                </a:gridCol>
                <a:gridCol w="620534">
                  <a:extLst>
                    <a:ext uri="{9D8B030D-6E8A-4147-A177-3AD203B41FA5}">
                      <a16:colId xmlns:a16="http://schemas.microsoft.com/office/drawing/2014/main" val="2357081862"/>
                    </a:ext>
                  </a:extLst>
                </a:gridCol>
                <a:gridCol w="620534">
                  <a:extLst>
                    <a:ext uri="{9D8B030D-6E8A-4147-A177-3AD203B41FA5}">
                      <a16:colId xmlns:a16="http://schemas.microsoft.com/office/drawing/2014/main" val="4280244153"/>
                    </a:ext>
                  </a:extLst>
                </a:gridCol>
                <a:gridCol w="620534">
                  <a:extLst>
                    <a:ext uri="{9D8B030D-6E8A-4147-A177-3AD203B41FA5}">
                      <a16:colId xmlns:a16="http://schemas.microsoft.com/office/drawing/2014/main" val="728279695"/>
                    </a:ext>
                  </a:extLst>
                </a:gridCol>
                <a:gridCol w="525067">
                  <a:extLst>
                    <a:ext uri="{9D8B030D-6E8A-4147-A177-3AD203B41FA5}">
                      <a16:colId xmlns:a16="http://schemas.microsoft.com/office/drawing/2014/main" val="3987088323"/>
                    </a:ext>
                  </a:extLst>
                </a:gridCol>
                <a:gridCol w="537001">
                  <a:extLst>
                    <a:ext uri="{9D8B030D-6E8A-4147-A177-3AD203B41FA5}">
                      <a16:colId xmlns:a16="http://schemas.microsoft.com/office/drawing/2014/main" val="1715199556"/>
                    </a:ext>
                  </a:extLst>
                </a:gridCol>
                <a:gridCol w="537001">
                  <a:extLst>
                    <a:ext uri="{9D8B030D-6E8A-4147-A177-3AD203B41FA5}">
                      <a16:colId xmlns:a16="http://schemas.microsoft.com/office/drawing/2014/main" val="4029512980"/>
                    </a:ext>
                  </a:extLst>
                </a:gridCol>
              </a:tblGrid>
              <a:tr h="806962">
                <a:tc>
                  <a:txBody>
                    <a:bodyPr/>
                    <a:lstStyle/>
                    <a:p>
                      <a:pPr algn="ctr" fontAlgn="ct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800" b="0" i="0" u="none" strike="noStrike" dirty="0">
                          <a:solidFill>
                            <a:schemeClr val="bg1"/>
                          </a:solidFill>
                          <a:effectLst/>
                          <a:latin typeface="BIZ UDPゴシック" panose="020B0400000000000000" pitchFamily="50" charset="-128"/>
                          <a:ea typeface="BIZ UDPゴシック" panose="020B0400000000000000" pitchFamily="50" charset="-128"/>
                        </a:rPr>
                        <a:t>5</a:t>
                      </a: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日</a:t>
                      </a:r>
                      <a:b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b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未満</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800" b="0" i="0" u="none" strike="noStrike">
                          <a:solidFill>
                            <a:schemeClr val="bg1"/>
                          </a:solidFill>
                          <a:effectLst/>
                          <a:latin typeface="BIZ UDPゴシック" panose="020B0400000000000000" pitchFamily="50" charset="-128"/>
                          <a:ea typeface="BIZ UDPゴシック" panose="020B0400000000000000" pitchFamily="50" charset="-128"/>
                        </a:rPr>
                        <a:t>5</a:t>
                      </a:r>
                      <a:r>
                        <a:rPr lang="ja-JP" altLang="en-US" sz="1800" b="0" i="0" u="none" strike="noStrike">
                          <a:solidFill>
                            <a:schemeClr val="bg1"/>
                          </a:solidFill>
                          <a:effectLst/>
                          <a:latin typeface="BIZ UDPゴシック" panose="020B0400000000000000" pitchFamily="50" charset="-128"/>
                          <a:ea typeface="BIZ UDPゴシック" panose="020B0400000000000000" pitchFamily="50" charset="-128"/>
                        </a:rPr>
                        <a:t>日</a:t>
                      </a:r>
                      <a:br>
                        <a:rPr lang="ja-JP" altLang="en-US" sz="1800" b="0" i="0" u="none" strike="noStrike">
                          <a:solidFill>
                            <a:schemeClr val="bg1"/>
                          </a:solidFill>
                          <a:effectLst/>
                          <a:latin typeface="BIZ UDPゴシック" panose="020B0400000000000000" pitchFamily="50" charset="-128"/>
                          <a:ea typeface="BIZ UDPゴシック" panose="020B0400000000000000" pitchFamily="50" charset="-128"/>
                        </a:rPr>
                      </a:br>
                      <a:r>
                        <a:rPr lang="ja-JP" altLang="en-US" sz="1800" b="0" i="0" u="none" strike="noStrike">
                          <a:solidFill>
                            <a:schemeClr val="bg1"/>
                          </a:solidFill>
                          <a:effectLst/>
                          <a:latin typeface="BIZ UDPゴシック" panose="020B0400000000000000" pitchFamily="50" charset="-128"/>
                          <a:ea typeface="BIZ UDPゴシック" panose="020B0400000000000000"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800" b="0" i="0" u="none" strike="noStrike" dirty="0">
                          <a:solidFill>
                            <a:schemeClr val="bg1"/>
                          </a:solidFill>
                          <a:effectLst/>
                          <a:latin typeface="BIZ UDPゴシック" panose="020B0400000000000000" pitchFamily="50" charset="-128"/>
                          <a:ea typeface="BIZ UDPゴシック" panose="020B0400000000000000" pitchFamily="50" charset="-128"/>
                        </a:rPr>
                        <a:t>2</a:t>
                      </a: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週</a:t>
                      </a:r>
                      <a:b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b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800" b="0" i="0" u="none" strike="noStrike" dirty="0">
                          <a:solidFill>
                            <a:schemeClr val="bg1"/>
                          </a:solidFill>
                          <a:effectLst/>
                          <a:latin typeface="BIZ UDPゴシック" panose="020B0400000000000000" pitchFamily="50" charset="-128"/>
                          <a:ea typeface="BIZ UDPゴシック" panose="020B0400000000000000" pitchFamily="50" charset="-128"/>
                        </a:rPr>
                        <a:t>1</a:t>
                      </a: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月</a:t>
                      </a:r>
                      <a:b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b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800" b="0" i="0" u="none" strike="noStrike">
                          <a:solidFill>
                            <a:schemeClr val="bg1"/>
                          </a:solidFill>
                          <a:effectLst/>
                          <a:latin typeface="BIZ UDPゴシック" panose="020B0400000000000000" pitchFamily="50" charset="-128"/>
                          <a:ea typeface="BIZ UDPゴシック" panose="020B0400000000000000" pitchFamily="50" charset="-128"/>
                        </a:rPr>
                        <a:t>3</a:t>
                      </a:r>
                      <a:r>
                        <a:rPr lang="ja-JP" altLang="en-US" sz="1800" b="0" i="0" u="none" strike="noStrike">
                          <a:solidFill>
                            <a:schemeClr val="bg1"/>
                          </a:solidFill>
                          <a:effectLst/>
                          <a:latin typeface="BIZ UDPゴシック" panose="020B0400000000000000" pitchFamily="50" charset="-128"/>
                          <a:ea typeface="BIZ UDPゴシック" panose="020B0400000000000000" pitchFamily="50" charset="-128"/>
                        </a:rPr>
                        <a:t>月</a:t>
                      </a:r>
                      <a:br>
                        <a:rPr lang="ja-JP" altLang="en-US" sz="1800" b="0" i="0" u="none" strike="noStrike">
                          <a:solidFill>
                            <a:schemeClr val="bg1"/>
                          </a:solidFill>
                          <a:effectLst/>
                          <a:latin typeface="BIZ UDPゴシック" panose="020B0400000000000000" pitchFamily="50" charset="-128"/>
                          <a:ea typeface="BIZ UDPゴシック" panose="020B0400000000000000" pitchFamily="50" charset="-128"/>
                        </a:rPr>
                      </a:br>
                      <a:r>
                        <a:rPr lang="ja-JP" altLang="en-US" sz="1800" b="0" i="0" u="none" strike="noStrike">
                          <a:solidFill>
                            <a:schemeClr val="bg1"/>
                          </a:solidFill>
                          <a:effectLst/>
                          <a:latin typeface="BIZ UDPゴシック" panose="020B0400000000000000" pitchFamily="50" charset="-128"/>
                          <a:ea typeface="BIZ UDPゴシック" panose="020B0400000000000000"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800" b="0" i="0" u="none" strike="noStrike" dirty="0">
                          <a:solidFill>
                            <a:schemeClr val="bg1"/>
                          </a:solidFill>
                          <a:effectLst/>
                          <a:latin typeface="BIZ UDPゴシック" panose="020B0400000000000000" pitchFamily="50" charset="-128"/>
                          <a:ea typeface="BIZ UDPゴシック" panose="020B0400000000000000" pitchFamily="50" charset="-128"/>
                        </a:rPr>
                        <a:t>6</a:t>
                      </a: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月</a:t>
                      </a:r>
                      <a:b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b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800" b="0" i="0" u="none" strike="noStrike">
                          <a:solidFill>
                            <a:schemeClr val="bg1"/>
                          </a:solidFill>
                          <a:effectLst/>
                          <a:latin typeface="BIZ UDPゴシック" panose="020B0400000000000000" pitchFamily="50" charset="-128"/>
                          <a:ea typeface="BIZ UDPゴシック" panose="020B0400000000000000" pitchFamily="50" charset="-128"/>
                        </a:rPr>
                        <a:t>8</a:t>
                      </a:r>
                      <a:r>
                        <a:rPr lang="ja-JP" altLang="en-US" sz="1800" b="0" i="0" u="none" strike="noStrike">
                          <a:solidFill>
                            <a:schemeClr val="bg1"/>
                          </a:solidFill>
                          <a:effectLst/>
                          <a:latin typeface="BIZ UDPゴシック" panose="020B0400000000000000" pitchFamily="50" charset="-128"/>
                          <a:ea typeface="BIZ UDPゴシック" panose="020B0400000000000000" pitchFamily="50" charset="-128"/>
                        </a:rPr>
                        <a:t>月</a:t>
                      </a:r>
                      <a:br>
                        <a:rPr lang="ja-JP" altLang="en-US" sz="1800" b="0" i="0" u="none" strike="noStrike">
                          <a:solidFill>
                            <a:schemeClr val="bg1"/>
                          </a:solidFill>
                          <a:effectLst/>
                          <a:latin typeface="BIZ UDPゴシック" panose="020B0400000000000000" pitchFamily="50" charset="-128"/>
                          <a:ea typeface="BIZ UDPゴシック" panose="020B0400000000000000" pitchFamily="50" charset="-128"/>
                        </a:rPr>
                      </a:br>
                      <a:r>
                        <a:rPr lang="ja-JP" altLang="en-US" sz="1800" b="0" i="0" u="none" strike="noStrike">
                          <a:solidFill>
                            <a:schemeClr val="bg1"/>
                          </a:solidFill>
                          <a:effectLst/>
                          <a:latin typeface="BIZ UDPゴシック" panose="020B0400000000000000" pitchFamily="50" charset="-128"/>
                          <a:ea typeface="BIZ UDPゴシック" panose="020B0400000000000000"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800" b="0" i="0" u="none" strike="noStrike" dirty="0">
                          <a:solidFill>
                            <a:schemeClr val="bg1"/>
                          </a:solidFill>
                          <a:effectLst/>
                          <a:latin typeface="BIZ UDPゴシック" panose="020B0400000000000000" pitchFamily="50" charset="-128"/>
                          <a:ea typeface="BIZ UDPゴシック" panose="020B0400000000000000" pitchFamily="50" charset="-128"/>
                        </a:rPr>
                        <a:t>10</a:t>
                      </a: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月</a:t>
                      </a:r>
                      <a:b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b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800" b="0" i="0" u="none" strike="noStrike" dirty="0">
                          <a:solidFill>
                            <a:schemeClr val="bg1"/>
                          </a:solidFill>
                          <a:effectLst/>
                          <a:latin typeface="BIZ UDPゴシック" panose="020B0400000000000000" pitchFamily="50" charset="-128"/>
                          <a:ea typeface="BIZ UDPゴシック" panose="020B0400000000000000" pitchFamily="50" charset="-128"/>
                        </a:rPr>
                        <a:t>12</a:t>
                      </a: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月</a:t>
                      </a:r>
                      <a:b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b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600" b="0" i="0" u="none" strike="noStrike" dirty="0">
                          <a:solidFill>
                            <a:schemeClr val="bg1"/>
                          </a:solidFill>
                          <a:effectLst/>
                          <a:latin typeface="BIZ UDPゴシック" panose="020B0400000000000000" pitchFamily="50" charset="-128"/>
                          <a:ea typeface="BIZ UDPゴシック" panose="020B0400000000000000" pitchFamily="50" charset="-128"/>
                        </a:rPr>
                        <a:t>18</a:t>
                      </a:r>
                      <a:r>
                        <a:rPr lang="ja-JP" altLang="en-US" sz="1600" b="0" i="0" u="none" strike="noStrike" dirty="0">
                          <a:solidFill>
                            <a:schemeClr val="bg1"/>
                          </a:solidFill>
                          <a:effectLst/>
                          <a:latin typeface="BIZ UDPゴシック" panose="020B0400000000000000" pitchFamily="50" charset="-128"/>
                          <a:ea typeface="BIZ UDPゴシック" panose="020B0400000000000000" pitchFamily="50" charset="-128"/>
                        </a:rPr>
                        <a:t>月</a:t>
                      </a:r>
                      <a:br>
                        <a:rPr lang="ja-JP" altLang="en-US" sz="1600" b="0" i="0" u="none" strike="noStrike" dirty="0">
                          <a:solidFill>
                            <a:schemeClr val="bg1"/>
                          </a:solidFill>
                          <a:effectLst/>
                          <a:latin typeface="BIZ UDPゴシック" panose="020B0400000000000000" pitchFamily="50" charset="-128"/>
                          <a:ea typeface="BIZ UDPゴシック" panose="020B0400000000000000" pitchFamily="50" charset="-128"/>
                        </a:rPr>
                      </a:br>
                      <a:r>
                        <a:rPr lang="ja-JP" altLang="en-US" sz="1600" b="0" i="0" u="none" strike="noStrike" dirty="0">
                          <a:solidFill>
                            <a:schemeClr val="bg1"/>
                          </a:solidFill>
                          <a:effectLst/>
                          <a:latin typeface="BIZ UDPゴシック" panose="020B0400000000000000" pitchFamily="50" charset="-128"/>
                          <a:ea typeface="BIZ UDPゴシック" panose="020B0400000000000000"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600" b="0" i="0" u="none" strike="noStrike" dirty="0">
                          <a:solidFill>
                            <a:schemeClr val="bg1"/>
                          </a:solidFill>
                          <a:effectLst/>
                          <a:latin typeface="BIZ UDPゴシック" panose="020B0400000000000000" pitchFamily="50" charset="-128"/>
                          <a:ea typeface="BIZ UDPゴシック" panose="020B0400000000000000" pitchFamily="50" charset="-128"/>
                        </a:rPr>
                        <a:t>24</a:t>
                      </a:r>
                      <a:r>
                        <a:rPr lang="ja-JP" altLang="en-US" sz="1600" b="0" i="0" u="none" strike="noStrike" dirty="0">
                          <a:solidFill>
                            <a:schemeClr val="bg1"/>
                          </a:solidFill>
                          <a:effectLst/>
                          <a:latin typeface="BIZ UDPゴシック" panose="020B0400000000000000" pitchFamily="50" charset="-128"/>
                          <a:ea typeface="BIZ UDPゴシック" panose="020B0400000000000000" pitchFamily="50" charset="-128"/>
                        </a:rPr>
                        <a:t>月</a:t>
                      </a:r>
                      <a:br>
                        <a:rPr lang="ja-JP" altLang="en-US" sz="1600" b="0" i="0" u="none" strike="noStrike" dirty="0">
                          <a:solidFill>
                            <a:schemeClr val="bg1"/>
                          </a:solidFill>
                          <a:effectLst/>
                          <a:latin typeface="BIZ UDPゴシック" panose="020B0400000000000000" pitchFamily="50" charset="-128"/>
                          <a:ea typeface="BIZ UDPゴシック" panose="020B0400000000000000" pitchFamily="50" charset="-128"/>
                        </a:rPr>
                      </a:br>
                      <a:r>
                        <a:rPr lang="ja-JP" altLang="en-US" sz="1600" b="0" i="0" u="none" strike="noStrike" dirty="0">
                          <a:solidFill>
                            <a:schemeClr val="bg1"/>
                          </a:solidFill>
                          <a:effectLst/>
                          <a:latin typeface="BIZ UDPゴシック" panose="020B0400000000000000" pitchFamily="50" charset="-128"/>
                          <a:ea typeface="BIZ UDPゴシック" panose="020B0400000000000000"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600" b="0" i="0" u="none" strike="noStrike" dirty="0">
                          <a:solidFill>
                            <a:schemeClr val="bg1"/>
                          </a:solidFill>
                          <a:effectLst/>
                          <a:latin typeface="BIZ UDPゴシック" panose="020B0400000000000000" pitchFamily="50" charset="-128"/>
                          <a:ea typeface="BIZ UDPゴシック" panose="020B0400000000000000" pitchFamily="50" charset="-128"/>
                        </a:rPr>
                        <a:t>36</a:t>
                      </a:r>
                      <a:r>
                        <a:rPr lang="ja-JP" altLang="en-US" sz="1600" b="0" i="0" u="none" strike="noStrike" dirty="0">
                          <a:solidFill>
                            <a:schemeClr val="bg1"/>
                          </a:solidFill>
                          <a:effectLst/>
                          <a:latin typeface="BIZ UDPゴシック" panose="020B0400000000000000" pitchFamily="50" charset="-128"/>
                          <a:ea typeface="BIZ UDPゴシック" panose="020B0400000000000000" pitchFamily="50" charset="-128"/>
                        </a:rPr>
                        <a:t>月</a:t>
                      </a:r>
                      <a:br>
                        <a:rPr lang="ja-JP" altLang="en-US" sz="1600" b="0" i="0" u="none" strike="noStrike" dirty="0">
                          <a:solidFill>
                            <a:schemeClr val="bg1"/>
                          </a:solidFill>
                          <a:effectLst/>
                          <a:latin typeface="BIZ UDPゴシック" panose="020B0400000000000000" pitchFamily="50" charset="-128"/>
                          <a:ea typeface="BIZ UDPゴシック" panose="020B0400000000000000" pitchFamily="50" charset="-128"/>
                        </a:rPr>
                      </a:br>
                      <a:r>
                        <a:rPr lang="ja-JP" altLang="en-US" sz="1600" b="0" i="0" u="none" strike="noStrike" dirty="0">
                          <a:solidFill>
                            <a:schemeClr val="bg1"/>
                          </a:solidFill>
                          <a:effectLst/>
                          <a:latin typeface="BIZ UDPゴシック" panose="020B0400000000000000" pitchFamily="50" charset="-128"/>
                          <a:ea typeface="BIZ UDPゴシック" panose="020B0400000000000000"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4190412388"/>
                  </a:ext>
                </a:extLst>
              </a:tr>
              <a:tr h="908419">
                <a:tc>
                  <a:txBody>
                    <a:bodyPr/>
                    <a:lstStyle/>
                    <a:p>
                      <a:pPr algn="ctr" fontAlgn="ctr"/>
                      <a:r>
                        <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rPr>
                        <a:t>女性</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0.4</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0.2</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0.6</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1.8</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4.4</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4.6</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11.4</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30.9</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32.7</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9.3</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3.0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rPr>
                        <a:t>0.6</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0202371"/>
                  </a:ext>
                </a:extLst>
              </a:tr>
              <a:tr h="1031115">
                <a:tc>
                  <a:txBody>
                    <a:bodyPr/>
                    <a:lstStyle/>
                    <a:p>
                      <a:pPr algn="ctr" fontAlgn="ctr"/>
                      <a:r>
                        <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rPr>
                        <a:t>男性</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15.7</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600" b="0" i="0" u="none" strike="noStrike" dirty="0">
                          <a:solidFill>
                            <a:srgbClr val="000000"/>
                          </a:solidFill>
                          <a:effectLst/>
                          <a:latin typeface="BIZ UDPゴシック" panose="020B0400000000000000" pitchFamily="50" charset="-128"/>
                          <a:ea typeface="BIZ UDPゴシック" panose="020B0400000000000000" pitchFamily="50" charset="-128"/>
                        </a:rPr>
                        <a:t>22.0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rPr>
                        <a:t>20.4</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600" b="0" i="0" u="none" strike="noStrike" dirty="0">
                          <a:solidFill>
                            <a:srgbClr val="000000"/>
                          </a:solidFill>
                          <a:effectLst/>
                          <a:latin typeface="BIZ UDPゴシック" panose="020B0400000000000000" pitchFamily="50" charset="-128"/>
                          <a:ea typeface="BIZ UDPゴシック" panose="020B0400000000000000" pitchFamily="50" charset="-128"/>
                        </a:rPr>
                        <a:t>28.0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7.5</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2.9</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0.8</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1.1</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1.4</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0.2</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rPr>
                        <a:t>0.0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8758650"/>
                  </a:ext>
                </a:extLst>
              </a:tr>
            </a:tbl>
          </a:graphicData>
        </a:graphic>
      </p:graphicFrame>
      <p:sp>
        <p:nvSpPr>
          <p:cNvPr id="28" name="四角形: 角を丸くする 27">
            <a:extLst>
              <a:ext uri="{FF2B5EF4-FFF2-40B4-BE49-F238E27FC236}">
                <a16:creationId xmlns:a16="http://schemas.microsoft.com/office/drawing/2014/main" id="{74EBEFED-83CF-6BD1-AD3F-FE0C3488F068}"/>
              </a:ext>
            </a:extLst>
          </p:cNvPr>
          <p:cNvSpPr/>
          <p:nvPr/>
        </p:nvSpPr>
        <p:spPr>
          <a:xfrm>
            <a:off x="4223118" y="1392495"/>
            <a:ext cx="7632913" cy="3727161"/>
          </a:xfrm>
          <a:prstGeom prst="roundRect">
            <a:avLst/>
          </a:prstGeom>
          <a:noFill/>
          <a:ln w="31750">
            <a:solidFill>
              <a:srgbClr val="00B2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00217AB8-282A-7935-C2EC-7EEBDD295184}"/>
              </a:ext>
            </a:extLst>
          </p:cNvPr>
          <p:cNvSpPr/>
          <p:nvPr/>
        </p:nvSpPr>
        <p:spPr>
          <a:xfrm>
            <a:off x="6300748" y="1210004"/>
            <a:ext cx="3655168" cy="427658"/>
          </a:xfrm>
          <a:prstGeom prst="round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育児休業取得期間の状況（％）</a:t>
            </a:r>
          </a:p>
        </p:txBody>
      </p:sp>
      <p:sp>
        <p:nvSpPr>
          <p:cNvPr id="29" name="左中かっこ 28">
            <a:extLst>
              <a:ext uri="{FF2B5EF4-FFF2-40B4-BE49-F238E27FC236}">
                <a16:creationId xmlns:a16="http://schemas.microsoft.com/office/drawing/2014/main" id="{21CE13C3-EE4E-A23A-BC0C-359B01C65369}"/>
              </a:ext>
            </a:extLst>
          </p:cNvPr>
          <p:cNvSpPr/>
          <p:nvPr/>
        </p:nvSpPr>
        <p:spPr>
          <a:xfrm rot="16200000">
            <a:off x="9653674" y="1077829"/>
            <a:ext cx="280853" cy="391349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D5E62AE9-1D09-966D-F8B7-4A7BDCA07D1C}"/>
              </a:ext>
            </a:extLst>
          </p:cNvPr>
          <p:cNvSpPr txBox="1"/>
          <p:nvPr/>
        </p:nvSpPr>
        <p:spPr>
          <a:xfrm>
            <a:off x="9466277" y="3153591"/>
            <a:ext cx="1258678" cy="523220"/>
          </a:xfrm>
          <a:prstGeom prst="rect">
            <a:avLst/>
          </a:prstGeom>
          <a:noFill/>
        </p:spPr>
        <p:txBody>
          <a:bodyPr wrap="none" rtlCol="0">
            <a:spAutoFit/>
          </a:bodyPr>
          <a:lstStyle/>
          <a:p>
            <a:r>
              <a:rPr kumimoji="1" lang="en-US" altLang="ja-JP" sz="2800" b="1" dirty="0">
                <a:solidFill>
                  <a:srgbClr val="FF0000"/>
                </a:solidFill>
              </a:rPr>
              <a:t>92.5</a:t>
            </a:r>
            <a:r>
              <a:rPr kumimoji="1" lang="ja-JP" altLang="en-US" sz="2800" b="1" dirty="0">
                <a:solidFill>
                  <a:srgbClr val="FF0000"/>
                </a:solidFill>
              </a:rPr>
              <a:t>％</a:t>
            </a:r>
          </a:p>
        </p:txBody>
      </p:sp>
      <p:sp>
        <p:nvSpPr>
          <p:cNvPr id="31" name="左中かっこ 30">
            <a:extLst>
              <a:ext uri="{FF2B5EF4-FFF2-40B4-BE49-F238E27FC236}">
                <a16:creationId xmlns:a16="http://schemas.microsoft.com/office/drawing/2014/main" id="{EF1CD01E-023C-6249-BDF3-845DCA3F9846}"/>
              </a:ext>
            </a:extLst>
          </p:cNvPr>
          <p:cNvSpPr/>
          <p:nvPr/>
        </p:nvSpPr>
        <p:spPr>
          <a:xfrm rot="16200000">
            <a:off x="5453216" y="2482281"/>
            <a:ext cx="194825" cy="109074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D2590D10-A1B3-B06A-B269-098097E3CFBF}"/>
              </a:ext>
            </a:extLst>
          </p:cNvPr>
          <p:cNvSpPr txBox="1"/>
          <p:nvPr/>
        </p:nvSpPr>
        <p:spPr>
          <a:xfrm>
            <a:off x="5005252" y="3125066"/>
            <a:ext cx="1053494" cy="523220"/>
          </a:xfrm>
          <a:prstGeom prst="rect">
            <a:avLst/>
          </a:prstGeom>
          <a:noFill/>
        </p:spPr>
        <p:txBody>
          <a:bodyPr wrap="none" rtlCol="0">
            <a:spAutoFit/>
          </a:bodyPr>
          <a:lstStyle/>
          <a:p>
            <a:r>
              <a:rPr lang="en-US" altLang="ja-JP" sz="2800" b="1" dirty="0">
                <a:solidFill>
                  <a:srgbClr val="FF0000"/>
                </a:solidFill>
              </a:rPr>
              <a:t>0.6</a:t>
            </a:r>
            <a:r>
              <a:rPr kumimoji="1" lang="ja-JP" altLang="en-US" sz="2800" b="1" dirty="0">
                <a:solidFill>
                  <a:srgbClr val="FF0000"/>
                </a:solidFill>
              </a:rPr>
              <a:t>％</a:t>
            </a:r>
          </a:p>
        </p:txBody>
      </p:sp>
      <p:sp>
        <p:nvSpPr>
          <p:cNvPr id="33" name="左中かっこ 32">
            <a:extLst>
              <a:ext uri="{FF2B5EF4-FFF2-40B4-BE49-F238E27FC236}">
                <a16:creationId xmlns:a16="http://schemas.microsoft.com/office/drawing/2014/main" id="{EC399CB0-E40F-25D5-4CA8-8905C6E9E5CA}"/>
              </a:ext>
            </a:extLst>
          </p:cNvPr>
          <p:cNvSpPr/>
          <p:nvPr/>
        </p:nvSpPr>
        <p:spPr>
          <a:xfrm rot="16200000">
            <a:off x="9668704" y="2030342"/>
            <a:ext cx="280853" cy="391349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E29D0163-A56A-99D4-CFEC-7C25695EAF82}"/>
              </a:ext>
            </a:extLst>
          </p:cNvPr>
          <p:cNvSpPr txBox="1"/>
          <p:nvPr/>
        </p:nvSpPr>
        <p:spPr>
          <a:xfrm>
            <a:off x="9481307" y="4106104"/>
            <a:ext cx="1053494" cy="523220"/>
          </a:xfrm>
          <a:prstGeom prst="rect">
            <a:avLst/>
          </a:prstGeom>
          <a:noFill/>
        </p:spPr>
        <p:txBody>
          <a:bodyPr wrap="none" rtlCol="0">
            <a:spAutoFit/>
          </a:bodyPr>
          <a:lstStyle/>
          <a:p>
            <a:r>
              <a:rPr lang="en-US" altLang="ja-JP" sz="2800" b="1" dirty="0">
                <a:solidFill>
                  <a:srgbClr val="FF0000"/>
                </a:solidFill>
              </a:rPr>
              <a:t>6.4</a:t>
            </a:r>
            <a:r>
              <a:rPr kumimoji="1" lang="ja-JP" altLang="en-US" sz="2800" b="1" dirty="0">
                <a:solidFill>
                  <a:srgbClr val="FF0000"/>
                </a:solidFill>
              </a:rPr>
              <a:t>％</a:t>
            </a:r>
          </a:p>
        </p:txBody>
      </p:sp>
      <p:sp>
        <p:nvSpPr>
          <p:cNvPr id="35" name="左中かっこ 34">
            <a:extLst>
              <a:ext uri="{FF2B5EF4-FFF2-40B4-BE49-F238E27FC236}">
                <a16:creationId xmlns:a16="http://schemas.microsoft.com/office/drawing/2014/main" id="{DCB3C812-73BA-9E9A-6A9B-F6B625E7D9F5}"/>
              </a:ext>
            </a:extLst>
          </p:cNvPr>
          <p:cNvSpPr/>
          <p:nvPr/>
        </p:nvSpPr>
        <p:spPr>
          <a:xfrm rot="16200000">
            <a:off x="5417413" y="3437560"/>
            <a:ext cx="194825" cy="109074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59D32AE7-593F-E672-C1A3-F3B3BDA66826}"/>
              </a:ext>
            </a:extLst>
          </p:cNvPr>
          <p:cNvSpPr txBox="1"/>
          <p:nvPr/>
        </p:nvSpPr>
        <p:spPr>
          <a:xfrm>
            <a:off x="4969449" y="4080345"/>
            <a:ext cx="1258678" cy="523220"/>
          </a:xfrm>
          <a:prstGeom prst="rect">
            <a:avLst/>
          </a:prstGeom>
          <a:noFill/>
        </p:spPr>
        <p:txBody>
          <a:bodyPr wrap="none" rtlCol="0">
            <a:spAutoFit/>
          </a:bodyPr>
          <a:lstStyle/>
          <a:p>
            <a:r>
              <a:rPr kumimoji="1" lang="en-US" altLang="ja-JP" sz="2800" b="1" dirty="0">
                <a:solidFill>
                  <a:srgbClr val="FF0000"/>
                </a:solidFill>
              </a:rPr>
              <a:t>37.7</a:t>
            </a:r>
            <a:r>
              <a:rPr kumimoji="1" lang="ja-JP" altLang="en-US" sz="2800" b="1" dirty="0">
                <a:solidFill>
                  <a:srgbClr val="FF0000"/>
                </a:solidFill>
              </a:rPr>
              <a:t>％</a:t>
            </a:r>
          </a:p>
        </p:txBody>
      </p:sp>
      <p:sp>
        <p:nvSpPr>
          <p:cNvPr id="37" name="テキスト ボックス 36">
            <a:extLst>
              <a:ext uri="{FF2B5EF4-FFF2-40B4-BE49-F238E27FC236}">
                <a16:creationId xmlns:a16="http://schemas.microsoft.com/office/drawing/2014/main" id="{488C648B-7568-2BDF-0278-9862391C6384}"/>
              </a:ext>
            </a:extLst>
          </p:cNvPr>
          <p:cNvSpPr txBox="1"/>
          <p:nvPr/>
        </p:nvSpPr>
        <p:spPr>
          <a:xfrm>
            <a:off x="4328304" y="4681010"/>
            <a:ext cx="5109091" cy="338554"/>
          </a:xfrm>
          <a:prstGeom prst="rect">
            <a:avLst/>
          </a:prstGeom>
          <a:noFill/>
        </p:spPr>
        <p:txBody>
          <a:bodyPr wrap="none" rtlCol="0">
            <a:spAutoFit/>
          </a:bodyPr>
          <a:lstStyle/>
          <a:p>
            <a:r>
              <a:rPr kumimoji="1" lang="ja-JP" altLang="en-US" sz="1600" dirty="0"/>
              <a:t>（出典）厚生労働省「</a:t>
            </a:r>
            <a:r>
              <a:rPr lang="ja-JP" altLang="en-US" sz="1600" dirty="0"/>
              <a:t>令和６年度</a:t>
            </a:r>
            <a:r>
              <a:rPr kumimoji="1" lang="ja-JP" altLang="en-US" sz="1600" dirty="0"/>
              <a:t>雇用均等基本調査」</a:t>
            </a:r>
          </a:p>
        </p:txBody>
      </p:sp>
      <p:sp>
        <p:nvSpPr>
          <p:cNvPr id="2" name="TextBox 11">
            <a:extLst>
              <a:ext uri="{FF2B5EF4-FFF2-40B4-BE49-F238E27FC236}">
                <a16:creationId xmlns:a16="http://schemas.microsoft.com/office/drawing/2014/main" id="{5FCD6154-9B13-C6AC-9B36-057035473887}"/>
              </a:ext>
            </a:extLst>
          </p:cNvPr>
          <p:cNvSpPr txBox="1"/>
          <p:nvPr/>
        </p:nvSpPr>
        <p:spPr>
          <a:xfrm>
            <a:off x="765978" y="5439393"/>
            <a:ext cx="10296967" cy="677108"/>
          </a:xfrm>
          <a:prstGeom prst="rect">
            <a:avLst/>
          </a:prstGeom>
        </p:spPr>
        <p:txBody>
          <a:bodyPr wrap="square" lIns="0" tIns="0" rIns="0" bIns="0" rtlCol="0" anchor="t">
            <a:spAutoFit/>
          </a:bodyPr>
          <a:lstStyle/>
          <a:p>
            <a:pPr algn="ctr"/>
            <a:r>
              <a:rPr lang="ja-JP" alt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企業規模による取得率や、性別による取得期間に差があるため、</a:t>
            </a:r>
            <a:endParaRPr lang="en-US" altLang="ja-JP" sz="22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ctr"/>
            <a:r>
              <a:rPr lang="ja-JP" alt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さらなる取得促進の取組みが必要である</a:t>
            </a:r>
            <a:endParaRPr lang="en-US" sz="22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6" name="テキスト ボックス 5">
            <a:extLst>
              <a:ext uri="{FF2B5EF4-FFF2-40B4-BE49-F238E27FC236}">
                <a16:creationId xmlns:a16="http://schemas.microsoft.com/office/drawing/2014/main" id="{0E85DCAB-670A-80E0-415B-A7DBB19371E0}"/>
              </a:ext>
            </a:extLst>
          </p:cNvPr>
          <p:cNvSpPr txBox="1"/>
          <p:nvPr/>
        </p:nvSpPr>
        <p:spPr>
          <a:xfrm>
            <a:off x="3048886" y="3292180"/>
            <a:ext cx="6097772" cy="369332"/>
          </a:xfrm>
          <a:prstGeom prst="rect">
            <a:avLst/>
          </a:prstGeom>
          <a:noFill/>
        </p:spPr>
        <p:txBody>
          <a:bodyPr wrap="square">
            <a:spAutoFit/>
          </a:bodyPr>
          <a:lstStyle/>
          <a:p>
            <a:endParaRPr lang="ja-JP" altLang="en-US" dirty="0"/>
          </a:p>
        </p:txBody>
      </p:sp>
    </p:spTree>
    <p:extLst>
      <p:ext uri="{BB962C8B-B14F-4D97-AF65-F5344CB8AC3E}">
        <p14:creationId xmlns:p14="http://schemas.microsoft.com/office/powerpoint/2010/main" val="3006907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4198-F576-C53B-BC1E-CA012A4759BE}"/>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FDCA8207-958F-8B6F-48CF-816DB79E7B65}"/>
              </a:ext>
            </a:extLst>
          </p:cNvPr>
          <p:cNvSpPr txBox="1"/>
          <p:nvPr/>
        </p:nvSpPr>
        <p:spPr>
          <a:xfrm>
            <a:off x="510102" y="313463"/>
            <a:ext cx="5248180" cy="538161"/>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育休を取得する男性への効果</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8" name="TextBox 11">
            <a:extLst>
              <a:ext uri="{FF2B5EF4-FFF2-40B4-BE49-F238E27FC236}">
                <a16:creationId xmlns:a16="http://schemas.microsoft.com/office/drawing/2014/main" id="{6BBEB6DA-C4FE-F5FE-9D37-BA0D8ED3E2FF}"/>
              </a:ext>
            </a:extLst>
          </p:cNvPr>
          <p:cNvSpPr txBox="1"/>
          <p:nvPr/>
        </p:nvSpPr>
        <p:spPr>
          <a:xfrm>
            <a:off x="1559990" y="2053972"/>
            <a:ext cx="6635103"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子どもの成長を自分の目で見ることができる！</a:t>
            </a:r>
            <a:endParaRPr lang="en-US"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9" name="Freeform 10">
            <a:extLst>
              <a:ext uri="{FF2B5EF4-FFF2-40B4-BE49-F238E27FC236}">
                <a16:creationId xmlns:a16="http://schemas.microsoft.com/office/drawing/2014/main" id="{5D910EA3-F532-F7EF-2998-4E7AFAAE9841}"/>
              </a:ext>
            </a:extLst>
          </p:cNvPr>
          <p:cNvSpPr/>
          <p:nvPr/>
        </p:nvSpPr>
        <p:spPr>
          <a:xfrm>
            <a:off x="1120043" y="2094968"/>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0" name="TextBox 11">
            <a:extLst>
              <a:ext uri="{FF2B5EF4-FFF2-40B4-BE49-F238E27FC236}">
                <a16:creationId xmlns:a16="http://schemas.microsoft.com/office/drawing/2014/main" id="{14CC6357-215B-6A3A-0276-DAC9CBD81B0B}"/>
              </a:ext>
            </a:extLst>
          </p:cNvPr>
          <p:cNvSpPr txBox="1"/>
          <p:nvPr/>
        </p:nvSpPr>
        <p:spPr>
          <a:xfrm>
            <a:off x="749106" y="1212377"/>
            <a:ext cx="3814101" cy="338554"/>
          </a:xfrm>
          <a:prstGeom prst="rect">
            <a:avLst/>
          </a:prstGeom>
        </p:spPr>
        <p:txBody>
          <a:bodyPr wrap="square" lIns="0" tIns="0" rIns="0" bIns="0" rtlCol="0" anchor="t">
            <a:spAutoFit/>
          </a:bodyPr>
          <a:lstStyle/>
          <a:p>
            <a:pPr algn="l"/>
            <a:r>
              <a:rPr lang="ja-JP" altLang="en-US" sz="2200" dirty="0">
                <a:latin typeface="たづがね角ゴシック Info Medium"/>
                <a:ea typeface="たづがね角ゴシック Info Medium"/>
                <a:cs typeface="たづがね角ゴシック Info Medium"/>
                <a:sym typeface="たづがね角ゴシック Info Medium"/>
              </a:rPr>
              <a:t>ライフ（生活）面での効果</a:t>
            </a:r>
            <a:endParaRPr lang="en-US" sz="2200" dirty="0">
              <a:latin typeface="たづがね角ゴシック Info Medium"/>
              <a:ea typeface="たづがね角ゴシック Info Medium"/>
              <a:cs typeface="たづがね角ゴシック Info Medium"/>
              <a:sym typeface="たづがね角ゴシック Info Medium"/>
            </a:endParaRPr>
          </a:p>
        </p:txBody>
      </p:sp>
      <p:sp>
        <p:nvSpPr>
          <p:cNvPr id="11" name="TextBox 11">
            <a:extLst>
              <a:ext uri="{FF2B5EF4-FFF2-40B4-BE49-F238E27FC236}">
                <a16:creationId xmlns:a16="http://schemas.microsoft.com/office/drawing/2014/main" id="{0AEE5D47-E4EC-77ED-B8F4-C2B4444F4966}"/>
              </a:ext>
            </a:extLst>
          </p:cNvPr>
          <p:cNvSpPr txBox="1"/>
          <p:nvPr/>
        </p:nvSpPr>
        <p:spPr>
          <a:xfrm>
            <a:off x="1559991" y="3496256"/>
            <a:ext cx="6255542"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家族の絆が深まる！</a:t>
            </a:r>
            <a:endParaRPr lang="en-US"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12" name="Freeform 10">
            <a:extLst>
              <a:ext uri="{FF2B5EF4-FFF2-40B4-BE49-F238E27FC236}">
                <a16:creationId xmlns:a16="http://schemas.microsoft.com/office/drawing/2014/main" id="{80B07D1B-D48D-71F8-3A37-BBD2A1AA54DD}"/>
              </a:ext>
            </a:extLst>
          </p:cNvPr>
          <p:cNvSpPr/>
          <p:nvPr/>
        </p:nvSpPr>
        <p:spPr>
          <a:xfrm>
            <a:off x="1120043" y="3538047"/>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4" name="Freeform 10">
            <a:extLst>
              <a:ext uri="{FF2B5EF4-FFF2-40B4-BE49-F238E27FC236}">
                <a16:creationId xmlns:a16="http://schemas.microsoft.com/office/drawing/2014/main" id="{1C469989-D239-715F-676C-06E88EB9D6DA}"/>
              </a:ext>
            </a:extLst>
          </p:cNvPr>
          <p:cNvSpPr/>
          <p:nvPr/>
        </p:nvSpPr>
        <p:spPr>
          <a:xfrm>
            <a:off x="1120043" y="4972376"/>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5" name="TextBox 11">
            <a:extLst>
              <a:ext uri="{FF2B5EF4-FFF2-40B4-BE49-F238E27FC236}">
                <a16:creationId xmlns:a16="http://schemas.microsoft.com/office/drawing/2014/main" id="{D50208DE-9B7F-A57F-04FF-868872B2BCDC}"/>
              </a:ext>
            </a:extLst>
          </p:cNvPr>
          <p:cNvSpPr txBox="1"/>
          <p:nvPr/>
        </p:nvSpPr>
        <p:spPr>
          <a:xfrm>
            <a:off x="1320584" y="2434181"/>
            <a:ext cx="7239942" cy="830997"/>
          </a:xfrm>
          <a:prstGeom prst="rect">
            <a:avLst/>
          </a:prstGeom>
        </p:spPr>
        <p:txBody>
          <a:bodyPr wrap="square" lIns="0" tIns="0" rIns="0" bIns="0" rtlCol="0" anchor="t">
            <a:spAutoFit/>
          </a:bodyPr>
          <a:lstStyle/>
          <a:p>
            <a:r>
              <a:rPr lang="ja-JP" altLang="en-US" dirty="0">
                <a:latin typeface="たづがね角ゴシック Info Medium"/>
                <a:ea typeface="たづがね角ゴシック Info Medium"/>
                <a:cs typeface="たづがね角ゴシック Info Medium"/>
                <a:sym typeface="たづがね角ゴシック Info Medium"/>
              </a:rPr>
              <a:t>「子どもは日々成長する。育休期間中に、子どもの成長を感じられる</a:t>
            </a:r>
            <a:endParaRPr lang="en-US" altLang="ja-JP" dirty="0">
              <a:latin typeface="たづがね角ゴシック Info Medium"/>
              <a:ea typeface="たづがね角ゴシック Info Medium"/>
              <a:cs typeface="たづがね角ゴシック Info Medium"/>
              <a:sym typeface="たづがね角ゴシック Info Medium"/>
            </a:endParaRPr>
          </a:p>
          <a:p>
            <a:r>
              <a:rPr lang="ja-JP" altLang="en-US" dirty="0">
                <a:latin typeface="たづがね角ゴシック Info Medium"/>
                <a:ea typeface="たづがね角ゴシック Info Medium"/>
                <a:cs typeface="たづがね角ゴシック Info Medium"/>
                <a:sym typeface="たづがね角ゴシック Info Medium"/>
              </a:rPr>
              <a:t>瞬間が何度もあって嬉しかった。」「初めての寝返りや、言葉を発する場面を目撃でき、感動した。」</a:t>
            </a:r>
            <a:endParaRPr lang="en-US" dirty="0">
              <a:latin typeface="たづがね角ゴシック Info Medium"/>
              <a:ea typeface="たづがね角ゴシック Info Medium"/>
              <a:cs typeface="たづがね角ゴシック Info Medium"/>
              <a:sym typeface="たづがね角ゴシック Info Medium"/>
            </a:endParaRPr>
          </a:p>
        </p:txBody>
      </p:sp>
      <p:sp>
        <p:nvSpPr>
          <p:cNvPr id="16" name="TextBox 11">
            <a:extLst>
              <a:ext uri="{FF2B5EF4-FFF2-40B4-BE49-F238E27FC236}">
                <a16:creationId xmlns:a16="http://schemas.microsoft.com/office/drawing/2014/main" id="{09E9C003-EE8B-BAFD-D283-D23D39862763}"/>
              </a:ext>
            </a:extLst>
          </p:cNvPr>
          <p:cNvSpPr txBox="1"/>
          <p:nvPr/>
        </p:nvSpPr>
        <p:spPr>
          <a:xfrm>
            <a:off x="1559991" y="3949033"/>
            <a:ext cx="7000535" cy="830997"/>
          </a:xfrm>
          <a:prstGeom prst="rect">
            <a:avLst/>
          </a:prstGeom>
        </p:spPr>
        <p:txBody>
          <a:bodyPr wrap="square" lIns="0" tIns="0" rIns="0" bIns="0" rtlCol="0" anchor="t">
            <a:spAutoFit/>
          </a:bodyPr>
          <a:lstStyle/>
          <a:p>
            <a:pPr algn="l"/>
            <a:r>
              <a:rPr lang="ja-JP" altLang="en-US" dirty="0">
                <a:latin typeface="たづがね角ゴシック Info Medium"/>
                <a:ea typeface="たづがね角ゴシック Info Medium"/>
                <a:cs typeface="たづがね角ゴシック Info Medium"/>
                <a:sym typeface="たづがね角ゴシック Info Medium"/>
              </a:rPr>
              <a:t>「上の子としっかりと関わることができた。」「育児の喜びや悩みを夫婦で共有することができた。」「育休は決して休みではないことを実感できた。」</a:t>
            </a:r>
            <a:endParaRPr lang="en-US" dirty="0">
              <a:latin typeface="たづがね角ゴシック Info Medium"/>
              <a:ea typeface="たづがね角ゴシック Info Medium"/>
              <a:cs typeface="たづがね角ゴシック Info Medium"/>
              <a:sym typeface="たづがね角ゴシック Info Medium"/>
            </a:endParaRPr>
          </a:p>
        </p:txBody>
      </p:sp>
      <p:sp>
        <p:nvSpPr>
          <p:cNvPr id="17" name="TextBox 11">
            <a:extLst>
              <a:ext uri="{FF2B5EF4-FFF2-40B4-BE49-F238E27FC236}">
                <a16:creationId xmlns:a16="http://schemas.microsoft.com/office/drawing/2014/main" id="{3D172892-04ED-2BEC-0D29-19C3B5844851}"/>
              </a:ext>
            </a:extLst>
          </p:cNvPr>
          <p:cNvSpPr txBox="1"/>
          <p:nvPr/>
        </p:nvSpPr>
        <p:spPr>
          <a:xfrm>
            <a:off x="1559991" y="4930585"/>
            <a:ext cx="6255542"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家でも頼られる存在に！</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2" name="TextBox 11">
            <a:extLst>
              <a:ext uri="{FF2B5EF4-FFF2-40B4-BE49-F238E27FC236}">
                <a16:creationId xmlns:a16="http://schemas.microsoft.com/office/drawing/2014/main" id="{F67A9307-4849-6A4D-004D-5C5C8D60ADF7}"/>
              </a:ext>
            </a:extLst>
          </p:cNvPr>
          <p:cNvSpPr txBox="1"/>
          <p:nvPr/>
        </p:nvSpPr>
        <p:spPr>
          <a:xfrm>
            <a:off x="1559991" y="5327344"/>
            <a:ext cx="7000535" cy="830997"/>
          </a:xfrm>
          <a:prstGeom prst="rect">
            <a:avLst/>
          </a:prstGeom>
        </p:spPr>
        <p:txBody>
          <a:bodyPr wrap="square" lIns="0" tIns="0" rIns="0" bIns="0" rtlCol="0" anchor="t">
            <a:spAutoFit/>
          </a:bodyPr>
          <a:lstStyle/>
          <a:p>
            <a:pPr algn="l"/>
            <a:r>
              <a:rPr lang="ja-JP" altLang="en-US" dirty="0">
                <a:latin typeface="たづがね角ゴシック Info Medium"/>
                <a:ea typeface="たづがね角ゴシック Info Medium"/>
                <a:cs typeface="たづがね角ゴシック Info Medium"/>
                <a:sym typeface="たづがね角ゴシック Info Medium"/>
              </a:rPr>
              <a:t>「妻が一人で過ごすことができる時間を作るようにしたら、家事スキルが向上したうえに感謝された。」「妻が職場復帰した後も、頼りにされていると感じる。」</a:t>
            </a:r>
            <a:endParaRPr lang="en-US" dirty="0">
              <a:latin typeface="たづがね角ゴシック Info Medium"/>
              <a:ea typeface="たづがね角ゴシック Info Medium"/>
              <a:cs typeface="たづがね角ゴシック Info Medium"/>
              <a:sym typeface="たづがね角ゴシック Info Medium"/>
            </a:endParaRPr>
          </a:p>
        </p:txBody>
      </p:sp>
      <p:sp>
        <p:nvSpPr>
          <p:cNvPr id="4" name="Freeform 23">
            <a:extLst>
              <a:ext uri="{FF2B5EF4-FFF2-40B4-BE49-F238E27FC236}">
                <a16:creationId xmlns:a16="http://schemas.microsoft.com/office/drawing/2014/main" id="{15AD6479-90C0-FCE0-9428-E7E54E359222}"/>
              </a:ext>
            </a:extLst>
          </p:cNvPr>
          <p:cNvSpPr>
            <a:spLocks noChangeAspect="1"/>
          </p:cNvSpPr>
          <p:nvPr/>
        </p:nvSpPr>
        <p:spPr>
          <a:xfrm>
            <a:off x="8359676" y="533446"/>
            <a:ext cx="806230" cy="1357862"/>
          </a:xfrm>
          <a:custGeom>
            <a:avLst/>
            <a:gdLst/>
            <a:ahLst/>
            <a:cxnLst/>
            <a:rect l="l" t="t" r="r" b="b"/>
            <a:pathLst>
              <a:path w="1241271" h="2090562">
                <a:moveTo>
                  <a:pt x="0" y="0"/>
                </a:moveTo>
                <a:lnTo>
                  <a:pt x="1241271" y="0"/>
                </a:lnTo>
                <a:lnTo>
                  <a:pt x="1241271" y="2090562"/>
                </a:lnTo>
                <a:lnTo>
                  <a:pt x="0" y="2090562"/>
                </a:lnTo>
                <a:lnTo>
                  <a:pt x="0" y="0"/>
                </a:lnTo>
                <a:close/>
              </a:path>
            </a:pathLst>
          </a:custGeom>
          <a:blipFill>
            <a:blip r:embed="rId4"/>
            <a:stretch>
              <a:fillRect/>
            </a:stretch>
          </a:blipFill>
        </p:spPr>
        <p:txBody>
          <a:bodyPr/>
          <a:lstStyle/>
          <a:p>
            <a:endParaRPr lang="ja-JP" altLang="en-US" dirty="0"/>
          </a:p>
        </p:txBody>
      </p:sp>
      <p:sp>
        <p:nvSpPr>
          <p:cNvPr id="5" name="TextBox 15">
            <a:extLst>
              <a:ext uri="{FF2B5EF4-FFF2-40B4-BE49-F238E27FC236}">
                <a16:creationId xmlns:a16="http://schemas.microsoft.com/office/drawing/2014/main" id="{56897797-8516-50CB-B18B-449D0604CF15}"/>
              </a:ext>
            </a:extLst>
          </p:cNvPr>
          <p:cNvSpPr txBox="1"/>
          <p:nvPr/>
        </p:nvSpPr>
        <p:spPr>
          <a:xfrm>
            <a:off x="4877541" y="6083220"/>
            <a:ext cx="5962049" cy="319446"/>
          </a:xfrm>
          <a:prstGeom prst="rect">
            <a:avLst/>
          </a:prstGeom>
        </p:spPr>
        <p:txBody>
          <a:bodyPr wrap="square" lIns="0" tIns="0" rIns="0" bIns="0" rtlCol="0" anchor="t">
            <a:spAutoFit/>
          </a:bodyPr>
          <a:lstStyle/>
          <a:p>
            <a:pPr marL="0" lvl="0" indent="0" algn="l">
              <a:lnSpc>
                <a:spcPts val="2827"/>
              </a:lnSpc>
              <a:spcBef>
                <a:spcPct val="0"/>
              </a:spcBef>
            </a:pPr>
            <a:r>
              <a:rPr lang="ja-JP" altLang="en-US" sz="1600" b="1" dirty="0">
                <a:solidFill>
                  <a:srgbClr val="003356"/>
                </a:solidFill>
                <a:latin typeface="たづがね角ゴシック Info Medium"/>
                <a:ea typeface="たづがね角ゴシック Info Medium"/>
                <a:cs typeface="たづがね角ゴシック Info Medium"/>
                <a:sym typeface="たづがね角ゴシック Info Medium"/>
              </a:rPr>
              <a:t>三重県「イクボス座談会」に参加した男性育休取得者の声</a:t>
            </a:r>
            <a:endParaRPr lang="en-US" sz="1600" b="1"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6" name="TextBox 10">
            <a:extLst>
              <a:ext uri="{FF2B5EF4-FFF2-40B4-BE49-F238E27FC236}">
                <a16:creationId xmlns:a16="http://schemas.microsoft.com/office/drawing/2014/main" id="{BD74AC48-967A-2235-E111-7E3A19B94E21}"/>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男性育休がもたらす効果</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19" name="TextBox 15">
            <a:extLst>
              <a:ext uri="{FF2B5EF4-FFF2-40B4-BE49-F238E27FC236}">
                <a16:creationId xmlns:a16="http://schemas.microsoft.com/office/drawing/2014/main" id="{50AA20D2-1E15-E7C6-7644-A8ABBE88764A}"/>
              </a:ext>
            </a:extLst>
          </p:cNvPr>
          <p:cNvSpPr txBox="1"/>
          <p:nvPr/>
        </p:nvSpPr>
        <p:spPr>
          <a:xfrm>
            <a:off x="8905068" y="4823617"/>
            <a:ext cx="3102226" cy="297517"/>
          </a:xfrm>
          <a:prstGeom prst="rect">
            <a:avLst/>
          </a:prstGeom>
        </p:spPr>
        <p:txBody>
          <a:bodyPr wrap="square" lIns="0" tIns="0" rIns="0" bIns="0" rtlCol="0" anchor="t">
            <a:spAutoFit/>
          </a:bodyPr>
          <a:lstStyle/>
          <a:p>
            <a:pPr marL="0" lvl="0" indent="0" algn="l">
              <a:lnSpc>
                <a:spcPts val="2827"/>
              </a:lnSpc>
              <a:spcBef>
                <a:spcPct val="0"/>
              </a:spcBef>
            </a:pPr>
            <a:r>
              <a:rPr lang="ja-JP" altLang="en-US" sz="800" dirty="0">
                <a:solidFill>
                  <a:srgbClr val="003356"/>
                </a:solidFill>
                <a:latin typeface="たづがね角ゴシック Info Medium"/>
                <a:ea typeface="たづがね角ゴシック Info Medium"/>
                <a:cs typeface="たづがね角ゴシック Info Medium"/>
                <a:sym typeface="たづがね角ゴシック Info Medium"/>
              </a:rPr>
              <a:t>令和６年度パパ育休のススメ職場のエピソード大賞ヒント集より</a:t>
            </a:r>
            <a:endParaRPr lang="en-US" sz="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pic>
        <p:nvPicPr>
          <p:cNvPr id="18" name="図 17" descr="テーブル, 座る, 男, 食品 が含まれている画像&#10;&#10;AI によって生成されたコンテンツは間違っている可能性があります。">
            <a:extLst>
              <a:ext uri="{FF2B5EF4-FFF2-40B4-BE49-F238E27FC236}">
                <a16:creationId xmlns:a16="http://schemas.microsoft.com/office/drawing/2014/main" id="{2C982169-4064-9A53-6F77-F7F5A6E337AA}"/>
              </a:ext>
            </a:extLst>
          </p:cNvPr>
          <p:cNvPicPr>
            <a:picLocks noChangeAspect="1"/>
          </p:cNvPicPr>
          <p:nvPr/>
        </p:nvPicPr>
        <p:blipFill>
          <a:blip r:embed="rId5">
            <a:extLst>
              <a:ext uri="{28A0092B-C50C-407E-A947-70E740481C1C}">
                <a14:useLocalDpi xmlns:a14="http://schemas.microsoft.com/office/drawing/2010/main" val="0"/>
              </a:ext>
            </a:extLst>
          </a:blip>
          <a:srcRect t="27639" b="26995"/>
          <a:stretch/>
        </p:blipFill>
        <p:spPr>
          <a:xfrm>
            <a:off x="8905068" y="2565731"/>
            <a:ext cx="2939143" cy="2370418"/>
          </a:xfrm>
          <a:prstGeom prst="rect">
            <a:avLst/>
          </a:prstGeom>
        </p:spPr>
      </p:pic>
    </p:spTree>
    <p:extLst>
      <p:ext uri="{BB962C8B-B14F-4D97-AF65-F5344CB8AC3E}">
        <p14:creationId xmlns:p14="http://schemas.microsoft.com/office/powerpoint/2010/main" val="2970647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389EF-B756-FD78-A8CD-2690505137C8}"/>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89C31E16-B1C3-5746-8D48-FBB976970513}"/>
              </a:ext>
            </a:extLst>
          </p:cNvPr>
          <p:cNvSpPr txBox="1"/>
          <p:nvPr/>
        </p:nvSpPr>
        <p:spPr>
          <a:xfrm>
            <a:off x="510102" y="313463"/>
            <a:ext cx="5248180" cy="538161"/>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育休を取得する男性への効果</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8" name="TextBox 11">
            <a:extLst>
              <a:ext uri="{FF2B5EF4-FFF2-40B4-BE49-F238E27FC236}">
                <a16:creationId xmlns:a16="http://schemas.microsoft.com/office/drawing/2014/main" id="{99D3ED45-ABFB-42BD-F7A6-9141C8931E09}"/>
              </a:ext>
            </a:extLst>
          </p:cNvPr>
          <p:cNvSpPr txBox="1"/>
          <p:nvPr/>
        </p:nvSpPr>
        <p:spPr>
          <a:xfrm>
            <a:off x="1559990" y="2053972"/>
            <a:ext cx="8373719"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仕事の棚卸・スリム化ができる！属人化解消につながる！</a:t>
            </a:r>
            <a:endParaRPr lang="en-US"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9" name="Freeform 10">
            <a:extLst>
              <a:ext uri="{FF2B5EF4-FFF2-40B4-BE49-F238E27FC236}">
                <a16:creationId xmlns:a16="http://schemas.microsoft.com/office/drawing/2014/main" id="{EB1C64EE-2E7F-6AE1-C132-FF07520EE7E2}"/>
              </a:ext>
            </a:extLst>
          </p:cNvPr>
          <p:cNvSpPr/>
          <p:nvPr/>
        </p:nvSpPr>
        <p:spPr>
          <a:xfrm>
            <a:off x="1120043" y="2095763"/>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0" name="TextBox 11">
            <a:extLst>
              <a:ext uri="{FF2B5EF4-FFF2-40B4-BE49-F238E27FC236}">
                <a16:creationId xmlns:a16="http://schemas.microsoft.com/office/drawing/2014/main" id="{33F77EFF-A4DC-615A-5EBC-3AB24A51AE0B}"/>
              </a:ext>
            </a:extLst>
          </p:cNvPr>
          <p:cNvSpPr txBox="1"/>
          <p:nvPr/>
        </p:nvSpPr>
        <p:spPr>
          <a:xfrm>
            <a:off x="749106" y="1212377"/>
            <a:ext cx="3814101" cy="338554"/>
          </a:xfrm>
          <a:prstGeom prst="rect">
            <a:avLst/>
          </a:prstGeom>
        </p:spPr>
        <p:txBody>
          <a:bodyPr wrap="square" lIns="0" tIns="0" rIns="0" bIns="0" rtlCol="0" anchor="t">
            <a:spAutoFit/>
          </a:bodyPr>
          <a:lstStyle/>
          <a:p>
            <a:pPr algn="l"/>
            <a:r>
              <a:rPr lang="ja-JP" altLang="en-US" sz="2200" dirty="0">
                <a:latin typeface="たづがね角ゴシック Info Medium"/>
                <a:ea typeface="たづがね角ゴシック Info Medium"/>
                <a:cs typeface="たづがね角ゴシック Info Medium"/>
                <a:sym typeface="たづがね角ゴシック Info Medium"/>
              </a:rPr>
              <a:t>ワーク（仕事）面での効果</a:t>
            </a:r>
            <a:endParaRPr lang="en-US" sz="2200" dirty="0">
              <a:latin typeface="たづがね角ゴシック Info Medium"/>
              <a:ea typeface="たづがね角ゴシック Info Medium"/>
              <a:cs typeface="たづがね角ゴシック Info Medium"/>
              <a:sym typeface="たづがね角ゴシック Info Medium"/>
            </a:endParaRPr>
          </a:p>
        </p:txBody>
      </p:sp>
      <p:sp>
        <p:nvSpPr>
          <p:cNvPr id="11" name="TextBox 11">
            <a:extLst>
              <a:ext uri="{FF2B5EF4-FFF2-40B4-BE49-F238E27FC236}">
                <a16:creationId xmlns:a16="http://schemas.microsoft.com/office/drawing/2014/main" id="{7239E306-8CC3-499E-CEAC-404C977E648C}"/>
              </a:ext>
            </a:extLst>
          </p:cNvPr>
          <p:cNvSpPr txBox="1"/>
          <p:nvPr/>
        </p:nvSpPr>
        <p:spPr>
          <a:xfrm>
            <a:off x="1559990" y="3429000"/>
            <a:ext cx="8581536"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マルチタスクを処理する能力・効率的な働き方が身につく！</a:t>
            </a:r>
            <a:endParaRPr lang="en-US"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12" name="Freeform 10">
            <a:extLst>
              <a:ext uri="{FF2B5EF4-FFF2-40B4-BE49-F238E27FC236}">
                <a16:creationId xmlns:a16="http://schemas.microsoft.com/office/drawing/2014/main" id="{B10627E4-1108-9E6C-2CD0-C9760B8958DD}"/>
              </a:ext>
            </a:extLst>
          </p:cNvPr>
          <p:cNvSpPr/>
          <p:nvPr/>
        </p:nvSpPr>
        <p:spPr>
          <a:xfrm>
            <a:off x="1120043" y="3470791"/>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4" name="Freeform 10">
            <a:extLst>
              <a:ext uri="{FF2B5EF4-FFF2-40B4-BE49-F238E27FC236}">
                <a16:creationId xmlns:a16="http://schemas.microsoft.com/office/drawing/2014/main" id="{5E2EEB43-4F12-35E6-583B-A7538999132E}"/>
              </a:ext>
            </a:extLst>
          </p:cNvPr>
          <p:cNvSpPr/>
          <p:nvPr/>
        </p:nvSpPr>
        <p:spPr>
          <a:xfrm>
            <a:off x="1120043" y="5014167"/>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5" name="TextBox 11">
            <a:extLst>
              <a:ext uri="{FF2B5EF4-FFF2-40B4-BE49-F238E27FC236}">
                <a16:creationId xmlns:a16="http://schemas.microsoft.com/office/drawing/2014/main" id="{B00B8437-7ABB-45B1-0483-D9CED8B775F8}"/>
              </a:ext>
            </a:extLst>
          </p:cNvPr>
          <p:cNvSpPr txBox="1"/>
          <p:nvPr/>
        </p:nvSpPr>
        <p:spPr>
          <a:xfrm>
            <a:off x="1559991" y="2511785"/>
            <a:ext cx="9550832" cy="830997"/>
          </a:xfrm>
          <a:prstGeom prst="rect">
            <a:avLst/>
          </a:prstGeom>
        </p:spPr>
        <p:txBody>
          <a:bodyPr wrap="square" lIns="0" tIns="0" rIns="0" bIns="0" rtlCol="0" anchor="t">
            <a:spAutoFit/>
          </a:bodyPr>
          <a:lstStyle/>
          <a:p>
            <a:pPr algn="l"/>
            <a:r>
              <a:rPr lang="ja-JP" altLang="en-US" dirty="0">
                <a:latin typeface="たづがね角ゴシック Info Medium"/>
                <a:ea typeface="たづがね角ゴシック Info Medium"/>
                <a:cs typeface="たづがね角ゴシック Info Medium"/>
                <a:sym typeface="たづがね角ゴシック Info Medium"/>
              </a:rPr>
              <a:t>「引継ぎのために業務の棚卸をしたとき、無駄な流れを発見できた。」</a:t>
            </a:r>
            <a:endParaRPr lang="en-US" altLang="ja-JP" dirty="0">
              <a:latin typeface="たづがね角ゴシック Info Medium"/>
              <a:ea typeface="たづがね角ゴシック Info Medium"/>
              <a:cs typeface="たづがね角ゴシック Info Medium"/>
              <a:sym typeface="たづがね角ゴシック Info Medium"/>
            </a:endParaRPr>
          </a:p>
          <a:p>
            <a:pPr algn="l"/>
            <a:r>
              <a:rPr lang="ja-JP" altLang="en-US" dirty="0">
                <a:latin typeface="たづがね角ゴシック Info Medium"/>
                <a:ea typeface="たづがね角ゴシック Info Medium"/>
                <a:cs typeface="たづがね角ゴシック Info Medium"/>
                <a:sym typeface="たづがね角ゴシック Info Medium"/>
              </a:rPr>
              <a:t>「仕事の進め方を見直すきっかけになった。」</a:t>
            </a:r>
            <a:endParaRPr lang="en-US" altLang="ja-JP" dirty="0">
              <a:latin typeface="たづがね角ゴシック Info Medium"/>
              <a:ea typeface="たづがね角ゴシック Info Medium"/>
              <a:cs typeface="たづがね角ゴシック Info Medium"/>
              <a:sym typeface="たづがね角ゴシック Info Medium"/>
            </a:endParaRPr>
          </a:p>
          <a:p>
            <a:pPr algn="l"/>
            <a:r>
              <a:rPr lang="ja-JP" altLang="en-US" dirty="0">
                <a:latin typeface="たづがね角ゴシック Info Medium"/>
                <a:ea typeface="たづがね角ゴシック Info Medium"/>
                <a:cs typeface="たづがね角ゴシック Info Medium"/>
                <a:sym typeface="たづがね角ゴシック Info Medium"/>
              </a:rPr>
              <a:t>「業務の属人化をなくすための取組みにつながった。」</a:t>
            </a:r>
            <a:endParaRPr lang="en-US" dirty="0">
              <a:latin typeface="たづがね角ゴシック Info Medium"/>
              <a:ea typeface="たづがね角ゴシック Info Medium"/>
              <a:cs typeface="たづがね角ゴシック Info Medium"/>
              <a:sym typeface="たづがね角ゴシック Info Medium"/>
            </a:endParaRPr>
          </a:p>
        </p:txBody>
      </p:sp>
      <p:sp>
        <p:nvSpPr>
          <p:cNvPr id="17" name="TextBox 11">
            <a:extLst>
              <a:ext uri="{FF2B5EF4-FFF2-40B4-BE49-F238E27FC236}">
                <a16:creationId xmlns:a16="http://schemas.microsoft.com/office/drawing/2014/main" id="{F4C99379-9CC9-D3C0-5599-EC7DC8A80DC6}"/>
              </a:ext>
            </a:extLst>
          </p:cNvPr>
          <p:cNvSpPr txBox="1"/>
          <p:nvPr/>
        </p:nvSpPr>
        <p:spPr>
          <a:xfrm>
            <a:off x="1626508" y="4986434"/>
            <a:ext cx="8938984"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感謝の気持ちが生まれ、コミュニケーションが良好に！</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2" name="TextBox 11">
            <a:extLst>
              <a:ext uri="{FF2B5EF4-FFF2-40B4-BE49-F238E27FC236}">
                <a16:creationId xmlns:a16="http://schemas.microsoft.com/office/drawing/2014/main" id="{5B068626-E184-93EB-3327-E4B70ED2C7C2}"/>
              </a:ext>
            </a:extLst>
          </p:cNvPr>
          <p:cNvSpPr txBox="1"/>
          <p:nvPr/>
        </p:nvSpPr>
        <p:spPr>
          <a:xfrm>
            <a:off x="1559991" y="5435465"/>
            <a:ext cx="9550832" cy="553998"/>
          </a:xfrm>
          <a:prstGeom prst="rect">
            <a:avLst/>
          </a:prstGeom>
        </p:spPr>
        <p:txBody>
          <a:bodyPr wrap="square" lIns="0" tIns="0" rIns="0" bIns="0" rtlCol="0" anchor="t">
            <a:spAutoFit/>
          </a:bodyPr>
          <a:lstStyle/>
          <a:p>
            <a:pPr algn="l"/>
            <a:r>
              <a:rPr lang="ja-JP" altLang="en-US" dirty="0">
                <a:latin typeface="たづがね角ゴシック Info Medium"/>
                <a:ea typeface="たづがね角ゴシック Info Medium"/>
                <a:cs typeface="たづがね角ゴシック Info Medium"/>
                <a:sym typeface="たづがね角ゴシック Info Medium"/>
              </a:rPr>
              <a:t>「</a:t>
            </a:r>
            <a:r>
              <a:rPr lang="en-US" altLang="ja-JP" dirty="0">
                <a:latin typeface="たづがね角ゴシック Info Medium"/>
                <a:ea typeface="たづがね角ゴシック Info Medium"/>
                <a:cs typeface="たづがね角ゴシック Info Medium"/>
                <a:sym typeface="たづがね角ゴシック Info Medium"/>
              </a:rPr>
              <a:t>『</a:t>
            </a:r>
            <a:r>
              <a:rPr lang="ja-JP" altLang="en-US" dirty="0">
                <a:latin typeface="たづがね角ゴシック Info Medium"/>
                <a:ea typeface="たづがね角ゴシック Info Medium"/>
                <a:cs typeface="たづがね角ゴシック Info Medium"/>
                <a:sym typeface="たづがね角ゴシック Info Medium"/>
              </a:rPr>
              <a:t>何も心配せずにしっかり子育てをしておいで。</a:t>
            </a:r>
            <a:r>
              <a:rPr lang="en-US" altLang="ja-JP" dirty="0">
                <a:latin typeface="たづがね角ゴシック Info Medium"/>
                <a:ea typeface="たづがね角ゴシック Info Medium"/>
                <a:cs typeface="たづがね角ゴシック Info Medium"/>
                <a:sym typeface="たづがね角ゴシック Info Medium"/>
              </a:rPr>
              <a:t>』</a:t>
            </a:r>
            <a:r>
              <a:rPr lang="ja-JP" altLang="en-US" dirty="0">
                <a:latin typeface="たづがね角ゴシック Info Medium"/>
                <a:ea typeface="たづがね角ゴシック Info Medium"/>
                <a:cs typeface="たづがね角ゴシック Info Medium"/>
                <a:sym typeface="たづがね角ゴシック Info Medium"/>
              </a:rPr>
              <a:t>と送り出してくれた上司と同僚に感謝している。」「次に育休を取る人のサポートをしたい。」</a:t>
            </a:r>
          </a:p>
        </p:txBody>
      </p:sp>
      <p:sp>
        <p:nvSpPr>
          <p:cNvPr id="5" name="TextBox 15">
            <a:extLst>
              <a:ext uri="{FF2B5EF4-FFF2-40B4-BE49-F238E27FC236}">
                <a16:creationId xmlns:a16="http://schemas.microsoft.com/office/drawing/2014/main" id="{CCD4D46E-64BD-47AD-E848-28D237EBE9CC}"/>
              </a:ext>
            </a:extLst>
          </p:cNvPr>
          <p:cNvSpPr txBox="1"/>
          <p:nvPr/>
        </p:nvSpPr>
        <p:spPr>
          <a:xfrm>
            <a:off x="4877541" y="6083220"/>
            <a:ext cx="5962049" cy="319446"/>
          </a:xfrm>
          <a:prstGeom prst="rect">
            <a:avLst/>
          </a:prstGeom>
        </p:spPr>
        <p:txBody>
          <a:bodyPr wrap="square" lIns="0" tIns="0" rIns="0" bIns="0" rtlCol="0" anchor="t">
            <a:spAutoFit/>
          </a:bodyPr>
          <a:lstStyle/>
          <a:p>
            <a:pPr marL="0" lvl="0" indent="0" algn="l">
              <a:lnSpc>
                <a:spcPts val="2827"/>
              </a:lnSpc>
              <a:spcBef>
                <a:spcPct val="0"/>
              </a:spcBef>
            </a:pPr>
            <a:r>
              <a:rPr lang="ja-JP" altLang="en-US" sz="1600" b="1" dirty="0">
                <a:solidFill>
                  <a:srgbClr val="003356"/>
                </a:solidFill>
                <a:latin typeface="たづがね角ゴシック Info Medium"/>
                <a:ea typeface="たづがね角ゴシック Info Medium"/>
                <a:cs typeface="たづがね角ゴシック Info Medium"/>
                <a:sym typeface="たづがね角ゴシック Info Medium"/>
              </a:rPr>
              <a:t>三重県「イクボス座談会」に参加した男性育休取得者の声</a:t>
            </a:r>
            <a:endParaRPr lang="en-US" sz="1600" b="1"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7" name="Freeform 23">
            <a:extLst>
              <a:ext uri="{FF2B5EF4-FFF2-40B4-BE49-F238E27FC236}">
                <a16:creationId xmlns:a16="http://schemas.microsoft.com/office/drawing/2014/main" id="{4AE991CB-EE87-01CB-BCB1-56A5D26C6BD6}"/>
              </a:ext>
            </a:extLst>
          </p:cNvPr>
          <p:cNvSpPr>
            <a:spLocks noChangeAspect="1"/>
          </p:cNvSpPr>
          <p:nvPr/>
        </p:nvSpPr>
        <p:spPr>
          <a:xfrm>
            <a:off x="8490857" y="532338"/>
            <a:ext cx="702754" cy="1292422"/>
          </a:xfrm>
          <a:custGeom>
            <a:avLst/>
            <a:gdLst/>
            <a:ahLst/>
            <a:cxnLst/>
            <a:rect l="l" t="t" r="r" b="b"/>
            <a:pathLst>
              <a:path w="1080574" h="1987262">
                <a:moveTo>
                  <a:pt x="0" y="0"/>
                </a:moveTo>
                <a:lnTo>
                  <a:pt x="1080574" y="0"/>
                </a:lnTo>
                <a:lnTo>
                  <a:pt x="1080574" y="1987262"/>
                </a:lnTo>
                <a:lnTo>
                  <a:pt x="0" y="1987262"/>
                </a:lnTo>
                <a:lnTo>
                  <a:pt x="0" y="0"/>
                </a:lnTo>
                <a:close/>
              </a:path>
            </a:pathLst>
          </a:custGeom>
          <a:blipFill>
            <a:blip r:embed="rId4"/>
            <a:stretch>
              <a:fillRect/>
            </a:stretch>
          </a:blipFill>
        </p:spPr>
        <p:txBody>
          <a:bodyPr/>
          <a:lstStyle/>
          <a:p>
            <a:endParaRPr lang="ja-JP" altLang="en-US" dirty="0"/>
          </a:p>
        </p:txBody>
      </p:sp>
      <p:sp>
        <p:nvSpPr>
          <p:cNvPr id="4" name="TextBox 10">
            <a:extLst>
              <a:ext uri="{FF2B5EF4-FFF2-40B4-BE49-F238E27FC236}">
                <a16:creationId xmlns:a16="http://schemas.microsoft.com/office/drawing/2014/main" id="{4BEBC180-FC81-D597-FCF5-DA6E919A77A1}"/>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男性育休がもたらす効果</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6" name="TextBox 11">
            <a:extLst>
              <a:ext uri="{FF2B5EF4-FFF2-40B4-BE49-F238E27FC236}">
                <a16:creationId xmlns:a16="http://schemas.microsoft.com/office/drawing/2014/main" id="{CF81276B-EABE-CFA6-734F-51AB74C018C8}"/>
              </a:ext>
            </a:extLst>
          </p:cNvPr>
          <p:cNvSpPr txBox="1"/>
          <p:nvPr/>
        </p:nvSpPr>
        <p:spPr>
          <a:xfrm>
            <a:off x="1559991" y="3892089"/>
            <a:ext cx="9955734" cy="830997"/>
          </a:xfrm>
          <a:prstGeom prst="rect">
            <a:avLst/>
          </a:prstGeom>
        </p:spPr>
        <p:txBody>
          <a:bodyPr wrap="square" lIns="0" tIns="0" rIns="0" bIns="0" rtlCol="0" anchor="t">
            <a:spAutoFit/>
          </a:bodyPr>
          <a:lstStyle/>
          <a:p>
            <a:pPr algn="l"/>
            <a:r>
              <a:rPr lang="ja-JP" altLang="en-US" dirty="0">
                <a:latin typeface="たづがね角ゴシック Info Medium"/>
                <a:ea typeface="たづがね角ゴシック Info Medium"/>
                <a:cs typeface="たづがね角ゴシック Info Medium"/>
                <a:sym typeface="たづがね角ゴシック Info Medium"/>
              </a:rPr>
              <a:t>「育児というマルチタスクを処理する能力が身につき、効率的に仕事ができるようになった。」</a:t>
            </a:r>
            <a:endParaRPr lang="en-US" altLang="ja-JP" dirty="0">
              <a:latin typeface="たづがね角ゴシック Info Medium"/>
              <a:ea typeface="たづがね角ゴシック Info Medium"/>
              <a:cs typeface="たづがね角ゴシック Info Medium"/>
              <a:sym typeface="たづがね角ゴシック Info Medium"/>
            </a:endParaRPr>
          </a:p>
          <a:p>
            <a:pPr algn="l"/>
            <a:r>
              <a:rPr lang="ja-JP" altLang="en-US" dirty="0">
                <a:latin typeface="たづがね角ゴシック Info Medium"/>
                <a:ea typeface="たづがね角ゴシック Info Medium"/>
                <a:cs typeface="たづがね角ゴシック Info Medium"/>
                <a:sym typeface="たづがね角ゴシック Info Medium"/>
              </a:rPr>
              <a:t>「想定外のことが起きても慌てず対処できるようになった。」</a:t>
            </a:r>
            <a:endParaRPr lang="en-US" altLang="ja-JP" dirty="0">
              <a:latin typeface="たづがね角ゴシック Info Medium"/>
              <a:ea typeface="たづがね角ゴシック Info Medium"/>
              <a:cs typeface="たづがね角ゴシック Info Medium"/>
              <a:sym typeface="たづがね角ゴシック Info Medium"/>
            </a:endParaRPr>
          </a:p>
          <a:p>
            <a:pPr algn="l"/>
            <a:r>
              <a:rPr lang="ja-JP" altLang="en-US" dirty="0">
                <a:latin typeface="たづがね角ゴシック Info Medium"/>
                <a:ea typeface="たづがね角ゴシック Info Medium"/>
                <a:cs typeface="たづがね角ゴシック Info Medium"/>
                <a:sym typeface="たづがね角ゴシック Info Medium"/>
              </a:rPr>
              <a:t>「復帰後も、なるべく早く帰ることができるよう、仕事の進め方を工夫している。」</a:t>
            </a:r>
            <a:endParaRPr lang="en-US" dirty="0">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279133012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Words>3880</Words>
  <PresentationFormat>ワイド画面</PresentationFormat>
  <Paragraphs>474</Paragraphs>
  <Slides>41</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41</vt:i4>
      </vt:variant>
    </vt:vector>
  </HeadingPairs>
  <TitlesOfParts>
    <vt:vector size="51" baseType="lpstr">
      <vt:lpstr>BIZ UDPゴシック</vt:lpstr>
      <vt:lpstr>Helvetica World</vt:lpstr>
      <vt:lpstr>Meiryo UI</vt:lpstr>
      <vt:lpstr>Yu Gothic UI</vt:lpstr>
      <vt:lpstr>たづがね角ゴシック Info Bold</vt:lpstr>
      <vt:lpstr>たづがね角ゴシック Info Medium</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