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56" r:id="rId2"/>
    <p:sldId id="257" r:id="rId3"/>
    <p:sldId id="262" r:id="rId4"/>
    <p:sldId id="261" r:id="rId5"/>
  </p:sldIdLst>
  <p:sldSz cx="6858000" cy="9144000" type="screen4x3"/>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FBE"/>
    <a:srgbClr val="B2185A"/>
    <a:srgbClr val="FAC090"/>
    <a:srgbClr val="D8BDDD"/>
    <a:srgbClr val="3E4D1F"/>
    <a:srgbClr val="2B9747"/>
    <a:srgbClr val="5C437A"/>
    <a:srgbClr val="0066FF"/>
    <a:srgbClr val="95E5F5"/>
    <a:srgbClr val="0C7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7" autoAdjust="0"/>
    <p:restoredTop sz="94660"/>
  </p:normalViewPr>
  <p:slideViewPr>
    <p:cSldViewPr>
      <p:cViewPr>
        <p:scale>
          <a:sx n="120" d="100"/>
          <a:sy n="120" d="100"/>
        </p:scale>
        <p:origin x="96" y="-88"/>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704"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theme/theme1.xml" Type="http://schemas.openxmlformats.org/officeDocument/2006/relationships/theme"/><Relationship Id="rId11"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notesMasters/notesMaster1.xml" Type="http://schemas.openxmlformats.org/officeDocument/2006/relationships/notesMaster"/><Relationship Id="rId7" Target="handoutMasters/handoutMaster1.xml" Type="http://schemas.openxmlformats.org/officeDocument/2006/relationships/handoutMaster"/><Relationship Id="rId8" Target="presProps.xml" Type="http://schemas.openxmlformats.org/officeDocument/2006/relationships/presProps"/><Relationship Id="rId9" Target="viewProps.xml" Type="http://schemas.openxmlformats.org/officeDocument/2006/relationships/viewProps"/></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571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4435000" cy="355203"/>
          </a:xfrm>
          <a:prstGeom prst="rect">
            <a:avLst/>
          </a:prstGeom>
        </p:spPr>
        <p:txBody>
          <a:bodyPr vert="horz" lIns="95467" tIns="47733" rIns="95467" bIns="47733"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50" y="2"/>
            <a:ext cx="4435000" cy="355203"/>
          </a:xfrm>
          <a:prstGeom prst="rect">
            <a:avLst/>
          </a:prstGeom>
        </p:spPr>
        <p:txBody>
          <a:bodyPr vert="horz" lIns="95467" tIns="47733" rIns="95467" bIns="4773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4117975" y="531813"/>
            <a:ext cx="1998663" cy="2665412"/>
          </a:xfrm>
          <a:prstGeom prst="rect">
            <a:avLst/>
          </a:prstGeom>
          <a:noFill/>
          <a:ln w="12700">
            <a:solidFill>
              <a:prstClr val="black"/>
            </a:solidFill>
          </a:ln>
        </p:spPr>
        <p:txBody>
          <a:bodyPr vert="horz" lIns="95467" tIns="47733" rIns="95467" bIns="47733" rtlCol="0" anchor="ctr"/>
          <a:lstStyle/>
          <a:p>
            <a:endParaRPr lang="ja-JP" altLang="en-US"/>
          </a:p>
        </p:txBody>
      </p:sp>
      <p:sp>
        <p:nvSpPr>
          <p:cNvPr id="5" name="ノート プレースホルダー 4"/>
          <p:cNvSpPr>
            <a:spLocks noGrp="1"/>
          </p:cNvSpPr>
          <p:nvPr>
            <p:ph type="body" sz="quarter" idx="3"/>
          </p:nvPr>
        </p:nvSpPr>
        <p:spPr>
          <a:xfrm>
            <a:off x="1023462" y="3374431"/>
            <a:ext cx="8187690" cy="3196828"/>
          </a:xfrm>
          <a:prstGeom prst="rect">
            <a:avLst/>
          </a:prstGeom>
        </p:spPr>
        <p:txBody>
          <a:bodyPr vert="horz" lIns="95467" tIns="47733" rIns="95467" bIns="47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6747629"/>
            <a:ext cx="4435000" cy="355203"/>
          </a:xfrm>
          <a:prstGeom prst="rect">
            <a:avLst/>
          </a:prstGeom>
        </p:spPr>
        <p:txBody>
          <a:bodyPr vert="horz" lIns="95467" tIns="47733" rIns="95467" bIns="477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50" y="6747629"/>
            <a:ext cx="4435000" cy="355203"/>
          </a:xfrm>
          <a:prstGeom prst="rect">
            <a:avLst/>
          </a:prstGeom>
        </p:spPr>
        <p:txBody>
          <a:bodyPr vert="horz" lIns="95467" tIns="47733" rIns="95467" bIns="47733" rtlCol="0" anchor="b"/>
          <a:lstStyle>
            <a:lvl1pPr algn="r">
              <a:defRPr sz="1300"/>
            </a:lvl1pPr>
          </a:lstStyle>
          <a:p>
            <a:fld id="{329A40BE-C93F-4038-8EF0-DD34DE49B648}" type="slidenum">
              <a:rPr kumimoji="1" lang="ja-JP" altLang="en-US" smtClean="0"/>
              <a:t>‹#›</a:t>
            </a:fld>
            <a:endParaRPr kumimoji="1" lang="ja-JP" altLang="en-US"/>
          </a:p>
        </p:txBody>
      </p:sp>
    </p:spTree>
    <p:extLst>
      <p:ext uri="{BB962C8B-B14F-4D97-AF65-F5344CB8AC3E}">
        <p14:creationId xmlns:p14="http://schemas.microsoft.com/office/powerpoint/2010/main" val="13097632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97933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7570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2642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471662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164578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301451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2947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170509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178341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186787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217704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41112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314220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271427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313908713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08BFB8-D36A-4DA9-9E2C-BCA241DDF284}" type="slidenum">
              <a:rPr kumimoji="1" lang="ja-JP" altLang="en-US" smtClean="0"/>
              <a:t>‹#›</a:t>
            </a:fld>
            <a:endParaRPr kumimoji="1" lang="ja-JP" altLang="en-US"/>
          </a:p>
        </p:txBody>
      </p:sp>
    </p:spTree>
    <p:extLst>
      <p:ext uri="{BB962C8B-B14F-4D97-AF65-F5344CB8AC3E}">
        <p14:creationId xmlns:p14="http://schemas.microsoft.com/office/powerpoint/2010/main" val="3116428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jpeg" Type="http://schemas.openxmlformats.org/officeDocument/2006/relationships/image"/><Relationship Id="rId12" Target="../media/image10.jpeg" Type="http://schemas.openxmlformats.org/officeDocument/2006/relationships/image"/><Relationship Id="rId13" Target="../media/image11.jpeg" Type="http://schemas.openxmlformats.org/officeDocument/2006/relationships/image"/><Relationship Id="rId14" Target="../media/image12.jpeg" Type="http://schemas.openxmlformats.org/officeDocument/2006/relationships/image"/><Relationship Id="rId15" Target="../media/image13.jpeg" Type="http://schemas.openxmlformats.org/officeDocument/2006/relationships/image"/><Relationship Id="rId16" Target="../media/image14.jpeg" Type="http://schemas.openxmlformats.org/officeDocument/2006/relationships/image"/><Relationship Id="rId17" Target="../media/image15.jpeg" Type="http://schemas.openxmlformats.org/officeDocument/2006/relationships/image"/><Relationship Id="rId18" Target="../media/image16.jpeg" Type="http://schemas.openxmlformats.org/officeDocument/2006/relationships/image"/><Relationship Id="rId19" Target="../media/image17.jpeg" Type="http://schemas.openxmlformats.org/officeDocument/2006/relationships/image"/><Relationship Id="rId2" Target="../notesSlides/notesSlide1.xml" Type="http://schemas.openxmlformats.org/officeDocument/2006/relationships/notesSlide"/><Relationship Id="rId20" Target="../media/image18.png" Type="http://schemas.openxmlformats.org/officeDocument/2006/relationships/imag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media/image24.jpeg" Type="http://schemas.openxmlformats.org/officeDocument/2006/relationships/image"/><Relationship Id="rId9" Target="../media/image2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 Id="rId6" Target="../media/image29.png" Type="http://schemas.openxmlformats.org/officeDocument/2006/relationships/image"/><Relationship Id="rId7" Target="../media/image3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jpeg" Type="http://schemas.openxmlformats.org/officeDocument/2006/relationships/image"/><Relationship Id="rId11" Target="../media/image39.jpeg" Type="http://schemas.openxmlformats.org/officeDocument/2006/relationships/image"/><Relationship Id="rId12" Target="../media/image40.jpeg" Type="http://schemas.openxmlformats.org/officeDocument/2006/relationships/image"/><Relationship Id="rId13" Target="../media/image41.jpeg" Type="http://schemas.openxmlformats.org/officeDocument/2006/relationships/image"/><Relationship Id="rId2" Target="../notesSlides/notesSlide4.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 Id="rId6" Target="../media/image34.jpe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 Id="rId9" Target="../media/image3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descr="道路と建物&#10;&#10;AI によって生成されたコンテンツは間違っている可能性があります。">
            <a:extLst>
              <a:ext uri="{FF2B5EF4-FFF2-40B4-BE49-F238E27FC236}">
                <a16:creationId xmlns:a16="http://schemas.microsoft.com/office/drawing/2014/main" id="{671D04CF-A4C0-AC51-F815-57CEADA750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4867975" y="7539788"/>
            <a:ext cx="1405149" cy="991548"/>
          </a:xfrm>
          <a:prstGeom prst="rect">
            <a:avLst/>
          </a:prstGeom>
        </p:spPr>
      </p:pic>
      <p:grpSp>
        <p:nvGrpSpPr>
          <p:cNvPr id="33" name="グループ化 32"/>
          <p:cNvGrpSpPr/>
          <p:nvPr/>
        </p:nvGrpSpPr>
        <p:grpSpPr>
          <a:xfrm>
            <a:off x="0" y="-63708"/>
            <a:ext cx="6643875" cy="1334430"/>
            <a:chOff x="-81948" y="217320"/>
            <a:chExt cx="6643875" cy="1413316"/>
          </a:xfrm>
        </p:grpSpPr>
        <p:sp>
          <p:nvSpPr>
            <p:cNvPr id="5" name="テキスト ボックス 4"/>
            <p:cNvSpPr txBox="1"/>
            <p:nvPr/>
          </p:nvSpPr>
          <p:spPr>
            <a:xfrm>
              <a:off x="-81948" y="315926"/>
              <a:ext cx="2160240" cy="423763"/>
            </a:xfrm>
            <a:prstGeom prst="rect">
              <a:avLst/>
            </a:prstGeom>
            <a:noFill/>
          </p:spPr>
          <p:txBody>
            <a:bodyPr wrap="square" rtlCol="0">
              <a:spAutoFit/>
            </a:bodyPr>
            <a:lstStyle/>
            <a:p>
              <a:r>
                <a:rPr lang="ja-JP" altLang="en-US" sz="20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令和７</a:t>
              </a:r>
              <a:r>
                <a:rPr kumimoji="1" lang="ja-JP" altLang="en-US" sz="20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年度</a:t>
              </a:r>
            </a:p>
          </p:txBody>
        </p:sp>
        <p:sp>
          <p:nvSpPr>
            <p:cNvPr id="14" name="正方形/長方形 13"/>
            <p:cNvSpPr/>
            <p:nvPr/>
          </p:nvSpPr>
          <p:spPr>
            <a:xfrm>
              <a:off x="1244816" y="217320"/>
              <a:ext cx="5317111" cy="619344"/>
            </a:xfrm>
            <a:prstGeom prst="rect">
              <a:avLst/>
            </a:prstGeom>
            <a:solidFill>
              <a:schemeClr val="bg1"/>
            </a:solidFill>
          </p:spPr>
          <p:txBody>
            <a:bodyPr wrap="square" lIns="91440" tIns="45720" rIns="91440" bIns="45720">
              <a:spAutoFit/>
            </a:bodyPr>
            <a:lstStyle/>
            <a:p>
              <a:pPr algn="ctr"/>
              <a:r>
                <a:rPr lang="ja-JP" altLang="en-US" sz="3200" b="1" cap="none" spc="0" dirty="0">
                  <a:ln w="12700">
                    <a:solidFill>
                      <a:schemeClr val="bg2">
                        <a:lumMod val="25000"/>
                      </a:schemeClr>
                    </a:solidFill>
                    <a:prstDash val="solid"/>
                  </a:ln>
                  <a:solidFill>
                    <a:srgbClr val="E8BFBE"/>
                  </a:solidFill>
                  <a:effectLst>
                    <a:outerShdw blurRad="41275" dist="20320" dir="1800000" algn="tl" rotWithShape="0">
                      <a:srgbClr val="000000">
                        <a:alpha val="40000"/>
                      </a:srgbClr>
                    </a:outerShdw>
                  </a:effectLst>
                  <a:latin typeface="BIZ UDPゴシック" panose="020B0400000000000000" pitchFamily="50" charset="-128"/>
                  <a:ea typeface="BIZ UDPゴシック" panose="020B0400000000000000" pitchFamily="50" charset="-128"/>
                </a:rPr>
                <a:t>みえの働き方改革推進企業</a:t>
              </a:r>
            </a:p>
          </p:txBody>
        </p:sp>
        <p:sp>
          <p:nvSpPr>
            <p:cNvPr id="19" name="正方形/長方形 18"/>
            <p:cNvSpPr/>
            <p:nvPr/>
          </p:nvSpPr>
          <p:spPr>
            <a:xfrm>
              <a:off x="1335338" y="652720"/>
              <a:ext cx="5054589" cy="977916"/>
            </a:xfrm>
            <a:prstGeom prst="rect">
              <a:avLst/>
            </a:prstGeom>
            <a:noFill/>
            <a:ln>
              <a:noFill/>
            </a:ln>
          </p:spPr>
          <p:txBody>
            <a:bodyPr wrap="none" lIns="91440" tIns="45720" rIns="91440" bIns="45720">
              <a:spAutoFit/>
            </a:bodyPr>
            <a:lstStyle/>
            <a:p>
              <a:pPr algn="ctr"/>
              <a:r>
                <a:rPr lang="ja-JP" altLang="en-US" sz="5400" b="1" cap="all" spc="0" dirty="0">
                  <a:ln w="9000" cmpd="sng">
                    <a:solidFill>
                      <a:srgbClr val="3E4D1F"/>
                    </a:solidFill>
                    <a:prstDash val="solid"/>
                  </a:ln>
                  <a:solidFill>
                    <a:srgbClr val="B2185A"/>
                  </a:solidFill>
                  <a:effectLst>
                    <a:reflection blurRad="12700" stA="28000" endPos="45000" dist="1000" dir="5400000" sy="-100000" algn="bl" rotWithShape="0"/>
                  </a:effectLst>
                  <a:latin typeface="BIZ UDPゴシック" panose="020B0400000000000000" pitchFamily="50" charset="-128"/>
                  <a:ea typeface="BIZ UDPゴシック" panose="020B0400000000000000" pitchFamily="50" charset="-128"/>
                </a:rPr>
                <a:t>三重県知事表彰</a:t>
              </a:r>
            </a:p>
          </p:txBody>
        </p:sp>
      </p:grpSp>
      <p:sp>
        <p:nvSpPr>
          <p:cNvPr id="20" name="角丸四角形 19"/>
          <p:cNvSpPr/>
          <p:nvPr/>
        </p:nvSpPr>
        <p:spPr>
          <a:xfrm>
            <a:off x="116475" y="1820003"/>
            <a:ext cx="6653485" cy="7161303"/>
          </a:xfrm>
          <a:prstGeom prst="roundRect">
            <a:avLst>
              <a:gd name="adj" fmla="val 4943"/>
            </a:avLst>
          </a:prstGeom>
          <a:noFill/>
          <a:ln w="635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60000"/>
                  <a:lumOff val="40000"/>
                </a:schemeClr>
              </a:solidFil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46" y="429505"/>
            <a:ext cx="807794" cy="809068"/>
          </a:xfrm>
          <a:prstGeom prst="rect">
            <a:avLst/>
          </a:prstGeom>
        </p:spPr>
      </p:pic>
      <p:grpSp>
        <p:nvGrpSpPr>
          <p:cNvPr id="24" name="グループ化 23">
            <a:extLst>
              <a:ext uri="{FF2B5EF4-FFF2-40B4-BE49-F238E27FC236}">
                <a16:creationId xmlns:a16="http://schemas.microsoft.com/office/drawing/2014/main" id="{A893F55E-BBDA-A3F6-F784-06D17D02E4E7}"/>
              </a:ext>
            </a:extLst>
          </p:cNvPr>
          <p:cNvGrpSpPr/>
          <p:nvPr/>
        </p:nvGrpSpPr>
        <p:grpSpPr>
          <a:xfrm>
            <a:off x="3719211" y="4951057"/>
            <a:ext cx="2553913" cy="1471524"/>
            <a:chOff x="419837" y="2795153"/>
            <a:chExt cx="2768412" cy="1464992"/>
          </a:xfrm>
          <a:solidFill>
            <a:schemeClr val="bg1"/>
          </a:solidFill>
        </p:grpSpPr>
        <p:pic>
          <p:nvPicPr>
            <p:cNvPr id="26" name="図 25">
              <a:extLst>
                <a:ext uri="{FF2B5EF4-FFF2-40B4-BE49-F238E27FC236}">
                  <a16:creationId xmlns:a16="http://schemas.microsoft.com/office/drawing/2014/main" id="{D97E114B-02B3-3F65-A006-7FB1607691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7589" y="3141710"/>
              <a:ext cx="1210439" cy="1118435"/>
            </a:xfrm>
            <a:prstGeom prst="rect">
              <a:avLst/>
            </a:prstGeom>
            <a:grpFill/>
          </p:spPr>
        </p:pic>
        <p:pic>
          <p:nvPicPr>
            <p:cNvPr id="27" name="図 26">
              <a:extLst>
                <a:ext uri="{FF2B5EF4-FFF2-40B4-BE49-F238E27FC236}">
                  <a16:creationId xmlns:a16="http://schemas.microsoft.com/office/drawing/2014/main" id="{969818B9-2729-F9F9-A720-56B3F1797FE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21668" y="2969403"/>
              <a:ext cx="1466581" cy="1290447"/>
            </a:xfrm>
            <a:prstGeom prst="rect">
              <a:avLst/>
            </a:prstGeom>
            <a:grpFill/>
          </p:spPr>
        </p:pic>
        <p:pic>
          <p:nvPicPr>
            <p:cNvPr id="25" name="図 24">
              <a:extLst>
                <a:ext uri="{FF2B5EF4-FFF2-40B4-BE49-F238E27FC236}">
                  <a16:creationId xmlns:a16="http://schemas.microsoft.com/office/drawing/2014/main" id="{66310A68-DF37-DCC3-F38A-CDF1A55C5B1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9837" y="2795153"/>
              <a:ext cx="1646739" cy="326854"/>
            </a:xfrm>
            <a:prstGeom prst="rect">
              <a:avLst/>
            </a:prstGeom>
            <a:grpFill/>
          </p:spPr>
        </p:pic>
      </p:grpSp>
      <p:grpSp>
        <p:nvGrpSpPr>
          <p:cNvPr id="28" name="グループ化 27">
            <a:extLst>
              <a:ext uri="{FF2B5EF4-FFF2-40B4-BE49-F238E27FC236}">
                <a16:creationId xmlns:a16="http://schemas.microsoft.com/office/drawing/2014/main" id="{36CA92A9-B671-A0CE-A0FF-7646B46B9004}"/>
              </a:ext>
            </a:extLst>
          </p:cNvPr>
          <p:cNvGrpSpPr/>
          <p:nvPr/>
        </p:nvGrpSpPr>
        <p:grpSpPr>
          <a:xfrm>
            <a:off x="300775" y="7463837"/>
            <a:ext cx="2840457" cy="1162988"/>
            <a:chOff x="223423" y="2927982"/>
            <a:chExt cx="3020184" cy="1295597"/>
          </a:xfrm>
          <a:solidFill>
            <a:schemeClr val="bg1"/>
          </a:solidFill>
        </p:grpSpPr>
        <p:pic>
          <p:nvPicPr>
            <p:cNvPr id="31" name="図 30">
              <a:extLst>
                <a:ext uri="{FF2B5EF4-FFF2-40B4-BE49-F238E27FC236}">
                  <a16:creationId xmlns:a16="http://schemas.microsoft.com/office/drawing/2014/main" id="{E41CD9B6-7E24-F1D6-2B2E-BFD0E3E531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01044" y="3364294"/>
              <a:ext cx="1228283" cy="859284"/>
            </a:xfrm>
            <a:prstGeom prst="rect">
              <a:avLst/>
            </a:prstGeom>
            <a:grpFill/>
          </p:spPr>
        </p:pic>
        <p:pic>
          <p:nvPicPr>
            <p:cNvPr id="35" name="図 34">
              <a:extLst>
                <a:ext uri="{FF2B5EF4-FFF2-40B4-BE49-F238E27FC236}">
                  <a16:creationId xmlns:a16="http://schemas.microsoft.com/office/drawing/2014/main" id="{3F726064-10BC-0385-A4C9-21F00C2051C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94842" y="2927982"/>
              <a:ext cx="1648765" cy="1295597"/>
            </a:xfrm>
            <a:prstGeom prst="rect">
              <a:avLst/>
            </a:prstGeom>
            <a:grpFill/>
          </p:spPr>
        </p:pic>
        <p:pic>
          <p:nvPicPr>
            <p:cNvPr id="29" name="図 28">
              <a:extLst>
                <a:ext uri="{FF2B5EF4-FFF2-40B4-BE49-F238E27FC236}">
                  <a16:creationId xmlns:a16="http://schemas.microsoft.com/office/drawing/2014/main" id="{DF664AC7-4A19-F8AE-5A2C-4B4FD0C251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23423" y="2973460"/>
              <a:ext cx="1306418" cy="583412"/>
            </a:xfrm>
            <a:prstGeom prst="rect">
              <a:avLst/>
            </a:prstGeom>
            <a:grpFill/>
          </p:spPr>
        </p:pic>
      </p:grpSp>
      <p:grpSp>
        <p:nvGrpSpPr>
          <p:cNvPr id="37" name="グループ化 36">
            <a:extLst>
              <a:ext uri="{FF2B5EF4-FFF2-40B4-BE49-F238E27FC236}">
                <a16:creationId xmlns:a16="http://schemas.microsoft.com/office/drawing/2014/main" id="{A7AE6B7E-C6B5-A05D-4B6E-25F46898C806}"/>
              </a:ext>
            </a:extLst>
          </p:cNvPr>
          <p:cNvGrpSpPr/>
          <p:nvPr/>
        </p:nvGrpSpPr>
        <p:grpSpPr>
          <a:xfrm>
            <a:off x="3655589" y="7542324"/>
            <a:ext cx="1182880" cy="1001898"/>
            <a:chOff x="402372" y="2952839"/>
            <a:chExt cx="1290542" cy="1116137"/>
          </a:xfrm>
          <a:solidFill>
            <a:schemeClr val="bg1"/>
          </a:solidFill>
        </p:grpSpPr>
        <p:pic>
          <p:nvPicPr>
            <p:cNvPr id="39" name="図 38">
              <a:extLst>
                <a:ext uri="{FF2B5EF4-FFF2-40B4-BE49-F238E27FC236}">
                  <a16:creationId xmlns:a16="http://schemas.microsoft.com/office/drawing/2014/main" id="{70C7DC72-B407-7C5E-F341-0964941D278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13648" y="3367472"/>
              <a:ext cx="1221366" cy="701504"/>
            </a:xfrm>
            <a:prstGeom prst="rect">
              <a:avLst/>
            </a:prstGeom>
            <a:grpFill/>
          </p:spPr>
        </p:pic>
        <p:pic>
          <p:nvPicPr>
            <p:cNvPr id="38" name="図 37">
              <a:extLst>
                <a:ext uri="{FF2B5EF4-FFF2-40B4-BE49-F238E27FC236}">
                  <a16:creationId xmlns:a16="http://schemas.microsoft.com/office/drawing/2014/main" id="{BF0CE2AD-3358-CAF8-E555-9F3EF714101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02372" y="2952839"/>
              <a:ext cx="1290542" cy="296283"/>
            </a:xfrm>
            <a:prstGeom prst="rect">
              <a:avLst/>
            </a:prstGeom>
            <a:grpFill/>
          </p:spPr>
        </p:pic>
      </p:grpSp>
      <p:pic>
        <p:nvPicPr>
          <p:cNvPr id="42" name="図 41">
            <a:extLst>
              <a:ext uri="{FF2B5EF4-FFF2-40B4-BE49-F238E27FC236}">
                <a16:creationId xmlns:a16="http://schemas.microsoft.com/office/drawing/2014/main" id="{9A12DA8F-9AA1-F6BF-4EF2-FCBCC5D33D8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08409" y="5182939"/>
            <a:ext cx="1022917" cy="318050"/>
          </a:xfrm>
          <a:prstGeom prst="rect">
            <a:avLst/>
          </a:prstGeom>
          <a:solidFill>
            <a:schemeClr val="bg1"/>
          </a:solidFill>
        </p:spPr>
      </p:pic>
      <p:grpSp>
        <p:nvGrpSpPr>
          <p:cNvPr id="47" name="グループ化 46">
            <a:extLst>
              <a:ext uri="{FF2B5EF4-FFF2-40B4-BE49-F238E27FC236}">
                <a16:creationId xmlns:a16="http://schemas.microsoft.com/office/drawing/2014/main" id="{D719F68E-A694-A546-1EFA-06696B3F43C3}"/>
              </a:ext>
            </a:extLst>
          </p:cNvPr>
          <p:cNvGrpSpPr/>
          <p:nvPr/>
        </p:nvGrpSpPr>
        <p:grpSpPr>
          <a:xfrm>
            <a:off x="269599" y="2890028"/>
            <a:ext cx="2764475" cy="1057171"/>
            <a:chOff x="341177" y="3020751"/>
            <a:chExt cx="2896077" cy="1177712"/>
          </a:xfrm>
          <a:solidFill>
            <a:schemeClr val="bg1"/>
          </a:solidFill>
        </p:grpSpPr>
        <p:pic>
          <p:nvPicPr>
            <p:cNvPr id="53" name="図 52">
              <a:extLst>
                <a:ext uri="{FF2B5EF4-FFF2-40B4-BE49-F238E27FC236}">
                  <a16:creationId xmlns:a16="http://schemas.microsoft.com/office/drawing/2014/main" id="{6AFBC4ED-6E9D-9584-D07D-5AE3D680DA6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41177" y="3020751"/>
              <a:ext cx="1150701" cy="314483"/>
            </a:xfrm>
            <a:prstGeom prst="rect">
              <a:avLst/>
            </a:prstGeom>
            <a:grpFill/>
          </p:spPr>
        </p:pic>
        <p:pic>
          <p:nvPicPr>
            <p:cNvPr id="54" name="図 53">
              <a:extLst>
                <a:ext uri="{FF2B5EF4-FFF2-40B4-BE49-F238E27FC236}">
                  <a16:creationId xmlns:a16="http://schemas.microsoft.com/office/drawing/2014/main" id="{7429DE92-DFEE-33FD-E6E3-77F4ED73B8C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44201" y="3384838"/>
              <a:ext cx="1147676" cy="813625"/>
            </a:xfrm>
            <a:prstGeom prst="rect">
              <a:avLst/>
            </a:prstGeom>
            <a:grpFill/>
          </p:spPr>
        </p:pic>
        <p:pic>
          <p:nvPicPr>
            <p:cNvPr id="55" name="図 54">
              <a:extLst>
                <a:ext uri="{FF2B5EF4-FFF2-40B4-BE49-F238E27FC236}">
                  <a16:creationId xmlns:a16="http://schemas.microsoft.com/office/drawing/2014/main" id="{811394AB-D989-DC25-AB76-987C4750190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605011" y="3032129"/>
              <a:ext cx="1632243" cy="1157150"/>
            </a:xfrm>
            <a:prstGeom prst="rect">
              <a:avLst/>
            </a:prstGeom>
            <a:grpFill/>
          </p:spPr>
        </p:pic>
      </p:grpSp>
      <p:sp>
        <p:nvSpPr>
          <p:cNvPr id="56" name="テキスト ボックス 55"/>
          <p:cNvSpPr txBox="1"/>
          <p:nvPr/>
        </p:nvSpPr>
        <p:spPr>
          <a:xfrm>
            <a:off x="145796" y="1270722"/>
            <a:ext cx="6544938"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「みえの働き方改革推進企業」の</a:t>
            </a:r>
            <a:r>
              <a:rPr lang="ja-JP" altLang="en-US" sz="1200" dirty="0">
                <a:latin typeface="BIZ UDPゴシック" panose="020B0400000000000000" pitchFamily="50" charset="-128"/>
                <a:ea typeface="BIZ UDPゴシック" panose="020B0400000000000000" pitchFamily="50" charset="-128"/>
              </a:rPr>
              <a:t>令和７</a:t>
            </a:r>
            <a:r>
              <a:rPr kumimoji="1" lang="ja-JP" altLang="en-US" sz="1200" dirty="0">
                <a:latin typeface="BIZ UDPゴシック" panose="020B0400000000000000" pitchFamily="50" charset="-128"/>
                <a:ea typeface="BIZ UDPゴシック" panose="020B0400000000000000" pitchFamily="50" charset="-128"/>
              </a:rPr>
              <a:t>年度登録企業</a:t>
            </a:r>
            <a:r>
              <a:rPr lang="ja-JP" altLang="en-US" sz="1200" dirty="0">
                <a:latin typeface="BIZ UDPゴシック" panose="020B0400000000000000" pitchFamily="50" charset="-128"/>
                <a:ea typeface="BIZ UDPゴシック" panose="020B0400000000000000" pitchFamily="50" charset="-128"/>
              </a:rPr>
              <a:t>１</a:t>
            </a:r>
            <a:r>
              <a:rPr lang="en-US" altLang="ja-JP" sz="1200" dirty="0">
                <a:latin typeface="BIZ UDPゴシック" panose="020B0400000000000000" pitchFamily="50" charset="-128"/>
                <a:ea typeface="BIZ UDPゴシック" panose="020B0400000000000000" pitchFamily="50" charset="-128"/>
              </a:rPr>
              <a:t>85</a:t>
            </a:r>
            <a:r>
              <a:rPr kumimoji="1" lang="ja-JP" altLang="en-US" sz="1200" dirty="0">
                <a:latin typeface="BIZ UDPゴシック" panose="020B0400000000000000" pitchFamily="50" charset="-128"/>
                <a:ea typeface="BIZ UDPゴシック" panose="020B0400000000000000" pitchFamily="50" charset="-128"/>
              </a:rPr>
              <a:t>法人の中から下記の６法人を、</a:t>
            </a:r>
            <a:r>
              <a:rPr lang="ja-JP" altLang="en-US" sz="1200" dirty="0">
                <a:latin typeface="BIZ UDPゴシック" panose="020B0400000000000000" pitchFamily="50" charset="-128"/>
                <a:ea typeface="BIZ UDPゴシック" panose="020B0400000000000000" pitchFamily="50" charset="-128"/>
              </a:rPr>
              <a:t>令和</a:t>
            </a:r>
            <a:r>
              <a:rPr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年度三重県知事表彰に決定しました（</a:t>
            </a:r>
            <a:r>
              <a:rPr lang="ja-JP" altLang="en-US" sz="1200" dirty="0">
                <a:latin typeface="BIZ UDPゴシック" panose="020B0400000000000000" pitchFamily="50" charset="-128"/>
                <a:ea typeface="BIZ UDPゴシック" panose="020B0400000000000000" pitchFamily="50" charset="-128"/>
              </a:rPr>
              <a:t>令和７年</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24</a:t>
            </a:r>
            <a:r>
              <a:rPr lang="ja-JP" altLang="en-US" sz="1200" dirty="0">
                <a:latin typeface="BIZ UDPゴシック" panose="020B0400000000000000" pitchFamily="50" charset="-128"/>
                <a:ea typeface="BIZ UDPゴシック" panose="020B0400000000000000" pitchFamily="50" charset="-128"/>
              </a:rPr>
              <a:t>日）</a:t>
            </a:r>
            <a:r>
              <a:rPr kumimoji="1" lang="ja-JP" altLang="en-US" sz="1200" dirty="0">
                <a:latin typeface="BIZ UDPゴシック" panose="020B0400000000000000" pitchFamily="50" charset="-128"/>
                <a:ea typeface="BIZ UDPゴシック" panose="020B0400000000000000" pitchFamily="50" charset="-128"/>
              </a:rPr>
              <a:t>。</a:t>
            </a:r>
          </a:p>
        </p:txBody>
      </p:sp>
      <p:grpSp>
        <p:nvGrpSpPr>
          <p:cNvPr id="6" name="グループ化 5">
            <a:extLst>
              <a:ext uri="{FF2B5EF4-FFF2-40B4-BE49-F238E27FC236}">
                <a16:creationId xmlns:a16="http://schemas.microsoft.com/office/drawing/2014/main" id="{3506976A-3BD0-E1B8-4F18-8EA489F90EA4}"/>
              </a:ext>
            </a:extLst>
          </p:cNvPr>
          <p:cNvGrpSpPr/>
          <p:nvPr/>
        </p:nvGrpSpPr>
        <p:grpSpPr>
          <a:xfrm>
            <a:off x="145795" y="2189428"/>
            <a:ext cx="3780353" cy="637221"/>
            <a:chOff x="-4253318" y="4209383"/>
            <a:chExt cx="3780353" cy="637221"/>
          </a:xfrm>
        </p:grpSpPr>
        <p:sp>
          <p:nvSpPr>
            <p:cNvPr id="3" name="テキスト ボックス 2">
              <a:extLst>
                <a:ext uri="{FF2B5EF4-FFF2-40B4-BE49-F238E27FC236}">
                  <a16:creationId xmlns:a16="http://schemas.microsoft.com/office/drawing/2014/main" id="{3F5D022B-A398-208F-3D86-46E505FF57C5}"/>
                </a:ext>
              </a:extLst>
            </p:cNvPr>
            <p:cNvSpPr txBox="1"/>
            <p:nvPr/>
          </p:nvSpPr>
          <p:spPr>
            <a:xfrm>
              <a:off x="-4253318" y="4209383"/>
              <a:ext cx="2523746"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ベストプラクティス賞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C29416-997A-F6C9-30CA-E3E822C3EC3E}"/>
                </a:ext>
              </a:extLst>
            </p:cNvPr>
            <p:cNvSpPr txBox="1"/>
            <p:nvPr/>
          </p:nvSpPr>
          <p:spPr>
            <a:xfrm>
              <a:off x="-4197344" y="4446494"/>
              <a:ext cx="3724379" cy="400110"/>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株式会社ミツイバウ・マテリアル </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A0D4B7D7-F136-9D95-219B-F45940DFAD95}"/>
              </a:ext>
            </a:extLst>
          </p:cNvPr>
          <p:cNvGrpSpPr/>
          <p:nvPr/>
        </p:nvGrpSpPr>
        <p:grpSpPr>
          <a:xfrm>
            <a:off x="3627085" y="2183912"/>
            <a:ext cx="3752883" cy="637113"/>
            <a:chOff x="-4253318" y="4209383"/>
            <a:chExt cx="3752883" cy="637113"/>
          </a:xfrm>
        </p:grpSpPr>
        <p:sp>
          <p:nvSpPr>
            <p:cNvPr id="11" name="テキスト ボックス 10">
              <a:extLst>
                <a:ext uri="{FF2B5EF4-FFF2-40B4-BE49-F238E27FC236}">
                  <a16:creationId xmlns:a16="http://schemas.microsoft.com/office/drawing/2014/main" id="{B3841C49-D2F9-2D43-CA1B-8D561D8E20F1}"/>
                </a:ext>
              </a:extLst>
            </p:cNvPr>
            <p:cNvSpPr txBox="1"/>
            <p:nvPr/>
          </p:nvSpPr>
          <p:spPr>
            <a:xfrm>
              <a:off x="-4253318" y="4209383"/>
              <a:ext cx="2523746"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グッドプラクティス賞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C58FACA-116D-E9C2-F3F8-D530160F6F86}"/>
                </a:ext>
              </a:extLst>
            </p:cNvPr>
            <p:cNvSpPr txBox="1"/>
            <p:nvPr/>
          </p:nvSpPr>
          <p:spPr>
            <a:xfrm>
              <a:off x="-4224814" y="4446386"/>
              <a:ext cx="3724379" cy="400110"/>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東海住電精密株式会社 </a:t>
              </a:r>
              <a:endParaRPr kumimoji="1" lang="ja-JP" altLang="en-US" sz="2400" b="1"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F26A372C-E445-338F-BC1F-DC1B53904ED6}"/>
              </a:ext>
            </a:extLst>
          </p:cNvPr>
          <p:cNvGrpSpPr/>
          <p:nvPr/>
        </p:nvGrpSpPr>
        <p:grpSpPr>
          <a:xfrm>
            <a:off x="160274" y="4209673"/>
            <a:ext cx="3563246" cy="896711"/>
            <a:chOff x="-4253318" y="4209383"/>
            <a:chExt cx="3563246" cy="896711"/>
          </a:xfrm>
        </p:grpSpPr>
        <p:sp>
          <p:nvSpPr>
            <p:cNvPr id="17" name="テキスト ボックス 16">
              <a:extLst>
                <a:ext uri="{FF2B5EF4-FFF2-40B4-BE49-F238E27FC236}">
                  <a16:creationId xmlns:a16="http://schemas.microsoft.com/office/drawing/2014/main" id="{BA6146D6-A462-298E-0CA4-00BF5A3819FF}"/>
                </a:ext>
              </a:extLst>
            </p:cNvPr>
            <p:cNvSpPr txBox="1"/>
            <p:nvPr/>
          </p:nvSpPr>
          <p:spPr>
            <a:xfrm>
              <a:off x="-4253318" y="4209383"/>
              <a:ext cx="2523746"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奨励賞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E704205B-DDC4-B2D5-8FF8-782C0E7384DA}"/>
                </a:ext>
              </a:extLst>
            </p:cNvPr>
            <p:cNvSpPr txBox="1"/>
            <p:nvPr/>
          </p:nvSpPr>
          <p:spPr>
            <a:xfrm>
              <a:off x="-4226272" y="4459763"/>
              <a:ext cx="3536200" cy="646331"/>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シンフォニアテクノロジー株式会社伊勢製作所 </a:t>
              </a:r>
              <a:endParaRPr kumimoji="1" lang="ja-JP" altLang="en-US" b="1"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7FCFE4F2-C843-512E-A713-CD078C52FF8B}"/>
              </a:ext>
            </a:extLst>
          </p:cNvPr>
          <p:cNvGrpSpPr/>
          <p:nvPr/>
        </p:nvGrpSpPr>
        <p:grpSpPr>
          <a:xfrm>
            <a:off x="3535926" y="4204148"/>
            <a:ext cx="3758726" cy="659293"/>
            <a:chOff x="-4253318" y="4209383"/>
            <a:chExt cx="3758726" cy="659293"/>
          </a:xfrm>
        </p:grpSpPr>
        <p:sp>
          <p:nvSpPr>
            <p:cNvPr id="22" name="テキスト ボックス 21">
              <a:extLst>
                <a:ext uri="{FF2B5EF4-FFF2-40B4-BE49-F238E27FC236}">
                  <a16:creationId xmlns:a16="http://schemas.microsoft.com/office/drawing/2014/main" id="{527F3107-A650-FC1C-5F7F-D89E425E9F4E}"/>
                </a:ext>
              </a:extLst>
            </p:cNvPr>
            <p:cNvSpPr txBox="1"/>
            <p:nvPr/>
          </p:nvSpPr>
          <p:spPr>
            <a:xfrm>
              <a:off x="-4253318" y="4209383"/>
              <a:ext cx="2523746"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奨励賞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9B2EDEB4-83F5-B575-E83E-E71FD3BEE133}"/>
                </a:ext>
              </a:extLst>
            </p:cNvPr>
            <p:cNvSpPr txBox="1"/>
            <p:nvPr/>
          </p:nvSpPr>
          <p:spPr>
            <a:xfrm>
              <a:off x="-4218971" y="4468566"/>
              <a:ext cx="3724379" cy="400110"/>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名張近鉄ガス株式会社 </a:t>
              </a:r>
              <a:endParaRPr kumimoji="1" lang="ja-JP" altLang="en-US" sz="2400" b="1" dirty="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FF40EA4B-9E13-78F1-E1EF-0EEBFAE7B80B}"/>
              </a:ext>
            </a:extLst>
          </p:cNvPr>
          <p:cNvGrpSpPr/>
          <p:nvPr/>
        </p:nvGrpSpPr>
        <p:grpSpPr>
          <a:xfrm>
            <a:off x="201767" y="6814608"/>
            <a:ext cx="3772498" cy="661267"/>
            <a:chOff x="-4253319" y="4209383"/>
            <a:chExt cx="3772498" cy="661267"/>
          </a:xfrm>
        </p:grpSpPr>
        <p:sp>
          <p:nvSpPr>
            <p:cNvPr id="32" name="テキスト ボックス 31">
              <a:extLst>
                <a:ext uri="{FF2B5EF4-FFF2-40B4-BE49-F238E27FC236}">
                  <a16:creationId xmlns:a16="http://schemas.microsoft.com/office/drawing/2014/main" id="{C7D2777C-3922-574F-06F8-F5B8E88A6ED9}"/>
                </a:ext>
              </a:extLst>
            </p:cNvPr>
            <p:cNvSpPr txBox="1"/>
            <p:nvPr/>
          </p:nvSpPr>
          <p:spPr>
            <a:xfrm>
              <a:off x="-4253319" y="4209383"/>
              <a:ext cx="3390131"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ジェンダーギャップ解消取賞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1CC6558-F8B8-1EA5-EAF5-135E4CFD9305}"/>
                </a:ext>
              </a:extLst>
            </p:cNvPr>
            <p:cNvSpPr txBox="1"/>
            <p:nvPr/>
          </p:nvSpPr>
          <p:spPr>
            <a:xfrm>
              <a:off x="-4205200" y="4470540"/>
              <a:ext cx="3724379" cy="400110"/>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ソルバ株式会社 </a:t>
              </a:r>
              <a:r>
                <a:rPr lang="en-US" altLang="ja-JP" sz="8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352D2A77-7EF3-5988-4ABF-F77199ED0C5D}"/>
              </a:ext>
            </a:extLst>
          </p:cNvPr>
          <p:cNvGrpSpPr/>
          <p:nvPr/>
        </p:nvGrpSpPr>
        <p:grpSpPr>
          <a:xfrm>
            <a:off x="3535926" y="6811254"/>
            <a:ext cx="3754366" cy="672340"/>
            <a:chOff x="-4253319" y="4209383"/>
            <a:chExt cx="3754366" cy="672340"/>
          </a:xfrm>
        </p:grpSpPr>
        <p:sp>
          <p:nvSpPr>
            <p:cNvPr id="45" name="テキスト ボックス 44">
              <a:extLst>
                <a:ext uri="{FF2B5EF4-FFF2-40B4-BE49-F238E27FC236}">
                  <a16:creationId xmlns:a16="http://schemas.microsoft.com/office/drawing/2014/main" id="{2A28B972-8DEB-6C68-B770-C6C8925671A9}"/>
                </a:ext>
              </a:extLst>
            </p:cNvPr>
            <p:cNvSpPr txBox="1"/>
            <p:nvPr/>
          </p:nvSpPr>
          <p:spPr>
            <a:xfrm>
              <a:off x="-4253319" y="4209383"/>
              <a:ext cx="3390131" cy="369332"/>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若者が働きやすい職場賞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A61EAA74-C08B-62A6-ED63-C0C594E305B9}"/>
                </a:ext>
              </a:extLst>
            </p:cNvPr>
            <p:cNvSpPr txBox="1"/>
            <p:nvPr/>
          </p:nvSpPr>
          <p:spPr>
            <a:xfrm>
              <a:off x="-4223332" y="4481613"/>
              <a:ext cx="3724379" cy="400110"/>
            </a:xfrm>
            <a:prstGeom prst="rect">
              <a:avLst/>
            </a:prstGeom>
            <a:noFill/>
          </p:spPr>
          <p:txBody>
            <a:bodyPr wrap="square" rtlCol="0">
              <a:spAutoFit/>
            </a:bodyPr>
            <a:lstStyle/>
            <a:p>
              <a:r>
                <a:rPr lang="en-US" altLang="ja-JP" sz="9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spc="-150"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河村産業株式会社 </a:t>
              </a:r>
              <a:endParaRPr kumimoji="1" lang="ja-JP" altLang="en-US" sz="2400" b="1" dirty="0">
                <a:latin typeface="BIZ UDPゴシック" panose="020B0400000000000000" pitchFamily="50" charset="-128"/>
                <a:ea typeface="BIZ UDPゴシック" panose="020B0400000000000000" pitchFamily="50" charset="-128"/>
              </a:endParaRPr>
            </a:p>
          </p:txBody>
        </p:sp>
      </p:grpSp>
      <p:sp>
        <p:nvSpPr>
          <p:cNvPr id="48" name="テキスト ボックス 47">
            <a:extLst>
              <a:ext uri="{FF2B5EF4-FFF2-40B4-BE49-F238E27FC236}">
                <a16:creationId xmlns:a16="http://schemas.microsoft.com/office/drawing/2014/main" id="{B1F8C002-0E36-CF94-C387-FBB1856F0A28}"/>
              </a:ext>
            </a:extLst>
          </p:cNvPr>
          <p:cNvSpPr txBox="1"/>
          <p:nvPr/>
        </p:nvSpPr>
        <p:spPr>
          <a:xfrm>
            <a:off x="159816" y="1799626"/>
            <a:ext cx="3390131" cy="461665"/>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 総合賞 ◆ </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8C87A480-9797-A05A-E2E0-D054583E1AD8}"/>
              </a:ext>
            </a:extLst>
          </p:cNvPr>
          <p:cNvSpPr txBox="1"/>
          <p:nvPr/>
        </p:nvSpPr>
        <p:spPr>
          <a:xfrm>
            <a:off x="201767" y="6448251"/>
            <a:ext cx="3390131" cy="461665"/>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sz="2400" b="1" dirty="0">
                <a:latin typeface="BIZ UDPゴシック" panose="020B0400000000000000" pitchFamily="50" charset="-128"/>
                <a:ea typeface="BIZ UDPゴシック" panose="020B0400000000000000" pitchFamily="50" charset="-128"/>
              </a:rPr>
              <a:t>◆ テーマ賞 ◆ </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52" name="グループ化 51">
            <a:extLst>
              <a:ext uri="{FF2B5EF4-FFF2-40B4-BE49-F238E27FC236}">
                <a16:creationId xmlns:a16="http://schemas.microsoft.com/office/drawing/2014/main" id="{669A82A0-610A-554B-476A-B0BB078CD782}"/>
              </a:ext>
            </a:extLst>
          </p:cNvPr>
          <p:cNvGrpSpPr/>
          <p:nvPr/>
        </p:nvGrpSpPr>
        <p:grpSpPr>
          <a:xfrm>
            <a:off x="367101" y="5499076"/>
            <a:ext cx="1000909" cy="857126"/>
            <a:chOff x="279343" y="5499077"/>
            <a:chExt cx="1000909" cy="857126"/>
          </a:xfrm>
        </p:grpSpPr>
        <p:pic>
          <p:nvPicPr>
            <p:cNvPr id="50" name="図 49" descr="写真, テーブル, コンピュータ, 机 が含まれている画像&#10;&#10;AI によって生成されたコンテンツは間違っている可能性があります。">
              <a:extLst>
                <a:ext uri="{FF2B5EF4-FFF2-40B4-BE49-F238E27FC236}">
                  <a16:creationId xmlns:a16="http://schemas.microsoft.com/office/drawing/2014/main" id="{C17522FD-C13F-F524-C738-6B9F0F635F8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118" y="5499077"/>
              <a:ext cx="783134" cy="386245"/>
            </a:xfrm>
            <a:prstGeom prst="rect">
              <a:avLst/>
            </a:prstGeom>
          </p:spPr>
        </p:pic>
        <p:pic>
          <p:nvPicPr>
            <p:cNvPr id="51" name="図 50">
              <a:extLst>
                <a:ext uri="{FF2B5EF4-FFF2-40B4-BE49-F238E27FC236}">
                  <a16:creationId xmlns:a16="http://schemas.microsoft.com/office/drawing/2014/main" id="{6BE75B6D-2B9F-BFAD-DFBE-72EBBF3D376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79343" y="5915836"/>
              <a:ext cx="761193" cy="440367"/>
            </a:xfrm>
            <a:prstGeom prst="rect">
              <a:avLst/>
            </a:prstGeom>
          </p:spPr>
        </p:pic>
      </p:grpSp>
      <p:pic>
        <p:nvPicPr>
          <p:cNvPr id="58" name="図 57" descr="建物, 屋根, アパート が含まれている画像&#10;&#10;AI によって生成されたコンテンツは間違っている可能性があります。">
            <a:extLst>
              <a:ext uri="{FF2B5EF4-FFF2-40B4-BE49-F238E27FC236}">
                <a16:creationId xmlns:a16="http://schemas.microsoft.com/office/drawing/2014/main" id="{F82B11D5-E4EE-7BFF-7BF2-93452528C8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75201" y="5141935"/>
            <a:ext cx="1633083" cy="1221471"/>
          </a:xfrm>
          <a:prstGeom prst="rect">
            <a:avLst/>
          </a:prstGeom>
        </p:spPr>
      </p:pic>
      <p:pic>
        <p:nvPicPr>
          <p:cNvPr id="40" name="図 39">
            <a:extLst>
              <a:ext uri="{FF2B5EF4-FFF2-40B4-BE49-F238E27FC236}">
                <a16:creationId xmlns:a16="http://schemas.microsoft.com/office/drawing/2014/main" id="{A2E9700D-14E4-E557-FE89-8476C97A778A}"/>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3743228" y="2875003"/>
            <a:ext cx="2688365" cy="1038712"/>
          </a:xfrm>
          <a:prstGeom prst="rect">
            <a:avLst/>
          </a:prstGeom>
        </p:spPr>
      </p:pic>
      <p:sp>
        <p:nvSpPr>
          <p:cNvPr id="9" name="テキスト ボックス 8">
            <a:extLst>
              <a:ext uri="{FF2B5EF4-FFF2-40B4-BE49-F238E27FC236}">
                <a16:creationId xmlns:a16="http://schemas.microsoft.com/office/drawing/2014/main" id="{DB73985B-9A7E-C0BF-A66C-3878E97EB15D}"/>
              </a:ext>
            </a:extLst>
          </p:cNvPr>
          <p:cNvSpPr txBox="1"/>
          <p:nvPr/>
        </p:nvSpPr>
        <p:spPr>
          <a:xfrm>
            <a:off x="269599" y="8614786"/>
            <a:ext cx="3390131" cy="200055"/>
          </a:xfrm>
          <a:prstGeom prst="rect">
            <a:avLst/>
          </a:prstGeom>
          <a:noFill/>
        </p:spPr>
        <p:txBody>
          <a:bodyPr wrap="square" rtlCol="0">
            <a:spAutoFit/>
          </a:bodyPr>
          <a:lstStyle/>
          <a:p>
            <a:r>
              <a:rPr lang="ja-JP" altLang="en-US" sz="400"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令和８年</a:t>
            </a:r>
            <a:r>
              <a:rPr lang="en-US" altLang="ja-JP" sz="700" dirty="0">
                <a:latin typeface="BIZ UDPゴシック" panose="020B0400000000000000" pitchFamily="50" charset="-128"/>
                <a:ea typeface="BIZ UDPゴシック" panose="020B0400000000000000" pitchFamily="50" charset="-128"/>
              </a:rPr>
              <a:t>3</a:t>
            </a:r>
            <a:r>
              <a:rPr lang="ja-JP" altLang="en-US" sz="700" dirty="0">
                <a:latin typeface="BIZ UDPゴシック" panose="020B0400000000000000" pitchFamily="50" charset="-128"/>
                <a:ea typeface="BIZ UDPゴシック" panose="020B0400000000000000" pitchFamily="50" charset="-128"/>
              </a:rPr>
              <a:t>月</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社名変更。　　旧・株式会社サンエイ工務店</a:t>
            </a:r>
            <a:endParaRPr kumimoji="1" lang="ja-JP" altLang="en-US" sz="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894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68103" y="4828393"/>
            <a:ext cx="6453286" cy="500400"/>
          </a:xfrm>
          <a:prstGeom prst="rect">
            <a:avLst/>
          </a:prstGeom>
          <a:solidFill>
            <a:srgbClr val="E8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p:cNvGrpSpPr/>
          <p:nvPr/>
        </p:nvGrpSpPr>
        <p:grpSpPr>
          <a:xfrm>
            <a:off x="196135" y="154271"/>
            <a:ext cx="7044471" cy="500400"/>
            <a:chOff x="207539" y="866612"/>
            <a:chExt cx="7044471" cy="500400"/>
          </a:xfrm>
          <a:solidFill>
            <a:srgbClr val="FAC090"/>
          </a:solidFill>
        </p:grpSpPr>
        <p:sp>
          <p:nvSpPr>
            <p:cNvPr id="20" name="正方形/長方形 19"/>
            <p:cNvSpPr/>
            <p:nvPr/>
          </p:nvSpPr>
          <p:spPr>
            <a:xfrm>
              <a:off x="207539" y="866612"/>
              <a:ext cx="6462267" cy="500400"/>
            </a:xfrm>
            <a:prstGeom prst="rect">
              <a:avLst/>
            </a:prstGeom>
            <a:solidFill>
              <a:srgbClr val="E8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32766" y="913380"/>
              <a:ext cx="6385737" cy="338554"/>
            </a:xfrm>
            <a:prstGeom prst="rect">
              <a:avLst/>
            </a:prstGeom>
            <a:solidFill>
              <a:srgbClr val="E8BFBE"/>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ベストプラクティス賞</a:t>
              </a:r>
              <a:r>
                <a:rPr lang="ja-JP" altLang="en-US" sz="1400" dirty="0">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株式会社ミツイバウ・マテリアル</a:t>
              </a: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5009617" y="984806"/>
              <a:ext cx="2242393" cy="261610"/>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（松阪市</a:t>
              </a:r>
              <a:r>
                <a:rPr lang="ja-JP" altLang="en-US" sz="1050" dirty="0">
                  <a:latin typeface="BIZ UDPゴシック" panose="020B0400000000000000" pitchFamily="50" charset="-128"/>
                  <a:ea typeface="BIZ UDPゴシック" panose="020B0400000000000000" pitchFamily="50" charset="-128"/>
                </a:rPr>
                <a:t>：卸売業、小売業）</a:t>
              </a: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23" name="テキスト ボックス 22"/>
          <p:cNvSpPr txBox="1"/>
          <p:nvPr/>
        </p:nvSpPr>
        <p:spPr>
          <a:xfrm>
            <a:off x="175368" y="748150"/>
            <a:ext cx="6508261" cy="198515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社員全員にスマートフォンを支給し、会社独自のアプリ等で業務が完結できるようにするなど、デジタル技術を活用した様々な業務効率化を進めている。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建築資材を取り扱うなかで、営業部門、建築部門にも女性を配属し、経営計画における重点課題の副責任者に女性を登用、女性管理職</a:t>
            </a:r>
            <a:r>
              <a:rPr lang="en-US" altLang="ja-JP" sz="8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の割合が約</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％に達するなど、様々な女性活躍がみられる。</a:t>
            </a:r>
          </a:p>
          <a:p>
            <a:pPr>
              <a:spcAft>
                <a:spcPts val="600"/>
              </a:spcAft>
            </a:pPr>
            <a:r>
              <a:rPr lang="ja-JP" altLang="en-US" sz="1200" dirty="0">
                <a:latin typeface="BIZ UDPゴシック" panose="020B0400000000000000" pitchFamily="50" charset="-128"/>
                <a:ea typeface="BIZ UDPゴシック" panose="020B0400000000000000" pitchFamily="50" charset="-128"/>
              </a:rPr>
              <a:t>○　障がい者雇用について、特性の把握や社内への溶け込みが円滑にできるような取組と積極的な正社員登用を進めており、令和７年に「もにす認定」を取得した。</a:t>
            </a:r>
          </a:p>
          <a:p>
            <a:pPr>
              <a:spcAft>
                <a:spcPts val="600"/>
              </a:spcAft>
            </a:pPr>
            <a:r>
              <a:rPr lang="ja-JP" altLang="en-US" sz="1200" dirty="0">
                <a:latin typeface="BIZ UDPゴシック" panose="020B0400000000000000" pitchFamily="50" charset="-128"/>
                <a:ea typeface="BIZ UDPゴシック" panose="020B0400000000000000" pitchFamily="50" charset="-128"/>
              </a:rPr>
              <a:t>○　「新人勉強会」で、新人の主体性の尊重や先輩社員の学び直し・成長を図っている。その他、健康経営や、ブログを利用したコミュニケーション活性化にも注力している。</a:t>
            </a:r>
            <a:endParaRPr lang="en-US" altLang="ja-JP" sz="1100" dirty="0">
              <a:latin typeface="BIZ UDPゴシック" panose="020B0400000000000000" pitchFamily="50" charset="-128"/>
              <a:ea typeface="BIZ UDPゴシック" panose="020B0400000000000000" pitchFamily="50" charset="-128"/>
            </a:endParaRP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3250" y="7308222"/>
            <a:ext cx="1816682" cy="1570032"/>
          </a:xfrm>
          <a:prstGeom prst="rect">
            <a:avLst/>
          </a:prstGeom>
        </p:spPr>
      </p:pic>
      <p:sp>
        <p:nvSpPr>
          <p:cNvPr id="10" name="星 4 9"/>
          <p:cNvSpPr/>
          <p:nvPr/>
        </p:nvSpPr>
        <p:spPr>
          <a:xfrm>
            <a:off x="3322817" y="3659931"/>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星 4 37"/>
          <p:cNvSpPr/>
          <p:nvPr/>
        </p:nvSpPr>
        <p:spPr>
          <a:xfrm>
            <a:off x="2820158" y="7757977"/>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4 9">
            <a:extLst>
              <a:ext uri="{FF2B5EF4-FFF2-40B4-BE49-F238E27FC236}">
                <a16:creationId xmlns:a16="http://schemas.microsoft.com/office/drawing/2014/main" id="{B9796D5F-0345-38F7-1DAA-A167B53F2547}"/>
              </a:ext>
            </a:extLst>
          </p:cNvPr>
          <p:cNvSpPr/>
          <p:nvPr/>
        </p:nvSpPr>
        <p:spPr>
          <a:xfrm>
            <a:off x="3422778" y="3285885"/>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B340C9C-1780-1427-D720-204E100DD007}"/>
              </a:ext>
            </a:extLst>
          </p:cNvPr>
          <p:cNvSpPr txBox="1"/>
          <p:nvPr/>
        </p:nvSpPr>
        <p:spPr>
          <a:xfrm>
            <a:off x="268103" y="4889521"/>
            <a:ext cx="4763367" cy="369332"/>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グッド</a:t>
            </a:r>
            <a:r>
              <a:rPr kumimoji="1" lang="ja-JP" altLang="en-US" sz="1400" dirty="0">
                <a:latin typeface="BIZ UDPゴシック" panose="020B0400000000000000" pitchFamily="50" charset="-128"/>
                <a:ea typeface="BIZ UDPゴシック" panose="020B0400000000000000" pitchFamily="50" charset="-128"/>
              </a:rPr>
              <a:t>プラクティス賞</a:t>
            </a:r>
            <a:r>
              <a:rPr lang="ja-JP" altLang="en-US" sz="1400" dirty="0">
                <a:latin typeface="BIZ UDPゴシック" panose="020B0400000000000000" pitchFamily="50" charset="-128"/>
                <a:ea typeface="BIZ UDPゴシック" panose="020B0400000000000000" pitchFamily="50" charset="-128"/>
              </a:rPr>
              <a:t>　　</a:t>
            </a:r>
            <a:r>
              <a:rPr lang="zh-TW" altLang="en-US" b="1" dirty="0">
                <a:latin typeface="BIZ UDPゴシック" panose="020B0400000000000000" pitchFamily="50" charset="-128"/>
                <a:ea typeface="BIZ UDPゴシック" panose="020B0400000000000000" pitchFamily="50" charset="-128"/>
              </a:rPr>
              <a:t>東海住電精密株式会社</a:t>
            </a:r>
            <a:r>
              <a:rPr lang="ja-JP" altLang="en-US" sz="1200" dirty="0">
                <a:latin typeface="BIZ UDPゴシック" panose="020B0400000000000000" pitchFamily="50" charset="-128"/>
                <a:ea typeface="BIZ UDPゴシック" panose="020B04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F1F777AD-65A5-BF7A-3DD3-28153A271ADE}"/>
              </a:ext>
            </a:extLst>
          </p:cNvPr>
          <p:cNvSpPr txBox="1"/>
          <p:nvPr/>
        </p:nvSpPr>
        <p:spPr>
          <a:xfrm>
            <a:off x="4869160" y="4932107"/>
            <a:ext cx="224239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（菰野町：製造業）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6DC09D1-EFF3-96D5-FE7A-24D5B57B8CDD}"/>
              </a:ext>
            </a:extLst>
          </p:cNvPr>
          <p:cNvSpPr txBox="1"/>
          <p:nvPr/>
        </p:nvSpPr>
        <p:spPr>
          <a:xfrm>
            <a:off x="213128" y="5333692"/>
            <a:ext cx="6508261" cy="1800493"/>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電子棚札や協働ロボットを導入して業務時間の削減や省人化を達成するなど、デジタル技術や自動化技術を活用した様々な業務効率化、生産性向上を進めている。</a:t>
            </a:r>
            <a:endParaRPr lang="en-US" altLang="ja-JP" sz="1200" dirty="0">
              <a:latin typeface="BIZ UDPゴシック" panose="020B0400000000000000" pitchFamily="50" charset="-128"/>
              <a:ea typeface="BIZ UDPゴシック" panose="020B0400000000000000" pitchFamily="50" charset="-128"/>
            </a:endParaRPr>
          </a:p>
          <a:p>
            <a:pPr>
              <a:spcAft>
                <a:spcPts val="600"/>
              </a:spcAft>
            </a:pPr>
            <a:r>
              <a:rPr lang="ja-JP" altLang="en-US" sz="1200" dirty="0">
                <a:latin typeface="BIZ UDPゴシック" panose="020B0400000000000000" pitchFamily="50" charset="-128"/>
                <a:ea typeface="BIZ UDPゴシック" panose="020B0400000000000000" pitchFamily="50" charset="-128"/>
              </a:rPr>
              <a:t>○　ライン、生産管理、設計など、様々な部門に女性を配属し、職域拡大のためにクロストレーニングでオペレータを育成している。また、ライン長以上の女性の割合を</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％に引きあげ、女性管理職の登用に向けた意識啓発研修も実施している。男女ともに平均勤続年数</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年となっている。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育児休業は子が３歳に達するまで、介護休業は通算１年までなど、育児・介護に関わる社内制度が法を大幅に上回るとともに、両立に関するガイドブックを作成している。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効果的なインセンティブを設け、改善活動が活発に行われている。</a:t>
            </a:r>
            <a:endParaRPr lang="en-US" altLang="ja-JP" sz="12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8A66E4B-15EB-6EF5-CF98-BCC6EF38B269}"/>
              </a:ext>
            </a:extLst>
          </p:cNvPr>
          <p:cNvSpPr/>
          <p:nvPr/>
        </p:nvSpPr>
        <p:spPr>
          <a:xfrm>
            <a:off x="3649108" y="8386297"/>
            <a:ext cx="2698210" cy="968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（左）設備オペレーターを務める女性従業員</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dirty="0">
                <a:solidFill>
                  <a:schemeClr val="tx1"/>
                </a:solidFill>
                <a:latin typeface="BIZ UDPゴシック" panose="020B0400000000000000" pitchFamily="50" charset="-128"/>
                <a:ea typeface="BIZ UDPゴシック" panose="020B0400000000000000" pitchFamily="50" charset="-128"/>
              </a:rPr>
              <a:t>（右）３人の育休を取得し、働き続ける女性従業員</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F73E0EDD-8320-54C1-DE3F-A8882A36FD27}"/>
              </a:ext>
            </a:extLst>
          </p:cNvPr>
          <p:cNvSpPr/>
          <p:nvPr/>
        </p:nvSpPr>
        <p:spPr>
          <a:xfrm>
            <a:off x="614071" y="8803064"/>
            <a:ext cx="2335041"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43434"/>
                </a:solidFill>
                <a:latin typeface="BIZ UDPゴシック" panose="020B0400000000000000" pitchFamily="50" charset="-128"/>
                <a:ea typeface="BIZ UDPゴシック" panose="020B0400000000000000" pitchFamily="50" charset="-128"/>
              </a:rPr>
              <a:t>電子棚札の活用</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21" name="星 4 37">
            <a:extLst>
              <a:ext uri="{FF2B5EF4-FFF2-40B4-BE49-F238E27FC236}">
                <a16:creationId xmlns:a16="http://schemas.microsoft.com/office/drawing/2014/main" id="{D54B1CDE-8D06-BD9D-E8B0-8E469E0BC5DF}"/>
              </a:ext>
            </a:extLst>
          </p:cNvPr>
          <p:cNvSpPr/>
          <p:nvPr/>
        </p:nvSpPr>
        <p:spPr>
          <a:xfrm>
            <a:off x="3084532" y="8039998"/>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2D3189AE-2086-012E-C1DB-945BCBBE9A05}"/>
              </a:ext>
            </a:extLst>
          </p:cNvPr>
          <p:cNvGrpSpPr/>
          <p:nvPr/>
        </p:nvGrpSpPr>
        <p:grpSpPr>
          <a:xfrm>
            <a:off x="4007296" y="2731012"/>
            <a:ext cx="2335041" cy="2071770"/>
            <a:chOff x="507720" y="2798483"/>
            <a:chExt cx="2335041" cy="2071770"/>
          </a:xfrm>
        </p:grpSpPr>
        <p:pic>
          <p:nvPicPr>
            <p:cNvPr id="12" name="図 11">
              <a:extLst>
                <a:ext uri="{FF2B5EF4-FFF2-40B4-BE49-F238E27FC236}">
                  <a16:creationId xmlns:a16="http://schemas.microsoft.com/office/drawing/2014/main" id="{51BDF8EE-3BF4-E584-33B5-042AF2EF6D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9892" y="2955020"/>
              <a:ext cx="2115330" cy="1586856"/>
            </a:xfrm>
            <a:prstGeom prst="rect">
              <a:avLst/>
            </a:prstGeom>
          </p:spPr>
        </p:pic>
        <p:sp>
          <p:nvSpPr>
            <p:cNvPr id="13" name="正方形/長方形 12">
              <a:extLst>
                <a:ext uri="{FF2B5EF4-FFF2-40B4-BE49-F238E27FC236}">
                  <a16:creationId xmlns:a16="http://schemas.microsoft.com/office/drawing/2014/main" id="{6D520967-9AB9-BBD0-85B9-6D2481C49809}"/>
                </a:ext>
              </a:extLst>
            </p:cNvPr>
            <p:cNvSpPr/>
            <p:nvPr/>
          </p:nvSpPr>
          <p:spPr>
            <a:xfrm>
              <a:off x="507720" y="4479357"/>
              <a:ext cx="2335041"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年１度、全員で障がい者雇用の勉強会</a:t>
              </a:r>
            </a:p>
          </p:txBody>
        </p:sp>
        <p:pic>
          <p:nvPicPr>
            <p:cNvPr id="5" name="図 4">
              <a:extLst>
                <a:ext uri="{FF2B5EF4-FFF2-40B4-BE49-F238E27FC236}">
                  <a16:creationId xmlns:a16="http://schemas.microsoft.com/office/drawing/2014/main" id="{167046FB-5B04-1735-0A75-0076ACE53B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24557" y="2798483"/>
              <a:ext cx="1018204" cy="770897"/>
            </a:xfrm>
            <a:prstGeom prst="rect">
              <a:avLst/>
            </a:prstGeom>
            <a:effectLst>
              <a:outerShdw blurRad="50800" dist="127000" dir="8100000" algn="tr" rotWithShape="0">
                <a:schemeClr val="bg1">
                  <a:alpha val="80000"/>
                </a:schemeClr>
              </a:outerShdw>
            </a:effectLst>
          </p:spPr>
        </p:pic>
      </p:grpSp>
      <p:grpSp>
        <p:nvGrpSpPr>
          <p:cNvPr id="24" name="グループ化 23">
            <a:extLst>
              <a:ext uri="{FF2B5EF4-FFF2-40B4-BE49-F238E27FC236}">
                <a16:creationId xmlns:a16="http://schemas.microsoft.com/office/drawing/2014/main" id="{F84B4360-5DED-FF3F-819C-A2D151F567FE}"/>
              </a:ext>
            </a:extLst>
          </p:cNvPr>
          <p:cNvGrpSpPr/>
          <p:nvPr/>
        </p:nvGrpSpPr>
        <p:grpSpPr>
          <a:xfrm>
            <a:off x="355347" y="2887549"/>
            <a:ext cx="3026102" cy="1900709"/>
            <a:chOff x="355347" y="2887549"/>
            <a:chExt cx="3026102" cy="1900709"/>
          </a:xfrm>
        </p:grpSpPr>
        <p:sp>
          <p:nvSpPr>
            <p:cNvPr id="29" name="正方形/長方形 28"/>
            <p:cNvSpPr/>
            <p:nvPr/>
          </p:nvSpPr>
          <p:spPr>
            <a:xfrm>
              <a:off x="1046408" y="4397362"/>
              <a:ext cx="2335041"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43434"/>
                  </a:solidFill>
                  <a:latin typeface="BIZ UDPゴシック" panose="020B0400000000000000" pitchFamily="50" charset="-128"/>
                  <a:ea typeface="BIZ UDPゴシック" panose="020B0400000000000000" pitchFamily="50" charset="-128"/>
                </a:rPr>
                <a:t>自社アプリで業務が完結</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1856" y="2887549"/>
              <a:ext cx="2315229" cy="1540184"/>
            </a:xfrm>
            <a:prstGeom prst="rect">
              <a:avLst/>
            </a:prstGeom>
          </p:spPr>
        </p:pic>
        <p:pic>
          <p:nvPicPr>
            <p:cNvPr id="11" name="図 10">
              <a:extLst>
                <a:ext uri="{FF2B5EF4-FFF2-40B4-BE49-F238E27FC236}">
                  <a16:creationId xmlns:a16="http://schemas.microsoft.com/office/drawing/2014/main" id="{6C71EE2D-FF00-84D2-F5DF-69C8229DDD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5347" y="3814704"/>
              <a:ext cx="907570" cy="856200"/>
            </a:xfrm>
            <a:prstGeom prst="rect">
              <a:avLst/>
            </a:prstGeom>
            <a:effectLst>
              <a:outerShdw blurRad="50800" dist="127000" dir="18900000" algn="bl" rotWithShape="0">
                <a:schemeClr val="bg1">
                  <a:alpha val="80000"/>
                </a:schemeClr>
              </a:outerShdw>
            </a:effectLst>
          </p:spPr>
        </p:pic>
      </p:grpSp>
      <p:grpSp>
        <p:nvGrpSpPr>
          <p:cNvPr id="9" name="グループ化 8">
            <a:extLst>
              <a:ext uri="{FF2B5EF4-FFF2-40B4-BE49-F238E27FC236}">
                <a16:creationId xmlns:a16="http://schemas.microsoft.com/office/drawing/2014/main" id="{25AA916E-7D26-0019-89CC-E95572B6B99B}"/>
              </a:ext>
            </a:extLst>
          </p:cNvPr>
          <p:cNvGrpSpPr/>
          <p:nvPr/>
        </p:nvGrpSpPr>
        <p:grpSpPr>
          <a:xfrm>
            <a:off x="3759086" y="7377609"/>
            <a:ext cx="2583251" cy="1269284"/>
            <a:chOff x="3898187" y="7344417"/>
            <a:chExt cx="2444151" cy="1264490"/>
          </a:xfrm>
        </p:grpSpPr>
        <p:pic>
          <p:nvPicPr>
            <p:cNvPr id="6" name="図 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898187" y="7344417"/>
              <a:ext cx="1205728" cy="1264490"/>
            </a:xfrm>
            <a:prstGeom prst="rect">
              <a:avLst/>
            </a:prstGeom>
          </p:spPr>
        </p:pic>
        <p:pic>
          <p:nvPicPr>
            <p:cNvPr id="2" name="図 1">
              <a:extLst>
                <a:ext uri="{FF2B5EF4-FFF2-40B4-BE49-F238E27FC236}">
                  <a16:creationId xmlns:a16="http://schemas.microsoft.com/office/drawing/2014/main" id="{0BF381A7-85CD-4A1E-5797-DFFB454CA8D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36752" y="7344417"/>
              <a:ext cx="1205586" cy="1259168"/>
            </a:xfrm>
            <a:prstGeom prst="rect">
              <a:avLst/>
            </a:prstGeom>
            <a:effectLst/>
          </p:spPr>
        </p:pic>
      </p:grpSp>
      <p:sp>
        <p:nvSpPr>
          <p:cNvPr id="25" name="正方形/長方形 24">
            <a:extLst>
              <a:ext uri="{FF2B5EF4-FFF2-40B4-BE49-F238E27FC236}">
                <a16:creationId xmlns:a16="http://schemas.microsoft.com/office/drawing/2014/main" id="{DCB0FE93-0AC9-0E0B-711C-5198BD466231}"/>
              </a:ext>
            </a:extLst>
          </p:cNvPr>
          <p:cNvSpPr/>
          <p:nvPr/>
        </p:nvSpPr>
        <p:spPr>
          <a:xfrm>
            <a:off x="3578735" y="-45137"/>
            <a:ext cx="4246416" cy="28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rgbClr val="343434"/>
                </a:solidFill>
                <a:latin typeface="BIZ UDPゴシック" panose="020B0400000000000000" pitchFamily="50" charset="-128"/>
                <a:ea typeface="BIZ UDPゴシック" panose="020B0400000000000000" pitchFamily="50" charset="-128"/>
              </a:rPr>
              <a:t>※</a:t>
            </a:r>
            <a:r>
              <a:rPr lang="ja-JP" altLang="en-US" sz="600" dirty="0">
                <a:solidFill>
                  <a:srgbClr val="343434"/>
                </a:solidFill>
                <a:latin typeface="BIZ UDPゴシック" panose="020B0400000000000000" pitchFamily="50" charset="-128"/>
                <a:ea typeface="BIZ UDPゴシック" panose="020B0400000000000000" pitchFamily="50" charset="-128"/>
              </a:rPr>
              <a:t>ここでの「管理職」は課長相当以上（役員含む）をいいます</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735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11254765-413F-AED0-C099-45D3CB7798D2}"/>
              </a:ext>
            </a:extLst>
          </p:cNvPr>
          <p:cNvSpPr txBox="1"/>
          <p:nvPr/>
        </p:nvSpPr>
        <p:spPr>
          <a:xfrm>
            <a:off x="233632" y="5182740"/>
            <a:ext cx="6508261" cy="1538883"/>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在宅勤務制度、治療と仕事の両立のための短時間勤務制度が導入・活用されている。在宅勤務は、男性の育児期の勤務に活用された実績もある。</a:t>
            </a:r>
          </a:p>
          <a:p>
            <a:pPr>
              <a:spcAft>
                <a:spcPts val="600"/>
              </a:spcAft>
            </a:pPr>
            <a:r>
              <a:rPr lang="ja-JP" altLang="en-US" sz="1200" dirty="0">
                <a:latin typeface="BIZ UDPゴシック" panose="020B0400000000000000" pitchFamily="50" charset="-128"/>
                <a:ea typeface="BIZ UDPゴシック" panose="020B0400000000000000" pitchFamily="50" charset="-128"/>
              </a:rPr>
              <a:t>○　育児・介護に関わる社内制度が法を大幅に上回るとともに、両立に関するガイドブックを作成している。また、育児短時間勤務からフルタイム勤務への復帰の「つなぎ」となる独自の「育子時間」勤務制度を設け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若手社員による広報活動プロジェクトを行い、人数の少ない同世代の交流や他の所属の理解につなげているとともに、社員間コミュニケーションにもなる地域貢献事業を活発に行っている。</a:t>
            </a:r>
            <a:endParaRPr lang="en-US" altLang="ja-JP" sz="1200" dirty="0">
              <a:latin typeface="BIZ UDPゴシック" panose="020B0400000000000000" pitchFamily="50" charset="-128"/>
              <a:ea typeface="BIZ UDPゴシック" panose="020B0400000000000000" pitchFamily="50" charset="-128"/>
            </a:endParaRPr>
          </a:p>
        </p:txBody>
      </p:sp>
      <p:sp>
        <p:nvSpPr>
          <p:cNvPr id="10" name="星 4 9"/>
          <p:cNvSpPr/>
          <p:nvPr/>
        </p:nvSpPr>
        <p:spPr>
          <a:xfrm>
            <a:off x="5804258" y="2506735"/>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45AB6C27-67E9-86E9-2310-599EF5610A78}"/>
              </a:ext>
            </a:extLst>
          </p:cNvPr>
          <p:cNvGrpSpPr/>
          <p:nvPr/>
        </p:nvGrpSpPr>
        <p:grpSpPr>
          <a:xfrm>
            <a:off x="275174" y="4579596"/>
            <a:ext cx="6466719" cy="500400"/>
            <a:chOff x="255307" y="389537"/>
            <a:chExt cx="6466719" cy="500400"/>
          </a:xfrm>
          <a:solidFill>
            <a:schemeClr val="accent2">
              <a:lumMod val="60000"/>
              <a:lumOff val="40000"/>
            </a:schemeClr>
          </a:solidFill>
        </p:grpSpPr>
        <p:sp>
          <p:nvSpPr>
            <p:cNvPr id="8" name="正方形/長方形 7">
              <a:extLst>
                <a:ext uri="{FF2B5EF4-FFF2-40B4-BE49-F238E27FC236}">
                  <a16:creationId xmlns:a16="http://schemas.microsoft.com/office/drawing/2014/main" id="{0C34E3B9-B578-5543-C68C-684F5DDFA01B}"/>
                </a:ext>
              </a:extLst>
            </p:cNvPr>
            <p:cNvSpPr/>
            <p:nvPr/>
          </p:nvSpPr>
          <p:spPr>
            <a:xfrm>
              <a:off x="255307" y="389537"/>
              <a:ext cx="6466719" cy="500400"/>
            </a:xfrm>
            <a:prstGeom prst="rect">
              <a:avLst/>
            </a:prstGeom>
            <a:solidFill>
              <a:srgbClr val="E8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BA74E941-8968-4B07-B698-9760D6861257}"/>
                </a:ext>
              </a:extLst>
            </p:cNvPr>
            <p:cNvSpPr txBox="1"/>
            <p:nvPr/>
          </p:nvSpPr>
          <p:spPr>
            <a:xfrm>
              <a:off x="307606" y="431465"/>
              <a:ext cx="6341887" cy="369332"/>
            </a:xfrm>
            <a:prstGeom prst="rect">
              <a:avLst/>
            </a:prstGeom>
            <a:solidFill>
              <a:srgbClr val="E8BFBE"/>
            </a:solid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奨励賞　　</a:t>
              </a:r>
              <a:r>
                <a:rPr lang="ja-JP" altLang="en-US" b="1" dirty="0">
                  <a:latin typeface="BIZ UDPゴシック" panose="020B0400000000000000" pitchFamily="50" charset="-128"/>
                  <a:ea typeface="BIZ UDPゴシック" panose="020B0400000000000000" pitchFamily="50" charset="-128"/>
                </a:rPr>
                <a:t>名張近鉄ガス株式会社</a:t>
              </a:r>
              <a:r>
                <a:rPr lang="ja-JP" altLang="en-US" sz="12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30C0A4A-5EF4-17C7-EFF7-7A46C5469C1C}"/>
                </a:ext>
              </a:extLst>
            </p:cNvPr>
            <p:cNvSpPr txBox="1"/>
            <p:nvPr/>
          </p:nvSpPr>
          <p:spPr>
            <a:xfrm>
              <a:off x="3504537" y="515842"/>
              <a:ext cx="2242393" cy="276999"/>
            </a:xfrm>
            <a:prstGeom prst="rect">
              <a:avLst/>
            </a:prstGeom>
            <a:solidFill>
              <a:srgbClr val="E8BFBE"/>
            </a:solid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（名張市</a:t>
              </a:r>
              <a:r>
                <a:rPr lang="ja-JP" altLang="en-US" sz="1200" dirty="0">
                  <a:latin typeface="BIZ UDPゴシック" panose="020B0400000000000000" pitchFamily="50" charset="-128"/>
                  <a:ea typeface="BIZ UDPゴシック" panose="020B0400000000000000" pitchFamily="50" charset="-128"/>
                </a:rPr>
                <a:t>：ガス業）</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683DCD34-C63B-165E-EBE6-9D774C6E7B64}"/>
              </a:ext>
            </a:extLst>
          </p:cNvPr>
          <p:cNvGrpSpPr/>
          <p:nvPr/>
        </p:nvGrpSpPr>
        <p:grpSpPr>
          <a:xfrm>
            <a:off x="275174" y="245362"/>
            <a:ext cx="7211861" cy="4308345"/>
            <a:chOff x="255307" y="389537"/>
            <a:chExt cx="7211861" cy="4308345"/>
          </a:xfrm>
        </p:grpSpPr>
        <p:sp>
          <p:nvSpPr>
            <p:cNvPr id="4" name="テキスト ボックス 3">
              <a:extLst>
                <a:ext uri="{FF2B5EF4-FFF2-40B4-BE49-F238E27FC236}">
                  <a16:creationId xmlns:a16="http://schemas.microsoft.com/office/drawing/2014/main" id="{A88A5574-E14D-A9CE-13D0-94C6484EECB0}"/>
                </a:ext>
              </a:extLst>
            </p:cNvPr>
            <p:cNvSpPr txBox="1"/>
            <p:nvPr/>
          </p:nvSpPr>
          <p:spPr>
            <a:xfrm>
              <a:off x="261612" y="928042"/>
              <a:ext cx="6508261" cy="1800493"/>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ＤＸビジョンを掲げ、「モノづくり系伊勢チーム」として事業所全体で生産性、品質管理、省エネなど様々な点で向上させている。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全員が業務改善に取り組み、効果が出ているものを対象に四半期ごとに集約のうえ表彰を行っている。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どの職種にも女性を配属し、他社から女性管理職のロールモデルを招いた研修や女性従業員同士での交流会を実施している。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新規採用者について、本人の適性を丁寧に聴き取って配属先とのミスマッチを防ぎ、適材適所へ配置。配属先で必要なスキル習得の機会も充実させている。</a:t>
              </a:r>
              <a:endParaRPr lang="en-US" altLang="ja-JP" sz="1200"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7D28387C-BED4-C1C0-5DFB-89145070EC3F}"/>
                </a:ext>
              </a:extLst>
            </p:cNvPr>
            <p:cNvGrpSpPr/>
            <p:nvPr/>
          </p:nvGrpSpPr>
          <p:grpSpPr>
            <a:xfrm>
              <a:off x="255307" y="389537"/>
              <a:ext cx="7211861" cy="500400"/>
              <a:chOff x="255307" y="389537"/>
              <a:chExt cx="7211861" cy="500400"/>
            </a:xfrm>
          </p:grpSpPr>
          <p:sp>
            <p:nvSpPr>
              <p:cNvPr id="20" name="正方形/長方形 19"/>
              <p:cNvSpPr/>
              <p:nvPr/>
            </p:nvSpPr>
            <p:spPr>
              <a:xfrm>
                <a:off x="255307" y="389537"/>
                <a:ext cx="6466719" cy="500400"/>
              </a:xfrm>
              <a:prstGeom prst="rect">
                <a:avLst/>
              </a:prstGeom>
              <a:solidFill>
                <a:srgbClr val="E8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284610" y="459434"/>
                <a:ext cx="6462267" cy="33855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奨励賞　　</a:t>
                </a:r>
                <a:r>
                  <a:rPr lang="ja-JP" altLang="en-US" sz="1600" b="1" dirty="0">
                    <a:latin typeface="BIZ UDPゴシック" panose="020B0400000000000000" pitchFamily="50" charset="-128"/>
                    <a:ea typeface="BIZ UDPゴシック" panose="020B0400000000000000" pitchFamily="50" charset="-128"/>
                  </a:rPr>
                  <a:t>シンフォニアテクノロジー株式会社伊勢製作所</a:t>
                </a: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5224775" y="528561"/>
                <a:ext cx="224239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伊勢</a:t>
                </a:r>
                <a:r>
                  <a:rPr kumimoji="1" lang="ja-JP" altLang="en-US" sz="1200" dirty="0">
                    <a:latin typeface="BIZ UDPゴシック" panose="020B0400000000000000" pitchFamily="50" charset="-128"/>
                    <a:ea typeface="BIZ UDPゴシック" panose="020B0400000000000000" pitchFamily="50" charset="-128"/>
                  </a:rPr>
                  <a:t>市</a:t>
                </a:r>
                <a:r>
                  <a:rPr lang="ja-JP" altLang="en-US" sz="1200" dirty="0">
                    <a:latin typeface="BIZ UDPゴシック" panose="020B0400000000000000" pitchFamily="50" charset="-128"/>
                    <a:ea typeface="BIZ UDPゴシック" panose="020B0400000000000000" pitchFamily="50" charset="-128"/>
                  </a:rPr>
                  <a:t>：製造業）</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3503" y="2834401"/>
              <a:ext cx="2290136" cy="1528787"/>
            </a:xfrm>
            <a:prstGeom prst="rect">
              <a:avLst/>
            </a:prstGeom>
            <a:effectLst/>
          </p:spPr>
        </p:pic>
        <p:sp>
          <p:nvSpPr>
            <p:cNvPr id="13" name="正方形/長方形 12">
              <a:extLst>
                <a:ext uri="{FF2B5EF4-FFF2-40B4-BE49-F238E27FC236}">
                  <a16:creationId xmlns:a16="http://schemas.microsoft.com/office/drawing/2014/main" id="{FB29E679-BC0B-6F7F-972C-A530773C6049}"/>
                </a:ext>
              </a:extLst>
            </p:cNvPr>
            <p:cNvSpPr/>
            <p:nvPr/>
          </p:nvSpPr>
          <p:spPr>
            <a:xfrm>
              <a:off x="711050" y="4242871"/>
              <a:ext cx="2335041"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女性活躍に向けた講義</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8F73C4E3-AC32-BE8E-331B-0C16C8DD94C9}"/>
                </a:ext>
              </a:extLst>
            </p:cNvPr>
            <p:cNvSpPr/>
            <p:nvPr/>
          </p:nvSpPr>
          <p:spPr>
            <a:xfrm>
              <a:off x="3576048" y="4247061"/>
              <a:ext cx="2961112" cy="450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IT</a:t>
              </a:r>
              <a:r>
                <a:rPr kumimoji="1" lang="ja-JP" altLang="en-US" sz="1000" dirty="0">
                  <a:solidFill>
                    <a:schemeClr val="tx1"/>
                  </a:solidFill>
                  <a:latin typeface="BIZ UDPゴシック" panose="020B0400000000000000" pitchFamily="50" charset="-128"/>
                  <a:ea typeface="BIZ UDPゴシック" panose="020B0400000000000000" pitchFamily="50" charset="-128"/>
                </a:rPr>
                <a:t>スキルやチームワークを磨く新入社員研修</a:t>
              </a:r>
            </a:p>
          </p:txBody>
        </p:sp>
      </p:grpSp>
      <p:pic>
        <p:nvPicPr>
          <p:cNvPr id="17" name="図 16">
            <a:extLst>
              <a:ext uri="{FF2B5EF4-FFF2-40B4-BE49-F238E27FC236}">
                <a16:creationId xmlns:a16="http://schemas.microsoft.com/office/drawing/2014/main" id="{623660B0-70EF-F55E-B1C5-ADEE7E5967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6605" y="7066835"/>
            <a:ext cx="2218658" cy="1664150"/>
          </a:xfrm>
          <a:prstGeom prst="rect">
            <a:avLst/>
          </a:prstGeom>
          <a:effectLst/>
        </p:spPr>
      </p:pic>
      <p:sp>
        <p:nvSpPr>
          <p:cNvPr id="18" name="正方形/長方形 17">
            <a:extLst>
              <a:ext uri="{FF2B5EF4-FFF2-40B4-BE49-F238E27FC236}">
                <a16:creationId xmlns:a16="http://schemas.microsoft.com/office/drawing/2014/main" id="{460C64F0-7D96-CB4F-B312-039BA4EB1CC3}"/>
              </a:ext>
            </a:extLst>
          </p:cNvPr>
          <p:cNvSpPr/>
          <p:nvPr/>
        </p:nvSpPr>
        <p:spPr>
          <a:xfrm>
            <a:off x="546190" y="8667469"/>
            <a:ext cx="2590886"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労務研修会で育児支援制度の説明</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B5818830-5364-55FF-47F4-7CF67611C342}"/>
              </a:ext>
            </a:extLst>
          </p:cNvPr>
          <p:cNvSpPr/>
          <p:nvPr/>
        </p:nvSpPr>
        <p:spPr>
          <a:xfrm>
            <a:off x="3174307" y="8662367"/>
            <a:ext cx="3535582"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　若手社員プロジェクトの打ち合わせ</a:t>
            </a:r>
          </a:p>
        </p:txBody>
      </p:sp>
      <p:sp>
        <p:nvSpPr>
          <p:cNvPr id="21" name="星 4 9">
            <a:extLst>
              <a:ext uri="{FF2B5EF4-FFF2-40B4-BE49-F238E27FC236}">
                <a16:creationId xmlns:a16="http://schemas.microsoft.com/office/drawing/2014/main" id="{0EBEDD43-D28B-2348-0AC5-0BAE9822855B}"/>
              </a:ext>
            </a:extLst>
          </p:cNvPr>
          <p:cNvSpPr/>
          <p:nvPr/>
        </p:nvSpPr>
        <p:spPr>
          <a:xfrm>
            <a:off x="4012167" y="3693945"/>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星 4 9">
            <a:extLst>
              <a:ext uri="{FF2B5EF4-FFF2-40B4-BE49-F238E27FC236}">
                <a16:creationId xmlns:a16="http://schemas.microsoft.com/office/drawing/2014/main" id="{4728BB22-2350-DA91-E328-2E43124DEA2B}"/>
              </a:ext>
            </a:extLst>
          </p:cNvPr>
          <p:cNvSpPr/>
          <p:nvPr/>
        </p:nvSpPr>
        <p:spPr>
          <a:xfrm>
            <a:off x="186150" y="7226602"/>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星 4 40"/>
          <p:cNvSpPr/>
          <p:nvPr/>
        </p:nvSpPr>
        <p:spPr>
          <a:xfrm>
            <a:off x="6393138" y="6734469"/>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89693BB-15B4-69D4-AA23-CD7620B83C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9070" y="2679547"/>
            <a:ext cx="1510731" cy="837316"/>
          </a:xfrm>
          <a:prstGeom prst="rect">
            <a:avLst/>
          </a:prstGeom>
          <a:effectLst/>
        </p:spPr>
      </p:pic>
      <p:pic>
        <p:nvPicPr>
          <p:cNvPr id="2" name="図 1">
            <a:extLst>
              <a:ext uri="{FF2B5EF4-FFF2-40B4-BE49-F238E27FC236}">
                <a16:creationId xmlns:a16="http://schemas.microsoft.com/office/drawing/2014/main" id="{0890CD89-3BFA-20A2-C656-FCAB06D400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75343" y="3377766"/>
            <a:ext cx="1555630" cy="837316"/>
          </a:xfrm>
          <a:prstGeom prst="rect">
            <a:avLst/>
          </a:prstGeom>
          <a:effectLst>
            <a:outerShdw blurRad="50800" dist="127000" dir="13500000" algn="br" rotWithShape="0">
              <a:schemeClr val="bg1">
                <a:alpha val="80000"/>
              </a:schemeClr>
            </a:outerShdw>
          </a:effectLst>
        </p:spPr>
      </p:pic>
      <p:pic>
        <p:nvPicPr>
          <p:cNvPr id="14" name="図 13" descr="テーブルの周りに集まっている人たち&#10;&#10;AI によって生成されたコンテンツは間違っている可能性があります。">
            <a:extLst>
              <a:ext uri="{FF2B5EF4-FFF2-40B4-BE49-F238E27FC236}">
                <a16:creationId xmlns:a16="http://schemas.microsoft.com/office/drawing/2014/main" id="{198117D9-78AA-28F2-A120-2BA3E5D29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4006" y="7082367"/>
            <a:ext cx="2859132" cy="1664150"/>
          </a:xfrm>
          <a:prstGeom prst="rect">
            <a:avLst/>
          </a:prstGeom>
        </p:spPr>
      </p:pic>
    </p:spTree>
    <p:extLst>
      <p:ext uri="{BB962C8B-B14F-4D97-AF65-F5344CB8AC3E}">
        <p14:creationId xmlns:p14="http://schemas.microsoft.com/office/powerpoint/2010/main" val="18639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吹き出し: 角を丸めた四角形 47">
            <a:extLst>
              <a:ext uri="{FF2B5EF4-FFF2-40B4-BE49-F238E27FC236}">
                <a16:creationId xmlns:a16="http://schemas.microsoft.com/office/drawing/2014/main" id="{3B3BAE73-6FAD-4703-A62D-ECE79A8B54CD}"/>
              </a:ext>
            </a:extLst>
          </p:cNvPr>
          <p:cNvSpPr/>
          <p:nvPr/>
        </p:nvSpPr>
        <p:spPr>
          <a:xfrm>
            <a:off x="37330" y="8591410"/>
            <a:ext cx="5926366" cy="534786"/>
          </a:xfrm>
          <a:prstGeom prst="wedgeRoundRectCallout">
            <a:avLst>
              <a:gd name="adj1" fmla="val 53437"/>
              <a:gd name="adj2" fmla="val -26238"/>
              <a:gd name="adj3" fmla="val 16667"/>
            </a:avLst>
          </a:prstGeom>
          <a:solidFill>
            <a:srgbClr val="E8BF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12209803" y="2940201"/>
            <a:ext cx="1869041" cy="19385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7455777" y="5067849"/>
            <a:ext cx="1869041" cy="19385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9462145" y="5711156"/>
            <a:ext cx="2063518" cy="1328824"/>
            <a:chOff x="802796" y="7726199"/>
            <a:chExt cx="2337098" cy="1460153"/>
          </a:xfrm>
        </p:grpSpPr>
        <p:sp>
          <p:nvSpPr>
            <p:cNvPr id="18" name="正方形/長方形 17"/>
            <p:cNvSpPr/>
            <p:nvPr/>
          </p:nvSpPr>
          <p:spPr>
            <a:xfrm>
              <a:off x="802796" y="8897593"/>
              <a:ext cx="2337098" cy="288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障がいのあるスタッフも活躍中</a:t>
              </a:r>
              <a:endParaRPr lang="en-US" altLang="ja-JP" sz="800" dirty="0">
                <a:solidFill>
                  <a:schemeClr val="tx1"/>
                </a:solidFill>
              </a:endParaRPr>
            </a:p>
            <a:p>
              <a:pPr algn="ctr"/>
              <a:r>
                <a:rPr kumimoji="1" lang="ja-JP" altLang="en-US" sz="800" dirty="0">
                  <a:solidFill>
                    <a:schemeClr val="tx1"/>
                  </a:solidFill>
                </a:rPr>
                <a:t>（㈱石吉組）</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70" y="7726199"/>
              <a:ext cx="1567872" cy="1134820"/>
            </a:xfrm>
            <a:prstGeom prst="rect">
              <a:avLst/>
            </a:prstGeom>
          </p:spPr>
        </p:pic>
      </p:grpSp>
      <p:grpSp>
        <p:nvGrpSpPr>
          <p:cNvPr id="20" name="グループ化 19"/>
          <p:cNvGrpSpPr/>
          <p:nvPr/>
        </p:nvGrpSpPr>
        <p:grpSpPr>
          <a:xfrm>
            <a:off x="12574016" y="5764219"/>
            <a:ext cx="2053062" cy="1351416"/>
            <a:chOff x="3844017" y="3317866"/>
            <a:chExt cx="3167081" cy="1848323"/>
          </a:xfrm>
        </p:grpSpPr>
        <p:sp>
          <p:nvSpPr>
            <p:cNvPr id="21" name="正方形/長方形 20"/>
            <p:cNvSpPr/>
            <p:nvPr/>
          </p:nvSpPr>
          <p:spPr>
            <a:xfrm>
              <a:off x="3844017" y="4615750"/>
              <a:ext cx="3167081" cy="55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多様なテーマのキャリア開発研修</a:t>
              </a:r>
              <a:endParaRPr lang="en-US" altLang="ja-JP" sz="800" dirty="0">
                <a:solidFill>
                  <a:schemeClr val="tx1"/>
                </a:solidFill>
              </a:endParaRPr>
            </a:p>
            <a:p>
              <a:r>
                <a:rPr kumimoji="1" lang="ja-JP" altLang="en-US" sz="800" dirty="0">
                  <a:solidFill>
                    <a:schemeClr val="tx1"/>
                  </a:solidFill>
                </a:rPr>
                <a:t>　　　　　（㈱三十三銀行）</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065" y="3317866"/>
              <a:ext cx="2152463" cy="1372810"/>
            </a:xfrm>
            <a:prstGeom prst="rect">
              <a:avLst/>
            </a:prstGeom>
          </p:spPr>
        </p:pic>
      </p:grpSp>
      <p:sp>
        <p:nvSpPr>
          <p:cNvPr id="6" name="楕円 5"/>
          <p:cNvSpPr/>
          <p:nvPr/>
        </p:nvSpPr>
        <p:spPr>
          <a:xfrm>
            <a:off x="10795724" y="7338608"/>
            <a:ext cx="1957270" cy="194876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12141273" y="7207348"/>
            <a:ext cx="1619890" cy="1468785"/>
            <a:chOff x="3330666" y="3859755"/>
            <a:chExt cx="1392904" cy="1238954"/>
          </a:xfrm>
        </p:grpSpPr>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0666" y="3859755"/>
              <a:ext cx="1274750" cy="956063"/>
            </a:xfrm>
            <a:prstGeom prst="rect">
              <a:avLst/>
            </a:prstGeom>
          </p:spPr>
        </p:pic>
        <p:sp>
          <p:nvSpPr>
            <p:cNvPr id="16" name="テキスト ボックス 15"/>
            <p:cNvSpPr txBox="1"/>
            <p:nvPr/>
          </p:nvSpPr>
          <p:spPr>
            <a:xfrm>
              <a:off x="3433665" y="4813131"/>
              <a:ext cx="1289905" cy="285578"/>
            </a:xfrm>
            <a:prstGeom prst="rect">
              <a:avLst/>
            </a:prstGeom>
            <a:noFill/>
          </p:spPr>
          <p:txBody>
            <a:bodyPr wrap="square" rtlCol="0">
              <a:spAutoFit/>
            </a:bodyPr>
            <a:lstStyle/>
            <a:p>
              <a:r>
                <a:rPr lang="ja-JP" altLang="en-US" sz="800" dirty="0"/>
                <a:t>育児休業者へプレゼント</a:t>
              </a:r>
              <a:endParaRPr lang="en-US" altLang="ja-JP" sz="800" dirty="0"/>
            </a:p>
            <a:p>
              <a:r>
                <a:rPr lang="ja-JP" altLang="en-US" sz="800" dirty="0"/>
                <a:t>　　（日本土木工業㈱）</a:t>
              </a:r>
              <a:endParaRPr lang="en-US" altLang="ja-JP" sz="800" dirty="0"/>
            </a:p>
          </p:txBody>
        </p:sp>
      </p:grpSp>
      <p:sp>
        <p:nvSpPr>
          <p:cNvPr id="30" name="楕円 29"/>
          <p:cNvSpPr/>
          <p:nvPr/>
        </p:nvSpPr>
        <p:spPr>
          <a:xfrm>
            <a:off x="9333908" y="3777491"/>
            <a:ext cx="1869041" cy="19385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9967815" y="3246947"/>
            <a:ext cx="2014895" cy="1460863"/>
            <a:chOff x="705332" y="3333768"/>
            <a:chExt cx="3088370" cy="1933795"/>
          </a:xfrm>
        </p:grpSpPr>
        <p:sp>
          <p:nvSpPr>
            <p:cNvPr id="26" name="正方形/長方形 25"/>
            <p:cNvSpPr/>
            <p:nvPr/>
          </p:nvSpPr>
          <p:spPr>
            <a:xfrm>
              <a:off x="705332" y="4846263"/>
              <a:ext cx="3088370" cy="42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　　　</a:t>
              </a:r>
              <a:r>
                <a:rPr lang="ja-JP" altLang="en-US" sz="800" dirty="0">
                  <a:solidFill>
                    <a:schemeClr val="tx1"/>
                  </a:solidFill>
                </a:rPr>
                <a:t>企業内託児所の設置</a:t>
              </a:r>
              <a:endParaRPr lang="en-US" altLang="ja-JP" sz="800" dirty="0">
                <a:solidFill>
                  <a:schemeClr val="tx1"/>
                </a:solidFill>
              </a:endParaRPr>
            </a:p>
            <a:p>
              <a:r>
                <a:rPr kumimoji="1" lang="ja-JP" altLang="en-US" sz="800" dirty="0">
                  <a:solidFill>
                    <a:schemeClr val="tx1"/>
                  </a:solidFill>
                </a:rPr>
                <a:t>　　　（井村屋グループ㈱）</a:t>
              </a:r>
            </a:p>
          </p:txBody>
        </p:sp>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t="2838" b="8353"/>
            <a:stretch/>
          </p:blipFill>
          <p:spPr>
            <a:xfrm>
              <a:off x="785061" y="3333768"/>
              <a:ext cx="2225571" cy="1482360"/>
            </a:xfrm>
            <a:prstGeom prst="rect">
              <a:avLst/>
            </a:prstGeom>
          </p:spPr>
        </p:pic>
      </p:grpSp>
      <p:sp>
        <p:nvSpPr>
          <p:cNvPr id="31" name="正方形/長方形 30"/>
          <p:cNvSpPr/>
          <p:nvPr/>
        </p:nvSpPr>
        <p:spPr>
          <a:xfrm>
            <a:off x="362785" y="8439879"/>
            <a:ext cx="6572989" cy="82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過去の表彰企業や「みえの働き方改革推進企業」登録・表彰制度について</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solidFill>
                <a:latin typeface="BIZ UDPゴシック" panose="020B0400000000000000" pitchFamily="50" charset="-128"/>
                <a:ea typeface="BIZ UDPゴシック" panose="020B0400000000000000" pitchFamily="50" charset="-128"/>
              </a:rPr>
              <a:t>くわしくは三重県のホームページをご覧ください！（右記２次元コードから）</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4814" y="8622672"/>
            <a:ext cx="483884" cy="483884"/>
          </a:xfrm>
          <a:prstGeom prst="rect">
            <a:avLst/>
          </a:prstGeom>
        </p:spPr>
      </p:pic>
      <p:sp>
        <p:nvSpPr>
          <p:cNvPr id="24" name="星 4 23"/>
          <p:cNvSpPr/>
          <p:nvPr/>
        </p:nvSpPr>
        <p:spPr>
          <a:xfrm>
            <a:off x="6201043" y="6605563"/>
            <a:ext cx="236397" cy="302706"/>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4 24"/>
          <p:cNvSpPr/>
          <p:nvPr/>
        </p:nvSpPr>
        <p:spPr>
          <a:xfrm>
            <a:off x="6022590" y="6251025"/>
            <a:ext cx="321542" cy="512265"/>
          </a:xfrm>
          <a:prstGeom prst="star4">
            <a:avLst>
              <a:gd name="adj" fmla="val 1084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32" name="星 4 31"/>
          <p:cNvSpPr/>
          <p:nvPr/>
        </p:nvSpPr>
        <p:spPr>
          <a:xfrm>
            <a:off x="5766379" y="6083507"/>
            <a:ext cx="360040" cy="432048"/>
          </a:xfrm>
          <a:prstGeom prst="star4">
            <a:avLst/>
          </a:prstGeom>
          <a:solidFill>
            <a:srgbClr val="B21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7B62C47B-1677-4025-7C67-265630A76915}"/>
              </a:ext>
            </a:extLst>
          </p:cNvPr>
          <p:cNvGrpSpPr/>
          <p:nvPr/>
        </p:nvGrpSpPr>
        <p:grpSpPr>
          <a:xfrm>
            <a:off x="-53905" y="4324850"/>
            <a:ext cx="6946509" cy="4170093"/>
            <a:chOff x="-17526" y="389537"/>
            <a:chExt cx="6946509" cy="4170093"/>
          </a:xfrm>
        </p:grpSpPr>
        <p:sp>
          <p:nvSpPr>
            <p:cNvPr id="36" name="テキスト ボックス 35">
              <a:extLst>
                <a:ext uri="{FF2B5EF4-FFF2-40B4-BE49-F238E27FC236}">
                  <a16:creationId xmlns:a16="http://schemas.microsoft.com/office/drawing/2014/main" id="{154779D7-956C-3D1E-1D3B-4C2F29C4C301}"/>
                </a:ext>
              </a:extLst>
            </p:cNvPr>
            <p:cNvSpPr txBox="1"/>
            <p:nvPr/>
          </p:nvSpPr>
          <p:spPr>
            <a:xfrm>
              <a:off x="284610" y="1001472"/>
              <a:ext cx="6508261" cy="1538883"/>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直近年度の所定外労働時間の月平均が</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時間未満であり、特に若い世代は定時退社ができるようにしている。また、十分な年間休日がありながら年次有給休暇取得率は８割弱、男性育休</a:t>
              </a:r>
              <a:r>
                <a:rPr lang="en-US" altLang="ja-JP" sz="1200" dirty="0">
                  <a:latin typeface="BIZ UDPゴシック" panose="020B0400000000000000" pitchFamily="50" charset="-128"/>
                  <a:ea typeface="BIZ UDPゴシック" panose="020B0400000000000000" pitchFamily="50" charset="-128"/>
                </a:rPr>
                <a:t>100</a:t>
              </a:r>
              <a:r>
                <a:rPr lang="ja-JP" altLang="en-US" sz="1200" dirty="0">
                  <a:latin typeface="BIZ UDPゴシック" panose="020B0400000000000000" pitchFamily="50" charset="-128"/>
                  <a:ea typeface="BIZ UDPゴシック" panose="020B0400000000000000" pitchFamily="50" charset="-128"/>
                </a:rPr>
                <a:t>％を達成するなど、若い社員も休みやすい雰囲気がある。不妊治療と仕事の両立支援にも積極的に取り組み、令和５年、県内中小企業で初めて「プラチナくるみんプラス」を取得した。</a:t>
              </a:r>
            </a:p>
            <a:p>
              <a:pPr>
                <a:spcAft>
                  <a:spcPts val="600"/>
                </a:spcAft>
              </a:pPr>
              <a:r>
                <a:rPr lang="ja-JP" altLang="en-US" sz="1200" dirty="0">
                  <a:latin typeface="BIZ UDPゴシック" panose="020B0400000000000000" pitchFamily="50" charset="-128"/>
                  <a:ea typeface="BIZ UDPゴシック" panose="020B0400000000000000" pitchFamily="50" charset="-128"/>
                </a:rPr>
                <a:t>○　会社独自のスマホ用アプリを構築して様々な機能を搭載。社内の情報格差を是正するとともに心理的安全性を確保し、エンゲージメント向上につなげている。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令和４年度以降に入社した</a:t>
              </a:r>
              <a:r>
                <a:rPr lang="en-US" altLang="ja-JP" sz="1200" dirty="0">
                  <a:latin typeface="BIZ UDPゴシック" panose="020B0400000000000000" pitchFamily="50" charset="-128"/>
                  <a:ea typeface="BIZ UDPゴシック" panose="020B0400000000000000" pitchFamily="50" charset="-128"/>
                </a:rPr>
                <a:t>37</a:t>
              </a:r>
              <a:r>
                <a:rPr lang="ja-JP" altLang="en-US" sz="1200" dirty="0">
                  <a:latin typeface="BIZ UDPゴシック" panose="020B0400000000000000" pitchFamily="50" charset="-128"/>
                  <a:ea typeface="BIZ UDPゴシック" panose="020B0400000000000000" pitchFamily="50" charset="-128"/>
                </a:rPr>
                <a:t>名のうち、離職者は０名である。</a:t>
              </a:r>
              <a:endParaRPr lang="en-US" altLang="ja-JP" sz="1200" dirty="0">
                <a:latin typeface="BIZ UDPゴシック" panose="020B0400000000000000" pitchFamily="50" charset="-128"/>
                <a:ea typeface="BIZ UDPゴシック" panose="020B0400000000000000" pitchFamily="50" charset="-128"/>
              </a:endParaRPr>
            </a:p>
          </p:txBody>
        </p:sp>
        <p:grpSp>
          <p:nvGrpSpPr>
            <p:cNvPr id="37" name="グループ化 36">
              <a:extLst>
                <a:ext uri="{FF2B5EF4-FFF2-40B4-BE49-F238E27FC236}">
                  <a16:creationId xmlns:a16="http://schemas.microsoft.com/office/drawing/2014/main" id="{E8F22771-3558-5F88-9516-97FF76126481}"/>
                </a:ext>
              </a:extLst>
            </p:cNvPr>
            <p:cNvGrpSpPr/>
            <p:nvPr/>
          </p:nvGrpSpPr>
          <p:grpSpPr>
            <a:xfrm>
              <a:off x="255307" y="389537"/>
              <a:ext cx="6673676" cy="500400"/>
              <a:chOff x="255307" y="389537"/>
              <a:chExt cx="6673676" cy="500400"/>
            </a:xfrm>
          </p:grpSpPr>
          <p:sp>
            <p:nvSpPr>
              <p:cNvPr id="42" name="正方形/長方形 41">
                <a:extLst>
                  <a:ext uri="{FF2B5EF4-FFF2-40B4-BE49-F238E27FC236}">
                    <a16:creationId xmlns:a16="http://schemas.microsoft.com/office/drawing/2014/main" id="{2511EF05-D82F-DA88-3179-A586CE05A9A5}"/>
                  </a:ext>
                </a:extLst>
              </p:cNvPr>
              <p:cNvSpPr/>
              <p:nvPr/>
            </p:nvSpPr>
            <p:spPr>
              <a:xfrm>
                <a:off x="255307" y="389537"/>
                <a:ext cx="6466719" cy="500400"/>
              </a:xfrm>
              <a:prstGeom prst="rect">
                <a:avLst/>
              </a:prstGeom>
              <a:solidFill>
                <a:schemeClr val="accent6">
                  <a:lumMod val="20000"/>
                  <a:lumOff val="80000"/>
                  <a:alpha val="31000"/>
                </a:schemeClr>
              </a:solidFill>
              <a:ln>
                <a:solidFill>
                  <a:srgbClr val="B21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B51AA892-E3A1-BBA3-1F38-4C21EC37F62C}"/>
                  </a:ext>
                </a:extLst>
              </p:cNvPr>
              <p:cNvSpPr txBox="1"/>
              <p:nvPr/>
            </p:nvSpPr>
            <p:spPr>
              <a:xfrm>
                <a:off x="284610" y="459434"/>
                <a:ext cx="6462267" cy="369332"/>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若者が働きやすい職場賞　　</a:t>
                </a:r>
                <a:r>
                  <a:rPr lang="ja-JP" altLang="en-US" b="1" dirty="0">
                    <a:latin typeface="BIZ UDPゴシック" panose="020B0400000000000000" pitchFamily="50" charset="-128"/>
                    <a:ea typeface="BIZ UDPゴシック" panose="020B0400000000000000" pitchFamily="50" charset="-128"/>
                  </a:rPr>
                  <a:t>河村産業株式会社</a:t>
                </a:r>
                <a:r>
                  <a:rPr lang="ja-JP" altLang="en-US" sz="12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864CB70A-4965-DF6E-180E-B067A4C0A28F}"/>
                  </a:ext>
                </a:extLst>
              </p:cNvPr>
              <p:cNvSpPr txBox="1"/>
              <p:nvPr/>
            </p:nvSpPr>
            <p:spPr>
              <a:xfrm>
                <a:off x="4686590" y="549342"/>
                <a:ext cx="224239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四日市</a:t>
                </a:r>
                <a:r>
                  <a:rPr kumimoji="1" lang="ja-JP" altLang="en-US" sz="1200" dirty="0">
                    <a:latin typeface="BIZ UDPゴシック" panose="020B0400000000000000" pitchFamily="50" charset="-128"/>
                    <a:ea typeface="BIZ UDPゴシック" panose="020B0400000000000000" pitchFamily="50" charset="-128"/>
                  </a:rPr>
                  <a:t>市</a:t>
                </a:r>
                <a:r>
                  <a:rPr lang="ja-JP" altLang="en-US" sz="1200" dirty="0">
                    <a:latin typeface="BIZ UDPゴシック" panose="020B0400000000000000" pitchFamily="50" charset="-128"/>
                    <a:ea typeface="BIZ UDPゴシック" panose="020B0400000000000000" pitchFamily="50" charset="-128"/>
                  </a:rPr>
                  <a:t>：製造業）</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39" name="正方形/長方形 38">
              <a:extLst>
                <a:ext uri="{FF2B5EF4-FFF2-40B4-BE49-F238E27FC236}">
                  <a16:creationId xmlns:a16="http://schemas.microsoft.com/office/drawing/2014/main" id="{C0EFF6E2-B0AA-D0B4-291A-E72CFC0656B6}"/>
                </a:ext>
              </a:extLst>
            </p:cNvPr>
            <p:cNvSpPr/>
            <p:nvPr/>
          </p:nvSpPr>
          <p:spPr>
            <a:xfrm>
              <a:off x="-17526" y="4135579"/>
              <a:ext cx="3939721" cy="42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プレコンセプションケア</a:t>
              </a:r>
              <a:r>
                <a:rPr kumimoji="1" lang="en-US" altLang="ja-JP" sz="5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研修、キッチンカーなど若者を意識した取組</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83AAB4D3-A397-F2D1-08B2-4DB256B042F4}"/>
                </a:ext>
              </a:extLst>
            </p:cNvPr>
            <p:cNvSpPr/>
            <p:nvPr/>
          </p:nvSpPr>
          <p:spPr>
            <a:xfrm>
              <a:off x="3392929" y="3916500"/>
              <a:ext cx="3189623" cy="620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ユニークな機能を搭載した独自アプリ</a:t>
              </a:r>
            </a:p>
          </p:txBody>
        </p:sp>
      </p:grpSp>
      <p:sp>
        <p:nvSpPr>
          <p:cNvPr id="38" name="正方形/長方形 37">
            <a:extLst>
              <a:ext uri="{FF2B5EF4-FFF2-40B4-BE49-F238E27FC236}">
                <a16:creationId xmlns:a16="http://schemas.microsoft.com/office/drawing/2014/main" id="{AF17E1AB-6C56-B53F-2274-21ED21F965FA}"/>
              </a:ext>
            </a:extLst>
          </p:cNvPr>
          <p:cNvSpPr/>
          <p:nvPr/>
        </p:nvSpPr>
        <p:spPr>
          <a:xfrm>
            <a:off x="37330" y="8200880"/>
            <a:ext cx="6878400" cy="541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600" dirty="0">
                <a:solidFill>
                  <a:schemeClr val="tx1"/>
                </a:solidFill>
                <a:latin typeface="BIZ UDPゴシック" panose="020B0400000000000000" pitchFamily="50" charset="-128"/>
                <a:ea typeface="BIZ UDPゴシック" panose="020B0400000000000000" pitchFamily="50" charset="-128"/>
              </a:rPr>
              <a:t>性別を問わず、適切な時期に、性や健康に関する正しい知識を持ち、妊娠・出産を含めたライフデザイン（将来設計）や将来の健康を考えて健康管理を行う取り組み（こども家庭庁ホームページより）</a:t>
            </a:r>
          </a:p>
        </p:txBody>
      </p:sp>
      <p:pic>
        <p:nvPicPr>
          <p:cNvPr id="40" name="図 39">
            <a:extLst>
              <a:ext uri="{FF2B5EF4-FFF2-40B4-BE49-F238E27FC236}">
                <a16:creationId xmlns:a16="http://schemas.microsoft.com/office/drawing/2014/main" id="{EB3B2126-66FB-E9C3-93CF-A197B9457A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85020" y="6616320"/>
            <a:ext cx="2355389" cy="1420805"/>
          </a:xfrm>
          <a:prstGeom prst="rect">
            <a:avLst/>
          </a:prstGeom>
        </p:spPr>
      </p:pic>
      <p:pic>
        <p:nvPicPr>
          <p:cNvPr id="49" name="図 48">
            <a:extLst>
              <a:ext uri="{FF2B5EF4-FFF2-40B4-BE49-F238E27FC236}">
                <a16:creationId xmlns:a16="http://schemas.microsoft.com/office/drawing/2014/main" id="{AE840CC5-7A44-3822-9EC8-A86FAA9BEB3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252318" y="7272841"/>
            <a:ext cx="1719867" cy="831573"/>
          </a:xfrm>
          <a:prstGeom prst="rect">
            <a:avLst/>
          </a:prstGeom>
        </p:spPr>
      </p:pic>
      <p:pic>
        <p:nvPicPr>
          <p:cNvPr id="12" name="図 11">
            <a:extLst>
              <a:ext uri="{FF2B5EF4-FFF2-40B4-BE49-F238E27FC236}">
                <a16:creationId xmlns:a16="http://schemas.microsoft.com/office/drawing/2014/main" id="{D3BFA368-D3F5-3501-52BA-CBDADD1FAED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1538" y="6557396"/>
            <a:ext cx="1764062" cy="831573"/>
          </a:xfrm>
          <a:prstGeom prst="rect">
            <a:avLst/>
          </a:prstGeom>
        </p:spPr>
      </p:pic>
      <p:pic>
        <p:nvPicPr>
          <p:cNvPr id="11" name="図 10">
            <a:extLst>
              <a:ext uri="{FF2B5EF4-FFF2-40B4-BE49-F238E27FC236}">
                <a16:creationId xmlns:a16="http://schemas.microsoft.com/office/drawing/2014/main" id="{3459FF94-469A-FB44-0F38-45431A6C452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27513" y="2600934"/>
            <a:ext cx="1379308" cy="920114"/>
          </a:xfrm>
          <a:prstGeom prst="rect">
            <a:avLst/>
          </a:prstGeom>
          <a:effectLst/>
        </p:spPr>
      </p:pic>
      <p:grpSp>
        <p:nvGrpSpPr>
          <p:cNvPr id="2" name="グループ化 1">
            <a:extLst>
              <a:ext uri="{FF2B5EF4-FFF2-40B4-BE49-F238E27FC236}">
                <a16:creationId xmlns:a16="http://schemas.microsoft.com/office/drawing/2014/main" id="{2680DDC9-9D13-2DC2-7507-7B56E18D3830}"/>
              </a:ext>
            </a:extLst>
          </p:cNvPr>
          <p:cNvGrpSpPr/>
          <p:nvPr/>
        </p:nvGrpSpPr>
        <p:grpSpPr>
          <a:xfrm>
            <a:off x="259186" y="158956"/>
            <a:ext cx="7231590" cy="4129178"/>
            <a:chOff x="255307" y="389537"/>
            <a:chExt cx="7231590" cy="4129178"/>
          </a:xfrm>
        </p:grpSpPr>
        <p:sp>
          <p:nvSpPr>
            <p:cNvPr id="3" name="テキスト ボックス 2">
              <a:extLst>
                <a:ext uri="{FF2B5EF4-FFF2-40B4-BE49-F238E27FC236}">
                  <a16:creationId xmlns:a16="http://schemas.microsoft.com/office/drawing/2014/main" id="{717B3145-DFC2-71BE-3A0B-6DC47D927522}"/>
                </a:ext>
              </a:extLst>
            </p:cNvPr>
            <p:cNvSpPr txBox="1"/>
            <p:nvPr/>
          </p:nvSpPr>
          <p:spPr>
            <a:xfrm>
              <a:off x="261612" y="928042"/>
              <a:ext cx="6508261" cy="1800493"/>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　性別に左右されない公正採用を採用担当者間で徹底させる取組を行い、直近３年間の男女の採用比がほぼ均等となっている。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様々な部署に女性を配属し、企画・営業戦略を担う部署はほぼ女性で構成されている。部長職を含めて女性管理職の割合が</a:t>
              </a:r>
              <a:r>
                <a:rPr lang="en-US" altLang="ja-JP" sz="1200" dirty="0">
                  <a:latin typeface="BIZ UDPゴシック" panose="020B0400000000000000" pitchFamily="50" charset="-128"/>
                  <a:ea typeface="BIZ UDPゴシック" panose="020B0400000000000000" pitchFamily="50" charset="-128"/>
                </a:rPr>
                <a:t>25</a:t>
              </a:r>
              <a:r>
                <a:rPr lang="ja-JP" altLang="en-US" sz="1200" dirty="0">
                  <a:latin typeface="BIZ UDPゴシック" panose="020B0400000000000000" pitchFamily="50" charset="-128"/>
                  <a:ea typeface="BIZ UDPゴシック" panose="020B0400000000000000" pitchFamily="50" charset="-128"/>
                </a:rPr>
                <a:t>％と業種平均を大きく上回っている。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安心して過ごせる女性専用休憩室の整備や電車通勤の女性社員に対する防犯対策機器の貸与など、女性の安全に配慮している。</a:t>
              </a:r>
            </a:p>
            <a:p>
              <a:pPr>
                <a:spcAft>
                  <a:spcPts val="600"/>
                </a:spcAft>
              </a:pPr>
              <a:r>
                <a:rPr lang="ja-JP" altLang="en-US" sz="1200" dirty="0">
                  <a:latin typeface="BIZ UDPゴシック" panose="020B0400000000000000" pitchFamily="50" charset="-128"/>
                  <a:ea typeface="BIZ UDPゴシック" panose="020B0400000000000000" pitchFamily="50" charset="-128"/>
                </a:rPr>
                <a:t>○　勤務時間帯と休日数を組み合わせた勤務パターンが</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種類設けられており、正社員として多様なライフスタイルに対応できるようになっている。</a:t>
              </a:r>
              <a:endParaRPr lang="en-US" altLang="ja-JP" sz="12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9E890D66-F110-1326-3F95-2AA81A63305E}"/>
                </a:ext>
              </a:extLst>
            </p:cNvPr>
            <p:cNvGrpSpPr/>
            <p:nvPr/>
          </p:nvGrpSpPr>
          <p:grpSpPr>
            <a:xfrm>
              <a:off x="255307" y="389537"/>
              <a:ext cx="7231590" cy="500400"/>
              <a:chOff x="255307" y="389537"/>
              <a:chExt cx="7231590" cy="500400"/>
            </a:xfrm>
          </p:grpSpPr>
          <p:sp>
            <p:nvSpPr>
              <p:cNvPr id="13" name="正方形/長方形 12">
                <a:extLst>
                  <a:ext uri="{FF2B5EF4-FFF2-40B4-BE49-F238E27FC236}">
                    <a16:creationId xmlns:a16="http://schemas.microsoft.com/office/drawing/2014/main" id="{62D84905-D5DB-296F-7EBA-EB22537D5C8C}"/>
                  </a:ext>
                </a:extLst>
              </p:cNvPr>
              <p:cNvSpPr/>
              <p:nvPr/>
            </p:nvSpPr>
            <p:spPr>
              <a:xfrm>
                <a:off x="255307" y="389537"/>
                <a:ext cx="6466719" cy="500400"/>
              </a:xfrm>
              <a:prstGeom prst="rect">
                <a:avLst/>
              </a:prstGeom>
              <a:solidFill>
                <a:schemeClr val="accent6">
                  <a:lumMod val="20000"/>
                  <a:lumOff val="80000"/>
                  <a:alpha val="30000"/>
                </a:schemeClr>
              </a:solidFill>
              <a:ln>
                <a:solidFill>
                  <a:srgbClr val="B21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B027C8A-8F7B-BE91-0319-1FD7E5C1505A}"/>
                  </a:ext>
                </a:extLst>
              </p:cNvPr>
              <p:cNvSpPr txBox="1"/>
              <p:nvPr/>
            </p:nvSpPr>
            <p:spPr>
              <a:xfrm>
                <a:off x="271464" y="431590"/>
                <a:ext cx="5676596" cy="33855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ジェンダーギャップ解消取組賞　</a:t>
                </a:r>
                <a:r>
                  <a:rPr lang="ja-JP" altLang="en-US" sz="1600" b="1" dirty="0">
                    <a:latin typeface="BIZ UDPゴシック" panose="020B0400000000000000" pitchFamily="50" charset="-128"/>
                    <a:ea typeface="BIZ UDPゴシック" panose="020B0400000000000000" pitchFamily="50" charset="-128"/>
                  </a:rPr>
                  <a:t>ソルバ株式会社</a:t>
                </a:r>
                <a:r>
                  <a:rPr lang="en-US" altLang="ja-JP" sz="11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90FCE14-AAB0-1189-99E8-7AEF9EA696D4}"/>
                  </a:ext>
                </a:extLst>
              </p:cNvPr>
              <p:cNvSpPr txBox="1"/>
              <p:nvPr/>
            </p:nvSpPr>
            <p:spPr>
              <a:xfrm>
                <a:off x="5244504" y="518946"/>
                <a:ext cx="224239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四日市市：建設業）</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5" name="図 4">
              <a:extLst>
                <a:ext uri="{FF2B5EF4-FFF2-40B4-BE49-F238E27FC236}">
                  <a16:creationId xmlns:a16="http://schemas.microsoft.com/office/drawing/2014/main" id="{CE19E928-9D77-1CD2-CBAC-E94AEB52FE7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6210" y="3234639"/>
              <a:ext cx="1379310" cy="920114"/>
            </a:xfrm>
            <a:prstGeom prst="rect">
              <a:avLst/>
            </a:prstGeom>
            <a:effectLst>
              <a:outerShdw blurRad="50800" dist="127000" dir="10800000" algn="r" rotWithShape="0">
                <a:schemeClr val="bg1">
                  <a:alpha val="80000"/>
                </a:schemeClr>
              </a:outerShdw>
            </a:effectLst>
          </p:spPr>
        </p:pic>
        <p:sp>
          <p:nvSpPr>
            <p:cNvPr id="7" name="正方形/長方形 6">
              <a:extLst>
                <a:ext uri="{FF2B5EF4-FFF2-40B4-BE49-F238E27FC236}">
                  <a16:creationId xmlns:a16="http://schemas.microsoft.com/office/drawing/2014/main" id="{46A69F22-11B7-DF14-037F-FBFF7E344165}"/>
                </a:ext>
              </a:extLst>
            </p:cNvPr>
            <p:cNvSpPr/>
            <p:nvPr/>
          </p:nvSpPr>
          <p:spPr>
            <a:xfrm>
              <a:off x="573723" y="4092590"/>
              <a:ext cx="2420109" cy="39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建設部門、企画・営業戦略部門で女性が活躍</a:t>
              </a:r>
            </a:p>
          </p:txBody>
        </p:sp>
        <p:pic>
          <p:nvPicPr>
            <p:cNvPr id="9" name="図 8">
              <a:extLst>
                <a:ext uri="{FF2B5EF4-FFF2-40B4-BE49-F238E27FC236}">
                  <a16:creationId xmlns:a16="http://schemas.microsoft.com/office/drawing/2014/main" id="{28726451-BE07-0265-FB68-1538B60A31C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027718" y="2814915"/>
              <a:ext cx="1869041" cy="1401298"/>
            </a:xfrm>
            <a:prstGeom prst="rect">
              <a:avLst/>
            </a:prstGeom>
            <a:effectLst/>
          </p:spPr>
        </p:pic>
        <p:sp>
          <p:nvSpPr>
            <p:cNvPr id="10" name="正方形/長方形 9">
              <a:extLst>
                <a:ext uri="{FF2B5EF4-FFF2-40B4-BE49-F238E27FC236}">
                  <a16:creationId xmlns:a16="http://schemas.microsoft.com/office/drawing/2014/main" id="{30A2A1A0-D961-89C3-B2F5-40759970746E}"/>
                </a:ext>
              </a:extLst>
            </p:cNvPr>
            <p:cNvSpPr/>
            <p:nvPr/>
          </p:nvSpPr>
          <p:spPr>
            <a:xfrm>
              <a:off x="3425121" y="4067894"/>
              <a:ext cx="2961112" cy="450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若手のうちから幹部候補の育成</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grpSp>
      <p:sp>
        <p:nvSpPr>
          <p:cNvPr id="45" name="テキスト ボックス 44">
            <a:extLst>
              <a:ext uri="{FF2B5EF4-FFF2-40B4-BE49-F238E27FC236}">
                <a16:creationId xmlns:a16="http://schemas.microsoft.com/office/drawing/2014/main" id="{D9A8C3FF-F7CB-3DAF-0AF1-0B25CFD0A8FD}"/>
              </a:ext>
            </a:extLst>
          </p:cNvPr>
          <p:cNvSpPr txBox="1"/>
          <p:nvPr/>
        </p:nvSpPr>
        <p:spPr>
          <a:xfrm>
            <a:off x="2745416" y="453928"/>
            <a:ext cx="3390131" cy="200055"/>
          </a:xfrm>
          <a:prstGeom prst="rect">
            <a:avLst/>
          </a:prstGeom>
          <a:noFill/>
        </p:spPr>
        <p:txBody>
          <a:bodyPr wrap="square" rtlCol="0">
            <a:spAutoFit/>
          </a:bodyPr>
          <a:lstStyle/>
          <a:p>
            <a:r>
              <a:rPr lang="ja-JP" altLang="en-US" sz="200"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令和８年３月</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社名変更。</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旧・株式会社サンエイ工務店</a:t>
            </a:r>
            <a:endParaRPr kumimoji="1" lang="ja-JP" altLang="en-US" sz="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10195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1385</Words>
  <PresentationFormat>画面に合わせる (4:3)</PresentationFormat>
  <Paragraphs>79</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BIZ UDPゴシック</vt:lpstr>
      <vt:lpstr>HG丸ｺﾞｼｯｸM-PRO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