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8" r:id="rId2"/>
    <p:sldId id="259" r:id="rId3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7511"/>
    <a:srgbClr val="7BED7E"/>
    <a:srgbClr val="B2F4B4"/>
    <a:srgbClr val="D3F9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00" d="100"/>
          <a:sy n="100" d="100"/>
        </p:scale>
        <p:origin x="1044" y="1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notesMasters/notesMaster1.xml" Type="http://schemas.openxmlformats.org/officeDocument/2006/relationships/notesMaster"/><Relationship Id="rId5" Target="presProps.xml" Type="http://schemas.openxmlformats.org/officeDocument/2006/relationships/presProps"/><Relationship Id="rId6" Target="viewProps.xml" Type="http://schemas.openxmlformats.org/officeDocument/2006/relationships/viewProps"/><Relationship Id="rId7" Target="theme/theme1.xml" Type="http://schemas.openxmlformats.org/officeDocument/2006/relationships/theme"/><Relationship Id="rId8" Target="tableStyles.xml" Type="http://schemas.openxmlformats.org/officeDocument/2006/relationships/tableStyles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D9518D-324E-45B7-B7B8-B50758ACF01E}" type="datetimeFigureOut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BDA8E-E046-42CA-B0EE-99BA1BE30C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1960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5915B1-E1DD-41DD-8C87-21A489A53F6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6176334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C5F00-0718-4D6E-80DB-EFCE686F74F9}" type="datetimeFigureOut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30D8B-F2B4-41A3-966B-C5F87CC52A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2642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C5F00-0718-4D6E-80DB-EFCE686F74F9}" type="datetimeFigureOut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30D8B-F2B4-41A3-966B-C5F87CC52A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8954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C5F00-0718-4D6E-80DB-EFCE686F74F9}" type="datetimeFigureOut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30D8B-F2B4-41A3-966B-C5F87CC52A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4646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C5F00-0718-4D6E-80DB-EFCE686F74F9}" type="datetimeFigureOut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30D8B-F2B4-41A3-966B-C5F87CC52A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8005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C5F00-0718-4D6E-80DB-EFCE686F74F9}" type="datetimeFigureOut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30D8B-F2B4-41A3-966B-C5F87CC52A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0055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C5F00-0718-4D6E-80DB-EFCE686F74F9}" type="datetimeFigureOut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30D8B-F2B4-41A3-966B-C5F87CC52A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8996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C5F00-0718-4D6E-80DB-EFCE686F74F9}" type="datetimeFigureOut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30D8B-F2B4-41A3-966B-C5F87CC52A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7967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C5F00-0718-4D6E-80DB-EFCE686F74F9}" type="datetimeFigureOut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30D8B-F2B4-41A3-966B-C5F87CC52A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4175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C5F00-0718-4D6E-80DB-EFCE686F74F9}" type="datetimeFigureOut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30D8B-F2B4-41A3-966B-C5F87CC52A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2151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C5F00-0718-4D6E-80DB-EFCE686F74F9}" type="datetimeFigureOut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30D8B-F2B4-41A3-966B-C5F87CC52A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4572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C5F00-0718-4D6E-80DB-EFCE686F74F9}" type="datetimeFigureOut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30D8B-F2B4-41A3-966B-C5F87CC52A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1029985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C5F00-0718-4D6E-80DB-EFCE686F74F9}" type="datetimeFigureOut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D30D8B-F2B4-41A3-966B-C5F87CC52A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5091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1.png" Type="http://schemas.openxmlformats.org/officeDocument/2006/relationships/image"/><Relationship Id="rId4" Target="https://logoform.jp/form/8vMX/1201187" TargetMode="External" Type="http://schemas.openxmlformats.org/officeDocument/2006/relationships/hyperlink"/><Relationship Id="rId5" Target="../media/image2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Relationship Id="rId2" Target="../media/image3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正方形/長方形 21"/>
          <p:cNvSpPr/>
          <p:nvPr/>
        </p:nvSpPr>
        <p:spPr>
          <a:xfrm>
            <a:off x="168534" y="5857671"/>
            <a:ext cx="6618710" cy="3338549"/>
          </a:xfrm>
          <a:prstGeom prst="rect">
            <a:avLst/>
          </a:prstGeom>
          <a:solidFill>
            <a:srgbClr val="B2F4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804373" y="97137"/>
            <a:ext cx="54666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latin typeface="+mn-ea"/>
              </a:rPr>
              <a:t>令和７年度　依存症に関する講演会</a:t>
            </a:r>
            <a:endParaRPr kumimoji="1" lang="en-US" altLang="ja-JP" sz="2400" b="1" dirty="0">
              <a:latin typeface="+mn-ea"/>
            </a:endParaRPr>
          </a:p>
        </p:txBody>
      </p:sp>
      <p:grpSp>
        <p:nvGrpSpPr>
          <p:cNvPr id="19" name="グループ化 18"/>
          <p:cNvGrpSpPr/>
          <p:nvPr/>
        </p:nvGrpSpPr>
        <p:grpSpPr>
          <a:xfrm>
            <a:off x="2422295" y="1910383"/>
            <a:ext cx="4478813" cy="1243360"/>
            <a:chOff x="2545831" y="229917"/>
            <a:chExt cx="3867332" cy="1598815"/>
          </a:xfrm>
        </p:grpSpPr>
        <p:sp>
          <p:nvSpPr>
            <p:cNvPr id="11" name="テキスト ボックス 10"/>
            <p:cNvSpPr txBox="1"/>
            <p:nvPr/>
          </p:nvSpPr>
          <p:spPr>
            <a:xfrm>
              <a:off x="2545831" y="229917"/>
              <a:ext cx="3867332" cy="10685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b="1" dirty="0">
                  <a:latin typeface="+mn-ea"/>
                </a:rPr>
                <a:t>独立行政法人　国立病院機構　</a:t>
              </a:r>
              <a:endParaRPr kumimoji="1" lang="en-US" altLang="ja-JP" sz="1600" b="1" dirty="0">
                <a:latin typeface="+mn-ea"/>
              </a:endParaRPr>
            </a:p>
            <a:p>
              <a:r>
                <a:rPr kumimoji="1" lang="ja-JP" altLang="en-US" sz="1600" b="1" dirty="0">
                  <a:latin typeface="+mn-ea"/>
                </a:rPr>
                <a:t>肥前精神医療センター　依存症疾患センター長</a:t>
              </a:r>
              <a:endParaRPr kumimoji="1" lang="en-US" altLang="ja-JP" sz="1600" b="1" dirty="0">
                <a:latin typeface="+mn-ea"/>
              </a:endParaRPr>
            </a:p>
            <a:p>
              <a:endParaRPr kumimoji="1" lang="en-US" altLang="ja-JP" sz="1600" b="1" dirty="0">
                <a:latin typeface="+mn-ea"/>
              </a:endParaRPr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2545831" y="720592"/>
              <a:ext cx="3830109" cy="11081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altLang="ja-JP" sz="1000" dirty="0">
                <a:latin typeface="+mn-ea"/>
              </a:endParaRPr>
            </a:p>
            <a:p>
              <a:r>
                <a:rPr kumimoji="1" lang="ja-JP" altLang="en-US" sz="4000" b="1" dirty="0">
                  <a:latin typeface="+mn-ea"/>
                </a:rPr>
                <a:t>  松口　和憲</a:t>
              </a:r>
              <a:r>
                <a:rPr kumimoji="1" lang="ja-JP" altLang="en-US" sz="2400" b="1" dirty="0">
                  <a:latin typeface="+mn-ea"/>
                </a:rPr>
                <a:t>　氏</a:t>
              </a:r>
              <a:endParaRPr kumimoji="1" lang="en-US" altLang="ja-JP" sz="2400" b="1" dirty="0">
                <a:latin typeface="+mn-ea"/>
              </a:endParaRPr>
            </a:p>
          </p:txBody>
        </p:sp>
      </p:grpSp>
      <p:sp>
        <p:nvSpPr>
          <p:cNvPr id="20" name="テキスト ボックス 19"/>
          <p:cNvSpPr txBox="1"/>
          <p:nvPr/>
        </p:nvSpPr>
        <p:spPr>
          <a:xfrm>
            <a:off x="2610926" y="811901"/>
            <a:ext cx="473256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600" b="1" dirty="0">
                <a:latin typeface="+mn-ea"/>
              </a:rPr>
              <a:t>令和７年１２</a:t>
            </a:r>
            <a:r>
              <a:rPr lang="ja-JP" altLang="en-US" sz="2600" b="1" dirty="0">
                <a:latin typeface="+mn-ea"/>
              </a:rPr>
              <a:t>月１６日（火）</a:t>
            </a:r>
            <a:endParaRPr lang="en-US" altLang="ja-JP" sz="2600" b="1" dirty="0">
              <a:latin typeface="+mn-ea"/>
            </a:endParaRPr>
          </a:p>
          <a:p>
            <a:r>
              <a:rPr lang="ja-JP" altLang="en-US" sz="2400" b="1" dirty="0">
                <a:latin typeface="+mn-ea"/>
              </a:rPr>
              <a:t>　</a:t>
            </a:r>
            <a:r>
              <a:rPr lang="en-US" altLang="ja-JP" sz="2400" b="1" dirty="0">
                <a:latin typeface="+mn-ea"/>
              </a:rPr>
              <a:t>14:00</a:t>
            </a:r>
            <a:r>
              <a:rPr lang="ja-JP" altLang="en-US" sz="2400" b="1" dirty="0">
                <a:latin typeface="+mn-ea"/>
              </a:rPr>
              <a:t>～</a:t>
            </a:r>
            <a:r>
              <a:rPr lang="en-US" altLang="ja-JP" sz="2400" b="1" dirty="0">
                <a:latin typeface="+mn-ea"/>
              </a:rPr>
              <a:t>16:00</a:t>
            </a:r>
            <a:r>
              <a:rPr lang="ja-JP" altLang="en-US" sz="2000" b="1" dirty="0">
                <a:latin typeface="+mn-ea"/>
              </a:rPr>
              <a:t>（受付</a:t>
            </a:r>
            <a:r>
              <a:rPr lang="en-US" altLang="ja-JP" sz="2000" b="1" dirty="0">
                <a:latin typeface="+mn-ea"/>
              </a:rPr>
              <a:t>13:30</a:t>
            </a:r>
            <a:r>
              <a:rPr lang="ja-JP" altLang="en-US" sz="2000" b="1" dirty="0">
                <a:latin typeface="+mn-ea"/>
              </a:rPr>
              <a:t>～）</a:t>
            </a:r>
            <a:endParaRPr lang="en-US" altLang="ja-JP" sz="2000" b="1" dirty="0">
              <a:latin typeface="+mn-ea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469554" y="4634578"/>
            <a:ext cx="6100048" cy="1169551"/>
          </a:xfrm>
          <a:prstGeom prst="rect">
            <a:avLst/>
          </a:prstGeom>
          <a:noFill/>
          <a:ln w="19050">
            <a:solidFill>
              <a:srgbClr val="FFC000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ja-JP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今回の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講演会</a:t>
            </a:r>
            <a:r>
              <a:rPr lang="ja-JP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では、依存症全般について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疾患の理解、メカニズム、依存症をとりまく問題と対応に加え、これまでの診療経験等に基づき、依存症の回復支援への実践的アプローチについてお話いただきます。</a:t>
            </a:r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近年若者の依存症として問題となっている、スマホ・オーバードーズ・</a:t>
            </a:r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オンラインカジノについてもご講演いただきます。ぜひご参加ください。</a:t>
            </a:r>
            <a:endParaRPr lang="ja-JP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3121419"/>
            <a:ext cx="7316943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1000" b="1" kern="100" dirty="0">
                <a:latin typeface="+mn-ea"/>
                <a:cs typeface="Times New Roman" panose="02020603050405020304" pitchFamily="18" charset="0"/>
              </a:rPr>
              <a:t>　</a:t>
            </a:r>
            <a:r>
              <a:rPr lang="en-US" altLang="ja-JP" sz="1000" b="1" kern="100" dirty="0">
                <a:latin typeface="+mn-ea"/>
                <a:cs typeface="Times New Roman" panose="02020603050405020304" pitchFamily="18" charset="0"/>
              </a:rPr>
              <a:t>※</a:t>
            </a:r>
            <a:r>
              <a:rPr lang="ja-JP" altLang="ja-JP" sz="1000" b="1" kern="100" dirty="0">
                <a:latin typeface="+mn-ea"/>
                <a:cs typeface="Times New Roman" panose="02020603050405020304" pitchFamily="18" charset="0"/>
              </a:rPr>
              <a:t>本講演会は、薬物、アルコールをはじめとする依存問題に</a:t>
            </a:r>
            <a:r>
              <a:rPr lang="ja-JP" altLang="en-US" sz="1000" b="1" kern="100" dirty="0">
                <a:latin typeface="+mn-ea"/>
                <a:cs typeface="Times New Roman" panose="02020603050405020304" pitchFamily="18" charset="0"/>
              </a:rPr>
              <a:t>ついて</a:t>
            </a:r>
            <a:r>
              <a:rPr lang="ja-JP" altLang="ja-JP" sz="1000" b="1" kern="100" dirty="0">
                <a:latin typeface="+mn-ea"/>
                <a:cs typeface="Times New Roman" panose="02020603050405020304" pitchFamily="18" charset="0"/>
              </a:rPr>
              <a:t>、</a:t>
            </a:r>
            <a:r>
              <a:rPr lang="ja-JP" altLang="en-US" sz="1000" b="1" kern="100" dirty="0">
                <a:latin typeface="+mn-ea"/>
                <a:cs typeface="Times New Roman" panose="02020603050405020304" pitchFamily="18" charset="0"/>
              </a:rPr>
              <a:t>支援者が</a:t>
            </a:r>
            <a:r>
              <a:rPr lang="ja-JP" altLang="ja-JP" sz="1000" b="1" kern="100" dirty="0">
                <a:latin typeface="+mn-ea"/>
                <a:cs typeface="Times New Roman" panose="02020603050405020304" pitchFamily="18" charset="0"/>
              </a:rPr>
              <a:t>本人やその家族の支援を行う上で</a:t>
            </a:r>
            <a:endParaRPr lang="en-US" altLang="ja-JP" sz="1000" b="1" kern="100" dirty="0">
              <a:latin typeface="+mn-ea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sz="1000" b="1" kern="100" dirty="0">
                <a:latin typeface="+mn-ea"/>
                <a:cs typeface="Times New Roman" panose="02020603050405020304" pitchFamily="18" charset="0"/>
              </a:rPr>
              <a:t>　</a:t>
            </a:r>
            <a:r>
              <a:rPr lang="ja-JP" altLang="ja-JP" sz="1000" b="1" kern="100" dirty="0">
                <a:latin typeface="+mn-ea"/>
                <a:cs typeface="Times New Roman" panose="02020603050405020304" pitchFamily="18" charset="0"/>
              </a:rPr>
              <a:t>必要な知識や技術の</a:t>
            </a:r>
            <a:r>
              <a:rPr lang="ja-JP" altLang="en-US" sz="1000" b="1" kern="100" dirty="0">
                <a:latin typeface="+mn-ea"/>
                <a:cs typeface="Times New Roman" panose="02020603050405020304" pitchFamily="18" charset="0"/>
              </a:rPr>
              <a:t> </a:t>
            </a:r>
            <a:r>
              <a:rPr lang="ja-JP" altLang="ja-JP" sz="1000" b="1" kern="100" dirty="0">
                <a:latin typeface="+mn-ea"/>
                <a:cs typeface="Times New Roman" panose="02020603050405020304" pitchFamily="18" charset="0"/>
              </a:rPr>
              <a:t>向上を図ることを目的としています。</a:t>
            </a:r>
            <a:endParaRPr lang="en-US" altLang="ja-JP" sz="1000" b="1" kern="100" dirty="0">
              <a:latin typeface="+mn-ea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en-US" altLang="ja-JP" sz="1000" b="1" kern="100" dirty="0">
              <a:latin typeface="+mn-ea"/>
              <a:cs typeface="Times New Roman" panose="02020603050405020304" pitchFamily="18" charset="0"/>
            </a:endParaRPr>
          </a:p>
          <a:p>
            <a:r>
              <a:rPr kumimoji="1" lang="ja-JP" altLang="en-US" sz="2600" b="1" dirty="0">
                <a:solidFill>
                  <a:srgbClr val="EF7511"/>
                </a:solidFill>
                <a:latin typeface="+mn-ea"/>
              </a:rPr>
              <a:t>「依存症からの回復に求められるもの</a:t>
            </a:r>
            <a:endParaRPr kumimoji="1" lang="en-US" altLang="ja-JP" sz="2600" b="1" dirty="0">
              <a:solidFill>
                <a:srgbClr val="EF7511"/>
              </a:solidFill>
              <a:latin typeface="+mn-ea"/>
            </a:endParaRPr>
          </a:p>
          <a:p>
            <a:r>
              <a:rPr kumimoji="1" lang="ja-JP" altLang="en-US" sz="2600" b="1" dirty="0">
                <a:solidFill>
                  <a:srgbClr val="EF7511"/>
                </a:solidFill>
                <a:latin typeface="+mn-ea"/>
              </a:rPr>
              <a:t>　　　　　　～つながりの先にある未来</a:t>
            </a:r>
            <a:r>
              <a:rPr lang="ja-JP" altLang="en-US" sz="2600" b="1" dirty="0">
                <a:solidFill>
                  <a:srgbClr val="EF7511"/>
                </a:solidFill>
              </a:rPr>
              <a:t>～」</a:t>
            </a:r>
            <a:r>
              <a:rPr kumimoji="1" lang="ja-JP" altLang="en-US" sz="2600" dirty="0">
                <a:latin typeface="+mn-ea"/>
              </a:rPr>
              <a:t>　</a:t>
            </a:r>
            <a:r>
              <a:rPr kumimoji="1" lang="ja-JP" altLang="en-US" sz="2600" dirty="0">
                <a:solidFill>
                  <a:srgbClr val="002060"/>
                </a:solidFill>
                <a:latin typeface="+mn-ea"/>
              </a:rPr>
              <a:t>　　　　　　　　　　　　　　　　</a:t>
            </a:r>
            <a:endParaRPr kumimoji="1" lang="en-US" altLang="ja-JP" sz="2600" b="1" dirty="0">
              <a:latin typeface="+mn-ea"/>
            </a:endParaRPr>
          </a:p>
        </p:txBody>
      </p:sp>
      <p:sp>
        <p:nvSpPr>
          <p:cNvPr id="18" name="テキスト ボックス 2"/>
          <p:cNvSpPr txBox="1"/>
          <p:nvPr/>
        </p:nvSpPr>
        <p:spPr>
          <a:xfrm>
            <a:off x="352303" y="9196220"/>
            <a:ext cx="6390227" cy="616286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914400"/>
            <a:r>
              <a:rPr lang="en-US" altLang="ja-JP" sz="1200" b="1" kern="100" dirty="0">
                <a:solidFill>
                  <a:srgbClr val="FF0000"/>
                </a:solidFill>
                <a:latin typeface="+mn-ea"/>
                <a:cs typeface="Times New Roman" panose="02020603050405020304" pitchFamily="18" charset="0"/>
              </a:rPr>
              <a:t>※</a:t>
            </a:r>
            <a:r>
              <a:rPr lang="ja-JP" altLang="en-US" sz="1200" b="1" kern="100" dirty="0">
                <a:solidFill>
                  <a:srgbClr val="FF0000"/>
                </a:solidFill>
                <a:latin typeface="+mn-ea"/>
                <a:cs typeface="Times New Roman" panose="02020603050405020304" pitchFamily="18" charset="0"/>
              </a:rPr>
              <a:t>駐車場の台数が限られていますので、公共交通機関でお越し下さい。</a:t>
            </a:r>
            <a:endParaRPr lang="ja-JP" altLang="ja-JP" sz="1200" b="1" kern="100" dirty="0">
              <a:solidFill>
                <a:srgbClr val="FF0000"/>
              </a:solidFill>
              <a:latin typeface="+mn-ea"/>
              <a:cs typeface="Times New Roman" panose="02020603050405020304" pitchFamily="18" charset="0"/>
            </a:endParaRPr>
          </a:p>
          <a:p>
            <a:pPr defTabSz="914400"/>
            <a:endParaRPr kumimoji="1" lang="en-US" altLang="ja-JP" sz="800" b="1" dirty="0">
              <a:latin typeface="+mn-ea"/>
            </a:endParaRPr>
          </a:p>
          <a:p>
            <a:pPr defTabSz="914400"/>
            <a:r>
              <a:rPr kumimoji="1" lang="en-US" altLang="ja-JP" sz="800" b="1" dirty="0">
                <a:latin typeface="+mn-ea"/>
              </a:rPr>
              <a:t>※</a:t>
            </a:r>
            <a:r>
              <a:rPr kumimoji="1" lang="ja-JP" altLang="en-US" sz="800" b="1" dirty="0">
                <a:latin typeface="+mn-ea"/>
              </a:rPr>
              <a:t>都合により開催が延期、中止等になった場合でも当センターから個別に連絡は致しません。</a:t>
            </a:r>
          </a:p>
          <a:p>
            <a:pPr defTabSz="914400"/>
            <a:r>
              <a:rPr kumimoji="1" lang="ja-JP" altLang="en-US" sz="800" b="1" dirty="0">
                <a:latin typeface="+mn-ea"/>
              </a:rPr>
              <a:t>　 情報は当センターホームページに掲載しますのでご確認ください。</a:t>
            </a:r>
            <a:r>
              <a:rPr kumimoji="1" lang="en-US" altLang="ja-JP" sz="800" b="1" dirty="0">
                <a:latin typeface="+mn-ea"/>
              </a:rPr>
              <a:t>        https://www.pref.mie.lg.jp/kokoroc/hp/</a:t>
            </a:r>
            <a:endParaRPr kumimoji="1" lang="ja-JP" altLang="en-US" sz="800" b="1" dirty="0">
              <a:latin typeface="+mn-ea"/>
            </a:endParaRPr>
          </a:p>
          <a:p>
            <a:pPr algn="just">
              <a:spcAft>
                <a:spcPts val="0"/>
              </a:spcAft>
            </a:pPr>
            <a:endParaRPr lang="en-US" altLang="ja-JP" sz="800" b="1" kern="100" dirty="0">
              <a:effectLst/>
              <a:latin typeface="+mn-ea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en-US" altLang="ja-JP" sz="800" b="1" kern="100" dirty="0">
              <a:effectLst/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60171" y="6050316"/>
            <a:ext cx="800118" cy="276999"/>
          </a:xfrm>
          <a:prstGeom prst="rect">
            <a:avLst/>
          </a:prstGeom>
          <a:solidFill>
            <a:srgbClr val="00B05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+mn-ea"/>
              </a:rPr>
              <a:t>対象</a:t>
            </a: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274366" y="7089648"/>
            <a:ext cx="800118" cy="276999"/>
          </a:xfrm>
          <a:prstGeom prst="rect">
            <a:avLst/>
          </a:prstGeom>
          <a:solidFill>
            <a:srgbClr val="00B05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+mn-ea"/>
              </a:rPr>
              <a:t>申込締切 </a:t>
            </a: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252791" y="7552487"/>
            <a:ext cx="797542" cy="276999"/>
          </a:xfrm>
          <a:prstGeom prst="rect">
            <a:avLst/>
          </a:prstGeom>
          <a:solidFill>
            <a:srgbClr val="00B05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+mn-ea"/>
              </a:rPr>
              <a:t>申込方法 </a:t>
            </a:r>
          </a:p>
        </p:txBody>
      </p:sp>
      <p:grpSp>
        <p:nvGrpSpPr>
          <p:cNvPr id="10" name="グループ化 9"/>
          <p:cNvGrpSpPr/>
          <p:nvPr/>
        </p:nvGrpSpPr>
        <p:grpSpPr>
          <a:xfrm>
            <a:off x="0" y="647629"/>
            <a:ext cx="2727058" cy="2490196"/>
            <a:chOff x="-1312" y="135995"/>
            <a:chExt cx="2457010" cy="2152333"/>
          </a:xfrm>
        </p:grpSpPr>
        <p:sp>
          <p:nvSpPr>
            <p:cNvPr id="9" name="楕円 8"/>
            <p:cNvSpPr/>
            <p:nvPr/>
          </p:nvSpPr>
          <p:spPr>
            <a:xfrm>
              <a:off x="110247" y="135995"/>
              <a:ext cx="2152333" cy="2152333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cxnSp>
          <p:nvCxnSpPr>
            <p:cNvPr id="13" name="直線コネクタ 12"/>
            <p:cNvCxnSpPr/>
            <p:nvPr/>
          </p:nvCxnSpPr>
          <p:spPr>
            <a:xfrm>
              <a:off x="182425" y="1303642"/>
              <a:ext cx="1903228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4" name="テキスト ボックス 13"/>
            <p:cNvSpPr txBox="1"/>
            <p:nvPr/>
          </p:nvSpPr>
          <p:spPr>
            <a:xfrm>
              <a:off x="590990" y="290274"/>
              <a:ext cx="1190847" cy="35810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会場定員</a:t>
              </a:r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255915" y="536811"/>
              <a:ext cx="2199783" cy="6650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4400" b="1" dirty="0">
                  <a:latin typeface="+mn-ea"/>
                </a:rPr>
                <a:t>100</a:t>
              </a:r>
              <a:r>
                <a:rPr kumimoji="1" lang="ja-JP" altLang="en-US" sz="2000" b="1" dirty="0">
                  <a:latin typeface="+mn-ea"/>
                </a:rPr>
                <a:t>名</a:t>
              </a:r>
              <a:r>
                <a:rPr kumimoji="1" lang="ja-JP" altLang="en-US" sz="1400" b="1" dirty="0">
                  <a:latin typeface="+mn-ea"/>
                </a:rPr>
                <a:t>（先着順）　</a:t>
              </a:r>
              <a:endParaRPr kumimoji="1" lang="ja-JP" altLang="en-US" b="1" dirty="0">
                <a:latin typeface="+mn-ea"/>
              </a:endParaRPr>
            </a:p>
          </p:txBody>
        </p:sp>
        <p:sp>
          <p:nvSpPr>
            <p:cNvPr id="30" name="テキスト ボックス 29"/>
            <p:cNvSpPr txBox="1"/>
            <p:nvPr/>
          </p:nvSpPr>
          <p:spPr>
            <a:xfrm>
              <a:off x="182425" y="1382721"/>
              <a:ext cx="215236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kumimoji="1" lang="ja-JP" altLang="en-US" b="1" dirty="0">
                <a:latin typeface="+mn-ea"/>
              </a:endParaRPr>
            </a:p>
          </p:txBody>
        </p:sp>
        <p:sp>
          <p:nvSpPr>
            <p:cNvPr id="32" name="テキスト ボックス 31"/>
            <p:cNvSpPr txBox="1"/>
            <p:nvPr/>
          </p:nvSpPr>
          <p:spPr>
            <a:xfrm>
              <a:off x="-1312" y="1055168"/>
              <a:ext cx="2296753" cy="931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 b="1" u="sng" dirty="0">
                  <a:latin typeface="+mn-ea"/>
                </a:rPr>
                <a:t>三重県教育文化会館　</a:t>
              </a:r>
              <a:endParaRPr kumimoji="1" lang="en-US" altLang="ja-JP" sz="1600" b="1" u="sng" dirty="0">
                <a:latin typeface="+mn-ea"/>
              </a:endParaRPr>
            </a:p>
            <a:p>
              <a:pPr algn="ctr"/>
              <a:r>
                <a:rPr kumimoji="1" lang="ja-JP" altLang="en-US" sz="1600" b="1" dirty="0">
                  <a:latin typeface="+mn-ea"/>
                </a:rPr>
                <a:t>大会議室</a:t>
              </a:r>
              <a:endParaRPr kumimoji="1" lang="en-US" altLang="ja-JP" sz="1600" b="1" dirty="0">
                <a:latin typeface="+mn-ea"/>
              </a:endParaRPr>
            </a:p>
            <a:p>
              <a:pPr algn="ctr"/>
              <a:r>
                <a:rPr kumimoji="1" lang="ja-JP" altLang="en-US" sz="1600" b="1" dirty="0">
                  <a:latin typeface="+mn-ea"/>
                </a:rPr>
                <a:t>（津市桜橋２ー１４２）</a:t>
              </a:r>
              <a:endParaRPr kumimoji="1" lang="en-US" altLang="ja-JP" sz="1600" b="1" dirty="0">
                <a:latin typeface="+mn-ea"/>
              </a:endParaRPr>
            </a:p>
            <a:p>
              <a:pPr algn="ctr"/>
              <a:r>
                <a:rPr kumimoji="1" lang="ja-JP" altLang="en-US" sz="1600" b="1" dirty="0">
                  <a:latin typeface="+mn-ea"/>
                </a:rPr>
                <a:t>（裏面地図参照）</a:t>
              </a:r>
              <a:endParaRPr kumimoji="1" lang="en-US" altLang="ja-JP" sz="1600" b="1" dirty="0">
                <a:latin typeface="+mn-ea"/>
              </a:endParaRPr>
            </a:p>
          </p:txBody>
        </p:sp>
      </p:grpSp>
      <p:sp>
        <p:nvSpPr>
          <p:cNvPr id="33" name="テキスト ボックス 32"/>
          <p:cNvSpPr txBox="1"/>
          <p:nvPr/>
        </p:nvSpPr>
        <p:spPr>
          <a:xfrm>
            <a:off x="257342" y="8725649"/>
            <a:ext cx="800118" cy="276999"/>
          </a:xfrm>
          <a:prstGeom prst="rect">
            <a:avLst/>
          </a:prstGeom>
          <a:solidFill>
            <a:srgbClr val="00B05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+mn-ea"/>
              </a:rPr>
              <a:t>お問合せ </a:t>
            </a: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83385" y="1646614"/>
            <a:ext cx="3886217" cy="148653"/>
          </a:xfrm>
          <a:prstGeom prst="rect">
            <a:avLst/>
          </a:prstGeom>
        </p:spPr>
      </p:pic>
      <p:pic>
        <p:nvPicPr>
          <p:cNvPr id="4" name="図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0926" y="601044"/>
            <a:ext cx="3887733" cy="148711"/>
          </a:xfrm>
          <a:prstGeom prst="rect">
            <a:avLst/>
          </a:prstGeom>
        </p:spPr>
      </p:pic>
      <p:sp>
        <p:nvSpPr>
          <p:cNvPr id="31" name="テキスト ボックス 30"/>
          <p:cNvSpPr txBox="1"/>
          <p:nvPr/>
        </p:nvSpPr>
        <p:spPr>
          <a:xfrm>
            <a:off x="1111477" y="6019577"/>
            <a:ext cx="5770661" cy="31239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defTabSz="914400"/>
            <a:r>
              <a:rPr kumimoji="1" lang="ja-JP" altLang="en-US" sz="12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医療、保健、福祉、教育、更生保護など精神保健医療福祉分野および</a:t>
            </a:r>
            <a:endParaRPr kumimoji="1" lang="en-US" altLang="ja-JP" sz="120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914400"/>
            <a:r>
              <a:rPr kumimoji="1" lang="ja-JP" altLang="en-US" sz="12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依存症問題の業務に従事している方</a:t>
            </a:r>
            <a:endParaRPr kumimoji="1" lang="en-US" altLang="ja-JP" sz="120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914400"/>
            <a:endParaRPr kumimoji="1" lang="en-US" altLang="ja-JP" sz="90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914400"/>
            <a:r>
              <a:rPr kumimoji="1" lang="ja-JP" altLang="en-US" sz="12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１００名　　　　　　　</a:t>
            </a:r>
            <a:endParaRPr kumimoji="1" lang="en-US" altLang="ja-JP" sz="120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914400"/>
            <a:endParaRPr kumimoji="1" lang="en-US" altLang="ja-JP" sz="120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914400"/>
            <a:endParaRPr kumimoji="1" lang="en-US" altLang="ja-JP" sz="90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914400"/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 ７年 </a:t>
            </a:r>
            <a:r>
              <a:rPr kumimoji="1"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12</a:t>
            </a:r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月 ５日 （金） １６：００</a:t>
            </a:r>
            <a:endParaRPr kumimoji="1"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914400"/>
            <a:endParaRPr kumimoji="1" lang="en-US" altLang="ja-JP" sz="1600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defTabSz="914400"/>
            <a:r>
              <a:rPr lang="ja-JP" altLang="en-US" sz="1600" kern="100" dirty="0"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受講希望の方は</a:t>
            </a:r>
            <a:endParaRPr lang="en-US" altLang="ja-JP" sz="1600" kern="100" dirty="0">
              <a:latin typeface="Century" panose="02040604050505020304" pitchFamily="18" charset="0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defTabSz="914400"/>
            <a:r>
              <a:rPr lang="ja-JP" altLang="en-US" sz="1600" kern="100" dirty="0"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　　</a:t>
            </a:r>
            <a:r>
              <a:rPr lang="ja-JP" altLang="ja-JP" sz="1600" kern="100" dirty="0"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以下のＵＲＬまたは、二次元コード</a:t>
            </a:r>
            <a:endParaRPr lang="en-US" altLang="ja-JP" sz="1600" kern="100" dirty="0">
              <a:latin typeface="Century" panose="02040604050505020304" pitchFamily="18" charset="0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defTabSz="914400"/>
            <a:r>
              <a:rPr lang="ja-JP" altLang="en-US" sz="1600" kern="100" dirty="0"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　　</a:t>
            </a:r>
            <a:r>
              <a:rPr lang="ja-JP" altLang="ja-JP" sz="1600" kern="100" dirty="0"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からお申し込みください。</a:t>
            </a:r>
            <a:endParaRPr lang="en-US" altLang="ja-JP" sz="1200" kern="100" dirty="0"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marL="895350" indent="-762000"/>
            <a:r>
              <a:rPr lang="en-US" altLang="ja-JP" sz="14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  <a:hlinkClick r:id="rId4"/>
              </a:rPr>
              <a:t>https://logoform.jp/form/8vMX/1201187</a:t>
            </a:r>
            <a:endParaRPr lang="en-US" altLang="ja-JP" sz="1400" kern="100" dirty="0"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marL="895350" indent="-762000"/>
            <a:endParaRPr lang="ja-JP" altLang="ja-JP" sz="1200" kern="100" dirty="0"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defTabSz="914400"/>
            <a:r>
              <a:rPr kumimoji="1" lang="ja-JP" altLang="en-US" sz="11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特定非営利活動法人三重ダルク　　　　三重県こころの健康センター技術指導課　　　　　　　　 </a:t>
            </a:r>
            <a:r>
              <a:rPr kumimoji="1" lang="en-US" altLang="ja-JP" sz="11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  </a:t>
            </a:r>
          </a:p>
          <a:p>
            <a:pPr defTabSz="914400"/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TEL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059-222-7510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</a:t>
            </a:r>
            <a:r>
              <a:rPr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TEL: 059-223-5243</a:t>
            </a:r>
            <a:endParaRPr lang="ja-JP" altLang="en-US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260171" y="6528777"/>
            <a:ext cx="800118" cy="276999"/>
          </a:xfrm>
          <a:prstGeom prst="rect">
            <a:avLst/>
          </a:prstGeom>
          <a:solidFill>
            <a:srgbClr val="00B05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+mn-ea"/>
              </a:rPr>
              <a:t>定員</a:t>
            </a:r>
          </a:p>
        </p:txBody>
      </p:sp>
      <p:sp>
        <p:nvSpPr>
          <p:cNvPr id="27" name="AutoShape 18" descr="QRコード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pic>
        <p:nvPicPr>
          <p:cNvPr id="1026" name="Picture 2" descr="QRコード">
            <a:extLst>
              <a:ext uri="{FF2B5EF4-FFF2-40B4-BE49-F238E27FC236}">
                <a16:creationId xmlns:a16="http://schemas.microsoft.com/office/drawing/2014/main" id="{A927AA8E-F2A0-04BA-2D99-F834AA5402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0214" y="7028816"/>
            <a:ext cx="1252618" cy="1252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17419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1C63BAEB-B9C2-9821-38DB-EB0071985C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00590"/>
            <a:ext cx="6858000" cy="5504820"/>
          </a:xfrm>
          <a:prstGeom prst="rect">
            <a:avLst/>
          </a:prstGeom>
        </p:spPr>
      </p:pic>
      <p:sp>
        <p:nvSpPr>
          <p:cNvPr id="4" name="タイトル 3">
            <a:extLst>
              <a:ext uri="{FF2B5EF4-FFF2-40B4-BE49-F238E27FC236}">
                <a16:creationId xmlns:a16="http://schemas.microsoft.com/office/drawing/2014/main" id="{E11836F2-8930-F70D-7BD5-61870B888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三重県教育文化会館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D1C6C614-D90B-4642-4A14-B18DA0C0BE42}"/>
              </a:ext>
            </a:extLst>
          </p:cNvPr>
          <p:cNvSpPr txBox="1"/>
          <p:nvPr/>
        </p:nvSpPr>
        <p:spPr>
          <a:xfrm>
            <a:off x="1407695" y="8145961"/>
            <a:ext cx="41148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＊駐車場の台数が限られていますので、公共交通機関でお越し下さい。</a:t>
            </a:r>
            <a:endParaRPr lang="ja-JP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96758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378</Words>
  <PresentationFormat>A4 210 x 297 mm</PresentationFormat>
  <Paragraphs>48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BIZ UDPゴシック</vt:lpstr>
      <vt:lpstr>BIZ UDゴシック</vt:lpstr>
      <vt:lpstr>HG丸ｺﾞｼｯｸM-PRO</vt:lpstr>
      <vt:lpstr>游ゴシック</vt:lpstr>
      <vt:lpstr>Arial</vt:lpstr>
      <vt:lpstr>Calibri</vt:lpstr>
      <vt:lpstr>Calibri Light</vt:lpstr>
      <vt:lpstr>Century</vt:lpstr>
      <vt:lpstr>Office テーマ</vt:lpstr>
      <vt:lpstr>PowerPoint プレゼンテーション</vt:lpstr>
      <vt:lpstr>三重県教育文化会館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