
<file path=[Content_Types].xml><?xml version="1.0" encoding="utf-8"?>
<Types xmlns="http://schemas.openxmlformats.org/package/2006/content-types">
  <Default ContentType="image/jpeg" Extension="jpeg"/>
  <Default ContentType="image/jpeg" Extension="jp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6" r:id="rId3"/>
  </p:sldIdLst>
  <p:sldSz cx="6858000" cy="9906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4" autoAdjust="0"/>
    <p:restoredTop sz="94660"/>
  </p:normalViewPr>
  <p:slideViewPr>
    <p:cSldViewPr snapToGrid="0">
      <p:cViewPr varScale="1">
        <p:scale>
          <a:sx n="44" d="100"/>
          <a:sy n="44" d="100"/>
        </p:scale>
        <p:origin x="2216" y="56"/>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2" Target="slides/slide1.xml" Type="http://schemas.openxmlformats.org/officeDocument/2006/relationships/slide"/><Relationship Id="rId3" Target="slides/slide2.xml" Type="http://schemas.openxmlformats.org/officeDocument/2006/relationships/slide"/><Relationship Id="rId4" Target="presProps.xml" Type="http://schemas.openxmlformats.org/officeDocument/2006/relationships/presProps"/><Relationship Id="rId5" Target="viewProps.xml" Type="http://schemas.openxmlformats.org/officeDocument/2006/relationships/viewProps"/><Relationship Id="rId6" Target="theme/theme1.xml" Type="http://schemas.openxmlformats.org/officeDocument/2006/relationships/theme"/><Relationship Id="rId7" Target="tableStyles.xml" Type="http://schemas.openxmlformats.org/officeDocument/2006/relationships/tableStyles"/></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38CD404D-5EC0-4FC5-BB4E-5297F2D9461E}" type="datetimeFigureOut">
              <a:rPr kumimoji="1" lang="ja-JP" altLang="en-US" smtClean="0"/>
              <a:t>2025/10/22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D397E1-62FB-44EC-9D6C-1BE9D127DEDA}" type="slidenum">
              <a:rPr kumimoji="1" lang="ja-JP" altLang="en-US" smtClean="0"/>
              <a:t>‹#›</a:t>
            </a:fld>
            <a:endParaRPr kumimoji="1" lang="ja-JP" altLang="en-US"/>
          </a:p>
        </p:txBody>
      </p:sp>
    </p:spTree>
    <p:extLst>
      <p:ext uri="{BB962C8B-B14F-4D97-AF65-F5344CB8AC3E}">
        <p14:creationId xmlns:p14="http://schemas.microsoft.com/office/powerpoint/2010/main" val="23102730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8CD404D-5EC0-4FC5-BB4E-5297F2D9461E}" type="datetimeFigureOut">
              <a:rPr kumimoji="1" lang="ja-JP" altLang="en-US" smtClean="0"/>
              <a:t>2025/10/22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D397E1-62FB-44EC-9D6C-1BE9D127DEDA}" type="slidenum">
              <a:rPr kumimoji="1" lang="ja-JP" altLang="en-US" smtClean="0"/>
              <a:t>‹#›</a:t>
            </a:fld>
            <a:endParaRPr kumimoji="1" lang="ja-JP" altLang="en-US"/>
          </a:p>
        </p:txBody>
      </p:sp>
    </p:spTree>
    <p:extLst>
      <p:ext uri="{BB962C8B-B14F-4D97-AF65-F5344CB8AC3E}">
        <p14:creationId xmlns:p14="http://schemas.microsoft.com/office/powerpoint/2010/main" val="33752660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8CD404D-5EC0-4FC5-BB4E-5297F2D9461E}" type="datetimeFigureOut">
              <a:rPr kumimoji="1" lang="ja-JP" altLang="en-US" smtClean="0"/>
              <a:t>2025/10/22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D397E1-62FB-44EC-9D6C-1BE9D127DEDA}" type="slidenum">
              <a:rPr kumimoji="1" lang="ja-JP" altLang="en-US" smtClean="0"/>
              <a:t>‹#›</a:t>
            </a:fld>
            <a:endParaRPr kumimoji="1" lang="ja-JP" altLang="en-US"/>
          </a:p>
        </p:txBody>
      </p:sp>
    </p:spTree>
    <p:extLst>
      <p:ext uri="{BB962C8B-B14F-4D97-AF65-F5344CB8AC3E}">
        <p14:creationId xmlns:p14="http://schemas.microsoft.com/office/powerpoint/2010/main" val="2481120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8CD404D-5EC0-4FC5-BB4E-5297F2D9461E}" type="datetimeFigureOut">
              <a:rPr kumimoji="1" lang="ja-JP" altLang="en-US" smtClean="0"/>
              <a:t>2025/10/22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D397E1-62FB-44EC-9D6C-1BE9D127DEDA}" type="slidenum">
              <a:rPr kumimoji="1" lang="ja-JP" altLang="en-US" smtClean="0"/>
              <a:t>‹#›</a:t>
            </a:fld>
            <a:endParaRPr kumimoji="1" lang="ja-JP" altLang="en-US"/>
          </a:p>
        </p:txBody>
      </p:sp>
    </p:spTree>
    <p:extLst>
      <p:ext uri="{BB962C8B-B14F-4D97-AF65-F5344CB8AC3E}">
        <p14:creationId xmlns:p14="http://schemas.microsoft.com/office/powerpoint/2010/main" val="9938365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38CD404D-5EC0-4FC5-BB4E-5297F2D9461E}" type="datetimeFigureOut">
              <a:rPr kumimoji="1" lang="ja-JP" altLang="en-US" smtClean="0"/>
              <a:t>2025/10/22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D397E1-62FB-44EC-9D6C-1BE9D127DEDA}" type="slidenum">
              <a:rPr kumimoji="1" lang="ja-JP" altLang="en-US" smtClean="0"/>
              <a:t>‹#›</a:t>
            </a:fld>
            <a:endParaRPr kumimoji="1" lang="ja-JP" altLang="en-US"/>
          </a:p>
        </p:txBody>
      </p:sp>
    </p:spTree>
    <p:extLst>
      <p:ext uri="{BB962C8B-B14F-4D97-AF65-F5344CB8AC3E}">
        <p14:creationId xmlns:p14="http://schemas.microsoft.com/office/powerpoint/2010/main" val="23868680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38CD404D-5EC0-4FC5-BB4E-5297F2D9461E}" type="datetimeFigureOut">
              <a:rPr kumimoji="1" lang="ja-JP" altLang="en-US" smtClean="0"/>
              <a:t>2025/10/22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D397E1-62FB-44EC-9D6C-1BE9D127DEDA}" type="slidenum">
              <a:rPr kumimoji="1" lang="ja-JP" altLang="en-US" smtClean="0"/>
              <a:t>‹#›</a:t>
            </a:fld>
            <a:endParaRPr kumimoji="1" lang="ja-JP" altLang="en-US"/>
          </a:p>
        </p:txBody>
      </p:sp>
    </p:spTree>
    <p:extLst>
      <p:ext uri="{BB962C8B-B14F-4D97-AF65-F5344CB8AC3E}">
        <p14:creationId xmlns:p14="http://schemas.microsoft.com/office/powerpoint/2010/main" val="30999743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38CD404D-5EC0-4FC5-BB4E-5297F2D9461E}" type="datetimeFigureOut">
              <a:rPr kumimoji="1" lang="ja-JP" altLang="en-US" smtClean="0"/>
              <a:t>2025/10/22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2D397E1-62FB-44EC-9D6C-1BE9D127DEDA}" type="slidenum">
              <a:rPr kumimoji="1" lang="ja-JP" altLang="en-US" smtClean="0"/>
              <a:t>‹#›</a:t>
            </a:fld>
            <a:endParaRPr kumimoji="1" lang="ja-JP" altLang="en-US"/>
          </a:p>
        </p:txBody>
      </p:sp>
    </p:spTree>
    <p:extLst>
      <p:ext uri="{BB962C8B-B14F-4D97-AF65-F5344CB8AC3E}">
        <p14:creationId xmlns:p14="http://schemas.microsoft.com/office/powerpoint/2010/main" val="3446572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38CD404D-5EC0-4FC5-BB4E-5297F2D9461E}" type="datetimeFigureOut">
              <a:rPr kumimoji="1" lang="ja-JP" altLang="en-US" smtClean="0"/>
              <a:t>2025/10/22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2D397E1-62FB-44EC-9D6C-1BE9D127DEDA}" type="slidenum">
              <a:rPr kumimoji="1" lang="ja-JP" altLang="en-US" smtClean="0"/>
              <a:t>‹#›</a:t>
            </a:fld>
            <a:endParaRPr kumimoji="1" lang="ja-JP" altLang="en-US"/>
          </a:p>
        </p:txBody>
      </p:sp>
    </p:spTree>
    <p:extLst>
      <p:ext uri="{BB962C8B-B14F-4D97-AF65-F5344CB8AC3E}">
        <p14:creationId xmlns:p14="http://schemas.microsoft.com/office/powerpoint/2010/main" val="14708823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8CD404D-5EC0-4FC5-BB4E-5297F2D9461E}" type="datetimeFigureOut">
              <a:rPr kumimoji="1" lang="ja-JP" altLang="en-US" smtClean="0"/>
              <a:t>2025/10/22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2D397E1-62FB-44EC-9D6C-1BE9D127DEDA}" type="slidenum">
              <a:rPr kumimoji="1" lang="ja-JP" altLang="en-US" smtClean="0"/>
              <a:t>‹#›</a:t>
            </a:fld>
            <a:endParaRPr kumimoji="1" lang="ja-JP" altLang="en-US"/>
          </a:p>
        </p:txBody>
      </p:sp>
    </p:spTree>
    <p:extLst>
      <p:ext uri="{BB962C8B-B14F-4D97-AF65-F5344CB8AC3E}">
        <p14:creationId xmlns:p14="http://schemas.microsoft.com/office/powerpoint/2010/main" val="40129997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8CD404D-5EC0-4FC5-BB4E-5297F2D9461E}" type="datetimeFigureOut">
              <a:rPr kumimoji="1" lang="ja-JP" altLang="en-US" smtClean="0"/>
              <a:t>2025/10/22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D397E1-62FB-44EC-9D6C-1BE9D127DEDA}" type="slidenum">
              <a:rPr kumimoji="1" lang="ja-JP" altLang="en-US" smtClean="0"/>
              <a:t>‹#›</a:t>
            </a:fld>
            <a:endParaRPr kumimoji="1" lang="ja-JP" altLang="en-US"/>
          </a:p>
        </p:txBody>
      </p:sp>
    </p:spTree>
    <p:extLst>
      <p:ext uri="{BB962C8B-B14F-4D97-AF65-F5344CB8AC3E}">
        <p14:creationId xmlns:p14="http://schemas.microsoft.com/office/powerpoint/2010/main" val="14320704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8CD404D-5EC0-4FC5-BB4E-5297F2D9461E}" type="datetimeFigureOut">
              <a:rPr kumimoji="1" lang="ja-JP" altLang="en-US" smtClean="0"/>
              <a:t>2025/10/22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D397E1-62FB-44EC-9D6C-1BE9D127DEDA}" type="slidenum">
              <a:rPr kumimoji="1" lang="ja-JP" altLang="en-US" smtClean="0"/>
              <a:t>‹#›</a:t>
            </a:fld>
            <a:endParaRPr kumimoji="1" lang="ja-JP" altLang="en-US"/>
          </a:p>
        </p:txBody>
      </p:sp>
    </p:spTree>
    <p:extLst>
      <p:ext uri="{BB962C8B-B14F-4D97-AF65-F5344CB8AC3E}">
        <p14:creationId xmlns:p14="http://schemas.microsoft.com/office/powerpoint/2010/main" val="4011853654"/>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38CD404D-5EC0-4FC5-BB4E-5297F2D9461E}" type="datetimeFigureOut">
              <a:rPr kumimoji="1" lang="ja-JP" altLang="en-US" smtClean="0"/>
              <a:t>2025/10/22</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12D397E1-62FB-44EC-9D6C-1BE9D127DEDA}" type="slidenum">
              <a:rPr kumimoji="1" lang="ja-JP" altLang="en-US" smtClean="0"/>
              <a:t>‹#›</a:t>
            </a:fld>
            <a:endParaRPr kumimoji="1" lang="ja-JP" altLang="en-US"/>
          </a:p>
        </p:txBody>
      </p:sp>
    </p:spTree>
    <p:extLst>
      <p:ext uri="{BB962C8B-B14F-4D97-AF65-F5344CB8AC3E}">
        <p14:creationId xmlns:p14="http://schemas.microsoft.com/office/powerpoint/2010/main" val="355569109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jpeg" Type="http://schemas.openxmlformats.org/officeDocument/2006/relationships/image"/><Relationship Id="rId3" Target="../media/image2.jpeg" Type="http://schemas.openxmlformats.org/officeDocument/2006/relationships/image"/><Relationship Id="rId4" Target="../media/image3.jp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1.xml" Type="http://schemas.openxmlformats.org/officeDocument/2006/relationships/slideLayout"/><Relationship Id="rId2" Target="http://www.pref.mie.lg.jp/nougi/hp/index.shtm" TargetMode="External" Type="http://schemas.openxmlformats.org/officeDocument/2006/relationships/hyperlink"/></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テキスト ボックス 11">
            <a:extLst>
              <a:ext uri="{FF2B5EF4-FFF2-40B4-BE49-F238E27FC236}">
                <a16:creationId xmlns:a16="http://schemas.microsoft.com/office/drawing/2014/main" id="{1C7D014E-E5DA-544A-8165-41BC176E8409}"/>
              </a:ext>
            </a:extLst>
          </p:cNvPr>
          <p:cNvSpPr txBox="1"/>
          <p:nvPr/>
        </p:nvSpPr>
        <p:spPr>
          <a:xfrm>
            <a:off x="87925" y="3219076"/>
            <a:ext cx="6664568" cy="646331"/>
          </a:xfrm>
          <a:prstGeom prst="rect">
            <a:avLst/>
          </a:prstGeom>
          <a:noFill/>
        </p:spPr>
        <p:txBody>
          <a:bodyPr wrap="square">
            <a:spAutoFit/>
          </a:bodyPr>
          <a:lstStyle/>
          <a:p>
            <a:pPr algn="ctr"/>
            <a:r>
              <a:rPr lang="ja-JP" altLang="en-US" sz="1800" kern="100" dirty="0">
                <a:effectLst/>
                <a:latin typeface="HGP創英角ｺﾞｼｯｸUB" panose="020B0A00000000000000" pitchFamily="50" charset="-128"/>
                <a:ea typeface="HGP創英角ｺﾞｼｯｸUB" panose="020B0A00000000000000" pitchFamily="50" charset="-128"/>
                <a:cs typeface="Arial" panose="020B0604020202020204" pitchFamily="34" charset="0"/>
              </a:rPr>
              <a:t>ケーススタディとディスカッション</a:t>
            </a:r>
            <a:endParaRPr lang="en-US" altLang="ja-JP" sz="1800" kern="100" dirty="0">
              <a:effectLst/>
              <a:latin typeface="HGP創英角ｺﾞｼｯｸUB" panose="020B0A00000000000000" pitchFamily="50" charset="-128"/>
              <a:ea typeface="HGP創英角ｺﾞｼｯｸUB" panose="020B0A00000000000000" pitchFamily="50" charset="-128"/>
              <a:cs typeface="Arial" panose="020B0604020202020204" pitchFamily="34" charset="0"/>
            </a:endParaRPr>
          </a:p>
          <a:p>
            <a:pPr algn="ctr"/>
            <a:r>
              <a:rPr lang="ja-JP" altLang="en-US" sz="1800" kern="100" dirty="0">
                <a:effectLst/>
                <a:latin typeface="HGP創英角ｺﾞｼｯｸUB" panose="020B0A00000000000000" pitchFamily="50" charset="-128"/>
                <a:ea typeface="HGP創英角ｺﾞｼｯｸUB" panose="020B0A00000000000000" pitchFamily="50" charset="-128"/>
                <a:cs typeface="Arial" panose="020B0604020202020204" pitchFamily="34" charset="0"/>
              </a:rPr>
              <a:t>「環境計測の実践と温室管理の実際」</a:t>
            </a:r>
            <a:endParaRPr lang="ja-JP" altLang="ja-JP" sz="1000" kern="100" dirty="0">
              <a:effectLst/>
              <a:latin typeface="HGP創英角ｺﾞｼｯｸUB" panose="020B0A00000000000000" pitchFamily="50" charset="-128"/>
              <a:ea typeface="HGP創英角ｺﾞｼｯｸUB" panose="020B0A00000000000000" pitchFamily="50" charset="-128"/>
              <a:cs typeface="Times New Roman" panose="02020603050405020304" pitchFamily="18" charset="0"/>
            </a:endParaRPr>
          </a:p>
        </p:txBody>
      </p:sp>
      <p:sp>
        <p:nvSpPr>
          <p:cNvPr id="1029" name="正方形/長方形 1028">
            <a:extLst>
              <a:ext uri="{FF2B5EF4-FFF2-40B4-BE49-F238E27FC236}">
                <a16:creationId xmlns:a16="http://schemas.microsoft.com/office/drawing/2014/main" id="{E719A18B-2356-891D-C667-1E12A5870E8D}"/>
              </a:ext>
            </a:extLst>
          </p:cNvPr>
          <p:cNvSpPr/>
          <p:nvPr/>
        </p:nvSpPr>
        <p:spPr>
          <a:xfrm>
            <a:off x="2385963" y="3857134"/>
            <a:ext cx="2194496" cy="574326"/>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31" name="正方形/長方形 1030">
            <a:extLst>
              <a:ext uri="{FF2B5EF4-FFF2-40B4-BE49-F238E27FC236}">
                <a16:creationId xmlns:a16="http://schemas.microsoft.com/office/drawing/2014/main" id="{4E32FCBD-DCC5-C451-D50F-EA3DBCC0A955}"/>
              </a:ext>
            </a:extLst>
          </p:cNvPr>
          <p:cNvSpPr/>
          <p:nvPr/>
        </p:nvSpPr>
        <p:spPr>
          <a:xfrm>
            <a:off x="130909" y="3852527"/>
            <a:ext cx="2194496" cy="574326"/>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025" name="図 1024">
            <a:extLst>
              <a:ext uri="{FF2B5EF4-FFF2-40B4-BE49-F238E27FC236}">
                <a16:creationId xmlns:a16="http://schemas.microsoft.com/office/drawing/2014/main" id="{426928B8-C52D-F6F9-92AE-C971A373A4F8}"/>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3710058" y="97357"/>
            <a:ext cx="2401058" cy="1800794"/>
          </a:xfrm>
          <a:prstGeom prst="rect">
            <a:avLst/>
          </a:prstGeom>
        </p:spPr>
      </p:pic>
      <p:pic>
        <p:nvPicPr>
          <p:cNvPr id="1030" name="Picture 6" descr="#">
            <a:extLst>
              <a:ext uri="{FF2B5EF4-FFF2-40B4-BE49-F238E27FC236}">
                <a16:creationId xmlns:a16="http://schemas.microsoft.com/office/drawing/2014/main" id="{199EF42A-3796-C303-4FD4-C24AFC461B27}"/>
              </a:ext>
            </a:extLst>
          </p:cNvPr>
          <p:cNvPicPr>
            <a:picLocks noChangeAspect="1" noChangeArrowheads="1"/>
          </p:cNvPicPr>
          <p:nvPr/>
        </p:nvPicPr>
        <p:blipFill rotWithShape="1">
          <a:blip r:embed="rId3">
            <a:duotone>
              <a:schemeClr val="accent3">
                <a:shade val="45000"/>
                <a:satMod val="135000"/>
              </a:schemeClr>
              <a:prstClr val="white"/>
            </a:duotone>
            <a:extLst>
              <a:ext uri="{28A0092B-C50C-407E-A947-70E740481C1C}">
                <a14:useLocalDpi xmlns:a14="http://schemas.microsoft.com/office/drawing/2010/main" val="0"/>
              </a:ext>
            </a:extLst>
          </a:blip>
          <a:srcRect b="38065"/>
          <a:stretch/>
        </p:blipFill>
        <p:spPr bwMode="auto">
          <a:xfrm>
            <a:off x="3501100" y="7557326"/>
            <a:ext cx="3277768" cy="1648219"/>
          </a:xfrm>
          <a:prstGeom prst="rect">
            <a:avLst/>
          </a:prstGeom>
          <a:noFill/>
          <a:extLst>
            <a:ext uri="{909E8E84-426E-40DD-AFC4-6F175D3DCCD1}">
              <a14:hiddenFill xmlns:a14="http://schemas.microsoft.com/office/drawing/2010/main">
                <a:solidFill>
                  <a:srgbClr val="FFFFFF"/>
                </a:solidFill>
              </a14:hiddenFill>
            </a:ext>
          </a:extLst>
        </p:spPr>
      </p:pic>
      <p:sp>
        <p:nvSpPr>
          <p:cNvPr id="5" name="テキスト ボックス 4">
            <a:extLst>
              <a:ext uri="{FF2B5EF4-FFF2-40B4-BE49-F238E27FC236}">
                <a16:creationId xmlns:a16="http://schemas.microsoft.com/office/drawing/2014/main" id="{BAA911C1-6FDD-4173-5ADA-CC9CFF0611A5}"/>
              </a:ext>
            </a:extLst>
          </p:cNvPr>
          <p:cNvSpPr txBox="1"/>
          <p:nvPr/>
        </p:nvSpPr>
        <p:spPr>
          <a:xfrm>
            <a:off x="122553" y="106031"/>
            <a:ext cx="3464410" cy="1877437"/>
          </a:xfrm>
          <a:prstGeom prst="rect">
            <a:avLst/>
          </a:prstGeom>
          <a:noFill/>
        </p:spPr>
        <p:txBody>
          <a:bodyPr wrap="none" rtlCol="0">
            <a:spAutoFit/>
          </a:bodyPr>
          <a:lstStyle/>
          <a:p>
            <a:r>
              <a:rPr kumimoji="1" lang="ja-JP" altLang="en-US" sz="2800" dirty="0">
                <a:latin typeface="HGP創英角ｺﾞｼｯｸUB" panose="020B0A00000000000000" pitchFamily="50" charset="-128"/>
                <a:ea typeface="HGP創英角ｺﾞｼｯｸUB" panose="020B0A00000000000000" pitchFamily="50" charset="-128"/>
              </a:rPr>
              <a:t>令和７年度</a:t>
            </a:r>
            <a:endParaRPr kumimoji="1" lang="en-US" altLang="ja-JP" sz="2800" dirty="0">
              <a:latin typeface="HGP創英角ｺﾞｼｯｸUB" panose="020B0A00000000000000" pitchFamily="50" charset="-128"/>
              <a:ea typeface="HGP創英角ｺﾞｼｯｸUB" panose="020B0A00000000000000" pitchFamily="50" charset="-128"/>
            </a:endParaRPr>
          </a:p>
          <a:p>
            <a:r>
              <a:rPr kumimoji="1" lang="ja-JP" altLang="en-US" sz="2800" dirty="0">
                <a:latin typeface="HGP創英角ｺﾞｼｯｸUB" panose="020B0A00000000000000" pitchFamily="50" charset="-128"/>
                <a:ea typeface="HGP創英角ｺﾞｼｯｸUB" panose="020B0A00000000000000" pitchFamily="50" charset="-128"/>
              </a:rPr>
              <a:t>スマートグリーンハウス</a:t>
            </a:r>
            <a:endParaRPr kumimoji="1" lang="en-US" altLang="ja-JP" sz="2800" dirty="0">
              <a:latin typeface="HGP創英角ｺﾞｼｯｸUB" panose="020B0A00000000000000" pitchFamily="50" charset="-128"/>
              <a:ea typeface="HGP創英角ｺﾞｼｯｸUB" panose="020B0A00000000000000" pitchFamily="50" charset="-128"/>
            </a:endParaRPr>
          </a:p>
          <a:p>
            <a:r>
              <a:rPr kumimoji="1" lang="ja-JP" altLang="en-US" sz="2800" dirty="0">
                <a:latin typeface="HGP創英角ｺﾞｼｯｸUB" panose="020B0A00000000000000" pitchFamily="50" charset="-128"/>
                <a:ea typeface="HGP創英角ｺﾞｼｯｸUB" panose="020B0A00000000000000" pitchFamily="50" charset="-128"/>
              </a:rPr>
              <a:t>展開推進研修会</a:t>
            </a:r>
            <a:endParaRPr kumimoji="1" lang="en-US" altLang="ja-JP" sz="2800" dirty="0">
              <a:latin typeface="HGP創英角ｺﾞｼｯｸUB" panose="020B0A00000000000000" pitchFamily="50" charset="-128"/>
              <a:ea typeface="HGP創英角ｺﾞｼｯｸUB" panose="020B0A00000000000000" pitchFamily="50" charset="-128"/>
            </a:endParaRPr>
          </a:p>
          <a:p>
            <a:r>
              <a:rPr kumimoji="1" lang="ja-JP" altLang="en-US" sz="1600" dirty="0">
                <a:latin typeface="HGP創英角ｺﾞｼｯｸUB" panose="020B0A00000000000000" pitchFamily="50" charset="-128"/>
                <a:ea typeface="HGP創英角ｺﾞｼｯｸUB" panose="020B0A00000000000000" pitchFamily="50" charset="-128"/>
              </a:rPr>
              <a:t>（主催：三重県農業研究所、</a:t>
            </a:r>
            <a:endParaRPr kumimoji="1" lang="en-US" altLang="ja-JP" sz="1600" dirty="0">
              <a:latin typeface="HGP創英角ｺﾞｼｯｸUB" panose="020B0A00000000000000" pitchFamily="50" charset="-128"/>
              <a:ea typeface="HGP創英角ｺﾞｼｯｸUB" panose="020B0A00000000000000" pitchFamily="50" charset="-128"/>
            </a:endParaRPr>
          </a:p>
          <a:p>
            <a:r>
              <a:rPr kumimoji="1" lang="ja-JP" altLang="en-US" sz="1600">
                <a:latin typeface="HGP創英角ｺﾞｼｯｸUB" panose="020B0A00000000000000" pitchFamily="50" charset="-128"/>
                <a:ea typeface="HGP創英角ｺﾞｼｯｸUB" panose="020B0A00000000000000" pitchFamily="50" charset="-128"/>
              </a:rPr>
              <a:t>一般社団法人日本</a:t>
            </a:r>
            <a:r>
              <a:rPr kumimoji="1" lang="ja-JP" altLang="en-US" sz="1600" dirty="0">
                <a:latin typeface="HGP創英角ｺﾞｼｯｸUB" panose="020B0A00000000000000" pitchFamily="50" charset="-128"/>
                <a:ea typeface="HGP創英角ｺﾞｼｯｸUB" panose="020B0A00000000000000" pitchFamily="50" charset="-128"/>
              </a:rPr>
              <a:t>施設園芸協会）</a:t>
            </a:r>
          </a:p>
        </p:txBody>
      </p:sp>
      <p:sp>
        <p:nvSpPr>
          <p:cNvPr id="6" name="矢印: 五方向 5">
            <a:extLst>
              <a:ext uri="{FF2B5EF4-FFF2-40B4-BE49-F238E27FC236}">
                <a16:creationId xmlns:a16="http://schemas.microsoft.com/office/drawing/2014/main" id="{47406231-0923-FFB5-C3E6-E9B2D1E3C960}"/>
              </a:ext>
            </a:extLst>
          </p:cNvPr>
          <p:cNvSpPr/>
          <p:nvPr/>
        </p:nvSpPr>
        <p:spPr>
          <a:xfrm>
            <a:off x="87924" y="2051538"/>
            <a:ext cx="1547446" cy="369277"/>
          </a:xfrm>
          <a:prstGeom prst="homePlate">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a:solidFill>
                  <a:schemeClr val="tx1"/>
                </a:solidFill>
                <a:latin typeface="ＭＳ ゴシック" panose="020B0609070205080204" pitchFamily="49" charset="-128"/>
                <a:ea typeface="ＭＳ ゴシック" panose="020B0609070205080204" pitchFamily="49" charset="-128"/>
              </a:rPr>
              <a:t>開催日時</a:t>
            </a:r>
          </a:p>
        </p:txBody>
      </p:sp>
      <p:sp>
        <p:nvSpPr>
          <p:cNvPr id="7" name="テキスト ボックス 6">
            <a:extLst>
              <a:ext uri="{FF2B5EF4-FFF2-40B4-BE49-F238E27FC236}">
                <a16:creationId xmlns:a16="http://schemas.microsoft.com/office/drawing/2014/main" id="{98D6C475-41DB-7720-BCD1-AA09127CBD1F}"/>
              </a:ext>
            </a:extLst>
          </p:cNvPr>
          <p:cNvSpPr txBox="1"/>
          <p:nvPr/>
        </p:nvSpPr>
        <p:spPr>
          <a:xfrm>
            <a:off x="1556992" y="2012619"/>
            <a:ext cx="3273653" cy="400110"/>
          </a:xfrm>
          <a:prstGeom prst="rect">
            <a:avLst/>
          </a:prstGeom>
          <a:noFill/>
        </p:spPr>
        <p:txBody>
          <a:bodyPr wrap="none" rtlCol="0">
            <a:spAutoFit/>
          </a:bodyPr>
          <a:lstStyle/>
          <a:p>
            <a:r>
              <a:rPr kumimoji="1" lang="ja-JP" altLang="en-US" sz="1400" b="1" dirty="0">
                <a:latin typeface="ＭＳ ゴシック" panose="020B0609070205080204" pitchFamily="49" charset="-128"/>
                <a:ea typeface="ＭＳ ゴシック" panose="020B0609070205080204" pitchFamily="49" charset="-128"/>
              </a:rPr>
              <a:t>令和</a:t>
            </a:r>
            <a:r>
              <a:rPr kumimoji="1" lang="en-US" altLang="ja-JP" sz="1400" b="1" dirty="0">
                <a:latin typeface="ＭＳ ゴシック" panose="020B0609070205080204" pitchFamily="49" charset="-128"/>
                <a:ea typeface="ＭＳ ゴシック" panose="020B0609070205080204" pitchFamily="49" charset="-128"/>
              </a:rPr>
              <a:t>7</a:t>
            </a:r>
            <a:r>
              <a:rPr kumimoji="1" lang="ja-JP" altLang="en-US" sz="1400" b="1" dirty="0">
                <a:latin typeface="ＭＳ ゴシック" panose="020B0609070205080204" pitchFamily="49" charset="-128"/>
                <a:ea typeface="ＭＳ ゴシック" panose="020B0609070205080204" pitchFamily="49" charset="-128"/>
              </a:rPr>
              <a:t>年</a:t>
            </a:r>
            <a:r>
              <a:rPr kumimoji="1" lang="en-US" altLang="ja-JP" sz="2000" b="1" dirty="0">
                <a:latin typeface="ＭＳ ゴシック" panose="020B0609070205080204" pitchFamily="49" charset="-128"/>
                <a:ea typeface="ＭＳ ゴシック" panose="020B0609070205080204" pitchFamily="49" charset="-128"/>
              </a:rPr>
              <a:t>11</a:t>
            </a:r>
            <a:r>
              <a:rPr kumimoji="1" lang="ja-JP" altLang="en-US" sz="2000" b="1" dirty="0">
                <a:latin typeface="ＭＳ ゴシック" panose="020B0609070205080204" pitchFamily="49" charset="-128"/>
                <a:ea typeface="ＭＳ ゴシック" panose="020B0609070205080204" pitchFamily="49" charset="-128"/>
              </a:rPr>
              <a:t>月</a:t>
            </a:r>
            <a:r>
              <a:rPr kumimoji="1" lang="en-US" altLang="ja-JP" sz="2000" b="1" dirty="0">
                <a:latin typeface="ＭＳ ゴシック" panose="020B0609070205080204" pitchFamily="49" charset="-128"/>
                <a:ea typeface="ＭＳ ゴシック" panose="020B0609070205080204" pitchFamily="49" charset="-128"/>
              </a:rPr>
              <a:t>13</a:t>
            </a:r>
            <a:r>
              <a:rPr kumimoji="1" lang="ja-JP" altLang="en-US" sz="2000" b="1" dirty="0">
                <a:latin typeface="ＭＳ ゴシック" panose="020B0609070205080204" pitchFamily="49" charset="-128"/>
                <a:ea typeface="ＭＳ ゴシック" panose="020B0609070205080204" pitchFamily="49" charset="-128"/>
              </a:rPr>
              <a:t>日</a:t>
            </a:r>
            <a:r>
              <a:rPr kumimoji="1" lang="en-US" altLang="ja-JP" sz="2000" b="1" dirty="0">
                <a:latin typeface="ＭＳ ゴシック" panose="020B0609070205080204" pitchFamily="49" charset="-128"/>
                <a:ea typeface="ＭＳ ゴシック" panose="020B0609070205080204" pitchFamily="49" charset="-128"/>
              </a:rPr>
              <a:t>(</a:t>
            </a:r>
            <a:r>
              <a:rPr kumimoji="1" lang="ja-JP" altLang="en-US" sz="2000" b="1" dirty="0">
                <a:latin typeface="ＭＳ ゴシック" panose="020B0609070205080204" pitchFamily="49" charset="-128"/>
                <a:ea typeface="ＭＳ ゴシック" panose="020B0609070205080204" pitchFamily="49" charset="-128"/>
              </a:rPr>
              <a:t>木</a:t>
            </a:r>
            <a:r>
              <a:rPr kumimoji="1" lang="en-US" altLang="ja-JP" sz="2000" b="1" dirty="0">
                <a:latin typeface="ＭＳ ゴシック" panose="020B0609070205080204" pitchFamily="49" charset="-128"/>
                <a:ea typeface="ＭＳ ゴシック" panose="020B0609070205080204" pitchFamily="49" charset="-128"/>
              </a:rPr>
              <a:t>)13:30</a:t>
            </a:r>
            <a:r>
              <a:rPr kumimoji="1" lang="ja-JP" altLang="en-US" sz="2000" b="1" dirty="0">
                <a:latin typeface="ＭＳ ゴシック" panose="020B0609070205080204" pitchFamily="49" charset="-128"/>
                <a:ea typeface="ＭＳ ゴシック" panose="020B0609070205080204" pitchFamily="49" charset="-128"/>
              </a:rPr>
              <a:t>～</a:t>
            </a:r>
            <a:endParaRPr kumimoji="1" lang="ja-JP" altLang="en-US" sz="1600" b="1" dirty="0">
              <a:latin typeface="ＭＳ ゴシック" panose="020B0609070205080204" pitchFamily="49" charset="-128"/>
              <a:ea typeface="ＭＳ ゴシック" panose="020B0609070205080204" pitchFamily="49" charset="-128"/>
            </a:endParaRPr>
          </a:p>
        </p:txBody>
      </p:sp>
      <p:sp>
        <p:nvSpPr>
          <p:cNvPr id="8" name="矢印: 五方向 7">
            <a:extLst>
              <a:ext uri="{FF2B5EF4-FFF2-40B4-BE49-F238E27FC236}">
                <a16:creationId xmlns:a16="http://schemas.microsoft.com/office/drawing/2014/main" id="{157ECDD2-16A9-3BA0-EE7E-22666EA5EF96}"/>
              </a:ext>
            </a:extLst>
          </p:cNvPr>
          <p:cNvSpPr/>
          <p:nvPr/>
        </p:nvSpPr>
        <p:spPr>
          <a:xfrm>
            <a:off x="87924" y="2464777"/>
            <a:ext cx="1547446" cy="369277"/>
          </a:xfrm>
          <a:prstGeom prst="homePlate">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a:solidFill>
                  <a:schemeClr val="tx1"/>
                </a:solidFill>
                <a:latin typeface="ＭＳ ゴシック" panose="020B0609070205080204" pitchFamily="49" charset="-128"/>
                <a:ea typeface="ＭＳ ゴシック" panose="020B0609070205080204" pitchFamily="49" charset="-128"/>
              </a:rPr>
              <a:t>参加応募締切</a:t>
            </a:r>
          </a:p>
        </p:txBody>
      </p:sp>
      <p:sp>
        <p:nvSpPr>
          <p:cNvPr id="9" name="テキスト ボックス 8">
            <a:extLst>
              <a:ext uri="{FF2B5EF4-FFF2-40B4-BE49-F238E27FC236}">
                <a16:creationId xmlns:a16="http://schemas.microsoft.com/office/drawing/2014/main" id="{ADE71904-8CC3-03F5-1ACC-344DAE79E4A5}"/>
              </a:ext>
            </a:extLst>
          </p:cNvPr>
          <p:cNvSpPr txBox="1"/>
          <p:nvPr/>
        </p:nvSpPr>
        <p:spPr>
          <a:xfrm>
            <a:off x="1583609" y="2491722"/>
            <a:ext cx="2698175" cy="307777"/>
          </a:xfrm>
          <a:prstGeom prst="rect">
            <a:avLst/>
          </a:prstGeom>
          <a:noFill/>
        </p:spPr>
        <p:txBody>
          <a:bodyPr wrap="none" rtlCol="0">
            <a:spAutoFit/>
          </a:bodyPr>
          <a:lstStyle/>
          <a:p>
            <a:r>
              <a:rPr kumimoji="1" lang="ja-JP" altLang="en-US" sz="1400" dirty="0">
                <a:latin typeface="ＭＳ ゴシック" panose="020B0609070205080204" pitchFamily="49" charset="-128"/>
                <a:ea typeface="ＭＳ ゴシック" panose="020B0609070205080204" pitchFamily="49" charset="-128"/>
              </a:rPr>
              <a:t>令和</a:t>
            </a:r>
            <a:r>
              <a:rPr kumimoji="1" lang="en-US" altLang="ja-JP" sz="1400" dirty="0">
                <a:latin typeface="ＭＳ ゴシック" panose="020B0609070205080204" pitchFamily="49" charset="-128"/>
                <a:ea typeface="ＭＳ ゴシック" panose="020B0609070205080204" pitchFamily="49" charset="-128"/>
              </a:rPr>
              <a:t>7</a:t>
            </a:r>
            <a:r>
              <a:rPr kumimoji="1" lang="ja-JP" altLang="en-US" sz="1400" dirty="0">
                <a:latin typeface="ＭＳ ゴシック" panose="020B0609070205080204" pitchFamily="49" charset="-128"/>
                <a:ea typeface="ＭＳ ゴシック" panose="020B0609070205080204" pitchFamily="49" charset="-128"/>
              </a:rPr>
              <a:t>年</a:t>
            </a:r>
            <a:r>
              <a:rPr kumimoji="1" lang="en-US" altLang="ja-JP" sz="1400" dirty="0">
                <a:latin typeface="ＭＳ ゴシック" panose="020B0609070205080204" pitchFamily="49" charset="-128"/>
                <a:ea typeface="ＭＳ ゴシック" panose="020B0609070205080204" pitchFamily="49" charset="-128"/>
              </a:rPr>
              <a:t>11</a:t>
            </a:r>
            <a:r>
              <a:rPr kumimoji="1" lang="ja-JP" altLang="en-US" sz="1400" dirty="0">
                <a:latin typeface="ＭＳ ゴシック" panose="020B0609070205080204" pitchFamily="49" charset="-128"/>
                <a:ea typeface="ＭＳ ゴシック" panose="020B0609070205080204" pitchFamily="49" charset="-128"/>
              </a:rPr>
              <a:t>月</a:t>
            </a:r>
            <a:r>
              <a:rPr kumimoji="1" lang="en-US" altLang="ja-JP" sz="1400" dirty="0">
                <a:latin typeface="ＭＳ ゴシック" panose="020B0609070205080204" pitchFamily="49" charset="-128"/>
                <a:ea typeface="ＭＳ ゴシック" panose="020B0609070205080204" pitchFamily="49" charset="-128"/>
              </a:rPr>
              <a:t>10</a:t>
            </a:r>
            <a:r>
              <a:rPr kumimoji="1" lang="ja-JP" altLang="en-US" sz="1400" dirty="0">
                <a:latin typeface="ＭＳ ゴシック" panose="020B0609070205080204" pitchFamily="49" charset="-128"/>
                <a:ea typeface="ＭＳ ゴシック" panose="020B0609070205080204" pitchFamily="49" charset="-128"/>
              </a:rPr>
              <a:t>日</a:t>
            </a:r>
            <a:r>
              <a:rPr kumimoji="1" lang="en-US" altLang="ja-JP" sz="1400" dirty="0">
                <a:latin typeface="ＭＳ ゴシック" panose="020B0609070205080204" pitchFamily="49" charset="-128"/>
                <a:ea typeface="ＭＳ ゴシック" panose="020B0609070205080204" pitchFamily="49" charset="-128"/>
              </a:rPr>
              <a:t>(</a:t>
            </a:r>
            <a:r>
              <a:rPr kumimoji="1" lang="ja-JP" altLang="en-US" sz="1400" dirty="0">
                <a:latin typeface="ＭＳ ゴシック" panose="020B0609070205080204" pitchFamily="49" charset="-128"/>
                <a:ea typeface="ＭＳ ゴシック" panose="020B0609070205080204" pitchFamily="49" charset="-128"/>
              </a:rPr>
              <a:t>月</a:t>
            </a:r>
            <a:r>
              <a:rPr kumimoji="1" lang="en-US" altLang="ja-JP" sz="1400" dirty="0">
                <a:latin typeface="ＭＳ ゴシック" panose="020B0609070205080204" pitchFamily="49" charset="-128"/>
                <a:ea typeface="ＭＳ ゴシック" panose="020B0609070205080204" pitchFamily="49" charset="-128"/>
              </a:rPr>
              <a:t>)17:15</a:t>
            </a:r>
            <a:r>
              <a:rPr kumimoji="1" lang="ja-JP" altLang="en-US" sz="1400" dirty="0">
                <a:latin typeface="ＭＳ ゴシック" panose="020B0609070205080204" pitchFamily="49" charset="-128"/>
                <a:ea typeface="ＭＳ ゴシック" panose="020B0609070205080204" pitchFamily="49" charset="-128"/>
              </a:rPr>
              <a:t>必着</a:t>
            </a:r>
            <a:endParaRPr kumimoji="1" lang="ja-JP" altLang="en-US" dirty="0">
              <a:latin typeface="ＭＳ ゴシック" panose="020B0609070205080204" pitchFamily="49" charset="-128"/>
              <a:ea typeface="ＭＳ ゴシック" panose="020B0609070205080204" pitchFamily="49" charset="-128"/>
            </a:endParaRPr>
          </a:p>
        </p:txBody>
      </p:sp>
      <p:sp>
        <p:nvSpPr>
          <p:cNvPr id="13" name="四角形: 角を丸くする 12">
            <a:extLst>
              <a:ext uri="{FF2B5EF4-FFF2-40B4-BE49-F238E27FC236}">
                <a16:creationId xmlns:a16="http://schemas.microsoft.com/office/drawing/2014/main" id="{B83235E7-56F1-11E9-6395-20635099EC77}"/>
              </a:ext>
            </a:extLst>
          </p:cNvPr>
          <p:cNvSpPr/>
          <p:nvPr/>
        </p:nvSpPr>
        <p:spPr>
          <a:xfrm>
            <a:off x="2004268" y="295922"/>
            <a:ext cx="2101740" cy="319540"/>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latin typeface="ＭＳ ゴシック" panose="020B0609070205080204" pitchFamily="49" charset="-128"/>
                <a:ea typeface="ＭＳ ゴシック" panose="020B0609070205080204" pitchFamily="49" charset="-128"/>
              </a:rPr>
              <a:t>先着順　参加費無料！</a:t>
            </a:r>
          </a:p>
        </p:txBody>
      </p:sp>
      <p:sp>
        <p:nvSpPr>
          <p:cNvPr id="17" name="正方形/長方形 16">
            <a:extLst>
              <a:ext uri="{FF2B5EF4-FFF2-40B4-BE49-F238E27FC236}">
                <a16:creationId xmlns:a16="http://schemas.microsoft.com/office/drawing/2014/main" id="{2E48ECC3-5477-613F-E680-49761067ADEA}"/>
              </a:ext>
            </a:extLst>
          </p:cNvPr>
          <p:cNvSpPr/>
          <p:nvPr/>
        </p:nvSpPr>
        <p:spPr>
          <a:xfrm>
            <a:off x="87924" y="2918028"/>
            <a:ext cx="6664569" cy="30268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latin typeface="ＭＳ ゴシック" panose="020B0609070205080204" pitchFamily="49" charset="-128"/>
                <a:ea typeface="ＭＳ ゴシック" panose="020B0609070205080204" pitchFamily="49" charset="-128"/>
              </a:rPr>
              <a:t>テーマ</a:t>
            </a:r>
          </a:p>
        </p:txBody>
      </p:sp>
      <p:sp>
        <p:nvSpPr>
          <p:cNvPr id="18" name="正方形/長方形 17">
            <a:extLst>
              <a:ext uri="{FF2B5EF4-FFF2-40B4-BE49-F238E27FC236}">
                <a16:creationId xmlns:a16="http://schemas.microsoft.com/office/drawing/2014/main" id="{F7C184AF-2850-A76C-5AC3-FFB8E0205195}"/>
              </a:ext>
            </a:extLst>
          </p:cNvPr>
          <p:cNvSpPr/>
          <p:nvPr/>
        </p:nvSpPr>
        <p:spPr>
          <a:xfrm>
            <a:off x="3511236" y="6839962"/>
            <a:ext cx="3209072" cy="30268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latin typeface="ＭＳ ゴシック" panose="020B0609070205080204" pitchFamily="49" charset="-128"/>
                <a:ea typeface="ＭＳ ゴシック" panose="020B0609070205080204" pitchFamily="49" charset="-128"/>
              </a:rPr>
              <a:t>開催場所</a:t>
            </a:r>
          </a:p>
        </p:txBody>
      </p:sp>
      <p:sp>
        <p:nvSpPr>
          <p:cNvPr id="19" name="正方形/長方形 18">
            <a:extLst>
              <a:ext uri="{FF2B5EF4-FFF2-40B4-BE49-F238E27FC236}">
                <a16:creationId xmlns:a16="http://schemas.microsoft.com/office/drawing/2014/main" id="{5BC38887-771A-9B31-54EF-7A1FA00AC536}"/>
              </a:ext>
            </a:extLst>
          </p:cNvPr>
          <p:cNvSpPr/>
          <p:nvPr/>
        </p:nvSpPr>
        <p:spPr>
          <a:xfrm>
            <a:off x="5785338" y="8938030"/>
            <a:ext cx="351693" cy="267516"/>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正方形/長方形 19">
            <a:extLst>
              <a:ext uri="{FF2B5EF4-FFF2-40B4-BE49-F238E27FC236}">
                <a16:creationId xmlns:a16="http://schemas.microsoft.com/office/drawing/2014/main" id="{11CA7B96-B4BA-6A55-7EC0-3D67261DD038}"/>
              </a:ext>
            </a:extLst>
          </p:cNvPr>
          <p:cNvSpPr/>
          <p:nvPr/>
        </p:nvSpPr>
        <p:spPr>
          <a:xfrm>
            <a:off x="4708341" y="8273565"/>
            <a:ext cx="422031" cy="187563"/>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フリーフォーム: 図形 20">
            <a:extLst>
              <a:ext uri="{FF2B5EF4-FFF2-40B4-BE49-F238E27FC236}">
                <a16:creationId xmlns:a16="http://schemas.microsoft.com/office/drawing/2014/main" id="{07FF2990-5D55-BA23-D889-D613C0F0640F}"/>
              </a:ext>
            </a:extLst>
          </p:cNvPr>
          <p:cNvSpPr/>
          <p:nvPr/>
        </p:nvSpPr>
        <p:spPr>
          <a:xfrm>
            <a:off x="4923692" y="8449410"/>
            <a:ext cx="835270" cy="501162"/>
          </a:xfrm>
          <a:custGeom>
            <a:avLst/>
            <a:gdLst>
              <a:gd name="connsiteX0" fmla="*/ 0 w 835270"/>
              <a:gd name="connsiteY0" fmla="*/ 0 h 501162"/>
              <a:gd name="connsiteX1" fmla="*/ 0 w 835270"/>
              <a:gd name="connsiteY1" fmla="*/ 96716 h 501162"/>
              <a:gd name="connsiteX2" fmla="*/ 527539 w 835270"/>
              <a:gd name="connsiteY2" fmla="*/ 96716 h 501162"/>
              <a:gd name="connsiteX3" fmla="*/ 527539 w 835270"/>
              <a:gd name="connsiteY3" fmla="*/ 501162 h 501162"/>
              <a:gd name="connsiteX4" fmla="*/ 835270 w 835270"/>
              <a:gd name="connsiteY4" fmla="*/ 501162 h 5011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35270" h="501162">
                <a:moveTo>
                  <a:pt x="0" y="0"/>
                </a:moveTo>
                <a:lnTo>
                  <a:pt x="0" y="96716"/>
                </a:lnTo>
                <a:lnTo>
                  <a:pt x="527539" y="96716"/>
                </a:lnTo>
                <a:lnTo>
                  <a:pt x="527539" y="501162"/>
                </a:lnTo>
                <a:lnTo>
                  <a:pt x="835270" y="501162"/>
                </a:lnTo>
              </a:path>
            </a:pathLst>
          </a:custGeom>
          <a:noFill/>
          <a:ln w="28575">
            <a:solidFill>
              <a:srgbClr val="FF0000"/>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正方形/長方形 21">
            <a:extLst>
              <a:ext uri="{FF2B5EF4-FFF2-40B4-BE49-F238E27FC236}">
                <a16:creationId xmlns:a16="http://schemas.microsoft.com/office/drawing/2014/main" id="{FD90A5C8-E54F-C2E4-856F-1B9F23841755}"/>
              </a:ext>
            </a:extLst>
          </p:cNvPr>
          <p:cNvSpPr/>
          <p:nvPr/>
        </p:nvSpPr>
        <p:spPr>
          <a:xfrm>
            <a:off x="225967" y="9304621"/>
            <a:ext cx="6497516" cy="49130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ja-JP"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この研修は、農林水産省　令和</a:t>
            </a:r>
            <a:r>
              <a:rPr lang="ja-JP" altLang="en-US" sz="1200" kern="100" dirty="0">
                <a:solidFill>
                  <a:schemeClr val="tx1"/>
                </a:solidFill>
                <a:latin typeface="ＭＳ ゴシック" panose="020B0609070205080204" pitchFamily="49" charset="-128"/>
                <a:ea typeface="ＭＳ ゴシック" panose="020B0609070205080204" pitchFamily="49" charset="-128"/>
                <a:cs typeface="Times New Roman" panose="02020603050405020304" pitchFamily="18" charset="0"/>
              </a:rPr>
              <a:t>７</a:t>
            </a:r>
            <a:r>
              <a:rPr lang="ja-JP" altLang="ja-JP"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年度におけるスマートグリーンハウス展開推進における指導者育成研修を日本施設園芸協会より委託を受けて実施するものです。</a:t>
            </a:r>
          </a:p>
        </p:txBody>
      </p:sp>
      <p:sp>
        <p:nvSpPr>
          <p:cNvPr id="23" name="正方形/長方形 22">
            <a:extLst>
              <a:ext uri="{FF2B5EF4-FFF2-40B4-BE49-F238E27FC236}">
                <a16:creationId xmlns:a16="http://schemas.microsoft.com/office/drawing/2014/main" id="{FBFFD496-2E5B-4E1E-388D-13E234FF8E74}"/>
              </a:ext>
            </a:extLst>
          </p:cNvPr>
          <p:cNvSpPr/>
          <p:nvPr/>
        </p:nvSpPr>
        <p:spPr>
          <a:xfrm>
            <a:off x="169812" y="7631100"/>
            <a:ext cx="3209072" cy="30268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latin typeface="ＭＳ ゴシック" panose="020B0609070205080204" pitchFamily="49" charset="-128"/>
                <a:ea typeface="ＭＳ ゴシック" panose="020B0609070205080204" pitchFamily="49" charset="-128"/>
              </a:rPr>
              <a:t>参加手続きについて</a:t>
            </a:r>
          </a:p>
        </p:txBody>
      </p:sp>
      <p:sp>
        <p:nvSpPr>
          <p:cNvPr id="25" name="テキスト ボックス 24">
            <a:extLst>
              <a:ext uri="{FF2B5EF4-FFF2-40B4-BE49-F238E27FC236}">
                <a16:creationId xmlns:a16="http://schemas.microsoft.com/office/drawing/2014/main" id="{E3BFA1A6-F0F5-6F27-D0AD-B2C2E111B6AB}"/>
              </a:ext>
            </a:extLst>
          </p:cNvPr>
          <p:cNvSpPr txBox="1"/>
          <p:nvPr/>
        </p:nvSpPr>
        <p:spPr>
          <a:xfrm>
            <a:off x="3613639" y="7190172"/>
            <a:ext cx="3109844" cy="738664"/>
          </a:xfrm>
          <a:prstGeom prst="rect">
            <a:avLst/>
          </a:prstGeom>
          <a:noFill/>
        </p:spPr>
        <p:txBody>
          <a:bodyPr wrap="square">
            <a:spAutoFit/>
          </a:bodyPr>
          <a:lstStyle/>
          <a:p>
            <a:r>
              <a:rPr lang="zh-TW" altLang="en-US" sz="1400" u="sng" dirty="0">
                <a:latin typeface="ＭＳ ゴシック" panose="020B0609070205080204" pitchFamily="49" charset="-128"/>
                <a:ea typeface="ＭＳ ゴシック" panose="020B0609070205080204" pitchFamily="49" charset="-128"/>
              </a:rPr>
              <a:t>三重県松阪市嬉野川北町</a:t>
            </a:r>
            <a:r>
              <a:rPr lang="en-US" altLang="zh-TW" sz="1400" u="sng" dirty="0">
                <a:latin typeface="ＭＳ ゴシック" panose="020B0609070205080204" pitchFamily="49" charset="-128"/>
                <a:ea typeface="ＭＳ ゴシック" panose="020B0609070205080204" pitchFamily="49" charset="-128"/>
              </a:rPr>
              <a:t>530</a:t>
            </a:r>
          </a:p>
          <a:p>
            <a:r>
              <a:rPr lang="ja-JP" altLang="en-US" sz="1400" u="sng" dirty="0">
                <a:solidFill>
                  <a:schemeClr val="bg1">
                    <a:lumMod val="75000"/>
                  </a:schemeClr>
                </a:solidFill>
                <a:latin typeface="ＭＳ ゴシック" panose="020B0609070205080204" pitchFamily="49" charset="-128"/>
                <a:ea typeface="ＭＳ ゴシック" panose="020B0609070205080204" pitchFamily="49" charset="-128"/>
              </a:rPr>
              <a:t>　　　</a:t>
            </a:r>
            <a:r>
              <a:rPr lang="zh-TW" altLang="en-US" sz="1400" u="sng" dirty="0">
                <a:latin typeface="ＭＳ ゴシック" panose="020B0609070205080204" pitchFamily="49" charset="-128"/>
                <a:ea typeface="ＭＳ ゴシック" panose="020B0609070205080204" pitchFamily="49" charset="-128"/>
              </a:rPr>
              <a:t>植物工場三重実証拠点研修室</a:t>
            </a:r>
            <a:endParaRPr lang="en-US" altLang="zh-TW" sz="1400" u="sng" dirty="0">
              <a:latin typeface="ＭＳ ゴシック" panose="020B0609070205080204" pitchFamily="49" charset="-128"/>
              <a:ea typeface="ＭＳ ゴシック" panose="020B0609070205080204" pitchFamily="49" charset="-128"/>
            </a:endParaRPr>
          </a:p>
          <a:p>
            <a:r>
              <a:rPr lang="ja-JP" altLang="en-US" sz="1400" dirty="0">
                <a:latin typeface="ＭＳ ゴシック" panose="020B0609070205080204" pitchFamily="49" charset="-128"/>
                <a:ea typeface="ＭＳ ゴシック" panose="020B0609070205080204" pitchFamily="49" charset="-128"/>
              </a:rPr>
              <a:t>　　　　　　　　</a:t>
            </a:r>
            <a:r>
              <a:rPr lang="zh-TW" altLang="en-US" sz="1050" dirty="0">
                <a:latin typeface="ＭＳ ゴシック" panose="020B0609070205080204" pitchFamily="49" charset="-128"/>
                <a:ea typeface="ＭＳ ゴシック" panose="020B0609070205080204" pitchFamily="49" charset="-128"/>
              </a:rPr>
              <a:t>（三重県農業研究所内</a:t>
            </a:r>
            <a:r>
              <a:rPr lang="ja-JP" altLang="en-US" sz="1050" dirty="0">
                <a:latin typeface="ＭＳ ゴシック" panose="020B0609070205080204" pitchFamily="49" charset="-128"/>
                <a:ea typeface="ＭＳ ゴシック" panose="020B0609070205080204" pitchFamily="49" charset="-128"/>
              </a:rPr>
              <a:t>）</a:t>
            </a:r>
            <a:endParaRPr lang="en-US" altLang="zh-TW" sz="1050" dirty="0">
              <a:latin typeface="ＭＳ ゴシック" panose="020B0609070205080204" pitchFamily="49" charset="-128"/>
              <a:ea typeface="ＭＳ ゴシック" panose="020B0609070205080204" pitchFamily="49" charset="-128"/>
            </a:endParaRPr>
          </a:p>
        </p:txBody>
      </p:sp>
      <p:sp>
        <p:nvSpPr>
          <p:cNvPr id="26" name="テキスト ボックス 25">
            <a:extLst>
              <a:ext uri="{FF2B5EF4-FFF2-40B4-BE49-F238E27FC236}">
                <a16:creationId xmlns:a16="http://schemas.microsoft.com/office/drawing/2014/main" id="{18EC9AEC-C6F7-E52A-308E-0DF90A7F4097}"/>
              </a:ext>
            </a:extLst>
          </p:cNvPr>
          <p:cNvSpPr txBox="1"/>
          <p:nvPr/>
        </p:nvSpPr>
        <p:spPr>
          <a:xfrm>
            <a:off x="5954156" y="9010154"/>
            <a:ext cx="1037492" cy="261610"/>
          </a:xfrm>
          <a:prstGeom prst="rect">
            <a:avLst/>
          </a:prstGeom>
          <a:noFill/>
        </p:spPr>
        <p:txBody>
          <a:bodyPr wrap="square">
            <a:spAutoFit/>
          </a:bodyPr>
          <a:lstStyle/>
          <a:p>
            <a:pPr algn="ctr"/>
            <a:r>
              <a:rPr lang="ja-JP" altLang="en-US" sz="1050" dirty="0">
                <a:latin typeface="HGP創英角ｺﾞｼｯｸUB" panose="020B0A00000000000000" pitchFamily="50" charset="-128"/>
                <a:ea typeface="HGP創英角ｺﾞｼｯｸUB" panose="020B0A00000000000000" pitchFamily="50" charset="-128"/>
              </a:rPr>
              <a:t>植物工場</a:t>
            </a:r>
          </a:p>
        </p:txBody>
      </p:sp>
      <p:sp>
        <p:nvSpPr>
          <p:cNvPr id="27" name="テキスト ボックス 26">
            <a:extLst>
              <a:ext uri="{FF2B5EF4-FFF2-40B4-BE49-F238E27FC236}">
                <a16:creationId xmlns:a16="http://schemas.microsoft.com/office/drawing/2014/main" id="{AAD8F828-8568-EBDF-BA6B-C7A1C0C0B755}"/>
              </a:ext>
            </a:extLst>
          </p:cNvPr>
          <p:cNvSpPr txBox="1"/>
          <p:nvPr/>
        </p:nvSpPr>
        <p:spPr>
          <a:xfrm>
            <a:off x="4349119" y="8056327"/>
            <a:ext cx="481812" cy="253916"/>
          </a:xfrm>
          <a:prstGeom prst="rect">
            <a:avLst/>
          </a:prstGeom>
          <a:noFill/>
        </p:spPr>
        <p:txBody>
          <a:bodyPr wrap="square">
            <a:spAutoFit/>
          </a:bodyPr>
          <a:lstStyle/>
          <a:p>
            <a:pPr algn="ctr"/>
            <a:r>
              <a:rPr lang="ja-JP" altLang="en-US" sz="1050" dirty="0">
                <a:latin typeface="HGP創英角ｺﾞｼｯｸUB" panose="020B0A00000000000000" pitchFamily="50" charset="-128"/>
                <a:ea typeface="HGP創英角ｺﾞｼｯｸUB" panose="020B0A00000000000000" pitchFamily="50" charset="-128"/>
              </a:rPr>
              <a:t>本館</a:t>
            </a:r>
          </a:p>
        </p:txBody>
      </p:sp>
      <p:sp>
        <p:nvSpPr>
          <p:cNvPr id="29" name="テキスト ボックス 28">
            <a:extLst>
              <a:ext uri="{FF2B5EF4-FFF2-40B4-BE49-F238E27FC236}">
                <a16:creationId xmlns:a16="http://schemas.microsoft.com/office/drawing/2014/main" id="{310A068F-B95E-FD25-FCDA-A3A00B0E2464}"/>
              </a:ext>
            </a:extLst>
          </p:cNvPr>
          <p:cNvSpPr txBox="1"/>
          <p:nvPr/>
        </p:nvSpPr>
        <p:spPr>
          <a:xfrm>
            <a:off x="369764" y="7965467"/>
            <a:ext cx="2783107" cy="1200329"/>
          </a:xfrm>
          <a:prstGeom prst="rect">
            <a:avLst/>
          </a:prstGeom>
          <a:noFill/>
        </p:spPr>
        <p:txBody>
          <a:bodyPr wrap="square">
            <a:spAutoFit/>
          </a:bodyPr>
          <a:lstStyle/>
          <a:p>
            <a:r>
              <a:rPr lang="en-US" altLang="ja-JP" sz="1200" u="sng" dirty="0">
                <a:latin typeface="ＭＳ ゴシック" panose="020B0609070205080204" pitchFamily="49" charset="-128"/>
                <a:ea typeface="ＭＳ ゴシック" panose="020B0609070205080204" pitchFamily="49" charset="-128"/>
              </a:rPr>
              <a:t>11</a:t>
            </a:r>
            <a:r>
              <a:rPr lang="ja-JP" altLang="en-US" sz="1200" u="sng" dirty="0">
                <a:latin typeface="ＭＳ ゴシック" panose="020B0609070205080204" pitchFamily="49" charset="-128"/>
                <a:ea typeface="ＭＳ ゴシック" panose="020B0609070205080204" pitchFamily="49" charset="-128"/>
              </a:rPr>
              <a:t>月</a:t>
            </a:r>
            <a:r>
              <a:rPr lang="en-US" altLang="ja-JP" sz="1200" u="sng" dirty="0">
                <a:latin typeface="ＭＳ ゴシック" panose="020B0609070205080204" pitchFamily="49" charset="-128"/>
                <a:ea typeface="ＭＳ ゴシック" panose="020B0609070205080204" pitchFamily="49" charset="-128"/>
              </a:rPr>
              <a:t>10</a:t>
            </a:r>
            <a:r>
              <a:rPr lang="ja-JP" altLang="en-US" sz="1200" u="sng" dirty="0">
                <a:latin typeface="ＭＳ ゴシック" panose="020B0609070205080204" pitchFamily="49" charset="-128"/>
                <a:ea typeface="ＭＳ ゴシック" panose="020B0609070205080204" pitchFamily="49" charset="-128"/>
              </a:rPr>
              <a:t>日</a:t>
            </a:r>
            <a:r>
              <a:rPr lang="en-US" altLang="ja-JP" sz="1200" u="sng" dirty="0">
                <a:latin typeface="ＭＳ ゴシック" panose="020B0609070205080204" pitchFamily="49" charset="-128"/>
                <a:ea typeface="ＭＳ ゴシック" panose="020B0609070205080204" pitchFamily="49" charset="-128"/>
              </a:rPr>
              <a:t>(</a:t>
            </a:r>
            <a:r>
              <a:rPr lang="ja-JP" altLang="en-US" sz="1200" u="sng" dirty="0">
                <a:latin typeface="ＭＳ ゴシック" panose="020B0609070205080204" pitchFamily="49" charset="-128"/>
                <a:ea typeface="ＭＳ ゴシック" panose="020B0609070205080204" pitchFamily="49" charset="-128"/>
              </a:rPr>
              <a:t>月</a:t>
            </a:r>
            <a:r>
              <a:rPr lang="en-US" altLang="ja-JP" sz="1200" u="sng" dirty="0">
                <a:latin typeface="ＭＳ ゴシック" panose="020B0609070205080204" pitchFamily="49" charset="-128"/>
                <a:ea typeface="ＭＳ ゴシック" panose="020B0609070205080204" pitchFamily="49" charset="-128"/>
              </a:rPr>
              <a:t>)</a:t>
            </a:r>
            <a:r>
              <a:rPr lang="ja-JP" altLang="en-US" sz="1200" u="sng" dirty="0">
                <a:latin typeface="ＭＳ ゴシック" panose="020B0609070205080204" pitchFamily="49" charset="-128"/>
                <a:ea typeface="ＭＳ ゴシック" panose="020B0609070205080204" pitchFamily="49" charset="-128"/>
              </a:rPr>
              <a:t>まで</a:t>
            </a:r>
            <a:r>
              <a:rPr lang="ja-JP" altLang="en-US" sz="1200" dirty="0">
                <a:latin typeface="ＭＳ ゴシック" panose="020B0609070205080204" pitchFamily="49" charset="-128"/>
                <a:ea typeface="ＭＳ ゴシック" panose="020B0609070205080204" pitchFamily="49" charset="-128"/>
              </a:rPr>
              <a:t>に、裏面の申込書に必要事項を記入のうえ、</a:t>
            </a:r>
            <a:r>
              <a:rPr lang="en-US" altLang="ja-JP" sz="1200" dirty="0">
                <a:latin typeface="ＭＳ ゴシック" panose="020B0609070205080204" pitchFamily="49" charset="-128"/>
                <a:ea typeface="ＭＳ ゴシック" panose="020B0609070205080204" pitchFamily="49" charset="-128"/>
              </a:rPr>
              <a:t>FAX</a:t>
            </a:r>
            <a:r>
              <a:rPr lang="ja-JP" altLang="en-US" sz="1200" dirty="0">
                <a:latin typeface="ＭＳ ゴシック" panose="020B0609070205080204" pitchFamily="49" charset="-128"/>
                <a:ea typeface="ＭＳ ゴシック" panose="020B0609070205080204" pitchFamily="49" charset="-128"/>
              </a:rPr>
              <a:t>または電子メールで事務担当までお申し込みください。</a:t>
            </a:r>
            <a:endParaRPr lang="en-US" altLang="ja-JP" sz="1200" dirty="0">
              <a:latin typeface="ＭＳ ゴシック" panose="020B0609070205080204" pitchFamily="49" charset="-128"/>
              <a:ea typeface="ＭＳ ゴシック" panose="020B0609070205080204" pitchFamily="49" charset="-128"/>
            </a:endParaRPr>
          </a:p>
          <a:p>
            <a:r>
              <a:rPr lang="ja-JP" altLang="en-US" sz="1200" dirty="0">
                <a:latin typeface="ＭＳ ゴシック" panose="020B0609070205080204" pitchFamily="49" charset="-128"/>
                <a:ea typeface="ＭＳ ゴシック" panose="020B0609070205080204" pitchFamily="49" charset="-128"/>
              </a:rPr>
              <a:t>申込書はホームページにも掲載しています。</a:t>
            </a:r>
            <a:endParaRPr lang="en-US" altLang="zh-TW" sz="1000" dirty="0">
              <a:latin typeface="ＭＳ ゴシック" panose="020B0609070205080204" pitchFamily="49" charset="-128"/>
              <a:ea typeface="ＭＳ ゴシック" panose="020B0609070205080204" pitchFamily="49" charset="-128"/>
            </a:endParaRPr>
          </a:p>
        </p:txBody>
      </p:sp>
      <p:pic>
        <p:nvPicPr>
          <p:cNvPr id="3" name="図 2">
            <a:extLst>
              <a:ext uri="{FF2B5EF4-FFF2-40B4-BE49-F238E27FC236}">
                <a16:creationId xmlns:a16="http://schemas.microsoft.com/office/drawing/2014/main" id="{AD3257E9-331D-6735-A022-D4D3BBA76C2A}"/>
              </a:ext>
            </a:extLst>
          </p:cNvPr>
          <p:cNvPicPr>
            <a:picLocks noChangeAspect="1"/>
          </p:cNvPicPr>
          <p:nvPr/>
        </p:nvPicPr>
        <p:blipFill>
          <a:blip r:embed="rId4">
            <a:extLst>
              <a:ext uri="{28A0092B-C50C-407E-A947-70E740481C1C}">
                <a14:useLocalDpi xmlns:a14="http://schemas.microsoft.com/office/drawing/2010/main" val="0"/>
              </a:ext>
            </a:extLst>
          </a:blip>
          <a:srcRect l="3687" r="3687"/>
          <a:stretch/>
        </p:blipFill>
        <p:spPr>
          <a:xfrm>
            <a:off x="4792732" y="1431777"/>
            <a:ext cx="1988193" cy="1377501"/>
          </a:xfrm>
          <a:prstGeom prst="snip2DiagRect">
            <a:avLst/>
          </a:prstGeom>
          <a:solidFill>
            <a:srgbClr val="FFFFFF">
              <a:shade val="85000"/>
            </a:srgbClr>
          </a:solidFill>
          <a:ln w="88900" cap="sq">
            <a:solidFill>
              <a:srgbClr val="FFFFFF"/>
            </a:solidFill>
            <a:miter lim="800000"/>
          </a:ln>
          <a:effectLst>
            <a:outerShdw blurRad="88900" algn="tl" rotWithShape="0">
              <a:srgbClr val="000000">
                <a:alpha val="45000"/>
              </a:srgbClr>
            </a:outerShdw>
          </a:effectLst>
          <a:scene3d>
            <a:camera prst="orthographicFront"/>
            <a:lightRig rig="twoPt" dir="t">
              <a:rot lat="0" lon="0" rev="7200000"/>
            </a:lightRig>
          </a:scene3d>
          <a:sp3d>
            <a:bevelT w="25400" h="19050"/>
            <a:contourClr>
              <a:srgbClr val="FFFFFF"/>
            </a:contourClr>
          </a:sp3d>
        </p:spPr>
      </p:pic>
      <p:sp>
        <p:nvSpPr>
          <p:cNvPr id="14" name="テキスト ボックス 13">
            <a:extLst>
              <a:ext uri="{FF2B5EF4-FFF2-40B4-BE49-F238E27FC236}">
                <a16:creationId xmlns:a16="http://schemas.microsoft.com/office/drawing/2014/main" id="{9D16A1A5-72E1-6DD2-CAE1-254874865401}"/>
              </a:ext>
            </a:extLst>
          </p:cNvPr>
          <p:cNvSpPr txBox="1"/>
          <p:nvPr/>
        </p:nvSpPr>
        <p:spPr>
          <a:xfrm>
            <a:off x="210610" y="6841206"/>
            <a:ext cx="3003366" cy="646331"/>
          </a:xfrm>
          <a:prstGeom prst="rect">
            <a:avLst/>
          </a:prstGeom>
          <a:noFill/>
        </p:spPr>
        <p:txBody>
          <a:bodyPr wrap="square">
            <a:spAutoFit/>
          </a:bodyPr>
          <a:lstStyle/>
          <a:p>
            <a:r>
              <a:rPr lang="ja-JP" altLang="en-US" sz="1200" dirty="0">
                <a:latin typeface="ＭＳ ゴシック" panose="020B0609070205080204" pitchFamily="49" charset="-128"/>
                <a:ea typeface="ＭＳ ゴシック" panose="020B0609070205080204" pitchFamily="49" charset="-128"/>
              </a:rPr>
              <a:t>　研修会終了後、希望者に対し植物工場三重実証拠点の見学を行います。</a:t>
            </a:r>
            <a:endParaRPr lang="en-US" altLang="ja-JP" sz="1200" dirty="0">
              <a:latin typeface="ＭＳ ゴシック" panose="020B0609070205080204" pitchFamily="49" charset="-128"/>
              <a:ea typeface="ＭＳ ゴシック" panose="020B0609070205080204" pitchFamily="49" charset="-128"/>
            </a:endParaRPr>
          </a:p>
          <a:p>
            <a:r>
              <a:rPr lang="ja-JP" altLang="en-US" sz="1200" dirty="0">
                <a:latin typeface="ＭＳ ゴシック" panose="020B0609070205080204" pitchFamily="49" charset="-128"/>
                <a:ea typeface="ＭＳ ゴシック" panose="020B0609070205080204" pitchFamily="49" charset="-128"/>
              </a:rPr>
              <a:t>（</a:t>
            </a:r>
            <a:r>
              <a:rPr lang="en-US" altLang="ja-JP" sz="1200" dirty="0">
                <a:latin typeface="ＭＳ ゴシック" panose="020B0609070205080204" pitchFamily="49" charset="-128"/>
                <a:ea typeface="ＭＳ ゴシック" panose="020B0609070205080204" pitchFamily="49" charset="-128"/>
              </a:rPr>
              <a:t>16:00</a:t>
            </a:r>
            <a:r>
              <a:rPr lang="ja-JP" altLang="en-US" sz="1200" dirty="0">
                <a:latin typeface="ＭＳ ゴシック" panose="020B0609070205080204" pitchFamily="49" charset="-128"/>
                <a:ea typeface="ＭＳ ゴシック" panose="020B0609070205080204" pitchFamily="49" charset="-128"/>
              </a:rPr>
              <a:t>頃まで）</a:t>
            </a:r>
          </a:p>
        </p:txBody>
      </p:sp>
      <p:sp>
        <p:nvSpPr>
          <p:cNvPr id="2" name="正方形/長方形 1">
            <a:extLst>
              <a:ext uri="{FF2B5EF4-FFF2-40B4-BE49-F238E27FC236}">
                <a16:creationId xmlns:a16="http://schemas.microsoft.com/office/drawing/2014/main" id="{663E4CAA-85DC-005B-DED3-1970A66D0896}"/>
              </a:ext>
            </a:extLst>
          </p:cNvPr>
          <p:cNvSpPr/>
          <p:nvPr/>
        </p:nvSpPr>
        <p:spPr>
          <a:xfrm>
            <a:off x="4634476" y="3864778"/>
            <a:ext cx="2194496" cy="574326"/>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11" name="テキスト ボックス 10">
            <a:extLst>
              <a:ext uri="{FF2B5EF4-FFF2-40B4-BE49-F238E27FC236}">
                <a16:creationId xmlns:a16="http://schemas.microsoft.com/office/drawing/2014/main" id="{447610E1-2EB2-2047-2707-F5DFCFAC537A}"/>
              </a:ext>
            </a:extLst>
          </p:cNvPr>
          <p:cNvSpPr txBox="1"/>
          <p:nvPr/>
        </p:nvSpPr>
        <p:spPr>
          <a:xfrm>
            <a:off x="79011" y="5281836"/>
            <a:ext cx="6566533" cy="1754326"/>
          </a:xfrm>
          <a:prstGeom prst="rect">
            <a:avLst/>
          </a:prstGeom>
          <a:noFill/>
        </p:spPr>
        <p:txBody>
          <a:bodyPr wrap="square">
            <a:spAutoFit/>
          </a:bodyPr>
          <a:lstStyle/>
          <a:p>
            <a:r>
              <a:rPr lang="ja-JP" altLang="en-US" sz="1200" dirty="0">
                <a:latin typeface="ＭＳ ゴシック" panose="020B0609070205080204" pitchFamily="49" charset="-128"/>
                <a:ea typeface="ＭＳ ゴシック" panose="020B0609070205080204" pitchFamily="49" charset="-128"/>
              </a:rPr>
              <a:t> 「環境計測を活用した栽培管理」は、スマートグリーンハウスを展開する上で重要な基本技術です。計測データを基に制御を行う栽培管理技術は徐々に普及しており、施設園芸における安定供給の実現において、今後も重要な役割を果たすと考えられます。</a:t>
            </a:r>
          </a:p>
          <a:p>
            <a:r>
              <a:rPr lang="ja-JP" altLang="en-US" sz="1200" dirty="0">
                <a:latin typeface="ＭＳ ゴシック" panose="020B0609070205080204" pitchFamily="49" charset="-128"/>
                <a:ea typeface="ＭＳ ゴシック" panose="020B0609070205080204" pitchFamily="49" charset="-128"/>
              </a:rPr>
              <a:t>  本年度は、環境計測をまだ実施していない方や、実施経験の浅い方を対象に、既に取り組みを進めている実践事例をもとにした質疑応答（ディスカッション）を通じて、栽培管理に関する疑問や不安を共有し、環境計測およびそのデータに基づく管理を実際に実践できるようになることを目的とした研修会を開催したいと考えています。スマート農業を支援する指導的な立場の方や、今後植物工場での圃場管理に携わる予定の方にもおすすめの研修です。</a:t>
            </a:r>
          </a:p>
          <a:p>
            <a:endParaRPr lang="ja-JP" altLang="en-US" sz="1200" dirty="0">
              <a:latin typeface="ＭＳ ゴシック" panose="020B0609070205080204" pitchFamily="49" charset="-128"/>
              <a:ea typeface="ＭＳ ゴシック" panose="020B0609070205080204" pitchFamily="49" charset="-128"/>
            </a:endParaRPr>
          </a:p>
        </p:txBody>
      </p:sp>
      <p:graphicFrame>
        <p:nvGraphicFramePr>
          <p:cNvPr id="15" name="表 15">
            <a:extLst>
              <a:ext uri="{FF2B5EF4-FFF2-40B4-BE49-F238E27FC236}">
                <a16:creationId xmlns:a16="http://schemas.microsoft.com/office/drawing/2014/main" id="{17AEF474-8E5C-7394-D082-43A1020F884E}"/>
              </a:ext>
            </a:extLst>
          </p:cNvPr>
          <p:cNvGraphicFramePr>
            <a:graphicFrameLocks noGrp="1"/>
          </p:cNvGraphicFramePr>
          <p:nvPr>
            <p:extLst>
              <p:ext uri="{D42A27DB-BD31-4B8C-83A1-F6EECF244321}">
                <p14:modId xmlns:p14="http://schemas.microsoft.com/office/powerpoint/2010/main" val="1381068521"/>
              </p:ext>
            </p:extLst>
          </p:nvPr>
        </p:nvGraphicFramePr>
        <p:xfrm>
          <a:off x="129611" y="3339240"/>
          <a:ext cx="6690228" cy="2000720"/>
        </p:xfrm>
        <a:graphic>
          <a:graphicData uri="http://schemas.openxmlformats.org/drawingml/2006/table">
            <a:tbl>
              <a:tblPr firstRow="1" bandRow="1">
                <a:tableStyleId>{2D5ABB26-0587-4C30-8999-92F81FD0307C}</a:tableStyleId>
              </a:tblPr>
              <a:tblGrid>
                <a:gridCol w="2013242">
                  <a:extLst>
                    <a:ext uri="{9D8B030D-6E8A-4147-A177-3AD203B41FA5}">
                      <a16:colId xmlns:a16="http://schemas.microsoft.com/office/drawing/2014/main" val="2810094433"/>
                    </a:ext>
                  </a:extLst>
                </a:gridCol>
                <a:gridCol w="208280">
                  <a:extLst>
                    <a:ext uri="{9D8B030D-6E8A-4147-A177-3AD203B41FA5}">
                      <a16:colId xmlns:a16="http://schemas.microsoft.com/office/drawing/2014/main" val="2634326508"/>
                    </a:ext>
                  </a:extLst>
                </a:gridCol>
                <a:gridCol w="2038904">
                  <a:extLst>
                    <a:ext uri="{9D8B030D-6E8A-4147-A177-3AD203B41FA5}">
                      <a16:colId xmlns:a16="http://schemas.microsoft.com/office/drawing/2014/main" val="2565864751"/>
                    </a:ext>
                  </a:extLst>
                </a:gridCol>
                <a:gridCol w="208280">
                  <a:extLst>
                    <a:ext uri="{9D8B030D-6E8A-4147-A177-3AD203B41FA5}">
                      <a16:colId xmlns:a16="http://schemas.microsoft.com/office/drawing/2014/main" val="1667719704"/>
                    </a:ext>
                  </a:extLst>
                </a:gridCol>
                <a:gridCol w="1674532">
                  <a:extLst>
                    <a:ext uri="{9D8B030D-6E8A-4147-A177-3AD203B41FA5}">
                      <a16:colId xmlns:a16="http://schemas.microsoft.com/office/drawing/2014/main" val="3014592006"/>
                    </a:ext>
                  </a:extLst>
                </a:gridCol>
                <a:gridCol w="546990">
                  <a:extLst>
                    <a:ext uri="{9D8B030D-6E8A-4147-A177-3AD203B41FA5}">
                      <a16:colId xmlns:a16="http://schemas.microsoft.com/office/drawing/2014/main" val="204303687"/>
                    </a:ext>
                  </a:extLst>
                </a:gridCol>
              </a:tblGrid>
              <a:tr h="516462">
                <a:tc gridSpan="2">
                  <a:txBody>
                    <a:bodyPr/>
                    <a:lstStyle/>
                    <a:p>
                      <a:pPr algn="ctr"/>
                      <a:endParaRPr kumimoji="1" lang="ja-JP" altLang="en-US" sz="1200" dirty="0">
                        <a:latin typeface="ＭＳ ゴシック" panose="020B0609070205080204" pitchFamily="49" charset="-128"/>
                        <a:ea typeface="ＭＳ ゴシック" panose="020B0609070205080204" pitchFamily="49"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a:p>
                  </a:txBody>
                  <a:tcPr/>
                </a:tc>
                <a:tc gridSpan="2">
                  <a:txBody>
                    <a:bodyPr/>
                    <a:lstStyle/>
                    <a:p>
                      <a:pPr algn="ctr"/>
                      <a:endParaRPr kumimoji="1" lang="ja-JP" altLang="en-US" sz="1200" dirty="0">
                        <a:latin typeface="ＭＳ ゴシック" panose="020B0609070205080204" pitchFamily="49" charset="-128"/>
                        <a:ea typeface="ＭＳ ゴシック" panose="020B0609070205080204" pitchFamily="49"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a:p>
                  </a:txBody>
                  <a:tcPr/>
                </a:tc>
                <a:tc gridSpan="2">
                  <a:txBody>
                    <a:bodyPr/>
                    <a:lstStyle/>
                    <a:p>
                      <a:pPr algn="ctr"/>
                      <a:endParaRPr kumimoji="1" lang="ja-JP" altLang="en-US" sz="1200" dirty="0">
                        <a:latin typeface="ＭＳ ゴシック" panose="020B0609070205080204" pitchFamily="49" charset="-128"/>
                        <a:ea typeface="ＭＳ ゴシック" panose="020B0609070205080204" pitchFamily="49"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a:p>
                  </a:txBody>
                  <a:tcPr/>
                </a:tc>
                <a:extLst>
                  <a:ext uri="{0D108BD9-81ED-4DB2-BD59-A6C34878D82A}">
                    <a16:rowId xmlns:a16="http://schemas.microsoft.com/office/drawing/2014/main" val="4038160326"/>
                  </a:ext>
                </a:extLst>
              </a:tr>
              <a:tr h="569858">
                <a:tc gridSpan="2">
                  <a:txBody>
                    <a:bodyPr/>
                    <a:lstStyle/>
                    <a:p>
                      <a:pPr algn="ctr"/>
                      <a:r>
                        <a:rPr kumimoji="1" lang="ja-JP" altLang="en-US" sz="1400" b="0" dirty="0">
                          <a:latin typeface="HGP創英角ｺﾞｼｯｸUB" panose="020B0A00000000000000" pitchFamily="50" charset="-128"/>
                          <a:ea typeface="HGP創英角ｺﾞｼｯｸUB" panose="020B0A00000000000000" pitchFamily="50" charset="-128"/>
                        </a:rPr>
                        <a:t>報告１：環境計測の基本と環境計測事例の紹介</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a:p>
                  </a:txBody>
                  <a:tcPr/>
                </a:tc>
                <a:tc gridSpan="2">
                  <a:txBody>
                    <a:bodyPr/>
                    <a:lstStyle/>
                    <a:p>
                      <a:pPr algn="ctr"/>
                      <a:r>
                        <a:rPr kumimoji="1" lang="ja-JP" altLang="en-US" sz="1400" b="0" kern="1200" dirty="0">
                          <a:solidFill>
                            <a:schemeClr val="tx1"/>
                          </a:solidFill>
                          <a:effectLst/>
                          <a:latin typeface="HGP創英角ｺﾞｼｯｸUB" panose="020B0A00000000000000" pitchFamily="50" charset="-128"/>
                          <a:ea typeface="HGP創英角ｺﾞｼｯｸUB" panose="020B0A00000000000000" pitchFamily="50" charset="-128"/>
                          <a:cs typeface="+mn-cs"/>
                        </a:rPr>
                        <a:t>報告２：栽培管理の実際と改善事例の紹介</a:t>
                      </a:r>
                      <a:endParaRPr kumimoji="1" lang="ja-JP" altLang="en-US" sz="1400" b="0" dirty="0">
                        <a:latin typeface="HGP創英角ｺﾞｼｯｸUB" panose="020B0A00000000000000" pitchFamily="50" charset="-128"/>
                        <a:ea typeface="HGP創英角ｺﾞｼｯｸUB" panose="020B0A00000000000000" pitchFamily="50"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a:p>
                  </a:txBody>
                  <a:tcPr/>
                </a:tc>
                <a:tc gridSpan="2">
                  <a:txBody>
                    <a:bodyPr/>
                    <a:lstStyle/>
                    <a:p>
                      <a:pPr algn="ctr"/>
                      <a:r>
                        <a:rPr kumimoji="1" lang="ja-JP" altLang="en-US" sz="1400" b="0" dirty="0">
                          <a:latin typeface="HGP創英角ｺﾞｼｯｸUB" panose="020B0A00000000000000" pitchFamily="50" charset="-128"/>
                          <a:ea typeface="HGP創英角ｺﾞｼｯｸUB" panose="020B0A00000000000000" pitchFamily="50" charset="-128"/>
                        </a:rPr>
                        <a:t>報告３：植物工場三重の</a:t>
                      </a:r>
                      <a:endParaRPr kumimoji="1" lang="en-US" altLang="ja-JP" sz="1400" b="0">
                        <a:latin typeface="HGP創英角ｺﾞｼｯｸUB" panose="020B0A00000000000000" pitchFamily="50" charset="-128"/>
                        <a:ea typeface="HGP創英角ｺﾞｼｯｸUB" panose="020B0A00000000000000" pitchFamily="50" charset="-128"/>
                      </a:endParaRPr>
                    </a:p>
                    <a:p>
                      <a:pPr algn="ctr"/>
                      <a:r>
                        <a:rPr kumimoji="1" lang="ja-JP" altLang="en-US" sz="1400" b="0">
                          <a:latin typeface="HGP創英角ｺﾞｼｯｸUB" panose="020B0A00000000000000" pitchFamily="50" charset="-128"/>
                          <a:ea typeface="HGP創英角ｺﾞｼｯｸUB" panose="020B0A00000000000000" pitchFamily="50" charset="-128"/>
                        </a:rPr>
                        <a:t>栽培</a:t>
                      </a:r>
                      <a:r>
                        <a:rPr kumimoji="1" lang="ja-JP" altLang="en-US" sz="1400" b="0" dirty="0">
                          <a:latin typeface="HGP創英角ｺﾞｼｯｸUB" panose="020B0A00000000000000" pitchFamily="50" charset="-128"/>
                          <a:ea typeface="HGP創英角ｺﾞｼｯｸUB" panose="020B0A00000000000000" pitchFamily="50" charset="-128"/>
                        </a:rPr>
                        <a:t>管理及び計測の紹介</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a:p>
                  </a:txBody>
                  <a:tcPr/>
                </a:tc>
                <a:extLst>
                  <a:ext uri="{0D108BD9-81ED-4DB2-BD59-A6C34878D82A}">
                    <a16:rowId xmlns:a16="http://schemas.microsoft.com/office/drawing/2014/main" val="2673354094"/>
                  </a:ext>
                </a:extLst>
              </a:tr>
              <a:tr h="625642">
                <a:tc>
                  <a:txBody>
                    <a:bodyPr/>
                    <a:lstStyle/>
                    <a:p>
                      <a:pPr algn="ctr"/>
                      <a:r>
                        <a:rPr kumimoji="1" lang="ja-JP" altLang="en-US" sz="1200" dirty="0">
                          <a:latin typeface="ＭＳ ゴシック" panose="020B0609070205080204" pitchFamily="49" charset="-128"/>
                          <a:ea typeface="ＭＳ ゴシック" panose="020B0609070205080204" pitchFamily="49" charset="-128"/>
                        </a:rPr>
                        <a:t>株式会社サカタのタネ　</a:t>
                      </a:r>
                      <a:endParaRPr kumimoji="1" lang="en-US" altLang="ja-JP" sz="1200" dirty="0">
                        <a:latin typeface="ＭＳ ゴシック" panose="020B0609070205080204" pitchFamily="49" charset="-128"/>
                        <a:ea typeface="ＭＳ ゴシック" panose="020B0609070205080204" pitchFamily="49" charset="-128"/>
                      </a:endParaRPr>
                    </a:p>
                    <a:p>
                      <a:pPr algn="ctr"/>
                      <a:r>
                        <a:rPr kumimoji="1" lang="ja-JP" altLang="en-US" sz="1200" dirty="0">
                          <a:latin typeface="ＭＳ ゴシック" panose="020B0609070205080204" pitchFamily="49" charset="-128"/>
                          <a:ea typeface="ＭＳ ゴシック" panose="020B0609070205080204" pitchFamily="49" charset="-128"/>
                        </a:rPr>
                        <a:t>ソリューション統括部</a:t>
                      </a:r>
                    </a:p>
                    <a:p>
                      <a:pPr algn="ctr"/>
                      <a:r>
                        <a:rPr kumimoji="1" lang="ja-JP" altLang="en-US" sz="1200" dirty="0">
                          <a:latin typeface="ＭＳ ゴシック" panose="020B0609070205080204" pitchFamily="49" charset="-128"/>
                          <a:ea typeface="ＭＳ ゴシック" panose="020B0609070205080204" pitchFamily="49" charset="-128"/>
                        </a:rPr>
                        <a:t>浜中 悠 氏</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kumimoji="1" lang="ja-JP" altLang="en-US" sz="1200" dirty="0">
                        <a:latin typeface="ＭＳ ゴシック" panose="020B0609070205080204" pitchFamily="49" charset="-128"/>
                        <a:ea typeface="ＭＳ ゴシック" panose="020B0609070205080204" pitchFamily="49"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ja-JP" altLang="en-US" sz="1200" dirty="0">
                          <a:latin typeface="ＭＳ ゴシック" panose="020B0609070205080204" pitchFamily="49" charset="-128"/>
                          <a:ea typeface="ＭＳ ゴシック" panose="020B0609070205080204" pitchFamily="49" charset="-128"/>
                        </a:rPr>
                        <a:t>有限会社　大松農園</a:t>
                      </a:r>
                      <a:endParaRPr kumimoji="1" lang="en-US" altLang="ja-JP" sz="1200" dirty="0">
                        <a:latin typeface="ＭＳ ゴシック" panose="020B0609070205080204" pitchFamily="49" charset="-128"/>
                        <a:ea typeface="ＭＳ ゴシック" panose="020B0609070205080204" pitchFamily="49" charset="-128"/>
                      </a:endParaRPr>
                    </a:p>
                    <a:p>
                      <a:pPr algn="ctr"/>
                      <a:endParaRPr kumimoji="1" lang="en-US" altLang="ja-JP" sz="1200" dirty="0">
                        <a:latin typeface="ＭＳ ゴシック" panose="020B0609070205080204" pitchFamily="49" charset="-128"/>
                        <a:ea typeface="ＭＳ ゴシック" panose="020B0609070205080204" pitchFamily="49" charset="-128"/>
                      </a:endParaRPr>
                    </a:p>
                    <a:p>
                      <a:pPr algn="ctr"/>
                      <a:r>
                        <a:rPr kumimoji="1" lang="ja-JP" altLang="en-US" sz="1200" dirty="0">
                          <a:latin typeface="ＭＳ ゴシック" panose="020B0609070205080204" pitchFamily="49" charset="-128"/>
                          <a:ea typeface="ＭＳ ゴシック" panose="020B0609070205080204" pitchFamily="49" charset="-128"/>
                        </a:rPr>
                        <a:t>  加藤 直哉 氏</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kumimoji="1" lang="ja-JP" altLang="en-US" sz="1200" dirty="0">
                        <a:latin typeface="ＭＳ ゴシック" panose="020B0609070205080204" pitchFamily="49" charset="-128"/>
                        <a:ea typeface="ＭＳ ゴシック" panose="020B0609070205080204" pitchFamily="49"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ja-JP" altLang="en-US" sz="1200" dirty="0">
                          <a:latin typeface="ＭＳ ゴシック" panose="020B0609070205080204" pitchFamily="49" charset="-128"/>
                          <a:ea typeface="ＭＳ ゴシック" panose="020B0609070205080204" pitchFamily="49" charset="-128"/>
                        </a:rPr>
                        <a:t>　三重県農業研究所</a:t>
                      </a:r>
                      <a:endParaRPr kumimoji="1" lang="en-US" altLang="ja-JP" sz="1200" dirty="0">
                        <a:latin typeface="ＭＳ ゴシック" panose="020B0609070205080204" pitchFamily="49" charset="-128"/>
                        <a:ea typeface="ＭＳ ゴシック" panose="020B0609070205080204" pitchFamily="49" charset="-128"/>
                      </a:endParaRPr>
                    </a:p>
                    <a:p>
                      <a:pPr algn="ctr"/>
                      <a:r>
                        <a:rPr kumimoji="1" lang="ja-JP" altLang="en-US" sz="1200" dirty="0">
                          <a:latin typeface="ＭＳ ゴシック" panose="020B0609070205080204" pitchFamily="49" charset="-128"/>
                          <a:ea typeface="ＭＳ ゴシック" panose="020B0609070205080204" pitchFamily="49" charset="-128"/>
                        </a:rPr>
                        <a:t>　磯山　陽介</a:t>
                      </a:r>
                      <a:endParaRPr kumimoji="1" lang="en-US" altLang="ja-JP" sz="1200" dirty="0">
                        <a:latin typeface="ＭＳ ゴシック" panose="020B0609070205080204" pitchFamily="49" charset="-128"/>
                        <a:ea typeface="ＭＳ ゴシック" panose="020B0609070205080204" pitchFamily="49" charset="-128"/>
                      </a:endParaRPr>
                    </a:p>
                    <a:p>
                      <a:pPr algn="ctr"/>
                      <a:r>
                        <a:rPr kumimoji="1" lang="ja-JP" altLang="en-US" sz="1200" dirty="0">
                          <a:latin typeface="ＭＳ ゴシック" panose="020B0609070205080204" pitchFamily="49" charset="-128"/>
                          <a:ea typeface="ＭＳ ゴシック" panose="020B0609070205080204" pitchFamily="49" charset="-128"/>
                        </a:rPr>
                        <a:t>　　杉村　安都武</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kumimoji="1" lang="ja-JP" altLang="en-US" sz="1200" dirty="0">
                        <a:latin typeface="ＭＳ ゴシック" panose="020B0609070205080204" pitchFamily="49" charset="-128"/>
                        <a:ea typeface="ＭＳ ゴシック" panose="020B0609070205080204" pitchFamily="49"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828522428"/>
                  </a:ext>
                </a:extLst>
              </a:tr>
              <a:tr h="165459">
                <a:tc gridSpan="2">
                  <a:txBody>
                    <a:bodyPr/>
                    <a:lstStyle/>
                    <a:p>
                      <a:pPr algn="ctr"/>
                      <a:r>
                        <a:rPr kumimoji="1" lang="en-US" altLang="ja-JP" sz="1200" dirty="0">
                          <a:latin typeface="ＭＳ ゴシック" panose="020B0609070205080204" pitchFamily="49" charset="-128"/>
                          <a:ea typeface="ＭＳ ゴシック" panose="020B0609070205080204" pitchFamily="49" charset="-128"/>
                        </a:rPr>
                        <a:t>13:30 - 14:15</a:t>
                      </a:r>
                      <a:endParaRPr kumimoji="1" lang="ja-JP" altLang="en-US" sz="1200" dirty="0">
                        <a:latin typeface="ＭＳ ゴシック" panose="020B0609070205080204" pitchFamily="49" charset="-128"/>
                        <a:ea typeface="ＭＳ ゴシック" panose="020B0609070205080204" pitchFamily="49"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a:p>
                  </a:txBody>
                  <a:tcPr/>
                </a:tc>
                <a:tc gridSpan="2">
                  <a:txBody>
                    <a:bodyPr/>
                    <a:lstStyle/>
                    <a:p>
                      <a:pPr algn="ctr"/>
                      <a:r>
                        <a:rPr kumimoji="1" lang="en-US" altLang="ja-JP" sz="1200" dirty="0">
                          <a:latin typeface="ＭＳ ゴシック" panose="020B0609070205080204" pitchFamily="49" charset="-128"/>
                          <a:ea typeface="ＭＳ ゴシック" panose="020B0609070205080204" pitchFamily="49" charset="-128"/>
                        </a:rPr>
                        <a:t>14:15 – 15:00</a:t>
                      </a:r>
                      <a:endParaRPr kumimoji="1" lang="ja-JP" altLang="en-US" sz="1200" dirty="0">
                        <a:latin typeface="ＭＳ ゴシック" panose="020B0609070205080204" pitchFamily="49" charset="-128"/>
                        <a:ea typeface="ＭＳ ゴシック" panose="020B0609070205080204" pitchFamily="49"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a:p>
                  </a:txBody>
                  <a:tcPr/>
                </a:tc>
                <a:tc gridSpan="2">
                  <a:txBody>
                    <a:bodyPr/>
                    <a:lstStyle/>
                    <a:p>
                      <a:pPr algn="l"/>
                      <a:r>
                        <a:rPr kumimoji="1" lang="ja-JP" altLang="en-US" sz="1200" dirty="0">
                          <a:latin typeface="ＭＳ ゴシック" panose="020B0609070205080204" pitchFamily="49" charset="-128"/>
                          <a:ea typeface="ＭＳ ゴシック" panose="020B0609070205080204" pitchFamily="49" charset="-128"/>
                        </a:rPr>
                        <a:t>　   </a:t>
                      </a:r>
                      <a:r>
                        <a:rPr kumimoji="1" lang="en-US" altLang="ja-JP" sz="1200" dirty="0">
                          <a:latin typeface="ＭＳ ゴシック" panose="020B0609070205080204" pitchFamily="49" charset="-128"/>
                          <a:ea typeface="ＭＳ ゴシック" panose="020B0609070205080204" pitchFamily="49" charset="-128"/>
                        </a:rPr>
                        <a:t>15:00</a:t>
                      </a:r>
                      <a:r>
                        <a:rPr kumimoji="1" lang="ja-JP" altLang="en-US" sz="1200" dirty="0">
                          <a:latin typeface="ＭＳ ゴシック" panose="020B0609070205080204" pitchFamily="49" charset="-128"/>
                          <a:ea typeface="ＭＳ ゴシック" panose="020B0609070205080204" pitchFamily="49" charset="-128"/>
                        </a:rPr>
                        <a:t> </a:t>
                      </a:r>
                      <a:r>
                        <a:rPr kumimoji="1" lang="en-US" altLang="ja-JP" sz="1200" dirty="0">
                          <a:latin typeface="ＭＳ ゴシック" panose="020B0609070205080204" pitchFamily="49" charset="-128"/>
                          <a:ea typeface="ＭＳ ゴシック" panose="020B0609070205080204" pitchFamily="49" charset="-128"/>
                        </a:rPr>
                        <a:t>–</a:t>
                      </a:r>
                      <a:r>
                        <a:rPr kumimoji="1" lang="ja-JP" altLang="en-US" sz="1200" dirty="0">
                          <a:latin typeface="ＭＳ ゴシック" panose="020B0609070205080204" pitchFamily="49" charset="-128"/>
                          <a:ea typeface="ＭＳ ゴシック" panose="020B0609070205080204" pitchFamily="49" charset="-128"/>
                        </a:rPr>
                        <a:t> </a:t>
                      </a:r>
                      <a:r>
                        <a:rPr kumimoji="1" lang="en-US" altLang="ja-JP" sz="1200" dirty="0">
                          <a:latin typeface="ＭＳ ゴシック" panose="020B0609070205080204" pitchFamily="49" charset="-128"/>
                          <a:ea typeface="ＭＳ ゴシック" panose="020B0609070205080204" pitchFamily="49" charset="-128"/>
                        </a:rPr>
                        <a:t>15:30</a:t>
                      </a:r>
                      <a:endParaRPr kumimoji="1" lang="ja-JP" altLang="en-US" sz="1200" dirty="0">
                        <a:latin typeface="ＭＳ ゴシック" panose="020B0609070205080204" pitchFamily="49" charset="-128"/>
                        <a:ea typeface="ＭＳ ゴシック" panose="020B0609070205080204" pitchFamily="49"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a:p>
                  </a:txBody>
                  <a:tcPr/>
                </a:tc>
                <a:extLst>
                  <a:ext uri="{0D108BD9-81ED-4DB2-BD59-A6C34878D82A}">
                    <a16:rowId xmlns:a16="http://schemas.microsoft.com/office/drawing/2014/main" val="1748049797"/>
                  </a:ext>
                </a:extLst>
              </a:tr>
            </a:tbl>
          </a:graphicData>
        </a:graphic>
      </p:graphicFrame>
    </p:spTree>
    <p:extLst>
      <p:ext uri="{BB962C8B-B14F-4D97-AF65-F5344CB8AC3E}">
        <p14:creationId xmlns:p14="http://schemas.microsoft.com/office/powerpoint/2010/main" val="24338603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正方形/長方形 21">
            <a:extLst>
              <a:ext uri="{FF2B5EF4-FFF2-40B4-BE49-F238E27FC236}">
                <a16:creationId xmlns:a16="http://schemas.microsoft.com/office/drawing/2014/main" id="{FD90A5C8-E54F-C2E4-856F-1B9F23841755}"/>
              </a:ext>
            </a:extLst>
          </p:cNvPr>
          <p:cNvSpPr/>
          <p:nvPr/>
        </p:nvSpPr>
        <p:spPr>
          <a:xfrm>
            <a:off x="122814" y="8663416"/>
            <a:ext cx="6600669" cy="106988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600" dirty="0">
                <a:solidFill>
                  <a:schemeClr val="tx1"/>
                </a:solidFill>
                <a:latin typeface="ＭＳ ゴシック" panose="020B0609070205080204" pitchFamily="49" charset="-128"/>
                <a:ea typeface="ＭＳ ゴシック" panose="020B0609070205080204" pitchFamily="49" charset="-128"/>
              </a:rPr>
              <a:t>【</a:t>
            </a:r>
            <a:r>
              <a:rPr kumimoji="1" lang="ja-JP" altLang="en-US" sz="1600" dirty="0">
                <a:solidFill>
                  <a:schemeClr val="tx1"/>
                </a:solidFill>
                <a:latin typeface="ＭＳ ゴシック" panose="020B0609070205080204" pitchFamily="49" charset="-128"/>
                <a:ea typeface="ＭＳ ゴシック" panose="020B0609070205080204" pitchFamily="49" charset="-128"/>
              </a:rPr>
              <a:t>事務担当</a:t>
            </a:r>
            <a:r>
              <a:rPr kumimoji="1" lang="en-US" altLang="ja-JP" sz="1600" dirty="0">
                <a:solidFill>
                  <a:schemeClr val="tx1"/>
                </a:solidFill>
                <a:latin typeface="ＭＳ ゴシック" panose="020B0609070205080204" pitchFamily="49" charset="-128"/>
                <a:ea typeface="ＭＳ ゴシック" panose="020B0609070205080204" pitchFamily="49" charset="-128"/>
              </a:rPr>
              <a:t>】</a:t>
            </a:r>
          </a:p>
          <a:p>
            <a:r>
              <a:rPr kumimoji="1" lang="ja-JP" altLang="en-US" sz="1600" dirty="0">
                <a:solidFill>
                  <a:schemeClr val="tx1"/>
                </a:solidFill>
                <a:latin typeface="ＭＳ ゴシック" panose="020B0609070205080204" pitchFamily="49" charset="-128"/>
                <a:ea typeface="ＭＳ ゴシック" panose="020B0609070205080204" pitchFamily="49" charset="-128"/>
              </a:rPr>
              <a:t>　　三重県農業研究所　生産技術研究室　野菜園芸研究課　磯山</a:t>
            </a:r>
            <a:endParaRPr kumimoji="1" lang="en-US" altLang="ja-JP" sz="1600" dirty="0">
              <a:solidFill>
                <a:schemeClr val="tx1"/>
              </a:solidFill>
              <a:latin typeface="ＭＳ ゴシック" panose="020B0609070205080204" pitchFamily="49" charset="-128"/>
              <a:ea typeface="ＭＳ ゴシック" panose="020B0609070205080204" pitchFamily="49" charset="-128"/>
            </a:endParaRPr>
          </a:p>
          <a:p>
            <a:r>
              <a:rPr kumimoji="1" lang="ja-JP" altLang="en-US" sz="1600" dirty="0">
                <a:solidFill>
                  <a:schemeClr val="tx1"/>
                </a:solidFill>
                <a:latin typeface="ＭＳ ゴシック" panose="020B0609070205080204" pitchFamily="49" charset="-128"/>
                <a:ea typeface="ＭＳ ゴシック" panose="020B0609070205080204" pitchFamily="49" charset="-128"/>
              </a:rPr>
              <a:t>　　電話番号：</a:t>
            </a:r>
            <a:r>
              <a:rPr kumimoji="1" lang="en-US" altLang="ja-JP" sz="1600" dirty="0">
                <a:solidFill>
                  <a:schemeClr val="tx1"/>
                </a:solidFill>
                <a:latin typeface="ＭＳ ゴシック" panose="020B0609070205080204" pitchFamily="49" charset="-128"/>
                <a:ea typeface="ＭＳ ゴシック" panose="020B0609070205080204" pitchFamily="49" charset="-128"/>
              </a:rPr>
              <a:t>0598-42-6358</a:t>
            </a:r>
            <a:r>
              <a:rPr kumimoji="1" lang="ja-JP" altLang="en-US" sz="1600" dirty="0">
                <a:solidFill>
                  <a:schemeClr val="tx1"/>
                </a:solidFill>
                <a:latin typeface="ＭＳ ゴシック" panose="020B0609070205080204" pitchFamily="49" charset="-128"/>
                <a:ea typeface="ＭＳ ゴシック" panose="020B0609070205080204" pitchFamily="49" charset="-128"/>
              </a:rPr>
              <a:t>　メール：</a:t>
            </a:r>
            <a:r>
              <a:rPr kumimoji="1" lang="en-US" altLang="ja-JP" sz="1600" dirty="0">
                <a:solidFill>
                  <a:schemeClr val="tx1"/>
                </a:solidFill>
                <a:latin typeface="ＭＳ ゴシック" panose="020B0609070205080204" pitchFamily="49" charset="-128"/>
                <a:ea typeface="ＭＳ ゴシック" panose="020B0609070205080204" pitchFamily="49" charset="-128"/>
              </a:rPr>
              <a:t>plant-fb@pref.mie.lg.jp</a:t>
            </a:r>
          </a:p>
          <a:p>
            <a:r>
              <a:rPr kumimoji="1" lang="ja-JP" altLang="en-US" sz="1600" dirty="0">
                <a:solidFill>
                  <a:schemeClr val="tx1"/>
                </a:solidFill>
                <a:latin typeface="ＭＳ ゴシック" panose="020B0609070205080204" pitchFamily="49" charset="-128"/>
                <a:ea typeface="ＭＳ ゴシック" panose="020B0609070205080204" pitchFamily="49" charset="-128"/>
              </a:rPr>
              <a:t>　　県</a:t>
            </a:r>
            <a:r>
              <a:rPr kumimoji="1" lang="en-US" altLang="ja-JP" sz="1600" dirty="0">
                <a:solidFill>
                  <a:schemeClr val="tx1"/>
                </a:solidFill>
                <a:latin typeface="ＭＳ ゴシック" panose="020B0609070205080204" pitchFamily="49" charset="-128"/>
                <a:ea typeface="ＭＳ ゴシック" panose="020B0609070205080204" pitchFamily="49" charset="-128"/>
              </a:rPr>
              <a:t>HP</a:t>
            </a:r>
            <a:r>
              <a:rPr kumimoji="1" lang="ja-JP" altLang="en-US" sz="1600" dirty="0">
                <a:solidFill>
                  <a:schemeClr val="tx1"/>
                </a:solidFill>
                <a:latin typeface="ＭＳ ゴシック" panose="020B0609070205080204" pitchFamily="49" charset="-128"/>
                <a:ea typeface="ＭＳ ゴシック" panose="020B0609070205080204" pitchFamily="49" charset="-128"/>
              </a:rPr>
              <a:t>　</a:t>
            </a:r>
            <a:r>
              <a:rPr kumimoji="1" lang="en-US" altLang="ja-JP" sz="1600" dirty="0">
                <a:solidFill>
                  <a:schemeClr val="tx1"/>
                </a:solidFill>
                <a:latin typeface="ＭＳ ゴシック" panose="020B0609070205080204" pitchFamily="49" charset="-128"/>
                <a:ea typeface="ＭＳ ゴシック" panose="020B0609070205080204" pitchFamily="49" charset="-128"/>
                <a:hlinkClick r:id="rId2"/>
              </a:rPr>
              <a:t>http://www.pref.mie.lg.jp/nougi/hp/index.shtm</a:t>
            </a:r>
            <a:r>
              <a:rPr kumimoji="1" lang="ja-JP" altLang="en-US" sz="1600" dirty="0">
                <a:solidFill>
                  <a:schemeClr val="tx1"/>
                </a:solidFill>
                <a:latin typeface="ＭＳ ゴシック" panose="020B0609070205080204" pitchFamily="49" charset="-128"/>
                <a:ea typeface="ＭＳ ゴシック" panose="020B0609070205080204" pitchFamily="49" charset="-128"/>
              </a:rPr>
              <a:t>　</a:t>
            </a:r>
            <a:endParaRPr kumimoji="1" lang="en-US" altLang="ja-JP" sz="1600" dirty="0">
              <a:solidFill>
                <a:schemeClr val="tx1"/>
              </a:solidFill>
              <a:latin typeface="ＭＳ ゴシック" panose="020B0609070205080204" pitchFamily="49" charset="-128"/>
              <a:ea typeface="ＭＳ ゴシック" panose="020B0609070205080204" pitchFamily="49" charset="-128"/>
            </a:endParaRPr>
          </a:p>
        </p:txBody>
      </p:sp>
      <p:sp>
        <p:nvSpPr>
          <p:cNvPr id="3" name="テキスト ボックス 2">
            <a:extLst>
              <a:ext uri="{FF2B5EF4-FFF2-40B4-BE49-F238E27FC236}">
                <a16:creationId xmlns:a16="http://schemas.microsoft.com/office/drawing/2014/main" id="{818054E6-05A4-6C4D-25C6-FB221D8B0703}"/>
              </a:ext>
            </a:extLst>
          </p:cNvPr>
          <p:cNvSpPr txBox="1"/>
          <p:nvPr/>
        </p:nvSpPr>
        <p:spPr>
          <a:xfrm>
            <a:off x="0" y="783606"/>
            <a:ext cx="6858000" cy="646331"/>
          </a:xfrm>
          <a:prstGeom prst="rect">
            <a:avLst/>
          </a:prstGeom>
          <a:noFill/>
        </p:spPr>
        <p:txBody>
          <a:bodyPr wrap="square">
            <a:spAutoFit/>
          </a:bodyPr>
          <a:lstStyle/>
          <a:p>
            <a:pPr algn="ctr"/>
            <a:r>
              <a:rPr lang="ja-JP" altLang="en-US" dirty="0"/>
              <a:t>令和７年度スマートグリーンハウス展開推進研修会</a:t>
            </a:r>
            <a:endParaRPr lang="en-US" altLang="ja-JP" dirty="0"/>
          </a:p>
          <a:p>
            <a:pPr algn="ctr"/>
            <a:r>
              <a:rPr lang="ja-JP" altLang="en-US" dirty="0"/>
              <a:t>参加申込書</a:t>
            </a:r>
          </a:p>
        </p:txBody>
      </p:sp>
      <p:sp>
        <p:nvSpPr>
          <p:cNvPr id="4" name="テキスト ボックス 3">
            <a:extLst>
              <a:ext uri="{FF2B5EF4-FFF2-40B4-BE49-F238E27FC236}">
                <a16:creationId xmlns:a16="http://schemas.microsoft.com/office/drawing/2014/main" id="{709E9E82-CD1F-945E-20AB-DF72C7071301}"/>
              </a:ext>
            </a:extLst>
          </p:cNvPr>
          <p:cNvSpPr txBox="1"/>
          <p:nvPr/>
        </p:nvSpPr>
        <p:spPr>
          <a:xfrm>
            <a:off x="225967" y="1549613"/>
            <a:ext cx="5373385" cy="307777"/>
          </a:xfrm>
          <a:prstGeom prst="rect">
            <a:avLst/>
          </a:prstGeom>
          <a:noFill/>
        </p:spPr>
        <p:txBody>
          <a:bodyPr wrap="square">
            <a:spAutoFit/>
          </a:bodyPr>
          <a:lstStyle/>
          <a:p>
            <a:r>
              <a:rPr lang="ja-JP" altLang="en-US" sz="1400" dirty="0"/>
              <a:t>三重県農業研究所　生産技術研究室　野菜園芸研究課　行</a:t>
            </a:r>
          </a:p>
        </p:txBody>
      </p:sp>
      <p:sp>
        <p:nvSpPr>
          <p:cNvPr id="10" name="正方形/長方形 9">
            <a:extLst>
              <a:ext uri="{FF2B5EF4-FFF2-40B4-BE49-F238E27FC236}">
                <a16:creationId xmlns:a16="http://schemas.microsoft.com/office/drawing/2014/main" id="{177950A4-3FC1-5699-DF63-6AEE0CAC5BE9}"/>
              </a:ext>
            </a:extLst>
          </p:cNvPr>
          <p:cNvSpPr/>
          <p:nvPr/>
        </p:nvSpPr>
        <p:spPr>
          <a:xfrm>
            <a:off x="336884" y="783606"/>
            <a:ext cx="6172200" cy="646331"/>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テキスト ボックス 10">
            <a:extLst>
              <a:ext uri="{FF2B5EF4-FFF2-40B4-BE49-F238E27FC236}">
                <a16:creationId xmlns:a16="http://schemas.microsoft.com/office/drawing/2014/main" id="{9811D14F-B5F2-76F7-D804-393F07BA241B}"/>
              </a:ext>
            </a:extLst>
          </p:cNvPr>
          <p:cNvSpPr txBox="1"/>
          <p:nvPr/>
        </p:nvSpPr>
        <p:spPr>
          <a:xfrm>
            <a:off x="0" y="40350"/>
            <a:ext cx="6826636" cy="584775"/>
          </a:xfrm>
          <a:prstGeom prst="rect">
            <a:avLst/>
          </a:prstGeom>
          <a:noFill/>
        </p:spPr>
        <p:txBody>
          <a:bodyPr wrap="square">
            <a:spAutoFit/>
          </a:bodyPr>
          <a:lstStyle/>
          <a:p>
            <a:pPr algn="ctr"/>
            <a:r>
              <a:rPr lang="en-US" altLang="ja-JP" sz="1600" dirty="0">
                <a:latin typeface="HGP創英角ｺﾞｼｯｸUB" panose="020B0A00000000000000" pitchFamily="50" charset="-128"/>
                <a:ea typeface="HGP創英角ｺﾞｼｯｸUB" panose="020B0A00000000000000" pitchFamily="50" charset="-128"/>
              </a:rPr>
              <a:t>FAX</a:t>
            </a:r>
            <a:r>
              <a:rPr lang="ja-JP" altLang="en-US" sz="1600" dirty="0">
                <a:latin typeface="HGP創英角ｺﾞｼｯｸUB" panose="020B0A00000000000000" pitchFamily="50" charset="-128"/>
                <a:ea typeface="HGP創英角ｺﾞｼｯｸUB" panose="020B0A00000000000000" pitchFamily="50" charset="-128"/>
              </a:rPr>
              <a:t>：</a:t>
            </a:r>
            <a:r>
              <a:rPr lang="en-US" altLang="ja-JP" sz="1600" dirty="0">
                <a:effectLst/>
                <a:latin typeface="HGP創英角ｺﾞｼｯｸUB" panose="020B0A00000000000000" pitchFamily="50" charset="-128"/>
                <a:ea typeface="HGP創英角ｺﾞｼｯｸUB" panose="020B0A00000000000000" pitchFamily="50" charset="-128"/>
                <a:cs typeface="Times New Roman" panose="02020603050405020304" pitchFamily="18" charset="0"/>
              </a:rPr>
              <a:t>0598-42-1644</a:t>
            </a:r>
            <a:r>
              <a:rPr lang="ja-JP" altLang="en-US" sz="1600" dirty="0">
                <a:effectLst/>
                <a:latin typeface="HGP創英角ｺﾞｼｯｸUB" panose="020B0A00000000000000" pitchFamily="50" charset="-128"/>
                <a:ea typeface="HGP創英角ｺﾞｼｯｸUB" panose="020B0A00000000000000" pitchFamily="50" charset="-128"/>
                <a:cs typeface="Times New Roman" panose="02020603050405020304" pitchFamily="18" charset="0"/>
              </a:rPr>
              <a:t>　または　メール：</a:t>
            </a:r>
            <a:r>
              <a:rPr kumimoji="1" lang="en-US" altLang="ja-JP" sz="1600" dirty="0">
                <a:solidFill>
                  <a:schemeClr val="tx1"/>
                </a:solidFill>
                <a:latin typeface="HGP創英角ｺﾞｼｯｸUB" panose="020B0A00000000000000" pitchFamily="50" charset="-128"/>
                <a:ea typeface="HGP創英角ｺﾞｼｯｸUB" panose="020B0A00000000000000" pitchFamily="50" charset="-128"/>
              </a:rPr>
              <a:t> plant-fb@pref.mie.lg.jp</a:t>
            </a:r>
            <a:endParaRPr lang="en-US" altLang="ja-JP" sz="1600" dirty="0">
              <a:effectLst/>
              <a:latin typeface="HGP創英角ｺﾞｼｯｸUB" panose="020B0A00000000000000" pitchFamily="50" charset="-128"/>
              <a:ea typeface="HGP創英角ｺﾞｼｯｸUB" panose="020B0A00000000000000" pitchFamily="50" charset="-128"/>
              <a:cs typeface="Times New Roman" panose="02020603050405020304" pitchFamily="18" charset="0"/>
            </a:endParaRPr>
          </a:p>
          <a:p>
            <a:pPr algn="ctr"/>
            <a:r>
              <a:rPr kumimoji="1" lang="ja-JP" altLang="en-US" sz="1600" dirty="0">
                <a:latin typeface="HGP創英角ｺﾞｼｯｸUB" panose="020B0A00000000000000" pitchFamily="50" charset="-128"/>
                <a:ea typeface="HGP創英角ｺﾞｼｯｸUB" panose="020B0A00000000000000" pitchFamily="50" charset="-128"/>
              </a:rPr>
              <a:t>令和</a:t>
            </a:r>
            <a:r>
              <a:rPr kumimoji="1" lang="en-US" altLang="ja-JP" sz="1600" dirty="0">
                <a:latin typeface="HGP創英角ｺﾞｼｯｸUB" panose="020B0A00000000000000" pitchFamily="50" charset="-128"/>
                <a:ea typeface="HGP創英角ｺﾞｼｯｸUB" panose="020B0A00000000000000" pitchFamily="50" charset="-128"/>
              </a:rPr>
              <a:t>7</a:t>
            </a:r>
            <a:r>
              <a:rPr kumimoji="1" lang="ja-JP" altLang="en-US" sz="1600" dirty="0">
                <a:latin typeface="HGP創英角ｺﾞｼｯｸUB" panose="020B0A00000000000000" pitchFamily="50" charset="-128"/>
                <a:ea typeface="HGP創英角ｺﾞｼｯｸUB" panose="020B0A00000000000000" pitchFamily="50" charset="-128"/>
              </a:rPr>
              <a:t>年</a:t>
            </a:r>
            <a:r>
              <a:rPr kumimoji="1" lang="en-US" altLang="ja-JP" sz="1600" dirty="0">
                <a:latin typeface="HGP創英角ｺﾞｼｯｸUB" panose="020B0A00000000000000" pitchFamily="50" charset="-128"/>
                <a:ea typeface="HGP創英角ｺﾞｼｯｸUB" panose="020B0A00000000000000" pitchFamily="50" charset="-128"/>
              </a:rPr>
              <a:t>11</a:t>
            </a:r>
            <a:r>
              <a:rPr kumimoji="1" lang="ja-JP" altLang="en-US" sz="1600" dirty="0">
                <a:latin typeface="HGP創英角ｺﾞｼｯｸUB" panose="020B0A00000000000000" pitchFamily="50" charset="-128"/>
                <a:ea typeface="HGP創英角ｺﾞｼｯｸUB" panose="020B0A00000000000000" pitchFamily="50" charset="-128"/>
              </a:rPr>
              <a:t>月</a:t>
            </a:r>
            <a:r>
              <a:rPr kumimoji="1" lang="en-US" altLang="ja-JP" sz="1600" dirty="0">
                <a:latin typeface="HGP創英角ｺﾞｼｯｸUB" panose="020B0A00000000000000" pitchFamily="50" charset="-128"/>
                <a:ea typeface="HGP創英角ｺﾞｼｯｸUB" panose="020B0A00000000000000" pitchFamily="50" charset="-128"/>
              </a:rPr>
              <a:t>10</a:t>
            </a:r>
            <a:r>
              <a:rPr kumimoji="1" lang="ja-JP" altLang="en-US" sz="1600" dirty="0">
                <a:latin typeface="HGP創英角ｺﾞｼｯｸUB" panose="020B0A00000000000000" pitchFamily="50" charset="-128"/>
                <a:ea typeface="HGP創英角ｺﾞｼｯｸUB" panose="020B0A00000000000000" pitchFamily="50" charset="-128"/>
              </a:rPr>
              <a:t>日</a:t>
            </a:r>
            <a:r>
              <a:rPr kumimoji="1" lang="en-US" altLang="ja-JP" sz="1600" dirty="0">
                <a:latin typeface="HGP創英角ｺﾞｼｯｸUB" panose="020B0A00000000000000" pitchFamily="50" charset="-128"/>
                <a:ea typeface="HGP創英角ｺﾞｼｯｸUB" panose="020B0A00000000000000" pitchFamily="50" charset="-128"/>
              </a:rPr>
              <a:t>(</a:t>
            </a:r>
            <a:r>
              <a:rPr kumimoji="1" lang="ja-JP" altLang="en-US" sz="1600" dirty="0">
                <a:latin typeface="HGP創英角ｺﾞｼｯｸUB" panose="020B0A00000000000000" pitchFamily="50" charset="-128"/>
                <a:ea typeface="HGP創英角ｺﾞｼｯｸUB" panose="020B0A00000000000000" pitchFamily="50" charset="-128"/>
              </a:rPr>
              <a:t>月</a:t>
            </a:r>
            <a:r>
              <a:rPr kumimoji="1" lang="en-US" altLang="ja-JP" sz="1600" dirty="0">
                <a:latin typeface="HGP創英角ｺﾞｼｯｸUB" panose="020B0A00000000000000" pitchFamily="50" charset="-128"/>
                <a:ea typeface="HGP創英角ｺﾞｼｯｸUB" panose="020B0A00000000000000" pitchFamily="50" charset="-128"/>
              </a:rPr>
              <a:t>)17:15</a:t>
            </a:r>
            <a:r>
              <a:rPr kumimoji="1" lang="ja-JP" altLang="en-US" sz="1200" dirty="0">
                <a:latin typeface="HGP創英角ｺﾞｼｯｸUB" panose="020B0A00000000000000" pitchFamily="50" charset="-128"/>
                <a:ea typeface="HGP創英角ｺﾞｼｯｸUB" panose="020B0A00000000000000" pitchFamily="50" charset="-128"/>
              </a:rPr>
              <a:t>〆</a:t>
            </a:r>
            <a:endParaRPr kumimoji="1" lang="ja-JP" altLang="en-US" sz="1600" dirty="0">
              <a:latin typeface="HGP創英角ｺﾞｼｯｸUB" panose="020B0A00000000000000" pitchFamily="50" charset="-128"/>
              <a:ea typeface="HGP創英角ｺﾞｼｯｸUB" panose="020B0A00000000000000" pitchFamily="50" charset="-128"/>
            </a:endParaRPr>
          </a:p>
        </p:txBody>
      </p:sp>
      <p:graphicFrame>
        <p:nvGraphicFramePr>
          <p:cNvPr id="16" name="表 23">
            <a:extLst>
              <a:ext uri="{FF2B5EF4-FFF2-40B4-BE49-F238E27FC236}">
                <a16:creationId xmlns:a16="http://schemas.microsoft.com/office/drawing/2014/main" id="{874238A6-9BFE-4824-AFBE-0FC63726F054}"/>
              </a:ext>
            </a:extLst>
          </p:cNvPr>
          <p:cNvGraphicFramePr>
            <a:graphicFrameLocks noGrp="1"/>
          </p:cNvGraphicFramePr>
          <p:nvPr>
            <p:extLst>
              <p:ext uri="{D42A27DB-BD31-4B8C-83A1-F6EECF244321}">
                <p14:modId xmlns:p14="http://schemas.microsoft.com/office/powerpoint/2010/main" val="498187104"/>
              </p:ext>
            </p:extLst>
          </p:nvPr>
        </p:nvGraphicFramePr>
        <p:xfrm>
          <a:off x="336884" y="1978425"/>
          <a:ext cx="6192000" cy="2752920"/>
        </p:xfrm>
        <a:graphic>
          <a:graphicData uri="http://schemas.openxmlformats.org/drawingml/2006/table">
            <a:tbl>
              <a:tblPr firstRow="1" bandRow="1">
                <a:tableStyleId>{2D5ABB26-0587-4C30-8999-92F81FD0307C}</a:tableStyleId>
              </a:tblPr>
              <a:tblGrid>
                <a:gridCol w="2816241">
                  <a:extLst>
                    <a:ext uri="{9D8B030D-6E8A-4147-A177-3AD203B41FA5}">
                      <a16:colId xmlns:a16="http://schemas.microsoft.com/office/drawing/2014/main" val="1353004662"/>
                    </a:ext>
                  </a:extLst>
                </a:gridCol>
                <a:gridCol w="3375759">
                  <a:extLst>
                    <a:ext uri="{9D8B030D-6E8A-4147-A177-3AD203B41FA5}">
                      <a16:colId xmlns:a16="http://schemas.microsoft.com/office/drawing/2014/main" val="3873936832"/>
                    </a:ext>
                  </a:extLst>
                </a:gridCol>
              </a:tblGrid>
              <a:tr h="450000">
                <a:tc>
                  <a:txBody>
                    <a:bodyPr/>
                    <a:lstStyle/>
                    <a:p>
                      <a:pPr algn="l"/>
                      <a:r>
                        <a:rPr kumimoji="1" lang="ja-JP" altLang="en-US" dirty="0"/>
                        <a:t>参加希望人数（代表含む　</a:t>
                      </a:r>
                      <a:r>
                        <a:rPr kumimoji="1" lang="en-US" altLang="ja-JP" dirty="0"/>
                        <a:t>※</a:t>
                      </a:r>
                      <a:r>
                        <a:rPr kumimoji="1" lang="ja-JP" altLang="en-US" dirty="0"/>
                        <a:t>１）</a:t>
                      </a:r>
                    </a:p>
                  </a:txBody>
                  <a:tcPr anchor="ctr">
                    <a:lnL w="635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ja-JP" altLang="en-US" dirty="0"/>
                        <a:t>名</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28343754"/>
                  </a:ext>
                </a:extLst>
              </a:tr>
              <a:tr h="450000">
                <a:tc>
                  <a:txBody>
                    <a:bodyPr/>
                    <a:lstStyle/>
                    <a:p>
                      <a:pPr algn="l"/>
                      <a:r>
                        <a:rPr kumimoji="1" lang="ja-JP" altLang="en-US" dirty="0"/>
                        <a:t>（参加代表者情報）</a:t>
                      </a:r>
                    </a:p>
                  </a:txBody>
                  <a:tcPr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kumimoji="1" lang="ja-JP" altLang="en-US" dirty="0"/>
                    </a:p>
                  </a:txBody>
                  <a:tcPr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397245438"/>
                  </a:ext>
                </a:extLst>
              </a:tr>
              <a:tr h="450000">
                <a:tc>
                  <a:txBody>
                    <a:bodyPr/>
                    <a:lstStyle/>
                    <a:p>
                      <a:pPr algn="l"/>
                      <a:r>
                        <a:rPr kumimoji="1" lang="en-US" altLang="ja-JP" dirty="0"/>
                        <a:t>【</a:t>
                      </a:r>
                      <a:r>
                        <a:rPr kumimoji="1" lang="ja-JP" altLang="en-US" dirty="0"/>
                        <a:t>御所属（都道府県）</a:t>
                      </a:r>
                      <a:r>
                        <a:rPr kumimoji="1" lang="en-US" altLang="ja-JP" dirty="0"/>
                        <a:t>】</a:t>
                      </a:r>
                      <a:endParaRPr kumimoji="1" lang="ja-JP" altLang="en-US" dirty="0"/>
                    </a:p>
                  </a:txBody>
                  <a:tcPr anchor="ctr">
                    <a:lnL w="635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kumimoji="1" lang="ja-JP" altLang="en-US" dirty="0"/>
                        <a:t>　　　　　　　　　　　（　　　　　）</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556938042"/>
                  </a:ext>
                </a:extLst>
              </a:tr>
              <a:tr h="450000">
                <a:tc>
                  <a:txBody>
                    <a:bodyPr/>
                    <a:lstStyle/>
                    <a:p>
                      <a:pPr algn="l"/>
                      <a:r>
                        <a:rPr kumimoji="1" lang="en-US" altLang="ja-JP" dirty="0"/>
                        <a:t>【</a:t>
                      </a:r>
                      <a:r>
                        <a:rPr kumimoji="1" lang="ja-JP" altLang="en-US" dirty="0"/>
                        <a:t>御氏名</a:t>
                      </a:r>
                      <a:r>
                        <a:rPr kumimoji="1" lang="en-US" altLang="ja-JP" dirty="0"/>
                        <a:t>】</a:t>
                      </a:r>
                      <a:endParaRPr kumimoji="1" lang="ja-JP" altLang="en-US" dirty="0"/>
                    </a:p>
                  </a:txBody>
                  <a:tcPr anchor="ctr">
                    <a:lnL w="635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kumimoji="1" lang="ja-JP" altLang="en-US"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050614460"/>
                  </a:ext>
                </a:extLst>
              </a:tr>
              <a:tr h="450000">
                <a:tc>
                  <a:txBody>
                    <a:bodyPr/>
                    <a:lstStyle/>
                    <a:p>
                      <a:pPr algn="l"/>
                      <a:r>
                        <a:rPr kumimoji="1" lang="en-US" altLang="ja-JP" dirty="0"/>
                        <a:t>【</a:t>
                      </a:r>
                      <a:r>
                        <a:rPr kumimoji="1" lang="ja-JP" altLang="en-US" dirty="0"/>
                        <a:t>メールアドレス（</a:t>
                      </a:r>
                      <a:r>
                        <a:rPr kumimoji="1" lang="en-US" altLang="ja-JP" dirty="0"/>
                        <a:t>※</a:t>
                      </a:r>
                      <a:r>
                        <a:rPr kumimoji="1" lang="ja-JP" altLang="en-US" dirty="0"/>
                        <a:t>２）</a:t>
                      </a:r>
                      <a:r>
                        <a:rPr kumimoji="1" lang="en-US" altLang="ja-JP" dirty="0"/>
                        <a:t>】</a:t>
                      </a:r>
                    </a:p>
                  </a:txBody>
                  <a:tcPr anchor="ctr">
                    <a:lnL w="635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kumimoji="1" lang="ja-JP" altLang="en-US"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100625570"/>
                  </a:ext>
                </a:extLst>
              </a:tr>
              <a:tr h="450000">
                <a:tc>
                  <a:txBody>
                    <a:bodyPr/>
                    <a:lstStyle/>
                    <a:p>
                      <a:pPr algn="l"/>
                      <a:r>
                        <a:rPr kumimoji="1" lang="en-US" altLang="ja-JP" dirty="0"/>
                        <a:t>【</a:t>
                      </a:r>
                      <a:r>
                        <a:rPr kumimoji="1" lang="ja-JP" altLang="en-US" dirty="0"/>
                        <a:t>メルマガの希望（</a:t>
                      </a:r>
                      <a:r>
                        <a:rPr kumimoji="1" lang="en-US" altLang="ja-JP" dirty="0"/>
                        <a:t>※</a:t>
                      </a:r>
                      <a:r>
                        <a:rPr kumimoji="1" lang="ja-JP" altLang="en-US" dirty="0"/>
                        <a:t>３）</a:t>
                      </a:r>
                      <a:r>
                        <a:rPr kumimoji="1" lang="en-US" altLang="ja-JP" dirty="0"/>
                        <a:t>】</a:t>
                      </a:r>
                    </a:p>
                  </a:txBody>
                  <a:tcPr anchor="ctr">
                    <a:lnL w="635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kumimoji="1" lang="ja-JP" altLang="en-US" dirty="0"/>
                        <a:t>□　登録します　□　登録しません　　□　登録済み</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801805375"/>
                  </a:ext>
                </a:extLst>
              </a:tr>
            </a:tbl>
          </a:graphicData>
        </a:graphic>
      </p:graphicFrame>
      <p:sp>
        <p:nvSpPr>
          <p:cNvPr id="1024" name="テキスト ボックス 1023">
            <a:extLst>
              <a:ext uri="{FF2B5EF4-FFF2-40B4-BE49-F238E27FC236}">
                <a16:creationId xmlns:a16="http://schemas.microsoft.com/office/drawing/2014/main" id="{32BDD1EF-D7F8-A814-59A2-59B4A851861F}"/>
              </a:ext>
            </a:extLst>
          </p:cNvPr>
          <p:cNvSpPr txBox="1"/>
          <p:nvPr/>
        </p:nvSpPr>
        <p:spPr>
          <a:xfrm>
            <a:off x="31365" y="7246171"/>
            <a:ext cx="6826635" cy="1384995"/>
          </a:xfrm>
          <a:prstGeom prst="rect">
            <a:avLst/>
          </a:prstGeom>
          <a:noFill/>
        </p:spPr>
        <p:txBody>
          <a:bodyPr wrap="square">
            <a:spAutoFit/>
          </a:bodyPr>
          <a:lstStyle/>
          <a:p>
            <a:r>
              <a:rPr lang="ja-JP" altLang="en-US" sz="1400" dirty="0">
                <a:latin typeface="ＭＳ ゴシック" panose="020B0609070205080204" pitchFamily="49" charset="-128"/>
                <a:ea typeface="ＭＳ ゴシック" panose="020B0609070205080204" pitchFamily="49" charset="-128"/>
              </a:rPr>
              <a:t>（注意事項）</a:t>
            </a:r>
            <a:endParaRPr lang="en-US" altLang="ja-JP" sz="1400" dirty="0">
              <a:latin typeface="ＭＳ ゴシック" panose="020B0609070205080204" pitchFamily="49" charset="-128"/>
              <a:ea typeface="ＭＳ ゴシック" panose="020B0609070205080204" pitchFamily="49" charset="-128"/>
            </a:endParaRPr>
          </a:p>
          <a:p>
            <a:r>
              <a:rPr lang="en-US" altLang="ja-JP" sz="1400" dirty="0">
                <a:latin typeface="ＭＳ ゴシック" panose="020B0609070205080204" pitchFamily="49" charset="-128"/>
                <a:ea typeface="ＭＳ ゴシック" panose="020B0609070205080204" pitchFamily="49" charset="-128"/>
              </a:rPr>
              <a:t>※</a:t>
            </a:r>
            <a:r>
              <a:rPr lang="ja-JP" altLang="en-US" sz="1400" dirty="0">
                <a:latin typeface="ＭＳ ゴシック" panose="020B0609070205080204" pitchFamily="49" charset="-128"/>
                <a:ea typeface="ＭＳ ゴシック" panose="020B0609070205080204" pitchFamily="49" charset="-128"/>
              </a:rPr>
              <a:t>１　申し込み者多数の場合は、同一所属の複数名申し込みに対して、参加人数の</a:t>
            </a:r>
            <a:endParaRPr lang="en-US" altLang="ja-JP" sz="1400" dirty="0">
              <a:latin typeface="ＭＳ ゴシック" panose="020B0609070205080204" pitchFamily="49" charset="-128"/>
              <a:ea typeface="ＭＳ ゴシック" panose="020B0609070205080204" pitchFamily="49" charset="-128"/>
            </a:endParaRPr>
          </a:p>
          <a:p>
            <a:r>
              <a:rPr lang="ja-JP" altLang="en-US" sz="1400" dirty="0">
                <a:latin typeface="ＭＳ ゴシック" panose="020B0609070205080204" pitchFamily="49" charset="-128"/>
                <a:ea typeface="ＭＳ ゴシック" panose="020B0609070205080204" pitchFamily="49" charset="-128"/>
              </a:rPr>
              <a:t>　　　調整をお願いする場合がございます。</a:t>
            </a:r>
            <a:endParaRPr lang="en-US" altLang="ja-JP" sz="1400" dirty="0">
              <a:latin typeface="ＭＳ ゴシック" panose="020B0609070205080204" pitchFamily="49" charset="-128"/>
              <a:ea typeface="ＭＳ ゴシック" panose="020B0609070205080204" pitchFamily="49" charset="-128"/>
            </a:endParaRPr>
          </a:p>
          <a:p>
            <a:r>
              <a:rPr lang="en-US" altLang="ja-JP" sz="1400" dirty="0">
                <a:latin typeface="ＭＳ ゴシック" panose="020B0609070205080204" pitchFamily="49" charset="-128"/>
                <a:ea typeface="ＭＳ ゴシック" panose="020B0609070205080204" pitchFamily="49" charset="-128"/>
              </a:rPr>
              <a:t>※</a:t>
            </a:r>
            <a:r>
              <a:rPr lang="ja-JP" altLang="en-US" sz="1400" dirty="0">
                <a:latin typeface="ＭＳ ゴシック" panose="020B0609070205080204" pitchFamily="49" charset="-128"/>
                <a:ea typeface="ＭＳ ゴシック" panose="020B0609070205080204" pitchFamily="49" charset="-128"/>
              </a:rPr>
              <a:t>２　参加の決定は記載の代表者メールアドレス宛に返信いたします。</a:t>
            </a:r>
            <a:endParaRPr lang="en-US" altLang="ja-JP" sz="1400" dirty="0">
              <a:latin typeface="ＭＳ ゴシック" panose="020B0609070205080204" pitchFamily="49" charset="-128"/>
              <a:ea typeface="ＭＳ ゴシック" panose="020B0609070205080204" pitchFamily="49" charset="-128"/>
            </a:endParaRPr>
          </a:p>
          <a:p>
            <a:r>
              <a:rPr lang="en-US" altLang="ja-JP" sz="1400" dirty="0">
                <a:latin typeface="ＭＳ ゴシック" panose="020B0609070205080204" pitchFamily="49" charset="-128"/>
                <a:ea typeface="ＭＳ ゴシック" panose="020B0609070205080204" pitchFamily="49" charset="-128"/>
              </a:rPr>
              <a:t>※</a:t>
            </a:r>
            <a:r>
              <a:rPr lang="ja-JP" altLang="en-US" sz="1400" dirty="0">
                <a:latin typeface="ＭＳ ゴシック" panose="020B0609070205080204" pitchFamily="49" charset="-128"/>
                <a:ea typeface="ＭＳ ゴシック" panose="020B0609070205080204" pitchFamily="49" charset="-128"/>
              </a:rPr>
              <a:t>３　今後の研修会等について、ご登録いただいた方に開催案内を送付しています。</a:t>
            </a:r>
            <a:endParaRPr lang="en-US" altLang="ja-JP" sz="1400" dirty="0">
              <a:latin typeface="ＭＳ ゴシック" panose="020B0609070205080204" pitchFamily="49" charset="-128"/>
              <a:ea typeface="ＭＳ ゴシック" panose="020B0609070205080204" pitchFamily="49" charset="-128"/>
            </a:endParaRPr>
          </a:p>
          <a:p>
            <a:r>
              <a:rPr lang="ja-JP" altLang="en-US" sz="1400" dirty="0">
                <a:latin typeface="ＭＳ ゴシック" panose="020B0609070205080204" pitchFamily="49" charset="-128"/>
                <a:ea typeface="ＭＳ ゴシック" panose="020B0609070205080204" pitchFamily="49" charset="-128"/>
              </a:rPr>
              <a:t>　　　代表者以外は登録を希望する場合にメールアドレスを記載ください。</a:t>
            </a:r>
          </a:p>
        </p:txBody>
      </p:sp>
      <p:graphicFrame>
        <p:nvGraphicFramePr>
          <p:cNvPr id="1025" name="表 1026">
            <a:extLst>
              <a:ext uri="{FF2B5EF4-FFF2-40B4-BE49-F238E27FC236}">
                <a16:creationId xmlns:a16="http://schemas.microsoft.com/office/drawing/2014/main" id="{4384FF3C-F109-9072-3EB5-81D1E6F9CEED}"/>
              </a:ext>
            </a:extLst>
          </p:cNvPr>
          <p:cNvGraphicFramePr>
            <a:graphicFrameLocks noGrp="1"/>
          </p:cNvGraphicFramePr>
          <p:nvPr>
            <p:extLst>
              <p:ext uri="{D42A27DB-BD31-4B8C-83A1-F6EECF244321}">
                <p14:modId xmlns:p14="http://schemas.microsoft.com/office/powerpoint/2010/main" val="363671194"/>
              </p:ext>
            </p:extLst>
          </p:nvPr>
        </p:nvGraphicFramePr>
        <p:xfrm>
          <a:off x="336884" y="4854277"/>
          <a:ext cx="6192000" cy="2225040"/>
        </p:xfrm>
        <a:graphic>
          <a:graphicData uri="http://schemas.openxmlformats.org/drawingml/2006/table">
            <a:tbl>
              <a:tblPr firstRow="1" bandRow="1">
                <a:tableStyleId>{2D5ABB26-0587-4C30-8999-92F81FD0307C}</a:tableStyleId>
              </a:tblPr>
              <a:tblGrid>
                <a:gridCol w="2827421">
                  <a:extLst>
                    <a:ext uri="{9D8B030D-6E8A-4147-A177-3AD203B41FA5}">
                      <a16:colId xmlns:a16="http://schemas.microsoft.com/office/drawing/2014/main" val="1009990716"/>
                    </a:ext>
                  </a:extLst>
                </a:gridCol>
                <a:gridCol w="3364579">
                  <a:extLst>
                    <a:ext uri="{9D8B030D-6E8A-4147-A177-3AD203B41FA5}">
                      <a16:colId xmlns:a16="http://schemas.microsoft.com/office/drawing/2014/main" val="139408925"/>
                    </a:ext>
                  </a:extLst>
                </a:gridCol>
              </a:tblGrid>
              <a:tr h="370840">
                <a:tc>
                  <a:txBody>
                    <a:bodyPr/>
                    <a:lstStyle/>
                    <a:p>
                      <a:r>
                        <a:rPr kumimoji="1" lang="ja-JP" altLang="en-US" dirty="0"/>
                        <a:t>（代表者以外の参加者）</a:t>
                      </a:r>
                    </a:p>
                  </a:txBody>
                  <a:tcPr>
                    <a:lnB w="6350" cap="flat" cmpd="sng" algn="ctr">
                      <a:solidFill>
                        <a:schemeClr val="tx1"/>
                      </a:solidFill>
                      <a:prstDash val="solid"/>
                      <a:round/>
                      <a:headEnd type="none" w="med" len="med"/>
                      <a:tailEnd type="none" w="med" len="med"/>
                    </a:lnB>
                  </a:tcPr>
                </a:tc>
                <a:tc>
                  <a:txBody>
                    <a:bodyPr/>
                    <a:lstStyle/>
                    <a:p>
                      <a:endParaRPr kumimoji="1" lang="ja-JP" altLang="en-US"/>
                    </a:p>
                  </a:txBody>
                  <a:tcPr>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14686486"/>
                  </a:ext>
                </a:extLst>
              </a:tr>
              <a:tr h="370840">
                <a:tc>
                  <a:txBody>
                    <a:bodyPr/>
                    <a:lstStyle/>
                    <a:p>
                      <a:r>
                        <a:rPr kumimoji="1" lang="en-US" altLang="ja-JP" dirty="0"/>
                        <a:t>【</a:t>
                      </a:r>
                      <a:r>
                        <a:rPr kumimoji="1" lang="ja-JP" altLang="en-US" dirty="0"/>
                        <a:t>御氏名</a:t>
                      </a:r>
                      <a:r>
                        <a:rPr kumimoji="1" lang="en-US" altLang="ja-JP" dirty="0"/>
                        <a:t>】</a:t>
                      </a:r>
                      <a:endParaRPr kumimoji="1" lang="ja-JP" altLang="en-US"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r>
                        <a:rPr kumimoji="1" lang="en-US" altLang="ja-JP" dirty="0"/>
                        <a:t>【</a:t>
                      </a:r>
                      <a:r>
                        <a:rPr kumimoji="1" lang="ja-JP" altLang="en-US" dirty="0"/>
                        <a:t>メールアドレス（任意　</a:t>
                      </a:r>
                      <a:r>
                        <a:rPr kumimoji="1" lang="en-US" altLang="ja-JP" dirty="0"/>
                        <a:t>※</a:t>
                      </a:r>
                      <a:r>
                        <a:rPr kumimoji="1" lang="ja-JP" altLang="en-US" dirty="0"/>
                        <a:t>３）</a:t>
                      </a:r>
                      <a:r>
                        <a:rPr kumimoji="1" lang="en-US" altLang="ja-JP" dirty="0"/>
                        <a:t>】</a:t>
                      </a:r>
                      <a:endParaRPr kumimoji="1" lang="ja-JP" altLang="en-US"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35968900"/>
                  </a:ext>
                </a:extLst>
              </a:tr>
              <a:tr h="370840">
                <a:tc>
                  <a:txBody>
                    <a:bodyPr/>
                    <a:lstStyle/>
                    <a:p>
                      <a:endParaRPr kumimoji="1" lang="ja-JP" altLang="en-US"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endParaRPr kumimoji="1" lang="ja-JP" altLang="en-US"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3520237"/>
                  </a:ext>
                </a:extLst>
              </a:tr>
              <a:tr h="370840">
                <a:tc>
                  <a:txBody>
                    <a:bodyPr/>
                    <a:lstStyle/>
                    <a:p>
                      <a:endParaRPr kumimoji="1" lang="ja-JP" altLang="en-US"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endParaRPr kumimoji="1" lang="ja-JP" altLang="en-US"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23193325"/>
                  </a:ext>
                </a:extLst>
              </a:tr>
              <a:tr h="370840">
                <a:tc>
                  <a:txBody>
                    <a:bodyPr/>
                    <a:lstStyle/>
                    <a:p>
                      <a:endParaRPr kumimoji="1" lang="ja-JP" altLang="en-US"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endParaRPr kumimoji="1" lang="ja-JP" altLang="en-US"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52157558"/>
                  </a:ext>
                </a:extLst>
              </a:tr>
              <a:tr h="370840">
                <a:tc>
                  <a:txBody>
                    <a:bodyPr/>
                    <a:lstStyle/>
                    <a:p>
                      <a:endParaRPr kumimoji="1" lang="ja-JP" altLang="en-US"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endParaRPr kumimoji="1" lang="ja-JP" altLang="en-US"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7032151"/>
                  </a:ext>
                </a:extLst>
              </a:tr>
            </a:tbl>
          </a:graphicData>
        </a:graphic>
      </p:graphicFrame>
    </p:spTree>
    <p:extLst>
      <p:ext uri="{BB962C8B-B14F-4D97-AF65-F5344CB8AC3E}">
        <p14:creationId xmlns:p14="http://schemas.microsoft.com/office/powerpoint/2010/main" val="1666031286"/>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Words>697</Words>
  <PresentationFormat>A4 210 x 297 mm</PresentationFormat>
  <Paragraphs>70</Paragraphs>
  <Slides>2</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HGP創英角ｺﾞｼｯｸUB</vt:lpstr>
      <vt:lpstr>ＭＳ ゴシック</vt:lpstr>
      <vt:lpstr>Arial</vt:lpstr>
      <vt:lpstr>Calibri</vt:lpstr>
      <vt:lpstr>Calibri Light</vt:lpstr>
      <vt:lpstr>Office テーマ</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