
<file path=[Content_Types].xml><?xml version="1.0" encoding="utf-8"?>
<Types xmlns="http://schemas.openxmlformats.org/package/2006/content-types">
  <Default ContentType="image/x-emf" Extension="emf"/>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7" r:id="rId3"/>
    <p:sldId id="258" r:id="rId4"/>
    <p:sldId id="261" r:id="rId5"/>
  </p:sldIdLst>
  <p:sldSz cx="9144000" cy="6858000" type="screen4x3"/>
  <p:notesSz cx="6735763" cy="986948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99"/>
    <a:srgbClr val="FF0066"/>
    <a:srgbClr val="FFFF99"/>
    <a:srgbClr val="E36C0A"/>
    <a:srgbClr val="F5EF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88" autoAdjust="0"/>
    <p:restoredTop sz="94434" autoAdjust="0"/>
  </p:normalViewPr>
  <p:slideViewPr>
    <p:cSldViewPr>
      <p:cViewPr varScale="1">
        <p:scale>
          <a:sx n="74" d="100"/>
          <a:sy n="74" d="100"/>
        </p:scale>
        <p:origin x="1060" y="5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tableStyles.xml" Type="http://schemas.openxmlformats.org/officeDocument/2006/relationships/tableStyles"/><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notesMasters/notesMaster1.xml" Type="http://schemas.openxmlformats.org/officeDocument/2006/relationships/notesMaster"/><Relationship Id="rId7" Target="presProps.xml" Type="http://schemas.openxmlformats.org/officeDocument/2006/relationships/presProps"/><Relationship Id="rId8" Target="viewProps.xml" Type="http://schemas.openxmlformats.org/officeDocument/2006/relationships/viewProps"/><Relationship Id="rId9" Target="theme/theme1.xml" Type="http://schemas.openxmlformats.org/officeDocument/2006/relationships/theme"/></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19413" cy="493713"/>
          </a:xfrm>
          <a:prstGeom prst="rect">
            <a:avLst/>
          </a:prstGeom>
        </p:spPr>
        <p:txBody>
          <a:bodyPr vert="horz" lIns="91433" tIns="45717" rIns="91433" bIns="4571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1"/>
            <a:ext cx="2919412" cy="493713"/>
          </a:xfrm>
          <a:prstGeom prst="rect">
            <a:avLst/>
          </a:prstGeom>
        </p:spPr>
        <p:txBody>
          <a:bodyPr vert="horz" lIns="91433" tIns="45717" rIns="91433" bIns="45717" rtlCol="0"/>
          <a:lstStyle>
            <a:lvl1pPr algn="r">
              <a:defRPr sz="1200"/>
            </a:lvl1pPr>
          </a:lstStyle>
          <a:p>
            <a:fld id="{EC696407-FC00-4F5D-9843-5902D44240E9}" type="datetimeFigureOut">
              <a:rPr kumimoji="1" lang="ja-JP" altLang="en-US" smtClean="0"/>
              <a:t>2025/6/12</a:t>
            </a:fld>
            <a:endParaRPr kumimoji="1" lang="ja-JP" altLang="en-US"/>
          </a:p>
        </p:txBody>
      </p:sp>
      <p:sp>
        <p:nvSpPr>
          <p:cNvPr id="4" name="スライド イメージ プレースホルダー 3"/>
          <p:cNvSpPr>
            <a:spLocks noGrp="1" noRot="1" noChangeAspect="1"/>
          </p:cNvSpPr>
          <p:nvPr>
            <p:ph type="sldImg" idx="2"/>
          </p:nvPr>
        </p:nvSpPr>
        <p:spPr>
          <a:xfrm>
            <a:off x="900113" y="739775"/>
            <a:ext cx="4935537" cy="3702050"/>
          </a:xfrm>
          <a:prstGeom prst="rect">
            <a:avLst/>
          </a:prstGeom>
          <a:noFill/>
          <a:ln w="12700">
            <a:solidFill>
              <a:prstClr val="black"/>
            </a:solidFill>
          </a:ln>
        </p:spPr>
        <p:txBody>
          <a:bodyPr vert="horz" lIns="91433" tIns="45717" rIns="91433" bIns="45717" rtlCol="0" anchor="ctr"/>
          <a:lstStyle/>
          <a:p>
            <a:endParaRPr lang="ja-JP" altLang="en-US"/>
          </a:p>
        </p:txBody>
      </p:sp>
      <p:sp>
        <p:nvSpPr>
          <p:cNvPr id="5" name="ノート プレースホルダー 4"/>
          <p:cNvSpPr>
            <a:spLocks noGrp="1"/>
          </p:cNvSpPr>
          <p:nvPr>
            <p:ph type="body" sz="quarter" idx="3"/>
          </p:nvPr>
        </p:nvSpPr>
        <p:spPr>
          <a:xfrm>
            <a:off x="673101" y="4687889"/>
            <a:ext cx="5389563" cy="4441825"/>
          </a:xfrm>
          <a:prstGeom prst="rect">
            <a:avLst/>
          </a:prstGeom>
        </p:spPr>
        <p:txBody>
          <a:bodyPr vert="horz" lIns="91433" tIns="45717" rIns="91433" bIns="4571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4188"/>
            <a:ext cx="2919413" cy="493712"/>
          </a:xfrm>
          <a:prstGeom prst="rect">
            <a:avLst/>
          </a:prstGeom>
        </p:spPr>
        <p:txBody>
          <a:bodyPr vert="horz" lIns="91433" tIns="45717" rIns="91433" bIns="4571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4188"/>
            <a:ext cx="2919412" cy="493712"/>
          </a:xfrm>
          <a:prstGeom prst="rect">
            <a:avLst/>
          </a:prstGeom>
        </p:spPr>
        <p:txBody>
          <a:bodyPr vert="horz" lIns="91433" tIns="45717" rIns="91433" bIns="45717" rtlCol="0" anchor="b"/>
          <a:lstStyle>
            <a:lvl1pPr algn="r">
              <a:defRPr sz="1200"/>
            </a:lvl1pPr>
          </a:lstStyle>
          <a:p>
            <a:fld id="{3DDF7F68-A1F4-4407-B413-D6D38B1C7DEC}" type="slidenum">
              <a:rPr kumimoji="1" lang="ja-JP" altLang="en-US" smtClean="0"/>
              <a:t>‹#›</a:t>
            </a:fld>
            <a:endParaRPr kumimoji="1" lang="ja-JP" altLang="en-US"/>
          </a:p>
        </p:txBody>
      </p:sp>
    </p:spTree>
    <p:extLst>
      <p:ext uri="{BB962C8B-B14F-4D97-AF65-F5344CB8AC3E}">
        <p14:creationId xmlns:p14="http://schemas.microsoft.com/office/powerpoint/2010/main" val="87110235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DDF7F68-A1F4-4407-B413-D6D38B1C7DEC}" type="slidenum">
              <a:rPr kumimoji="1" lang="ja-JP" altLang="en-US" smtClean="0"/>
              <a:t>1</a:t>
            </a:fld>
            <a:endParaRPr kumimoji="1" lang="ja-JP" altLang="en-US"/>
          </a:p>
        </p:txBody>
      </p:sp>
    </p:spTree>
    <p:extLst>
      <p:ext uri="{BB962C8B-B14F-4D97-AF65-F5344CB8AC3E}">
        <p14:creationId xmlns:p14="http://schemas.microsoft.com/office/powerpoint/2010/main" val="27686887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DDF7F68-A1F4-4407-B413-D6D38B1C7DEC}" type="slidenum">
              <a:rPr kumimoji="1" lang="ja-JP" altLang="en-US" smtClean="0"/>
              <a:t>3</a:t>
            </a:fld>
            <a:endParaRPr kumimoji="1" lang="ja-JP" altLang="en-US"/>
          </a:p>
        </p:txBody>
      </p:sp>
    </p:spTree>
    <p:extLst>
      <p:ext uri="{BB962C8B-B14F-4D97-AF65-F5344CB8AC3E}">
        <p14:creationId xmlns:p14="http://schemas.microsoft.com/office/powerpoint/2010/main" val="1683994258"/>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DCFE77FC-2DD7-4077-A0BA-43E8C5937C3D}" type="datetimeFigureOut">
              <a:rPr kumimoji="1" lang="ja-JP" altLang="en-US" smtClean="0"/>
              <a:t>2025/6/12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4485114-8742-4542-9F56-788CB37C66B2}" type="slidenum">
              <a:rPr kumimoji="1" lang="ja-JP" altLang="en-US" smtClean="0"/>
              <a:t>‹#›</a:t>
            </a:fld>
            <a:endParaRPr kumimoji="1" lang="ja-JP" altLang="en-US"/>
          </a:p>
        </p:txBody>
      </p:sp>
    </p:spTree>
    <p:extLst>
      <p:ext uri="{BB962C8B-B14F-4D97-AF65-F5344CB8AC3E}">
        <p14:creationId xmlns:p14="http://schemas.microsoft.com/office/powerpoint/2010/main" val="11437954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CFE77FC-2DD7-4077-A0BA-43E8C5937C3D}" type="datetimeFigureOut">
              <a:rPr kumimoji="1" lang="ja-JP" altLang="en-US" smtClean="0"/>
              <a:t>2025/6/12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4485114-8742-4542-9F56-788CB37C66B2}" type="slidenum">
              <a:rPr kumimoji="1" lang="ja-JP" altLang="en-US" smtClean="0"/>
              <a:t>‹#›</a:t>
            </a:fld>
            <a:endParaRPr kumimoji="1" lang="ja-JP" altLang="en-US"/>
          </a:p>
        </p:txBody>
      </p:sp>
    </p:spTree>
    <p:extLst>
      <p:ext uri="{BB962C8B-B14F-4D97-AF65-F5344CB8AC3E}">
        <p14:creationId xmlns:p14="http://schemas.microsoft.com/office/powerpoint/2010/main" val="2424734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CFE77FC-2DD7-4077-A0BA-43E8C5937C3D}" type="datetimeFigureOut">
              <a:rPr kumimoji="1" lang="ja-JP" altLang="en-US" smtClean="0"/>
              <a:t>2025/6/12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4485114-8742-4542-9F56-788CB37C66B2}" type="slidenum">
              <a:rPr kumimoji="1" lang="ja-JP" altLang="en-US" smtClean="0"/>
              <a:t>‹#›</a:t>
            </a:fld>
            <a:endParaRPr kumimoji="1" lang="ja-JP" altLang="en-US"/>
          </a:p>
        </p:txBody>
      </p:sp>
    </p:spTree>
    <p:extLst>
      <p:ext uri="{BB962C8B-B14F-4D97-AF65-F5344CB8AC3E}">
        <p14:creationId xmlns:p14="http://schemas.microsoft.com/office/powerpoint/2010/main" val="1491806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CFE77FC-2DD7-4077-A0BA-43E8C5937C3D}" type="datetimeFigureOut">
              <a:rPr kumimoji="1" lang="ja-JP" altLang="en-US" smtClean="0"/>
              <a:t>2025/6/12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4485114-8742-4542-9F56-788CB37C66B2}" type="slidenum">
              <a:rPr kumimoji="1" lang="ja-JP" altLang="en-US" smtClean="0"/>
              <a:t>‹#›</a:t>
            </a:fld>
            <a:endParaRPr kumimoji="1" lang="ja-JP" altLang="en-US"/>
          </a:p>
        </p:txBody>
      </p:sp>
    </p:spTree>
    <p:extLst>
      <p:ext uri="{BB962C8B-B14F-4D97-AF65-F5344CB8AC3E}">
        <p14:creationId xmlns:p14="http://schemas.microsoft.com/office/powerpoint/2010/main" val="41941929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DCFE77FC-2DD7-4077-A0BA-43E8C5937C3D}" type="datetimeFigureOut">
              <a:rPr kumimoji="1" lang="ja-JP" altLang="en-US" smtClean="0"/>
              <a:t>2025/6/12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4485114-8742-4542-9F56-788CB37C66B2}" type="slidenum">
              <a:rPr kumimoji="1" lang="ja-JP" altLang="en-US" smtClean="0"/>
              <a:t>‹#›</a:t>
            </a:fld>
            <a:endParaRPr kumimoji="1" lang="ja-JP" altLang="en-US"/>
          </a:p>
        </p:txBody>
      </p:sp>
    </p:spTree>
    <p:extLst>
      <p:ext uri="{BB962C8B-B14F-4D97-AF65-F5344CB8AC3E}">
        <p14:creationId xmlns:p14="http://schemas.microsoft.com/office/powerpoint/2010/main" val="24983583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DCFE77FC-2DD7-4077-A0BA-43E8C5937C3D}" type="datetimeFigureOut">
              <a:rPr kumimoji="1" lang="ja-JP" altLang="en-US" smtClean="0"/>
              <a:t>2025/6/12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4485114-8742-4542-9F56-788CB37C66B2}" type="slidenum">
              <a:rPr kumimoji="1" lang="ja-JP" altLang="en-US" smtClean="0"/>
              <a:t>‹#›</a:t>
            </a:fld>
            <a:endParaRPr kumimoji="1" lang="ja-JP" altLang="en-US"/>
          </a:p>
        </p:txBody>
      </p:sp>
    </p:spTree>
    <p:extLst>
      <p:ext uri="{BB962C8B-B14F-4D97-AF65-F5344CB8AC3E}">
        <p14:creationId xmlns:p14="http://schemas.microsoft.com/office/powerpoint/2010/main" val="3511384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DCFE77FC-2DD7-4077-A0BA-43E8C5937C3D}" type="datetimeFigureOut">
              <a:rPr kumimoji="1" lang="ja-JP" altLang="en-US" smtClean="0"/>
              <a:t>2025/6/12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4485114-8742-4542-9F56-788CB37C66B2}" type="slidenum">
              <a:rPr kumimoji="1" lang="ja-JP" altLang="en-US" smtClean="0"/>
              <a:t>‹#›</a:t>
            </a:fld>
            <a:endParaRPr kumimoji="1" lang="ja-JP" altLang="en-US"/>
          </a:p>
        </p:txBody>
      </p:sp>
    </p:spTree>
    <p:extLst>
      <p:ext uri="{BB962C8B-B14F-4D97-AF65-F5344CB8AC3E}">
        <p14:creationId xmlns:p14="http://schemas.microsoft.com/office/powerpoint/2010/main" val="29921733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DCFE77FC-2DD7-4077-A0BA-43E8C5937C3D}" type="datetimeFigureOut">
              <a:rPr kumimoji="1" lang="ja-JP" altLang="en-US" smtClean="0"/>
              <a:t>2025/6/12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4485114-8742-4542-9F56-788CB37C66B2}" type="slidenum">
              <a:rPr kumimoji="1" lang="ja-JP" altLang="en-US" smtClean="0"/>
              <a:t>‹#›</a:t>
            </a:fld>
            <a:endParaRPr kumimoji="1" lang="ja-JP" altLang="en-US"/>
          </a:p>
        </p:txBody>
      </p:sp>
    </p:spTree>
    <p:extLst>
      <p:ext uri="{BB962C8B-B14F-4D97-AF65-F5344CB8AC3E}">
        <p14:creationId xmlns:p14="http://schemas.microsoft.com/office/powerpoint/2010/main" val="15404859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DCFE77FC-2DD7-4077-A0BA-43E8C5937C3D}" type="datetimeFigureOut">
              <a:rPr kumimoji="1" lang="ja-JP" altLang="en-US" smtClean="0"/>
              <a:t>2025/6/12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4485114-8742-4542-9F56-788CB37C66B2}" type="slidenum">
              <a:rPr kumimoji="1" lang="ja-JP" altLang="en-US" smtClean="0"/>
              <a:t>‹#›</a:t>
            </a:fld>
            <a:endParaRPr kumimoji="1" lang="ja-JP" altLang="en-US"/>
          </a:p>
        </p:txBody>
      </p:sp>
    </p:spTree>
    <p:extLst>
      <p:ext uri="{BB962C8B-B14F-4D97-AF65-F5344CB8AC3E}">
        <p14:creationId xmlns:p14="http://schemas.microsoft.com/office/powerpoint/2010/main" val="23337369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CFE77FC-2DD7-4077-A0BA-43E8C5937C3D}" type="datetimeFigureOut">
              <a:rPr kumimoji="1" lang="ja-JP" altLang="en-US" smtClean="0"/>
              <a:t>2025/6/12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4485114-8742-4542-9F56-788CB37C66B2}" type="slidenum">
              <a:rPr kumimoji="1" lang="ja-JP" altLang="en-US" smtClean="0"/>
              <a:t>‹#›</a:t>
            </a:fld>
            <a:endParaRPr kumimoji="1" lang="ja-JP" altLang="en-US"/>
          </a:p>
        </p:txBody>
      </p:sp>
    </p:spTree>
    <p:extLst>
      <p:ext uri="{BB962C8B-B14F-4D97-AF65-F5344CB8AC3E}">
        <p14:creationId xmlns:p14="http://schemas.microsoft.com/office/powerpoint/2010/main" val="21838770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CFE77FC-2DD7-4077-A0BA-43E8C5937C3D}" type="datetimeFigureOut">
              <a:rPr kumimoji="1" lang="ja-JP" altLang="en-US" smtClean="0"/>
              <a:t>2025/6/12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4485114-8742-4542-9F56-788CB37C66B2}" type="slidenum">
              <a:rPr kumimoji="1" lang="ja-JP" altLang="en-US" smtClean="0"/>
              <a:t>‹#›</a:t>
            </a:fld>
            <a:endParaRPr kumimoji="1" lang="ja-JP" altLang="en-US"/>
          </a:p>
        </p:txBody>
      </p:sp>
    </p:spTree>
    <p:extLst>
      <p:ext uri="{BB962C8B-B14F-4D97-AF65-F5344CB8AC3E}">
        <p14:creationId xmlns:p14="http://schemas.microsoft.com/office/powerpoint/2010/main" val="1235850092"/>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FE77FC-2DD7-4077-A0BA-43E8C5937C3D}" type="datetimeFigureOut">
              <a:rPr kumimoji="1" lang="ja-JP" altLang="en-US" smtClean="0"/>
              <a:t>2025/6/12</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485114-8742-4542-9F56-788CB37C66B2}" type="slidenum">
              <a:rPr kumimoji="1" lang="ja-JP" altLang="en-US" smtClean="0"/>
              <a:t>‹#›</a:t>
            </a:fld>
            <a:endParaRPr kumimoji="1" lang="ja-JP" altLang="en-US"/>
          </a:p>
        </p:txBody>
      </p:sp>
    </p:spTree>
    <p:extLst>
      <p:ext uri="{BB962C8B-B14F-4D97-AF65-F5344CB8AC3E}">
        <p14:creationId xmlns:p14="http://schemas.microsoft.com/office/powerpoint/2010/main" val="8152547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 Id="rId3" Target="../media/image1.png" Type="http://schemas.openxmlformats.org/officeDocument/2006/relationships/image"/><Relationship Id="rId4" Target="../media/image2.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3.png" Type="http://schemas.openxmlformats.org/officeDocument/2006/relationships/image"/><Relationship Id="rId3" Target="../media/image4.emf"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 Id="rId3" Target="../media/image5.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6.png" Type="http://schemas.openxmlformats.org/officeDocument/2006/relationships/image"/><Relationship Id="rId3" Target="../media/image7.png" Type="http://schemas.openxmlformats.org/officeDocument/2006/relationships/image"/><Relationship Id="rId4" Target="../media/image8.png" Type="http://schemas.openxmlformats.org/officeDocument/2006/relationships/image"/><Relationship Id="rId5" Target="../media/image9.png" Type="http://schemas.openxmlformats.org/officeDocument/2006/relationships/image"/><Relationship Id="rId6" Target="../media/image10.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p:cNvSpPr>
            <a:spLocks noChangeArrowheads="1"/>
          </p:cNvSpPr>
          <p:nvPr/>
        </p:nvSpPr>
        <p:spPr bwMode="auto">
          <a:xfrm>
            <a:off x="279400" y="323850"/>
            <a:ext cx="8613080" cy="6273502"/>
          </a:xfrm>
          <a:prstGeom prst="roundRect">
            <a:avLst>
              <a:gd name="adj" fmla="val 16667"/>
            </a:avLst>
          </a:prstGeom>
          <a:noFill/>
          <a:ln w="76200" algn="ctr">
            <a:solidFill>
              <a:srgbClr val="0070C0"/>
            </a:solidFill>
            <a:prstDash val="sysDot"/>
            <a:round/>
            <a:headEnd/>
            <a:tailEnd/>
          </a:ln>
          <a:effectLst/>
          <a:extLst>
            <a:ext uri="{909E8E84-426E-40DD-AFC4-6F175D3DCCD1}">
              <a14:hiddenFill xmlns:a14="http://schemas.microsoft.com/office/drawing/2010/main">
                <a:solidFill>
                  <a:srgbClr val="CC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74295" tIns="8890" rIns="74295" bIns="8890" numCol="1" anchor="t" anchorCtr="0" compatLnSpc="1">
            <a:prstTxWarp prst="textNoShape">
              <a:avLst/>
            </a:prstTxWarp>
          </a:bodyPr>
          <a:lstStyle/>
          <a:p>
            <a:endParaRPr lang="ja-JP" altLang="en-US"/>
          </a:p>
        </p:txBody>
      </p:sp>
      <p:sp>
        <p:nvSpPr>
          <p:cNvPr id="3" name="サブタイトル 2"/>
          <p:cNvSpPr>
            <a:spLocks noGrp="1"/>
          </p:cNvSpPr>
          <p:nvPr>
            <p:ph type="subTitle" idx="1"/>
          </p:nvPr>
        </p:nvSpPr>
        <p:spPr>
          <a:xfrm>
            <a:off x="611560" y="836712"/>
            <a:ext cx="8136904" cy="4320480"/>
          </a:xfrm>
        </p:spPr>
        <p:txBody>
          <a:bodyPr>
            <a:normAutofit/>
          </a:bodyPr>
          <a:lstStyle/>
          <a:p>
            <a:r>
              <a:rPr lang="ja-JP" altLang="ja-JP" sz="3000" b="1" dirty="0">
                <a:solidFill>
                  <a:schemeClr val="tx1"/>
                </a:solidFill>
                <a:latin typeface="HG丸ｺﾞｼｯｸM-PRO" panose="020F0600000000000000" pitchFamily="50" charset="-128"/>
                <a:ea typeface="HG丸ｺﾞｼｯｸM-PRO" panose="020F0600000000000000" pitchFamily="50" charset="-128"/>
              </a:rPr>
              <a:t>学校感染症情報</a:t>
            </a:r>
            <a:endParaRPr lang="ja-JP" altLang="ja-JP" sz="3000" dirty="0">
              <a:solidFill>
                <a:schemeClr val="tx1"/>
              </a:solidFill>
              <a:latin typeface="HG丸ｺﾞｼｯｸM-PRO" panose="020F0600000000000000" pitchFamily="50" charset="-128"/>
              <a:ea typeface="HG丸ｺﾞｼｯｸM-PRO" panose="020F0600000000000000" pitchFamily="50" charset="-128"/>
            </a:endParaRPr>
          </a:p>
          <a:p>
            <a:r>
              <a:rPr lang="ja-JP" altLang="ja-JP" sz="3000" b="1" dirty="0">
                <a:solidFill>
                  <a:schemeClr val="tx1"/>
                </a:solidFill>
                <a:latin typeface="HG丸ｺﾞｼｯｸM-PRO" panose="020F0600000000000000" pitchFamily="50" charset="-128"/>
                <a:ea typeface="HG丸ｺﾞｼｯｸM-PRO" panose="020F0600000000000000" pitchFamily="50" charset="-128"/>
              </a:rPr>
              <a:t>症候群サーベイランスシステムについて</a:t>
            </a:r>
            <a:endParaRPr lang="ja-JP" altLang="ja-JP" sz="3000" dirty="0">
              <a:solidFill>
                <a:schemeClr val="tx1"/>
              </a:solidFill>
              <a:latin typeface="HG丸ｺﾞｼｯｸM-PRO" panose="020F0600000000000000" pitchFamily="50" charset="-128"/>
              <a:ea typeface="HG丸ｺﾞｼｯｸM-PRO" panose="020F0600000000000000" pitchFamily="50" charset="-128"/>
            </a:endParaRPr>
          </a:p>
          <a:p>
            <a:r>
              <a:rPr lang="en-US" altLang="ja-JP" sz="2800" b="1" dirty="0">
                <a:latin typeface="HG丸ｺﾞｼｯｸM-PRO" panose="020F0600000000000000" pitchFamily="50" charset="-128"/>
                <a:ea typeface="HG丸ｺﾞｼｯｸM-PRO" panose="020F0600000000000000" pitchFamily="50" charset="-128"/>
              </a:rPr>
              <a:t> </a:t>
            </a:r>
            <a:endParaRPr lang="ja-JP" altLang="ja-JP" sz="2800" dirty="0">
              <a:latin typeface="HG丸ｺﾞｼｯｸM-PRO" panose="020F0600000000000000" pitchFamily="50" charset="-128"/>
              <a:ea typeface="HG丸ｺﾞｼｯｸM-PRO" panose="020F0600000000000000" pitchFamily="50" charset="-128"/>
            </a:endParaRPr>
          </a:p>
          <a:p>
            <a:pPr algn="l"/>
            <a:r>
              <a:rPr lang="ja-JP" altLang="ja-JP" sz="1600" dirty="0">
                <a:solidFill>
                  <a:schemeClr val="tx1"/>
                </a:solidFill>
                <a:latin typeface="HG丸ｺﾞｼｯｸM-PRO" panose="020F0600000000000000" pitchFamily="50" charset="-128"/>
                <a:ea typeface="HG丸ｺﾞｼｯｸM-PRO" panose="020F0600000000000000" pitchFamily="50" charset="-128"/>
              </a:rPr>
              <a:t>三重県では、各学校施設に協力していただき、感染症による欠席者情報を毎日この</a:t>
            </a:r>
            <a:endParaRPr lang="en-US" altLang="ja-JP" sz="1600" dirty="0">
              <a:solidFill>
                <a:schemeClr val="tx1"/>
              </a:solidFill>
              <a:latin typeface="HG丸ｺﾞｼｯｸM-PRO" panose="020F0600000000000000" pitchFamily="50" charset="-128"/>
              <a:ea typeface="HG丸ｺﾞｼｯｸM-PRO" panose="020F0600000000000000" pitchFamily="50" charset="-128"/>
            </a:endParaRPr>
          </a:p>
          <a:p>
            <a:pPr algn="l"/>
            <a:r>
              <a:rPr lang="ja-JP" altLang="ja-JP" sz="1600" dirty="0">
                <a:solidFill>
                  <a:schemeClr val="tx1"/>
                </a:solidFill>
                <a:latin typeface="HG丸ｺﾞｼｯｸM-PRO" panose="020F0600000000000000" pitchFamily="50" charset="-128"/>
                <a:ea typeface="HG丸ｺﾞｼｯｸM-PRO" panose="020F0600000000000000" pitchFamily="50" charset="-128"/>
              </a:rPr>
              <a:t>システムに入力していただいています。</a:t>
            </a:r>
            <a:endParaRPr lang="en-US" altLang="ja-JP" sz="1600" dirty="0">
              <a:solidFill>
                <a:schemeClr val="tx1"/>
              </a:solidFill>
              <a:latin typeface="HG丸ｺﾞｼｯｸM-PRO" panose="020F0600000000000000" pitchFamily="50" charset="-128"/>
              <a:ea typeface="HG丸ｺﾞｼｯｸM-PRO" panose="020F0600000000000000" pitchFamily="50" charset="-128"/>
            </a:endParaRPr>
          </a:p>
          <a:p>
            <a:pPr algn="l"/>
            <a:endParaRPr lang="en-US" altLang="ja-JP" sz="1600" dirty="0">
              <a:solidFill>
                <a:schemeClr val="tx1"/>
              </a:solidFill>
              <a:latin typeface="HG丸ｺﾞｼｯｸM-PRO" panose="020F0600000000000000" pitchFamily="50" charset="-128"/>
              <a:ea typeface="HG丸ｺﾞｼｯｸM-PRO" panose="020F0600000000000000" pitchFamily="50" charset="-128"/>
            </a:endParaRPr>
          </a:p>
          <a:p>
            <a:pPr algn="l"/>
            <a:r>
              <a:rPr lang="ja-JP" altLang="ja-JP" sz="1600" dirty="0">
                <a:solidFill>
                  <a:schemeClr val="tx1"/>
                </a:solidFill>
                <a:latin typeface="HG丸ｺﾞｼｯｸM-PRO" panose="020F0600000000000000" pitchFamily="50" charset="-128"/>
                <a:ea typeface="HG丸ｺﾞｼｯｸM-PRO" panose="020F0600000000000000" pitchFamily="50" charset="-128"/>
              </a:rPr>
              <a:t>入力していただいた情報を活用して</a:t>
            </a:r>
            <a:r>
              <a:rPr lang="ja-JP" altLang="ja-JP" sz="1600" b="1" dirty="0">
                <a:solidFill>
                  <a:schemeClr val="tx1"/>
                </a:solidFill>
                <a:latin typeface="HG丸ｺﾞｼｯｸM-PRO" panose="020F0600000000000000" pitchFamily="50" charset="-128"/>
                <a:ea typeface="HG丸ｺﾞｼｯｸM-PRO" panose="020F0600000000000000" pitchFamily="50" charset="-128"/>
              </a:rPr>
              <a:t>子どもたちの健康を守る</a:t>
            </a:r>
            <a:r>
              <a:rPr lang="ja-JP" altLang="ja-JP" sz="1600" dirty="0">
                <a:solidFill>
                  <a:schemeClr val="tx1"/>
                </a:solidFill>
                <a:latin typeface="HG丸ｺﾞｼｯｸM-PRO" panose="020F0600000000000000" pitchFamily="50" charset="-128"/>
                <a:ea typeface="HG丸ｺﾞｼｯｸM-PRO" panose="020F0600000000000000" pitchFamily="50" charset="-128"/>
              </a:rPr>
              <a:t>ために、各学校施設が</a:t>
            </a:r>
            <a:endParaRPr lang="en-US" altLang="ja-JP" sz="1600" dirty="0">
              <a:solidFill>
                <a:schemeClr val="tx1"/>
              </a:solidFill>
              <a:latin typeface="HG丸ｺﾞｼｯｸM-PRO" panose="020F0600000000000000" pitchFamily="50" charset="-128"/>
              <a:ea typeface="HG丸ｺﾞｼｯｸM-PRO" panose="020F0600000000000000" pitchFamily="50" charset="-128"/>
            </a:endParaRPr>
          </a:p>
          <a:p>
            <a:pPr algn="l"/>
            <a:r>
              <a:rPr lang="ja-JP" altLang="ja-JP" sz="1600" dirty="0">
                <a:solidFill>
                  <a:schemeClr val="tx1"/>
                </a:solidFill>
                <a:latin typeface="HG丸ｺﾞｼｯｸM-PRO" panose="020F0600000000000000" pitchFamily="50" charset="-128"/>
                <a:ea typeface="HG丸ｺﾞｼｯｸM-PRO" panose="020F0600000000000000" pitchFamily="50" charset="-128"/>
              </a:rPr>
              <a:t>対応をできるように、専門機関と連携し、感染症の拡大を防止します。</a:t>
            </a:r>
          </a:p>
          <a:p>
            <a:pPr algn="l"/>
            <a:r>
              <a:rPr lang="ja-JP" altLang="ja-JP" sz="1600" dirty="0">
                <a:solidFill>
                  <a:schemeClr val="tx1"/>
                </a:solidFill>
                <a:latin typeface="HG丸ｺﾞｼｯｸM-PRO" panose="020F0600000000000000" pitchFamily="50" charset="-128"/>
                <a:ea typeface="HG丸ｺﾞｼｯｸM-PRO" panose="020F0600000000000000" pitchFamily="50" charset="-128"/>
              </a:rPr>
              <a:t>津保健所では、津市内の学校の感染症による欠席者傾向を毎月まとめさせていただき、情報提供いたします。</a:t>
            </a:r>
          </a:p>
          <a:p>
            <a:pPr algn="l"/>
            <a:endParaRPr kumimoji="1" lang="ja-JP" altLang="en-US" sz="1600" dirty="0">
              <a:solidFill>
                <a:schemeClr val="tx1"/>
              </a:solidFill>
              <a:latin typeface="HG丸ｺﾞｼｯｸM-PRO" panose="020F0600000000000000" pitchFamily="50" charset="-128"/>
              <a:ea typeface="HG丸ｺﾞｼｯｸM-PRO" panose="020F0600000000000000" pitchFamily="50" charset="-128"/>
            </a:endParaRPr>
          </a:p>
        </p:txBody>
      </p:sp>
      <p:pic>
        <p:nvPicPr>
          <p:cNvPr id="2050" name="Picture 2" descr="C:\Users\m051008\Pictures\５月\illust2649[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076056" y="4524344"/>
            <a:ext cx="3312368" cy="1967905"/>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C:\Users\m051008\Pictures\５月\illust628[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33970" y="5373216"/>
            <a:ext cx="2961966" cy="11220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94355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p:cNvSpPr>
            <a:spLocks noChangeArrowheads="1"/>
          </p:cNvSpPr>
          <p:nvPr/>
        </p:nvSpPr>
        <p:spPr bwMode="auto">
          <a:xfrm>
            <a:off x="539552" y="332656"/>
            <a:ext cx="6213750" cy="480144"/>
          </a:xfrm>
          <a:prstGeom prst="flowChartAlternateProcess">
            <a:avLst/>
          </a:prstGeom>
          <a:noFill/>
          <a:ln w="28575">
            <a:solidFill>
              <a:srgbClr val="FF808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lang="ja-JP" altLang="en-US" b="1">
                <a:latin typeface="HG丸ｺﾞｼｯｸM-PRO" pitchFamily="50" charset="-128"/>
                <a:ea typeface="HG丸ｺﾞｼｯｸM-PRO" pitchFamily="50" charset="-128"/>
                <a:cs typeface="ＭＳ Ｐゴシック" pitchFamily="50" charset="-128"/>
              </a:rPr>
              <a:t>令和　７</a:t>
            </a:r>
            <a:r>
              <a:rPr kumimoji="1" lang="ja-JP" altLang="en-US" b="1" i="0" u="none" strike="noStrike" cap="none" normalizeH="0" baseline="0">
                <a:ln>
                  <a:noFill/>
                </a:ln>
                <a:solidFill>
                  <a:schemeClr val="tx1"/>
                </a:solidFill>
                <a:effectLst/>
                <a:latin typeface="HG丸ｺﾞｼｯｸM-PRO" pitchFamily="50" charset="-128"/>
                <a:ea typeface="HG丸ｺﾞｼｯｸM-PRO" pitchFamily="50" charset="-128"/>
                <a:cs typeface="ＭＳ Ｐゴシック" pitchFamily="50" charset="-128"/>
              </a:rPr>
              <a:t>年</a:t>
            </a:r>
            <a:r>
              <a:rPr lang="ja-JP" altLang="en-US" b="1">
                <a:latin typeface="HG丸ｺﾞｼｯｸM-PRO" pitchFamily="50" charset="-128"/>
                <a:ea typeface="HG丸ｺﾞｼｯｸM-PRO" pitchFamily="50" charset="-128"/>
                <a:cs typeface="ＭＳ Ｐゴシック" pitchFamily="50" charset="-128"/>
              </a:rPr>
              <a:t>　</a:t>
            </a:r>
            <a:r>
              <a:rPr lang="ja-JP" altLang="en-US" b="1" dirty="0">
                <a:latin typeface="HG丸ｺﾞｼｯｸM-PRO" pitchFamily="50" charset="-128"/>
                <a:ea typeface="HG丸ｺﾞｼｯｸM-PRO" pitchFamily="50" charset="-128"/>
                <a:cs typeface="ＭＳ Ｐゴシック" pitchFamily="50" charset="-128"/>
              </a:rPr>
              <a:t>５</a:t>
            </a:r>
            <a:r>
              <a:rPr kumimoji="1" lang="ja-JP" altLang="en-US" b="1" i="0" u="none" strike="noStrike" cap="none" normalizeH="0" baseline="0" dirty="0">
                <a:ln>
                  <a:noFill/>
                </a:ln>
                <a:solidFill>
                  <a:schemeClr val="tx1"/>
                </a:solidFill>
                <a:effectLst/>
                <a:latin typeface="HG丸ｺﾞｼｯｸM-PRO" pitchFamily="50" charset="-128"/>
                <a:ea typeface="HG丸ｺﾞｼｯｸM-PRO" pitchFamily="50" charset="-128"/>
                <a:cs typeface="ＭＳ Ｐゴシック" pitchFamily="50" charset="-128"/>
              </a:rPr>
              <a:t>月の様子</a:t>
            </a:r>
            <a:r>
              <a:rPr kumimoji="1" lang="ja-JP" altLang="en-US" b="1" i="0" u="none" strike="noStrike" cap="none" normalizeH="0" dirty="0">
                <a:ln>
                  <a:noFill/>
                </a:ln>
                <a:solidFill>
                  <a:schemeClr val="tx1"/>
                </a:solidFill>
                <a:effectLst/>
                <a:latin typeface="HG丸ｺﾞｼｯｸM-PRO" pitchFamily="50" charset="-128"/>
                <a:ea typeface="HG丸ｺﾞｼｯｸM-PRO" pitchFamily="50" charset="-128"/>
                <a:cs typeface="ＭＳ Ｐゴシック" pitchFamily="50" charset="-128"/>
              </a:rPr>
              <a:t>  </a:t>
            </a:r>
            <a:r>
              <a:rPr kumimoji="1" lang="ja-JP" altLang="en-US" b="1" i="0" u="none" strike="noStrike" cap="none" normalizeH="0" baseline="0" dirty="0">
                <a:ln>
                  <a:noFill/>
                </a:ln>
                <a:solidFill>
                  <a:schemeClr val="tx1"/>
                </a:solidFill>
                <a:effectLst/>
                <a:latin typeface="HG丸ｺﾞｼｯｸM-PRO" pitchFamily="50" charset="-128"/>
                <a:ea typeface="HG丸ｺﾞｼｯｸM-PRO" pitchFamily="50" charset="-128"/>
                <a:cs typeface="ＭＳ Ｐゴシック" pitchFamily="50" charset="-128"/>
              </a:rPr>
              <a:t>～津市内の学校感染症情報～</a:t>
            </a:r>
            <a:endParaRPr kumimoji="1" lang="ja-JP" altLang="ja-JP" b="0" i="0" u="none" strike="noStrike" cap="none" normalizeH="0" baseline="0" dirty="0">
              <a:ln>
                <a:noFill/>
              </a:ln>
              <a:solidFill>
                <a:schemeClr val="tx1"/>
              </a:solidFill>
              <a:effectLst/>
              <a:latin typeface="Arial" pitchFamily="34" charset="0"/>
              <a:ea typeface="ＭＳ Ｐゴシック" pitchFamily="50" charset="-128"/>
              <a:cs typeface="ＭＳ Ｐゴシック" pitchFamily="50" charset="-128"/>
            </a:endParaRPr>
          </a:p>
        </p:txBody>
      </p:sp>
      <p:graphicFrame>
        <p:nvGraphicFramePr>
          <p:cNvPr id="5" name="表 4"/>
          <p:cNvGraphicFramePr>
            <a:graphicFrameLocks noGrp="1"/>
          </p:cNvGraphicFramePr>
          <p:nvPr>
            <p:extLst>
              <p:ext uri="{D42A27DB-BD31-4B8C-83A1-F6EECF244321}">
                <p14:modId xmlns:p14="http://schemas.microsoft.com/office/powerpoint/2010/main" val="711484953"/>
              </p:ext>
            </p:extLst>
          </p:nvPr>
        </p:nvGraphicFramePr>
        <p:xfrm>
          <a:off x="418503" y="1158031"/>
          <a:ext cx="8208912" cy="2630615"/>
        </p:xfrm>
        <a:graphic>
          <a:graphicData uri="http://schemas.openxmlformats.org/drawingml/2006/table">
            <a:tbl>
              <a:tblPr firstRow="1" firstCol="1" lastRow="1" lastCol="1" bandRow="1" bandCol="1"/>
              <a:tblGrid>
                <a:gridCol w="8208912">
                  <a:extLst>
                    <a:ext uri="{9D8B030D-6E8A-4147-A177-3AD203B41FA5}">
                      <a16:colId xmlns:a16="http://schemas.microsoft.com/office/drawing/2014/main" val="20000"/>
                    </a:ext>
                  </a:extLst>
                </a:gridCol>
              </a:tblGrid>
              <a:tr h="201711">
                <a:tc>
                  <a:txBody>
                    <a:bodyPr/>
                    <a:lstStyle/>
                    <a:p>
                      <a:pPr algn="ctr">
                        <a:spcAft>
                          <a:spcPts val="0"/>
                        </a:spcAft>
                      </a:pPr>
                      <a:r>
                        <a:rPr lang="ja-JP" sz="1400" b="1" kern="100" dirty="0">
                          <a:effectLst/>
                          <a:latin typeface="Century"/>
                          <a:ea typeface="HG丸ｺﾞｼｯｸM-PRO"/>
                          <a:cs typeface="Times New Roman"/>
                        </a:rPr>
                        <a:t>月を通して感染が多くみられた疾患</a:t>
                      </a:r>
                      <a:endParaRPr lang="en-US" altLang="ja-JP" sz="1400" b="1" kern="100" dirty="0">
                        <a:effectLst/>
                        <a:latin typeface="Century"/>
                        <a:ea typeface="HG丸ｺﾞｼｯｸM-PRO"/>
                        <a:cs typeface="Times New Roman"/>
                      </a:endParaRPr>
                    </a:p>
                  </a:txBody>
                  <a:tcPr marL="34875" marR="348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extLst>
                  <a:ext uri="{0D108BD9-81ED-4DB2-BD59-A6C34878D82A}">
                    <a16:rowId xmlns:a16="http://schemas.microsoft.com/office/drawing/2014/main" val="10000"/>
                  </a:ext>
                </a:extLst>
              </a:tr>
              <a:tr h="725621">
                <a:tc>
                  <a:txBody>
                    <a:bodyPr/>
                    <a:lstStyle/>
                    <a:p>
                      <a:pPr marL="0" marR="0" indent="0" algn="just" defTabSz="914400" rtl="0" eaLnBrk="1" fontAlgn="auto" latinLnBrk="0" hangingPunct="1">
                        <a:lnSpc>
                          <a:spcPct val="150000"/>
                        </a:lnSpc>
                        <a:spcBef>
                          <a:spcPts val="0"/>
                        </a:spcBef>
                        <a:spcAft>
                          <a:spcPts val="0"/>
                        </a:spcAft>
                        <a:buClrTx/>
                        <a:buSzTx/>
                        <a:buFontTx/>
                        <a:buNone/>
                        <a:tabLst/>
                        <a:defRPr/>
                      </a:pPr>
                      <a:r>
                        <a:rPr lang="ja-JP" altLang="en-US" sz="1800" b="1" kern="100" dirty="0">
                          <a:solidFill>
                            <a:srgbClr val="000000"/>
                          </a:solidFill>
                          <a:effectLst/>
                          <a:latin typeface="Century"/>
                          <a:ea typeface="HG丸ｺﾞｼｯｸM-PRO"/>
                          <a:cs typeface="Times New Roman"/>
                        </a:rPr>
                        <a:t>　・インフルエンザ</a:t>
                      </a:r>
                      <a:r>
                        <a:rPr lang="en-US" altLang="ja-JP" sz="1800" b="1" kern="100" baseline="0" dirty="0">
                          <a:effectLst/>
                          <a:latin typeface="HG丸ｺﾞｼｯｸM-PRO" panose="020F0600000000000000" pitchFamily="50" charset="-128"/>
                          <a:ea typeface="HG丸ｺﾞｼｯｸM-PRO" panose="020F0600000000000000" pitchFamily="50" charset="-128"/>
                          <a:cs typeface="Times New Roman"/>
                        </a:rPr>
                        <a:t>B</a:t>
                      </a:r>
                      <a:r>
                        <a:rPr lang="ja-JP" altLang="en-US" sz="1800" b="1" kern="100" baseline="0" dirty="0">
                          <a:effectLst/>
                          <a:latin typeface="HG丸ｺﾞｼｯｸM-PRO" panose="020F0600000000000000" pitchFamily="50" charset="-128"/>
                          <a:ea typeface="HG丸ｺﾞｼｯｸM-PRO" panose="020F0600000000000000" pitchFamily="50" charset="-128"/>
                          <a:cs typeface="Times New Roman"/>
                        </a:rPr>
                        <a:t>型</a:t>
                      </a:r>
                      <a:endParaRPr lang="en-US" altLang="ja-JP" sz="1800" b="1" kern="100" dirty="0">
                        <a:solidFill>
                          <a:srgbClr val="000000"/>
                        </a:solidFill>
                        <a:effectLst/>
                        <a:latin typeface="Century"/>
                        <a:ea typeface="HG丸ｺﾞｼｯｸM-PRO"/>
                        <a:cs typeface="Times New Roman"/>
                      </a:endParaRPr>
                    </a:p>
                    <a:p>
                      <a:pPr marL="0" marR="0" indent="0" algn="just" defTabSz="914400" rtl="0" eaLnBrk="1" fontAlgn="auto" latinLnBrk="0" hangingPunct="1">
                        <a:lnSpc>
                          <a:spcPct val="150000"/>
                        </a:lnSpc>
                        <a:spcBef>
                          <a:spcPts val="0"/>
                        </a:spcBef>
                        <a:spcAft>
                          <a:spcPts val="0"/>
                        </a:spcAft>
                        <a:buClrTx/>
                        <a:buSzTx/>
                        <a:buFontTx/>
                        <a:buNone/>
                        <a:tabLst/>
                        <a:defRPr/>
                      </a:pPr>
                      <a:r>
                        <a:rPr lang="ja-JP" altLang="en-US" sz="1800" b="1" kern="100" dirty="0">
                          <a:solidFill>
                            <a:srgbClr val="000000"/>
                          </a:solidFill>
                          <a:effectLst/>
                          <a:latin typeface="Century"/>
                          <a:ea typeface="HG丸ｺﾞｼｯｸM-PRO"/>
                          <a:cs typeface="Times New Roman"/>
                        </a:rPr>
                        <a:t>　・伝染性紅斑（リンゴ病）</a:t>
                      </a:r>
                      <a:endParaRPr lang="en-US" altLang="ja-JP" sz="1800" b="1" kern="100" dirty="0">
                        <a:solidFill>
                          <a:srgbClr val="000000"/>
                        </a:solidFill>
                        <a:effectLst/>
                        <a:latin typeface="Century"/>
                        <a:ea typeface="HG丸ｺﾞｼｯｸM-PRO"/>
                        <a:cs typeface="Times New Roman"/>
                      </a:endParaRPr>
                    </a:p>
                  </a:txBody>
                  <a:tcPr marL="34875" marR="348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extLst>
                  <a:ext uri="{0D108BD9-81ED-4DB2-BD59-A6C34878D82A}">
                    <a16:rowId xmlns:a16="http://schemas.microsoft.com/office/drawing/2014/main" val="10001"/>
                  </a:ext>
                </a:extLst>
              </a:tr>
              <a:tr h="201711">
                <a:tc>
                  <a:txBody>
                    <a:bodyPr/>
                    <a:lstStyle/>
                    <a:p>
                      <a:pPr algn="ctr">
                        <a:spcAft>
                          <a:spcPts val="0"/>
                        </a:spcAft>
                      </a:pPr>
                      <a:r>
                        <a:rPr lang="ja-JP" altLang="en-US" sz="1400" b="1" kern="100" dirty="0">
                          <a:effectLst/>
                          <a:latin typeface="Century"/>
                          <a:ea typeface="HG丸ｺﾞｼｯｸM-PRO"/>
                          <a:cs typeface="Times New Roman"/>
                        </a:rPr>
                        <a:t>感　染　症　動　向</a:t>
                      </a:r>
                      <a:endParaRPr lang="ja-JP" sz="1400" kern="100" dirty="0">
                        <a:effectLst/>
                        <a:latin typeface="Century"/>
                        <a:ea typeface="ＭＳ 明朝"/>
                        <a:cs typeface="Times New Roman"/>
                      </a:endParaRPr>
                    </a:p>
                  </a:txBody>
                  <a:tcPr marL="34875" marR="348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extLst>
                  <a:ext uri="{0D108BD9-81ED-4DB2-BD59-A6C34878D82A}">
                    <a16:rowId xmlns:a16="http://schemas.microsoft.com/office/drawing/2014/main" val="10002"/>
                  </a:ext>
                </a:extLst>
              </a:tr>
              <a:tr h="1357949">
                <a:tc>
                  <a:txBody>
                    <a:bodyPr/>
                    <a:lstStyle/>
                    <a:p>
                      <a:pPr marL="0" indent="0" algn="just">
                        <a:lnSpc>
                          <a:spcPct val="100000"/>
                        </a:lnSpc>
                        <a:spcAft>
                          <a:spcPts val="0"/>
                        </a:spcAft>
                        <a:buFont typeface="Arial" panose="020B0604020202020204" pitchFamily="34" charset="0"/>
                        <a:buNone/>
                      </a:pPr>
                      <a:r>
                        <a:rPr lang="ja-JP" altLang="en-US" sz="1800" b="1" kern="100" baseline="0" dirty="0">
                          <a:effectLst/>
                          <a:latin typeface="HG丸ｺﾞｼｯｸM-PRO" panose="020F0600000000000000" pitchFamily="50" charset="-128"/>
                          <a:ea typeface="HG丸ｺﾞｼｯｸM-PRO" panose="020F0600000000000000" pitchFamily="50" charset="-128"/>
                          <a:cs typeface="Times New Roman"/>
                        </a:rPr>
                        <a:t>　・インフルエンザ</a:t>
                      </a:r>
                      <a:r>
                        <a:rPr lang="en-US" altLang="ja-JP" sz="1800" b="1" kern="100" baseline="0" dirty="0">
                          <a:effectLst/>
                          <a:latin typeface="HG丸ｺﾞｼｯｸM-PRO" panose="020F0600000000000000" pitchFamily="50" charset="-128"/>
                          <a:ea typeface="HG丸ｺﾞｼｯｸM-PRO" panose="020F0600000000000000" pitchFamily="50" charset="-128"/>
                          <a:cs typeface="Times New Roman"/>
                        </a:rPr>
                        <a:t>B</a:t>
                      </a:r>
                      <a:r>
                        <a:rPr lang="ja-JP" altLang="en-US" sz="1800" b="1" kern="100" baseline="0" dirty="0">
                          <a:effectLst/>
                          <a:latin typeface="HG丸ｺﾞｼｯｸM-PRO" panose="020F0600000000000000" pitchFamily="50" charset="-128"/>
                          <a:ea typeface="HG丸ｺﾞｼｯｸM-PRO" panose="020F0600000000000000" pitchFamily="50" charset="-128"/>
                          <a:cs typeface="Times New Roman"/>
                        </a:rPr>
                        <a:t>型が多く報告されました。</a:t>
                      </a:r>
                      <a:endParaRPr lang="en-US" altLang="ja-JP" sz="1800" b="1" kern="100" baseline="0" dirty="0">
                        <a:effectLst/>
                        <a:latin typeface="HG丸ｺﾞｼｯｸM-PRO" panose="020F0600000000000000" pitchFamily="50" charset="-128"/>
                        <a:ea typeface="HG丸ｺﾞｼｯｸM-PRO" panose="020F0600000000000000" pitchFamily="50" charset="-128"/>
                        <a:cs typeface="Times New Roman"/>
                      </a:endParaRPr>
                    </a:p>
                    <a:p>
                      <a:pPr marL="0" indent="0" algn="just">
                        <a:lnSpc>
                          <a:spcPct val="100000"/>
                        </a:lnSpc>
                        <a:spcAft>
                          <a:spcPts val="0"/>
                        </a:spcAft>
                        <a:buFont typeface="Arial" panose="020B0604020202020204" pitchFamily="34" charset="0"/>
                        <a:buNone/>
                      </a:pPr>
                      <a:r>
                        <a:rPr lang="ja-JP" altLang="en-US" sz="1800" b="1" kern="100" baseline="0" dirty="0">
                          <a:effectLst/>
                          <a:latin typeface="HG丸ｺﾞｼｯｸM-PRO" panose="020F0600000000000000" pitchFamily="50" charset="-128"/>
                          <a:ea typeface="HG丸ｺﾞｼｯｸM-PRO" panose="020F0600000000000000" pitchFamily="50" charset="-128"/>
                          <a:cs typeface="Times New Roman"/>
                        </a:rPr>
                        <a:t>　・伝染性紅斑（リンゴ病）が４月と比べ５倍の報告となりました。</a:t>
                      </a:r>
                      <a:endParaRPr lang="en-US" altLang="ja-JP" sz="1800" b="1" kern="100" baseline="0" dirty="0">
                        <a:effectLst/>
                        <a:latin typeface="HG丸ｺﾞｼｯｸM-PRO" panose="020F0600000000000000" pitchFamily="50" charset="-128"/>
                        <a:ea typeface="HG丸ｺﾞｼｯｸM-PRO" panose="020F0600000000000000" pitchFamily="50" charset="-128"/>
                        <a:cs typeface="Times New Roman"/>
                      </a:endParaRPr>
                    </a:p>
                    <a:p>
                      <a:pPr marL="0" indent="0" algn="just">
                        <a:lnSpc>
                          <a:spcPct val="100000"/>
                        </a:lnSpc>
                        <a:spcAft>
                          <a:spcPts val="0"/>
                        </a:spcAft>
                        <a:buFont typeface="Arial" panose="020B0604020202020204" pitchFamily="34" charset="0"/>
                        <a:buNone/>
                      </a:pPr>
                      <a:r>
                        <a:rPr lang="ja-JP" altLang="en-US" sz="1800" b="1" kern="100" baseline="0" dirty="0">
                          <a:effectLst/>
                          <a:latin typeface="HG丸ｺﾞｼｯｸM-PRO" panose="020F0600000000000000" pitchFamily="50" charset="-128"/>
                          <a:ea typeface="HG丸ｺﾞｼｯｸM-PRO" panose="020F0600000000000000" pitchFamily="50" charset="-128"/>
                          <a:cs typeface="Times New Roman"/>
                        </a:rPr>
                        <a:t>　</a:t>
                      </a:r>
                      <a:r>
                        <a:rPr lang="ja-JP" altLang="en-US" sz="2000" b="1" kern="100" baseline="0" dirty="0">
                          <a:effectLst/>
                          <a:latin typeface="HG丸ｺﾞｼｯｸM-PRO" panose="020F0600000000000000" pitchFamily="50" charset="-128"/>
                          <a:ea typeface="HG丸ｺﾞｼｯｸM-PRO" panose="020F0600000000000000" pitchFamily="50" charset="-128"/>
                          <a:cs typeface="Times New Roman"/>
                        </a:rPr>
                        <a:t>・</a:t>
                      </a:r>
                      <a:r>
                        <a:rPr lang="ja-JP" altLang="en-US" sz="1800" b="1" kern="100" baseline="0" dirty="0">
                          <a:effectLst/>
                          <a:latin typeface="HG丸ｺﾞｼｯｸM-PRO" panose="020F0600000000000000" pitchFamily="50" charset="-128"/>
                          <a:ea typeface="HG丸ｺﾞｼｯｸM-PRO" panose="020F0600000000000000" pitchFamily="50" charset="-128"/>
                          <a:cs typeface="Times New Roman"/>
                        </a:rPr>
                        <a:t>溶連菌感染症、マイコプラズマ感染症は４月から横ばいです。</a:t>
                      </a:r>
                      <a:endParaRPr lang="en-US" altLang="ja-JP" sz="1800" b="1" kern="100" baseline="0" dirty="0">
                        <a:effectLst/>
                        <a:latin typeface="HG丸ｺﾞｼｯｸM-PRO" panose="020F0600000000000000" pitchFamily="50" charset="-128"/>
                        <a:ea typeface="HG丸ｺﾞｼｯｸM-PRO" panose="020F0600000000000000" pitchFamily="50" charset="-128"/>
                        <a:cs typeface="Times New Roman"/>
                      </a:endParaRPr>
                    </a:p>
                    <a:p>
                      <a:pPr marL="0" indent="0" algn="just">
                        <a:lnSpc>
                          <a:spcPct val="100000"/>
                        </a:lnSpc>
                        <a:spcAft>
                          <a:spcPts val="0"/>
                        </a:spcAft>
                        <a:buFont typeface="Arial" panose="020B0604020202020204" pitchFamily="34" charset="0"/>
                        <a:buNone/>
                      </a:pPr>
                      <a:r>
                        <a:rPr lang="ja-JP" altLang="en-US" sz="1800" b="1" kern="100" baseline="0" dirty="0">
                          <a:effectLst/>
                          <a:latin typeface="HG丸ｺﾞｼｯｸM-PRO" panose="020F0600000000000000" pitchFamily="50" charset="-128"/>
                          <a:ea typeface="HG丸ｺﾞｼｯｸM-PRO" panose="020F0600000000000000" pitchFamily="50" charset="-128"/>
                          <a:cs typeface="Times New Roman"/>
                        </a:rPr>
                        <a:t>　・新型コロナウイルス感染症は減少傾向です。</a:t>
                      </a:r>
                      <a:endParaRPr lang="en-US" altLang="ja-JP" sz="1800" b="1" kern="100" baseline="0" dirty="0">
                        <a:effectLst/>
                        <a:latin typeface="HG丸ｺﾞｼｯｸM-PRO" panose="020F0600000000000000" pitchFamily="50" charset="-128"/>
                        <a:ea typeface="HG丸ｺﾞｼｯｸM-PRO" panose="020F0600000000000000" pitchFamily="50" charset="-128"/>
                        <a:cs typeface="Times New Roman"/>
                      </a:endParaRPr>
                    </a:p>
                    <a:p>
                      <a:pPr algn="just">
                        <a:lnSpc>
                          <a:spcPct val="150000"/>
                        </a:lnSpc>
                        <a:spcAft>
                          <a:spcPts val="0"/>
                        </a:spcAft>
                      </a:pPr>
                      <a:r>
                        <a:rPr lang="ja-JP" altLang="en-US" sz="1600" b="1" kern="100" baseline="0" dirty="0">
                          <a:effectLst/>
                          <a:latin typeface="HG丸ｺﾞｼｯｸM-PRO" panose="020F0600000000000000" pitchFamily="50" charset="-128"/>
                          <a:ea typeface="HG丸ｺﾞｼｯｸM-PRO" panose="020F0600000000000000" pitchFamily="50" charset="-128"/>
                          <a:cs typeface="Times New Roman"/>
                        </a:rPr>
                        <a:t>　</a:t>
                      </a:r>
                      <a:endParaRPr lang="en-US" altLang="ja-JP" sz="1800" b="1" kern="100" baseline="0" dirty="0">
                        <a:effectLst/>
                        <a:latin typeface="HG丸ｺﾞｼｯｸM-PRO" panose="020F0600000000000000" pitchFamily="50" charset="-128"/>
                        <a:ea typeface="HG丸ｺﾞｼｯｸM-PRO" panose="020F0600000000000000" pitchFamily="50" charset="-128"/>
                        <a:cs typeface="Times New Roman"/>
                      </a:endParaRPr>
                    </a:p>
                  </a:txBody>
                  <a:tcPr marL="34875" marR="348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extLst>
                  <a:ext uri="{0D108BD9-81ED-4DB2-BD59-A6C34878D82A}">
                    <a16:rowId xmlns:a16="http://schemas.microsoft.com/office/drawing/2014/main" val="10003"/>
                  </a:ext>
                </a:extLst>
              </a:tr>
            </a:tbl>
          </a:graphicData>
        </a:graphic>
      </p:graphicFrame>
      <p:sp>
        <p:nvSpPr>
          <p:cNvPr id="7" name="AutoShape 2"/>
          <p:cNvSpPr>
            <a:spLocks noChangeArrowheads="1"/>
          </p:cNvSpPr>
          <p:nvPr/>
        </p:nvSpPr>
        <p:spPr bwMode="auto">
          <a:xfrm>
            <a:off x="2771800" y="816453"/>
            <a:ext cx="4297669" cy="360040"/>
          </a:xfrm>
          <a:prstGeom prst="flowChartAlternateProcess">
            <a:avLst/>
          </a:prstGeom>
          <a:noFill/>
          <a:ln w="28575">
            <a:no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dirty="0">
                <a:ln>
                  <a:noFill/>
                </a:ln>
                <a:solidFill>
                  <a:schemeClr val="tx1"/>
                </a:solidFill>
                <a:effectLst/>
                <a:latin typeface="HG丸ｺﾞｼｯｸM-PRO" pitchFamily="50" charset="-128"/>
                <a:ea typeface="HG丸ｺﾞｼｯｸM-PRO" pitchFamily="50" charset="-128"/>
                <a:cs typeface="ＭＳ Ｐゴシック" pitchFamily="50" charset="-128"/>
              </a:rPr>
              <a:t>（令和</a:t>
            </a:r>
            <a:r>
              <a:rPr lang="ja-JP" altLang="en-US" sz="1400" b="1" dirty="0">
                <a:latin typeface="HG丸ｺﾞｼｯｸM-PRO" pitchFamily="50" charset="-128"/>
                <a:ea typeface="HG丸ｺﾞｼｯｸM-PRO" pitchFamily="50" charset="-128"/>
                <a:cs typeface="ＭＳ Ｐゴシック" pitchFamily="50" charset="-128"/>
              </a:rPr>
              <a:t>　７</a:t>
            </a:r>
            <a:r>
              <a:rPr kumimoji="1" lang="ja-JP" altLang="en-US" sz="1400" b="1" i="0" u="none" strike="noStrike" cap="none" normalizeH="0" baseline="0" dirty="0">
                <a:ln>
                  <a:noFill/>
                </a:ln>
                <a:solidFill>
                  <a:schemeClr val="tx1"/>
                </a:solidFill>
                <a:effectLst/>
                <a:latin typeface="HG丸ｺﾞｼｯｸM-PRO" pitchFamily="50" charset="-128"/>
                <a:ea typeface="HG丸ｺﾞｼｯｸM-PRO" pitchFamily="50" charset="-128"/>
                <a:cs typeface="ＭＳ Ｐゴシック" pitchFamily="50" charset="-128"/>
              </a:rPr>
              <a:t>年</a:t>
            </a:r>
            <a:r>
              <a:rPr lang="ja-JP" altLang="en-US" sz="1400" b="1" dirty="0">
                <a:latin typeface="HG丸ｺﾞｼｯｸM-PRO" pitchFamily="50" charset="-128"/>
                <a:ea typeface="HG丸ｺﾞｼｯｸM-PRO" pitchFamily="50" charset="-128"/>
                <a:cs typeface="ＭＳ Ｐゴシック" pitchFamily="50" charset="-128"/>
              </a:rPr>
              <a:t>　６</a:t>
            </a:r>
            <a:r>
              <a:rPr kumimoji="1" lang="ja-JP" altLang="en-US" sz="1400" b="1" i="0" u="none" strike="noStrike" cap="none" normalizeH="0" baseline="0" dirty="0">
                <a:ln>
                  <a:noFill/>
                </a:ln>
                <a:solidFill>
                  <a:schemeClr val="tx1"/>
                </a:solidFill>
                <a:effectLst/>
                <a:latin typeface="HG丸ｺﾞｼｯｸM-PRO" pitchFamily="50" charset="-128"/>
                <a:ea typeface="HG丸ｺﾞｼｯｸM-PRO" pitchFamily="50" charset="-128"/>
                <a:cs typeface="ＭＳ Ｐゴシック" pitchFamily="50" charset="-128"/>
              </a:rPr>
              <a:t>月６日までの入力分を集計）</a:t>
            </a:r>
            <a:endParaRPr kumimoji="1" lang="ja-JP" altLang="ja-JP" sz="1400" b="0" i="0" u="none" strike="noStrike" cap="none" normalizeH="0" baseline="0" dirty="0">
              <a:ln>
                <a:noFill/>
              </a:ln>
              <a:solidFill>
                <a:schemeClr val="tx1"/>
              </a:solidFill>
              <a:effectLst/>
              <a:latin typeface="Arial" pitchFamily="34" charset="0"/>
              <a:ea typeface="ＭＳ Ｐゴシック" pitchFamily="50" charset="-128"/>
              <a:cs typeface="ＭＳ Ｐゴシック" pitchFamily="50" charset="-128"/>
            </a:endParaRPr>
          </a:p>
        </p:txBody>
      </p:sp>
      <p:pic>
        <p:nvPicPr>
          <p:cNvPr id="1026" name="Picture 2" descr="C:\Users\m051008\Pictures\５月\illust4286[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69469" y="55457"/>
            <a:ext cx="1967027" cy="1030650"/>
          </a:xfrm>
          <a:prstGeom prst="rect">
            <a:avLst/>
          </a:prstGeom>
          <a:noFill/>
          <a:extLst>
            <a:ext uri="{909E8E84-426E-40DD-AFC4-6F175D3DCCD1}">
              <a14:hiddenFill xmlns:a14="http://schemas.microsoft.com/office/drawing/2010/main">
                <a:solidFill>
                  <a:srgbClr val="FFFFFF"/>
                </a:solidFill>
              </a14:hiddenFill>
            </a:ext>
          </a:extLst>
        </p:spPr>
      </p:pic>
      <p:pic>
        <p:nvPicPr>
          <p:cNvPr id="3" name="図 2">
            <a:extLst>
              <a:ext uri="{FF2B5EF4-FFF2-40B4-BE49-F238E27FC236}">
                <a16:creationId xmlns:a16="http://schemas.microsoft.com/office/drawing/2014/main" id="{20CF54A2-E8D4-FF36-B526-9CE2371B08B7}"/>
              </a:ext>
            </a:extLst>
          </p:cNvPr>
          <p:cNvPicPr>
            <a:picLocks noChangeAspect="1"/>
          </p:cNvPicPr>
          <p:nvPr/>
        </p:nvPicPr>
        <p:blipFill>
          <a:blip r:embed="rId3"/>
          <a:stretch>
            <a:fillRect/>
          </a:stretch>
        </p:blipFill>
        <p:spPr>
          <a:xfrm>
            <a:off x="130471" y="3860570"/>
            <a:ext cx="8784975" cy="2880799"/>
          </a:xfrm>
          <a:prstGeom prst="rect">
            <a:avLst/>
          </a:prstGeom>
        </p:spPr>
      </p:pic>
    </p:spTree>
    <p:extLst>
      <p:ext uri="{BB962C8B-B14F-4D97-AF65-F5344CB8AC3E}">
        <p14:creationId xmlns:p14="http://schemas.microsoft.com/office/powerpoint/2010/main" val="2894071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図 1">
            <a:extLst>
              <a:ext uri="{FF2B5EF4-FFF2-40B4-BE49-F238E27FC236}">
                <a16:creationId xmlns:a16="http://schemas.microsoft.com/office/drawing/2014/main" id="{1B9D13D5-1A6F-3362-CADC-AD7E29CB3A36}"/>
              </a:ext>
            </a:extLst>
          </p:cNvPr>
          <p:cNvPicPr>
            <a:picLocks noChangeAspect="1"/>
          </p:cNvPicPr>
          <p:nvPr/>
        </p:nvPicPr>
        <p:blipFill>
          <a:blip r:embed="rId3"/>
          <a:stretch>
            <a:fillRect/>
          </a:stretch>
        </p:blipFill>
        <p:spPr>
          <a:xfrm>
            <a:off x="361530" y="57534"/>
            <a:ext cx="8420939" cy="6742931"/>
          </a:xfrm>
          <a:prstGeom prst="rect">
            <a:avLst/>
          </a:prstGeom>
        </p:spPr>
      </p:pic>
    </p:spTree>
    <p:extLst>
      <p:ext uri="{BB962C8B-B14F-4D97-AF65-F5344CB8AC3E}">
        <p14:creationId xmlns:p14="http://schemas.microsoft.com/office/powerpoint/2010/main" val="29648413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図 8" descr="http://www.wanpug.com/illust/illust1546.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5576" y="210790"/>
            <a:ext cx="2117725"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タイトル 1"/>
          <p:cNvSpPr>
            <a:spLocks noGrp="1"/>
          </p:cNvSpPr>
          <p:nvPr>
            <p:ph type="title"/>
          </p:nvPr>
        </p:nvSpPr>
        <p:spPr>
          <a:xfrm>
            <a:off x="-108520" y="111770"/>
            <a:ext cx="2620541" cy="724942"/>
          </a:xfrm>
        </p:spPr>
        <p:txBody>
          <a:bodyPr>
            <a:normAutofit/>
          </a:bodyPr>
          <a:lstStyle/>
          <a:p>
            <a:r>
              <a:rPr lang="ja-JP" altLang="en-US" sz="2000" dirty="0">
                <a:latin typeface="HG丸ｺﾞｼｯｸM-PRO" panose="020F0600000000000000" pitchFamily="50" charset="-128"/>
                <a:ea typeface="HG丸ｺﾞｼｯｸM-PRO" panose="020F0600000000000000" pitchFamily="50" charset="-128"/>
              </a:rPr>
              <a:t>感染症まめ知識</a:t>
            </a:r>
            <a:endParaRPr kumimoji="1" lang="ja-JP" altLang="en-US" sz="2000" dirty="0">
              <a:latin typeface="HG丸ｺﾞｼｯｸM-PRO" panose="020F0600000000000000" pitchFamily="50" charset="-128"/>
              <a:ea typeface="HG丸ｺﾞｼｯｸM-PRO" panose="020F0600000000000000" pitchFamily="50" charset="-128"/>
            </a:endParaRPr>
          </a:p>
        </p:txBody>
      </p:sp>
      <p:sp>
        <p:nvSpPr>
          <p:cNvPr id="3" name="AutoShape 3"/>
          <p:cNvSpPr>
            <a:spLocks noChangeArrowheads="1"/>
          </p:cNvSpPr>
          <p:nvPr/>
        </p:nvSpPr>
        <p:spPr bwMode="auto">
          <a:xfrm>
            <a:off x="179512" y="908720"/>
            <a:ext cx="8897503" cy="5832648"/>
          </a:xfrm>
          <a:prstGeom prst="roundRect">
            <a:avLst>
              <a:gd name="adj" fmla="val 16667"/>
            </a:avLst>
          </a:prstGeom>
          <a:solidFill>
            <a:srgbClr val="FFFFCC"/>
          </a:solidFill>
          <a:ln w="19050" algn="ctr">
            <a:solidFill>
              <a:srgbClr val="7030A0"/>
            </a:solidFill>
            <a:prstDash val="dash"/>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74295" tIns="8890" rIns="74295" bIns="8890" numCol="1" anchor="t" anchorCtr="0" compatLnSpc="1">
            <a:prstTxWarp prst="textNoShape">
              <a:avLst/>
            </a:prstTxWarp>
          </a:bodyPr>
          <a:lstStyle/>
          <a:p>
            <a:pPr lvl="0" fontAlgn="base">
              <a:spcBef>
                <a:spcPct val="0"/>
              </a:spcBef>
              <a:spcAft>
                <a:spcPct val="0"/>
              </a:spcAft>
            </a:pPr>
            <a:r>
              <a:rPr lang="ja-JP" altLang="en-US" sz="1600" b="1" i="1" dirty="0">
                <a:solidFill>
                  <a:srgbClr val="E36C0A"/>
                </a:solidFill>
                <a:latin typeface="HG丸ｺﾞｼｯｸM-PRO" pitchFamily="50" charset="-128"/>
                <a:ea typeface="HG丸ｺﾞｼｯｸM-PRO" pitchFamily="50" charset="-128"/>
                <a:cs typeface="ＭＳ Ｐゴシック" pitchFamily="50" charset="-128"/>
              </a:rPr>
              <a:t>日中の気温が高くなるにつれて、咽頭結膜熱、手足口病など、</a:t>
            </a:r>
            <a:endParaRPr lang="en-US" altLang="ja-JP" sz="1600" b="1" i="1" dirty="0">
              <a:solidFill>
                <a:srgbClr val="E36C0A"/>
              </a:solidFill>
              <a:latin typeface="HG丸ｺﾞｼｯｸM-PRO" pitchFamily="50" charset="-128"/>
              <a:ea typeface="HG丸ｺﾞｼｯｸM-PRO" pitchFamily="50" charset="-128"/>
              <a:cs typeface="ＭＳ Ｐゴシック" pitchFamily="50" charset="-128"/>
            </a:endParaRPr>
          </a:p>
          <a:p>
            <a:pPr lvl="0" fontAlgn="base">
              <a:spcBef>
                <a:spcPct val="0"/>
              </a:spcBef>
              <a:spcAft>
                <a:spcPct val="0"/>
              </a:spcAft>
            </a:pPr>
            <a:r>
              <a:rPr lang="ja-JP" altLang="en-US" sz="1600" b="1" i="1" dirty="0">
                <a:solidFill>
                  <a:srgbClr val="E36C0A"/>
                </a:solidFill>
                <a:latin typeface="HG丸ｺﾞｼｯｸM-PRO" pitchFamily="50" charset="-128"/>
                <a:ea typeface="HG丸ｺﾞｼｯｸM-PRO" pitchFamily="50" charset="-128"/>
                <a:cs typeface="ＭＳ Ｐゴシック" pitchFamily="50" charset="-128"/>
              </a:rPr>
              <a:t>　　　　　　　　夏に流行する感染症の報告が増加し始めました。</a:t>
            </a:r>
            <a:endParaRPr kumimoji="1" lang="en-US" altLang="ja-JP" sz="1600" b="1" i="1" u="none" strike="noStrike" cap="none" normalizeH="0" baseline="0" dirty="0">
              <a:ln>
                <a:noFill/>
              </a:ln>
              <a:solidFill>
                <a:srgbClr val="E36C0A"/>
              </a:solidFill>
              <a:effectLst/>
              <a:latin typeface="HG丸ｺﾞｼｯｸM-PRO" pitchFamily="50" charset="-128"/>
              <a:ea typeface="HG丸ｺﾞｼｯｸM-PRO" pitchFamily="50" charset="-128"/>
              <a:cs typeface="ＭＳ Ｐゴシック"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1" lang="en-US" altLang="ja-JP" sz="1000" b="1" i="0" u="none" strike="noStrike" cap="none" normalizeH="0" dirty="0">
              <a:ln>
                <a:noFill/>
              </a:ln>
              <a:solidFill>
                <a:srgbClr val="0070C0"/>
              </a:solidFill>
              <a:effectLst/>
              <a:latin typeface="HG丸ｺﾞｼｯｸM-PRO" pitchFamily="50" charset="-128"/>
              <a:ea typeface="HG丸ｺﾞｼｯｸM-PRO" pitchFamily="50" charset="-128"/>
              <a:cs typeface="ＭＳ Ｐゴシック"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lang="ja-JP" altLang="en-US" sz="2800" b="1" dirty="0">
                <a:solidFill>
                  <a:srgbClr val="0070C0"/>
                </a:solidFill>
                <a:latin typeface="HG丸ｺﾞｼｯｸM-PRO" pitchFamily="50" charset="-128"/>
                <a:ea typeface="HG丸ｺﾞｼｯｸM-PRO" pitchFamily="50" charset="-128"/>
                <a:cs typeface="ＭＳ Ｐゴシック" pitchFamily="50" charset="-128"/>
              </a:rPr>
              <a:t>咽頭結膜熱（プール熱）</a:t>
            </a:r>
            <a:endParaRPr lang="en-US" altLang="ja-JP" sz="1600" dirty="0">
              <a:latin typeface="HG丸ｺﾞｼｯｸM-PRO" pitchFamily="50" charset="-128"/>
              <a:ea typeface="HG丸ｺﾞｼｯｸM-PRO" pitchFamily="50" charset="-128"/>
              <a:cs typeface="ＭＳ Ｐゴシック" pitchFamily="50" charset="-128"/>
            </a:endParaRPr>
          </a:p>
          <a:p>
            <a:pPr lvl="0"/>
            <a:endParaRPr lang="en-US" altLang="ja-JP" b="1" dirty="0">
              <a:solidFill>
                <a:srgbClr val="0070C0"/>
              </a:solidFill>
              <a:latin typeface="HG丸ｺﾞｼｯｸM-PRO" pitchFamily="50" charset="-128"/>
              <a:ea typeface="HG丸ｺﾞｼｯｸM-PRO" pitchFamily="50" charset="-128"/>
            </a:endParaRPr>
          </a:p>
          <a:p>
            <a:pPr lvl="0"/>
            <a:r>
              <a:rPr lang="ja-JP" altLang="en-US" b="1" dirty="0">
                <a:solidFill>
                  <a:srgbClr val="0070C0"/>
                </a:solidFill>
                <a:latin typeface="HG丸ｺﾞｼｯｸM-PRO" pitchFamily="50" charset="-128"/>
                <a:ea typeface="HG丸ｺﾞｼｯｸM-PRO" pitchFamily="50" charset="-128"/>
              </a:rPr>
              <a:t>症状</a:t>
            </a:r>
            <a:endParaRPr lang="en-US" altLang="ja-JP" dirty="0">
              <a:latin typeface="HG丸ｺﾞｼｯｸM-PRO" panose="020F0600000000000000" pitchFamily="50" charset="-128"/>
              <a:ea typeface="HG丸ｺﾞｼｯｸM-PRO" panose="020F0600000000000000" pitchFamily="50" charset="-128"/>
            </a:endParaRPr>
          </a:p>
          <a:p>
            <a:r>
              <a:rPr lang="en-US" altLang="ja-JP" sz="1600" dirty="0">
                <a:latin typeface="HG丸ｺﾞｼｯｸM-PRO" panose="020F0600000000000000" pitchFamily="50" charset="-128"/>
                <a:ea typeface="HG丸ｺﾞｼｯｸM-PRO" panose="020F0600000000000000" pitchFamily="50" charset="-128"/>
              </a:rPr>
              <a:t>1</a:t>
            </a:r>
            <a:r>
              <a:rPr lang="ja-JP" altLang="en-US" sz="1600" dirty="0">
                <a:latin typeface="HG丸ｺﾞｼｯｸM-PRO" panose="020F0600000000000000" pitchFamily="50" charset="-128"/>
                <a:ea typeface="HG丸ｺﾞｼｯｸM-PRO" panose="020F0600000000000000" pitchFamily="50" charset="-128"/>
              </a:rPr>
              <a:t>日の間に</a:t>
            </a:r>
            <a:r>
              <a:rPr lang="en-US" altLang="ja-JP" sz="1600" dirty="0">
                <a:latin typeface="HG丸ｺﾞｼｯｸM-PRO" panose="020F0600000000000000" pitchFamily="50" charset="-128"/>
                <a:ea typeface="HG丸ｺﾞｼｯｸM-PRO" panose="020F0600000000000000" pitchFamily="50" charset="-128"/>
              </a:rPr>
              <a:t>39</a:t>
            </a:r>
            <a:r>
              <a:rPr lang="ja-JP" altLang="en-US" sz="1600" dirty="0">
                <a:latin typeface="HG丸ｺﾞｼｯｸM-PRO" panose="020F0600000000000000" pitchFamily="50" charset="-128"/>
                <a:ea typeface="HG丸ｺﾞｼｯｸM-PRO" panose="020F0600000000000000" pitchFamily="50" charset="-128"/>
              </a:rPr>
              <a:t>～</a:t>
            </a:r>
            <a:r>
              <a:rPr lang="en-US" altLang="ja-JP" sz="1600" dirty="0">
                <a:latin typeface="HG丸ｺﾞｼｯｸM-PRO" panose="020F0600000000000000" pitchFamily="50" charset="-128"/>
                <a:ea typeface="HG丸ｺﾞｼｯｸM-PRO" panose="020F0600000000000000" pitchFamily="50" charset="-128"/>
              </a:rPr>
              <a:t>40</a:t>
            </a:r>
            <a:r>
              <a:rPr lang="ja-JP" altLang="en-US" sz="1600" dirty="0">
                <a:latin typeface="HG丸ｺﾞｼｯｸM-PRO" panose="020F0600000000000000" pitchFamily="50" charset="-128"/>
                <a:ea typeface="HG丸ｺﾞｼｯｸM-PRO" panose="020F0600000000000000" pitchFamily="50" charset="-128"/>
              </a:rPr>
              <a:t>度の高熱と、</a:t>
            </a:r>
            <a:r>
              <a:rPr lang="en-US" altLang="ja-JP" sz="1600" dirty="0">
                <a:latin typeface="HG丸ｺﾞｼｯｸM-PRO" panose="020F0600000000000000" pitchFamily="50" charset="-128"/>
                <a:ea typeface="HG丸ｺﾞｼｯｸM-PRO" panose="020F0600000000000000" pitchFamily="50" charset="-128"/>
              </a:rPr>
              <a:t>37</a:t>
            </a:r>
            <a:r>
              <a:rPr lang="ja-JP" altLang="en-US" sz="1600" dirty="0">
                <a:latin typeface="HG丸ｺﾞｼｯｸM-PRO" panose="020F0600000000000000" pitchFamily="50" charset="-128"/>
                <a:ea typeface="HG丸ｺﾞｼｯｸM-PRO" panose="020F0600000000000000" pitchFamily="50" charset="-128"/>
              </a:rPr>
              <a:t>～</a:t>
            </a:r>
            <a:r>
              <a:rPr lang="en-US" altLang="ja-JP" sz="1600" dirty="0">
                <a:latin typeface="HG丸ｺﾞｼｯｸM-PRO" panose="020F0600000000000000" pitchFamily="50" charset="-128"/>
                <a:ea typeface="HG丸ｺﾞｼｯｸM-PRO" panose="020F0600000000000000" pitchFamily="50" charset="-128"/>
              </a:rPr>
              <a:t>38</a:t>
            </a:r>
            <a:r>
              <a:rPr lang="ja-JP" altLang="en-US" sz="1600" dirty="0">
                <a:latin typeface="HG丸ｺﾞｼｯｸM-PRO" panose="020F0600000000000000" pitchFamily="50" charset="-128"/>
                <a:ea typeface="HG丸ｺﾞｼｯｸM-PRO" panose="020F0600000000000000" pitchFamily="50" charset="-128"/>
              </a:rPr>
              <a:t>度前後の微熱の間を、上がったり下がったりが</a:t>
            </a:r>
            <a:r>
              <a:rPr lang="en-US" altLang="ja-JP" sz="1600" dirty="0">
                <a:latin typeface="HG丸ｺﾞｼｯｸM-PRO" panose="020F0600000000000000" pitchFamily="50" charset="-128"/>
                <a:ea typeface="HG丸ｺﾞｼｯｸM-PRO" panose="020F0600000000000000" pitchFamily="50" charset="-128"/>
              </a:rPr>
              <a:t>4</a:t>
            </a:r>
            <a:r>
              <a:rPr lang="ja-JP" altLang="en-US" sz="1600" dirty="0">
                <a:latin typeface="HG丸ｺﾞｼｯｸM-PRO" panose="020F0600000000000000" pitchFamily="50" charset="-128"/>
                <a:ea typeface="HG丸ｺﾞｼｯｸM-PRO" panose="020F0600000000000000" pitchFamily="50" charset="-128"/>
              </a:rPr>
              <a:t>～</a:t>
            </a:r>
            <a:r>
              <a:rPr lang="en-US" altLang="ja-JP" sz="1600" dirty="0">
                <a:latin typeface="HG丸ｺﾞｼｯｸM-PRO" panose="020F0600000000000000" pitchFamily="50" charset="-128"/>
                <a:ea typeface="HG丸ｺﾞｼｯｸM-PRO" panose="020F0600000000000000" pitchFamily="50" charset="-128"/>
              </a:rPr>
              <a:t>5</a:t>
            </a:r>
            <a:r>
              <a:rPr lang="ja-JP" altLang="en-US" sz="1600" dirty="0">
                <a:latin typeface="HG丸ｺﾞｼｯｸM-PRO" panose="020F0600000000000000" pitchFamily="50" charset="-128"/>
                <a:ea typeface="HG丸ｺﾞｼｯｸM-PRO" panose="020F0600000000000000" pitchFamily="50" charset="-128"/>
              </a:rPr>
              <a:t>日ほど続き、扁桃腺が腫れ、のどの痛みを伴います。</a:t>
            </a:r>
            <a:endParaRPr lang="en-US" altLang="ja-JP" sz="1600" dirty="0">
              <a:latin typeface="HG丸ｺﾞｼｯｸM-PRO" panose="020F0600000000000000" pitchFamily="50" charset="-128"/>
              <a:ea typeface="HG丸ｺﾞｼｯｸM-PRO" panose="020F0600000000000000" pitchFamily="50" charset="-128"/>
            </a:endParaRPr>
          </a:p>
          <a:p>
            <a:r>
              <a:rPr lang="ja-JP" altLang="en-US" sz="1600" dirty="0">
                <a:latin typeface="HG丸ｺﾞｼｯｸM-PRO" panose="020F0600000000000000" pitchFamily="50" charset="-128"/>
                <a:ea typeface="HG丸ｺﾞｼｯｸM-PRO" panose="020F0600000000000000" pitchFamily="50" charset="-128"/>
              </a:rPr>
              <a:t>その間、頭痛・腹痛や下痢を伴い、耳介前部および頸部のリンパ節が腫れることがあります。加えて、結膜炎症状がみられる場合に咽頭結膜熱と診断されます。</a:t>
            </a:r>
            <a:endParaRPr lang="en-US" altLang="ja-JP" sz="1600" dirty="0">
              <a:latin typeface="HG丸ｺﾞｼｯｸM-PRO" panose="020F0600000000000000" pitchFamily="50" charset="-128"/>
              <a:ea typeface="HG丸ｺﾞｼｯｸM-PRO" panose="020F0600000000000000" pitchFamily="50" charset="-128"/>
            </a:endParaRPr>
          </a:p>
          <a:p>
            <a:pPr lvl="0"/>
            <a:r>
              <a:rPr lang="ja-JP" altLang="en-US" b="1" dirty="0">
                <a:solidFill>
                  <a:srgbClr val="0070C0"/>
                </a:solidFill>
                <a:latin typeface="HG丸ｺﾞｼｯｸM-PRO" pitchFamily="50" charset="-128"/>
                <a:ea typeface="HG丸ｺﾞｼｯｸM-PRO" pitchFamily="50" charset="-128"/>
              </a:rPr>
              <a:t>病原体</a:t>
            </a:r>
            <a:endParaRPr lang="ja-JP" altLang="en-US" dirty="0"/>
          </a:p>
          <a:p>
            <a:r>
              <a:rPr lang="ja-JP" altLang="en-US" sz="1600" dirty="0">
                <a:latin typeface="HG丸ｺﾞｼｯｸM-PRO" panose="020F0600000000000000" pitchFamily="50" charset="-128"/>
                <a:ea typeface="HG丸ｺﾞｼｯｸM-PRO" panose="020F0600000000000000" pitchFamily="50" charset="-128"/>
              </a:rPr>
              <a:t>アデノウイルス</a:t>
            </a:r>
            <a:endParaRPr lang="ja-JP" altLang="en-US" sz="1600" dirty="0">
              <a:latin typeface="HG丸ｺﾞｼｯｸM-PRO" pitchFamily="50" charset="-128"/>
              <a:ea typeface="HG丸ｺﾞｼｯｸM-PRO" pitchFamily="50" charset="-128"/>
              <a:cs typeface="ＭＳ Ｐゴシック" pitchFamily="50" charset="-128"/>
            </a:endParaRPr>
          </a:p>
          <a:p>
            <a:pPr lvl="0"/>
            <a:r>
              <a:rPr lang="ja-JP" altLang="en-US" b="1" dirty="0">
                <a:solidFill>
                  <a:srgbClr val="0070C0"/>
                </a:solidFill>
                <a:latin typeface="HG丸ｺﾞｼｯｸM-PRO" pitchFamily="50" charset="-128"/>
                <a:ea typeface="HG丸ｺﾞｼｯｸM-PRO" pitchFamily="50" charset="-128"/>
              </a:rPr>
              <a:t>感染経路</a:t>
            </a:r>
            <a:endParaRPr lang="ja-JP" altLang="en-US" dirty="0"/>
          </a:p>
          <a:p>
            <a:r>
              <a:rPr lang="ja-JP" altLang="en-US" sz="1600" dirty="0">
                <a:latin typeface="HG丸ｺﾞｼｯｸM-PRO" panose="020F0600000000000000" pitchFamily="50" charset="-128"/>
                <a:ea typeface="HG丸ｺﾞｼｯｸM-PRO" panose="020F0600000000000000" pitchFamily="50" charset="-128"/>
              </a:rPr>
              <a:t>飛沫感染や糞便を介した接触感染</a:t>
            </a:r>
            <a:endParaRPr lang="ja-JP" altLang="en-US" sz="1600" dirty="0">
              <a:latin typeface="HG丸ｺﾞｼｯｸM-PRO" pitchFamily="50" charset="-128"/>
              <a:ea typeface="HG丸ｺﾞｼｯｸM-PRO" pitchFamily="50" charset="-128"/>
              <a:cs typeface="ＭＳ Ｐゴシック" pitchFamily="50" charset="-128"/>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1" lang="ja-JP" altLang="en-US" b="1" i="0" u="none" strike="noStrike" cap="none" normalizeH="0" baseline="0" dirty="0">
                <a:ln>
                  <a:noFill/>
                </a:ln>
                <a:solidFill>
                  <a:srgbClr val="0070C0"/>
                </a:solidFill>
                <a:effectLst/>
                <a:latin typeface="HG丸ｺﾞｼｯｸM-PRO" pitchFamily="50" charset="-128"/>
                <a:ea typeface="HG丸ｺﾞｼｯｸM-PRO" pitchFamily="50" charset="-128"/>
                <a:cs typeface="ＭＳ Ｐゴシック" pitchFamily="50" charset="-128"/>
              </a:rPr>
              <a:t>潜伏期間</a:t>
            </a:r>
            <a:endParaRPr kumimoji="1" lang="ja-JP" altLang="en-US" b="0" i="0" u="none" strike="noStrike" cap="none" normalizeH="0" baseline="0" dirty="0">
              <a:ln>
                <a:noFill/>
              </a:ln>
              <a:solidFill>
                <a:schemeClr val="tx1"/>
              </a:solidFill>
              <a:effectLst/>
              <a:latin typeface="HG丸ｺﾞｼｯｸM-PRO" pitchFamily="50" charset="-128"/>
              <a:ea typeface="HG丸ｺﾞｼｯｸM-PRO" pitchFamily="50" charset="-128"/>
              <a:cs typeface="ＭＳ Ｐゴシック" pitchFamily="50" charset="-128"/>
            </a:endParaRPr>
          </a:p>
          <a:p>
            <a:pPr marL="0" marR="0" lvl="0" indent="0" algn="just" defTabSz="914400" rtl="0" eaLnBrk="1" fontAlgn="base" latinLnBrk="0" hangingPunct="1">
              <a:lnSpc>
                <a:spcPct val="100000"/>
              </a:lnSpc>
              <a:spcBef>
                <a:spcPct val="0"/>
              </a:spcBef>
              <a:spcAft>
                <a:spcPct val="0"/>
              </a:spcAft>
              <a:buClrTx/>
              <a:buSzTx/>
              <a:buFontTx/>
              <a:buNone/>
              <a:tabLst/>
            </a:pPr>
            <a:r>
              <a:rPr lang="ja-JP" altLang="en-US" sz="1600" dirty="0">
                <a:latin typeface="HG丸ｺﾞｼｯｸM-PRO" pitchFamily="50" charset="-128"/>
                <a:ea typeface="HG丸ｺﾞｼｯｸM-PRO" pitchFamily="50" charset="-128"/>
                <a:cs typeface="ＭＳ Ｐゴシック" pitchFamily="50" charset="-128"/>
              </a:rPr>
              <a:t>２</a:t>
            </a:r>
            <a:r>
              <a:rPr kumimoji="1" lang="ja-JP" altLang="en-US" sz="1600" b="0" i="0" u="none" strike="noStrike" cap="none" normalizeH="0" baseline="0" dirty="0">
                <a:ln>
                  <a:noFill/>
                </a:ln>
                <a:solidFill>
                  <a:schemeClr val="tx1"/>
                </a:solidFill>
                <a:effectLst/>
                <a:latin typeface="HG丸ｺﾞｼｯｸM-PRO" pitchFamily="50" charset="-128"/>
                <a:ea typeface="HG丸ｺﾞｼｯｸM-PRO" pitchFamily="50" charset="-128"/>
                <a:cs typeface="ＭＳ Ｐゴシック" pitchFamily="50" charset="-128"/>
              </a:rPr>
              <a:t>～</a:t>
            </a:r>
            <a:r>
              <a:rPr lang="ja-JP" altLang="en-US" sz="1600" dirty="0">
                <a:latin typeface="HG丸ｺﾞｼｯｸM-PRO" pitchFamily="50" charset="-128"/>
                <a:ea typeface="HG丸ｺﾞｼｯｸM-PRO" pitchFamily="50" charset="-128"/>
                <a:cs typeface="ＭＳ Ｐゴシック" pitchFamily="50" charset="-128"/>
              </a:rPr>
              <a:t>１４</a:t>
            </a:r>
            <a:r>
              <a:rPr kumimoji="1" lang="ja-JP" altLang="en-US" sz="1600" b="0" i="0" u="none" strike="noStrike" cap="none" normalizeH="0" baseline="0" dirty="0">
                <a:ln>
                  <a:noFill/>
                </a:ln>
                <a:solidFill>
                  <a:schemeClr val="tx1"/>
                </a:solidFill>
                <a:effectLst/>
                <a:latin typeface="HG丸ｺﾞｼｯｸM-PRO" pitchFamily="50" charset="-128"/>
                <a:ea typeface="HG丸ｺﾞｼｯｸM-PRO" pitchFamily="50" charset="-128"/>
                <a:cs typeface="ＭＳ Ｐゴシック" pitchFamily="50" charset="-128"/>
              </a:rPr>
              <a:t>日</a:t>
            </a:r>
          </a:p>
          <a:p>
            <a:pPr marL="0" marR="0" lvl="0" indent="0" algn="just" defTabSz="914400" rtl="0" eaLnBrk="1" fontAlgn="base" latinLnBrk="0" hangingPunct="1">
              <a:lnSpc>
                <a:spcPct val="100000"/>
              </a:lnSpc>
              <a:spcBef>
                <a:spcPct val="0"/>
              </a:spcBef>
              <a:spcAft>
                <a:spcPct val="0"/>
              </a:spcAft>
              <a:buClrTx/>
              <a:buSzTx/>
              <a:buFontTx/>
              <a:buNone/>
              <a:tabLst/>
            </a:pPr>
            <a:r>
              <a:rPr kumimoji="1" lang="ja-JP" altLang="en-US" b="1" i="0" u="none" strike="noStrike" cap="none" normalizeH="0" baseline="0" dirty="0">
                <a:ln>
                  <a:noFill/>
                </a:ln>
                <a:solidFill>
                  <a:srgbClr val="0070C0"/>
                </a:solidFill>
                <a:effectLst/>
                <a:latin typeface="HG丸ｺﾞｼｯｸM-PRO" pitchFamily="50" charset="-128"/>
                <a:ea typeface="HG丸ｺﾞｼｯｸM-PRO" pitchFamily="50" charset="-128"/>
                <a:cs typeface="ＭＳ Ｐゴシック" pitchFamily="50" charset="-128"/>
              </a:rPr>
              <a:t>予防方法</a:t>
            </a:r>
            <a:endParaRPr lang="en-US" altLang="ja-JP" dirty="0">
              <a:latin typeface="HG丸ｺﾞｼｯｸM-PRO" pitchFamily="50" charset="-128"/>
              <a:ea typeface="HG丸ｺﾞｼｯｸM-PRO" pitchFamily="50" charset="-128"/>
              <a:cs typeface="ＭＳ Ｐゴシック" pitchFamily="50" charset="-128"/>
            </a:endParaRPr>
          </a:p>
          <a:p>
            <a:pPr lvl="0" algn="just" fontAlgn="base">
              <a:spcBef>
                <a:spcPct val="0"/>
              </a:spcBef>
              <a:spcAft>
                <a:spcPct val="0"/>
              </a:spcAft>
            </a:pPr>
            <a:r>
              <a:rPr lang="ja-JP" altLang="en-US" sz="1600" dirty="0">
                <a:latin typeface="HG丸ｺﾞｼｯｸM-PRO" pitchFamily="50" charset="-128"/>
                <a:ea typeface="HG丸ｺﾞｼｯｸM-PRO" pitchFamily="50" charset="-128"/>
                <a:cs typeface="ＭＳ Ｐゴシック" pitchFamily="50" charset="-128"/>
              </a:rPr>
              <a:t>手洗いうがい・手指の消毒を励行しましょう。</a:t>
            </a:r>
            <a:endParaRPr lang="en-US" altLang="ja-JP" sz="1600" dirty="0">
              <a:latin typeface="HG丸ｺﾞｼｯｸM-PRO" pitchFamily="50" charset="-128"/>
              <a:ea typeface="HG丸ｺﾞｼｯｸM-PRO" pitchFamily="50" charset="-128"/>
              <a:cs typeface="ＭＳ Ｐゴシック" pitchFamily="50" charset="-128"/>
            </a:endParaRPr>
          </a:p>
          <a:p>
            <a:pPr lvl="0" algn="just" fontAlgn="base">
              <a:spcBef>
                <a:spcPct val="0"/>
              </a:spcBef>
              <a:spcAft>
                <a:spcPct val="0"/>
              </a:spcAft>
            </a:pPr>
            <a:r>
              <a:rPr lang="ja-JP" altLang="en-US" sz="1600" dirty="0">
                <a:latin typeface="HG丸ｺﾞｼｯｸM-PRO" pitchFamily="50" charset="-128"/>
                <a:ea typeface="HG丸ｺﾞｼｯｸM-PRO" pitchFamily="50" charset="-128"/>
                <a:cs typeface="ＭＳ Ｐゴシック" pitchFamily="50" charset="-128"/>
              </a:rPr>
              <a:t>現在は、プール水の塩素濃度管理の徹底などにより、</a:t>
            </a:r>
            <a:endParaRPr lang="en-US" altLang="ja-JP" sz="1600" dirty="0">
              <a:latin typeface="HG丸ｺﾞｼｯｸM-PRO" pitchFamily="50" charset="-128"/>
              <a:ea typeface="HG丸ｺﾞｼｯｸM-PRO" pitchFamily="50" charset="-128"/>
              <a:cs typeface="ＭＳ Ｐゴシック" pitchFamily="50" charset="-128"/>
            </a:endParaRPr>
          </a:p>
          <a:p>
            <a:pPr lvl="0" algn="just" fontAlgn="base">
              <a:spcBef>
                <a:spcPct val="0"/>
              </a:spcBef>
              <a:spcAft>
                <a:spcPct val="0"/>
              </a:spcAft>
            </a:pPr>
            <a:r>
              <a:rPr lang="ja-JP" altLang="en-US" sz="1600" dirty="0">
                <a:latin typeface="HG丸ｺﾞｼｯｸM-PRO" pitchFamily="50" charset="-128"/>
                <a:ea typeface="HG丸ｺﾞｼｯｸM-PRO" pitchFamily="50" charset="-128"/>
                <a:cs typeface="ＭＳ Ｐゴシック" pitchFamily="50" charset="-128"/>
              </a:rPr>
              <a:t>プールからの感染はまれと考えられています。</a:t>
            </a:r>
            <a:endParaRPr lang="en-US" altLang="ja-JP" sz="1600" dirty="0">
              <a:latin typeface="HG丸ｺﾞｼｯｸM-PRO" pitchFamily="50" charset="-128"/>
              <a:ea typeface="HG丸ｺﾞｼｯｸM-PRO" pitchFamily="50" charset="-128"/>
              <a:cs typeface="ＭＳ Ｐゴシック" pitchFamily="50" charset="-128"/>
            </a:endParaRPr>
          </a:p>
        </p:txBody>
      </p:sp>
      <p:pic>
        <p:nvPicPr>
          <p:cNvPr id="1028" name="Picture 4" descr="C:\Users\m051008\Pictures\体調不良・病院\illust2820[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965776" y="176684"/>
            <a:ext cx="990600" cy="1308100"/>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Users\m051008\Pictures\体調不良・病院\illust2814[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031038" y="129059"/>
            <a:ext cx="933449" cy="1355725"/>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a:spLocks noChangeArrowheads="1"/>
          </p:cNvSpPr>
          <p:nvPr/>
        </p:nvSpPr>
        <p:spPr bwMode="auto">
          <a:xfrm>
            <a:off x="4881909" y="6378277"/>
            <a:ext cx="3938563" cy="219075"/>
          </a:xfrm>
          <a:prstGeom prst="rect">
            <a:avLst/>
          </a:prstGeom>
          <a:noFill/>
          <a:ln w="9525" algn="ctr">
            <a:solidFill>
              <a:srgbClr val="000000"/>
            </a:solidFill>
            <a:miter lim="800000"/>
            <a:headEnd/>
            <a:tailEnd/>
          </a:ln>
          <a:effectLst/>
          <a:extLst>
            <a:ext uri="{909E8E84-426E-40DD-AFC4-6F175D3DCCD1}">
              <a14:hiddenFill xmlns:a14="http://schemas.microsoft.com/office/drawing/2010/main">
                <a:solidFill>
                  <a:srgbClr val="CC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74295" tIns="8890" rIns="74295" bIns="889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chemeClr val="tx1"/>
                </a:solidFill>
                <a:effectLst/>
                <a:latin typeface="Century" pitchFamily="18" charset="0"/>
                <a:ea typeface="ＭＳ 明朝" pitchFamily="17" charset="-128"/>
                <a:cs typeface="ＭＳ Ｐゴシック" pitchFamily="50" charset="-128"/>
              </a:rPr>
              <a:t>三重県感染症情報センター</a:t>
            </a:r>
            <a:r>
              <a:rPr lang="ja-JP" altLang="en-US" sz="1000" dirty="0">
                <a:latin typeface="Times New Roman" pitchFamily="18" charset="0"/>
                <a:ea typeface="ＭＳ 明朝" pitchFamily="17" charset="-128"/>
                <a:cs typeface="ＭＳ Ｐゴシック" pitchFamily="50" charset="-128"/>
              </a:rPr>
              <a:t>・</a:t>
            </a:r>
            <a:r>
              <a:rPr kumimoji="1" lang="ja-JP" altLang="en-US" sz="1000" b="0" i="0" u="none" strike="noStrike" cap="none" normalizeH="0" baseline="0" dirty="0">
                <a:ln>
                  <a:noFill/>
                </a:ln>
                <a:solidFill>
                  <a:schemeClr val="tx1"/>
                </a:solidFill>
                <a:effectLst/>
                <a:latin typeface="Century" pitchFamily="18" charset="0"/>
                <a:ea typeface="ＭＳ 明朝" pitchFamily="17" charset="-128"/>
                <a:cs typeface="ＭＳ Ｐゴシック" pitchFamily="50" charset="-128"/>
              </a:rPr>
              <a:t>文部科学省　学校保健安全法　参照</a:t>
            </a:r>
            <a:endParaRPr kumimoji="1" lang="ja-JP" altLang="ja-JP" sz="1800" b="0" i="0" u="none" strike="noStrike" cap="none" normalizeH="0" baseline="0" dirty="0">
              <a:ln>
                <a:noFill/>
              </a:ln>
              <a:solidFill>
                <a:schemeClr val="tx1"/>
              </a:solidFill>
              <a:effectLst/>
              <a:latin typeface="Arial" pitchFamily="34" charset="0"/>
              <a:ea typeface="ＭＳ Ｐゴシック" pitchFamily="50" charset="-128"/>
              <a:cs typeface="ＭＳ Ｐゴシック" pitchFamily="50" charset="-128"/>
            </a:endParaRPr>
          </a:p>
        </p:txBody>
      </p:sp>
      <p:pic>
        <p:nvPicPr>
          <p:cNvPr id="4098" name="Picture 2" descr="C:\Users\m051008\Pictures\体調不良・病院\illust2804[1].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685312" y="5326111"/>
            <a:ext cx="1533952" cy="1008721"/>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C:\Users\m051008\Pictures\体調不良・病院\illust1599[1].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256289" y="3867249"/>
            <a:ext cx="1549498" cy="1539679"/>
          </a:xfrm>
          <a:prstGeom prst="rect">
            <a:avLst/>
          </a:prstGeom>
          <a:noFill/>
          <a:extLst>
            <a:ext uri="{909E8E84-426E-40DD-AFC4-6F175D3DCCD1}">
              <a14:hiddenFill xmlns:a14="http://schemas.microsoft.com/office/drawing/2010/main">
                <a:solidFill>
                  <a:srgbClr val="FFFFFF"/>
                </a:solidFill>
              </a14:hiddenFill>
            </a:ext>
          </a:extLst>
        </p:spPr>
      </p:pic>
      <p:sp>
        <p:nvSpPr>
          <p:cNvPr id="2" name="吹き出し: 角を丸めた四角形 1">
            <a:extLst>
              <a:ext uri="{FF2B5EF4-FFF2-40B4-BE49-F238E27FC236}">
                <a16:creationId xmlns:a16="http://schemas.microsoft.com/office/drawing/2014/main" id="{FE4797EC-6B1D-9F72-C679-DF05E5857A66}"/>
              </a:ext>
            </a:extLst>
          </p:cNvPr>
          <p:cNvSpPr/>
          <p:nvPr/>
        </p:nvSpPr>
        <p:spPr>
          <a:xfrm>
            <a:off x="3923928" y="3930453"/>
            <a:ext cx="2609800" cy="1308100"/>
          </a:xfrm>
          <a:prstGeom prst="wedgeRoundRectCallout">
            <a:avLst>
              <a:gd name="adj1" fmla="val -69092"/>
              <a:gd name="adj2" fmla="val 47992"/>
              <a:gd name="adj3" fmla="val 16667"/>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dirty="0">
                <a:ln w="0"/>
                <a:solidFill>
                  <a:schemeClr val="tx1"/>
                </a:solidFill>
                <a:effectLst>
                  <a:outerShdw blurRad="38100" dist="19050" dir="2700000" algn="tl" rotWithShape="0">
                    <a:schemeClr val="dk1">
                      <a:alpha val="40000"/>
                    </a:schemeClr>
                  </a:outerShdw>
                </a:effectLst>
              </a:rPr>
              <a:t>５月月報で報告が増えてきています！</a:t>
            </a:r>
            <a:endParaRPr lang="en-US" altLang="ja-JP" dirty="0">
              <a:ln w="0"/>
              <a:solidFill>
                <a:schemeClr val="tx1"/>
              </a:solidFill>
              <a:effectLst>
                <a:outerShdw blurRad="38100" dist="19050" dir="2700000" algn="tl" rotWithShape="0">
                  <a:schemeClr val="dk1">
                    <a:alpha val="40000"/>
                  </a:schemeClr>
                </a:outerShdw>
              </a:effectLst>
            </a:endParaRPr>
          </a:p>
          <a:p>
            <a:pPr algn="ctr"/>
            <a:r>
              <a:rPr kumimoji="1" lang="ja-JP" altLang="en-US" dirty="0">
                <a:ln w="0"/>
                <a:solidFill>
                  <a:schemeClr val="tx1"/>
                </a:solidFill>
                <a:effectLst>
                  <a:outerShdw blurRad="38100" dist="19050" dir="2700000" algn="tl" rotWithShape="0">
                    <a:schemeClr val="dk1">
                      <a:alpha val="40000"/>
                    </a:schemeClr>
                  </a:outerShdw>
                </a:effectLst>
              </a:rPr>
              <a:t>しっかり予防してプールを楽しみましょう☆</a:t>
            </a:r>
          </a:p>
        </p:txBody>
      </p:sp>
    </p:spTree>
    <p:extLst>
      <p:ext uri="{BB962C8B-B14F-4D97-AF65-F5344CB8AC3E}">
        <p14:creationId xmlns:p14="http://schemas.microsoft.com/office/powerpoint/2010/main" val="230448347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Words>398</Words>
  <PresentationFormat>画面に合わせる (4:3)</PresentationFormat>
  <Paragraphs>44</Paragraphs>
  <Slides>4</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4</vt:i4>
      </vt:variant>
    </vt:vector>
  </HeadingPairs>
  <TitlesOfParts>
    <vt:vector size="10" baseType="lpstr">
      <vt:lpstr>HG丸ｺﾞｼｯｸM-PRO</vt:lpstr>
      <vt:lpstr>Arial</vt:lpstr>
      <vt:lpstr>Calibri</vt:lpstr>
      <vt:lpstr>Century</vt:lpstr>
      <vt:lpstr>Times New Roman</vt:lpstr>
      <vt:lpstr>Office ​​テーマ</vt:lpstr>
      <vt:lpstr>PowerPoint プレゼンテーション</vt:lpstr>
      <vt:lpstr>PowerPoint プレゼンテーション</vt:lpstr>
      <vt:lpstr>PowerPoint プレゼンテーション</vt:lpstr>
      <vt:lpstr>感染症まめ知識</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