
<file path=[Content_Types].xml><?xml version="1.0" encoding="utf-8"?>
<Types xmlns="http://schemas.openxmlformats.org/package/2006/content-types">
  <Default ContentType="image/gif" Extension="gif"/>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drawingml.diagramColors+xml" PartName="/ppt/diagrams/colors1.xml"/>
  <Override ContentType="application/vnd.openxmlformats-officedocument.drawingml.diagramData+xml" PartName="/ppt/diagrams/data1.xml"/>
  <Override ContentType="application/vnd.ms-office.drawingml.diagramDrawing+xml" PartName="/ppt/diagrams/drawing1.xml"/>
  <Override ContentType="application/vnd.openxmlformats-officedocument.drawingml.diagramLayout+xml" PartName="/ppt/diagrams/layout1.xml"/>
  <Override ContentType="application/vnd.openxmlformats-officedocument.drawingml.diagramStyle+xml" PartName="/ppt/diagrams/quickStyle1.xml"/>
  <Override ContentType="application/vnd.openxmlformats-officedocument.presentationml.handoutMaster+xml" PartName="/ppt/handoutMasters/handoutMaster1.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handoutMasterIdLst>
    <p:handoutMasterId r:id="rId26"/>
  </p:handoutMasterIdLst>
  <p:sldIdLst>
    <p:sldId id="315" r:id="rId2"/>
    <p:sldId id="316" r:id="rId3"/>
    <p:sldId id="317" r:id="rId4"/>
    <p:sldId id="318" r:id="rId5"/>
    <p:sldId id="319" r:id="rId6"/>
    <p:sldId id="320" r:id="rId7"/>
    <p:sldId id="321" r:id="rId8"/>
    <p:sldId id="322" r:id="rId9"/>
    <p:sldId id="323" r:id="rId10"/>
    <p:sldId id="324" r:id="rId11"/>
    <p:sldId id="325" r:id="rId12"/>
    <p:sldId id="326" r:id="rId13"/>
    <p:sldId id="327" r:id="rId14"/>
    <p:sldId id="328" r:id="rId15"/>
    <p:sldId id="329" r:id="rId16"/>
    <p:sldId id="330" r:id="rId17"/>
    <p:sldId id="331" r:id="rId18"/>
    <p:sldId id="332" r:id="rId19"/>
    <p:sldId id="333" r:id="rId20"/>
    <p:sldId id="334" r:id="rId21"/>
    <p:sldId id="335" r:id="rId22"/>
    <p:sldId id="336" r:id="rId23"/>
    <p:sldId id="301" r:id="rId24"/>
  </p:sldIdLst>
  <p:sldSz cx="9144000" cy="6858000" type="screen4x3"/>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F6F0"/>
    <a:srgbClr val="EC84B3"/>
    <a:srgbClr val="F4B6D2"/>
    <a:srgbClr val="FAF472"/>
    <a:srgbClr val="D632A7"/>
    <a:srgbClr val="CC0000"/>
    <a:srgbClr val="4BD0FF"/>
    <a:srgbClr val="81DEFF"/>
    <a:srgbClr val="BEF707"/>
    <a:srgbClr val="A42CA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15" autoAdjust="0"/>
    <p:restoredTop sz="76603" autoAdjust="0"/>
  </p:normalViewPr>
  <p:slideViewPr>
    <p:cSldViewPr>
      <p:cViewPr varScale="1">
        <p:scale>
          <a:sx n="65" d="100"/>
          <a:sy n="65" d="100"/>
        </p:scale>
        <p:origin x="1958" y="43"/>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9.xml" Type="http://schemas.openxmlformats.org/officeDocument/2006/relationships/slide"/><Relationship Id="rId11" Target="slides/slide10.xml" Type="http://schemas.openxmlformats.org/officeDocument/2006/relationships/slide"/><Relationship Id="rId12" Target="slides/slide11.xml" Type="http://schemas.openxmlformats.org/officeDocument/2006/relationships/slide"/><Relationship Id="rId13" Target="slides/slide12.xml" Type="http://schemas.openxmlformats.org/officeDocument/2006/relationships/slide"/><Relationship Id="rId14" Target="slides/slide13.xml" Type="http://schemas.openxmlformats.org/officeDocument/2006/relationships/slide"/><Relationship Id="rId15" Target="slides/slide14.xml" Type="http://schemas.openxmlformats.org/officeDocument/2006/relationships/slide"/><Relationship Id="rId16" Target="slides/slide15.xml" Type="http://schemas.openxmlformats.org/officeDocument/2006/relationships/slide"/><Relationship Id="rId17" Target="slides/slide16.xml" Type="http://schemas.openxmlformats.org/officeDocument/2006/relationships/slide"/><Relationship Id="rId18" Target="slides/slide17.xml" Type="http://schemas.openxmlformats.org/officeDocument/2006/relationships/slide"/><Relationship Id="rId19" Target="slides/slide18.xml" Type="http://schemas.openxmlformats.org/officeDocument/2006/relationships/slide"/><Relationship Id="rId2" Target="slides/slide1.xml" Type="http://schemas.openxmlformats.org/officeDocument/2006/relationships/slide"/><Relationship Id="rId20" Target="slides/slide19.xml" Type="http://schemas.openxmlformats.org/officeDocument/2006/relationships/slide"/><Relationship Id="rId21" Target="slides/slide20.xml" Type="http://schemas.openxmlformats.org/officeDocument/2006/relationships/slide"/><Relationship Id="rId22" Target="slides/slide21.xml" Type="http://schemas.openxmlformats.org/officeDocument/2006/relationships/slide"/><Relationship Id="rId23" Target="slides/slide22.xml" Type="http://schemas.openxmlformats.org/officeDocument/2006/relationships/slide"/><Relationship Id="rId24" Target="slides/slide23.xml" Type="http://schemas.openxmlformats.org/officeDocument/2006/relationships/slide"/><Relationship Id="rId25" Target="notesMasters/notesMaster1.xml" Type="http://schemas.openxmlformats.org/officeDocument/2006/relationships/notesMaster"/><Relationship Id="rId26" Target="handoutMasters/handoutMaster1.xml" Type="http://schemas.openxmlformats.org/officeDocument/2006/relationships/handoutMaster"/><Relationship Id="rId27" Target="presProps.xml" Type="http://schemas.openxmlformats.org/officeDocument/2006/relationships/presProps"/><Relationship Id="rId28" Target="viewProps.xml" Type="http://schemas.openxmlformats.org/officeDocument/2006/relationships/viewProps"/><Relationship Id="rId29" Target="theme/theme1.xml" Type="http://schemas.openxmlformats.org/officeDocument/2006/relationships/theme"/><Relationship Id="rId3" Target="slides/slide2.xml" Type="http://schemas.openxmlformats.org/officeDocument/2006/relationships/slide"/><Relationship Id="rId30" Target="tableStyles.xml" Type="http://schemas.openxmlformats.org/officeDocument/2006/relationships/tableStyles"/><Relationship Id="rId4" Target="slides/slide3.xml" Type="http://schemas.openxmlformats.org/officeDocument/2006/relationships/slide"/><Relationship Id="rId5" Target="slides/slide4.xml" Type="http://schemas.openxmlformats.org/officeDocument/2006/relationships/slide"/><Relationship Id="rId6" Target="slides/slide5.xml" Type="http://schemas.openxmlformats.org/officeDocument/2006/relationships/slide"/><Relationship Id="rId7" Target="slides/slide6.xml" Type="http://schemas.openxmlformats.org/officeDocument/2006/relationships/slide"/><Relationship Id="rId8" Target="slides/slide7.xml" Type="http://schemas.openxmlformats.org/officeDocument/2006/relationships/slide"/><Relationship Id="rId9" Target="slides/slide8.xml" Type="http://schemas.openxmlformats.org/officeDocument/2006/relationships/slide"/></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728E0DA-393C-4722-BFE8-21AFD6852DFA}" type="doc">
      <dgm:prSet loTypeId="urn:microsoft.com/office/officeart/2005/8/layout/arrow2" loCatId="process" qsTypeId="urn:microsoft.com/office/officeart/2005/8/quickstyle/simple1" qsCatId="simple" csTypeId="urn:microsoft.com/office/officeart/2005/8/colors/accent1_2" csCatId="accent1" phldr="1"/>
      <dgm:spPr/>
    </dgm:pt>
    <dgm:pt modelId="{64DA35B4-1605-4786-9C98-5E43A3C2BE89}">
      <dgm:prSet phldrT="[テキスト]"/>
      <dgm:spPr/>
      <dgm:t>
        <a:bodyPr/>
        <a:lstStyle/>
        <a:p>
          <a:r>
            <a:rPr kumimoji="1" lang="en-US" altLang="ja-JP" dirty="0"/>
            <a:t>10</a:t>
          </a:r>
          <a:r>
            <a:rPr kumimoji="1" lang="ja-JP" altLang="en-US" dirty="0"/>
            <a:t>才</a:t>
          </a:r>
        </a:p>
      </dgm:t>
    </dgm:pt>
    <dgm:pt modelId="{CF685801-DA63-4D39-B3CF-BDB151D7CB44}" type="parTrans" cxnId="{C5083C67-227B-4EA6-A088-3A5FF9D97C35}">
      <dgm:prSet/>
      <dgm:spPr/>
      <dgm:t>
        <a:bodyPr/>
        <a:lstStyle/>
        <a:p>
          <a:endParaRPr kumimoji="1" lang="ja-JP" altLang="en-US"/>
        </a:p>
      </dgm:t>
    </dgm:pt>
    <dgm:pt modelId="{F62CDE6F-E4C1-42F5-B60F-01F1D2CD1EF5}" type="sibTrans" cxnId="{C5083C67-227B-4EA6-A088-3A5FF9D97C35}">
      <dgm:prSet/>
      <dgm:spPr/>
      <dgm:t>
        <a:bodyPr/>
        <a:lstStyle/>
        <a:p>
          <a:endParaRPr kumimoji="1" lang="ja-JP" altLang="en-US"/>
        </a:p>
      </dgm:t>
    </dgm:pt>
    <dgm:pt modelId="{50886585-31A4-40FD-A23C-021C4BDC1F5D}">
      <dgm:prSet phldrT="[テキスト]"/>
      <dgm:spPr/>
      <dgm:t>
        <a:bodyPr/>
        <a:lstStyle/>
        <a:p>
          <a:r>
            <a:rPr kumimoji="1" lang="en-US" altLang="ja-JP" dirty="0"/>
            <a:t>50</a:t>
          </a:r>
          <a:r>
            <a:rPr kumimoji="1" lang="ja-JP" altLang="en-US" dirty="0"/>
            <a:t>才</a:t>
          </a:r>
        </a:p>
      </dgm:t>
    </dgm:pt>
    <dgm:pt modelId="{309F884E-128C-4934-9BA1-45EB4C72A18C}" type="parTrans" cxnId="{5E40CCC0-A032-4D30-97F0-6F5E0CB4A1BA}">
      <dgm:prSet/>
      <dgm:spPr/>
      <dgm:t>
        <a:bodyPr/>
        <a:lstStyle/>
        <a:p>
          <a:endParaRPr kumimoji="1" lang="ja-JP" altLang="en-US"/>
        </a:p>
      </dgm:t>
    </dgm:pt>
    <dgm:pt modelId="{3D6CFA87-BDEC-46B5-B0B6-EA33EAE02B23}" type="sibTrans" cxnId="{5E40CCC0-A032-4D30-97F0-6F5E0CB4A1BA}">
      <dgm:prSet/>
      <dgm:spPr/>
      <dgm:t>
        <a:bodyPr/>
        <a:lstStyle/>
        <a:p>
          <a:endParaRPr kumimoji="1" lang="ja-JP" altLang="en-US"/>
        </a:p>
      </dgm:t>
    </dgm:pt>
    <dgm:pt modelId="{29D8C72A-49F3-4BF4-8148-365394DB0B71}">
      <dgm:prSet phldrT="[テキスト]"/>
      <dgm:spPr/>
      <dgm:t>
        <a:bodyPr/>
        <a:lstStyle/>
        <a:p>
          <a:r>
            <a:rPr kumimoji="1" lang="en-US" altLang="ja-JP" dirty="0"/>
            <a:t>80</a:t>
          </a:r>
          <a:r>
            <a:rPr kumimoji="1" lang="ja-JP" altLang="en-US" dirty="0"/>
            <a:t>才</a:t>
          </a:r>
        </a:p>
      </dgm:t>
    </dgm:pt>
    <dgm:pt modelId="{345CDF4F-B5AD-4586-B0C9-BCF359790C0D}" type="parTrans" cxnId="{AABBC084-E038-4B96-B21C-3D286C1C7062}">
      <dgm:prSet/>
      <dgm:spPr/>
      <dgm:t>
        <a:bodyPr/>
        <a:lstStyle/>
        <a:p>
          <a:endParaRPr kumimoji="1" lang="ja-JP" altLang="en-US"/>
        </a:p>
      </dgm:t>
    </dgm:pt>
    <dgm:pt modelId="{C3337366-FE5D-41BC-A512-BCE5B7041C00}" type="sibTrans" cxnId="{AABBC084-E038-4B96-B21C-3D286C1C7062}">
      <dgm:prSet/>
      <dgm:spPr/>
      <dgm:t>
        <a:bodyPr/>
        <a:lstStyle/>
        <a:p>
          <a:endParaRPr kumimoji="1" lang="ja-JP" altLang="en-US"/>
        </a:p>
      </dgm:t>
    </dgm:pt>
    <dgm:pt modelId="{AFFE285D-D914-4879-AF11-62F18C3666DA}" type="pres">
      <dgm:prSet presAssocID="{6728E0DA-393C-4722-BFE8-21AFD6852DFA}" presName="arrowDiagram" presStyleCnt="0">
        <dgm:presLayoutVars>
          <dgm:chMax val="5"/>
          <dgm:dir/>
          <dgm:resizeHandles val="exact"/>
        </dgm:presLayoutVars>
      </dgm:prSet>
      <dgm:spPr/>
    </dgm:pt>
    <dgm:pt modelId="{58409E92-5463-4EDD-AF11-EBA7D66FCD51}" type="pres">
      <dgm:prSet presAssocID="{6728E0DA-393C-4722-BFE8-21AFD6852DFA}" presName="arrow" presStyleLbl="bgShp" presStyleIdx="0" presStyleCnt="1" custScaleX="245137" custLinFactNeighborX="-1655" custLinFactNeighborY="8560"/>
      <dgm:spPr>
        <a:solidFill>
          <a:srgbClr val="FF0000"/>
        </a:solidFill>
        <a:ln w="19050">
          <a:solidFill>
            <a:srgbClr val="FF0000"/>
          </a:solidFill>
        </a:ln>
        <a:effectLst>
          <a:glow rad="1905000">
            <a:schemeClr val="accent1">
              <a:alpha val="0"/>
            </a:schemeClr>
          </a:glow>
        </a:effectLst>
      </dgm:spPr>
    </dgm:pt>
    <dgm:pt modelId="{3435ABFC-0CFC-47B8-A0E0-69B5B7AB674E}" type="pres">
      <dgm:prSet presAssocID="{6728E0DA-393C-4722-BFE8-21AFD6852DFA}" presName="arrowDiagram3" presStyleCnt="0"/>
      <dgm:spPr/>
    </dgm:pt>
    <dgm:pt modelId="{C5DA6FDE-8D38-4F15-8C17-A973CCB9D8F4}" type="pres">
      <dgm:prSet presAssocID="{64DA35B4-1605-4786-9C98-5E43A3C2BE89}" presName="bullet3a" presStyleLbl="node1" presStyleIdx="0" presStyleCnt="3" custLinFactX="-1300000" custLinFactY="100000" custLinFactNeighborX="-1318488" custLinFactNeighborY="185567"/>
      <dgm:spPr/>
    </dgm:pt>
    <dgm:pt modelId="{D478C000-C70B-46BB-8857-242ABB11EB1A}" type="pres">
      <dgm:prSet presAssocID="{64DA35B4-1605-4786-9C98-5E43A3C2BE89}" presName="textBox3a" presStyleLbl="revTx" presStyleIdx="0" presStyleCnt="3" custLinFactX="-145706" custLinFactNeighborX="-200000" custLinFactNeighborY="-22077">
        <dgm:presLayoutVars>
          <dgm:bulletEnabled val="1"/>
        </dgm:presLayoutVars>
      </dgm:prSet>
      <dgm:spPr/>
    </dgm:pt>
    <dgm:pt modelId="{D487D9E3-8FFF-44EA-B77E-BCDC4F4DAF5B}" type="pres">
      <dgm:prSet presAssocID="{50886585-31A4-40FD-A23C-021C4BDC1F5D}" presName="bullet3b" presStyleLbl="node1" presStyleIdx="1" presStyleCnt="3" custLinFactX="100000" custLinFactNeighborX="105320" custLinFactNeighborY="-83034"/>
      <dgm:spPr/>
    </dgm:pt>
    <dgm:pt modelId="{17AF9A0D-DDEB-45A9-95B7-636A09F755E7}" type="pres">
      <dgm:prSet presAssocID="{50886585-31A4-40FD-A23C-021C4BDC1F5D}" presName="textBox3b" presStyleLbl="revTx" presStyleIdx="1" presStyleCnt="3" custScaleX="131410" custScaleY="67154" custLinFactNeighborX="0" custLinFactNeighborY="13511">
        <dgm:presLayoutVars>
          <dgm:bulletEnabled val="1"/>
        </dgm:presLayoutVars>
      </dgm:prSet>
      <dgm:spPr/>
    </dgm:pt>
    <dgm:pt modelId="{6120277E-9E19-450F-B601-B475F762DBCE}" type="pres">
      <dgm:prSet presAssocID="{29D8C72A-49F3-4BF4-8148-365394DB0B71}" presName="bullet3c" presStyleLbl="node1" presStyleIdx="2" presStyleCnt="3" custLinFactX="593466" custLinFactNeighborX="600000" custLinFactNeighborY="-25462"/>
      <dgm:spPr/>
    </dgm:pt>
    <dgm:pt modelId="{0AD60305-B564-4089-BF0D-6050B1AD232B}" type="pres">
      <dgm:prSet presAssocID="{29D8C72A-49F3-4BF4-8148-365394DB0B71}" presName="textBox3c" presStyleLbl="revTx" presStyleIdx="2" presStyleCnt="3" custFlipVert="0" custScaleX="135415" custScaleY="43136" custLinFactX="100000" custLinFactNeighborX="195992" custLinFactNeighborY="16149">
        <dgm:presLayoutVars>
          <dgm:bulletEnabled val="1"/>
        </dgm:presLayoutVars>
      </dgm:prSet>
      <dgm:spPr/>
    </dgm:pt>
  </dgm:ptLst>
  <dgm:cxnLst>
    <dgm:cxn modelId="{C5083C67-227B-4EA6-A088-3A5FF9D97C35}" srcId="{6728E0DA-393C-4722-BFE8-21AFD6852DFA}" destId="{64DA35B4-1605-4786-9C98-5E43A3C2BE89}" srcOrd="0" destOrd="0" parTransId="{CF685801-DA63-4D39-B3CF-BDB151D7CB44}" sibTransId="{F62CDE6F-E4C1-42F5-B60F-01F1D2CD1EF5}"/>
    <dgm:cxn modelId="{AABBC084-E038-4B96-B21C-3D286C1C7062}" srcId="{6728E0DA-393C-4722-BFE8-21AFD6852DFA}" destId="{29D8C72A-49F3-4BF4-8148-365394DB0B71}" srcOrd="2" destOrd="0" parTransId="{345CDF4F-B5AD-4586-B0C9-BCF359790C0D}" sibTransId="{C3337366-FE5D-41BC-A512-BCE5B7041C00}"/>
    <dgm:cxn modelId="{ACD875BD-35DE-45B4-A476-35D65CE17B73}" type="presOf" srcId="{50886585-31A4-40FD-A23C-021C4BDC1F5D}" destId="{17AF9A0D-DDEB-45A9-95B7-636A09F755E7}" srcOrd="0" destOrd="0" presId="urn:microsoft.com/office/officeart/2005/8/layout/arrow2"/>
    <dgm:cxn modelId="{5E40CCC0-A032-4D30-97F0-6F5E0CB4A1BA}" srcId="{6728E0DA-393C-4722-BFE8-21AFD6852DFA}" destId="{50886585-31A4-40FD-A23C-021C4BDC1F5D}" srcOrd="1" destOrd="0" parTransId="{309F884E-128C-4934-9BA1-45EB4C72A18C}" sibTransId="{3D6CFA87-BDEC-46B5-B0B6-EA33EAE02B23}"/>
    <dgm:cxn modelId="{E81E77CE-D38F-4EFA-96E0-092728A87CFB}" type="presOf" srcId="{29D8C72A-49F3-4BF4-8148-365394DB0B71}" destId="{0AD60305-B564-4089-BF0D-6050B1AD232B}" srcOrd="0" destOrd="0" presId="urn:microsoft.com/office/officeart/2005/8/layout/arrow2"/>
    <dgm:cxn modelId="{98A8E0F4-5146-44A8-801F-0E70EC83582C}" type="presOf" srcId="{6728E0DA-393C-4722-BFE8-21AFD6852DFA}" destId="{AFFE285D-D914-4879-AF11-62F18C3666DA}" srcOrd="0" destOrd="0" presId="urn:microsoft.com/office/officeart/2005/8/layout/arrow2"/>
    <dgm:cxn modelId="{8305E8FB-CFB4-419F-BF0E-A0436BF30FC8}" type="presOf" srcId="{64DA35B4-1605-4786-9C98-5E43A3C2BE89}" destId="{D478C000-C70B-46BB-8857-242ABB11EB1A}" srcOrd="0" destOrd="0" presId="urn:microsoft.com/office/officeart/2005/8/layout/arrow2"/>
    <dgm:cxn modelId="{9A6E3432-ACF0-4BE8-A4E5-F70CDF321E3C}" type="presParOf" srcId="{AFFE285D-D914-4879-AF11-62F18C3666DA}" destId="{58409E92-5463-4EDD-AF11-EBA7D66FCD51}" srcOrd="0" destOrd="0" presId="urn:microsoft.com/office/officeart/2005/8/layout/arrow2"/>
    <dgm:cxn modelId="{373A747C-41F8-4A48-8CFA-7C66CD9B3A27}" type="presParOf" srcId="{AFFE285D-D914-4879-AF11-62F18C3666DA}" destId="{3435ABFC-0CFC-47B8-A0E0-69B5B7AB674E}" srcOrd="1" destOrd="0" presId="urn:microsoft.com/office/officeart/2005/8/layout/arrow2"/>
    <dgm:cxn modelId="{670BB3D3-1080-4B87-9C3B-C1AA778CA613}" type="presParOf" srcId="{3435ABFC-0CFC-47B8-A0E0-69B5B7AB674E}" destId="{C5DA6FDE-8D38-4F15-8C17-A973CCB9D8F4}" srcOrd="0" destOrd="0" presId="urn:microsoft.com/office/officeart/2005/8/layout/arrow2"/>
    <dgm:cxn modelId="{CCA234E1-1D2A-4156-8EAD-8E910E4C7639}" type="presParOf" srcId="{3435ABFC-0CFC-47B8-A0E0-69B5B7AB674E}" destId="{D478C000-C70B-46BB-8857-242ABB11EB1A}" srcOrd="1" destOrd="0" presId="urn:microsoft.com/office/officeart/2005/8/layout/arrow2"/>
    <dgm:cxn modelId="{A67A8A2D-CF59-4481-9B35-3213BB579760}" type="presParOf" srcId="{3435ABFC-0CFC-47B8-A0E0-69B5B7AB674E}" destId="{D487D9E3-8FFF-44EA-B77E-BCDC4F4DAF5B}" srcOrd="2" destOrd="0" presId="urn:microsoft.com/office/officeart/2005/8/layout/arrow2"/>
    <dgm:cxn modelId="{1706E40B-D0CE-4EB3-ACF9-182101135E8A}" type="presParOf" srcId="{3435ABFC-0CFC-47B8-A0E0-69B5B7AB674E}" destId="{17AF9A0D-DDEB-45A9-95B7-636A09F755E7}" srcOrd="3" destOrd="0" presId="urn:microsoft.com/office/officeart/2005/8/layout/arrow2"/>
    <dgm:cxn modelId="{6D63564D-3C75-4589-9C78-6CF21D9CC2BE}" type="presParOf" srcId="{3435ABFC-0CFC-47B8-A0E0-69B5B7AB674E}" destId="{6120277E-9E19-450F-B601-B475F762DBCE}" srcOrd="4" destOrd="0" presId="urn:microsoft.com/office/officeart/2005/8/layout/arrow2"/>
    <dgm:cxn modelId="{52F764F6-B634-4439-9735-AC4FBB7752A3}" type="presParOf" srcId="{3435ABFC-0CFC-47B8-A0E0-69B5B7AB674E}" destId="{0AD60305-B564-4089-BF0D-6050B1AD232B}" srcOrd="5" destOrd="0" presId="urn:microsoft.com/office/officeart/2005/8/layout/arrow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409E92-5463-4EDD-AF11-EBA7D66FCD51}">
      <dsp:nvSpPr>
        <dsp:cNvPr id="0" name=""/>
        <dsp:cNvSpPr/>
      </dsp:nvSpPr>
      <dsp:spPr>
        <a:xfrm>
          <a:off x="0" y="0"/>
          <a:ext cx="8727775" cy="2225229"/>
        </a:xfrm>
        <a:prstGeom prst="swooshArrow">
          <a:avLst>
            <a:gd name="adj1" fmla="val 25000"/>
            <a:gd name="adj2" fmla="val 25000"/>
          </a:avLst>
        </a:prstGeom>
        <a:solidFill>
          <a:srgbClr val="FF0000"/>
        </a:solidFill>
        <a:ln w="19050">
          <a:solidFill>
            <a:srgbClr val="FF0000"/>
          </a:solidFill>
        </a:ln>
        <a:effectLst>
          <a:glow rad="1905000">
            <a:schemeClr val="accent1">
              <a:alpha val="0"/>
            </a:schemeClr>
          </a:glow>
        </a:effectLst>
      </dsp:spPr>
      <dsp:style>
        <a:lnRef idx="0">
          <a:scrgbClr r="0" g="0" b="0"/>
        </a:lnRef>
        <a:fillRef idx="1">
          <a:scrgbClr r="0" g="0" b="0"/>
        </a:fillRef>
        <a:effectRef idx="0">
          <a:scrgbClr r="0" g="0" b="0"/>
        </a:effectRef>
        <a:fontRef idx="minor"/>
      </dsp:style>
    </dsp:sp>
    <dsp:sp modelId="{C5DA6FDE-8D38-4F15-8C17-A973CCB9D8F4}">
      <dsp:nvSpPr>
        <dsp:cNvPr id="0" name=""/>
        <dsp:cNvSpPr/>
      </dsp:nvSpPr>
      <dsp:spPr>
        <a:xfrm>
          <a:off x="667422" y="1800201"/>
          <a:ext cx="92569" cy="9256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478C000-C70B-46BB-8857-242ABB11EB1A}">
      <dsp:nvSpPr>
        <dsp:cNvPr id="0" name=""/>
        <dsp:cNvSpPr/>
      </dsp:nvSpPr>
      <dsp:spPr>
        <a:xfrm>
          <a:off x="269771" y="1440162"/>
          <a:ext cx="829565" cy="6430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051" tIns="0" rIns="0" bIns="0" numCol="1" spcCol="1270" anchor="t" anchorCtr="0">
          <a:noAutofit/>
        </a:bodyPr>
        <a:lstStyle/>
        <a:p>
          <a:pPr marL="0" lvl="0" indent="0" algn="l" defTabSz="1333500">
            <a:lnSpc>
              <a:spcPct val="90000"/>
            </a:lnSpc>
            <a:spcBef>
              <a:spcPct val="0"/>
            </a:spcBef>
            <a:spcAft>
              <a:spcPct val="35000"/>
            </a:spcAft>
            <a:buNone/>
          </a:pPr>
          <a:r>
            <a:rPr kumimoji="1" lang="en-US" altLang="ja-JP" sz="3000" kern="1200" dirty="0"/>
            <a:t>10</a:t>
          </a:r>
          <a:r>
            <a:rPr kumimoji="1" lang="ja-JP" altLang="en-US" sz="3000" kern="1200" dirty="0"/>
            <a:t>才</a:t>
          </a:r>
        </a:p>
      </dsp:txBody>
      <dsp:txXfrm>
        <a:off x="269771" y="1440162"/>
        <a:ext cx="829565" cy="643091"/>
      </dsp:txXfrm>
    </dsp:sp>
    <dsp:sp modelId="{D487D9E3-8FFF-44EA-B77E-BCDC4F4DAF5B}">
      <dsp:nvSpPr>
        <dsp:cNvPr id="0" name=""/>
        <dsp:cNvSpPr/>
      </dsp:nvSpPr>
      <dsp:spPr>
        <a:xfrm>
          <a:off x="4252025" y="792089"/>
          <a:ext cx="167337" cy="16733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7AF9A0D-DDEB-45A9-95B7-636A09F755E7}">
      <dsp:nvSpPr>
        <dsp:cNvPr id="0" name=""/>
        <dsp:cNvSpPr/>
      </dsp:nvSpPr>
      <dsp:spPr>
        <a:xfrm>
          <a:off x="3857919" y="1377062"/>
          <a:ext cx="1122882" cy="812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669" tIns="0" rIns="0" bIns="0" numCol="1" spcCol="1270" anchor="t" anchorCtr="0">
          <a:noAutofit/>
        </a:bodyPr>
        <a:lstStyle/>
        <a:p>
          <a:pPr marL="0" lvl="0" indent="0" algn="l" defTabSz="1333500">
            <a:lnSpc>
              <a:spcPct val="90000"/>
            </a:lnSpc>
            <a:spcBef>
              <a:spcPct val="0"/>
            </a:spcBef>
            <a:spcAft>
              <a:spcPct val="35000"/>
            </a:spcAft>
            <a:buNone/>
          </a:pPr>
          <a:r>
            <a:rPr kumimoji="1" lang="en-US" altLang="ja-JP" sz="3000" kern="1200" dirty="0"/>
            <a:t>50</a:t>
          </a:r>
          <a:r>
            <a:rPr kumimoji="1" lang="ja-JP" altLang="en-US" sz="3000" kern="1200" dirty="0"/>
            <a:t>才</a:t>
          </a:r>
        </a:p>
      </dsp:txBody>
      <dsp:txXfrm>
        <a:off x="3857919" y="1377062"/>
        <a:ext cx="1122882" cy="812915"/>
      </dsp:txXfrm>
    </dsp:sp>
    <dsp:sp modelId="{6120277E-9E19-450F-B601-B475F762DBCE}">
      <dsp:nvSpPr>
        <dsp:cNvPr id="0" name=""/>
        <dsp:cNvSpPr/>
      </dsp:nvSpPr>
      <dsp:spPr>
        <a:xfrm>
          <a:off x="7653074" y="504057"/>
          <a:ext cx="231423" cy="23142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AD60305-B564-4089-BF0D-6050B1AD232B}">
      <dsp:nvSpPr>
        <dsp:cNvPr id="0" name=""/>
        <dsp:cNvSpPr/>
      </dsp:nvSpPr>
      <dsp:spPr>
        <a:xfrm>
          <a:off x="7384728" y="1368155"/>
          <a:ext cx="1157104" cy="6671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2627" tIns="0" rIns="0" bIns="0" numCol="1" spcCol="1270" anchor="t" anchorCtr="0">
          <a:noAutofit/>
        </a:bodyPr>
        <a:lstStyle/>
        <a:p>
          <a:pPr marL="0" lvl="0" indent="0" algn="l" defTabSz="1333500">
            <a:lnSpc>
              <a:spcPct val="90000"/>
            </a:lnSpc>
            <a:spcBef>
              <a:spcPct val="0"/>
            </a:spcBef>
            <a:spcAft>
              <a:spcPct val="35000"/>
            </a:spcAft>
            <a:buNone/>
          </a:pPr>
          <a:r>
            <a:rPr kumimoji="1" lang="en-US" altLang="ja-JP" sz="3000" kern="1200" dirty="0"/>
            <a:t>80</a:t>
          </a:r>
          <a:r>
            <a:rPr kumimoji="1" lang="ja-JP" altLang="en-US" sz="3000" kern="1200" dirty="0"/>
            <a:t>才</a:t>
          </a:r>
        </a:p>
      </dsp:txBody>
      <dsp:txXfrm>
        <a:off x="7384728" y="1368155"/>
        <a:ext cx="1157104" cy="667112"/>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Relationships xmlns="http://schemas.openxmlformats.org/package/2006/relationships"><Relationship Id="rId1" Target="../theme/theme3.xml" Type="http://schemas.openxmlformats.org/officeDocument/2006/relationships/theme"/></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2"/>
            <a:ext cx="2919413" cy="493712"/>
          </a:xfrm>
          <a:prstGeom prst="rect">
            <a:avLst/>
          </a:prstGeom>
        </p:spPr>
        <p:txBody>
          <a:bodyPr vert="horz" lIns="91434" tIns="45717" rIns="91434" bIns="45717"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14763" y="2"/>
            <a:ext cx="2919412" cy="493712"/>
          </a:xfrm>
          <a:prstGeom prst="rect">
            <a:avLst/>
          </a:prstGeom>
        </p:spPr>
        <p:txBody>
          <a:bodyPr vert="horz" lIns="91434" tIns="45717" rIns="91434" bIns="45717" rtlCol="0"/>
          <a:lstStyle>
            <a:lvl1pPr algn="r">
              <a:defRPr sz="1200"/>
            </a:lvl1pPr>
          </a:lstStyle>
          <a:p>
            <a:fld id="{F6C6F3BD-3A62-42DD-91D1-D6596C73D413}" type="datetimeFigureOut">
              <a:rPr kumimoji="1" lang="ja-JP" altLang="en-US" smtClean="0"/>
              <a:t>2025/1/22</a:t>
            </a:fld>
            <a:endParaRPr kumimoji="1" lang="ja-JP" altLang="en-US"/>
          </a:p>
        </p:txBody>
      </p:sp>
      <p:sp>
        <p:nvSpPr>
          <p:cNvPr id="4" name="フッター プレースホルダー 3"/>
          <p:cNvSpPr>
            <a:spLocks noGrp="1"/>
          </p:cNvSpPr>
          <p:nvPr>
            <p:ph type="ftr" sz="quarter" idx="2"/>
          </p:nvPr>
        </p:nvSpPr>
        <p:spPr>
          <a:xfrm>
            <a:off x="2" y="9371014"/>
            <a:ext cx="2919413" cy="493712"/>
          </a:xfrm>
          <a:prstGeom prst="rect">
            <a:avLst/>
          </a:prstGeom>
        </p:spPr>
        <p:txBody>
          <a:bodyPr vert="horz" lIns="91434" tIns="45717" rIns="91434" bIns="45717"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14763" y="9371014"/>
            <a:ext cx="2919412" cy="493712"/>
          </a:xfrm>
          <a:prstGeom prst="rect">
            <a:avLst/>
          </a:prstGeom>
        </p:spPr>
        <p:txBody>
          <a:bodyPr vert="horz" lIns="91434" tIns="45717" rIns="91434" bIns="45717" rtlCol="0" anchor="b"/>
          <a:lstStyle>
            <a:lvl1pPr algn="r">
              <a:defRPr sz="1200"/>
            </a:lvl1pPr>
          </a:lstStyle>
          <a:p>
            <a:fld id="{66708894-E4A6-4ACD-BAE3-A7678599A2A7}" type="slidenum">
              <a:rPr kumimoji="1" lang="ja-JP" altLang="en-US" smtClean="0"/>
              <a:t>‹#›</a:t>
            </a:fld>
            <a:endParaRPr kumimoji="1" lang="ja-JP" altLang="en-US"/>
          </a:p>
        </p:txBody>
      </p:sp>
    </p:spTree>
    <p:extLst>
      <p:ext uri="{BB962C8B-B14F-4D97-AF65-F5344CB8AC3E}">
        <p14:creationId xmlns:p14="http://schemas.microsoft.com/office/powerpoint/2010/main" val="17131636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Relationships xmlns="http://schemas.openxmlformats.org/package/2006/relationships"><Relationship Id="rId1" Target="../theme/theme2.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0"/>
            <a:ext cx="2918831" cy="493315"/>
          </a:xfrm>
          <a:prstGeom prst="rect">
            <a:avLst/>
          </a:prstGeom>
        </p:spPr>
        <p:txBody>
          <a:bodyPr vert="horz" lIns="90638" tIns="45318" rIns="90638" bIns="45318"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6" y="0"/>
            <a:ext cx="2918831" cy="493315"/>
          </a:xfrm>
          <a:prstGeom prst="rect">
            <a:avLst/>
          </a:prstGeom>
        </p:spPr>
        <p:txBody>
          <a:bodyPr vert="horz" lIns="90638" tIns="45318" rIns="90638" bIns="45318" rtlCol="0"/>
          <a:lstStyle>
            <a:lvl1pPr algn="r">
              <a:defRPr sz="1200"/>
            </a:lvl1pPr>
          </a:lstStyle>
          <a:p>
            <a:fld id="{079643BB-8207-4252-8ED8-1F74A40C4C9C}" type="datetimeFigureOut">
              <a:rPr kumimoji="1" lang="ja-JP" altLang="en-US" smtClean="0"/>
              <a:pPr/>
              <a:t>2025/1/22</a:t>
            </a:fld>
            <a:endParaRPr kumimoji="1" lang="ja-JP" altLang="en-US"/>
          </a:p>
        </p:txBody>
      </p:sp>
      <p:sp>
        <p:nvSpPr>
          <p:cNvPr id="4" name="スライド イメージ プレースホルダー 3"/>
          <p:cNvSpPr>
            <a:spLocks noGrp="1" noRot="1" noChangeAspect="1"/>
          </p:cNvSpPr>
          <p:nvPr>
            <p:ph type="sldImg" idx="2"/>
          </p:nvPr>
        </p:nvSpPr>
        <p:spPr>
          <a:xfrm>
            <a:off x="903288" y="741363"/>
            <a:ext cx="4929187" cy="3697287"/>
          </a:xfrm>
          <a:prstGeom prst="rect">
            <a:avLst/>
          </a:prstGeom>
          <a:noFill/>
          <a:ln w="12700">
            <a:solidFill>
              <a:prstClr val="black"/>
            </a:solidFill>
          </a:ln>
        </p:spPr>
        <p:txBody>
          <a:bodyPr vert="horz" lIns="90638" tIns="45318" rIns="90638" bIns="45318" rtlCol="0" anchor="ctr"/>
          <a:lstStyle/>
          <a:p>
            <a:endParaRPr lang="ja-JP" altLang="en-US"/>
          </a:p>
        </p:txBody>
      </p:sp>
      <p:sp>
        <p:nvSpPr>
          <p:cNvPr id="5" name="ノート プレースホルダー 4"/>
          <p:cNvSpPr>
            <a:spLocks noGrp="1"/>
          </p:cNvSpPr>
          <p:nvPr>
            <p:ph type="body" sz="quarter" idx="3"/>
          </p:nvPr>
        </p:nvSpPr>
        <p:spPr>
          <a:xfrm>
            <a:off x="673577" y="4686502"/>
            <a:ext cx="5388610" cy="4439840"/>
          </a:xfrm>
          <a:prstGeom prst="rect">
            <a:avLst/>
          </a:prstGeom>
        </p:spPr>
        <p:txBody>
          <a:bodyPr vert="horz" lIns="90638" tIns="45318" rIns="90638" bIns="45318"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2" y="9371285"/>
            <a:ext cx="2918831" cy="493315"/>
          </a:xfrm>
          <a:prstGeom prst="rect">
            <a:avLst/>
          </a:prstGeom>
        </p:spPr>
        <p:txBody>
          <a:bodyPr vert="horz" lIns="90638" tIns="45318" rIns="90638" bIns="45318"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6" y="9371285"/>
            <a:ext cx="2918831" cy="493315"/>
          </a:xfrm>
          <a:prstGeom prst="rect">
            <a:avLst/>
          </a:prstGeom>
        </p:spPr>
        <p:txBody>
          <a:bodyPr vert="horz" lIns="90638" tIns="45318" rIns="90638" bIns="45318" rtlCol="0" anchor="b"/>
          <a:lstStyle>
            <a:lvl1pPr algn="r">
              <a:defRPr sz="1200"/>
            </a:lvl1pPr>
          </a:lstStyle>
          <a:p>
            <a:fld id="{3D6E32F5-D507-46CB-9308-7799FED8D203}" type="slidenum">
              <a:rPr kumimoji="1" lang="ja-JP" altLang="en-US" smtClean="0"/>
              <a:pPr/>
              <a:t>‹#›</a:t>
            </a:fld>
            <a:endParaRPr kumimoji="1" lang="ja-JP" altLang="en-US"/>
          </a:p>
        </p:txBody>
      </p:sp>
    </p:spTree>
    <p:extLst>
      <p:ext uri="{BB962C8B-B14F-4D97-AF65-F5344CB8AC3E}">
        <p14:creationId xmlns:p14="http://schemas.microsoft.com/office/powerpoint/2010/main" val="92508794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xml" Type="http://schemas.openxmlformats.org/officeDocument/2006/relationships/slide"/></Relationships>
</file>

<file path=ppt/notesSlides/_rels/notesSlide1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0.xml" Type="http://schemas.openxmlformats.org/officeDocument/2006/relationships/slide"/></Relationships>
</file>

<file path=ppt/notesSlides/_rels/notesSlide1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1.xml" Type="http://schemas.openxmlformats.org/officeDocument/2006/relationships/slide"/></Relationships>
</file>

<file path=ppt/notesSlides/_rels/notesSlide1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2.xml" Type="http://schemas.openxmlformats.org/officeDocument/2006/relationships/slide"/></Relationships>
</file>

<file path=ppt/notesSlides/_rels/notesSlide1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3.xml" Type="http://schemas.openxmlformats.org/officeDocument/2006/relationships/slide"/></Relationships>
</file>

<file path=ppt/notesSlides/_rels/notesSlide1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4.xml" Type="http://schemas.openxmlformats.org/officeDocument/2006/relationships/slide"/></Relationships>
</file>

<file path=ppt/notesSlides/_rels/notesSlide1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5.xml" Type="http://schemas.openxmlformats.org/officeDocument/2006/relationships/slide"/></Relationships>
</file>

<file path=ppt/notesSlides/_rels/notesSlide1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6.xml" Type="http://schemas.openxmlformats.org/officeDocument/2006/relationships/slide"/></Relationships>
</file>

<file path=ppt/notesSlides/_rels/notesSlide1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7.xml" Type="http://schemas.openxmlformats.org/officeDocument/2006/relationships/slide"/></Relationships>
</file>

<file path=ppt/notesSlides/_rels/notesSlide1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8.xml" Type="http://schemas.openxmlformats.org/officeDocument/2006/relationships/slide"/></Relationships>
</file>

<file path=ppt/notesSlides/_rels/notesSlide1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9.xml" Type="http://schemas.openxmlformats.org/officeDocument/2006/relationships/slide"/></Relationships>
</file>

<file path=ppt/notesSlides/_rels/notesSlide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xml" Type="http://schemas.openxmlformats.org/officeDocument/2006/relationships/slide"/></Relationships>
</file>

<file path=ppt/notesSlides/_rels/notesSlide2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0.xml" Type="http://schemas.openxmlformats.org/officeDocument/2006/relationships/slide"/></Relationships>
</file>

<file path=ppt/notesSlides/_rels/notesSlide2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1.xml" Type="http://schemas.openxmlformats.org/officeDocument/2006/relationships/slide"/></Relationships>
</file>

<file path=ppt/notesSlides/_rels/notesSlide2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2.xml" Type="http://schemas.openxmlformats.org/officeDocument/2006/relationships/slide"/></Relationships>
</file>

<file path=ppt/notesSlides/_rels/notesSlide2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3.xml" Type="http://schemas.openxmlformats.org/officeDocument/2006/relationships/slide"/></Relationships>
</file>

<file path=ppt/notesSlides/_rels/notesSlide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xml" Type="http://schemas.openxmlformats.org/officeDocument/2006/relationships/slide"/></Relationships>
</file>

<file path=ppt/notesSlides/_rels/notesSlide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xml" Type="http://schemas.openxmlformats.org/officeDocument/2006/relationships/slide"/></Relationships>
</file>

<file path=ppt/notesSlides/_rels/notesSlide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xml" Type="http://schemas.openxmlformats.org/officeDocument/2006/relationships/slide"/></Relationships>
</file>

<file path=ppt/notesSlides/_rels/notesSlide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6.xml" Type="http://schemas.openxmlformats.org/officeDocument/2006/relationships/slide"/></Relationships>
</file>

<file path=ppt/notesSlides/_rels/notesSlide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7.xml" Type="http://schemas.openxmlformats.org/officeDocument/2006/relationships/slide"/></Relationships>
</file>

<file path=ppt/notesSlides/_rels/notesSlide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8.xml" Type="http://schemas.openxmlformats.org/officeDocument/2006/relationships/slide"/></Relationships>
</file>

<file path=ppt/notesSlides/_rels/notesSlide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9.xml" Type="http://schemas.openxmlformats.org/officeDocument/2006/relationships/slide"/></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indent="133350"/>
            <a:r>
              <a:rPr lang="ja-JP" altLang="ja-JP" sz="1200" kern="1200" dirty="0">
                <a:solidFill>
                  <a:srgbClr val="000000"/>
                </a:solidFill>
                <a:effectLst/>
                <a:latin typeface="Calibri" panose="020F0502020204030204" pitchFamily="34" charset="0"/>
                <a:ea typeface="ＭＳ Ｐゴシック" panose="020B0600070205080204" pitchFamily="50" charset="-128"/>
                <a:cs typeface="+mn-cs"/>
              </a:rPr>
              <a:t>この写真は、何だとおもいますか？</a:t>
            </a:r>
            <a:endParaRPr lang="ja-JP" altLang="ja-JP" sz="12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r>
              <a:rPr lang="ja-JP" altLang="ja-JP" sz="1200" kern="1200" dirty="0">
                <a:solidFill>
                  <a:srgbClr val="000000"/>
                </a:solidFill>
                <a:effectLst/>
                <a:latin typeface="Calibri" panose="020F0502020204030204" pitchFamily="34" charset="0"/>
                <a:ea typeface="ＭＳ Ｐゴシック" panose="020B0600070205080204" pitchFamily="50" charset="-128"/>
                <a:cs typeface="+mn-cs"/>
              </a:rPr>
              <a:t>この写真は、人の体にできたがん細胞を拡大したものです。</a:t>
            </a:r>
            <a:endParaRPr lang="ja-JP" altLang="ja-JP" sz="12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pPr indent="133350"/>
            <a:r>
              <a:rPr lang="ja-JP" altLang="ja-JP" sz="1200" kern="1200" dirty="0">
                <a:solidFill>
                  <a:srgbClr val="000000"/>
                </a:solidFill>
                <a:effectLst/>
                <a:latin typeface="Calibri" panose="020F0502020204030204" pitchFamily="34" charset="0"/>
                <a:ea typeface="ＭＳ Ｐゴシック" panose="020B0600070205080204" pitchFamily="50" charset="-128"/>
                <a:cs typeface="+mn-cs"/>
              </a:rPr>
              <a:t>みなさんは、「がん」と聞くと、どんなイメージを持ちますか？</a:t>
            </a:r>
            <a:endParaRPr lang="ja-JP" altLang="ja-JP" sz="12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pPr indent="133350"/>
            <a:r>
              <a:rPr lang="ja-JP" altLang="ja-JP" sz="1200" kern="1200" dirty="0">
                <a:solidFill>
                  <a:srgbClr val="000000"/>
                </a:solidFill>
                <a:effectLst/>
                <a:latin typeface="Calibri" panose="020F0502020204030204" pitchFamily="34" charset="0"/>
                <a:ea typeface="ＭＳ Ｐゴシック" panose="020B0600070205080204" pitchFamily="50" charset="-128"/>
                <a:cs typeface="+mn-cs"/>
              </a:rPr>
              <a:t>この時間では、２つのことを中心に「がん」という病気について学びます。</a:t>
            </a:r>
            <a:endParaRPr lang="ja-JP" altLang="ja-JP" sz="12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r>
              <a:rPr lang="ja-JP" altLang="ja-JP" sz="1200" kern="1200" dirty="0">
                <a:solidFill>
                  <a:srgbClr val="000000"/>
                </a:solidFill>
                <a:effectLst/>
                <a:latin typeface="Calibri" panose="020F0502020204030204" pitchFamily="34" charset="0"/>
                <a:ea typeface="ＭＳ Ｐゴシック" panose="020B0600070205080204" pitchFamily="50" charset="-128"/>
                <a:cs typeface="+mn-cs"/>
              </a:rPr>
              <a:t>ひとつは、『「がん」とはどんな病気なのか？』ということと、もうひとつは、『「がん」になるリスクを減らすためにはどんなことに気をつけたらよいか？』ということです。</a:t>
            </a:r>
            <a:endParaRPr lang="ja-JP" altLang="ja-JP" sz="12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endParaRPr lang="ja-JP" altLang="ja-JP" dirty="0">
              <a:solidFill>
                <a:schemeClr val="tx1"/>
              </a:solidFill>
            </a:endParaRPr>
          </a:p>
        </p:txBody>
      </p:sp>
      <p:sp>
        <p:nvSpPr>
          <p:cNvPr id="4" name="スライド番号プレースホルダー 3"/>
          <p:cNvSpPr>
            <a:spLocks noGrp="1"/>
          </p:cNvSpPr>
          <p:nvPr>
            <p:ph type="sldNum" sz="quarter" idx="10"/>
          </p:nvPr>
        </p:nvSpPr>
        <p:spPr/>
        <p:txBody>
          <a:bodyPr/>
          <a:lstStyle/>
          <a:p>
            <a:fld id="{3D6E32F5-D507-46CB-9308-7799FED8D203}" type="slidenum">
              <a:rPr kumimoji="1" lang="ja-JP" altLang="en-US" smtClean="0"/>
              <a:pPr/>
              <a:t>1</a:t>
            </a:fld>
            <a:endParaRPr kumimoji="1" lang="ja-JP" altLang="en-US"/>
          </a:p>
        </p:txBody>
      </p:sp>
    </p:spTree>
    <p:extLst>
      <p:ext uri="{BB962C8B-B14F-4D97-AF65-F5344CB8AC3E}">
        <p14:creationId xmlns:p14="http://schemas.microsoft.com/office/powerpoint/2010/main" val="14888101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たばこが影響するのはがんだけではありません。</a:t>
            </a:r>
            <a:endParaRPr lang="en-US" altLang="ja-JP" dirty="0"/>
          </a:p>
          <a:p>
            <a:r>
              <a:rPr lang="ja-JP" altLang="en-US" dirty="0"/>
              <a:t>これは</a:t>
            </a:r>
            <a:r>
              <a:rPr lang="en-US" altLang="ja-JP" dirty="0"/>
              <a:t>22</a:t>
            </a:r>
            <a:r>
              <a:rPr lang="ja-JP" altLang="en-US" dirty="0"/>
              <a:t>歳から</a:t>
            </a:r>
            <a:r>
              <a:rPr lang="en-US" altLang="ja-JP" dirty="0"/>
              <a:t>40</a:t>
            </a:r>
            <a:r>
              <a:rPr lang="ja-JP" altLang="en-US" dirty="0"/>
              <a:t>歳まで喫煙を続けた場合とそうでない場合を比較したシミュレーション画像です。</a:t>
            </a:r>
            <a:endParaRPr lang="en-US" altLang="ja-JP" dirty="0"/>
          </a:p>
          <a:p>
            <a:r>
              <a:rPr lang="ja-JP" altLang="en-US" dirty="0"/>
              <a:t>喫煙者</a:t>
            </a:r>
            <a:r>
              <a:rPr lang="ja-JP" altLang="en-US"/>
              <a:t>では、</a:t>
            </a:r>
            <a:r>
              <a:rPr lang="ja-JP" altLang="en-US" dirty="0"/>
              <a:t>顔のしわや歯の着色汚れが目立ちます。</a:t>
            </a:r>
          </a:p>
        </p:txBody>
      </p:sp>
      <p:sp>
        <p:nvSpPr>
          <p:cNvPr id="4" name="スライド番号プレースホルダー 3"/>
          <p:cNvSpPr>
            <a:spLocks noGrp="1"/>
          </p:cNvSpPr>
          <p:nvPr>
            <p:ph type="sldNum" sz="quarter" idx="10"/>
          </p:nvPr>
        </p:nvSpPr>
        <p:spPr/>
        <p:txBody>
          <a:bodyPr/>
          <a:lstStyle/>
          <a:p>
            <a:fld id="{3D6E32F5-D507-46CB-9308-7799FED8D203}" type="slidenum">
              <a:rPr lang="ja-JP" altLang="en-US" smtClean="0">
                <a:solidFill>
                  <a:prstClr val="black"/>
                </a:solidFill>
              </a:rPr>
              <a:pPr/>
              <a:t>10</a:t>
            </a:fld>
            <a:endParaRPr lang="ja-JP" altLang="en-US">
              <a:solidFill>
                <a:prstClr val="black"/>
              </a:solidFill>
            </a:endParaRPr>
          </a:p>
        </p:txBody>
      </p:sp>
    </p:spTree>
    <p:extLst>
      <p:ext uri="{BB962C8B-B14F-4D97-AF65-F5344CB8AC3E}">
        <p14:creationId xmlns:p14="http://schemas.microsoft.com/office/powerpoint/2010/main" val="35842101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ja-JP" dirty="0"/>
              <a:t>次に、食事について、考えてみましょう。</a:t>
            </a:r>
          </a:p>
          <a:p>
            <a:r>
              <a:rPr lang="ja-JP" altLang="ja-JP" dirty="0"/>
              <a:t>食生活で体に悪いものってなんでしょう？脂肪？肉？塩分？砂糖？</a:t>
            </a:r>
          </a:p>
          <a:p>
            <a:r>
              <a:rPr lang="ja-JP" altLang="ja-JP" dirty="0"/>
              <a:t>実は塩からいものを多くとると、胃がんの危険性を高めることが知られています。</a:t>
            </a:r>
          </a:p>
          <a:p>
            <a:r>
              <a:rPr lang="ja-JP" altLang="ja-JP" dirty="0"/>
              <a:t>塩分は、</a:t>
            </a:r>
            <a:r>
              <a:rPr lang="ja-JP" altLang="en-US" dirty="0"/>
              <a:t>みな</a:t>
            </a:r>
            <a:r>
              <a:rPr lang="ja-JP" altLang="ja-JP" dirty="0"/>
              <a:t>さんなら一日に男性は８グラム、女性は７グラム未満が理想とされています。</a:t>
            </a:r>
          </a:p>
          <a:p>
            <a:r>
              <a:rPr lang="ja-JP" altLang="ja-JP" dirty="0"/>
              <a:t>しょうゆやマヨネーズなど調味料を控えることはいいことですが、調味料を何もかけなくても、料理やお菓子などにすでに塩分が随分使われているものが案外多いものです。</a:t>
            </a:r>
          </a:p>
          <a:p>
            <a:r>
              <a:rPr lang="ja-JP" altLang="ja-JP" dirty="0"/>
              <a:t>例えば、カップラーメン一つ食べたら、１日の半分以上の塩分を取ってしまうことになります。</a:t>
            </a:r>
          </a:p>
          <a:p>
            <a:r>
              <a:rPr lang="ja-JP" altLang="ja-JP" dirty="0"/>
              <a:t>それに対して、食物繊維を含む野菜をたくさん食べると大腸がんの予防になります。</a:t>
            </a:r>
          </a:p>
          <a:p>
            <a:r>
              <a:rPr lang="ja-JP" altLang="ja-JP" dirty="0"/>
              <a:t>みなさん</a:t>
            </a:r>
            <a:r>
              <a:rPr lang="ja-JP" altLang="en-US" dirty="0"/>
              <a:t>は</a:t>
            </a:r>
            <a:r>
              <a:rPr lang="en-US" altLang="ja-JP" dirty="0"/>
              <a:t>1</a:t>
            </a:r>
            <a:r>
              <a:rPr lang="ja-JP" altLang="ja-JP" dirty="0"/>
              <a:t>日</a:t>
            </a:r>
            <a:r>
              <a:rPr lang="ja-JP" altLang="en-US" dirty="0"/>
              <a:t>どれくらいの</a:t>
            </a:r>
            <a:r>
              <a:rPr lang="ja-JP" altLang="ja-JP" dirty="0"/>
              <a:t>野菜</a:t>
            </a:r>
            <a:r>
              <a:rPr lang="ja-JP" altLang="en-US" dirty="0"/>
              <a:t>を食べればよいか</a:t>
            </a:r>
            <a:r>
              <a:rPr lang="ja-JP" altLang="ja-JP" dirty="0"/>
              <a:t>知っていますか？</a:t>
            </a:r>
            <a:r>
              <a:rPr lang="ja-JP" altLang="en-US" dirty="0"/>
              <a:t>野菜は毎日</a:t>
            </a:r>
            <a:r>
              <a:rPr lang="ja-JP" altLang="ja-JP" dirty="0"/>
              <a:t>３５０グラム食べた方がよいとされています。毎日、しっかり野菜を食べるようにしましょう。</a:t>
            </a:r>
          </a:p>
        </p:txBody>
      </p:sp>
      <p:sp>
        <p:nvSpPr>
          <p:cNvPr id="4" name="スライド番号プレースホルダー 3"/>
          <p:cNvSpPr>
            <a:spLocks noGrp="1"/>
          </p:cNvSpPr>
          <p:nvPr>
            <p:ph type="sldNum" sz="quarter" idx="10"/>
          </p:nvPr>
        </p:nvSpPr>
        <p:spPr/>
        <p:txBody>
          <a:bodyPr/>
          <a:lstStyle/>
          <a:p>
            <a:fld id="{3D6E32F5-D507-46CB-9308-7799FED8D203}" type="slidenum">
              <a:rPr kumimoji="1" lang="ja-JP" altLang="en-US" smtClean="0"/>
              <a:pPr/>
              <a:t>11</a:t>
            </a:fld>
            <a:endParaRPr kumimoji="1" lang="ja-JP" altLang="en-US"/>
          </a:p>
        </p:txBody>
      </p:sp>
    </p:spTree>
    <p:extLst>
      <p:ext uri="{BB962C8B-B14F-4D97-AF65-F5344CB8AC3E}">
        <p14:creationId xmlns:p14="http://schemas.microsoft.com/office/powerpoint/2010/main" val="34064549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飲酒も</a:t>
            </a:r>
            <a:r>
              <a:rPr lang="ja-JP" altLang="ja-JP" dirty="0"/>
              <a:t>がんの原因</a:t>
            </a:r>
            <a:r>
              <a:rPr lang="ja-JP" altLang="en-US" dirty="0"/>
              <a:t>になりま</a:t>
            </a:r>
            <a:r>
              <a:rPr lang="ja-JP" altLang="ja-JP" dirty="0"/>
              <a:t>す。</a:t>
            </a:r>
          </a:p>
          <a:p>
            <a:r>
              <a:rPr lang="ja-JP" altLang="ja-JP" dirty="0"/>
              <a:t>お酒を大量に飲んでいると、のどや</a:t>
            </a:r>
            <a:r>
              <a:rPr lang="ja-JP" altLang="en-US" dirty="0"/>
              <a:t>食道、</a:t>
            </a:r>
            <a:r>
              <a:rPr lang="ja-JP" altLang="ja-JP" dirty="0"/>
              <a:t>大腸や肝臓のがんになる危険が高くなります。</a:t>
            </a:r>
          </a:p>
          <a:p>
            <a:pPr defTabSz="906445">
              <a:defRPr/>
            </a:pPr>
            <a:r>
              <a:rPr lang="ja-JP" altLang="ja-JP" dirty="0"/>
              <a:t>未成年者の飲酒は法律で禁止されていますが、大人になっても、「がん」に</a:t>
            </a:r>
            <a:r>
              <a:rPr lang="ja-JP" altLang="en-US" dirty="0"/>
              <a:t>なりにくくするため</a:t>
            </a:r>
            <a:r>
              <a:rPr lang="ja-JP" altLang="ja-JP" dirty="0"/>
              <a:t>に、「お酒を飲みすぎない」ことが大切です。</a:t>
            </a:r>
          </a:p>
        </p:txBody>
      </p:sp>
      <p:sp>
        <p:nvSpPr>
          <p:cNvPr id="4" name="スライド番号プレースホルダー 3"/>
          <p:cNvSpPr>
            <a:spLocks noGrp="1"/>
          </p:cNvSpPr>
          <p:nvPr>
            <p:ph type="sldNum" sz="quarter" idx="10"/>
          </p:nvPr>
        </p:nvSpPr>
        <p:spPr/>
        <p:txBody>
          <a:bodyPr/>
          <a:lstStyle/>
          <a:p>
            <a:fld id="{3D6E32F5-D507-46CB-9308-7799FED8D203}" type="slidenum">
              <a:rPr kumimoji="1" lang="ja-JP" altLang="en-US" smtClean="0"/>
              <a:pPr/>
              <a:t>12</a:t>
            </a:fld>
            <a:endParaRPr kumimoji="1" lang="ja-JP" altLang="en-US"/>
          </a:p>
        </p:txBody>
      </p:sp>
    </p:spTree>
    <p:extLst>
      <p:ext uri="{BB962C8B-B14F-4D97-AF65-F5344CB8AC3E}">
        <p14:creationId xmlns:p14="http://schemas.microsoft.com/office/powerpoint/2010/main" val="23141474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dirty="0"/>
              <a:t> </a:t>
            </a:r>
            <a:r>
              <a:rPr lang="ja-JP" altLang="ja-JP" dirty="0"/>
              <a:t>み</a:t>
            </a:r>
            <a:r>
              <a:rPr lang="ja-JP" altLang="en-US" dirty="0"/>
              <a:t>なさん</a:t>
            </a:r>
            <a:r>
              <a:rPr lang="ja-JP" altLang="ja-JP" dirty="0"/>
              <a:t>は家に帰ってからどう過ごしていますか？</a:t>
            </a:r>
          </a:p>
          <a:p>
            <a:r>
              <a:rPr lang="en-US" altLang="ja-JP" dirty="0"/>
              <a:t> </a:t>
            </a:r>
            <a:r>
              <a:rPr lang="ja-JP" altLang="ja-JP" dirty="0"/>
              <a:t>毎日の生活習慣</a:t>
            </a:r>
            <a:r>
              <a:rPr lang="ja-JP" altLang="en-US" dirty="0"/>
              <a:t>は</a:t>
            </a:r>
            <a:r>
              <a:rPr lang="ja-JP" altLang="ja-JP" dirty="0"/>
              <a:t>がん</a:t>
            </a:r>
            <a:r>
              <a:rPr lang="ja-JP" altLang="en-US" dirty="0"/>
              <a:t>だけでなく</a:t>
            </a:r>
            <a:r>
              <a:rPr lang="ja-JP" altLang="ja-JP" dirty="0"/>
              <a:t>、</a:t>
            </a:r>
            <a:r>
              <a:rPr lang="ja-JP" altLang="en-US" dirty="0"/>
              <a:t>いろいろな</a:t>
            </a:r>
            <a:r>
              <a:rPr lang="ja-JP" altLang="ja-JP" dirty="0"/>
              <a:t>病気と</a:t>
            </a:r>
            <a:r>
              <a:rPr lang="ja-JP" altLang="en-US" dirty="0"/>
              <a:t>も深い</a:t>
            </a:r>
            <a:r>
              <a:rPr lang="ja-JP" altLang="ja-JP" dirty="0"/>
              <a:t>関係があります。</a:t>
            </a:r>
          </a:p>
          <a:p>
            <a:r>
              <a:rPr lang="en-US" altLang="ja-JP" dirty="0"/>
              <a:t> </a:t>
            </a:r>
            <a:r>
              <a:rPr lang="ja-JP" altLang="ja-JP" dirty="0"/>
              <a:t>バランスのとれた食事以外にも、適度な運動をすること、休養・睡眠の調和のとれた生活を続けることが</a:t>
            </a:r>
            <a:r>
              <a:rPr lang="ja-JP" altLang="en-US" dirty="0"/>
              <a:t>大切</a:t>
            </a:r>
            <a:r>
              <a:rPr lang="ja-JP" altLang="ja-JP" dirty="0"/>
              <a:t>です。</a:t>
            </a:r>
          </a:p>
        </p:txBody>
      </p:sp>
      <p:sp>
        <p:nvSpPr>
          <p:cNvPr id="4" name="スライド番号プレースホルダー 3"/>
          <p:cNvSpPr>
            <a:spLocks noGrp="1"/>
          </p:cNvSpPr>
          <p:nvPr>
            <p:ph type="sldNum" sz="quarter" idx="10"/>
          </p:nvPr>
        </p:nvSpPr>
        <p:spPr/>
        <p:txBody>
          <a:bodyPr/>
          <a:lstStyle/>
          <a:p>
            <a:fld id="{3D6E32F5-D507-46CB-9308-7799FED8D203}" type="slidenum">
              <a:rPr kumimoji="1" lang="ja-JP" altLang="en-US" smtClean="0"/>
              <a:pPr/>
              <a:t>13</a:t>
            </a:fld>
            <a:endParaRPr kumimoji="1" lang="ja-JP" altLang="en-US"/>
          </a:p>
        </p:txBody>
      </p:sp>
    </p:spTree>
    <p:extLst>
      <p:ext uri="{BB962C8B-B14F-4D97-AF65-F5344CB8AC3E}">
        <p14:creationId xmlns:p14="http://schemas.microsoft.com/office/powerpoint/2010/main" val="24411030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睡眠はみなさんの身体を丈夫にするために必要ですが、睡眠不足はがんになりやすくするとも言われています。</a:t>
            </a:r>
          </a:p>
          <a:p>
            <a:endParaRPr lang="ja-JP" altLang="en-US" dirty="0"/>
          </a:p>
          <a:p>
            <a:r>
              <a:rPr lang="ja-JP" altLang="en-US" dirty="0"/>
              <a:t>早寝早起きの規則正しい生活で体をしっかり休めましょう。</a:t>
            </a:r>
          </a:p>
          <a:p>
            <a:endParaRPr lang="ja-JP" altLang="en-US" dirty="0"/>
          </a:p>
          <a:p>
            <a:r>
              <a:rPr lang="ja-JP" altLang="en-US" dirty="0"/>
              <a:t>このように、たばこを吸わないこと以外にも、生活習慣に気をつけることでがんを防ぐことができます。自分の生活習慣を振り返ってみましょう。</a:t>
            </a:r>
          </a:p>
        </p:txBody>
      </p:sp>
      <p:sp>
        <p:nvSpPr>
          <p:cNvPr id="4" name="スライド番号プレースホルダー 3"/>
          <p:cNvSpPr>
            <a:spLocks noGrp="1"/>
          </p:cNvSpPr>
          <p:nvPr>
            <p:ph type="sldNum" sz="quarter" idx="10"/>
          </p:nvPr>
        </p:nvSpPr>
        <p:spPr/>
        <p:txBody>
          <a:bodyPr/>
          <a:lstStyle/>
          <a:p>
            <a:fld id="{3D6E32F5-D507-46CB-9308-7799FED8D203}" type="slidenum">
              <a:rPr kumimoji="1" lang="ja-JP" altLang="en-US" smtClean="0"/>
              <a:pPr/>
              <a:t>14</a:t>
            </a:fld>
            <a:endParaRPr kumimoji="1" lang="ja-JP" altLang="en-US"/>
          </a:p>
        </p:txBody>
      </p:sp>
    </p:spTree>
    <p:extLst>
      <p:ext uri="{BB962C8B-B14F-4D97-AF65-F5344CB8AC3E}">
        <p14:creationId xmlns:p14="http://schemas.microsoft.com/office/powerpoint/2010/main" val="5130522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がんを防ぐにはこのようなことが提唱されています</a:t>
            </a:r>
            <a:r>
              <a:rPr lang="ja-JP" altLang="ja-JP" dirty="0"/>
              <a:t>。</a:t>
            </a:r>
          </a:p>
          <a:p>
            <a:pPr defTabSz="906445">
              <a:defRPr/>
            </a:pPr>
            <a:r>
              <a:rPr lang="ja-JP" altLang="ja-JP" dirty="0"/>
              <a:t>たばこを吸わない。煙も避けよう。</a:t>
            </a:r>
            <a:endParaRPr lang="en-US" altLang="ja-JP" dirty="0"/>
          </a:p>
          <a:p>
            <a:pPr defTabSz="906445">
              <a:defRPr/>
            </a:pPr>
            <a:r>
              <a:rPr lang="ja-JP" altLang="en-US" dirty="0"/>
              <a:t>大人になっても</a:t>
            </a:r>
            <a:r>
              <a:rPr lang="ja-JP" altLang="ja-JP" dirty="0"/>
              <a:t>お酒はほどほどに。</a:t>
            </a:r>
          </a:p>
          <a:p>
            <a:r>
              <a:rPr lang="ja-JP" altLang="ja-JP" dirty="0"/>
              <a:t>野菜をたっぷりとり、塩からいものは控えよう。</a:t>
            </a:r>
            <a:endParaRPr lang="en-US" altLang="ja-JP" dirty="0"/>
          </a:p>
          <a:p>
            <a:pPr defTabSz="906445">
              <a:defRPr/>
            </a:pPr>
            <a:r>
              <a:rPr lang="ja-JP" altLang="ja-JP" dirty="0"/>
              <a:t>適度な運動を心がけよう。</a:t>
            </a:r>
          </a:p>
          <a:p>
            <a:r>
              <a:rPr lang="ja-JP" altLang="en-US" dirty="0"/>
              <a:t>感染症の予防・治療をしよう、</a:t>
            </a:r>
            <a:endParaRPr lang="en-US" altLang="ja-JP" dirty="0"/>
          </a:p>
          <a:p>
            <a:r>
              <a:rPr lang="ja-JP" altLang="en-US" dirty="0"/>
              <a:t>がん検診を受けよう</a:t>
            </a:r>
            <a:endParaRPr lang="ja-JP" altLang="ja-JP" dirty="0"/>
          </a:p>
          <a:p>
            <a:pPr defTabSz="906376">
              <a:defRPr/>
            </a:pPr>
            <a:endParaRPr kumimoji="1" lang="en-US" altLang="ja-JP" dirty="0">
              <a:solidFill>
                <a:schemeClr val="tx1"/>
              </a:solidFill>
            </a:endParaRPr>
          </a:p>
        </p:txBody>
      </p:sp>
      <p:sp>
        <p:nvSpPr>
          <p:cNvPr id="4" name="スライド番号プレースホルダー 3"/>
          <p:cNvSpPr>
            <a:spLocks noGrp="1"/>
          </p:cNvSpPr>
          <p:nvPr>
            <p:ph type="sldNum" sz="quarter" idx="10"/>
          </p:nvPr>
        </p:nvSpPr>
        <p:spPr/>
        <p:txBody>
          <a:bodyPr/>
          <a:lstStyle/>
          <a:p>
            <a:fld id="{3D6E32F5-D507-46CB-9308-7799FED8D203}" type="slidenum">
              <a:rPr lang="ja-JP" altLang="en-US" smtClean="0">
                <a:solidFill>
                  <a:prstClr val="black"/>
                </a:solidFill>
              </a:rPr>
              <a:pPr/>
              <a:t>15</a:t>
            </a:fld>
            <a:endParaRPr lang="ja-JP" altLang="en-US">
              <a:solidFill>
                <a:prstClr val="black"/>
              </a:solidFill>
            </a:endParaRPr>
          </a:p>
        </p:txBody>
      </p:sp>
    </p:spTree>
    <p:extLst>
      <p:ext uri="{BB962C8B-B14F-4D97-AF65-F5344CB8AC3E}">
        <p14:creationId xmlns:p14="http://schemas.microsoft.com/office/powerpoint/2010/main" val="28091270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では、望ましい生活習慣なら、がんにはならないのでしょうか？</a:t>
            </a:r>
          </a:p>
          <a:p>
            <a:endParaRPr lang="en-US" altLang="ja-JP" dirty="0"/>
          </a:p>
          <a:p>
            <a:r>
              <a:rPr lang="ja-JP" altLang="en-US" dirty="0"/>
              <a:t>がんの原因にはわかっていないものもあり、</a:t>
            </a:r>
            <a:r>
              <a:rPr lang="ja-JP" altLang="ja-JP" dirty="0"/>
              <a:t>いろいろと気をつけていても、がんになることはあります。</a:t>
            </a:r>
          </a:p>
          <a:p>
            <a:r>
              <a:rPr lang="ja-JP" altLang="en-US" dirty="0"/>
              <a:t>でも、</a:t>
            </a:r>
            <a:r>
              <a:rPr lang="ja-JP" altLang="ja-JP" dirty="0"/>
              <a:t>がんが小さいうちに見つけて、早く治療すれば、がん</a:t>
            </a:r>
            <a:r>
              <a:rPr lang="ja-JP" altLang="en-US" dirty="0"/>
              <a:t>を</a:t>
            </a:r>
            <a:r>
              <a:rPr lang="ja-JP" altLang="ja-JP" dirty="0"/>
              <a:t>治</a:t>
            </a:r>
            <a:r>
              <a:rPr lang="ja-JP" altLang="en-US" dirty="0"/>
              <a:t>すことができます</a:t>
            </a:r>
            <a:r>
              <a:rPr lang="ja-JP" altLang="ja-JP" dirty="0"/>
              <a:t>。</a:t>
            </a:r>
            <a:endParaRPr lang="en-US" altLang="ja-JP" dirty="0"/>
          </a:p>
          <a:p>
            <a:endParaRPr lang="ja-JP" altLang="ja-JP" dirty="0"/>
          </a:p>
          <a:p>
            <a:r>
              <a:rPr lang="ja-JP" altLang="ja-JP" dirty="0"/>
              <a:t>「がん」は早いうちは体に症状が出ないことがほとんどです</a:t>
            </a:r>
            <a:r>
              <a:rPr lang="ja-JP" altLang="en-US" dirty="0"/>
              <a:t>が</a:t>
            </a:r>
            <a:r>
              <a:rPr lang="ja-JP" altLang="ja-JP" dirty="0"/>
              <a:t>、体に症状がでないうちから見つける方法として「がん検診」があります。</a:t>
            </a:r>
            <a:endParaRPr lang="en-US" altLang="ja-JP" dirty="0"/>
          </a:p>
          <a:p>
            <a:r>
              <a:rPr lang="ja-JP" altLang="ja-JP" dirty="0"/>
              <a:t>大人になったら、みなさんもぜひ、がん検診を受けてください。そして、ぜひおうちの人にも勧めてください。</a:t>
            </a:r>
          </a:p>
          <a:p>
            <a:endParaRPr kumimoji="1" lang="en-US" altLang="ja-JP" dirty="0"/>
          </a:p>
        </p:txBody>
      </p:sp>
      <p:sp>
        <p:nvSpPr>
          <p:cNvPr id="4" name="スライド番号プレースホルダー 3"/>
          <p:cNvSpPr>
            <a:spLocks noGrp="1"/>
          </p:cNvSpPr>
          <p:nvPr>
            <p:ph type="sldNum" sz="quarter" idx="10"/>
          </p:nvPr>
        </p:nvSpPr>
        <p:spPr/>
        <p:txBody>
          <a:bodyPr/>
          <a:lstStyle/>
          <a:p>
            <a:fld id="{3D6E32F5-D507-46CB-9308-7799FED8D203}" type="slidenum">
              <a:rPr kumimoji="1" lang="ja-JP" altLang="en-US" smtClean="0"/>
              <a:pPr/>
              <a:t>16</a:t>
            </a:fld>
            <a:endParaRPr kumimoji="1" lang="ja-JP" altLang="en-US"/>
          </a:p>
        </p:txBody>
      </p:sp>
    </p:spTree>
    <p:extLst>
      <p:ext uri="{BB962C8B-B14F-4D97-AF65-F5344CB8AC3E}">
        <p14:creationId xmlns:p14="http://schemas.microsoft.com/office/powerpoint/2010/main" val="18689409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もしも、がんになったら、どんな思いをもつと思いますか。</a:t>
            </a:r>
          </a:p>
          <a:p>
            <a:r>
              <a:rPr lang="ja-JP" altLang="en-US" dirty="0"/>
              <a:t>・自分ががんになるなんて。</a:t>
            </a:r>
          </a:p>
          <a:p>
            <a:r>
              <a:rPr lang="ja-JP" altLang="en-US" dirty="0"/>
              <a:t>・どんな治療をするのだろう。</a:t>
            </a:r>
          </a:p>
          <a:p>
            <a:r>
              <a:rPr lang="ja-JP" altLang="en-US" dirty="0"/>
              <a:t>・これからどうなっていくのか、将来のことが不安･･･。　など</a:t>
            </a:r>
          </a:p>
          <a:p>
            <a:r>
              <a:rPr lang="ja-JP" altLang="en-US" dirty="0"/>
              <a:t>考えるのではないでしょうか。</a:t>
            </a:r>
          </a:p>
          <a:p>
            <a:endParaRPr lang="ja-JP" altLang="en-US" dirty="0"/>
          </a:p>
          <a:p>
            <a:r>
              <a:rPr lang="ja-JP" altLang="en-US" dirty="0"/>
              <a:t>がんになった方には、様々な悩み</a:t>
            </a:r>
          </a:p>
          <a:p>
            <a:r>
              <a:rPr lang="ja-JP" altLang="en-US" dirty="0"/>
              <a:t>が出てくることがあります。</a:t>
            </a:r>
          </a:p>
        </p:txBody>
      </p:sp>
      <p:sp>
        <p:nvSpPr>
          <p:cNvPr id="4" name="スライド番号プレースホルダー 3"/>
          <p:cNvSpPr>
            <a:spLocks noGrp="1"/>
          </p:cNvSpPr>
          <p:nvPr>
            <p:ph type="sldNum" sz="quarter" idx="10"/>
          </p:nvPr>
        </p:nvSpPr>
        <p:spPr/>
        <p:txBody>
          <a:bodyPr/>
          <a:lstStyle/>
          <a:p>
            <a:fld id="{3D6E32F5-D507-46CB-9308-7799FED8D203}" type="slidenum">
              <a:rPr kumimoji="1" lang="ja-JP" altLang="en-US" smtClean="0"/>
              <a:pPr/>
              <a:t>17</a:t>
            </a:fld>
            <a:endParaRPr kumimoji="1" lang="ja-JP" altLang="en-US"/>
          </a:p>
        </p:txBody>
      </p:sp>
    </p:spTree>
    <p:extLst>
      <p:ext uri="{BB962C8B-B14F-4D97-AF65-F5344CB8AC3E}">
        <p14:creationId xmlns:p14="http://schemas.microsoft.com/office/powerpoint/2010/main" val="5316398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t>がんになった方の治療のこと、痛みのこと、経済的なこと、がんになるまえの生活に近付けること、これらのことをそれぞれの分野の専門家が支えてくれます。</a:t>
            </a:r>
            <a:r>
              <a:rPr lang="ja-JP" altLang="ja-JP" sz="1200" kern="100" dirty="0">
                <a:effectLst/>
                <a:latin typeface="+mn-ea"/>
                <a:ea typeface="+mn-ea"/>
                <a:cs typeface="Times New Roman" panose="02020603050405020304" pitchFamily="18" charset="0"/>
              </a:rPr>
              <a:t>医師、薬剤師、カウンセラー等です。</a:t>
            </a:r>
          </a:p>
          <a:p>
            <a:endParaRPr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3D6E32F5-D507-46CB-9308-7799FED8D203}" type="slidenum">
              <a:rPr kumimoji="1" lang="ja-JP" altLang="en-US" smtClean="0"/>
              <a:pPr/>
              <a:t>18</a:t>
            </a:fld>
            <a:endParaRPr kumimoji="1" lang="ja-JP" altLang="en-US"/>
          </a:p>
        </p:txBody>
      </p:sp>
    </p:spTree>
    <p:extLst>
      <p:ext uri="{BB962C8B-B14F-4D97-AF65-F5344CB8AC3E}">
        <p14:creationId xmlns:p14="http://schemas.microsoft.com/office/powerpoint/2010/main" val="7768639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このような患者さんの様々なつらさをやわらげることを「緩和ケア」と呼んでいます。</a:t>
            </a:r>
            <a:endParaRPr kumimoji="1" lang="ja-JP" altLang="en-US" dirty="0"/>
          </a:p>
        </p:txBody>
      </p:sp>
      <p:sp>
        <p:nvSpPr>
          <p:cNvPr id="4" name="スライド番号プレースホルダー 3"/>
          <p:cNvSpPr>
            <a:spLocks noGrp="1"/>
          </p:cNvSpPr>
          <p:nvPr>
            <p:ph type="sldNum" sz="quarter" idx="10"/>
          </p:nvPr>
        </p:nvSpPr>
        <p:spPr/>
        <p:txBody>
          <a:bodyPr/>
          <a:lstStyle/>
          <a:p>
            <a:fld id="{3D6E32F5-D507-46CB-9308-7799FED8D203}" type="slidenum">
              <a:rPr kumimoji="1" lang="ja-JP" altLang="en-US" smtClean="0"/>
              <a:pPr/>
              <a:t>19</a:t>
            </a:fld>
            <a:endParaRPr kumimoji="1" lang="ja-JP" altLang="en-US"/>
          </a:p>
        </p:txBody>
      </p:sp>
    </p:spTree>
    <p:extLst>
      <p:ext uri="{BB962C8B-B14F-4D97-AF65-F5344CB8AC3E}">
        <p14:creationId xmlns:p14="http://schemas.microsoft.com/office/powerpoint/2010/main" val="6969793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ja-JP" dirty="0"/>
              <a:t>「がん」とはどんな病気なのでしょう？</a:t>
            </a:r>
          </a:p>
          <a:p>
            <a:r>
              <a:rPr lang="ja-JP" altLang="ja-JP" dirty="0"/>
              <a:t>がんというのは体に「がん細胞」がどんどん広がっていってしまう病気で、人間だけでなく多くの生き物がなる病気です。</a:t>
            </a:r>
          </a:p>
          <a:p>
            <a:r>
              <a:rPr lang="ja-JP" altLang="ja-JP" dirty="0"/>
              <a:t>まず「細胞」について説明しましょう。私たちの体は小さな細胞がいっぱい集まってできているのですが、細胞は自分で分裂して増えたり、古くなると新しいものに</a:t>
            </a:r>
            <a:r>
              <a:rPr lang="ja-JP" altLang="en-US" dirty="0"/>
              <a:t>入れ替わったり</a:t>
            </a:r>
            <a:r>
              <a:rPr lang="ja-JP" altLang="ja-JP" dirty="0"/>
              <a:t>していきます。</a:t>
            </a:r>
            <a:endParaRPr lang="en-US" altLang="ja-JP" dirty="0"/>
          </a:p>
          <a:p>
            <a:endParaRPr lang="en-US" altLang="ja-JP" dirty="0"/>
          </a:p>
          <a:p>
            <a:r>
              <a:rPr lang="ja-JP" altLang="en-US" dirty="0"/>
              <a:t>細胞が増える、入れ替わっていくなか</a:t>
            </a:r>
            <a:r>
              <a:rPr lang="ja-JP" altLang="ja-JP" dirty="0"/>
              <a:t>で、</a:t>
            </a:r>
            <a:r>
              <a:rPr lang="ja-JP" altLang="en-US" dirty="0"/>
              <a:t>時々間違った情報を持つ細胞ができることがあります。</a:t>
            </a:r>
          </a:p>
          <a:p>
            <a:r>
              <a:rPr lang="ja-JP" altLang="en-US" dirty="0"/>
              <a:t>普段、みんなの身体の中では、間違った情報を持つ細胞が増えないように排除されています。</a:t>
            </a:r>
            <a:endParaRPr lang="ja-JP" altLang="en-US" dirty="0">
              <a:solidFill>
                <a:prstClr val="black"/>
              </a:solidFill>
            </a:endParaRPr>
          </a:p>
          <a:p>
            <a:pPr defTabSz="914103">
              <a:defRPr/>
            </a:pPr>
            <a:r>
              <a:rPr lang="ja-JP" altLang="en-US" dirty="0">
                <a:solidFill>
                  <a:prstClr val="black"/>
                </a:solidFill>
                <a:latin typeface="+mn-ea"/>
              </a:rPr>
              <a:t>（</a:t>
            </a:r>
            <a:r>
              <a:rPr lang="en-US" altLang="ja-JP" dirty="0">
                <a:solidFill>
                  <a:prstClr val="black"/>
                </a:solidFill>
                <a:latin typeface="+mn-ea"/>
              </a:rPr>
              <a:t>※</a:t>
            </a:r>
            <a:r>
              <a:rPr lang="ja-JP" altLang="en-US" dirty="0">
                <a:solidFill>
                  <a:prstClr val="black"/>
                </a:solidFill>
                <a:latin typeface="+mn-ea"/>
              </a:rPr>
              <a:t>この働きを「免疫（めんえき）」と呼んでいます。）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3D6E32F5-D507-46CB-9308-7799FED8D203}" type="slidenum">
              <a:rPr kumimoji="1" lang="ja-JP" altLang="en-US" smtClean="0"/>
              <a:pPr/>
              <a:t>2</a:t>
            </a:fld>
            <a:endParaRPr kumimoji="1" lang="ja-JP" altLang="en-US"/>
          </a:p>
        </p:txBody>
      </p:sp>
    </p:spTree>
    <p:extLst>
      <p:ext uri="{BB962C8B-B14F-4D97-AF65-F5344CB8AC3E}">
        <p14:creationId xmlns:p14="http://schemas.microsoft.com/office/powerpoint/2010/main" val="21787579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ja-JP" dirty="0"/>
              <a:t>もし</a:t>
            </a:r>
            <a:r>
              <a:rPr lang="ja-JP" altLang="en-US" dirty="0"/>
              <a:t>、あなたや</a:t>
            </a:r>
            <a:r>
              <a:rPr lang="ja-JP" altLang="ja-JP" dirty="0"/>
              <a:t>身近な人ががんになったらどうでしょう。想像してみてください。</a:t>
            </a:r>
            <a:endParaRPr lang="en-US" altLang="ja-JP" dirty="0"/>
          </a:p>
          <a:p>
            <a:r>
              <a:rPr lang="ja-JP" altLang="en-US" dirty="0"/>
              <a:t>あなたにできることは</a:t>
            </a:r>
            <a:r>
              <a:rPr lang="ja-JP" altLang="ja-JP" dirty="0"/>
              <a:t>何でしょうか。</a:t>
            </a:r>
            <a:endParaRPr lang="en-US" altLang="ja-JP" dirty="0"/>
          </a:p>
          <a:p>
            <a:endParaRPr lang="en-US" altLang="ja-JP" dirty="0"/>
          </a:p>
          <a:p>
            <a:r>
              <a:rPr lang="ja-JP" altLang="en-US" dirty="0"/>
              <a:t>（何人かに意見を聞いてみる。時間がなければ、</a:t>
            </a:r>
            <a:r>
              <a:rPr lang="en-US" altLang="ja-JP" dirty="0"/>
              <a:t>10-20</a:t>
            </a:r>
            <a:r>
              <a:rPr lang="ja-JP" altLang="en-US" dirty="0"/>
              <a:t>秒程度発言せず、みんなが考える時間を設けるだけでも良い。）</a:t>
            </a:r>
            <a:endParaRPr lang="ja-JP" altLang="ja-JP" dirty="0"/>
          </a:p>
          <a:p>
            <a:endParaRPr kumimoji="1" lang="en-US" altLang="ja-JP" dirty="0"/>
          </a:p>
        </p:txBody>
      </p:sp>
      <p:sp>
        <p:nvSpPr>
          <p:cNvPr id="4" name="スライド番号プレースホルダー 3"/>
          <p:cNvSpPr>
            <a:spLocks noGrp="1"/>
          </p:cNvSpPr>
          <p:nvPr>
            <p:ph type="sldNum" sz="quarter" idx="10"/>
          </p:nvPr>
        </p:nvSpPr>
        <p:spPr/>
        <p:txBody>
          <a:bodyPr/>
          <a:lstStyle/>
          <a:p>
            <a:pPr defTabSz="906445">
              <a:defRPr/>
            </a:pPr>
            <a:fld id="{3D6E32F5-D507-46CB-9308-7799FED8D203}" type="slidenum">
              <a:rPr lang="ja-JP" altLang="en-US">
                <a:solidFill>
                  <a:prstClr val="black"/>
                </a:solidFill>
                <a:latin typeface="Calibri"/>
                <a:ea typeface="ＭＳ Ｐゴシック" panose="020B0600070205080204" pitchFamily="50" charset="-128"/>
              </a:rPr>
              <a:pPr defTabSz="906445">
                <a:defRPr/>
              </a:pPr>
              <a:t>20</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34715274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治療しながら、がんになる前と同じように生活したり働いたりしている人はたくさんいます。</a:t>
            </a:r>
          </a:p>
          <a:p>
            <a:r>
              <a:rPr kumimoji="1" lang="ja-JP" altLang="en-US" dirty="0"/>
              <a:t>あなたががんについて正しく知り、がん患者さんが必要としているお手伝いをしてあげると、がん患者さんはもっと楽に過ごせるようになります。</a:t>
            </a:r>
          </a:p>
        </p:txBody>
      </p:sp>
      <p:sp>
        <p:nvSpPr>
          <p:cNvPr id="4" name="スライド番号プレースホルダー 3"/>
          <p:cNvSpPr>
            <a:spLocks noGrp="1"/>
          </p:cNvSpPr>
          <p:nvPr>
            <p:ph type="sldNum" sz="quarter" idx="10"/>
          </p:nvPr>
        </p:nvSpPr>
        <p:spPr/>
        <p:txBody>
          <a:bodyPr/>
          <a:lstStyle/>
          <a:p>
            <a:fld id="{3D6E32F5-D507-46CB-9308-7799FED8D203}" type="slidenum">
              <a:rPr kumimoji="1" lang="ja-JP" altLang="en-US" smtClean="0"/>
              <a:pPr/>
              <a:t>21</a:t>
            </a:fld>
            <a:endParaRPr kumimoji="1" lang="ja-JP" altLang="en-US"/>
          </a:p>
        </p:txBody>
      </p:sp>
    </p:spTree>
    <p:extLst>
      <p:ext uri="{BB962C8B-B14F-4D97-AF65-F5344CB8AC3E}">
        <p14:creationId xmlns:p14="http://schemas.microsoft.com/office/powerpoint/2010/main" val="30430835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がんは以前、がん患者本人が、一人でたたかうものでした。</a:t>
            </a:r>
            <a:endParaRPr kumimoji="1" lang="en-US" altLang="ja-JP" dirty="0"/>
          </a:p>
          <a:p>
            <a:r>
              <a:rPr kumimoji="1" lang="ja-JP" altLang="en-US" dirty="0"/>
              <a:t>でも、今は友人や知人・医療関係者・家族・職場の仲間・地域の人々が、</a:t>
            </a:r>
            <a:endParaRPr kumimoji="1" lang="en-US" altLang="ja-JP" dirty="0"/>
          </a:p>
          <a:p>
            <a:r>
              <a:rPr kumimoji="1" lang="ja-JP" altLang="en-US" dirty="0"/>
              <a:t>がん患者を支えあい、がんは、みんなで向き合うものになってきました。</a:t>
            </a:r>
          </a:p>
        </p:txBody>
      </p:sp>
      <p:sp>
        <p:nvSpPr>
          <p:cNvPr id="4" name="スライド番号プレースホルダー 3"/>
          <p:cNvSpPr>
            <a:spLocks noGrp="1"/>
          </p:cNvSpPr>
          <p:nvPr>
            <p:ph type="sldNum" sz="quarter" idx="10"/>
          </p:nvPr>
        </p:nvSpPr>
        <p:spPr/>
        <p:txBody>
          <a:bodyPr/>
          <a:lstStyle/>
          <a:p>
            <a:fld id="{3D6E32F5-D507-46CB-9308-7799FED8D203}" type="slidenum">
              <a:rPr kumimoji="1" lang="ja-JP" altLang="en-US" smtClean="0"/>
              <a:pPr/>
              <a:t>22</a:t>
            </a:fld>
            <a:endParaRPr kumimoji="1" lang="ja-JP" altLang="en-US"/>
          </a:p>
        </p:txBody>
      </p:sp>
    </p:spTree>
    <p:extLst>
      <p:ext uri="{BB962C8B-B14F-4D97-AF65-F5344CB8AC3E}">
        <p14:creationId xmlns:p14="http://schemas.microsoft.com/office/powerpoint/2010/main" val="26843111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06445">
              <a:defRPr/>
            </a:pPr>
            <a:r>
              <a:rPr lang="ja-JP" altLang="ja-JP" dirty="0"/>
              <a:t>患者さん</a:t>
            </a:r>
            <a:r>
              <a:rPr lang="ja-JP" altLang="en-US" dirty="0"/>
              <a:t>にはさまざまな思いがあります</a:t>
            </a:r>
            <a:r>
              <a:rPr lang="ja-JP" altLang="ja-JP" dirty="0"/>
              <a:t>。</a:t>
            </a:r>
            <a:endParaRPr lang="en-US" altLang="ja-JP" dirty="0"/>
          </a:p>
          <a:p>
            <a:pPr defTabSz="906445">
              <a:defRPr/>
            </a:pPr>
            <a:r>
              <a:rPr lang="ja-JP" altLang="en-US" dirty="0"/>
              <a:t>がんを正しく理解することは誰もが暮らしやすい社会づくりにつながります。</a:t>
            </a:r>
            <a:endParaRPr lang="ja-JP" altLang="ja-JP" dirty="0"/>
          </a:p>
          <a:p>
            <a:r>
              <a:rPr lang="ja-JP" altLang="ja-JP" dirty="0"/>
              <a:t>それでは、実際にがんに</a:t>
            </a:r>
            <a:r>
              <a:rPr lang="ja-JP" altLang="en-US" dirty="0"/>
              <a:t>なったことのある</a:t>
            </a:r>
            <a:r>
              <a:rPr lang="ja-JP" altLang="ja-JP" dirty="0"/>
              <a:t>方のお話を聞</a:t>
            </a:r>
            <a:r>
              <a:rPr lang="ja-JP" altLang="en-US" dirty="0"/>
              <a:t>いてみ</a:t>
            </a:r>
            <a:r>
              <a:rPr lang="ja-JP" altLang="ja-JP" dirty="0"/>
              <a:t>ましょう。</a:t>
            </a:r>
          </a:p>
        </p:txBody>
      </p:sp>
      <p:sp>
        <p:nvSpPr>
          <p:cNvPr id="4" name="スライド番号プレースホルダー 3"/>
          <p:cNvSpPr>
            <a:spLocks noGrp="1"/>
          </p:cNvSpPr>
          <p:nvPr>
            <p:ph type="sldNum" sz="quarter" idx="10"/>
          </p:nvPr>
        </p:nvSpPr>
        <p:spPr/>
        <p:txBody>
          <a:bodyPr/>
          <a:lstStyle/>
          <a:p>
            <a:fld id="{3D6E32F5-D507-46CB-9308-7799FED8D203}" type="slidenum">
              <a:rPr kumimoji="1" lang="ja-JP" altLang="en-US" smtClean="0"/>
              <a:pPr/>
              <a:t>23</a:t>
            </a:fld>
            <a:endParaRPr kumimoji="1" lang="ja-JP" altLang="en-US"/>
          </a:p>
        </p:txBody>
      </p:sp>
    </p:spTree>
    <p:extLst>
      <p:ext uri="{BB962C8B-B14F-4D97-AF65-F5344CB8AC3E}">
        <p14:creationId xmlns:p14="http://schemas.microsoft.com/office/powerpoint/2010/main" val="22884424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latin typeface="+mn-ea"/>
              </a:rPr>
              <a:t>ところが、時折、間違った情報を持つ細胞が見逃されます。これががんの原因になります。</a:t>
            </a:r>
          </a:p>
          <a:p>
            <a:r>
              <a:rPr lang="ja-JP" altLang="en-US" dirty="0">
                <a:latin typeface="+mn-ea"/>
              </a:rPr>
              <a:t>この細胞が何年もかかって、やがて「がん細胞」になるのです。</a:t>
            </a:r>
          </a:p>
          <a:p>
            <a:r>
              <a:rPr lang="ja-JP" altLang="en-US" dirty="0">
                <a:latin typeface="+mn-ea"/>
              </a:rPr>
              <a:t>がんは体のいろいろなところにできます。</a:t>
            </a:r>
          </a:p>
          <a:p>
            <a:r>
              <a:rPr lang="en-US" altLang="ja-JP" dirty="0">
                <a:latin typeface="+mn-ea"/>
              </a:rPr>
              <a:t>2020</a:t>
            </a:r>
            <a:r>
              <a:rPr lang="ja-JP" altLang="en-US" dirty="0">
                <a:latin typeface="+mn-ea"/>
              </a:rPr>
              <a:t>年のがん登録データでは、特に日本人では、大腸、肺、胃の順番でがんができやすくなっています。</a:t>
            </a:r>
          </a:p>
          <a:p>
            <a:r>
              <a:rPr lang="ja-JP" altLang="en-US" dirty="0">
                <a:latin typeface="+mn-ea"/>
              </a:rPr>
              <a:t>男性で一番多いがんは、前立腺がんです。女性では、一番多いがんは、乳がんです。</a:t>
            </a:r>
          </a:p>
        </p:txBody>
      </p:sp>
      <p:sp>
        <p:nvSpPr>
          <p:cNvPr id="4" name="スライド番号プレースホルダー 3"/>
          <p:cNvSpPr>
            <a:spLocks noGrp="1"/>
          </p:cNvSpPr>
          <p:nvPr>
            <p:ph type="sldNum" sz="quarter" idx="10"/>
          </p:nvPr>
        </p:nvSpPr>
        <p:spPr/>
        <p:txBody>
          <a:bodyPr/>
          <a:lstStyle/>
          <a:p>
            <a:fld id="{3D6E32F5-D507-46CB-9308-7799FED8D203}" type="slidenum">
              <a:rPr kumimoji="1" lang="ja-JP" altLang="en-US" smtClean="0"/>
              <a:pPr/>
              <a:t>3</a:t>
            </a:fld>
            <a:endParaRPr kumimoji="1" lang="ja-JP" altLang="en-US"/>
          </a:p>
        </p:txBody>
      </p:sp>
    </p:spTree>
    <p:extLst>
      <p:ext uri="{BB962C8B-B14F-4D97-AF65-F5344CB8AC3E}">
        <p14:creationId xmlns:p14="http://schemas.microsoft.com/office/powerpoint/2010/main" val="28378678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ja-JP" dirty="0"/>
              <a:t>では、どのくらい多い病気なのでしょうか？</a:t>
            </a:r>
          </a:p>
          <a:p>
            <a:r>
              <a:rPr lang="ja-JP" altLang="ja-JP" dirty="0"/>
              <a:t>これは三重県における死亡原因の推移です。全国もそうですが、三重県でもがんで死亡する人の数がどんどん増えて来ていて、最近では、一年間で約５，０００人以上の人ががんで亡くなっています。</a:t>
            </a:r>
          </a:p>
          <a:p>
            <a:r>
              <a:rPr lang="ja-JP" altLang="ja-JP" dirty="0"/>
              <a:t>脳卒中や心臓病などに比べてもかなり多い数です。毎日テレビなどのニュースなどを観ていると、交通事故でたくさんの人が亡くなっていますが、その交通事故と比べると驚きの数です。</a:t>
            </a:r>
          </a:p>
        </p:txBody>
      </p:sp>
      <p:sp>
        <p:nvSpPr>
          <p:cNvPr id="4" name="スライド番号プレースホルダー 3"/>
          <p:cNvSpPr>
            <a:spLocks noGrp="1"/>
          </p:cNvSpPr>
          <p:nvPr>
            <p:ph type="sldNum" sz="quarter" idx="10"/>
          </p:nvPr>
        </p:nvSpPr>
        <p:spPr/>
        <p:txBody>
          <a:bodyPr/>
          <a:lstStyle/>
          <a:p>
            <a:fld id="{3D6E32F5-D507-46CB-9308-7799FED8D203}" type="slidenum">
              <a:rPr kumimoji="1" lang="ja-JP" altLang="en-US" smtClean="0"/>
              <a:pPr/>
              <a:t>4</a:t>
            </a:fld>
            <a:endParaRPr kumimoji="1" lang="ja-JP" altLang="en-US"/>
          </a:p>
        </p:txBody>
      </p:sp>
    </p:spTree>
    <p:extLst>
      <p:ext uri="{BB962C8B-B14F-4D97-AF65-F5344CB8AC3E}">
        <p14:creationId xmlns:p14="http://schemas.microsoft.com/office/powerpoint/2010/main" val="26777177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実は、男性は、一生のうちに約</a:t>
            </a:r>
            <a:r>
              <a:rPr lang="en-US" altLang="ja-JP" dirty="0"/>
              <a:t>62</a:t>
            </a:r>
            <a:r>
              <a:rPr lang="ja-JP" altLang="en-US" dirty="0"/>
              <a:t>パーセント（</a:t>
            </a:r>
            <a:r>
              <a:rPr lang="en-US" altLang="ja-JP" dirty="0"/>
              <a:t>62.1</a:t>
            </a:r>
            <a:r>
              <a:rPr lang="ja-JP" altLang="en-US" dirty="0"/>
              <a:t>％）、女性は、約</a:t>
            </a:r>
            <a:r>
              <a:rPr lang="en-US" altLang="ja-JP" dirty="0"/>
              <a:t>49</a:t>
            </a:r>
            <a:r>
              <a:rPr lang="ja-JP" altLang="en-US" dirty="0"/>
              <a:t>パーセント（</a:t>
            </a:r>
            <a:r>
              <a:rPr lang="en-US" altLang="ja-JP" dirty="0"/>
              <a:t>48.9%</a:t>
            </a:r>
            <a:r>
              <a:rPr lang="ja-JP" altLang="en-US" dirty="0"/>
              <a:t>）の人（</a:t>
            </a:r>
            <a:r>
              <a:rPr lang="en-US" altLang="ja-JP" dirty="0"/>
              <a:t>2020</a:t>
            </a:r>
            <a:r>
              <a:rPr lang="ja-JP" altLang="en-US" dirty="0"/>
              <a:t>年）ががんにかかるというデータがあります。</a:t>
            </a:r>
          </a:p>
          <a:p>
            <a:r>
              <a:rPr lang="ja-JP" altLang="en-US" dirty="0"/>
              <a:t>がんになるリスクは男性と女性で少し違いますが、日本人は一生のうちに</a:t>
            </a:r>
            <a:r>
              <a:rPr lang="en-US" altLang="ja-JP" dirty="0"/>
              <a:t>2</a:t>
            </a:r>
            <a:r>
              <a:rPr lang="ja-JP" altLang="en-US" dirty="0"/>
              <a:t>人に</a:t>
            </a:r>
            <a:r>
              <a:rPr lang="en-US" altLang="ja-JP" dirty="0"/>
              <a:t>1</a:t>
            </a:r>
            <a:r>
              <a:rPr lang="ja-JP" altLang="en-US" dirty="0"/>
              <a:t>人が「がん」になる可能性があります。</a:t>
            </a:r>
          </a:p>
          <a:p>
            <a:r>
              <a:rPr lang="ja-JP" altLang="en-US" dirty="0"/>
              <a:t>ということは、このクラスの半分が一生のうちに「がん」にかかる可能性があるということですね。</a:t>
            </a:r>
          </a:p>
          <a:p>
            <a:r>
              <a:rPr lang="ja-JP" altLang="en-US" dirty="0"/>
              <a:t>がんは大変身近な病気になっていることを覚えておいてください。</a:t>
            </a:r>
          </a:p>
        </p:txBody>
      </p:sp>
      <p:sp>
        <p:nvSpPr>
          <p:cNvPr id="4" name="スライド番号プレースホルダー 3"/>
          <p:cNvSpPr>
            <a:spLocks noGrp="1"/>
          </p:cNvSpPr>
          <p:nvPr>
            <p:ph type="sldNum" sz="quarter" idx="10"/>
          </p:nvPr>
        </p:nvSpPr>
        <p:spPr/>
        <p:txBody>
          <a:bodyPr/>
          <a:lstStyle/>
          <a:p>
            <a:fld id="{3D6E32F5-D507-46CB-9308-7799FED8D203}" type="slidenum">
              <a:rPr kumimoji="1" lang="ja-JP" altLang="en-US" smtClean="0"/>
              <a:pPr/>
              <a:t>5</a:t>
            </a:fld>
            <a:endParaRPr kumimoji="1" lang="ja-JP" altLang="en-US"/>
          </a:p>
        </p:txBody>
      </p:sp>
    </p:spTree>
    <p:extLst>
      <p:ext uri="{BB962C8B-B14F-4D97-AF65-F5344CB8AC3E}">
        <p14:creationId xmlns:p14="http://schemas.microsoft.com/office/powerpoint/2010/main" val="24353572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ja-JP" dirty="0"/>
              <a:t>「がん」は男性は</a:t>
            </a:r>
            <a:r>
              <a:rPr lang="en-US" altLang="ja-JP" dirty="0"/>
              <a:t>50</a:t>
            </a:r>
            <a:r>
              <a:rPr lang="ja-JP" altLang="ja-JP" dirty="0"/>
              <a:t>才から、女性は</a:t>
            </a:r>
            <a:r>
              <a:rPr lang="en-US" altLang="ja-JP" dirty="0"/>
              <a:t>40</a:t>
            </a:r>
            <a:r>
              <a:rPr lang="ja-JP" altLang="ja-JP" dirty="0"/>
              <a:t>才から少しずつ増えます。</a:t>
            </a:r>
          </a:p>
          <a:p>
            <a:r>
              <a:rPr lang="en-US" altLang="ja-JP" dirty="0"/>
              <a:t> </a:t>
            </a:r>
            <a:r>
              <a:rPr lang="ja-JP" altLang="ja-JP" dirty="0"/>
              <a:t>みなさんはまだ「がん」にかかりやすい年齢ではないですが、「がん」</a:t>
            </a:r>
            <a:r>
              <a:rPr lang="ja-JP" altLang="en-US" dirty="0"/>
              <a:t>の中に</a:t>
            </a:r>
            <a:r>
              <a:rPr lang="ja-JP" altLang="ja-JP" dirty="0"/>
              <a:t>は生活習慣に気をつけることで、予防できる</a:t>
            </a:r>
            <a:r>
              <a:rPr lang="ja-JP" altLang="en-US" dirty="0"/>
              <a:t>ものもあること</a:t>
            </a:r>
            <a:r>
              <a:rPr lang="ja-JP" altLang="ja-JP" dirty="0"/>
              <a:t>が分かっています。</a:t>
            </a:r>
          </a:p>
          <a:p>
            <a:r>
              <a:rPr lang="en-US" altLang="ja-JP" dirty="0"/>
              <a:t> </a:t>
            </a:r>
            <a:r>
              <a:rPr lang="ja-JP" altLang="ja-JP" dirty="0"/>
              <a:t>ですから、</a:t>
            </a:r>
            <a:r>
              <a:rPr lang="ja-JP" altLang="en-US" dirty="0"/>
              <a:t>みな</a:t>
            </a:r>
            <a:r>
              <a:rPr lang="ja-JP" altLang="ja-JP" dirty="0"/>
              <a:t>さんのように、若い時期からがんにな</a:t>
            </a:r>
            <a:r>
              <a:rPr lang="ja-JP" altLang="en-US" dirty="0"/>
              <a:t>りにくい</a:t>
            </a:r>
            <a:r>
              <a:rPr lang="ja-JP" altLang="ja-JP" dirty="0"/>
              <a:t>生活を送ることが大事です。</a:t>
            </a:r>
          </a:p>
        </p:txBody>
      </p:sp>
      <p:sp>
        <p:nvSpPr>
          <p:cNvPr id="4" name="スライド番号プレースホルダー 3"/>
          <p:cNvSpPr>
            <a:spLocks noGrp="1"/>
          </p:cNvSpPr>
          <p:nvPr>
            <p:ph type="sldNum" sz="quarter" idx="10"/>
          </p:nvPr>
        </p:nvSpPr>
        <p:spPr/>
        <p:txBody>
          <a:bodyPr/>
          <a:lstStyle/>
          <a:p>
            <a:fld id="{3D6E32F5-D507-46CB-9308-7799FED8D203}" type="slidenum">
              <a:rPr kumimoji="1" lang="ja-JP" altLang="en-US" smtClean="0"/>
              <a:pPr/>
              <a:t>6</a:t>
            </a:fld>
            <a:endParaRPr kumimoji="1" lang="ja-JP" altLang="en-US"/>
          </a:p>
        </p:txBody>
      </p:sp>
    </p:spTree>
    <p:extLst>
      <p:ext uri="{BB962C8B-B14F-4D97-AF65-F5344CB8AC3E}">
        <p14:creationId xmlns:p14="http://schemas.microsoft.com/office/powerpoint/2010/main" val="25898247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4331">
              <a:defRPr/>
            </a:pPr>
            <a:r>
              <a:rPr lang="ja-JP" altLang="ja-JP" dirty="0"/>
              <a:t>では、予防するために、みなさんはどんなことをしたらよいと思いますか？</a:t>
            </a:r>
          </a:p>
        </p:txBody>
      </p:sp>
      <p:sp>
        <p:nvSpPr>
          <p:cNvPr id="4" name="スライド番号プレースホルダー 3"/>
          <p:cNvSpPr>
            <a:spLocks noGrp="1"/>
          </p:cNvSpPr>
          <p:nvPr>
            <p:ph type="sldNum" sz="quarter" idx="10"/>
          </p:nvPr>
        </p:nvSpPr>
        <p:spPr/>
        <p:txBody>
          <a:bodyPr/>
          <a:lstStyle/>
          <a:p>
            <a:fld id="{3D6E32F5-D507-46CB-9308-7799FED8D203}" type="slidenum">
              <a:rPr kumimoji="1" lang="ja-JP" altLang="en-US" smtClean="0"/>
              <a:pPr/>
              <a:t>7</a:t>
            </a:fld>
            <a:endParaRPr kumimoji="1" lang="ja-JP" altLang="en-US"/>
          </a:p>
        </p:txBody>
      </p:sp>
    </p:spTree>
    <p:extLst>
      <p:ext uri="{BB962C8B-B14F-4D97-AF65-F5344CB8AC3E}">
        <p14:creationId xmlns:p14="http://schemas.microsoft.com/office/powerpoint/2010/main" val="24666525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t>日本人のがんの中で、原因が生活習慣や感染であると思われる割合をまとめたものです。</a:t>
            </a:r>
            <a:endParaRPr lang="en-US" altLang="ja-JP" dirty="0"/>
          </a:p>
          <a:p>
            <a:r>
              <a:rPr lang="ja-JP" altLang="ja-JP" dirty="0"/>
              <a:t>日本人</a:t>
            </a:r>
            <a:r>
              <a:rPr lang="ja-JP" altLang="en-US" dirty="0"/>
              <a:t>の</a:t>
            </a:r>
            <a:r>
              <a:rPr lang="ja-JP" altLang="ja-JP" dirty="0"/>
              <a:t>がん</a:t>
            </a:r>
            <a:r>
              <a:rPr lang="ja-JP" altLang="en-US" dirty="0"/>
              <a:t>の要因としては、</a:t>
            </a:r>
            <a:r>
              <a:rPr lang="ja-JP" altLang="ja-JP" dirty="0"/>
              <a:t>たばこ</a:t>
            </a:r>
            <a:r>
              <a:rPr lang="ja-JP" altLang="en-US" dirty="0"/>
              <a:t>、</a:t>
            </a:r>
            <a:r>
              <a:rPr lang="ja-JP" altLang="ja-JP" dirty="0"/>
              <a:t>感染</a:t>
            </a:r>
            <a:r>
              <a:rPr lang="ja-JP" altLang="en-US" dirty="0"/>
              <a:t>、</a:t>
            </a:r>
            <a:r>
              <a:rPr lang="ja-JP" altLang="ja-JP" dirty="0"/>
              <a:t>飲酒の影響が大きくなっています。</a:t>
            </a:r>
            <a:endParaRPr lang="en-US" altLang="ja-JP" dirty="0"/>
          </a:p>
          <a:p>
            <a:r>
              <a:rPr lang="ja-JP" altLang="en-US" dirty="0"/>
              <a:t>女性で</a:t>
            </a:r>
            <a:r>
              <a:rPr lang="en-US" altLang="ja-JP" dirty="0"/>
              <a:t>1</a:t>
            </a:r>
            <a:r>
              <a:rPr lang="ja-JP" altLang="en-US" dirty="0"/>
              <a:t>番、男性でも</a:t>
            </a:r>
            <a:r>
              <a:rPr lang="en-US" altLang="ja-JP" dirty="0"/>
              <a:t>2</a:t>
            </a:r>
            <a:r>
              <a:rPr lang="ja-JP" altLang="en-US" dirty="0"/>
              <a:t>番目に多いのが「感染」です。感染の内容として、</a:t>
            </a:r>
            <a:r>
              <a:rPr lang="en-US" altLang="ja-JP" dirty="0"/>
              <a:t>B</a:t>
            </a:r>
            <a:r>
              <a:rPr lang="ja-JP" altLang="en-US" dirty="0"/>
              <a:t>型や</a:t>
            </a:r>
            <a:r>
              <a:rPr lang="en-US" altLang="ja-JP" dirty="0"/>
              <a:t>C</a:t>
            </a:r>
            <a:r>
              <a:rPr lang="ja-JP" altLang="en-US" dirty="0"/>
              <a:t>型の肝炎ウイルスによる肝がん、ヒトパピローマウイルス（</a:t>
            </a:r>
            <a:r>
              <a:rPr lang="en-US" altLang="ja-JP" dirty="0"/>
              <a:t>HPV</a:t>
            </a:r>
            <a:r>
              <a:rPr lang="ja-JP" altLang="en-US" dirty="0"/>
              <a:t>）による子宮頸がん、ヘリコバクター・ピロリ（</a:t>
            </a:r>
            <a:r>
              <a:rPr lang="en-US" altLang="ja-JP" dirty="0"/>
              <a:t>H. pylori</a:t>
            </a:r>
            <a:r>
              <a:rPr lang="ja-JP" altLang="en-US" dirty="0"/>
              <a:t>）による胃がんなどがその大半を占めます。他には、エプスタインバーウイルス（</a:t>
            </a:r>
            <a:r>
              <a:rPr lang="en-US" altLang="ja-JP" dirty="0"/>
              <a:t>EBV</a:t>
            </a:r>
            <a:r>
              <a:rPr lang="ja-JP" altLang="en-US" dirty="0"/>
              <a:t>）による悪性リンパ腫や鼻咽頭がん、ヒト</a:t>
            </a:r>
            <a:r>
              <a:rPr lang="en-US" altLang="ja-JP" dirty="0"/>
              <a:t>T</a:t>
            </a:r>
            <a:r>
              <a:rPr lang="ja-JP" altLang="en-US" dirty="0"/>
              <a:t>細胞白血病ウイルス</a:t>
            </a:r>
            <a:r>
              <a:rPr lang="en-US" altLang="ja-JP" dirty="0"/>
              <a:t>Ⅰ</a:t>
            </a:r>
            <a:r>
              <a:rPr lang="ja-JP" altLang="en-US" dirty="0"/>
              <a:t>型（</a:t>
            </a:r>
            <a:r>
              <a:rPr lang="en-US" altLang="ja-JP" dirty="0"/>
              <a:t>HTLV-1</a:t>
            </a:r>
            <a:r>
              <a:rPr lang="ja-JP" altLang="en-US" dirty="0"/>
              <a:t>）による成人</a:t>
            </a:r>
            <a:r>
              <a:rPr lang="en-US" altLang="ja-JP" dirty="0"/>
              <a:t>T</a:t>
            </a:r>
            <a:r>
              <a:rPr lang="ja-JP" altLang="en-US" dirty="0"/>
              <a:t>細胞白血病／リンパ腫などがあります。</a:t>
            </a:r>
            <a:endParaRPr lang="en-US" altLang="ja-JP" dirty="0"/>
          </a:p>
          <a:p>
            <a:endParaRPr lang="ja-JP"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ja-JP" dirty="0"/>
              <a:t>がんは生活習慣とかかわりが深い病気で、多くのがんは生活習慣を改善することで予防できると考えられます。</a:t>
            </a:r>
          </a:p>
          <a:p>
            <a:r>
              <a:rPr lang="ja-JP" altLang="ja-JP" dirty="0"/>
              <a:t>では、がんと関係の深い生活習慣について</a:t>
            </a:r>
            <a:r>
              <a:rPr lang="ja-JP" altLang="en-US" dirty="0"/>
              <a:t>考えてみましょう</a:t>
            </a:r>
            <a:r>
              <a:rPr lang="ja-JP" altLang="ja-JP" dirty="0"/>
              <a:t>。</a:t>
            </a:r>
          </a:p>
          <a:p>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3D6E32F5-D507-46CB-9308-7799FED8D203}" type="slidenum">
              <a:rPr kumimoji="1" lang="ja-JP" altLang="en-US" smtClean="0"/>
              <a:pPr/>
              <a:t>8</a:t>
            </a:fld>
            <a:endParaRPr kumimoji="1" lang="ja-JP" altLang="en-US"/>
          </a:p>
        </p:txBody>
      </p:sp>
    </p:spTree>
    <p:extLst>
      <p:ext uri="{BB962C8B-B14F-4D97-AF65-F5344CB8AC3E}">
        <p14:creationId xmlns:p14="http://schemas.microsoft.com/office/powerpoint/2010/main" val="32791256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ja-JP" dirty="0"/>
              <a:t>たばこ</a:t>
            </a:r>
            <a:r>
              <a:rPr lang="ja-JP" altLang="en-US" dirty="0"/>
              <a:t>は</a:t>
            </a:r>
            <a:r>
              <a:rPr lang="ja-JP" altLang="ja-JP" dirty="0"/>
              <a:t>いろいろながんになるリスク</a:t>
            </a:r>
            <a:r>
              <a:rPr lang="ja-JP" altLang="en-US" dirty="0"/>
              <a:t>を</a:t>
            </a:r>
            <a:r>
              <a:rPr lang="ja-JP" altLang="ja-JP" dirty="0"/>
              <a:t>高</a:t>
            </a:r>
            <a:r>
              <a:rPr lang="ja-JP" altLang="en-US" dirty="0"/>
              <a:t>め</a:t>
            </a:r>
            <a:r>
              <a:rPr lang="ja-JP" altLang="ja-JP" dirty="0"/>
              <a:t>ます。なぜ、煙が直接通らないところまでがんになるか？なぜだと思いますか？それはたばこには細胞に傷をつける物質「発がん物質」が６０種類くらい含まれていて、それが血液に吸収されて全身に回るからなんですね。</a:t>
            </a:r>
          </a:p>
          <a:p>
            <a:r>
              <a:rPr lang="ja-JP" altLang="ja-JP" dirty="0"/>
              <a:t>現在たばこを吸っている人も、禁煙することによってがんになる、またはがんで死亡する危険性を下げることができます。また、自分でたばこを吸わなくても、他人が吸うたばこの煙を吸ってしまう「受動喫煙」で、がんになる危険性が高まることも分かっています。</a:t>
            </a:r>
            <a:endParaRPr lang="en-US" altLang="ja-JP" dirty="0"/>
          </a:p>
          <a:p>
            <a:r>
              <a:rPr lang="ja-JP" altLang="ja-JP" dirty="0"/>
              <a:t>がん予防のためには、たばこを吸わないことが最も重要ですし、吸っている人のそばで煙を吸わないように気をつけることが大切です。</a:t>
            </a:r>
          </a:p>
          <a:p>
            <a:pPr defTabSz="914331">
              <a:defRPr/>
            </a:pPr>
            <a:endParaRPr lang="en-US" altLang="ja-JP" dirty="0">
              <a:solidFill>
                <a:prstClr val="black"/>
              </a:solidFill>
            </a:endParaRPr>
          </a:p>
          <a:p>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3D6E32F5-D507-46CB-9308-7799FED8D203}" type="slidenum">
              <a:rPr lang="ja-JP" altLang="en-US" smtClean="0">
                <a:solidFill>
                  <a:prstClr val="black"/>
                </a:solidFill>
              </a:rPr>
              <a:pPr/>
              <a:t>9</a:t>
            </a:fld>
            <a:endParaRPr lang="ja-JP" altLang="en-US">
              <a:solidFill>
                <a:prstClr val="black"/>
              </a:solidFill>
            </a:endParaRPr>
          </a:p>
        </p:txBody>
      </p:sp>
    </p:spTree>
    <p:extLst>
      <p:ext uri="{BB962C8B-B14F-4D97-AF65-F5344CB8AC3E}">
        <p14:creationId xmlns:p14="http://schemas.microsoft.com/office/powerpoint/2010/main" val="1554934551"/>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7E0D8248-DD89-4D85-B112-8C6B0224EB68}" type="datetimeFigureOut">
              <a:rPr kumimoji="1" lang="ja-JP" altLang="en-US" smtClean="0"/>
              <a:pPr/>
              <a:t>2025/1/22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D0200AF-1EAB-4593-9DB1-077CFC6AD93A}" type="slidenum">
              <a:rPr kumimoji="1" lang="ja-JP" altLang="en-US" smtClean="0"/>
              <a:pPr/>
              <a:t>‹#›</a:t>
            </a:fld>
            <a:endParaRPr kumimoji="1" lang="ja-JP" altLang="en-US"/>
          </a:p>
        </p:txBody>
      </p:sp>
    </p:spTree>
    <p:extLst>
      <p:ext uri="{BB962C8B-B14F-4D97-AF65-F5344CB8AC3E}">
        <p14:creationId xmlns:p14="http://schemas.microsoft.com/office/powerpoint/2010/main" val="35510879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7E0D8248-DD89-4D85-B112-8C6B0224EB68}" type="datetimeFigureOut">
              <a:rPr kumimoji="1" lang="ja-JP" altLang="en-US" smtClean="0"/>
              <a:pPr/>
              <a:t>2025/1/22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D0200AF-1EAB-4593-9DB1-077CFC6AD93A}" type="slidenum">
              <a:rPr kumimoji="1" lang="ja-JP" altLang="en-US" smtClean="0"/>
              <a:pPr/>
              <a:t>‹#›</a:t>
            </a:fld>
            <a:endParaRPr kumimoji="1" lang="ja-JP" altLang="en-US"/>
          </a:p>
        </p:txBody>
      </p:sp>
    </p:spTree>
    <p:extLst>
      <p:ext uri="{BB962C8B-B14F-4D97-AF65-F5344CB8AC3E}">
        <p14:creationId xmlns:p14="http://schemas.microsoft.com/office/powerpoint/2010/main" val="30431811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7E0D8248-DD89-4D85-B112-8C6B0224EB68}" type="datetimeFigureOut">
              <a:rPr kumimoji="1" lang="ja-JP" altLang="en-US" smtClean="0"/>
              <a:pPr/>
              <a:t>2025/1/22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D0200AF-1EAB-4593-9DB1-077CFC6AD93A}" type="slidenum">
              <a:rPr kumimoji="1" lang="ja-JP" altLang="en-US" smtClean="0"/>
              <a:pPr/>
              <a:t>‹#›</a:t>
            </a:fld>
            <a:endParaRPr kumimoji="1" lang="ja-JP" altLang="en-US"/>
          </a:p>
        </p:txBody>
      </p:sp>
    </p:spTree>
    <p:extLst>
      <p:ext uri="{BB962C8B-B14F-4D97-AF65-F5344CB8AC3E}">
        <p14:creationId xmlns:p14="http://schemas.microsoft.com/office/powerpoint/2010/main" val="21525770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7E0D8248-DD89-4D85-B112-8C6B0224EB68}" type="datetimeFigureOut">
              <a:rPr kumimoji="1" lang="ja-JP" altLang="en-US" smtClean="0"/>
              <a:pPr/>
              <a:t>2025/1/22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D0200AF-1EAB-4593-9DB1-077CFC6AD93A}" type="slidenum">
              <a:rPr kumimoji="1" lang="ja-JP" altLang="en-US" smtClean="0"/>
              <a:pPr/>
              <a:t>‹#›</a:t>
            </a:fld>
            <a:endParaRPr kumimoji="1" lang="ja-JP" altLang="en-US"/>
          </a:p>
        </p:txBody>
      </p:sp>
    </p:spTree>
    <p:extLst>
      <p:ext uri="{BB962C8B-B14F-4D97-AF65-F5344CB8AC3E}">
        <p14:creationId xmlns:p14="http://schemas.microsoft.com/office/powerpoint/2010/main" val="22978866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7E0D8248-DD89-4D85-B112-8C6B0224EB68}" type="datetimeFigureOut">
              <a:rPr kumimoji="1" lang="ja-JP" altLang="en-US" smtClean="0"/>
              <a:pPr/>
              <a:t>2025/1/22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D0200AF-1EAB-4593-9DB1-077CFC6AD93A}" type="slidenum">
              <a:rPr kumimoji="1" lang="ja-JP" altLang="en-US" smtClean="0"/>
              <a:pPr/>
              <a:t>‹#›</a:t>
            </a:fld>
            <a:endParaRPr kumimoji="1" lang="ja-JP" altLang="en-US"/>
          </a:p>
        </p:txBody>
      </p:sp>
    </p:spTree>
    <p:extLst>
      <p:ext uri="{BB962C8B-B14F-4D97-AF65-F5344CB8AC3E}">
        <p14:creationId xmlns:p14="http://schemas.microsoft.com/office/powerpoint/2010/main" val="1011721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7E0D8248-DD89-4D85-B112-8C6B0224EB68}" type="datetimeFigureOut">
              <a:rPr kumimoji="1" lang="ja-JP" altLang="en-US" smtClean="0"/>
              <a:pPr/>
              <a:t>2025/1/22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2D0200AF-1EAB-4593-9DB1-077CFC6AD93A}" type="slidenum">
              <a:rPr kumimoji="1" lang="ja-JP" altLang="en-US" smtClean="0"/>
              <a:pPr/>
              <a:t>‹#›</a:t>
            </a:fld>
            <a:endParaRPr kumimoji="1" lang="ja-JP" altLang="en-US"/>
          </a:p>
        </p:txBody>
      </p:sp>
    </p:spTree>
    <p:extLst>
      <p:ext uri="{BB962C8B-B14F-4D97-AF65-F5344CB8AC3E}">
        <p14:creationId xmlns:p14="http://schemas.microsoft.com/office/powerpoint/2010/main" val="4975327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7E0D8248-DD89-4D85-B112-8C6B0224EB68}" type="datetimeFigureOut">
              <a:rPr kumimoji="1" lang="ja-JP" altLang="en-US" smtClean="0"/>
              <a:pPr/>
              <a:t>2025/1/22</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2D0200AF-1EAB-4593-9DB1-077CFC6AD93A}" type="slidenum">
              <a:rPr kumimoji="1" lang="ja-JP" altLang="en-US" smtClean="0"/>
              <a:pPr/>
              <a:t>‹#›</a:t>
            </a:fld>
            <a:endParaRPr kumimoji="1" lang="ja-JP" altLang="en-US"/>
          </a:p>
        </p:txBody>
      </p:sp>
    </p:spTree>
    <p:extLst>
      <p:ext uri="{BB962C8B-B14F-4D97-AF65-F5344CB8AC3E}">
        <p14:creationId xmlns:p14="http://schemas.microsoft.com/office/powerpoint/2010/main" val="14521005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7E0D8248-DD89-4D85-B112-8C6B0224EB68}" type="datetimeFigureOut">
              <a:rPr kumimoji="1" lang="ja-JP" altLang="en-US" smtClean="0"/>
              <a:pPr/>
              <a:t>2025/1/22</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2D0200AF-1EAB-4593-9DB1-077CFC6AD93A}" type="slidenum">
              <a:rPr kumimoji="1" lang="ja-JP" altLang="en-US" smtClean="0"/>
              <a:pPr/>
              <a:t>‹#›</a:t>
            </a:fld>
            <a:endParaRPr kumimoji="1" lang="ja-JP" altLang="en-US"/>
          </a:p>
        </p:txBody>
      </p:sp>
    </p:spTree>
    <p:extLst>
      <p:ext uri="{BB962C8B-B14F-4D97-AF65-F5344CB8AC3E}">
        <p14:creationId xmlns:p14="http://schemas.microsoft.com/office/powerpoint/2010/main" val="21199898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7E0D8248-DD89-4D85-B112-8C6B0224EB68}" type="datetimeFigureOut">
              <a:rPr kumimoji="1" lang="ja-JP" altLang="en-US" smtClean="0"/>
              <a:pPr/>
              <a:t>2025/1/22</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2D0200AF-1EAB-4593-9DB1-077CFC6AD93A}" type="slidenum">
              <a:rPr kumimoji="1" lang="ja-JP" altLang="en-US" smtClean="0"/>
              <a:pPr/>
              <a:t>‹#›</a:t>
            </a:fld>
            <a:endParaRPr kumimoji="1" lang="ja-JP" altLang="en-US"/>
          </a:p>
        </p:txBody>
      </p:sp>
    </p:spTree>
    <p:extLst>
      <p:ext uri="{BB962C8B-B14F-4D97-AF65-F5344CB8AC3E}">
        <p14:creationId xmlns:p14="http://schemas.microsoft.com/office/powerpoint/2010/main" val="164882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7E0D8248-DD89-4D85-B112-8C6B0224EB68}" type="datetimeFigureOut">
              <a:rPr kumimoji="1" lang="ja-JP" altLang="en-US" smtClean="0"/>
              <a:pPr/>
              <a:t>2025/1/22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2D0200AF-1EAB-4593-9DB1-077CFC6AD93A}" type="slidenum">
              <a:rPr kumimoji="1" lang="ja-JP" altLang="en-US" smtClean="0"/>
              <a:pPr/>
              <a:t>‹#›</a:t>
            </a:fld>
            <a:endParaRPr kumimoji="1" lang="ja-JP" altLang="en-US"/>
          </a:p>
        </p:txBody>
      </p:sp>
    </p:spTree>
    <p:extLst>
      <p:ext uri="{BB962C8B-B14F-4D97-AF65-F5344CB8AC3E}">
        <p14:creationId xmlns:p14="http://schemas.microsoft.com/office/powerpoint/2010/main" val="26429670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7E0D8248-DD89-4D85-B112-8C6B0224EB68}" type="datetimeFigureOut">
              <a:rPr kumimoji="1" lang="ja-JP" altLang="en-US" smtClean="0"/>
              <a:pPr/>
              <a:t>2025/1/22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2D0200AF-1EAB-4593-9DB1-077CFC6AD93A}" type="slidenum">
              <a:rPr kumimoji="1" lang="ja-JP" altLang="en-US" smtClean="0"/>
              <a:pPr/>
              <a:t>‹#›</a:t>
            </a:fld>
            <a:endParaRPr kumimoji="1" lang="ja-JP" altLang="en-US"/>
          </a:p>
        </p:txBody>
      </p:sp>
    </p:spTree>
    <p:extLst>
      <p:ext uri="{BB962C8B-B14F-4D97-AF65-F5344CB8AC3E}">
        <p14:creationId xmlns:p14="http://schemas.microsoft.com/office/powerpoint/2010/main" val="2948856566"/>
      </p:ext>
    </p:extLst>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0D8248-DD89-4D85-B112-8C6B0224EB68}" type="datetimeFigureOut">
              <a:rPr kumimoji="1" lang="ja-JP" altLang="en-US" smtClean="0"/>
              <a:pPr/>
              <a:t>2025/1/22</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0200AF-1EAB-4593-9DB1-077CFC6AD93A}" type="slidenum">
              <a:rPr kumimoji="1" lang="ja-JP" altLang="en-US" smtClean="0"/>
              <a:pPr/>
              <a:t>‹#›</a:t>
            </a:fld>
            <a:endParaRPr kumimoji="1" lang="ja-JP" altLang="en-US"/>
          </a:p>
        </p:txBody>
      </p:sp>
    </p:spTree>
    <p:extLst>
      <p:ext uri="{BB962C8B-B14F-4D97-AF65-F5344CB8AC3E}">
        <p14:creationId xmlns:p14="http://schemas.microsoft.com/office/powerpoint/2010/main" val="11187881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xml" Type="http://schemas.openxmlformats.org/officeDocument/2006/relationships/notesSlide"/><Relationship Id="rId3" Target="../media/image1.gif" Type="http://schemas.openxmlformats.org/officeDocument/2006/relationships/image"/><Relationship Id="rId4" Target="../media/image2.jpeg" Type="http://schemas.openxmlformats.org/officeDocument/2006/relationships/image"/><Relationship Id="rId5" Target="../media/image3.jpe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0.xml" Type="http://schemas.openxmlformats.org/officeDocument/2006/relationships/notesSlide"/><Relationship Id="rId3" Target="http://news.bbc.co.uk/2/hi/health/1566191.stm" TargetMode="External" Type="http://schemas.openxmlformats.org/officeDocument/2006/relationships/hyperlink"/><Relationship Id="rId4" Target="../media/image35.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1.xml" Type="http://schemas.openxmlformats.org/officeDocument/2006/relationships/notesSlide"/><Relationship Id="rId3" Target="../media/image36.png" Type="http://schemas.openxmlformats.org/officeDocument/2006/relationships/image"/><Relationship Id="rId4" Target="../media/image37.png" Type="http://schemas.openxmlformats.org/officeDocument/2006/relationships/image"/><Relationship Id="rId5" Target="../media/image38.jpeg" Type="http://schemas.openxmlformats.org/officeDocument/2006/relationships/image"/><Relationship Id="rId6" Target="../media/image39.pn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2.xml" Type="http://schemas.openxmlformats.org/officeDocument/2006/relationships/notesSlide"/><Relationship Id="rId3" Target="../media/image40.png" Type="http://schemas.openxmlformats.org/officeDocument/2006/relationships/image"/><Relationship Id="rId4" Target="../media/image41.pn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3.xml" Type="http://schemas.openxmlformats.org/officeDocument/2006/relationships/notesSlide"/><Relationship Id="rId3" Target="../media/image42.png" Type="http://schemas.openxmlformats.org/officeDocument/2006/relationships/image"/><Relationship Id="rId4" Target="../media/image43.png" Type="http://schemas.openxmlformats.org/officeDocument/2006/relationships/image"/><Relationship Id="rId5" Target="../media/image44.png" Type="http://schemas.openxmlformats.org/officeDocument/2006/relationships/image"/><Relationship Id="rId6" Target="../media/image45.png" Type="http://schemas.openxmlformats.org/officeDocument/2006/relationships/image"/><Relationship Id="rId7" Target="../media/image46.png" Type="http://schemas.openxmlformats.org/officeDocument/2006/relationships/image"/><Relationship Id="rId8" Target="../media/image47.png" Type="http://schemas.openxmlformats.org/officeDocument/2006/relationships/image"/><Relationship Id="rId9" Target="../media/image48.pn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4.xml" Type="http://schemas.openxmlformats.org/officeDocument/2006/relationships/notesSlide"/><Relationship Id="rId3" Target="../media/image49.png" Type="http://schemas.openxmlformats.org/officeDocument/2006/relationships/image"/><Relationship Id="rId4" Target="../media/image50.png" Type="http://schemas.openxmlformats.org/officeDocument/2006/relationships/image"/><Relationship Id="rId5" Target="../media/image39.pn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5.xml" Type="http://schemas.openxmlformats.org/officeDocument/2006/relationships/notesSlide"/><Relationship Id="rId3" Target="../media/image51.pn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6.xml" Type="http://schemas.openxmlformats.org/officeDocument/2006/relationships/notesSlide"/><Relationship Id="rId3" Target="../media/image52.png" Type="http://schemas.openxmlformats.org/officeDocument/2006/relationships/image"/><Relationship Id="rId4" Target="../media/image53.png" Type="http://schemas.openxmlformats.org/officeDocument/2006/relationships/image"/><Relationship Id="rId5" Target="../media/image54.pn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7.xml" Type="http://schemas.openxmlformats.org/officeDocument/2006/relationships/notesSlide"/><Relationship Id="rId3" Target="../media/image21.pn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62.png" Type="http://schemas.openxmlformats.org/officeDocument/2006/relationships/image"/><Relationship Id="rId2" Target="../notesSlides/notesSlide18.xml" Type="http://schemas.openxmlformats.org/officeDocument/2006/relationships/notesSlide"/><Relationship Id="rId3" Target="../media/image55.png" Type="http://schemas.openxmlformats.org/officeDocument/2006/relationships/image"/><Relationship Id="rId4" Target="../media/image56.png" Type="http://schemas.openxmlformats.org/officeDocument/2006/relationships/image"/><Relationship Id="rId5" Target="../media/image57.png" Type="http://schemas.openxmlformats.org/officeDocument/2006/relationships/image"/><Relationship Id="rId6" Target="../media/image58.png" Type="http://schemas.openxmlformats.org/officeDocument/2006/relationships/image"/><Relationship Id="rId7" Target="../media/image59.png" Type="http://schemas.openxmlformats.org/officeDocument/2006/relationships/image"/><Relationship Id="rId8" Target="../media/image60.png" Type="http://schemas.openxmlformats.org/officeDocument/2006/relationships/image"/><Relationship Id="rId9" Target="../media/image61.pn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62.png" Type="http://schemas.openxmlformats.org/officeDocument/2006/relationships/image"/><Relationship Id="rId2" Target="../notesSlides/notesSlide19.xml" Type="http://schemas.openxmlformats.org/officeDocument/2006/relationships/notesSlide"/><Relationship Id="rId3" Target="../media/image55.png" Type="http://schemas.openxmlformats.org/officeDocument/2006/relationships/image"/><Relationship Id="rId4" Target="../media/image56.png" Type="http://schemas.openxmlformats.org/officeDocument/2006/relationships/image"/><Relationship Id="rId5" Target="../media/image57.png" Type="http://schemas.openxmlformats.org/officeDocument/2006/relationships/image"/><Relationship Id="rId6" Target="../media/image58.png" Type="http://schemas.openxmlformats.org/officeDocument/2006/relationships/image"/><Relationship Id="rId7" Target="../media/image59.png" Type="http://schemas.openxmlformats.org/officeDocument/2006/relationships/image"/><Relationship Id="rId8" Target="../media/image60.png" Type="http://schemas.openxmlformats.org/officeDocument/2006/relationships/image"/><Relationship Id="rId9" Target="../media/image61.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xml" Type="http://schemas.openxmlformats.org/officeDocument/2006/relationships/notesSlide"/><Relationship Id="rId3" Target="../media/image4.png" Type="http://schemas.openxmlformats.org/officeDocument/2006/relationships/image"/><Relationship Id="rId4" Target="../media/image5.png" Type="http://schemas.openxmlformats.org/officeDocument/2006/relationships/image"/><Relationship Id="rId5" Target="../media/image6.png" Type="http://schemas.openxmlformats.org/officeDocument/2006/relationships/image"/><Relationship Id="rId6" Target="../media/image7.jpeg" Type="http://schemas.openxmlformats.org/officeDocument/2006/relationships/image"/><Relationship Id="rId7" Target="../media/image8.png" Type="http://schemas.openxmlformats.org/officeDocument/2006/relationships/image"/><Relationship Id="rId8" Target="../media/image9.jpe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0.xml" Type="http://schemas.openxmlformats.org/officeDocument/2006/relationships/notesSlide"/></Relationships>
</file>

<file path=ppt/slides/_rels/slide2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1.xml" Type="http://schemas.openxmlformats.org/officeDocument/2006/relationships/notesSlide"/><Relationship Id="rId3" Target="../media/image63.png" Type="http://schemas.openxmlformats.org/officeDocument/2006/relationships/image"/><Relationship Id="rId4" Target="../media/image64.png" Type="http://schemas.openxmlformats.org/officeDocument/2006/relationships/image"/><Relationship Id="rId5" Target="../media/image65.png" Type="http://schemas.openxmlformats.org/officeDocument/2006/relationships/image"/><Relationship Id="rId6" Target="../media/image66.png" Type="http://schemas.openxmlformats.org/officeDocument/2006/relationships/image"/><Relationship Id="rId7" Target="../media/image67.pn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2.xml" Type="http://schemas.openxmlformats.org/officeDocument/2006/relationships/notesSlide"/><Relationship Id="rId3" Target="../media/image68.jpe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3.xml" Type="http://schemas.openxmlformats.org/officeDocument/2006/relationships/notesSlide"/><Relationship Id="rId3" Target="../media/image69.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6.png" Type="http://schemas.openxmlformats.org/officeDocument/2006/relationships/image"/><Relationship Id="rId11" Target="../media/image17.png" Type="http://schemas.openxmlformats.org/officeDocument/2006/relationships/image"/><Relationship Id="rId12" Target="../media/image18.png" Type="http://schemas.openxmlformats.org/officeDocument/2006/relationships/image"/><Relationship Id="rId13" Target="../media/image19.png" Type="http://schemas.openxmlformats.org/officeDocument/2006/relationships/image"/><Relationship Id="rId2" Target="../notesSlides/notesSlide3.xml" Type="http://schemas.openxmlformats.org/officeDocument/2006/relationships/notesSlide"/><Relationship Id="rId3" Target="../media/image4.png" Type="http://schemas.openxmlformats.org/officeDocument/2006/relationships/image"/><Relationship Id="rId4" Target="../media/image10.png" Type="http://schemas.openxmlformats.org/officeDocument/2006/relationships/image"/><Relationship Id="rId5" Target="../media/image11.png" Type="http://schemas.openxmlformats.org/officeDocument/2006/relationships/image"/><Relationship Id="rId6" Target="../media/image12.png" Type="http://schemas.openxmlformats.org/officeDocument/2006/relationships/image"/><Relationship Id="rId7" Target="../media/image13.png" Type="http://schemas.openxmlformats.org/officeDocument/2006/relationships/image"/><Relationship Id="rId8" Target="../media/image14.png" Type="http://schemas.openxmlformats.org/officeDocument/2006/relationships/image"/><Relationship Id="rId9" Target="../media/image15.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4.xml" Type="http://schemas.openxmlformats.org/officeDocument/2006/relationships/notesSlide"/><Relationship Id="rId3" Target="../media/image20.png" Type="http://schemas.openxmlformats.org/officeDocument/2006/relationships/image"/><Relationship Id="rId4" Target="../media/image21.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5.xml" Type="http://schemas.openxmlformats.org/officeDocument/2006/relationships/notesSlide"/><Relationship Id="rId3" Target="../media/image22.png" Type="http://schemas.openxmlformats.org/officeDocument/2006/relationships/image"/><Relationship Id="rId4" Target="../media/image23.png" Type="http://schemas.openxmlformats.org/officeDocument/2006/relationships/image"/><Relationship Id="rId5" Target="../media/image24.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25.png" Type="http://schemas.openxmlformats.org/officeDocument/2006/relationships/image"/><Relationship Id="rId11" Target="../media/image26.png" Type="http://schemas.openxmlformats.org/officeDocument/2006/relationships/image"/><Relationship Id="rId12" Target="../media/image27.png" Type="http://schemas.openxmlformats.org/officeDocument/2006/relationships/image"/><Relationship Id="rId13" Target="../media/image23.png" Type="http://schemas.openxmlformats.org/officeDocument/2006/relationships/image"/><Relationship Id="rId14" Target="../media/image28.png" Type="http://schemas.openxmlformats.org/officeDocument/2006/relationships/image"/><Relationship Id="rId15" Target="../media/image29.png" Type="http://schemas.openxmlformats.org/officeDocument/2006/relationships/image"/><Relationship Id="rId16" Target="../media/image30.png" Type="http://schemas.openxmlformats.org/officeDocument/2006/relationships/image"/><Relationship Id="rId2" Target="../notesSlides/notesSlide6.xml" Type="http://schemas.openxmlformats.org/officeDocument/2006/relationships/notesSlide"/><Relationship Id="rId3" Target="../media/image22.png" Type="http://schemas.openxmlformats.org/officeDocument/2006/relationships/image"/><Relationship Id="rId4" Target="../diagrams/data1.xml" Type="http://schemas.openxmlformats.org/officeDocument/2006/relationships/diagramData"/><Relationship Id="rId5" Target="../diagrams/layout1.xml" Type="http://schemas.openxmlformats.org/officeDocument/2006/relationships/diagramLayout"/><Relationship Id="rId6" Target="../diagrams/quickStyle1.xml" Type="http://schemas.openxmlformats.org/officeDocument/2006/relationships/diagramQuickStyle"/><Relationship Id="rId7" Target="../diagrams/colors1.xml" Type="http://schemas.openxmlformats.org/officeDocument/2006/relationships/diagramColors"/><Relationship Id="rId8" Target="../diagrams/drawing1.xml" Type="http://schemas.microsoft.com/office/2007/relationships/diagramDrawing"/><Relationship Id="rId9" Target="../media/image24.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7.xml" Type="http://schemas.openxmlformats.org/officeDocument/2006/relationships/notesSlide"/><Relationship Id="rId3" Target="../media/image31.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8.xml" Type="http://schemas.openxmlformats.org/officeDocument/2006/relationships/notesSlide"/><Relationship Id="rId3" Target="../media/image32.png" Type="http://schemas.openxmlformats.org/officeDocument/2006/relationships/image"/><Relationship Id="rId4" Target="../media/image33.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9.xml" Type="http://schemas.openxmlformats.org/officeDocument/2006/relationships/notesSlide"/><Relationship Id="rId3" Target="../media/image34.gif" Type="http://schemas.openxmlformats.org/officeDocument/2006/relationships/image"/><Relationship Id="rId4" Target="../media/image1.gif" Type="http://schemas.openxmlformats.org/officeDocument/2006/relationships/image"/></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5" name="Picture 11" descr="http://www.med.or.jp/people/nonsmoking/canser/images/w.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6775" y="3222625"/>
            <a:ext cx="228600" cy="9525"/>
          </a:xfrm>
          <a:prstGeom prst="rect">
            <a:avLst/>
          </a:prstGeom>
          <a:noFill/>
          <a:extLst>
            <a:ext uri="{909E8E84-426E-40DD-AFC4-6F175D3DCCD1}">
              <a14:hiddenFill xmlns:a14="http://schemas.microsoft.com/office/drawing/2010/main">
                <a:solidFill>
                  <a:srgbClr val="FFFFFF"/>
                </a:solidFill>
              </a14:hiddenFill>
            </a:ext>
          </a:extLst>
        </p:spPr>
      </p:pic>
      <p:sp>
        <p:nvSpPr>
          <p:cNvPr id="5" name="角丸四角形 4"/>
          <p:cNvSpPr/>
          <p:nvPr/>
        </p:nvSpPr>
        <p:spPr>
          <a:xfrm>
            <a:off x="2697799" y="6070293"/>
            <a:ext cx="4104456" cy="432048"/>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tx1"/>
                </a:solidFill>
              </a:rPr>
              <a:t>三重県・三重県教育委員会</a:t>
            </a:r>
            <a:endParaRPr kumimoji="1" lang="ja-JP" altLang="en-US" b="1" dirty="0">
              <a:solidFill>
                <a:schemeClr val="tx1"/>
              </a:solidFill>
            </a:endParaRPr>
          </a:p>
        </p:txBody>
      </p:sp>
      <p:pic>
        <p:nvPicPr>
          <p:cNvPr id="8196" name="Picture 4" descr="http://radiance4u.jp/wp-content/uploads/2012/06/nk-300x22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11828" y="1340768"/>
            <a:ext cx="5803220" cy="4352415"/>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http://www.ctjsc.com/ctjsc_cms/wp-content/uploads/images_cell5.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8908" y="2420888"/>
            <a:ext cx="4657782" cy="3493337"/>
          </a:xfrm>
          <a:prstGeom prst="rect">
            <a:avLst/>
          </a:prstGeom>
          <a:noFill/>
          <a:extLst>
            <a:ext uri="{909E8E84-426E-40DD-AFC4-6F175D3DCCD1}">
              <a14:hiddenFill xmlns:a14="http://schemas.microsoft.com/office/drawing/2010/main">
                <a:solidFill>
                  <a:srgbClr val="FFFFFF"/>
                </a:solidFill>
              </a14:hiddenFill>
            </a:ext>
          </a:extLst>
        </p:spPr>
      </p:pic>
      <p:sp>
        <p:nvSpPr>
          <p:cNvPr id="8" name="角丸四角形 7"/>
          <p:cNvSpPr/>
          <p:nvPr/>
        </p:nvSpPr>
        <p:spPr>
          <a:xfrm>
            <a:off x="539552" y="491898"/>
            <a:ext cx="8275495" cy="1152128"/>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kumimoji="1" lang="ja-JP" altLang="en-US" sz="5400" dirty="0">
                <a:solidFill>
                  <a:schemeClr val="tx1"/>
                </a:solidFill>
                <a:latin typeface="HGS創英角ﾎﾟｯﾌﾟ体" panose="040B0A00000000000000" pitchFamily="50" charset="-128"/>
                <a:ea typeface="HGS創英角ﾎﾟｯﾌﾟ体" panose="040B0A00000000000000" pitchFamily="50" charset="-128"/>
              </a:rPr>
              <a:t>がんを学ぶ</a:t>
            </a:r>
            <a:r>
              <a:rPr kumimoji="1" lang="ja-JP" altLang="en-US" sz="3200" dirty="0">
                <a:solidFill>
                  <a:schemeClr val="tx1"/>
                </a:solidFill>
                <a:latin typeface="HGS創英角ﾎﾟｯﾌﾟ体" panose="040B0A00000000000000" pitchFamily="50" charset="-128"/>
                <a:ea typeface="HGS創英角ﾎﾟｯﾌﾟ体" panose="040B0A00000000000000" pitchFamily="50" charset="-128"/>
              </a:rPr>
              <a:t>（中・高校生用）</a:t>
            </a:r>
            <a:endParaRPr kumimoji="1" lang="ja-JP" altLang="en-US" sz="1600" dirty="0">
              <a:solidFill>
                <a:schemeClr val="tx1"/>
              </a:solidFill>
              <a:latin typeface="HGS創英角ﾎﾟｯﾌﾟ体" panose="040B0A00000000000000" pitchFamily="50" charset="-128"/>
              <a:ea typeface="HGS創英角ﾎﾟｯﾌﾟ体" panose="040B0A00000000000000" pitchFamily="50" charset="-128"/>
            </a:endParaRPr>
          </a:p>
        </p:txBody>
      </p:sp>
      <p:sp>
        <p:nvSpPr>
          <p:cNvPr id="3" name="テキスト ボックス 2"/>
          <p:cNvSpPr txBox="1"/>
          <p:nvPr/>
        </p:nvSpPr>
        <p:spPr>
          <a:xfrm>
            <a:off x="3275856" y="491898"/>
            <a:ext cx="792088" cy="369332"/>
          </a:xfrm>
          <a:prstGeom prst="rect">
            <a:avLst/>
          </a:prstGeom>
          <a:noFill/>
        </p:spPr>
        <p:txBody>
          <a:bodyPr wrap="square" rtlCol="0">
            <a:spAutoFit/>
          </a:bodyPr>
          <a:lstStyle/>
          <a:p>
            <a:r>
              <a:rPr kumimoji="1" lang="ja-JP" altLang="en-US" dirty="0"/>
              <a:t>　</a:t>
            </a:r>
            <a:r>
              <a:rPr kumimoji="1" lang="ja-JP" altLang="en-US" dirty="0">
                <a:latin typeface="HGP創英角ﾎﾟｯﾌﾟ体" panose="040B0A00000000000000" pitchFamily="50" charset="-128"/>
                <a:ea typeface="HGP創英角ﾎﾟｯﾌﾟ体" panose="040B0A00000000000000" pitchFamily="50" charset="-128"/>
              </a:rPr>
              <a:t>まな</a:t>
            </a:r>
          </a:p>
        </p:txBody>
      </p:sp>
    </p:spTree>
    <p:extLst>
      <p:ext uri="{BB962C8B-B14F-4D97-AF65-F5344CB8AC3E}">
        <p14:creationId xmlns:p14="http://schemas.microsoft.com/office/powerpoint/2010/main" val="21331001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4134133" y="6504753"/>
            <a:ext cx="4966642" cy="338554"/>
          </a:xfrm>
          <a:prstGeom prst="rect">
            <a:avLst/>
          </a:prstGeom>
        </p:spPr>
        <p:txBody>
          <a:bodyPr wrap="square">
            <a:spAutoFit/>
          </a:bodyPr>
          <a:lstStyle/>
          <a:p>
            <a:r>
              <a:rPr lang="en-US" altLang="ja-JP" sz="1600" dirty="0">
                <a:hlinkClick r:id="rId3"/>
              </a:rPr>
              <a:t>http://news.bbc.co.uk/2/hi/health/1566191.stm</a:t>
            </a:r>
            <a:r>
              <a:rPr lang="ja-JP" altLang="en-US" sz="1600" dirty="0"/>
              <a:t>より引用</a:t>
            </a:r>
          </a:p>
        </p:txBody>
      </p:sp>
      <p:pic>
        <p:nvPicPr>
          <p:cNvPr id="10" name="図 9"/>
          <p:cNvPicPr>
            <a:picLocks noChangeAspect="1"/>
          </p:cNvPicPr>
          <p:nvPr/>
        </p:nvPicPr>
        <p:blipFill>
          <a:blip r:embed="rId4"/>
          <a:stretch>
            <a:fillRect/>
          </a:stretch>
        </p:blipFill>
        <p:spPr>
          <a:xfrm>
            <a:off x="611560" y="814302"/>
            <a:ext cx="7920000" cy="4752000"/>
          </a:xfrm>
          <a:prstGeom prst="rect">
            <a:avLst/>
          </a:prstGeom>
        </p:spPr>
      </p:pic>
      <p:sp>
        <p:nvSpPr>
          <p:cNvPr id="11" name="正方形/長方形 10"/>
          <p:cNvSpPr/>
          <p:nvPr/>
        </p:nvSpPr>
        <p:spPr>
          <a:xfrm>
            <a:off x="1979712" y="143614"/>
            <a:ext cx="5259773" cy="523220"/>
          </a:xfrm>
          <a:prstGeom prst="rect">
            <a:avLst/>
          </a:prstGeom>
        </p:spPr>
        <p:txBody>
          <a:bodyPr wrap="none">
            <a:spAutoFit/>
          </a:bodyPr>
          <a:lstStyle/>
          <a:p>
            <a:r>
              <a:rPr lang="ja-JP" altLang="en-US" sz="2800" dirty="0">
                <a:latin typeface="HGP創英角ｺﾞｼｯｸUB" panose="020B0900000000000000" pitchFamily="50" charset="-128"/>
                <a:ea typeface="HGP創英角ｺﾞｼｯｸUB" panose="020B0900000000000000" pitchFamily="50" charset="-128"/>
              </a:rPr>
              <a:t>喫煙の影響のシミュレーション画像</a:t>
            </a:r>
          </a:p>
        </p:txBody>
      </p:sp>
      <p:sp>
        <p:nvSpPr>
          <p:cNvPr id="12" name="正方形/長方形 11"/>
          <p:cNvSpPr/>
          <p:nvPr/>
        </p:nvSpPr>
        <p:spPr>
          <a:xfrm>
            <a:off x="2195736" y="5549170"/>
            <a:ext cx="954107" cy="400110"/>
          </a:xfrm>
          <a:prstGeom prst="rect">
            <a:avLst/>
          </a:prstGeom>
        </p:spPr>
        <p:txBody>
          <a:bodyPr wrap="none">
            <a:spAutoFit/>
          </a:bodyPr>
          <a:lstStyle/>
          <a:p>
            <a:r>
              <a:rPr lang="ja-JP" altLang="en-US" sz="2000" dirty="0">
                <a:latin typeface="HGP創英角ｺﾞｼｯｸUB" panose="020B0900000000000000" pitchFamily="50" charset="-128"/>
                <a:ea typeface="HGP創英角ｺﾞｼｯｸUB" panose="020B0900000000000000" pitchFamily="50" charset="-128"/>
              </a:rPr>
              <a:t>喫煙者</a:t>
            </a:r>
          </a:p>
        </p:txBody>
      </p:sp>
      <p:sp>
        <p:nvSpPr>
          <p:cNvPr id="20" name="正方形/長方形 19"/>
          <p:cNvSpPr/>
          <p:nvPr/>
        </p:nvSpPr>
        <p:spPr>
          <a:xfrm>
            <a:off x="6012160" y="5549170"/>
            <a:ext cx="1210588" cy="400110"/>
          </a:xfrm>
          <a:prstGeom prst="rect">
            <a:avLst/>
          </a:prstGeom>
        </p:spPr>
        <p:txBody>
          <a:bodyPr wrap="none">
            <a:spAutoFit/>
          </a:bodyPr>
          <a:lstStyle/>
          <a:p>
            <a:r>
              <a:rPr lang="ja-JP" altLang="en-US" sz="2000" dirty="0">
                <a:latin typeface="HGP創英角ｺﾞｼｯｸUB" panose="020B0900000000000000" pitchFamily="50" charset="-128"/>
                <a:ea typeface="HGP創英角ｺﾞｼｯｸUB" panose="020B0900000000000000" pitchFamily="50" charset="-128"/>
              </a:rPr>
              <a:t>非喫煙者</a:t>
            </a:r>
          </a:p>
        </p:txBody>
      </p:sp>
      <p:sp>
        <p:nvSpPr>
          <p:cNvPr id="2" name="正方形/長方形 1">
            <a:extLst>
              <a:ext uri="{FF2B5EF4-FFF2-40B4-BE49-F238E27FC236}">
                <a16:creationId xmlns:a16="http://schemas.microsoft.com/office/drawing/2014/main" id="{F3323B50-C769-49B2-9815-C329226C6E71}"/>
              </a:ext>
            </a:extLst>
          </p:cNvPr>
          <p:cNvSpPr/>
          <p:nvPr/>
        </p:nvSpPr>
        <p:spPr>
          <a:xfrm>
            <a:off x="1187624" y="5867127"/>
            <a:ext cx="7488832" cy="646331"/>
          </a:xfrm>
          <a:prstGeom prst="rect">
            <a:avLst/>
          </a:prstGeom>
        </p:spPr>
        <p:txBody>
          <a:bodyPr wrap="square">
            <a:spAutoFit/>
          </a:bodyPr>
          <a:lstStyle/>
          <a:p>
            <a:r>
              <a:rPr lang="en-US" altLang="ja-JP" dirty="0"/>
              <a:t>22</a:t>
            </a:r>
            <a:r>
              <a:rPr lang="ja-JP" altLang="en-US" dirty="0"/>
              <a:t>歳から</a:t>
            </a:r>
            <a:r>
              <a:rPr lang="en-US" altLang="ja-JP" dirty="0"/>
              <a:t>40</a:t>
            </a:r>
            <a:r>
              <a:rPr lang="ja-JP" altLang="en-US" dirty="0"/>
              <a:t>歳まで喫煙を続けた場合と喫煙していない場合の写真です。</a:t>
            </a:r>
            <a:endParaRPr lang="en-US" altLang="ja-JP" dirty="0"/>
          </a:p>
          <a:p>
            <a:r>
              <a:rPr lang="ja-JP" altLang="en-US" dirty="0"/>
              <a:t>喫煙者では、顔のしわや歯の着色汚れが目立ちます。</a:t>
            </a:r>
          </a:p>
        </p:txBody>
      </p:sp>
    </p:spTree>
    <p:extLst>
      <p:ext uri="{BB962C8B-B14F-4D97-AF65-F5344CB8AC3E}">
        <p14:creationId xmlns:p14="http://schemas.microsoft.com/office/powerpoint/2010/main" val="33123938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吹き出し 1"/>
          <p:cNvSpPr/>
          <p:nvPr/>
        </p:nvSpPr>
        <p:spPr>
          <a:xfrm>
            <a:off x="217268" y="5891387"/>
            <a:ext cx="5396804" cy="688076"/>
          </a:xfrm>
          <a:prstGeom prst="wedgeRoundRectCallout">
            <a:avLst>
              <a:gd name="adj1" fmla="val 58380"/>
              <a:gd name="adj2" fmla="val -45928"/>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tx1"/>
                </a:solidFill>
                <a:latin typeface="+mn-ea"/>
              </a:rPr>
              <a:t>塩分の摂取量は１日に男性８</a:t>
            </a:r>
            <a:r>
              <a:rPr kumimoji="1" lang="en-US" altLang="ja-JP" sz="2000" b="1" dirty="0">
                <a:solidFill>
                  <a:schemeClr val="tx1"/>
                </a:solidFill>
                <a:latin typeface="+mn-ea"/>
              </a:rPr>
              <a:t>g</a:t>
            </a:r>
            <a:r>
              <a:rPr lang="ja-JP" altLang="en-US" sz="2000" b="1" dirty="0">
                <a:solidFill>
                  <a:schemeClr val="tx1"/>
                </a:solidFill>
                <a:latin typeface="+mn-ea"/>
              </a:rPr>
              <a:t>未満、</a:t>
            </a:r>
            <a:endParaRPr lang="en-US" altLang="ja-JP" sz="2000" b="1" dirty="0">
              <a:solidFill>
                <a:schemeClr val="tx1"/>
              </a:solidFill>
              <a:latin typeface="+mn-ea"/>
            </a:endParaRPr>
          </a:p>
          <a:p>
            <a:pPr algn="ctr"/>
            <a:r>
              <a:rPr kumimoji="1" lang="ja-JP" altLang="en-US" sz="2000" b="1" dirty="0">
                <a:solidFill>
                  <a:schemeClr val="tx1"/>
                </a:solidFill>
                <a:latin typeface="+mn-ea"/>
              </a:rPr>
              <a:t>女性</a:t>
            </a:r>
            <a:r>
              <a:rPr lang="ja-JP" altLang="en-US" sz="2000" b="1" dirty="0">
                <a:solidFill>
                  <a:schemeClr val="tx1"/>
                </a:solidFill>
                <a:latin typeface="+mn-ea"/>
              </a:rPr>
              <a:t>７</a:t>
            </a:r>
            <a:r>
              <a:rPr lang="en-US" altLang="ja-JP" sz="2000" b="1" dirty="0">
                <a:solidFill>
                  <a:schemeClr val="tx1"/>
                </a:solidFill>
                <a:latin typeface="+mn-ea"/>
              </a:rPr>
              <a:t>g</a:t>
            </a:r>
            <a:r>
              <a:rPr lang="ja-JP" altLang="en-US" sz="2000" b="1" dirty="0">
                <a:solidFill>
                  <a:schemeClr val="tx1"/>
                </a:solidFill>
                <a:latin typeface="+mn-ea"/>
              </a:rPr>
              <a:t>未満をめやすにしましょう。</a:t>
            </a:r>
            <a:endParaRPr kumimoji="1" lang="ja-JP" altLang="en-US" sz="2000" b="1" dirty="0">
              <a:solidFill>
                <a:schemeClr val="tx1"/>
              </a:solidFill>
              <a:latin typeface="+mn-ea"/>
            </a:endParaRPr>
          </a:p>
        </p:txBody>
      </p:sp>
      <p:pic>
        <p:nvPicPr>
          <p:cNvPr id="30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7268" y="2682340"/>
            <a:ext cx="5396804" cy="31705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8487" y="5802037"/>
            <a:ext cx="2505075" cy="866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4" descr="フェアリーベジ"/>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36595" y="4020640"/>
            <a:ext cx="3255969" cy="1353061"/>
          </a:xfrm>
          <a:prstGeom prst="rect">
            <a:avLst/>
          </a:prstGeom>
          <a:noFill/>
          <a:ln>
            <a:noFill/>
          </a:ln>
        </p:spPr>
      </p:pic>
      <p:sp>
        <p:nvSpPr>
          <p:cNvPr id="9" name="角丸四角形 8"/>
          <p:cNvSpPr/>
          <p:nvPr/>
        </p:nvSpPr>
        <p:spPr>
          <a:xfrm>
            <a:off x="217268" y="257729"/>
            <a:ext cx="8675296" cy="712502"/>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dirty="0">
                <a:solidFill>
                  <a:schemeClr val="bg1"/>
                </a:solidFill>
                <a:latin typeface="HGP創英角ﾎﾟｯﾌﾟ体" panose="040B0A00000000000000" pitchFamily="50" charset="-128"/>
                <a:ea typeface="HGP創英角ﾎﾟｯﾌﾟ体" panose="040B0A00000000000000" pitchFamily="50" charset="-128"/>
              </a:rPr>
              <a:t>野菜をたっぷり、塩からいものはひかえよう</a:t>
            </a:r>
            <a:endParaRPr kumimoji="1" lang="ja-JP" altLang="en-US" sz="3600" dirty="0">
              <a:solidFill>
                <a:schemeClr val="bg1"/>
              </a:solidFill>
              <a:latin typeface="HGP創英角ﾎﾟｯﾌﾟ体" panose="040B0A00000000000000" pitchFamily="50" charset="-128"/>
              <a:ea typeface="HGP創英角ﾎﾟｯﾌﾟ体" panose="040B0A00000000000000" pitchFamily="50" charset="-128"/>
            </a:endParaRPr>
          </a:p>
        </p:txBody>
      </p:sp>
      <p:pic>
        <p:nvPicPr>
          <p:cNvPr id="10" name="Picture 2" descr="http://1.bp.blogspot.com/-eJGNGE4u8LA/UsZuCAMuehI/AAAAAAAAc2c/QQ5eBSC2Ey0/s800/mark_batsu.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50331" y="911577"/>
            <a:ext cx="1938501" cy="1938501"/>
          </a:xfrm>
          <a:prstGeom prst="rect">
            <a:avLst/>
          </a:prstGeom>
          <a:noFill/>
          <a:extLst>
            <a:ext uri="{909E8E84-426E-40DD-AFC4-6F175D3DCCD1}">
              <a14:hiddenFill xmlns:a14="http://schemas.microsoft.com/office/drawing/2010/main">
                <a:solidFill>
                  <a:srgbClr val="FFFFFF"/>
                </a:solidFill>
              </a14:hiddenFill>
            </a:ext>
          </a:extLst>
        </p:spPr>
      </p:pic>
      <p:sp>
        <p:nvSpPr>
          <p:cNvPr id="4" name="正方形/長方形 3"/>
          <p:cNvSpPr/>
          <p:nvPr/>
        </p:nvSpPr>
        <p:spPr>
          <a:xfrm>
            <a:off x="1183662" y="1458391"/>
            <a:ext cx="2071838" cy="7920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solidFill>
                  <a:schemeClr val="tx1"/>
                </a:solidFill>
                <a:latin typeface="HGS創英角ﾎﾟｯﾌﾟ体" panose="040B0A00000000000000" pitchFamily="50" charset="-128"/>
                <a:ea typeface="HGS創英角ﾎﾟｯﾌﾟ体" panose="040B0A00000000000000" pitchFamily="50" charset="-128"/>
              </a:rPr>
              <a:t>塩辛いもの</a:t>
            </a:r>
            <a:endParaRPr kumimoji="1" lang="en-US" altLang="ja-JP" sz="2400" dirty="0">
              <a:solidFill>
                <a:schemeClr val="tx1"/>
              </a:solidFill>
              <a:latin typeface="HGS創英角ﾎﾟｯﾌﾟ体" panose="040B0A00000000000000" pitchFamily="50" charset="-128"/>
              <a:ea typeface="HGS創英角ﾎﾟｯﾌﾟ体" panose="040B0A00000000000000" pitchFamily="50" charset="-128"/>
            </a:endParaRPr>
          </a:p>
          <a:p>
            <a:pPr algn="ctr"/>
            <a:r>
              <a:rPr lang="ja-JP" altLang="en-US" sz="2400" dirty="0">
                <a:solidFill>
                  <a:schemeClr val="tx1"/>
                </a:solidFill>
                <a:latin typeface="HGS創英角ﾎﾟｯﾌﾟ体" panose="040B0A00000000000000" pitchFamily="50" charset="-128"/>
                <a:ea typeface="HGS創英角ﾎﾟｯﾌﾟ体" panose="040B0A00000000000000" pitchFamily="50" charset="-128"/>
              </a:rPr>
              <a:t>こげ</a:t>
            </a:r>
            <a:endParaRPr lang="en-US" altLang="ja-JP" sz="2400" dirty="0">
              <a:solidFill>
                <a:schemeClr val="tx1"/>
              </a:solidFill>
              <a:latin typeface="HGS創英角ﾎﾟｯﾌﾟ体" panose="040B0A00000000000000" pitchFamily="50" charset="-128"/>
              <a:ea typeface="HGS創英角ﾎﾟｯﾌﾟ体" panose="040B0A00000000000000" pitchFamily="50" charset="-128"/>
            </a:endParaRPr>
          </a:p>
          <a:p>
            <a:pPr algn="ctr"/>
            <a:r>
              <a:rPr kumimoji="1" lang="ja-JP" altLang="en-US" sz="2400" dirty="0">
                <a:solidFill>
                  <a:schemeClr val="tx1"/>
                </a:solidFill>
                <a:latin typeface="HGS創英角ﾎﾟｯﾌﾟ体" panose="040B0A00000000000000" pitchFamily="50" charset="-128"/>
                <a:ea typeface="HGS創英角ﾎﾟｯﾌﾟ体" panose="040B0A00000000000000" pitchFamily="50" charset="-128"/>
              </a:rPr>
              <a:t>カビ</a:t>
            </a:r>
          </a:p>
        </p:txBody>
      </p:sp>
      <p:sp>
        <p:nvSpPr>
          <p:cNvPr id="5" name="ドーナツ 4"/>
          <p:cNvSpPr/>
          <p:nvPr/>
        </p:nvSpPr>
        <p:spPr>
          <a:xfrm>
            <a:off x="6254700" y="1150652"/>
            <a:ext cx="1574090" cy="1538561"/>
          </a:xfrm>
          <a:prstGeom prst="donut">
            <a:avLst>
              <a:gd name="adj" fmla="val 16935"/>
            </a:avLst>
          </a:prstGeom>
          <a:solidFill>
            <a:srgbClr val="CC0000"/>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2" name="正方形/長方形 11"/>
          <p:cNvSpPr/>
          <p:nvPr/>
        </p:nvSpPr>
        <p:spPr>
          <a:xfrm>
            <a:off x="6005826" y="1523887"/>
            <a:ext cx="2071838" cy="7920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a:solidFill>
                  <a:schemeClr val="tx1"/>
                </a:solidFill>
                <a:latin typeface="HGS創英角ﾎﾟｯﾌﾟ体" panose="040B0A00000000000000" pitchFamily="50" charset="-128"/>
                <a:ea typeface="HGS創英角ﾎﾟｯﾌﾟ体" panose="040B0A00000000000000" pitchFamily="50" charset="-128"/>
              </a:rPr>
              <a:t>野菜</a:t>
            </a:r>
            <a:endParaRPr lang="en-US" altLang="ja-JP" sz="2400" dirty="0">
              <a:solidFill>
                <a:schemeClr val="tx1"/>
              </a:solidFill>
              <a:latin typeface="HGS創英角ﾎﾟｯﾌﾟ体" panose="040B0A00000000000000" pitchFamily="50" charset="-128"/>
              <a:ea typeface="HGS創英角ﾎﾟｯﾌﾟ体" panose="040B0A00000000000000" pitchFamily="50" charset="-128"/>
            </a:endParaRPr>
          </a:p>
        </p:txBody>
      </p:sp>
    </p:spTree>
    <p:extLst>
      <p:ext uri="{BB962C8B-B14F-4D97-AF65-F5344CB8AC3E}">
        <p14:creationId xmlns:p14="http://schemas.microsoft.com/office/powerpoint/2010/main" val="2758631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heel(1)">
                                      <p:cBhvr>
                                        <p:cTn id="2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2.bp.blogspot.com/-wUhiPjd24qA/UnyHZQgZylI/AAAAAAAAajE/JjH3R2e7GtY/s800/kyukanbi_ma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5" y="1221232"/>
            <a:ext cx="7397073" cy="5498168"/>
          </a:xfrm>
          <a:prstGeom prst="rect">
            <a:avLst/>
          </a:prstGeom>
          <a:solidFill>
            <a:schemeClr val="tx1"/>
          </a:solidFill>
        </p:spPr>
      </p:pic>
      <p:sp>
        <p:nvSpPr>
          <p:cNvPr id="5" name="角丸四角形 4"/>
          <p:cNvSpPr/>
          <p:nvPr/>
        </p:nvSpPr>
        <p:spPr>
          <a:xfrm>
            <a:off x="920257" y="257729"/>
            <a:ext cx="7416824" cy="712502"/>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4000" dirty="0">
                <a:solidFill>
                  <a:schemeClr val="bg1"/>
                </a:solidFill>
                <a:latin typeface="HGP創英角ﾎﾟｯﾌﾟ体" panose="040B0A00000000000000" pitchFamily="50" charset="-128"/>
                <a:ea typeface="HGP創英角ﾎﾟｯﾌﾟ体" panose="040B0A00000000000000" pitchFamily="50" charset="-128"/>
              </a:rPr>
              <a:t>お酒は飲み過ぎない</a:t>
            </a:r>
            <a:endParaRPr kumimoji="1" lang="ja-JP" altLang="en-US" sz="4000" dirty="0">
              <a:solidFill>
                <a:schemeClr val="bg1"/>
              </a:solidFill>
              <a:latin typeface="HGP創英角ﾎﾟｯﾌﾟ体" panose="040B0A00000000000000" pitchFamily="50" charset="-128"/>
              <a:ea typeface="HGP創英角ﾎﾟｯﾌﾟ体" panose="040B0A00000000000000" pitchFamily="50" charset="-128"/>
            </a:endParaRPr>
          </a:p>
        </p:txBody>
      </p:sp>
      <p:pic>
        <p:nvPicPr>
          <p:cNvPr id="8194" name="Picture 2" descr="http://3.bp.blogspot.com/-aye-wweFgWI/UnyHYhjtShI/AAAAAAAAai4/SYkqILEZsBA/s800/kyukanbi.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5536" y="4149079"/>
            <a:ext cx="2912469" cy="21815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2939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角丸四角形 2"/>
          <p:cNvSpPr/>
          <p:nvPr/>
        </p:nvSpPr>
        <p:spPr>
          <a:xfrm>
            <a:off x="323528" y="193675"/>
            <a:ext cx="8640960" cy="648072"/>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dirty="0">
                <a:solidFill>
                  <a:schemeClr val="bg1"/>
                </a:solidFill>
                <a:latin typeface="HGP創英角ﾎﾟｯﾌﾟ体" panose="040B0A00000000000000" pitchFamily="50" charset="-128"/>
                <a:ea typeface="HGP創英角ﾎﾟｯﾌﾟ体" panose="040B0A00000000000000" pitchFamily="50" charset="-128"/>
              </a:rPr>
              <a:t>みんなは家に帰ってから何をしてますか？</a:t>
            </a:r>
            <a:endParaRPr kumimoji="1" lang="ja-JP" altLang="en-US" sz="3600" dirty="0">
              <a:solidFill>
                <a:schemeClr val="bg1"/>
              </a:solidFill>
              <a:latin typeface="HGP創英角ﾎﾟｯﾌﾟ体" panose="040B0A00000000000000" pitchFamily="50" charset="-128"/>
              <a:ea typeface="HGP創英角ﾎﾟｯﾌﾟ体" panose="040B0A00000000000000" pitchFamily="50" charset="-128"/>
            </a:endParaRPr>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83992" y="1665463"/>
            <a:ext cx="2169919" cy="19095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図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1050" y="3928451"/>
            <a:ext cx="2013410" cy="2415753"/>
          </a:xfrm>
          <a:prstGeom prst="rect">
            <a:avLst/>
          </a:prstGeom>
        </p:spPr>
      </p:pic>
      <p:pic>
        <p:nvPicPr>
          <p:cNvPr id="6" name="図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90668" y="991485"/>
            <a:ext cx="1934884" cy="1825296"/>
          </a:xfrm>
          <a:prstGeom prst="rect">
            <a:avLst/>
          </a:prstGeom>
        </p:spPr>
      </p:pic>
      <p:pic>
        <p:nvPicPr>
          <p:cNvPr id="7" name="図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77702" y="2938634"/>
            <a:ext cx="2014953" cy="2014953"/>
          </a:xfrm>
          <a:prstGeom prst="rect">
            <a:avLst/>
          </a:prstGeom>
        </p:spPr>
      </p:pic>
      <p:pic>
        <p:nvPicPr>
          <p:cNvPr id="8" name="図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71004" y="1268760"/>
            <a:ext cx="2113456" cy="2113456"/>
          </a:xfrm>
          <a:prstGeom prst="rect">
            <a:avLst/>
          </a:prstGeom>
        </p:spPr>
      </p:pic>
      <p:pic>
        <p:nvPicPr>
          <p:cNvPr id="9" name="図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801041" y="3982200"/>
            <a:ext cx="1783675" cy="2188559"/>
          </a:xfrm>
          <a:prstGeom prst="rect">
            <a:avLst/>
          </a:prstGeom>
        </p:spPr>
      </p:pic>
      <p:pic>
        <p:nvPicPr>
          <p:cNvPr id="2" name="図 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787697" y="5083099"/>
            <a:ext cx="1532359" cy="1563631"/>
          </a:xfrm>
          <a:prstGeom prst="rect">
            <a:avLst/>
          </a:prstGeom>
        </p:spPr>
      </p:pic>
    </p:spTree>
    <p:extLst>
      <p:ext uri="{BB962C8B-B14F-4D97-AF65-F5344CB8AC3E}">
        <p14:creationId xmlns:p14="http://schemas.microsoft.com/office/powerpoint/2010/main" val="25794746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2.bp.blogspot.com/-VjvaDJTQoRQ/U7O6zbtXwkI/AAAAAAAAiTE/5OX5Akk7E9w/s800/nedoko_smartphon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6084" y="3491299"/>
            <a:ext cx="3528392" cy="3243942"/>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96405" y="3601102"/>
            <a:ext cx="2612315" cy="314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descr="http://1.bp.blogspot.com/-eJGNGE4u8LA/UsZuCAMuehI/AAAAAAAAc2c/QQ5eBSC2Ey0/s800/mark_batsu.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7565" y="3601102"/>
            <a:ext cx="3024336" cy="3024336"/>
          </a:xfrm>
          <a:prstGeom prst="rect">
            <a:avLst/>
          </a:prstGeom>
          <a:noFill/>
          <a:extLst>
            <a:ext uri="{909E8E84-426E-40DD-AFC4-6F175D3DCCD1}">
              <a14:hiddenFill xmlns:a14="http://schemas.microsoft.com/office/drawing/2010/main">
                <a:solidFill>
                  <a:srgbClr val="FFFFFF"/>
                </a:solidFill>
              </a14:hiddenFill>
            </a:ext>
          </a:extLst>
        </p:spPr>
      </p:pic>
      <p:sp>
        <p:nvSpPr>
          <p:cNvPr id="7" name="ドーナツ 6"/>
          <p:cNvSpPr/>
          <p:nvPr/>
        </p:nvSpPr>
        <p:spPr>
          <a:xfrm>
            <a:off x="5442407" y="4009768"/>
            <a:ext cx="2320309" cy="2332268"/>
          </a:xfrm>
          <a:prstGeom prst="donut">
            <a:avLst>
              <a:gd name="adj" fmla="val 16935"/>
            </a:avLst>
          </a:prstGeom>
          <a:solidFill>
            <a:srgbClr val="CC0000"/>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8" name="角丸四角形 7"/>
          <p:cNvSpPr/>
          <p:nvPr/>
        </p:nvSpPr>
        <p:spPr>
          <a:xfrm>
            <a:off x="1101800" y="193675"/>
            <a:ext cx="7416824" cy="648072"/>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4000" dirty="0">
                <a:solidFill>
                  <a:schemeClr val="bg1"/>
                </a:solidFill>
                <a:latin typeface="HGP創英角ﾎﾟｯﾌﾟ体" panose="040B0A00000000000000" pitchFamily="50" charset="-128"/>
                <a:ea typeface="HGP創英角ﾎﾟｯﾌﾟ体" panose="040B0A00000000000000" pitchFamily="50" charset="-128"/>
              </a:rPr>
              <a:t>早寝・早起きは、なんでいいの？</a:t>
            </a:r>
            <a:endParaRPr kumimoji="1" lang="ja-JP" altLang="en-US" sz="4000" dirty="0">
              <a:solidFill>
                <a:schemeClr val="bg1"/>
              </a:solidFill>
              <a:latin typeface="HGP創英角ﾎﾟｯﾌﾟ体" panose="040B0A00000000000000" pitchFamily="50" charset="-128"/>
              <a:ea typeface="HGP創英角ﾎﾟｯﾌﾟ体" panose="040B0A00000000000000" pitchFamily="50" charset="-128"/>
            </a:endParaRPr>
          </a:p>
        </p:txBody>
      </p:sp>
      <p:sp>
        <p:nvSpPr>
          <p:cNvPr id="2" name="円/楕円 1"/>
          <p:cNvSpPr/>
          <p:nvPr/>
        </p:nvSpPr>
        <p:spPr>
          <a:xfrm>
            <a:off x="179512" y="1045200"/>
            <a:ext cx="4630700" cy="222254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000" b="1" dirty="0">
                <a:solidFill>
                  <a:srgbClr val="FF0000"/>
                </a:solidFill>
              </a:rPr>
              <a:t>　　　　　</a:t>
            </a:r>
            <a:r>
              <a:rPr kumimoji="1" lang="ja-JP" altLang="en-US" sz="1200" b="1" dirty="0">
                <a:solidFill>
                  <a:srgbClr val="FF0000"/>
                </a:solidFill>
              </a:rPr>
              <a:t>せいちょう</a:t>
            </a:r>
            <a:endParaRPr kumimoji="1" lang="en-US" altLang="ja-JP" sz="1000" b="1" dirty="0">
              <a:solidFill>
                <a:srgbClr val="FF0000"/>
              </a:solidFill>
            </a:endParaRPr>
          </a:p>
          <a:p>
            <a:pPr algn="ctr"/>
            <a:r>
              <a:rPr kumimoji="1" lang="ja-JP" altLang="en-US" sz="3200" b="1" dirty="0">
                <a:solidFill>
                  <a:srgbClr val="FF0000"/>
                </a:solidFill>
              </a:rPr>
              <a:t>成長ホルモン</a:t>
            </a:r>
            <a:endParaRPr kumimoji="1" lang="en-US" altLang="ja-JP" sz="3200" b="1" dirty="0">
              <a:solidFill>
                <a:srgbClr val="FF0000"/>
              </a:solidFill>
            </a:endParaRPr>
          </a:p>
          <a:p>
            <a:pPr algn="ctr"/>
            <a:r>
              <a:rPr kumimoji="1" lang="ja-JP" altLang="en-US" sz="2400" dirty="0">
                <a:solidFill>
                  <a:schemeClr val="tx1"/>
                </a:solidFill>
              </a:rPr>
              <a:t>夜１０時から午前２時に</a:t>
            </a:r>
            <a:endParaRPr kumimoji="1" lang="en-US" altLang="ja-JP" sz="2400" dirty="0">
              <a:solidFill>
                <a:schemeClr val="tx1"/>
              </a:solidFill>
            </a:endParaRPr>
          </a:p>
          <a:p>
            <a:pPr algn="ctr"/>
            <a:r>
              <a:rPr lang="ja-JP" altLang="en-US" sz="1200" dirty="0">
                <a:solidFill>
                  <a:schemeClr val="tx1"/>
                </a:solidFill>
              </a:rPr>
              <a:t>　　　　　　　　　　ぶんぴつ</a:t>
            </a:r>
            <a:endParaRPr lang="en-US" altLang="ja-JP" sz="1200" dirty="0">
              <a:solidFill>
                <a:schemeClr val="tx1"/>
              </a:solidFill>
            </a:endParaRPr>
          </a:p>
          <a:p>
            <a:pPr algn="ctr"/>
            <a:r>
              <a:rPr kumimoji="1" lang="ja-JP" altLang="en-US" sz="2400" dirty="0">
                <a:solidFill>
                  <a:schemeClr val="tx1"/>
                </a:solidFill>
              </a:rPr>
              <a:t>一番多く分泌</a:t>
            </a:r>
          </a:p>
        </p:txBody>
      </p:sp>
      <p:sp>
        <p:nvSpPr>
          <p:cNvPr id="9" name="ストライプ矢印 8"/>
          <p:cNvSpPr/>
          <p:nvPr/>
        </p:nvSpPr>
        <p:spPr>
          <a:xfrm>
            <a:off x="3894821" y="1543543"/>
            <a:ext cx="1429357" cy="468052"/>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角丸四角形 9"/>
          <p:cNvSpPr/>
          <p:nvPr/>
        </p:nvSpPr>
        <p:spPr>
          <a:xfrm>
            <a:off x="5580112" y="1045199"/>
            <a:ext cx="3240360" cy="2222545"/>
          </a:xfrm>
          <a:prstGeom prst="roundRect">
            <a:avLst/>
          </a:prstGeom>
          <a:noFill/>
          <a:ln>
            <a:solidFill>
              <a:srgbClr val="D632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a:solidFill>
                  <a:schemeClr val="tx1"/>
                </a:solidFill>
                <a:latin typeface="HGP創英角ﾎﾟｯﾌﾟ体" panose="040B0A00000000000000" pitchFamily="50" charset="-128"/>
                <a:ea typeface="HGP創英角ﾎﾟｯﾌﾟ体" panose="040B0A00000000000000" pitchFamily="50" charset="-128"/>
              </a:rPr>
              <a:t>からだをつくる</a:t>
            </a:r>
            <a:endParaRPr kumimoji="1" lang="en-US" altLang="ja-JP" sz="3200" dirty="0">
              <a:solidFill>
                <a:schemeClr val="tx1"/>
              </a:solidFill>
              <a:latin typeface="HGP創英角ﾎﾟｯﾌﾟ体" panose="040B0A00000000000000" pitchFamily="50" charset="-128"/>
              <a:ea typeface="HGP創英角ﾎﾟｯﾌﾟ体" panose="040B0A00000000000000" pitchFamily="50" charset="-128"/>
            </a:endParaRPr>
          </a:p>
          <a:p>
            <a:pPr algn="ctr"/>
            <a:r>
              <a:rPr kumimoji="1" lang="ja-JP" altLang="en-US" sz="1200" dirty="0">
                <a:solidFill>
                  <a:schemeClr val="tx1"/>
                </a:solidFill>
                <a:latin typeface="HGP創英角ﾎﾟｯﾌﾟ体" panose="040B0A00000000000000" pitchFamily="50" charset="-128"/>
                <a:ea typeface="HGP創英角ﾎﾟｯﾌﾟ体" panose="040B0A00000000000000" pitchFamily="50" charset="-128"/>
              </a:rPr>
              <a:t>　　　　</a:t>
            </a:r>
            <a:r>
              <a:rPr kumimoji="1" lang="ja-JP" altLang="en-US" sz="1200" dirty="0">
                <a:solidFill>
                  <a:schemeClr val="tx1"/>
                </a:solidFill>
                <a:latin typeface="ＭＳ Ｐゴシック" panose="020B0600070205080204" pitchFamily="50" charset="-128"/>
                <a:ea typeface="ＭＳ Ｐゴシック" panose="020B0600070205080204" pitchFamily="50" charset="-128"/>
              </a:rPr>
              <a:t>せいちょう</a:t>
            </a:r>
            <a:endParaRPr kumimoji="1" lang="en-US" altLang="ja-JP" sz="1200" dirty="0">
              <a:solidFill>
                <a:schemeClr val="tx1"/>
              </a:solidFill>
              <a:latin typeface="ＭＳ Ｐゴシック" panose="020B0600070205080204" pitchFamily="50" charset="-128"/>
              <a:ea typeface="ＭＳ Ｐゴシック" panose="020B0600070205080204" pitchFamily="50" charset="-128"/>
            </a:endParaRPr>
          </a:p>
          <a:p>
            <a:r>
              <a:rPr kumimoji="1" lang="ja-JP" altLang="en-US" sz="2400" dirty="0">
                <a:solidFill>
                  <a:schemeClr val="tx1"/>
                </a:solidFill>
                <a:latin typeface="+mn-ea"/>
              </a:rPr>
              <a:t>　・身体の成長</a:t>
            </a:r>
            <a:endParaRPr kumimoji="1" lang="en-US" altLang="ja-JP" sz="2400" dirty="0">
              <a:solidFill>
                <a:schemeClr val="tx1"/>
              </a:solidFill>
              <a:latin typeface="+mn-ea"/>
            </a:endParaRPr>
          </a:p>
          <a:p>
            <a:r>
              <a:rPr lang="ja-JP" altLang="en-US" sz="1200" dirty="0">
                <a:solidFill>
                  <a:schemeClr val="tx1"/>
                </a:solidFill>
                <a:latin typeface="+mn-ea"/>
              </a:rPr>
              <a:t>　　　　ひろう　　かいふく</a:t>
            </a:r>
            <a:endParaRPr lang="en-US" altLang="ja-JP" sz="1200" dirty="0">
              <a:solidFill>
                <a:schemeClr val="tx1"/>
              </a:solidFill>
              <a:latin typeface="+mn-ea"/>
            </a:endParaRPr>
          </a:p>
          <a:p>
            <a:r>
              <a:rPr kumimoji="1" lang="ja-JP" altLang="en-US" sz="2400" dirty="0">
                <a:solidFill>
                  <a:schemeClr val="tx1"/>
                </a:solidFill>
                <a:latin typeface="+mn-ea"/>
              </a:rPr>
              <a:t>　・疲労回復</a:t>
            </a:r>
          </a:p>
        </p:txBody>
      </p:sp>
    </p:spTree>
    <p:extLst>
      <p:ext uri="{BB962C8B-B14F-4D97-AF65-F5344CB8AC3E}">
        <p14:creationId xmlns:p14="http://schemas.microsoft.com/office/powerpoint/2010/main" val="3316676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146"/>
                                        </p:tgtEl>
                                        <p:attrNameLst>
                                          <p:attrName>style.visibility</p:attrName>
                                        </p:attrNameLst>
                                      </p:cBhvr>
                                      <p:to>
                                        <p:strVal val="visible"/>
                                      </p:to>
                                    </p:set>
                                    <p:animEffect transition="in" filter="fade">
                                      <p:cBhvr>
                                        <p:cTn id="17" dur="500"/>
                                        <p:tgtEl>
                                          <p:spTgt spid="614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角丸四角形 2"/>
          <p:cNvSpPr/>
          <p:nvPr/>
        </p:nvSpPr>
        <p:spPr>
          <a:xfrm>
            <a:off x="1122543" y="188640"/>
            <a:ext cx="7114937" cy="911162"/>
          </a:xfrm>
          <a:prstGeom prst="roundRect">
            <a:avLst/>
          </a:prstGeom>
          <a:solidFill>
            <a:schemeClr val="accent6">
              <a:lumMod val="40000"/>
              <a:lumOff val="6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4000" dirty="0">
                <a:solidFill>
                  <a:prstClr val="black"/>
                </a:solidFill>
                <a:latin typeface="HGS創英角ﾎﾟｯﾌﾟ体" panose="040B0A00000000000000" pitchFamily="50" charset="-128"/>
                <a:ea typeface="HGS創英角ﾎﾟｯﾌﾟ体" panose="040B0A00000000000000" pitchFamily="50" charset="-128"/>
              </a:rPr>
              <a:t>がんを防ぐための新</a:t>
            </a:r>
            <a:r>
              <a:rPr lang="en-US" altLang="ja-JP" sz="4000" dirty="0">
                <a:solidFill>
                  <a:prstClr val="black"/>
                </a:solidFill>
                <a:latin typeface="HGS創英角ﾎﾟｯﾌﾟ体" panose="040B0A00000000000000" pitchFamily="50" charset="-128"/>
                <a:ea typeface="HGS創英角ﾎﾟｯﾌﾟ体" panose="040B0A00000000000000" pitchFamily="50" charset="-128"/>
              </a:rPr>
              <a:t>12</a:t>
            </a:r>
            <a:r>
              <a:rPr lang="ja-JP" altLang="en-US" sz="4000" dirty="0">
                <a:solidFill>
                  <a:prstClr val="black"/>
                </a:solidFill>
                <a:latin typeface="HGS創英角ﾎﾟｯﾌﾟ体" panose="040B0A00000000000000" pitchFamily="50" charset="-128"/>
                <a:ea typeface="HGS創英角ﾎﾟｯﾌﾟ体" panose="040B0A00000000000000" pitchFamily="50" charset="-128"/>
              </a:rPr>
              <a:t>か条</a:t>
            </a:r>
          </a:p>
        </p:txBody>
      </p:sp>
      <p:sp>
        <p:nvSpPr>
          <p:cNvPr id="2" name="角丸四角形 1"/>
          <p:cNvSpPr/>
          <p:nvPr/>
        </p:nvSpPr>
        <p:spPr>
          <a:xfrm>
            <a:off x="467544" y="1268760"/>
            <a:ext cx="8476352" cy="5112567"/>
          </a:xfrm>
          <a:prstGeom prst="roundRect">
            <a:avLst/>
          </a:prstGeom>
          <a:solidFill>
            <a:srgbClr val="0074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1000" dirty="0">
              <a:solidFill>
                <a:prstClr val="white"/>
              </a:solidFill>
              <a:latin typeface="HGS創英角ﾎﾟｯﾌﾟ体" panose="040B0A00000000000000" pitchFamily="50" charset="-128"/>
              <a:ea typeface="HGS創英角ﾎﾟｯﾌﾟ体" panose="040B0A00000000000000" pitchFamily="50" charset="-128"/>
            </a:endParaRPr>
          </a:p>
          <a:p>
            <a:endParaRPr lang="en-US" altLang="ja-JP" sz="1000" dirty="0">
              <a:solidFill>
                <a:prstClr val="white"/>
              </a:solidFill>
              <a:latin typeface="HGS創英角ﾎﾟｯﾌﾟ体" panose="040B0A00000000000000" pitchFamily="50" charset="-128"/>
              <a:ea typeface="HGS創英角ﾎﾟｯﾌﾟ体" panose="040B0A00000000000000" pitchFamily="50" charset="-128"/>
            </a:endParaRPr>
          </a:p>
          <a:p>
            <a:endParaRPr lang="en-US" altLang="ja-JP" sz="3200" dirty="0">
              <a:solidFill>
                <a:prstClr val="white"/>
              </a:solidFill>
              <a:latin typeface="HGS創英角ﾎﾟｯﾌﾟ体" panose="040B0A00000000000000" pitchFamily="50" charset="-128"/>
              <a:ea typeface="HGS創英角ﾎﾟｯﾌﾟ体" panose="040B0A00000000000000" pitchFamily="50" charset="-128"/>
            </a:endParaRPr>
          </a:p>
          <a:p>
            <a:endParaRPr lang="en-US" altLang="ja-JP" sz="3200" dirty="0">
              <a:solidFill>
                <a:prstClr val="white"/>
              </a:solidFill>
              <a:latin typeface="HGS創英角ﾎﾟｯﾌﾟ体" panose="040B0A00000000000000" pitchFamily="50" charset="-128"/>
              <a:ea typeface="HGS創英角ﾎﾟｯﾌﾟ体" panose="040B0A00000000000000" pitchFamily="50" charset="-128"/>
            </a:endParaRPr>
          </a:p>
        </p:txBody>
      </p:sp>
      <p:sp>
        <p:nvSpPr>
          <p:cNvPr id="7" name="テキスト ボックス 6"/>
          <p:cNvSpPr txBox="1"/>
          <p:nvPr/>
        </p:nvSpPr>
        <p:spPr>
          <a:xfrm>
            <a:off x="899592" y="1484784"/>
            <a:ext cx="8009622" cy="4524315"/>
          </a:xfrm>
          <a:prstGeom prst="rect">
            <a:avLst/>
          </a:prstGeom>
          <a:noFill/>
        </p:spPr>
        <p:txBody>
          <a:bodyPr wrap="square" rtlCol="0">
            <a:spAutoFit/>
          </a:bodyPr>
          <a:lstStyle/>
          <a:p>
            <a:r>
              <a:rPr lang="ja-JP" altLang="en-US" sz="2400" dirty="0">
                <a:solidFill>
                  <a:prstClr val="white"/>
                </a:solidFill>
                <a:latin typeface="HGS創英角ﾎﾟｯﾌﾟ体" panose="040B0A00000000000000" pitchFamily="50" charset="-128"/>
                <a:ea typeface="HGS創英角ﾎﾟｯﾌﾟ体" panose="040B0A00000000000000" pitchFamily="50" charset="-128"/>
              </a:rPr>
              <a:t>１．たばこは吸わない</a:t>
            </a:r>
          </a:p>
          <a:p>
            <a:r>
              <a:rPr lang="ja-JP" altLang="en-US" sz="2400" dirty="0">
                <a:solidFill>
                  <a:prstClr val="white"/>
                </a:solidFill>
                <a:latin typeface="HGS創英角ﾎﾟｯﾌﾟ体" panose="040B0A00000000000000" pitchFamily="50" charset="-128"/>
                <a:ea typeface="HGS創英角ﾎﾟｯﾌﾟ体" panose="040B0A00000000000000" pitchFamily="50" charset="-128"/>
              </a:rPr>
              <a:t>２．他人のたばこの煙をできるだけ避ける</a:t>
            </a:r>
          </a:p>
          <a:p>
            <a:r>
              <a:rPr lang="ja-JP" altLang="en-US" sz="2400" dirty="0">
                <a:solidFill>
                  <a:prstClr val="white"/>
                </a:solidFill>
                <a:latin typeface="HGS創英角ﾎﾟｯﾌﾟ体" panose="040B0A00000000000000" pitchFamily="50" charset="-128"/>
                <a:ea typeface="HGS創英角ﾎﾟｯﾌﾟ体" panose="040B0A00000000000000" pitchFamily="50" charset="-128"/>
              </a:rPr>
              <a:t>３．お酒はほどほどに</a:t>
            </a:r>
          </a:p>
          <a:p>
            <a:r>
              <a:rPr lang="ja-JP" altLang="en-US" sz="2400" dirty="0">
                <a:solidFill>
                  <a:prstClr val="white"/>
                </a:solidFill>
                <a:latin typeface="HGS創英角ﾎﾟｯﾌﾟ体" panose="040B0A00000000000000" pitchFamily="50" charset="-128"/>
                <a:ea typeface="HGS創英角ﾎﾟｯﾌﾟ体" panose="040B0A00000000000000" pitchFamily="50" charset="-128"/>
              </a:rPr>
              <a:t>４．バランスのとれた食生活を</a:t>
            </a:r>
          </a:p>
          <a:p>
            <a:r>
              <a:rPr lang="ja-JP" altLang="en-US" sz="2400" dirty="0">
                <a:solidFill>
                  <a:prstClr val="white"/>
                </a:solidFill>
                <a:latin typeface="HGS創英角ﾎﾟｯﾌﾟ体" panose="040B0A00000000000000" pitchFamily="50" charset="-128"/>
                <a:ea typeface="HGS創英角ﾎﾟｯﾌﾟ体" panose="040B0A00000000000000" pitchFamily="50" charset="-128"/>
              </a:rPr>
              <a:t>５．塩辛い食品は控えめに</a:t>
            </a:r>
          </a:p>
          <a:p>
            <a:r>
              <a:rPr lang="ja-JP" altLang="en-US" sz="2400" dirty="0">
                <a:solidFill>
                  <a:prstClr val="white"/>
                </a:solidFill>
                <a:latin typeface="HGS創英角ﾎﾟｯﾌﾟ体" panose="040B0A00000000000000" pitchFamily="50" charset="-128"/>
                <a:ea typeface="HGS創英角ﾎﾟｯﾌﾟ体" panose="040B0A00000000000000" pitchFamily="50" charset="-128"/>
              </a:rPr>
              <a:t>６．野菜や果物は不足にならないように</a:t>
            </a:r>
          </a:p>
          <a:p>
            <a:r>
              <a:rPr lang="ja-JP" altLang="en-US" sz="2400" dirty="0">
                <a:solidFill>
                  <a:prstClr val="white"/>
                </a:solidFill>
                <a:latin typeface="HGS創英角ﾎﾟｯﾌﾟ体" panose="040B0A00000000000000" pitchFamily="50" charset="-128"/>
                <a:ea typeface="HGS創英角ﾎﾟｯﾌﾟ体" panose="040B0A00000000000000" pitchFamily="50" charset="-128"/>
              </a:rPr>
              <a:t>７．適度に運動</a:t>
            </a:r>
          </a:p>
          <a:p>
            <a:r>
              <a:rPr lang="ja-JP" altLang="en-US" sz="2400" dirty="0">
                <a:solidFill>
                  <a:prstClr val="white"/>
                </a:solidFill>
                <a:latin typeface="HGS創英角ﾎﾟｯﾌﾟ体" panose="040B0A00000000000000" pitchFamily="50" charset="-128"/>
                <a:ea typeface="HGS創英角ﾎﾟｯﾌﾟ体" panose="040B0A00000000000000" pitchFamily="50" charset="-128"/>
              </a:rPr>
              <a:t>８．適切な体重維持</a:t>
            </a:r>
          </a:p>
          <a:p>
            <a:r>
              <a:rPr lang="ja-JP" altLang="en-US" sz="2400" dirty="0">
                <a:solidFill>
                  <a:prstClr val="white"/>
                </a:solidFill>
                <a:latin typeface="HGS創英角ﾎﾟｯﾌﾟ体" panose="040B0A00000000000000" pitchFamily="50" charset="-128"/>
                <a:ea typeface="HGS創英角ﾎﾟｯﾌﾟ体" panose="040B0A00000000000000" pitchFamily="50" charset="-128"/>
              </a:rPr>
              <a:t>９．ウイルスや細菌の感染予防と治療</a:t>
            </a:r>
          </a:p>
          <a:p>
            <a:r>
              <a:rPr lang="ja-JP" altLang="en-US" sz="2400" dirty="0">
                <a:solidFill>
                  <a:prstClr val="white"/>
                </a:solidFill>
                <a:latin typeface="HGS創英角ﾎﾟｯﾌﾟ体" panose="040B0A00000000000000" pitchFamily="50" charset="-128"/>
                <a:ea typeface="HGS創英角ﾎﾟｯﾌﾟ体" panose="040B0A00000000000000" pitchFamily="50" charset="-128"/>
              </a:rPr>
              <a:t>１０．定期的ながん検診を</a:t>
            </a:r>
          </a:p>
          <a:p>
            <a:r>
              <a:rPr lang="ja-JP" altLang="en-US" sz="2400" dirty="0">
                <a:solidFill>
                  <a:prstClr val="white"/>
                </a:solidFill>
                <a:latin typeface="HGS創英角ﾎﾟｯﾌﾟ体" panose="040B0A00000000000000" pitchFamily="50" charset="-128"/>
                <a:ea typeface="HGS創英角ﾎﾟｯﾌﾟ体" panose="040B0A00000000000000" pitchFamily="50" charset="-128"/>
              </a:rPr>
              <a:t>１１．身体の異常に気がついたら、すぐに受診を</a:t>
            </a:r>
          </a:p>
          <a:p>
            <a:r>
              <a:rPr lang="ja-JP" altLang="en-US" sz="2400" dirty="0">
                <a:solidFill>
                  <a:prstClr val="white"/>
                </a:solidFill>
                <a:latin typeface="HGS創英角ﾎﾟｯﾌﾟ体" panose="040B0A00000000000000" pitchFamily="50" charset="-128"/>
                <a:ea typeface="HGS創英角ﾎﾟｯﾌﾟ体" panose="040B0A00000000000000" pitchFamily="50" charset="-128"/>
              </a:rPr>
              <a:t>１２．正しいがん情報でがんを知ることから</a:t>
            </a:r>
          </a:p>
        </p:txBody>
      </p:sp>
      <p:pic>
        <p:nvPicPr>
          <p:cNvPr id="6148" name="Picture 4" descr="http://4.bp.blogspot.com/-8n8y9H2F-Sk/VEETH92qFlI/AAAAAAAAoZw/7ciJcvY8yZ0/s800/meneki_good.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97026" y="2492896"/>
            <a:ext cx="2412025" cy="2496424"/>
          </a:xfrm>
          <a:prstGeom prst="rect">
            <a:avLst/>
          </a:prstGeom>
          <a:noFill/>
          <a:extLst>
            <a:ext uri="{909E8E84-426E-40DD-AFC4-6F175D3DCCD1}">
              <a14:hiddenFill xmlns:a14="http://schemas.microsoft.com/office/drawing/2010/main">
                <a:solidFill>
                  <a:srgbClr val="FFFFFF"/>
                </a:solidFill>
              </a14:hiddenFill>
            </a:ext>
          </a:extLst>
        </p:spPr>
      </p:pic>
      <p:sp>
        <p:nvSpPr>
          <p:cNvPr id="10" name="テキスト ボックス 9"/>
          <p:cNvSpPr txBox="1"/>
          <p:nvPr/>
        </p:nvSpPr>
        <p:spPr>
          <a:xfrm>
            <a:off x="1746954" y="6381327"/>
            <a:ext cx="8009622" cy="400110"/>
          </a:xfrm>
          <a:prstGeom prst="rect">
            <a:avLst/>
          </a:prstGeom>
          <a:noFill/>
        </p:spPr>
        <p:txBody>
          <a:bodyPr wrap="square" rtlCol="0">
            <a:spAutoFit/>
          </a:bodyPr>
          <a:lstStyle/>
          <a:p>
            <a:r>
              <a:rPr lang="ja-JP" altLang="en-US" dirty="0">
                <a:latin typeface="HGS創英角ﾎﾟｯﾌﾟ体" panose="040B0A00000000000000" pitchFamily="50" charset="-128"/>
                <a:ea typeface="HGS創英角ﾎﾟｯﾌﾟ体" panose="040B0A00000000000000" pitchFamily="50" charset="-128"/>
              </a:rPr>
              <a:t>国立がん研究センターがん予防・検診研究センターまとめ</a:t>
            </a:r>
            <a:r>
              <a:rPr lang="ja-JP" altLang="en-US" sz="2000" dirty="0">
                <a:latin typeface="HGS創英角ﾎﾟｯﾌﾟ体" panose="040B0A00000000000000" pitchFamily="50" charset="-128"/>
                <a:ea typeface="HGS創英角ﾎﾟｯﾌﾟ体" panose="040B0A00000000000000" pitchFamily="50" charset="-128"/>
              </a:rPr>
              <a:t>　</a:t>
            </a:r>
            <a:endParaRPr lang="en-US" altLang="ja-JP" sz="2000" dirty="0">
              <a:latin typeface="HGS創英角ﾎﾟｯﾌﾟ体" panose="040B0A00000000000000" pitchFamily="50" charset="-128"/>
              <a:ea typeface="HGS創英角ﾎﾟｯﾌﾟ体" panose="040B0A00000000000000" pitchFamily="50" charset="-128"/>
            </a:endParaRPr>
          </a:p>
        </p:txBody>
      </p:sp>
    </p:spTree>
    <p:extLst>
      <p:ext uri="{BB962C8B-B14F-4D97-AF65-F5344CB8AC3E}">
        <p14:creationId xmlns:p14="http://schemas.microsoft.com/office/powerpoint/2010/main" val="4040983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3.bp.blogspot.com/-7qyMMUmZN8w/U0IIChQfjeI/AAAAAAAAe3I/M1LFKvr5bVk/s800/echo_kens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92718" y="3949143"/>
            <a:ext cx="3248025" cy="255270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4.bp.blogspot.com/-bIOp2eO9k18/UvTeA1XXwfI/AAAAAAAAdiI/gBEXNZEQ1TQ/s800/man_xray_rentogen.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06192" y="3878313"/>
            <a:ext cx="1935315" cy="2694360"/>
          </a:xfrm>
          <a:prstGeom prst="rect">
            <a:avLst/>
          </a:prstGeom>
          <a:noFill/>
          <a:extLst>
            <a:ext uri="{909E8E84-426E-40DD-AFC4-6F175D3DCCD1}">
              <a14:hiddenFill xmlns:a14="http://schemas.microsoft.com/office/drawing/2010/main">
                <a:solidFill>
                  <a:srgbClr val="FFFFFF"/>
                </a:solidFill>
              </a14:hiddenFill>
            </a:ext>
          </a:extLst>
        </p:spPr>
      </p:pic>
      <p:sp>
        <p:nvSpPr>
          <p:cNvPr id="7" name="角丸四角形 6"/>
          <p:cNvSpPr/>
          <p:nvPr/>
        </p:nvSpPr>
        <p:spPr>
          <a:xfrm>
            <a:off x="1101800" y="193674"/>
            <a:ext cx="7416824" cy="1009066"/>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dirty="0">
                <a:solidFill>
                  <a:schemeClr val="bg1"/>
                </a:solidFill>
                <a:latin typeface="HGP創英角ﾎﾟｯﾌﾟ体" panose="040B0A00000000000000" pitchFamily="50" charset="-128"/>
                <a:ea typeface="HGP創英角ﾎﾟｯﾌﾟ体" panose="040B0A00000000000000" pitchFamily="50" charset="-128"/>
              </a:rPr>
              <a:t>　　　　　　　　　　　</a:t>
            </a:r>
            <a:r>
              <a:rPr lang="ja-JP" altLang="en-US" sz="1400" dirty="0">
                <a:solidFill>
                  <a:schemeClr val="bg1"/>
                </a:solidFill>
                <a:latin typeface="HGP創英角ﾎﾟｯﾌﾟ体" panose="040B0A00000000000000" pitchFamily="50" charset="-128"/>
                <a:ea typeface="HGP創英角ﾎﾟｯﾌﾟ体" panose="040B0A00000000000000" pitchFamily="50" charset="-128"/>
              </a:rPr>
              <a:t>　　　　　　　け　ん　し　ん　　　　　ぜ　っ　た　い　　　</a:t>
            </a:r>
            <a:endParaRPr lang="en-US" altLang="ja-JP" sz="1400" dirty="0">
              <a:solidFill>
                <a:schemeClr val="bg1"/>
              </a:solidFill>
              <a:latin typeface="HGP創英角ﾎﾟｯﾌﾟ体" panose="040B0A00000000000000" pitchFamily="50" charset="-128"/>
              <a:ea typeface="HGP創英角ﾎﾟｯﾌﾟ体" panose="040B0A00000000000000" pitchFamily="50" charset="-128"/>
            </a:endParaRPr>
          </a:p>
          <a:p>
            <a:pPr algn="ctr"/>
            <a:r>
              <a:rPr lang="ja-JP" altLang="en-US" sz="4400" dirty="0">
                <a:solidFill>
                  <a:schemeClr val="bg1"/>
                </a:solidFill>
                <a:latin typeface="HGP創英角ﾎﾟｯﾌﾟ体" panose="040B0A00000000000000" pitchFamily="50" charset="-128"/>
                <a:ea typeface="HGP創英角ﾎﾟｯﾌﾟ体" panose="040B0A00000000000000" pitchFamily="50" charset="-128"/>
              </a:rPr>
              <a:t>がん検診は絶対大事！</a:t>
            </a:r>
            <a:endParaRPr kumimoji="1" lang="ja-JP" altLang="en-US" sz="4400" dirty="0">
              <a:solidFill>
                <a:schemeClr val="bg1"/>
              </a:solidFill>
              <a:latin typeface="HGP創英角ﾎﾟｯﾌﾟ体" panose="040B0A00000000000000" pitchFamily="50" charset="-128"/>
              <a:ea typeface="HGP創英角ﾎﾟｯﾌﾟ体" panose="040B0A00000000000000" pitchFamily="50" charset="-128"/>
            </a:endParaRPr>
          </a:p>
        </p:txBody>
      </p:sp>
      <p:sp>
        <p:nvSpPr>
          <p:cNvPr id="5" name="円形吹き出し 4"/>
          <p:cNvSpPr/>
          <p:nvPr/>
        </p:nvSpPr>
        <p:spPr>
          <a:xfrm>
            <a:off x="8106" y="1387320"/>
            <a:ext cx="3915822" cy="2620272"/>
          </a:xfrm>
          <a:prstGeom prst="wedgeEllipseCallout">
            <a:avLst>
              <a:gd name="adj1" fmla="val 6600"/>
              <a:gd name="adj2" fmla="val 5893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tx1"/>
                </a:solidFill>
              </a:rPr>
              <a:t>望ましい生活習慣</a:t>
            </a:r>
            <a:r>
              <a:rPr lang="ja-JP" altLang="en-US" sz="2400" b="1" dirty="0">
                <a:solidFill>
                  <a:schemeClr val="tx1"/>
                </a:solidFill>
              </a:rPr>
              <a:t>な</a:t>
            </a:r>
            <a:r>
              <a:rPr kumimoji="1" lang="ja-JP" altLang="en-US" sz="2400" b="1" dirty="0">
                <a:solidFill>
                  <a:schemeClr val="tx1"/>
                </a:solidFill>
              </a:rPr>
              <a:t>ら、がんにはならないの？</a:t>
            </a:r>
          </a:p>
        </p:txBody>
      </p:sp>
      <p:sp>
        <p:nvSpPr>
          <p:cNvPr id="6" name="円形吹き出し 5"/>
          <p:cNvSpPr/>
          <p:nvPr/>
        </p:nvSpPr>
        <p:spPr>
          <a:xfrm>
            <a:off x="4067944" y="1273571"/>
            <a:ext cx="5042977" cy="2570422"/>
          </a:xfrm>
          <a:prstGeom prst="wedgeEllipseCallout">
            <a:avLst>
              <a:gd name="adj1" fmla="val 7730"/>
              <a:gd name="adj2" fmla="val 66349"/>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solidFill>
                  <a:schemeClr val="tx1"/>
                </a:solidFill>
              </a:rPr>
              <a:t>いいえ！</a:t>
            </a:r>
            <a:endParaRPr kumimoji="1" lang="en-US" altLang="ja-JP" sz="2800" b="1" dirty="0">
              <a:solidFill>
                <a:schemeClr val="tx1"/>
              </a:solidFill>
            </a:endParaRPr>
          </a:p>
          <a:p>
            <a:pPr algn="ctr"/>
            <a:r>
              <a:rPr kumimoji="1" lang="ja-JP" altLang="en-US" sz="2400" b="1" dirty="0">
                <a:solidFill>
                  <a:schemeClr val="tx1"/>
                </a:solidFill>
              </a:rPr>
              <a:t>がんには、</a:t>
            </a:r>
            <a:r>
              <a:rPr lang="ja-JP" altLang="en-US" sz="2400" b="1" dirty="0">
                <a:solidFill>
                  <a:schemeClr val="tx1"/>
                </a:solidFill>
              </a:rPr>
              <a:t>原因の分からないものもあります。</a:t>
            </a:r>
            <a:endParaRPr lang="en-US" altLang="ja-JP" sz="2400" b="1" dirty="0">
              <a:solidFill>
                <a:schemeClr val="tx1"/>
              </a:solidFill>
            </a:endParaRPr>
          </a:p>
          <a:p>
            <a:pPr algn="ctr"/>
            <a:r>
              <a:rPr kumimoji="1" lang="ja-JP" altLang="en-US" sz="2400" b="1" dirty="0">
                <a:solidFill>
                  <a:schemeClr val="tx1"/>
                </a:solidFill>
              </a:rPr>
              <a:t>がんになっても早い段階で見つける</a:t>
            </a:r>
            <a:r>
              <a:rPr lang="ja-JP" altLang="en-US" sz="2400" b="1" dirty="0">
                <a:solidFill>
                  <a:schemeClr val="tx1"/>
                </a:solidFill>
              </a:rPr>
              <a:t>ために</a:t>
            </a:r>
            <a:endParaRPr lang="en-US" altLang="ja-JP" sz="2400" b="1" dirty="0">
              <a:solidFill>
                <a:schemeClr val="tx1"/>
              </a:solidFill>
            </a:endParaRPr>
          </a:p>
          <a:p>
            <a:pPr algn="ctr"/>
            <a:r>
              <a:rPr lang="ja-JP" altLang="en-US" sz="2400" b="1" dirty="0">
                <a:solidFill>
                  <a:schemeClr val="tx1"/>
                </a:solidFill>
              </a:rPr>
              <a:t>がん検診が大切です</a:t>
            </a:r>
            <a:r>
              <a:rPr kumimoji="1" lang="ja-JP" altLang="en-US" sz="2400" b="1" dirty="0">
                <a:solidFill>
                  <a:schemeClr val="tx1"/>
                </a:solidFill>
              </a:rPr>
              <a:t>。</a:t>
            </a:r>
            <a:endParaRPr kumimoji="1" lang="en-US" altLang="ja-JP" sz="2400" b="1" dirty="0">
              <a:solidFill>
                <a:schemeClr val="tx1"/>
              </a:solidFill>
            </a:endParaRPr>
          </a:p>
        </p:txBody>
      </p:sp>
      <p:pic>
        <p:nvPicPr>
          <p:cNvPr id="4" name="図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5428" y="4148843"/>
            <a:ext cx="2982858" cy="2420888"/>
          </a:xfrm>
          <a:prstGeom prst="rect">
            <a:avLst/>
          </a:prstGeom>
        </p:spPr>
      </p:pic>
    </p:spTree>
    <p:extLst>
      <p:ext uri="{BB962C8B-B14F-4D97-AF65-F5344CB8AC3E}">
        <p14:creationId xmlns:p14="http://schemas.microsoft.com/office/powerpoint/2010/main" val="3961201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1073487" y="193673"/>
            <a:ext cx="6912768" cy="859061"/>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4000" dirty="0">
                <a:solidFill>
                  <a:schemeClr val="bg1"/>
                </a:solidFill>
                <a:latin typeface="HGP創英角ﾎﾟｯﾌﾟ体" panose="040B0A00000000000000" pitchFamily="50" charset="-128"/>
                <a:ea typeface="HGP創英角ﾎﾟｯﾌﾟ体" panose="040B0A00000000000000" pitchFamily="50" charset="-128"/>
              </a:rPr>
              <a:t>もし、</a:t>
            </a:r>
            <a:r>
              <a:rPr lang="ja-JP" altLang="en-US" sz="6000" dirty="0">
                <a:solidFill>
                  <a:srgbClr val="F4B6D2"/>
                </a:solidFill>
                <a:latin typeface="HGP創英角ﾎﾟｯﾌﾟ体" panose="040B0A00000000000000" pitchFamily="50" charset="-128"/>
                <a:ea typeface="HGP創英角ﾎﾟｯﾌﾟ体" panose="040B0A00000000000000" pitchFamily="50" charset="-128"/>
              </a:rPr>
              <a:t>がん</a:t>
            </a:r>
            <a:r>
              <a:rPr lang="ja-JP" altLang="en-US" sz="4000" dirty="0">
                <a:solidFill>
                  <a:schemeClr val="bg1"/>
                </a:solidFill>
                <a:latin typeface="HGP創英角ﾎﾟｯﾌﾟ体" panose="040B0A00000000000000" pitchFamily="50" charset="-128"/>
                <a:ea typeface="HGP創英角ﾎﾟｯﾌﾟ体" panose="040B0A00000000000000" pitchFamily="50" charset="-128"/>
              </a:rPr>
              <a:t>になったら・・</a:t>
            </a:r>
            <a:endParaRPr kumimoji="1" lang="ja-JP" altLang="en-US" sz="4000" dirty="0">
              <a:solidFill>
                <a:schemeClr val="bg1"/>
              </a:solidFill>
              <a:latin typeface="HGP創英角ﾎﾟｯﾌﾟ体" panose="040B0A00000000000000" pitchFamily="50" charset="-128"/>
              <a:ea typeface="HGP創英角ﾎﾟｯﾌﾟ体" panose="040B0A00000000000000" pitchFamily="50" charset="-128"/>
            </a:endParaRPr>
          </a:p>
        </p:txBody>
      </p:sp>
      <p:pic>
        <p:nvPicPr>
          <p:cNvPr id="8" name="Picture 7" descr="http://1.bp.blogspot.com/-uhPwF4hUgTs/VSufX-J4JHI/AAAAAAAAs6o/CRp8_RFSOiE/s800/nurse2_4_think.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37783" y="2964560"/>
            <a:ext cx="1584176" cy="2192632"/>
          </a:xfrm>
          <a:prstGeom prst="rect">
            <a:avLst/>
          </a:prstGeom>
          <a:noFill/>
          <a:extLst>
            <a:ext uri="{909E8E84-426E-40DD-AFC4-6F175D3DCCD1}">
              <a14:hiddenFill xmlns:a14="http://schemas.microsoft.com/office/drawing/2010/main">
                <a:solidFill>
                  <a:srgbClr val="FFFFFF"/>
                </a:solidFill>
              </a14:hiddenFill>
            </a:ext>
          </a:extLst>
        </p:spPr>
      </p:pic>
      <p:sp>
        <p:nvSpPr>
          <p:cNvPr id="5" name="雲形吹き出し 4"/>
          <p:cNvSpPr/>
          <p:nvPr/>
        </p:nvSpPr>
        <p:spPr>
          <a:xfrm>
            <a:off x="135931" y="3212976"/>
            <a:ext cx="3131840" cy="1296144"/>
          </a:xfrm>
          <a:prstGeom prst="cloudCallout">
            <a:avLst>
              <a:gd name="adj1" fmla="val 67514"/>
              <a:gd name="adj2" fmla="val 3688"/>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a:t>どんな治療</a:t>
            </a:r>
            <a:endParaRPr kumimoji="1" lang="en-US" altLang="ja-JP" dirty="0"/>
          </a:p>
          <a:p>
            <a:pPr algn="ctr"/>
            <a:r>
              <a:rPr kumimoji="1" lang="ja-JP" altLang="en-US" dirty="0"/>
              <a:t>をするの？</a:t>
            </a:r>
          </a:p>
        </p:txBody>
      </p:sp>
      <p:sp>
        <p:nvSpPr>
          <p:cNvPr id="10" name="雲形吹き出し 9"/>
          <p:cNvSpPr/>
          <p:nvPr/>
        </p:nvSpPr>
        <p:spPr>
          <a:xfrm>
            <a:off x="5724128" y="1242268"/>
            <a:ext cx="3131840" cy="1296144"/>
          </a:xfrm>
          <a:prstGeom prst="cloudCallout">
            <a:avLst>
              <a:gd name="adj1" fmla="val -66119"/>
              <a:gd name="adj2" fmla="val 97094"/>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a:t>治療費はいくらかかるのかしら？</a:t>
            </a:r>
          </a:p>
        </p:txBody>
      </p:sp>
      <p:sp>
        <p:nvSpPr>
          <p:cNvPr id="11" name="雲形吹き出し 10"/>
          <p:cNvSpPr/>
          <p:nvPr/>
        </p:nvSpPr>
        <p:spPr>
          <a:xfrm>
            <a:off x="6012160" y="2939678"/>
            <a:ext cx="3131840" cy="1296144"/>
          </a:xfrm>
          <a:prstGeom prst="cloudCallout">
            <a:avLst>
              <a:gd name="adj1" fmla="val -72904"/>
              <a:gd name="adj2" fmla="val 19291"/>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dirty="0"/>
              <a:t>仕事はつづけられるのかしら？</a:t>
            </a:r>
            <a:endParaRPr kumimoji="1" lang="ja-JP" altLang="en-US" dirty="0"/>
          </a:p>
        </p:txBody>
      </p:sp>
      <p:sp>
        <p:nvSpPr>
          <p:cNvPr id="12" name="雲形吹き出し 11"/>
          <p:cNvSpPr/>
          <p:nvPr/>
        </p:nvSpPr>
        <p:spPr>
          <a:xfrm>
            <a:off x="5983632" y="5157192"/>
            <a:ext cx="3131840" cy="1296144"/>
          </a:xfrm>
          <a:prstGeom prst="cloudCallout">
            <a:avLst>
              <a:gd name="adj1" fmla="val -73411"/>
              <a:gd name="adj2" fmla="val -106157"/>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dirty="0"/>
              <a:t>将来のことが</a:t>
            </a:r>
            <a:endParaRPr lang="en-US" altLang="ja-JP" dirty="0"/>
          </a:p>
          <a:p>
            <a:pPr algn="ctr"/>
            <a:r>
              <a:rPr lang="ja-JP" altLang="en-US" dirty="0"/>
              <a:t>不安・・・。</a:t>
            </a:r>
            <a:endParaRPr kumimoji="1" lang="ja-JP" altLang="en-US" dirty="0"/>
          </a:p>
        </p:txBody>
      </p:sp>
      <p:sp>
        <p:nvSpPr>
          <p:cNvPr id="13" name="雲形吹き出し 12"/>
          <p:cNvSpPr/>
          <p:nvPr/>
        </p:nvSpPr>
        <p:spPr>
          <a:xfrm>
            <a:off x="251174" y="5157192"/>
            <a:ext cx="3131840" cy="1296144"/>
          </a:xfrm>
          <a:prstGeom prst="cloudCallout">
            <a:avLst>
              <a:gd name="adj1" fmla="val 69138"/>
              <a:gd name="adj2" fmla="val -109516"/>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a:t>治療は痛いの？</a:t>
            </a:r>
          </a:p>
        </p:txBody>
      </p:sp>
      <p:sp>
        <p:nvSpPr>
          <p:cNvPr id="14" name="雲形吹き出し 13"/>
          <p:cNvSpPr/>
          <p:nvPr/>
        </p:nvSpPr>
        <p:spPr>
          <a:xfrm>
            <a:off x="109073" y="1337355"/>
            <a:ext cx="3131840" cy="1296144"/>
          </a:xfrm>
          <a:prstGeom prst="cloudCallout">
            <a:avLst>
              <a:gd name="adj1" fmla="val 69974"/>
              <a:gd name="adj2" fmla="val 92242"/>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dirty="0"/>
              <a:t>自分ががんになるなんて。</a:t>
            </a:r>
            <a:endParaRPr kumimoji="1" lang="ja-JP" altLang="en-US" dirty="0"/>
          </a:p>
        </p:txBody>
      </p:sp>
      <p:sp>
        <p:nvSpPr>
          <p:cNvPr id="17" name="ドーナツ 16"/>
          <p:cNvSpPr/>
          <p:nvPr/>
        </p:nvSpPr>
        <p:spPr>
          <a:xfrm>
            <a:off x="2110443" y="1573150"/>
            <a:ext cx="4896544" cy="4669560"/>
          </a:xfrm>
          <a:prstGeom prst="donut">
            <a:avLst/>
          </a:prstGeom>
          <a:solidFill>
            <a:srgbClr val="FEF6F0">
              <a:alpha val="40000"/>
            </a:srgbClr>
          </a:solidFill>
          <a:ln w="0">
            <a:noFill/>
          </a:ln>
          <a:effectLst>
            <a:glow rad="228600">
              <a:schemeClr val="accent6">
                <a:satMod val="175000"/>
                <a:alpha val="27000"/>
              </a:schemeClr>
            </a:glow>
            <a:softEdge rad="558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6" name="雲 15"/>
          <p:cNvSpPr/>
          <p:nvPr/>
        </p:nvSpPr>
        <p:spPr>
          <a:xfrm>
            <a:off x="3383014" y="1735274"/>
            <a:ext cx="2232248" cy="1382358"/>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400" dirty="0"/>
              <a:t>不安</a:t>
            </a:r>
          </a:p>
        </p:txBody>
      </p:sp>
    </p:spTree>
    <p:extLst>
      <p:ext uri="{BB962C8B-B14F-4D97-AF65-F5344CB8AC3E}">
        <p14:creationId xmlns:p14="http://schemas.microsoft.com/office/powerpoint/2010/main" val="2689001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80">
                                          <p:stCondLst>
                                            <p:cond delay="0"/>
                                          </p:stCondLst>
                                        </p:cTn>
                                        <p:tgtEl>
                                          <p:spTgt spid="16"/>
                                        </p:tgtEl>
                                      </p:cBhvr>
                                    </p:animEffect>
                                    <p:anim calcmode="lin" valueType="num">
                                      <p:cBhvr>
                                        <p:cTn id="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13" dur="26">
                                          <p:stCondLst>
                                            <p:cond delay="650"/>
                                          </p:stCondLst>
                                        </p:cTn>
                                        <p:tgtEl>
                                          <p:spTgt spid="16"/>
                                        </p:tgtEl>
                                      </p:cBhvr>
                                      <p:to x="100000" y="60000"/>
                                    </p:animScale>
                                    <p:animScale>
                                      <p:cBhvr>
                                        <p:cTn id="14" dur="166" decel="50000">
                                          <p:stCondLst>
                                            <p:cond delay="676"/>
                                          </p:stCondLst>
                                        </p:cTn>
                                        <p:tgtEl>
                                          <p:spTgt spid="16"/>
                                        </p:tgtEl>
                                      </p:cBhvr>
                                      <p:to x="100000" y="100000"/>
                                    </p:animScale>
                                    <p:animScale>
                                      <p:cBhvr>
                                        <p:cTn id="15" dur="26">
                                          <p:stCondLst>
                                            <p:cond delay="1312"/>
                                          </p:stCondLst>
                                        </p:cTn>
                                        <p:tgtEl>
                                          <p:spTgt spid="16"/>
                                        </p:tgtEl>
                                      </p:cBhvr>
                                      <p:to x="100000" y="80000"/>
                                    </p:animScale>
                                    <p:animScale>
                                      <p:cBhvr>
                                        <p:cTn id="16" dur="166" decel="50000">
                                          <p:stCondLst>
                                            <p:cond delay="1338"/>
                                          </p:stCondLst>
                                        </p:cTn>
                                        <p:tgtEl>
                                          <p:spTgt spid="16"/>
                                        </p:tgtEl>
                                      </p:cBhvr>
                                      <p:to x="100000" y="100000"/>
                                    </p:animScale>
                                    <p:animScale>
                                      <p:cBhvr>
                                        <p:cTn id="17" dur="26">
                                          <p:stCondLst>
                                            <p:cond delay="1642"/>
                                          </p:stCondLst>
                                        </p:cTn>
                                        <p:tgtEl>
                                          <p:spTgt spid="16"/>
                                        </p:tgtEl>
                                      </p:cBhvr>
                                      <p:to x="100000" y="90000"/>
                                    </p:animScale>
                                    <p:animScale>
                                      <p:cBhvr>
                                        <p:cTn id="18" dur="166" decel="50000">
                                          <p:stCondLst>
                                            <p:cond delay="1668"/>
                                          </p:stCondLst>
                                        </p:cTn>
                                        <p:tgtEl>
                                          <p:spTgt spid="16"/>
                                        </p:tgtEl>
                                      </p:cBhvr>
                                      <p:to x="100000" y="100000"/>
                                    </p:animScale>
                                    <p:animScale>
                                      <p:cBhvr>
                                        <p:cTn id="19" dur="26">
                                          <p:stCondLst>
                                            <p:cond delay="1808"/>
                                          </p:stCondLst>
                                        </p:cTn>
                                        <p:tgtEl>
                                          <p:spTgt spid="16"/>
                                        </p:tgtEl>
                                      </p:cBhvr>
                                      <p:to x="100000" y="95000"/>
                                    </p:animScale>
                                    <p:animScale>
                                      <p:cBhvr>
                                        <p:cTn id="20" dur="166" decel="50000">
                                          <p:stCondLst>
                                            <p:cond delay="1834"/>
                                          </p:stCondLst>
                                        </p:cTn>
                                        <p:tgtEl>
                                          <p:spTgt spid="1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ドーナツ 2"/>
          <p:cNvSpPr/>
          <p:nvPr/>
        </p:nvSpPr>
        <p:spPr>
          <a:xfrm>
            <a:off x="2110443" y="1573150"/>
            <a:ext cx="4896544" cy="4669560"/>
          </a:xfrm>
          <a:prstGeom prst="donut">
            <a:avLst/>
          </a:prstGeom>
          <a:solidFill>
            <a:srgbClr val="FEF6F0">
              <a:alpha val="40000"/>
            </a:srgbClr>
          </a:solidFill>
          <a:ln w="0">
            <a:noFill/>
          </a:ln>
          <a:effectLst>
            <a:glow rad="228600">
              <a:schemeClr val="accent6">
                <a:satMod val="175000"/>
                <a:alpha val="27000"/>
              </a:schemeClr>
            </a:glow>
            <a:softEdge rad="558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 name="角丸四角形 1"/>
          <p:cNvSpPr/>
          <p:nvPr/>
        </p:nvSpPr>
        <p:spPr>
          <a:xfrm>
            <a:off x="539552" y="193673"/>
            <a:ext cx="7776864" cy="859061"/>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dirty="0">
                <a:solidFill>
                  <a:schemeClr val="bg1"/>
                </a:solidFill>
                <a:latin typeface="HGP創英角ﾎﾟｯﾌﾟ体" panose="040B0A00000000000000" pitchFamily="50" charset="-128"/>
                <a:ea typeface="HGP創英角ﾎﾟｯﾌﾟ体" panose="040B0A00000000000000" pitchFamily="50" charset="-128"/>
              </a:rPr>
              <a:t>それぞれの分野の専門家が支えます！</a:t>
            </a:r>
            <a:endParaRPr kumimoji="1" lang="ja-JP" altLang="en-US" sz="3600" dirty="0">
              <a:solidFill>
                <a:schemeClr val="bg1"/>
              </a:solidFill>
              <a:latin typeface="HGP創英角ﾎﾟｯﾌﾟ体" panose="040B0A00000000000000" pitchFamily="50" charset="-128"/>
              <a:ea typeface="HGP創英角ﾎﾟｯﾌﾟ体" panose="040B0A00000000000000" pitchFamily="50" charset="-128"/>
            </a:endParaRPr>
          </a:p>
        </p:txBody>
      </p:sp>
      <p:pic>
        <p:nvPicPr>
          <p:cNvPr id="6146" name="Picture 2" descr="\\ss160005\share\がん・健康対策班共有\がん\がん担当ファイル\H30がん\がん教育\がん教育\教材\job_doctor_21630_marked.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23928" y="1124744"/>
            <a:ext cx="1039888" cy="1557885"/>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ss160005\share\がん・健康対策班共有\がん\がん担当ファイル\H30がん\がん教育\がん教育\教材\nurse1_4_laugh_23601_marked.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79912" y="2924944"/>
            <a:ext cx="1584000" cy="2192388"/>
          </a:xfrm>
          <a:prstGeom prst="rect">
            <a:avLst/>
          </a:prstGeom>
          <a:noFill/>
          <a:extLst>
            <a:ext uri="{909E8E84-426E-40DD-AFC4-6F175D3DCCD1}">
              <a14:hiddenFill xmlns:a14="http://schemas.microsoft.com/office/drawing/2010/main">
                <a:solidFill>
                  <a:srgbClr val="FFFFFF"/>
                </a:solidFill>
              </a14:hiddenFill>
            </a:ext>
          </a:extLst>
        </p:spPr>
      </p:pic>
      <p:pic>
        <p:nvPicPr>
          <p:cNvPr id="6149" name="Picture 5" descr="\\ss160005\share\がん・健康対策班共有\がん\がん担当ファイル\H30がん\がん教育\がん教育\教材\yakuzaishi_man_21476_marked.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80112" y="1556792"/>
            <a:ext cx="1152128" cy="1591886"/>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ss160005\share\がん・健康対策班共有\がん\がん担当ファイル\H30がん\がん教育\がん教育\教材\nurse_shortcut_21997_marked.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267744" y="1526427"/>
            <a:ext cx="934416" cy="1614541"/>
          </a:xfrm>
          <a:prstGeom prst="rect">
            <a:avLst/>
          </a:prstGeom>
          <a:noFill/>
          <a:extLst>
            <a:ext uri="{909E8E84-426E-40DD-AFC4-6F175D3DCCD1}">
              <a14:hiddenFill xmlns:a14="http://schemas.microsoft.com/office/drawing/2010/main">
                <a:solidFill>
                  <a:srgbClr val="FFFFFF"/>
                </a:solidFill>
              </a14:hiddenFill>
            </a:ext>
          </a:extLst>
        </p:spPr>
      </p:pic>
      <p:pic>
        <p:nvPicPr>
          <p:cNvPr id="6151" name="Picture 7" descr="\\ss160005\share\がん・健康対策班共有\がん\がん担当ファイル\H30がん\がん教育\がん教育\教材\business_warmbiz_woman_21545_marked.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372200" y="3284984"/>
            <a:ext cx="1080120" cy="1687830"/>
          </a:xfrm>
          <a:prstGeom prst="rect">
            <a:avLst/>
          </a:prstGeom>
          <a:noFill/>
          <a:extLst>
            <a:ext uri="{909E8E84-426E-40DD-AFC4-6F175D3DCCD1}">
              <a14:hiddenFill xmlns:a14="http://schemas.microsoft.com/office/drawing/2010/main">
                <a:solidFill>
                  <a:srgbClr val="FFFFFF"/>
                </a:solidFill>
              </a14:hiddenFill>
            </a:ext>
          </a:extLst>
        </p:spPr>
      </p:pic>
      <p:sp>
        <p:nvSpPr>
          <p:cNvPr id="19" name="角丸四角形 18"/>
          <p:cNvSpPr/>
          <p:nvPr/>
        </p:nvSpPr>
        <p:spPr>
          <a:xfrm>
            <a:off x="3952992" y="2111092"/>
            <a:ext cx="1064543" cy="483285"/>
          </a:xfrm>
          <a:prstGeom prst="roundRect">
            <a:avLst/>
          </a:prstGeom>
          <a:solidFill>
            <a:srgbClr val="FF9933"/>
          </a:solidFill>
          <a:ln>
            <a:noFill/>
          </a:ln>
        </p:spPr>
        <p:style>
          <a:lnRef idx="2">
            <a:schemeClr val="accent6">
              <a:shade val="50000"/>
            </a:schemeClr>
          </a:lnRef>
          <a:fillRef idx="1">
            <a:schemeClr val="accent6"/>
          </a:fillRef>
          <a:effectRef idx="0">
            <a:schemeClr val="accent6"/>
          </a:effectRef>
          <a:fontRef idx="minor">
            <a:schemeClr val="lt1"/>
          </a:fontRef>
        </p:style>
        <p:txBody>
          <a:bodyPr wrap="square" lIns="0" tIns="72000" rIns="0" bIns="0">
            <a:noAutofit/>
          </a:bodyPr>
          <a:lstStyle/>
          <a:p>
            <a:pPr algn="ctr" fontAlgn="base">
              <a:spcAft>
                <a:spcPct val="0"/>
              </a:spcAft>
              <a:defRPr/>
            </a:pPr>
            <a:r>
              <a:rPr lang="ja-JP" altLang="en-US" sz="24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医師</a:t>
            </a:r>
          </a:p>
        </p:txBody>
      </p:sp>
      <p:pic>
        <p:nvPicPr>
          <p:cNvPr id="6153" name="Picture 9" descr="\\ss160005\share\がん・健康対策班共有\がん\がん担当ファイル\H30がん\がん教育\がん教育\教材\job_eiyoushi_21755_marked.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296917" y="5036650"/>
            <a:ext cx="1266971" cy="1526472"/>
          </a:xfrm>
          <a:prstGeom prst="rect">
            <a:avLst/>
          </a:prstGeom>
          <a:noFill/>
          <a:extLst>
            <a:ext uri="{909E8E84-426E-40DD-AFC4-6F175D3DCCD1}">
              <a14:hiddenFill xmlns:a14="http://schemas.microsoft.com/office/drawing/2010/main">
                <a:solidFill>
                  <a:srgbClr val="FFFFFF"/>
                </a:solidFill>
              </a14:hiddenFill>
            </a:ext>
          </a:extLst>
        </p:spPr>
      </p:pic>
      <p:pic>
        <p:nvPicPr>
          <p:cNvPr id="6154" name="Picture 10" descr="\\ss160005\share\がん・健康対策班共有\がん\がん担当ファイル\H30がん\がん教育\がん教育\教材\business_coolbiz_man_28490_marked.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656189" y="3284984"/>
            <a:ext cx="1078763" cy="1518038"/>
          </a:xfrm>
          <a:prstGeom prst="rect">
            <a:avLst/>
          </a:prstGeom>
          <a:noFill/>
          <a:extLst>
            <a:ext uri="{909E8E84-426E-40DD-AFC4-6F175D3DCCD1}">
              <a14:hiddenFill xmlns:a14="http://schemas.microsoft.com/office/drawing/2010/main">
                <a:solidFill>
                  <a:srgbClr val="FFFFFF"/>
                </a:solidFill>
              </a14:hiddenFill>
            </a:ext>
          </a:extLst>
        </p:spPr>
      </p:pic>
      <p:pic>
        <p:nvPicPr>
          <p:cNvPr id="6155" name="Picture 11" descr="\\ss160005\share\がん・健康対策班共有\がん\がん担当ファイル\H30がん\がん教育\がん教育\教材\job_kaigoshi_man_28302_marked.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327366" y="5036650"/>
            <a:ext cx="1008112" cy="1664848"/>
          </a:xfrm>
          <a:prstGeom prst="rect">
            <a:avLst/>
          </a:prstGeom>
          <a:noFill/>
          <a:extLst>
            <a:ext uri="{909E8E84-426E-40DD-AFC4-6F175D3DCCD1}">
              <a14:hiddenFill xmlns:a14="http://schemas.microsoft.com/office/drawing/2010/main">
                <a:solidFill>
                  <a:srgbClr val="FFFFFF"/>
                </a:solidFill>
              </a14:hiddenFill>
            </a:ext>
          </a:extLst>
        </p:spPr>
      </p:pic>
      <p:sp>
        <p:nvSpPr>
          <p:cNvPr id="25" name="角丸四角形 24"/>
          <p:cNvSpPr/>
          <p:nvPr/>
        </p:nvSpPr>
        <p:spPr>
          <a:xfrm>
            <a:off x="2302412" y="2420888"/>
            <a:ext cx="1064543" cy="483285"/>
          </a:xfrm>
          <a:prstGeom prst="roundRect">
            <a:avLst/>
          </a:prstGeom>
          <a:solidFill>
            <a:srgbClr val="FF9933"/>
          </a:solidFill>
          <a:ln>
            <a:noFill/>
          </a:ln>
        </p:spPr>
        <p:style>
          <a:lnRef idx="2">
            <a:schemeClr val="accent6">
              <a:shade val="50000"/>
            </a:schemeClr>
          </a:lnRef>
          <a:fillRef idx="1">
            <a:schemeClr val="accent6"/>
          </a:fillRef>
          <a:effectRef idx="0">
            <a:schemeClr val="accent6"/>
          </a:effectRef>
          <a:fontRef idx="minor">
            <a:schemeClr val="lt1"/>
          </a:fontRef>
        </p:style>
        <p:txBody>
          <a:bodyPr wrap="square" lIns="0" tIns="72000" rIns="0" bIns="0">
            <a:noAutofit/>
          </a:bodyPr>
          <a:lstStyle/>
          <a:p>
            <a:pPr algn="ctr" fontAlgn="base">
              <a:spcAft>
                <a:spcPct val="0"/>
              </a:spcAft>
              <a:defRPr/>
            </a:pPr>
            <a:r>
              <a:rPr lang="ja-JP" altLang="en-US" sz="24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看護師</a:t>
            </a:r>
          </a:p>
        </p:txBody>
      </p:sp>
      <p:sp>
        <p:nvSpPr>
          <p:cNvPr id="26" name="角丸四角形 25"/>
          <p:cNvSpPr/>
          <p:nvPr/>
        </p:nvSpPr>
        <p:spPr>
          <a:xfrm>
            <a:off x="5667697" y="2420888"/>
            <a:ext cx="1064543" cy="483285"/>
          </a:xfrm>
          <a:prstGeom prst="roundRect">
            <a:avLst/>
          </a:prstGeom>
          <a:solidFill>
            <a:srgbClr val="FF9933"/>
          </a:solidFill>
          <a:ln>
            <a:noFill/>
          </a:ln>
        </p:spPr>
        <p:style>
          <a:lnRef idx="2">
            <a:schemeClr val="accent6">
              <a:shade val="50000"/>
            </a:schemeClr>
          </a:lnRef>
          <a:fillRef idx="1">
            <a:schemeClr val="accent6"/>
          </a:fillRef>
          <a:effectRef idx="0">
            <a:schemeClr val="accent6"/>
          </a:effectRef>
          <a:fontRef idx="minor">
            <a:schemeClr val="lt1"/>
          </a:fontRef>
        </p:style>
        <p:txBody>
          <a:bodyPr wrap="square" lIns="0" tIns="72000" rIns="0" bIns="0">
            <a:noAutofit/>
          </a:bodyPr>
          <a:lstStyle/>
          <a:p>
            <a:pPr algn="ctr" fontAlgn="base">
              <a:spcAft>
                <a:spcPct val="0"/>
              </a:spcAft>
              <a:defRPr/>
            </a:pPr>
            <a:r>
              <a:rPr lang="ja-JP" altLang="en-US" sz="24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薬剤師</a:t>
            </a:r>
          </a:p>
        </p:txBody>
      </p:sp>
      <p:sp>
        <p:nvSpPr>
          <p:cNvPr id="27" name="角丸四角形 26"/>
          <p:cNvSpPr/>
          <p:nvPr/>
        </p:nvSpPr>
        <p:spPr>
          <a:xfrm>
            <a:off x="6036658" y="4256454"/>
            <a:ext cx="1751203" cy="483285"/>
          </a:xfrm>
          <a:prstGeom prst="roundRect">
            <a:avLst/>
          </a:prstGeom>
          <a:solidFill>
            <a:srgbClr val="FF9933"/>
          </a:solidFill>
          <a:ln>
            <a:noFill/>
          </a:ln>
        </p:spPr>
        <p:style>
          <a:lnRef idx="2">
            <a:schemeClr val="accent6">
              <a:shade val="50000"/>
            </a:schemeClr>
          </a:lnRef>
          <a:fillRef idx="1">
            <a:schemeClr val="accent6"/>
          </a:fillRef>
          <a:effectRef idx="0">
            <a:schemeClr val="accent6"/>
          </a:effectRef>
          <a:fontRef idx="minor">
            <a:schemeClr val="lt1"/>
          </a:fontRef>
        </p:style>
        <p:txBody>
          <a:bodyPr wrap="square" lIns="0" tIns="72000" rIns="0" bIns="0">
            <a:noAutofit/>
          </a:bodyPr>
          <a:lstStyle/>
          <a:p>
            <a:pPr algn="ctr" fontAlgn="base">
              <a:spcAft>
                <a:spcPct val="0"/>
              </a:spcAft>
              <a:defRPr/>
            </a:pPr>
            <a:r>
              <a:rPr lang="ja-JP" altLang="en-US"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カウンセラー</a:t>
            </a:r>
          </a:p>
        </p:txBody>
      </p:sp>
      <p:sp>
        <p:nvSpPr>
          <p:cNvPr id="28" name="角丸四角形 27"/>
          <p:cNvSpPr/>
          <p:nvPr/>
        </p:nvSpPr>
        <p:spPr>
          <a:xfrm>
            <a:off x="1511494" y="3941952"/>
            <a:ext cx="1368152" cy="629003"/>
          </a:xfrm>
          <a:prstGeom prst="roundRect">
            <a:avLst/>
          </a:prstGeom>
          <a:solidFill>
            <a:srgbClr val="FF9933"/>
          </a:solidFill>
          <a:ln>
            <a:noFill/>
          </a:ln>
        </p:spPr>
        <p:style>
          <a:lnRef idx="2">
            <a:schemeClr val="accent6">
              <a:shade val="50000"/>
            </a:schemeClr>
          </a:lnRef>
          <a:fillRef idx="1">
            <a:schemeClr val="accent6"/>
          </a:fillRef>
          <a:effectRef idx="0">
            <a:schemeClr val="accent6"/>
          </a:effectRef>
          <a:fontRef idx="minor">
            <a:schemeClr val="lt1"/>
          </a:fontRef>
        </p:style>
        <p:txBody>
          <a:bodyPr wrap="square" lIns="0" tIns="72000" rIns="0" bIns="0">
            <a:noAutofit/>
          </a:bodyPr>
          <a:lstStyle/>
          <a:p>
            <a:pPr algn="ctr" fontAlgn="base">
              <a:spcAft>
                <a:spcPct val="0"/>
              </a:spcAft>
              <a:defRPr/>
            </a:pPr>
            <a:r>
              <a:rPr lang="ja-JP" altLang="en-US"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ソーシャル</a:t>
            </a:r>
            <a:endParaRPr lang="en-US" altLang="ja-JP"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a:p>
            <a:pPr algn="ctr" fontAlgn="base">
              <a:spcAft>
                <a:spcPct val="0"/>
              </a:spcAft>
              <a:defRPr/>
            </a:pPr>
            <a:r>
              <a:rPr lang="ja-JP" altLang="en-US"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ワーカー</a:t>
            </a:r>
          </a:p>
        </p:txBody>
      </p:sp>
      <p:sp>
        <p:nvSpPr>
          <p:cNvPr id="29" name="角丸四角形 28"/>
          <p:cNvSpPr/>
          <p:nvPr/>
        </p:nvSpPr>
        <p:spPr>
          <a:xfrm>
            <a:off x="2531077" y="5898043"/>
            <a:ext cx="1342165" cy="483285"/>
          </a:xfrm>
          <a:prstGeom prst="roundRect">
            <a:avLst/>
          </a:prstGeom>
          <a:solidFill>
            <a:srgbClr val="FF9933"/>
          </a:solidFill>
          <a:ln>
            <a:noFill/>
          </a:ln>
        </p:spPr>
        <p:style>
          <a:lnRef idx="2">
            <a:schemeClr val="accent6">
              <a:shade val="50000"/>
            </a:schemeClr>
          </a:lnRef>
          <a:fillRef idx="1">
            <a:schemeClr val="accent6"/>
          </a:fillRef>
          <a:effectRef idx="0">
            <a:schemeClr val="accent6"/>
          </a:effectRef>
          <a:fontRef idx="minor">
            <a:schemeClr val="lt1"/>
          </a:fontRef>
        </p:style>
        <p:txBody>
          <a:bodyPr wrap="square" lIns="0" tIns="72000" rIns="0" bIns="0">
            <a:noAutofit/>
          </a:bodyPr>
          <a:lstStyle/>
          <a:p>
            <a:pPr algn="ctr" fontAlgn="base">
              <a:spcAft>
                <a:spcPct val="0"/>
              </a:spcAft>
              <a:defRPr/>
            </a:pPr>
            <a:r>
              <a:rPr lang="ja-JP" altLang="en-US"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管理栄養士</a:t>
            </a:r>
          </a:p>
        </p:txBody>
      </p:sp>
      <p:sp>
        <p:nvSpPr>
          <p:cNvPr id="31" name="角丸四角形 30"/>
          <p:cNvSpPr/>
          <p:nvPr/>
        </p:nvSpPr>
        <p:spPr>
          <a:xfrm>
            <a:off x="5292080" y="5877272"/>
            <a:ext cx="1187414" cy="629003"/>
          </a:xfrm>
          <a:prstGeom prst="roundRect">
            <a:avLst/>
          </a:prstGeom>
          <a:solidFill>
            <a:srgbClr val="FF9933"/>
          </a:solidFill>
          <a:ln>
            <a:noFill/>
          </a:ln>
        </p:spPr>
        <p:style>
          <a:lnRef idx="2">
            <a:schemeClr val="accent6">
              <a:shade val="50000"/>
            </a:schemeClr>
          </a:lnRef>
          <a:fillRef idx="1">
            <a:schemeClr val="accent6"/>
          </a:fillRef>
          <a:effectRef idx="0">
            <a:schemeClr val="accent6"/>
          </a:effectRef>
          <a:fontRef idx="minor">
            <a:schemeClr val="lt1"/>
          </a:fontRef>
        </p:style>
        <p:txBody>
          <a:bodyPr wrap="square" lIns="0" tIns="72000" rIns="0" bIns="0">
            <a:noAutofit/>
          </a:bodyPr>
          <a:lstStyle/>
          <a:p>
            <a:pPr algn="ctr" fontAlgn="base">
              <a:spcAft>
                <a:spcPct val="0"/>
              </a:spcAft>
              <a:defRPr/>
            </a:pPr>
            <a:r>
              <a:rPr lang="ja-JP" altLang="en-US"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リハビリ</a:t>
            </a:r>
            <a:endParaRPr lang="en-US" altLang="ja-JP"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a:p>
            <a:pPr algn="ctr" fontAlgn="base">
              <a:spcAft>
                <a:spcPct val="0"/>
              </a:spcAft>
              <a:defRPr/>
            </a:pPr>
            <a:r>
              <a:rPr lang="ja-JP" altLang="en-US"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専門職</a:t>
            </a:r>
          </a:p>
        </p:txBody>
      </p:sp>
      <p:sp>
        <p:nvSpPr>
          <p:cNvPr id="4" name="角丸四角形 3"/>
          <p:cNvSpPr/>
          <p:nvPr/>
        </p:nvSpPr>
        <p:spPr>
          <a:xfrm>
            <a:off x="251520" y="1268760"/>
            <a:ext cx="2016224" cy="1413869"/>
          </a:xfrm>
          <a:prstGeom prst="roundRect">
            <a:avLst/>
          </a:prstGeom>
          <a:solidFill>
            <a:schemeClr val="accent6">
              <a:lumMod val="40000"/>
              <a:lumOff val="60000"/>
            </a:schemeClr>
          </a:solidFill>
          <a:ln>
            <a:noFill/>
          </a:ln>
          <a:effectLst>
            <a:glow rad="228600">
              <a:schemeClr val="accent6">
                <a:lumMod val="40000"/>
                <a:lumOff val="60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2000" b="1" dirty="0">
                <a:solidFill>
                  <a:schemeClr val="accent6">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治療法の</a:t>
            </a:r>
            <a:br>
              <a:rPr lang="ja-JP" altLang="en-US" sz="2000" b="1" dirty="0">
                <a:solidFill>
                  <a:schemeClr val="accent6">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br>
            <a:r>
              <a:rPr lang="ja-JP" altLang="en-US" sz="2000" b="1" dirty="0">
                <a:solidFill>
                  <a:schemeClr val="accent6">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選択を</a:t>
            </a:r>
          </a:p>
          <a:p>
            <a:pPr algn="ctr"/>
            <a:r>
              <a:rPr lang="ja-JP" altLang="en-US" sz="2000" b="1" dirty="0">
                <a:solidFill>
                  <a:schemeClr val="accent6">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助ける</a:t>
            </a:r>
          </a:p>
        </p:txBody>
      </p:sp>
      <p:sp>
        <p:nvSpPr>
          <p:cNvPr id="33" name="角丸四角形 32"/>
          <p:cNvSpPr/>
          <p:nvPr/>
        </p:nvSpPr>
        <p:spPr>
          <a:xfrm>
            <a:off x="251520" y="5046061"/>
            <a:ext cx="2016224" cy="1413869"/>
          </a:xfrm>
          <a:prstGeom prst="roundRect">
            <a:avLst/>
          </a:prstGeom>
          <a:solidFill>
            <a:schemeClr val="accent6">
              <a:lumMod val="40000"/>
              <a:lumOff val="60000"/>
            </a:schemeClr>
          </a:solidFill>
          <a:ln>
            <a:noFill/>
          </a:ln>
          <a:effectLst>
            <a:glow rad="228600">
              <a:schemeClr val="accent6">
                <a:lumMod val="40000"/>
                <a:lumOff val="60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2000" b="1" dirty="0">
                <a:solidFill>
                  <a:schemeClr val="accent6">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経済面の</a:t>
            </a:r>
            <a:endParaRPr lang="en-US" altLang="ja-JP" sz="2000" b="1" dirty="0">
              <a:solidFill>
                <a:schemeClr val="accent6">
                  <a:lumMod val="7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2000" b="1" dirty="0">
                <a:solidFill>
                  <a:schemeClr val="accent6">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相談支援</a:t>
            </a:r>
          </a:p>
        </p:txBody>
      </p:sp>
      <p:sp>
        <p:nvSpPr>
          <p:cNvPr id="34" name="角丸四角形 33"/>
          <p:cNvSpPr/>
          <p:nvPr/>
        </p:nvSpPr>
        <p:spPr>
          <a:xfrm>
            <a:off x="6779749" y="1248661"/>
            <a:ext cx="2016224" cy="1413869"/>
          </a:xfrm>
          <a:prstGeom prst="roundRect">
            <a:avLst/>
          </a:prstGeom>
          <a:solidFill>
            <a:schemeClr val="accent6">
              <a:lumMod val="40000"/>
              <a:lumOff val="60000"/>
            </a:schemeClr>
          </a:solidFill>
          <a:ln>
            <a:noFill/>
          </a:ln>
          <a:effectLst>
            <a:glow rad="228600">
              <a:schemeClr val="accent6">
                <a:lumMod val="40000"/>
                <a:lumOff val="60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2000" b="1" dirty="0">
                <a:solidFill>
                  <a:schemeClr val="accent6">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痛みを</a:t>
            </a:r>
            <a:endParaRPr lang="en-US" altLang="ja-JP" sz="2000" b="1" dirty="0">
              <a:solidFill>
                <a:schemeClr val="accent6">
                  <a:lumMod val="7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2000" b="1" dirty="0">
                <a:solidFill>
                  <a:schemeClr val="accent6">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取り除く</a:t>
            </a:r>
          </a:p>
        </p:txBody>
      </p:sp>
      <p:sp>
        <p:nvSpPr>
          <p:cNvPr id="35" name="角丸四角形 34"/>
          <p:cNvSpPr/>
          <p:nvPr/>
        </p:nvSpPr>
        <p:spPr>
          <a:xfrm>
            <a:off x="6909327" y="5075557"/>
            <a:ext cx="2016224" cy="1413869"/>
          </a:xfrm>
          <a:prstGeom prst="roundRect">
            <a:avLst/>
          </a:prstGeom>
          <a:solidFill>
            <a:schemeClr val="accent6">
              <a:lumMod val="40000"/>
              <a:lumOff val="60000"/>
            </a:schemeClr>
          </a:solidFill>
          <a:ln>
            <a:noFill/>
          </a:ln>
          <a:effectLst>
            <a:glow rad="228600">
              <a:schemeClr val="accent6">
                <a:lumMod val="40000"/>
                <a:lumOff val="60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2000" b="1" dirty="0">
                <a:solidFill>
                  <a:schemeClr val="accent6">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日常生活を</a:t>
            </a:r>
            <a:endParaRPr lang="en-US" altLang="ja-JP" sz="2000" b="1" dirty="0">
              <a:solidFill>
                <a:schemeClr val="accent6">
                  <a:lumMod val="7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2000" b="1" dirty="0">
                <a:solidFill>
                  <a:schemeClr val="accent6">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取り戻す</a:t>
            </a:r>
          </a:p>
        </p:txBody>
      </p:sp>
    </p:spTree>
    <p:extLst>
      <p:ext uri="{BB962C8B-B14F-4D97-AF65-F5344CB8AC3E}">
        <p14:creationId xmlns:p14="http://schemas.microsoft.com/office/powerpoint/2010/main" val="18413187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ドーナツ 2"/>
          <p:cNvSpPr/>
          <p:nvPr/>
        </p:nvSpPr>
        <p:spPr>
          <a:xfrm>
            <a:off x="2110443" y="1573150"/>
            <a:ext cx="4896544" cy="4669560"/>
          </a:xfrm>
          <a:prstGeom prst="donut">
            <a:avLst/>
          </a:prstGeom>
          <a:solidFill>
            <a:srgbClr val="FEF6F0">
              <a:alpha val="40000"/>
            </a:srgbClr>
          </a:solidFill>
          <a:ln w="0">
            <a:noFill/>
          </a:ln>
          <a:effectLst>
            <a:glow rad="228600">
              <a:schemeClr val="accent6">
                <a:satMod val="175000"/>
                <a:alpha val="27000"/>
              </a:schemeClr>
            </a:glow>
            <a:softEdge rad="558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 name="角丸四角形 1"/>
          <p:cNvSpPr/>
          <p:nvPr/>
        </p:nvSpPr>
        <p:spPr>
          <a:xfrm>
            <a:off x="539552" y="193673"/>
            <a:ext cx="7776864" cy="859061"/>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dirty="0">
                <a:solidFill>
                  <a:schemeClr val="bg1"/>
                </a:solidFill>
                <a:latin typeface="HGP創英角ﾎﾟｯﾌﾟ体" panose="040B0A00000000000000" pitchFamily="50" charset="-128"/>
                <a:ea typeface="HGP創英角ﾎﾟｯﾌﾟ体" panose="040B0A00000000000000" pitchFamily="50" charset="-128"/>
              </a:rPr>
              <a:t>それぞれの分野の専門家が支えます！</a:t>
            </a:r>
            <a:endParaRPr kumimoji="1" lang="ja-JP" altLang="en-US" sz="3600" dirty="0">
              <a:solidFill>
                <a:schemeClr val="bg1"/>
              </a:solidFill>
              <a:latin typeface="HGP創英角ﾎﾟｯﾌﾟ体" panose="040B0A00000000000000" pitchFamily="50" charset="-128"/>
              <a:ea typeface="HGP創英角ﾎﾟｯﾌﾟ体" panose="040B0A00000000000000" pitchFamily="50" charset="-128"/>
            </a:endParaRPr>
          </a:p>
        </p:txBody>
      </p:sp>
      <p:pic>
        <p:nvPicPr>
          <p:cNvPr id="6146" name="Picture 2" descr="\\ss160005\share\がん・健康対策班共有\がん\がん担当ファイル\H30がん\がん教育\がん教育\教材\job_doctor_21630_marked.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23928" y="1124744"/>
            <a:ext cx="1039888" cy="1557885"/>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ss160005\share\がん・健康対策班共有\がん\がん担当ファイル\H30がん\がん教育\がん教育\教材\nurse1_4_laugh_23601_marked.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79912" y="2996952"/>
            <a:ext cx="1584000" cy="2192388"/>
          </a:xfrm>
          <a:prstGeom prst="rect">
            <a:avLst/>
          </a:prstGeom>
          <a:noFill/>
          <a:extLst>
            <a:ext uri="{909E8E84-426E-40DD-AFC4-6F175D3DCCD1}">
              <a14:hiddenFill xmlns:a14="http://schemas.microsoft.com/office/drawing/2010/main">
                <a:solidFill>
                  <a:srgbClr val="FFFFFF"/>
                </a:solidFill>
              </a14:hiddenFill>
            </a:ext>
          </a:extLst>
        </p:spPr>
      </p:pic>
      <p:pic>
        <p:nvPicPr>
          <p:cNvPr id="6149" name="Picture 5" descr="\\ss160005\share\がん・健康対策班共有\がん\がん担当ファイル\H30がん\がん教育\がん教育\教材\yakuzaishi_man_21476_marked.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80112" y="1556792"/>
            <a:ext cx="1152128" cy="1591886"/>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ss160005\share\がん・健康対策班共有\がん\がん担当ファイル\H30がん\がん教育\がん教育\教材\nurse_shortcut_21997_marked.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267744" y="1526427"/>
            <a:ext cx="934416" cy="1614541"/>
          </a:xfrm>
          <a:prstGeom prst="rect">
            <a:avLst/>
          </a:prstGeom>
          <a:noFill/>
          <a:extLst>
            <a:ext uri="{909E8E84-426E-40DD-AFC4-6F175D3DCCD1}">
              <a14:hiddenFill xmlns:a14="http://schemas.microsoft.com/office/drawing/2010/main">
                <a:solidFill>
                  <a:srgbClr val="FFFFFF"/>
                </a:solidFill>
              </a14:hiddenFill>
            </a:ext>
          </a:extLst>
        </p:spPr>
      </p:pic>
      <p:pic>
        <p:nvPicPr>
          <p:cNvPr id="6151" name="Picture 7" descr="\\ss160005\share\がん・健康対策班共有\がん\がん担当ファイル\H30がん\がん教育\がん教育\教材\business_warmbiz_woman_21545_marked.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372200" y="3284984"/>
            <a:ext cx="1080120" cy="1687830"/>
          </a:xfrm>
          <a:prstGeom prst="rect">
            <a:avLst/>
          </a:prstGeom>
          <a:noFill/>
          <a:extLst>
            <a:ext uri="{909E8E84-426E-40DD-AFC4-6F175D3DCCD1}">
              <a14:hiddenFill xmlns:a14="http://schemas.microsoft.com/office/drawing/2010/main">
                <a:solidFill>
                  <a:srgbClr val="FFFFFF"/>
                </a:solidFill>
              </a14:hiddenFill>
            </a:ext>
          </a:extLst>
        </p:spPr>
      </p:pic>
      <p:sp>
        <p:nvSpPr>
          <p:cNvPr id="19" name="角丸四角形 18"/>
          <p:cNvSpPr/>
          <p:nvPr/>
        </p:nvSpPr>
        <p:spPr>
          <a:xfrm>
            <a:off x="3952992" y="2111092"/>
            <a:ext cx="1064543" cy="483285"/>
          </a:xfrm>
          <a:prstGeom prst="roundRect">
            <a:avLst/>
          </a:prstGeom>
          <a:solidFill>
            <a:srgbClr val="FF9933"/>
          </a:solidFill>
          <a:ln>
            <a:noFill/>
          </a:ln>
        </p:spPr>
        <p:style>
          <a:lnRef idx="2">
            <a:schemeClr val="accent6">
              <a:shade val="50000"/>
            </a:schemeClr>
          </a:lnRef>
          <a:fillRef idx="1">
            <a:schemeClr val="accent6"/>
          </a:fillRef>
          <a:effectRef idx="0">
            <a:schemeClr val="accent6"/>
          </a:effectRef>
          <a:fontRef idx="minor">
            <a:schemeClr val="lt1"/>
          </a:fontRef>
        </p:style>
        <p:txBody>
          <a:bodyPr wrap="square" lIns="0" tIns="72000" rIns="0" bIns="0">
            <a:noAutofit/>
          </a:bodyPr>
          <a:lstStyle/>
          <a:p>
            <a:pPr algn="ctr" fontAlgn="base">
              <a:spcAft>
                <a:spcPct val="0"/>
              </a:spcAft>
              <a:defRPr/>
            </a:pPr>
            <a:r>
              <a:rPr lang="ja-JP" altLang="en-US" sz="24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医師</a:t>
            </a:r>
          </a:p>
        </p:txBody>
      </p:sp>
      <p:pic>
        <p:nvPicPr>
          <p:cNvPr id="6153" name="Picture 9" descr="\\ss160005\share\がん・健康対策班共有\がん\がん担当ファイル\H30がん\がん教育\がん教育\教材\job_eiyoushi_21755_marked.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296917" y="5036650"/>
            <a:ext cx="1266971" cy="1526472"/>
          </a:xfrm>
          <a:prstGeom prst="rect">
            <a:avLst/>
          </a:prstGeom>
          <a:noFill/>
          <a:extLst>
            <a:ext uri="{909E8E84-426E-40DD-AFC4-6F175D3DCCD1}">
              <a14:hiddenFill xmlns:a14="http://schemas.microsoft.com/office/drawing/2010/main">
                <a:solidFill>
                  <a:srgbClr val="FFFFFF"/>
                </a:solidFill>
              </a14:hiddenFill>
            </a:ext>
          </a:extLst>
        </p:spPr>
      </p:pic>
      <p:pic>
        <p:nvPicPr>
          <p:cNvPr id="6154" name="Picture 10" descr="\\ss160005\share\がん・健康対策班共有\がん\がん担当ファイル\H30がん\がん教育\がん教育\教材\business_coolbiz_man_28490_marked.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656189" y="3284984"/>
            <a:ext cx="1078763" cy="1518038"/>
          </a:xfrm>
          <a:prstGeom prst="rect">
            <a:avLst/>
          </a:prstGeom>
          <a:noFill/>
          <a:extLst>
            <a:ext uri="{909E8E84-426E-40DD-AFC4-6F175D3DCCD1}">
              <a14:hiddenFill xmlns:a14="http://schemas.microsoft.com/office/drawing/2010/main">
                <a:solidFill>
                  <a:srgbClr val="FFFFFF"/>
                </a:solidFill>
              </a14:hiddenFill>
            </a:ext>
          </a:extLst>
        </p:spPr>
      </p:pic>
      <p:pic>
        <p:nvPicPr>
          <p:cNvPr id="6155" name="Picture 11" descr="\\ss160005\share\がん・健康対策班共有\がん\がん担当ファイル\H30がん\がん教育\がん教育\教材\job_kaigoshi_man_28302_marked.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327366" y="5036650"/>
            <a:ext cx="1008112" cy="1664848"/>
          </a:xfrm>
          <a:prstGeom prst="rect">
            <a:avLst/>
          </a:prstGeom>
          <a:noFill/>
          <a:extLst>
            <a:ext uri="{909E8E84-426E-40DD-AFC4-6F175D3DCCD1}">
              <a14:hiddenFill xmlns:a14="http://schemas.microsoft.com/office/drawing/2010/main">
                <a:solidFill>
                  <a:srgbClr val="FFFFFF"/>
                </a:solidFill>
              </a14:hiddenFill>
            </a:ext>
          </a:extLst>
        </p:spPr>
      </p:pic>
      <p:sp>
        <p:nvSpPr>
          <p:cNvPr id="25" name="角丸四角形 24"/>
          <p:cNvSpPr/>
          <p:nvPr/>
        </p:nvSpPr>
        <p:spPr>
          <a:xfrm>
            <a:off x="2302412" y="2420888"/>
            <a:ext cx="1064543" cy="483285"/>
          </a:xfrm>
          <a:prstGeom prst="roundRect">
            <a:avLst/>
          </a:prstGeom>
          <a:solidFill>
            <a:srgbClr val="FF9933"/>
          </a:solidFill>
          <a:ln>
            <a:noFill/>
          </a:ln>
        </p:spPr>
        <p:style>
          <a:lnRef idx="2">
            <a:schemeClr val="accent6">
              <a:shade val="50000"/>
            </a:schemeClr>
          </a:lnRef>
          <a:fillRef idx="1">
            <a:schemeClr val="accent6"/>
          </a:fillRef>
          <a:effectRef idx="0">
            <a:schemeClr val="accent6"/>
          </a:effectRef>
          <a:fontRef idx="minor">
            <a:schemeClr val="lt1"/>
          </a:fontRef>
        </p:style>
        <p:txBody>
          <a:bodyPr wrap="square" lIns="0" tIns="72000" rIns="0" bIns="0">
            <a:noAutofit/>
          </a:bodyPr>
          <a:lstStyle/>
          <a:p>
            <a:pPr algn="ctr" fontAlgn="base">
              <a:spcAft>
                <a:spcPct val="0"/>
              </a:spcAft>
              <a:defRPr/>
            </a:pPr>
            <a:r>
              <a:rPr lang="ja-JP" altLang="en-US" sz="24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看護師</a:t>
            </a:r>
          </a:p>
        </p:txBody>
      </p:sp>
      <p:sp>
        <p:nvSpPr>
          <p:cNvPr id="26" name="角丸四角形 25"/>
          <p:cNvSpPr/>
          <p:nvPr/>
        </p:nvSpPr>
        <p:spPr>
          <a:xfrm>
            <a:off x="5667697" y="2420888"/>
            <a:ext cx="1064543" cy="483285"/>
          </a:xfrm>
          <a:prstGeom prst="roundRect">
            <a:avLst/>
          </a:prstGeom>
          <a:solidFill>
            <a:srgbClr val="FF9933"/>
          </a:solidFill>
          <a:ln>
            <a:noFill/>
          </a:ln>
        </p:spPr>
        <p:style>
          <a:lnRef idx="2">
            <a:schemeClr val="accent6">
              <a:shade val="50000"/>
            </a:schemeClr>
          </a:lnRef>
          <a:fillRef idx="1">
            <a:schemeClr val="accent6"/>
          </a:fillRef>
          <a:effectRef idx="0">
            <a:schemeClr val="accent6"/>
          </a:effectRef>
          <a:fontRef idx="minor">
            <a:schemeClr val="lt1"/>
          </a:fontRef>
        </p:style>
        <p:txBody>
          <a:bodyPr wrap="square" lIns="0" tIns="72000" rIns="0" bIns="0">
            <a:noAutofit/>
          </a:bodyPr>
          <a:lstStyle/>
          <a:p>
            <a:pPr algn="ctr" fontAlgn="base">
              <a:spcAft>
                <a:spcPct val="0"/>
              </a:spcAft>
              <a:defRPr/>
            </a:pPr>
            <a:r>
              <a:rPr lang="ja-JP" altLang="en-US" sz="24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薬剤師</a:t>
            </a:r>
          </a:p>
        </p:txBody>
      </p:sp>
      <p:sp>
        <p:nvSpPr>
          <p:cNvPr id="27" name="角丸四角形 26"/>
          <p:cNvSpPr/>
          <p:nvPr/>
        </p:nvSpPr>
        <p:spPr>
          <a:xfrm>
            <a:off x="6036658" y="4256454"/>
            <a:ext cx="1751203" cy="483285"/>
          </a:xfrm>
          <a:prstGeom prst="roundRect">
            <a:avLst/>
          </a:prstGeom>
          <a:solidFill>
            <a:srgbClr val="FF9933"/>
          </a:solidFill>
          <a:ln>
            <a:noFill/>
          </a:ln>
        </p:spPr>
        <p:style>
          <a:lnRef idx="2">
            <a:schemeClr val="accent6">
              <a:shade val="50000"/>
            </a:schemeClr>
          </a:lnRef>
          <a:fillRef idx="1">
            <a:schemeClr val="accent6"/>
          </a:fillRef>
          <a:effectRef idx="0">
            <a:schemeClr val="accent6"/>
          </a:effectRef>
          <a:fontRef idx="minor">
            <a:schemeClr val="lt1"/>
          </a:fontRef>
        </p:style>
        <p:txBody>
          <a:bodyPr wrap="square" lIns="0" tIns="72000" rIns="0" bIns="0">
            <a:noAutofit/>
          </a:bodyPr>
          <a:lstStyle/>
          <a:p>
            <a:pPr algn="ctr" fontAlgn="base">
              <a:spcAft>
                <a:spcPct val="0"/>
              </a:spcAft>
              <a:defRPr/>
            </a:pPr>
            <a:r>
              <a:rPr lang="ja-JP" altLang="en-US"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カウンセラー</a:t>
            </a:r>
          </a:p>
        </p:txBody>
      </p:sp>
      <p:sp>
        <p:nvSpPr>
          <p:cNvPr id="28" name="角丸四角形 27"/>
          <p:cNvSpPr/>
          <p:nvPr/>
        </p:nvSpPr>
        <p:spPr>
          <a:xfrm>
            <a:off x="1511494" y="3941952"/>
            <a:ext cx="1368152" cy="629003"/>
          </a:xfrm>
          <a:prstGeom prst="roundRect">
            <a:avLst/>
          </a:prstGeom>
          <a:solidFill>
            <a:srgbClr val="FF9933"/>
          </a:solidFill>
          <a:ln>
            <a:noFill/>
          </a:ln>
        </p:spPr>
        <p:style>
          <a:lnRef idx="2">
            <a:schemeClr val="accent6">
              <a:shade val="50000"/>
            </a:schemeClr>
          </a:lnRef>
          <a:fillRef idx="1">
            <a:schemeClr val="accent6"/>
          </a:fillRef>
          <a:effectRef idx="0">
            <a:schemeClr val="accent6"/>
          </a:effectRef>
          <a:fontRef idx="minor">
            <a:schemeClr val="lt1"/>
          </a:fontRef>
        </p:style>
        <p:txBody>
          <a:bodyPr wrap="square" lIns="0" tIns="72000" rIns="0" bIns="0">
            <a:noAutofit/>
          </a:bodyPr>
          <a:lstStyle/>
          <a:p>
            <a:pPr algn="ctr" fontAlgn="base">
              <a:spcAft>
                <a:spcPct val="0"/>
              </a:spcAft>
              <a:defRPr/>
            </a:pPr>
            <a:r>
              <a:rPr lang="ja-JP" altLang="en-US"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ソーシャル</a:t>
            </a:r>
            <a:endParaRPr lang="en-US" altLang="ja-JP"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a:p>
            <a:pPr algn="ctr" fontAlgn="base">
              <a:spcAft>
                <a:spcPct val="0"/>
              </a:spcAft>
              <a:defRPr/>
            </a:pPr>
            <a:r>
              <a:rPr lang="ja-JP" altLang="en-US"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ワーカー</a:t>
            </a:r>
          </a:p>
        </p:txBody>
      </p:sp>
      <p:sp>
        <p:nvSpPr>
          <p:cNvPr id="29" name="角丸四角形 28"/>
          <p:cNvSpPr/>
          <p:nvPr/>
        </p:nvSpPr>
        <p:spPr>
          <a:xfrm>
            <a:off x="2531077" y="5898043"/>
            <a:ext cx="1342165" cy="483285"/>
          </a:xfrm>
          <a:prstGeom prst="roundRect">
            <a:avLst/>
          </a:prstGeom>
          <a:solidFill>
            <a:srgbClr val="FF9933"/>
          </a:solidFill>
          <a:ln>
            <a:noFill/>
          </a:ln>
        </p:spPr>
        <p:style>
          <a:lnRef idx="2">
            <a:schemeClr val="accent6">
              <a:shade val="50000"/>
            </a:schemeClr>
          </a:lnRef>
          <a:fillRef idx="1">
            <a:schemeClr val="accent6"/>
          </a:fillRef>
          <a:effectRef idx="0">
            <a:schemeClr val="accent6"/>
          </a:effectRef>
          <a:fontRef idx="minor">
            <a:schemeClr val="lt1"/>
          </a:fontRef>
        </p:style>
        <p:txBody>
          <a:bodyPr wrap="square" lIns="0" tIns="72000" rIns="0" bIns="0">
            <a:noAutofit/>
          </a:bodyPr>
          <a:lstStyle/>
          <a:p>
            <a:pPr algn="ctr" fontAlgn="base">
              <a:spcAft>
                <a:spcPct val="0"/>
              </a:spcAft>
              <a:defRPr/>
            </a:pPr>
            <a:r>
              <a:rPr lang="ja-JP" altLang="en-US"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管理栄養士</a:t>
            </a:r>
          </a:p>
        </p:txBody>
      </p:sp>
      <p:sp>
        <p:nvSpPr>
          <p:cNvPr id="31" name="角丸四角形 30"/>
          <p:cNvSpPr/>
          <p:nvPr/>
        </p:nvSpPr>
        <p:spPr>
          <a:xfrm>
            <a:off x="5292080" y="5877272"/>
            <a:ext cx="1187414" cy="629003"/>
          </a:xfrm>
          <a:prstGeom prst="roundRect">
            <a:avLst/>
          </a:prstGeom>
          <a:solidFill>
            <a:srgbClr val="FF9933"/>
          </a:solidFill>
          <a:ln>
            <a:noFill/>
          </a:ln>
        </p:spPr>
        <p:style>
          <a:lnRef idx="2">
            <a:schemeClr val="accent6">
              <a:shade val="50000"/>
            </a:schemeClr>
          </a:lnRef>
          <a:fillRef idx="1">
            <a:schemeClr val="accent6"/>
          </a:fillRef>
          <a:effectRef idx="0">
            <a:schemeClr val="accent6"/>
          </a:effectRef>
          <a:fontRef idx="minor">
            <a:schemeClr val="lt1"/>
          </a:fontRef>
        </p:style>
        <p:txBody>
          <a:bodyPr wrap="square" lIns="0" tIns="72000" rIns="0" bIns="0">
            <a:noAutofit/>
          </a:bodyPr>
          <a:lstStyle/>
          <a:p>
            <a:pPr algn="ctr" fontAlgn="base">
              <a:spcAft>
                <a:spcPct val="0"/>
              </a:spcAft>
              <a:defRPr/>
            </a:pPr>
            <a:r>
              <a:rPr lang="ja-JP" altLang="en-US"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リハビリ</a:t>
            </a:r>
            <a:endParaRPr lang="en-US" altLang="ja-JP"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a:p>
            <a:pPr algn="ctr" fontAlgn="base">
              <a:spcAft>
                <a:spcPct val="0"/>
              </a:spcAft>
              <a:defRPr/>
            </a:pPr>
            <a:r>
              <a:rPr lang="ja-JP" altLang="en-US"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専門職</a:t>
            </a:r>
          </a:p>
        </p:txBody>
      </p:sp>
      <p:sp>
        <p:nvSpPr>
          <p:cNvPr id="4" name="角丸四角形 3"/>
          <p:cNvSpPr/>
          <p:nvPr/>
        </p:nvSpPr>
        <p:spPr>
          <a:xfrm>
            <a:off x="251520" y="1268760"/>
            <a:ext cx="2016224" cy="1413869"/>
          </a:xfrm>
          <a:prstGeom prst="roundRect">
            <a:avLst/>
          </a:prstGeom>
          <a:solidFill>
            <a:schemeClr val="accent6">
              <a:lumMod val="40000"/>
              <a:lumOff val="60000"/>
            </a:schemeClr>
          </a:solidFill>
          <a:ln>
            <a:noFill/>
          </a:ln>
          <a:effectLst>
            <a:glow rad="228600">
              <a:schemeClr val="accent6">
                <a:lumMod val="40000"/>
                <a:lumOff val="60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2000" b="1" dirty="0">
                <a:solidFill>
                  <a:schemeClr val="accent6">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治療法の</a:t>
            </a:r>
            <a:br>
              <a:rPr lang="ja-JP" altLang="en-US" sz="2000" b="1" dirty="0">
                <a:solidFill>
                  <a:schemeClr val="accent6">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br>
            <a:r>
              <a:rPr lang="ja-JP" altLang="en-US" sz="2000" b="1" dirty="0">
                <a:solidFill>
                  <a:schemeClr val="accent6">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選択を</a:t>
            </a:r>
          </a:p>
          <a:p>
            <a:pPr algn="ctr"/>
            <a:r>
              <a:rPr lang="ja-JP" altLang="en-US" sz="2000" b="1" dirty="0">
                <a:solidFill>
                  <a:schemeClr val="accent6">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助ける</a:t>
            </a:r>
          </a:p>
        </p:txBody>
      </p:sp>
      <p:sp>
        <p:nvSpPr>
          <p:cNvPr id="33" name="角丸四角形 32"/>
          <p:cNvSpPr/>
          <p:nvPr/>
        </p:nvSpPr>
        <p:spPr>
          <a:xfrm>
            <a:off x="251520" y="5046061"/>
            <a:ext cx="2016224" cy="1413869"/>
          </a:xfrm>
          <a:prstGeom prst="roundRect">
            <a:avLst/>
          </a:prstGeom>
          <a:solidFill>
            <a:schemeClr val="accent6">
              <a:lumMod val="40000"/>
              <a:lumOff val="60000"/>
            </a:schemeClr>
          </a:solidFill>
          <a:ln>
            <a:noFill/>
          </a:ln>
          <a:effectLst>
            <a:glow rad="228600">
              <a:schemeClr val="accent6">
                <a:lumMod val="40000"/>
                <a:lumOff val="60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2000" b="1" dirty="0">
                <a:solidFill>
                  <a:schemeClr val="accent6">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経済面の</a:t>
            </a:r>
            <a:endParaRPr lang="en-US" altLang="ja-JP" sz="2000" b="1" dirty="0">
              <a:solidFill>
                <a:schemeClr val="accent6">
                  <a:lumMod val="7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2000" b="1" dirty="0">
                <a:solidFill>
                  <a:schemeClr val="accent6">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相談支援</a:t>
            </a:r>
          </a:p>
        </p:txBody>
      </p:sp>
      <p:sp>
        <p:nvSpPr>
          <p:cNvPr id="34" name="角丸四角形 33"/>
          <p:cNvSpPr/>
          <p:nvPr/>
        </p:nvSpPr>
        <p:spPr>
          <a:xfrm>
            <a:off x="6779749" y="1248661"/>
            <a:ext cx="2016224" cy="1413869"/>
          </a:xfrm>
          <a:prstGeom prst="roundRect">
            <a:avLst/>
          </a:prstGeom>
          <a:solidFill>
            <a:schemeClr val="accent6">
              <a:lumMod val="40000"/>
              <a:lumOff val="60000"/>
            </a:schemeClr>
          </a:solidFill>
          <a:ln>
            <a:noFill/>
          </a:ln>
          <a:effectLst>
            <a:glow rad="228600">
              <a:schemeClr val="accent6">
                <a:lumMod val="40000"/>
                <a:lumOff val="60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2000" b="1" dirty="0">
                <a:solidFill>
                  <a:schemeClr val="accent6">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痛みを</a:t>
            </a:r>
            <a:endParaRPr lang="en-US" altLang="ja-JP" sz="2000" b="1" dirty="0">
              <a:solidFill>
                <a:schemeClr val="accent6">
                  <a:lumMod val="7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2000" b="1" dirty="0">
                <a:solidFill>
                  <a:schemeClr val="accent6">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取り除く</a:t>
            </a:r>
          </a:p>
        </p:txBody>
      </p:sp>
      <p:sp>
        <p:nvSpPr>
          <p:cNvPr id="35" name="角丸四角形 34"/>
          <p:cNvSpPr/>
          <p:nvPr/>
        </p:nvSpPr>
        <p:spPr>
          <a:xfrm>
            <a:off x="6909327" y="5075557"/>
            <a:ext cx="2016224" cy="1413869"/>
          </a:xfrm>
          <a:prstGeom prst="roundRect">
            <a:avLst/>
          </a:prstGeom>
          <a:solidFill>
            <a:schemeClr val="accent6">
              <a:lumMod val="40000"/>
              <a:lumOff val="60000"/>
            </a:schemeClr>
          </a:solidFill>
          <a:ln>
            <a:noFill/>
          </a:ln>
          <a:effectLst>
            <a:glow rad="228600">
              <a:schemeClr val="accent6">
                <a:lumMod val="40000"/>
                <a:lumOff val="60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2000" b="1" dirty="0">
                <a:solidFill>
                  <a:schemeClr val="accent6">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日常生活を</a:t>
            </a:r>
            <a:endParaRPr lang="en-US" altLang="ja-JP" sz="2000" b="1" dirty="0">
              <a:solidFill>
                <a:schemeClr val="accent6">
                  <a:lumMod val="7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2000" b="1" dirty="0">
                <a:solidFill>
                  <a:schemeClr val="accent6">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取り戻す</a:t>
            </a:r>
          </a:p>
        </p:txBody>
      </p:sp>
      <p:sp>
        <p:nvSpPr>
          <p:cNvPr id="36" name="テキスト ボックス 35"/>
          <p:cNvSpPr txBox="1"/>
          <p:nvPr/>
        </p:nvSpPr>
        <p:spPr>
          <a:xfrm>
            <a:off x="777792" y="4814092"/>
            <a:ext cx="7609678" cy="1008112"/>
          </a:xfrm>
          <a:prstGeom prst="roundRect">
            <a:avLst>
              <a:gd name="adj" fmla="val 14464"/>
            </a:avLst>
          </a:prstGeom>
          <a:solidFill>
            <a:srgbClr val="E1FEFF">
              <a:alpha val="90000"/>
            </a:srgbClr>
          </a:solidFill>
          <a:ln w="76200">
            <a:solidFill>
              <a:srgbClr val="0070C0"/>
            </a:solidFill>
          </a:ln>
          <a:effectLst>
            <a:outerShdw blurRad="50800" dist="38100" dir="2700000" algn="tl" rotWithShape="0">
              <a:prstClr val="black">
                <a:alpha val="40000"/>
              </a:prstClr>
            </a:outerShdw>
          </a:effectLst>
        </p:spPr>
        <p:txBody>
          <a:bodyPr wrap="square" tIns="180000" rtlCol="0" anchor="ctr" anchorCtr="0">
            <a:noAutofit/>
          </a:bodyPr>
          <a:lstStyle>
            <a:defPPr>
              <a:defRPr lang="ja-JP"/>
            </a:defPPr>
            <a:lvl1pPr algn="ctr">
              <a:defRPr sz="4800" b="1">
                <a:solidFill>
                  <a:srgbClr val="0070C0"/>
                </a:solidFill>
                <a:effectLst/>
                <a:latin typeface="メイリオ" panose="020B0604030504040204" pitchFamily="50" charset="-128"/>
                <a:ea typeface="メイリオ" panose="020B0604030504040204" pitchFamily="50" charset="-128"/>
                <a:cs typeface="メイリオ" panose="020B0604030504040204" pitchFamily="50" charset="-128"/>
              </a:defRPr>
            </a:lvl1pPr>
          </a:lstStyle>
          <a:p>
            <a:r>
              <a:rPr lang="ja-JP" altLang="en-US" sz="4400" dirty="0"/>
              <a:t>緩和ケア</a:t>
            </a:r>
            <a:endParaRPr lang="en-US" altLang="ja-JP" sz="4400" dirty="0"/>
          </a:p>
        </p:txBody>
      </p:sp>
    </p:spTree>
    <p:extLst>
      <p:ext uri="{BB962C8B-B14F-4D97-AF65-F5344CB8AC3E}">
        <p14:creationId xmlns:p14="http://schemas.microsoft.com/office/powerpoint/2010/main" val="501504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randombar(horizontal)">
                                      <p:cBhvr>
                                        <p:cTn id="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6639" y="620688"/>
            <a:ext cx="7488832" cy="9361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6" name="円弧 45"/>
          <p:cNvSpPr/>
          <p:nvPr/>
        </p:nvSpPr>
        <p:spPr>
          <a:xfrm>
            <a:off x="1596663" y="4940216"/>
            <a:ext cx="648072" cy="329217"/>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51" name="円弧 50"/>
          <p:cNvSpPr/>
          <p:nvPr/>
        </p:nvSpPr>
        <p:spPr>
          <a:xfrm rot="21031234">
            <a:off x="1633775" y="4762462"/>
            <a:ext cx="648072" cy="329217"/>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nvGrpSpPr>
          <p:cNvPr id="4107" name="グループ化 4106"/>
          <p:cNvGrpSpPr/>
          <p:nvPr/>
        </p:nvGrpSpPr>
        <p:grpSpPr>
          <a:xfrm>
            <a:off x="-2856" y="2183157"/>
            <a:ext cx="9146856" cy="4126693"/>
            <a:chOff x="-2856" y="2183157"/>
            <a:chExt cx="9146856" cy="4126693"/>
          </a:xfrm>
        </p:grpSpPr>
        <p:pic>
          <p:nvPicPr>
            <p:cNvPr id="4104" name="Picture 8" descr="http://3.bp.blogspot.com/-JHwzh_ssIiw/UgsroW2XWeI/AAAAAAAAXG8/qGwN8IK2ahk/s800/koujou_man.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71584" y="2183157"/>
              <a:ext cx="1728192" cy="2682718"/>
            </a:xfrm>
            <a:prstGeom prst="rect">
              <a:avLst/>
            </a:prstGeom>
            <a:noFill/>
            <a:extLst>
              <a:ext uri="{909E8E84-426E-40DD-AFC4-6F175D3DCCD1}">
                <a14:hiddenFill xmlns:a14="http://schemas.microsoft.com/office/drawing/2010/main">
                  <a:solidFill>
                    <a:srgbClr val="FFFFFF"/>
                  </a:solidFill>
                </a14:hiddenFill>
              </a:ext>
            </a:extLst>
          </p:spPr>
        </p:pic>
        <p:sp>
          <p:nvSpPr>
            <p:cNvPr id="6" name="正方形/長方形 5"/>
            <p:cNvSpPr/>
            <p:nvPr/>
          </p:nvSpPr>
          <p:spPr>
            <a:xfrm>
              <a:off x="1907704" y="5404171"/>
              <a:ext cx="7236296" cy="58480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p:cNvSpPr/>
            <p:nvPr/>
          </p:nvSpPr>
          <p:spPr>
            <a:xfrm>
              <a:off x="1904848" y="5957236"/>
              <a:ext cx="7236296" cy="189021"/>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098" name="Picture 2" descr="http://2.bp.blogspot.com/-756zNBRyNL8/VCkbkKOTRoI/AAAAAAAAnJA/zIJDGZopfCM/s800/koujou_kikai_sousa.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56" y="4016450"/>
              <a:ext cx="2108726" cy="2293400"/>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グループ化 13"/>
            <p:cNvGrpSpPr/>
            <p:nvPr/>
          </p:nvGrpSpPr>
          <p:grpSpPr>
            <a:xfrm>
              <a:off x="6961953" y="5311823"/>
              <a:ext cx="504056" cy="562527"/>
              <a:chOff x="5940152" y="5301208"/>
              <a:chExt cx="504056" cy="562527"/>
            </a:xfrm>
          </p:grpSpPr>
          <p:sp>
            <p:nvSpPr>
              <p:cNvPr id="15" name="角丸四角形 14"/>
              <p:cNvSpPr/>
              <p:nvPr/>
            </p:nvSpPr>
            <p:spPr>
              <a:xfrm>
                <a:off x="5940152" y="5301208"/>
                <a:ext cx="504056" cy="562527"/>
              </a:xfrm>
              <a:prstGeom prst="round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6"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30639" y="5416068"/>
                <a:ext cx="323081" cy="3328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7" name="グループ化 16"/>
            <p:cNvGrpSpPr/>
            <p:nvPr/>
          </p:nvGrpSpPr>
          <p:grpSpPr>
            <a:xfrm>
              <a:off x="7737942" y="5311824"/>
              <a:ext cx="504056" cy="562527"/>
              <a:chOff x="5940152" y="5301208"/>
              <a:chExt cx="504056" cy="562527"/>
            </a:xfrm>
          </p:grpSpPr>
          <p:sp>
            <p:nvSpPr>
              <p:cNvPr id="18" name="角丸四角形 17"/>
              <p:cNvSpPr/>
              <p:nvPr/>
            </p:nvSpPr>
            <p:spPr>
              <a:xfrm>
                <a:off x="5940152" y="5301208"/>
                <a:ext cx="504056" cy="562527"/>
              </a:xfrm>
              <a:prstGeom prst="round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9"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30639" y="5416068"/>
                <a:ext cx="323081" cy="3328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9" name="正方形/長方形 8"/>
            <p:cNvSpPr/>
            <p:nvPr/>
          </p:nvSpPr>
          <p:spPr>
            <a:xfrm>
              <a:off x="3849064" y="3965406"/>
              <a:ext cx="2736304" cy="565208"/>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p:cNvSpPr/>
            <p:nvPr/>
          </p:nvSpPr>
          <p:spPr>
            <a:xfrm>
              <a:off x="3849064" y="4530614"/>
              <a:ext cx="576064" cy="90024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p:cNvSpPr/>
            <p:nvPr/>
          </p:nvSpPr>
          <p:spPr>
            <a:xfrm>
              <a:off x="6027783" y="4530614"/>
              <a:ext cx="557585" cy="912824"/>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8" name="グループ化 7"/>
            <p:cNvGrpSpPr/>
            <p:nvPr/>
          </p:nvGrpSpPr>
          <p:grpSpPr>
            <a:xfrm>
              <a:off x="6054547" y="4603918"/>
              <a:ext cx="504056" cy="562527"/>
              <a:chOff x="5940152" y="5301208"/>
              <a:chExt cx="504056" cy="562527"/>
            </a:xfrm>
          </p:grpSpPr>
          <p:sp>
            <p:nvSpPr>
              <p:cNvPr id="7" name="角丸四角形 6"/>
              <p:cNvSpPr/>
              <p:nvPr/>
            </p:nvSpPr>
            <p:spPr>
              <a:xfrm>
                <a:off x="5940152" y="5301208"/>
                <a:ext cx="504056" cy="562527"/>
              </a:xfrm>
              <a:prstGeom prst="round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30639" y="5416068"/>
                <a:ext cx="323081" cy="3328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28" name="グループ化 27"/>
            <p:cNvGrpSpPr/>
            <p:nvPr/>
          </p:nvGrpSpPr>
          <p:grpSpPr>
            <a:xfrm>
              <a:off x="5435365" y="5328578"/>
              <a:ext cx="504056" cy="562527"/>
              <a:chOff x="5940152" y="5301208"/>
              <a:chExt cx="504056" cy="562527"/>
            </a:xfrm>
          </p:grpSpPr>
          <p:sp>
            <p:nvSpPr>
              <p:cNvPr id="29" name="角丸四角形 28"/>
              <p:cNvSpPr/>
              <p:nvPr/>
            </p:nvSpPr>
            <p:spPr>
              <a:xfrm>
                <a:off x="5940152" y="5301208"/>
                <a:ext cx="504056" cy="562527"/>
              </a:xfrm>
              <a:prstGeom prst="round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0"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30639" y="5416068"/>
                <a:ext cx="323081" cy="3328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31" name="グループ化 30"/>
            <p:cNvGrpSpPr/>
            <p:nvPr/>
          </p:nvGrpSpPr>
          <p:grpSpPr>
            <a:xfrm>
              <a:off x="4713160" y="5328578"/>
              <a:ext cx="504056" cy="562527"/>
              <a:chOff x="5940152" y="5301208"/>
              <a:chExt cx="504056" cy="562527"/>
            </a:xfrm>
          </p:grpSpPr>
          <p:sp>
            <p:nvSpPr>
              <p:cNvPr id="32" name="角丸四角形 31"/>
              <p:cNvSpPr/>
              <p:nvPr/>
            </p:nvSpPr>
            <p:spPr>
              <a:xfrm>
                <a:off x="5940152" y="5301208"/>
                <a:ext cx="504056" cy="562527"/>
              </a:xfrm>
              <a:prstGeom prst="round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3"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30639" y="5416068"/>
                <a:ext cx="323081" cy="3328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34" name="グループ化 33"/>
            <p:cNvGrpSpPr/>
            <p:nvPr/>
          </p:nvGrpSpPr>
          <p:grpSpPr>
            <a:xfrm rot="1524634">
              <a:off x="2338188" y="5101509"/>
              <a:ext cx="504056" cy="562527"/>
              <a:chOff x="5940152" y="5301208"/>
              <a:chExt cx="504056" cy="562527"/>
            </a:xfrm>
          </p:grpSpPr>
          <p:sp>
            <p:nvSpPr>
              <p:cNvPr id="35" name="角丸四角形 34"/>
              <p:cNvSpPr/>
              <p:nvPr/>
            </p:nvSpPr>
            <p:spPr>
              <a:xfrm>
                <a:off x="5940152" y="5301208"/>
                <a:ext cx="504056" cy="562527"/>
              </a:xfrm>
              <a:prstGeom prst="round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6"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30639" y="5416068"/>
                <a:ext cx="323081" cy="3328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cxnSp>
          <p:nvCxnSpPr>
            <p:cNvPr id="25" name="直線矢印コネクタ 24"/>
            <p:cNvCxnSpPr/>
            <p:nvPr/>
          </p:nvCxnSpPr>
          <p:spPr>
            <a:xfrm>
              <a:off x="6145034" y="5763660"/>
              <a:ext cx="584350"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7" name="直線コネクタ 36"/>
            <p:cNvCxnSpPr/>
            <p:nvPr/>
          </p:nvCxnSpPr>
          <p:spPr>
            <a:xfrm>
              <a:off x="6306575" y="5443438"/>
              <a:ext cx="252028" cy="320222"/>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48" name="グループ化 47"/>
            <p:cNvGrpSpPr/>
            <p:nvPr/>
          </p:nvGrpSpPr>
          <p:grpSpPr>
            <a:xfrm>
              <a:off x="3173757" y="5221386"/>
              <a:ext cx="504056" cy="562527"/>
              <a:chOff x="3113360" y="5083586"/>
              <a:chExt cx="504056" cy="562527"/>
            </a:xfrm>
          </p:grpSpPr>
          <p:sp>
            <p:nvSpPr>
              <p:cNvPr id="55" name="角丸四角形 54"/>
              <p:cNvSpPr/>
              <p:nvPr/>
            </p:nvSpPr>
            <p:spPr>
              <a:xfrm>
                <a:off x="3113360" y="5083586"/>
                <a:ext cx="504056" cy="562527"/>
              </a:xfrm>
              <a:prstGeom prst="round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106" name="Picture 10" descr="http://bsoza.com/ill_medical/medichara02_m07.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181239" y="5149720"/>
                <a:ext cx="410889" cy="40043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9" name="グループ化 58"/>
            <p:cNvGrpSpPr/>
            <p:nvPr/>
          </p:nvGrpSpPr>
          <p:grpSpPr>
            <a:xfrm>
              <a:off x="3881075" y="4291224"/>
              <a:ext cx="504056" cy="562527"/>
              <a:chOff x="3113360" y="5083586"/>
              <a:chExt cx="504056" cy="562527"/>
            </a:xfrm>
          </p:grpSpPr>
          <p:sp>
            <p:nvSpPr>
              <p:cNvPr id="60" name="角丸四角形 59"/>
              <p:cNvSpPr/>
              <p:nvPr/>
            </p:nvSpPr>
            <p:spPr>
              <a:xfrm>
                <a:off x="3113360" y="5083586"/>
                <a:ext cx="504056" cy="562527"/>
              </a:xfrm>
              <a:prstGeom prst="round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1" name="Picture 10" descr="http://bsoza.com/ill_medical/medichara02_m07.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181239" y="5149720"/>
                <a:ext cx="410889" cy="400432"/>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50" name="直線矢印コネクタ 49"/>
            <p:cNvCxnSpPr/>
            <p:nvPr/>
          </p:nvCxnSpPr>
          <p:spPr>
            <a:xfrm>
              <a:off x="3705048" y="5776244"/>
              <a:ext cx="720080"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7" name="直線矢印コネクタ 56"/>
            <p:cNvCxnSpPr/>
            <p:nvPr/>
          </p:nvCxnSpPr>
          <p:spPr>
            <a:xfrm flipV="1">
              <a:off x="3849064" y="5286096"/>
              <a:ext cx="288032" cy="49014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nvGrpSpPr>
            <p:cNvPr id="73" name="グループ化 72"/>
            <p:cNvGrpSpPr/>
            <p:nvPr/>
          </p:nvGrpSpPr>
          <p:grpSpPr>
            <a:xfrm>
              <a:off x="5640978" y="3738352"/>
              <a:ext cx="504056" cy="562527"/>
              <a:chOff x="5940152" y="5301208"/>
              <a:chExt cx="504056" cy="562527"/>
            </a:xfrm>
          </p:grpSpPr>
          <p:sp>
            <p:nvSpPr>
              <p:cNvPr id="74" name="角丸四角形 73"/>
              <p:cNvSpPr/>
              <p:nvPr/>
            </p:nvSpPr>
            <p:spPr>
              <a:xfrm>
                <a:off x="5940152" y="5301208"/>
                <a:ext cx="504056" cy="562527"/>
              </a:xfrm>
              <a:prstGeom prst="round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5"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30639" y="5416068"/>
                <a:ext cx="323081" cy="3328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4097" name="グループ化 4096"/>
            <p:cNvGrpSpPr/>
            <p:nvPr/>
          </p:nvGrpSpPr>
          <p:grpSpPr>
            <a:xfrm>
              <a:off x="4529028" y="3738352"/>
              <a:ext cx="504056" cy="562527"/>
              <a:chOff x="4825651" y="3685618"/>
              <a:chExt cx="504056" cy="562527"/>
            </a:xfrm>
          </p:grpSpPr>
          <p:sp>
            <p:nvSpPr>
              <p:cNvPr id="71" name="角丸四角形 70"/>
              <p:cNvSpPr/>
              <p:nvPr/>
            </p:nvSpPr>
            <p:spPr>
              <a:xfrm>
                <a:off x="4825651" y="3685618"/>
                <a:ext cx="504056" cy="562527"/>
              </a:xfrm>
              <a:prstGeom prst="round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108" name="Picture 12" descr="http://sbill-solution.jp/blog/up-images/virus_image.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912123" y="3800477"/>
                <a:ext cx="331111" cy="33111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0" name="グループ化 19"/>
            <p:cNvGrpSpPr/>
            <p:nvPr/>
          </p:nvGrpSpPr>
          <p:grpSpPr>
            <a:xfrm>
              <a:off x="8455571" y="5311822"/>
              <a:ext cx="504056" cy="562527"/>
              <a:chOff x="5940152" y="5301208"/>
              <a:chExt cx="504056" cy="562527"/>
            </a:xfrm>
          </p:grpSpPr>
          <p:sp>
            <p:nvSpPr>
              <p:cNvPr id="21" name="角丸四角形 20"/>
              <p:cNvSpPr/>
              <p:nvPr/>
            </p:nvSpPr>
            <p:spPr>
              <a:xfrm>
                <a:off x="5940152" y="5301208"/>
                <a:ext cx="504056" cy="562527"/>
              </a:xfrm>
              <a:prstGeom prst="round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2"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30639" y="5416068"/>
                <a:ext cx="323081" cy="3328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3" name="正方形/長方形 22"/>
            <p:cNvSpPr/>
            <p:nvPr/>
          </p:nvSpPr>
          <p:spPr>
            <a:xfrm>
              <a:off x="4425128" y="4530614"/>
              <a:ext cx="1602655" cy="448034"/>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53" name="テキスト ボックス 52"/>
          <p:cNvSpPr txBox="1"/>
          <p:nvPr/>
        </p:nvSpPr>
        <p:spPr>
          <a:xfrm>
            <a:off x="1216542" y="1445875"/>
            <a:ext cx="6934968" cy="830997"/>
          </a:xfrm>
          <a:prstGeom prst="rect">
            <a:avLst/>
          </a:prstGeom>
          <a:noFill/>
        </p:spPr>
        <p:txBody>
          <a:bodyPr wrap="square" rtlCol="0">
            <a:spAutoFit/>
          </a:bodyPr>
          <a:lstStyle/>
          <a:p>
            <a:r>
              <a:rPr kumimoji="1" lang="ja-JP" altLang="en-US" sz="2400" b="1" dirty="0">
                <a:solidFill>
                  <a:schemeClr val="accent6">
                    <a:lumMod val="75000"/>
                  </a:schemeClr>
                </a:solidFill>
              </a:rPr>
              <a:t>からだのなかでは、間違った情報を持つ細胞が</a:t>
            </a:r>
            <a:endParaRPr kumimoji="1" lang="en-US" altLang="ja-JP" sz="2400" b="1" dirty="0">
              <a:solidFill>
                <a:schemeClr val="accent6">
                  <a:lumMod val="75000"/>
                </a:schemeClr>
              </a:solidFill>
            </a:endParaRPr>
          </a:p>
          <a:p>
            <a:r>
              <a:rPr kumimoji="1" lang="ja-JP" altLang="en-US" sz="2400" b="1" dirty="0">
                <a:solidFill>
                  <a:schemeClr val="accent6">
                    <a:lumMod val="75000"/>
                  </a:schemeClr>
                </a:solidFill>
              </a:rPr>
              <a:t>増えないように排除されている</a:t>
            </a:r>
          </a:p>
        </p:txBody>
      </p:sp>
    </p:spTree>
    <p:extLst>
      <p:ext uri="{BB962C8B-B14F-4D97-AF65-F5344CB8AC3E}">
        <p14:creationId xmlns:p14="http://schemas.microsoft.com/office/powerpoint/2010/main" val="16247442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正方形/長方形 20"/>
          <p:cNvSpPr/>
          <p:nvPr/>
        </p:nvSpPr>
        <p:spPr>
          <a:xfrm>
            <a:off x="395536" y="1916832"/>
            <a:ext cx="8496944" cy="3139321"/>
          </a:xfrm>
          <a:prstGeom prst="rect">
            <a:avLst/>
          </a:prstGeom>
          <a:noFill/>
          <a:effectLst>
            <a:outerShdw blurRad="50800" dist="38100" dir="5400000" algn="t" rotWithShape="0">
              <a:schemeClr val="tx1">
                <a:alpha val="40000"/>
              </a:schemeClr>
            </a:outerShdw>
          </a:effectLst>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1" lang="ja-JP" altLang="en-US" sz="4400" b="0" i="0" u="none" strike="noStrike" kern="1200" cap="none" spc="50" normalizeH="0" baseline="0" noProof="0" dirty="0">
                <a:ln w="11430"/>
                <a:gradFill>
                  <a:gsLst>
                    <a:gs pos="25000">
                      <a:srgbClr val="C0504D">
                        <a:satMod val="155000"/>
                      </a:srgbClr>
                    </a:gs>
                    <a:gs pos="100000">
                      <a:srgbClr val="C0504D">
                        <a:shade val="45000"/>
                        <a:satMod val="165000"/>
                      </a:srgbClr>
                    </a:gs>
                  </a:gsLst>
                  <a:lin ang="5400000"/>
                </a:gradFill>
                <a:effectLst/>
                <a:uLnTx/>
                <a:uFillTx/>
                <a:latin typeface="HGP創英角ﾎﾟｯﾌﾟ体" panose="040B0A00000000000000" pitchFamily="50" charset="-128"/>
                <a:ea typeface="HGP創英角ﾎﾟｯﾌﾟ体" panose="040B0A00000000000000" pitchFamily="50" charset="-128"/>
                <a:cs typeface="+mn-cs"/>
              </a:rPr>
              <a:t>もし、あなたやまわりのひとが</a:t>
            </a:r>
            <a:endParaRPr kumimoji="1" lang="en-US" altLang="ja-JP" sz="4400" b="0" i="0" u="none" strike="noStrike" kern="1200" cap="none" spc="50" normalizeH="0" baseline="0" noProof="0" dirty="0">
              <a:ln w="11430"/>
              <a:gradFill>
                <a:gsLst>
                  <a:gs pos="25000">
                    <a:srgbClr val="C0504D">
                      <a:satMod val="155000"/>
                    </a:srgbClr>
                  </a:gs>
                  <a:gs pos="100000">
                    <a:srgbClr val="C0504D">
                      <a:shade val="45000"/>
                      <a:satMod val="165000"/>
                    </a:srgbClr>
                  </a:gs>
                </a:gsLst>
                <a:lin ang="5400000"/>
              </a:gradFill>
              <a:effectLst/>
              <a:uLnTx/>
              <a:uFillTx/>
              <a:latin typeface="HGP創英角ﾎﾟｯﾌﾟ体" panose="040B0A00000000000000" pitchFamily="50" charset="-128"/>
              <a:ea typeface="HGP創英角ﾎﾟｯﾌﾟ体" panose="040B0A00000000000000" pitchFamily="50" charset="-128"/>
              <a:cs typeface="+mn-cs"/>
            </a:endParaRPr>
          </a:p>
          <a:p>
            <a:pPr marL="0" marR="0" lvl="0" indent="0" algn="ctr" defTabSz="914400" rtl="0" eaLnBrk="1" fontAlgn="auto" latinLnBrk="0" hangingPunct="1">
              <a:lnSpc>
                <a:spcPct val="150000"/>
              </a:lnSpc>
              <a:spcBef>
                <a:spcPts val="0"/>
              </a:spcBef>
              <a:spcAft>
                <a:spcPts val="0"/>
              </a:spcAft>
              <a:buClrTx/>
              <a:buSzTx/>
              <a:buFontTx/>
              <a:buNone/>
              <a:tabLst/>
              <a:defRPr/>
            </a:pPr>
            <a:r>
              <a:rPr kumimoji="1" lang="ja-JP" altLang="en-US" sz="4400" b="0" i="0" u="none" strike="noStrike" kern="1200" cap="none" spc="50" normalizeH="0" baseline="0" noProof="0" dirty="0">
                <a:ln w="11430"/>
                <a:gradFill>
                  <a:gsLst>
                    <a:gs pos="25000">
                      <a:srgbClr val="C0504D">
                        <a:satMod val="155000"/>
                      </a:srgbClr>
                    </a:gs>
                    <a:gs pos="100000">
                      <a:srgbClr val="C0504D">
                        <a:shade val="45000"/>
                        <a:satMod val="165000"/>
                      </a:srgbClr>
                    </a:gs>
                  </a:gsLst>
                  <a:lin ang="5400000"/>
                </a:gradFill>
                <a:effectLst/>
                <a:uLnTx/>
                <a:uFillTx/>
                <a:latin typeface="HGP創英角ﾎﾟｯﾌﾟ体" panose="040B0A00000000000000" pitchFamily="50" charset="-128"/>
                <a:ea typeface="HGP創英角ﾎﾟｯﾌﾟ体" panose="040B0A00000000000000" pitchFamily="50" charset="-128"/>
                <a:cs typeface="+mn-cs"/>
              </a:rPr>
              <a:t>がんになったら、</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1" lang="ja-JP" altLang="en-US" sz="4400" b="0" i="0" u="none" strike="noStrike" kern="1200" cap="none" spc="50" normalizeH="0" baseline="0" noProof="0" dirty="0">
                <a:ln w="11430"/>
                <a:gradFill>
                  <a:gsLst>
                    <a:gs pos="25000">
                      <a:srgbClr val="C0504D">
                        <a:satMod val="155000"/>
                      </a:srgbClr>
                    </a:gs>
                    <a:gs pos="100000">
                      <a:srgbClr val="C0504D">
                        <a:shade val="45000"/>
                        <a:satMod val="165000"/>
                      </a:srgbClr>
                    </a:gs>
                  </a:gsLst>
                  <a:lin ang="5400000"/>
                </a:gradFill>
                <a:effectLst/>
                <a:uLnTx/>
                <a:uFillTx/>
                <a:latin typeface="HGP創英角ﾎﾟｯﾌﾟ体" panose="040B0A00000000000000" pitchFamily="50" charset="-128"/>
                <a:ea typeface="HGP創英角ﾎﾟｯﾌﾟ体" panose="040B0A00000000000000" pitchFamily="50" charset="-128"/>
                <a:cs typeface="+mn-cs"/>
              </a:rPr>
              <a:t>あなたにできることはなんだろう？</a:t>
            </a:r>
            <a:endParaRPr kumimoji="1" lang="en-US" altLang="ja-JP" sz="4400" b="0" i="0" u="none" strike="noStrike" kern="1200" cap="none" spc="50" normalizeH="0" baseline="0" noProof="0" dirty="0">
              <a:ln w="11430"/>
              <a:gradFill>
                <a:gsLst>
                  <a:gs pos="25000">
                    <a:srgbClr val="C0504D">
                      <a:satMod val="155000"/>
                    </a:srgbClr>
                  </a:gs>
                  <a:gs pos="100000">
                    <a:srgbClr val="C0504D">
                      <a:shade val="45000"/>
                      <a:satMod val="165000"/>
                    </a:srgbClr>
                  </a:gs>
                </a:gsLst>
                <a:lin ang="5400000"/>
              </a:gradFill>
              <a:effectLst/>
              <a:uLnTx/>
              <a:uFillTx/>
              <a:latin typeface="HGP創英角ﾎﾟｯﾌﾟ体" panose="040B0A00000000000000" pitchFamily="50" charset="-128"/>
              <a:ea typeface="HGP創英角ﾎﾟｯﾌﾟ体" panose="040B0A00000000000000" pitchFamily="50" charset="-128"/>
              <a:cs typeface="+mn-cs"/>
            </a:endParaRPr>
          </a:p>
        </p:txBody>
      </p:sp>
    </p:spTree>
    <p:extLst>
      <p:ext uri="{BB962C8B-B14F-4D97-AF65-F5344CB8AC3E}">
        <p14:creationId xmlns:p14="http://schemas.microsoft.com/office/powerpoint/2010/main" val="16059617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https://3.bp.blogspot.com/-y6Z6_xWl8YU/WerKroxj6xI/AAAAAAABHqA/Nk47vlEzcCgH0bW_yiYdO0D1to3YsiNKgCLcBGAs/s800/family_kaji_tetsudai.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19166" y="3178950"/>
            <a:ext cx="1730308" cy="16200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4.bp.blogspot.com/-LWmJWVrr0Gg/VufYWaP0IZI/AAAAAAAA43Y/X3-TWbt_Fyo6nANg2L67SB2O-1m6FQOcA/s800/job_roudousya_youn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5579" y="3178950"/>
            <a:ext cx="2422431" cy="162000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s://3.bp.blogspot.com/-JcK_3ipNNew/VCN2jcWBqAI/AAAAAAAAmrw/sHlrmt1_nXs/s800/jyugyou_fukei.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20316" y="3358951"/>
            <a:ext cx="2024098" cy="1260000"/>
          </a:xfrm>
          <a:prstGeom prst="rect">
            <a:avLst/>
          </a:prstGeom>
          <a:noFill/>
          <a:extLst>
            <a:ext uri="{909E8E84-426E-40DD-AFC4-6F175D3DCCD1}">
              <a14:hiddenFill xmlns:a14="http://schemas.microsoft.com/office/drawing/2010/main">
                <a:solidFill>
                  <a:srgbClr val="FFFFFF"/>
                </a:solidFill>
              </a14:hiddenFill>
            </a:ext>
          </a:extLst>
        </p:spPr>
      </p:pic>
      <p:sp>
        <p:nvSpPr>
          <p:cNvPr id="7" name="角丸四角形 6"/>
          <p:cNvSpPr/>
          <p:nvPr/>
        </p:nvSpPr>
        <p:spPr>
          <a:xfrm>
            <a:off x="252000" y="3143524"/>
            <a:ext cx="8640000" cy="1656000"/>
          </a:xfrm>
          <a:prstGeom prst="roundRect">
            <a:avLst/>
          </a:prstGeom>
          <a:noFill/>
          <a:ln w="38100">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pic>
        <p:nvPicPr>
          <p:cNvPr id="1026" name="Picture 2" descr="https://4.bp.blogspot.com/-wkHQQmrlPhM/WIHlkmuAS6I/AAAAAAABBQE/PT4_mEejEPYLt47yh-ejR1e2DX83u0WvgCLcB/s800/medical_chiken.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646000" y="1523660"/>
            <a:ext cx="1620000" cy="154102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6" descr="https://2.bp.blogspot.com/-iGsOQ_aPIqE/VY4WrSVHGLI/AAAAAAAAuss/Ly29aY89BiU/s800/medical_kagaku_ryouhou.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978704" y="1510299"/>
            <a:ext cx="1462050" cy="1620000"/>
          </a:xfrm>
          <a:prstGeom prst="rect">
            <a:avLst/>
          </a:prstGeom>
          <a:noFill/>
          <a:extLst>
            <a:ext uri="{909E8E84-426E-40DD-AFC4-6F175D3DCCD1}">
              <a14:hiddenFill xmlns:a14="http://schemas.microsoft.com/office/drawing/2010/main">
                <a:solidFill>
                  <a:srgbClr val="FFFFFF"/>
                </a:solidFill>
              </a14:hiddenFill>
            </a:ext>
          </a:extLst>
        </p:spPr>
      </p:pic>
      <p:sp>
        <p:nvSpPr>
          <p:cNvPr id="13" name="楕円 12"/>
          <p:cNvSpPr/>
          <p:nvPr/>
        </p:nvSpPr>
        <p:spPr>
          <a:xfrm>
            <a:off x="487723" y="5329650"/>
            <a:ext cx="2160000" cy="1440000"/>
          </a:xfrm>
          <a:prstGeom prst="ellipse">
            <a:avLst/>
          </a:prstGeom>
        </p:spPr>
        <p:style>
          <a:lnRef idx="2">
            <a:schemeClr val="dk1"/>
          </a:lnRef>
          <a:fillRef idx="1">
            <a:schemeClr val="lt1"/>
          </a:fillRef>
          <a:effectRef idx="0">
            <a:schemeClr val="dk1"/>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医学・医療</a:t>
            </a:r>
            <a:endParaRPr kumimoji="1" lang="en-US" altLang="ja-JP"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の進歩</a:t>
            </a:r>
          </a:p>
        </p:txBody>
      </p:sp>
      <p:sp>
        <p:nvSpPr>
          <p:cNvPr id="14" name="楕円 13"/>
          <p:cNvSpPr/>
          <p:nvPr/>
        </p:nvSpPr>
        <p:spPr>
          <a:xfrm>
            <a:off x="3456000" y="5329650"/>
            <a:ext cx="2232000" cy="1440000"/>
          </a:xfrm>
          <a:prstGeom prst="ellipse">
            <a:avLst/>
          </a:prstGeom>
        </p:spPr>
        <p:style>
          <a:lnRef idx="2">
            <a:schemeClr val="dk1"/>
          </a:lnRef>
          <a:fillRef idx="1">
            <a:schemeClr val="lt1"/>
          </a:fillRef>
          <a:effectRef idx="0">
            <a:schemeClr val="dk1"/>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みんなが</a:t>
            </a:r>
            <a:endParaRPr kumimoji="1" lang="en-US" altLang="ja-JP"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がんについて正しく知る</a:t>
            </a:r>
          </a:p>
        </p:txBody>
      </p:sp>
      <p:sp>
        <p:nvSpPr>
          <p:cNvPr id="16" name="楕円 15"/>
          <p:cNvSpPr/>
          <p:nvPr/>
        </p:nvSpPr>
        <p:spPr>
          <a:xfrm>
            <a:off x="6168452" y="5329650"/>
            <a:ext cx="2571355" cy="1440000"/>
          </a:xfrm>
          <a:prstGeom prst="ellipse">
            <a:avLst/>
          </a:prstGeom>
        </p:spPr>
        <p:style>
          <a:lnRef idx="2">
            <a:schemeClr val="dk1"/>
          </a:lnRef>
          <a:fillRef idx="1">
            <a:schemeClr val="lt1"/>
          </a:fillRef>
          <a:effectRef idx="0">
            <a:schemeClr val="dk1"/>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患者さんが</a:t>
            </a:r>
            <a:endParaRPr kumimoji="1" lang="en-US" altLang="ja-JP"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必要としているお手伝い</a:t>
            </a:r>
            <a:endParaRPr kumimoji="1" lang="en-US" altLang="ja-JP"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7" name="右矢印 16"/>
          <p:cNvSpPr/>
          <p:nvPr/>
        </p:nvSpPr>
        <p:spPr>
          <a:xfrm rot="16200000">
            <a:off x="1387723" y="4701398"/>
            <a:ext cx="360000" cy="720000"/>
          </a:xfrm>
          <a:prstGeom prst="rightArrow">
            <a:avLst/>
          </a:prstGeom>
          <a:solidFill>
            <a:srgbClr val="FF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FF6699"/>
              </a:solidFill>
              <a:effectLst/>
              <a:uLnTx/>
              <a:uFillTx/>
              <a:latin typeface="Calibri" panose="020F0502020204030204"/>
              <a:ea typeface="游ゴシック" panose="020B0400000000000000" pitchFamily="50" charset="-128"/>
              <a:cs typeface="+mn-cs"/>
            </a:endParaRPr>
          </a:p>
        </p:txBody>
      </p:sp>
      <p:sp>
        <p:nvSpPr>
          <p:cNvPr id="18" name="右矢印 17"/>
          <p:cNvSpPr/>
          <p:nvPr/>
        </p:nvSpPr>
        <p:spPr>
          <a:xfrm rot="16200000">
            <a:off x="4392000" y="4716198"/>
            <a:ext cx="360000" cy="720000"/>
          </a:xfrm>
          <a:prstGeom prst="rightArrow">
            <a:avLst/>
          </a:prstGeom>
          <a:solidFill>
            <a:srgbClr val="FF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FF6699"/>
              </a:solidFill>
              <a:effectLst/>
              <a:uLnTx/>
              <a:uFillTx/>
              <a:latin typeface="Calibri" panose="020F0502020204030204"/>
              <a:ea typeface="游ゴシック" panose="020B0400000000000000" pitchFamily="50" charset="-128"/>
              <a:cs typeface="+mn-cs"/>
            </a:endParaRPr>
          </a:p>
        </p:txBody>
      </p:sp>
      <p:sp>
        <p:nvSpPr>
          <p:cNvPr id="19" name="右矢印 18"/>
          <p:cNvSpPr/>
          <p:nvPr/>
        </p:nvSpPr>
        <p:spPr>
          <a:xfrm rot="16200000">
            <a:off x="7247006" y="4716198"/>
            <a:ext cx="360000" cy="720000"/>
          </a:xfrm>
          <a:prstGeom prst="rightArrow">
            <a:avLst/>
          </a:prstGeom>
          <a:solidFill>
            <a:srgbClr val="FF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FF6699"/>
              </a:solidFill>
              <a:effectLst/>
              <a:uLnTx/>
              <a:uFillTx/>
              <a:latin typeface="Calibri" panose="020F0502020204030204"/>
              <a:ea typeface="游ゴシック" panose="020B0400000000000000" pitchFamily="50" charset="-128"/>
              <a:cs typeface="+mn-cs"/>
            </a:endParaRPr>
          </a:p>
        </p:txBody>
      </p:sp>
      <p:sp>
        <p:nvSpPr>
          <p:cNvPr id="21" name="テキスト ボックス 20"/>
          <p:cNvSpPr txBox="1"/>
          <p:nvPr/>
        </p:nvSpPr>
        <p:spPr>
          <a:xfrm>
            <a:off x="194054" y="316910"/>
            <a:ext cx="8640000"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srgbClr val="0033CC"/>
                </a:solidFill>
                <a:effectLst/>
                <a:uLnTx/>
                <a:uFillTx/>
                <a:latin typeface="HGP創英角ﾎﾟｯﾌﾟ体" panose="040B0A00000000000000" pitchFamily="50" charset="-128"/>
                <a:ea typeface="HGP創英角ﾎﾟｯﾌﾟ体" panose="040B0A00000000000000" pitchFamily="50" charset="-128"/>
                <a:cs typeface="+mn-cs"/>
              </a:rPr>
              <a:t>治療しながら、がんになる前と同じように</a:t>
            </a:r>
            <a:endParaRPr kumimoji="1" lang="en-US" altLang="ja-JP" sz="3200" b="0" i="0" u="none" strike="noStrike" kern="1200" cap="none" spc="0" normalizeH="0" baseline="0" noProof="0" dirty="0">
              <a:ln>
                <a:noFill/>
              </a:ln>
              <a:solidFill>
                <a:srgbClr val="0033CC"/>
              </a:solidFill>
              <a:effectLst/>
              <a:uLnTx/>
              <a:uFillTx/>
              <a:latin typeface="HGP創英角ﾎﾟｯﾌﾟ体" panose="040B0A00000000000000" pitchFamily="50" charset="-128"/>
              <a:ea typeface="HGP創英角ﾎﾟｯﾌﾟ体" panose="040B0A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srgbClr val="0033CC"/>
                </a:solidFill>
                <a:effectLst/>
                <a:uLnTx/>
                <a:uFillTx/>
                <a:latin typeface="HGP創英角ﾎﾟｯﾌﾟ体" panose="040B0A00000000000000" pitchFamily="50" charset="-128"/>
                <a:ea typeface="HGP創英角ﾎﾟｯﾌﾟ体" panose="040B0A00000000000000" pitchFamily="50" charset="-128"/>
                <a:cs typeface="+mn-cs"/>
              </a:rPr>
              <a:t>生活したり働いたりしている人はたくさんいます</a:t>
            </a:r>
          </a:p>
        </p:txBody>
      </p:sp>
    </p:spTree>
    <p:extLst>
      <p:ext uri="{BB962C8B-B14F-4D97-AF65-F5344CB8AC3E}">
        <p14:creationId xmlns:p14="http://schemas.microsoft.com/office/powerpoint/2010/main" val="2303154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ããã®åãåãæ¹ã®å¤å"/>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10456" y="256050"/>
            <a:ext cx="5537506" cy="5580000"/>
          </a:xfrm>
          <a:prstGeom prst="rect">
            <a:avLst/>
          </a:prstGeom>
          <a:noFill/>
          <a:extLst>
            <a:ext uri="{909E8E84-426E-40DD-AFC4-6F175D3DCCD1}">
              <a14:hiddenFill xmlns:a14="http://schemas.microsoft.com/office/drawing/2010/main">
                <a:solidFill>
                  <a:srgbClr val="FFFFFF"/>
                </a:solidFill>
              </a14:hiddenFill>
            </a:ext>
          </a:extLst>
        </p:spPr>
      </p:pic>
      <p:sp>
        <p:nvSpPr>
          <p:cNvPr id="2" name="テキスト ボックス 1"/>
          <p:cNvSpPr txBox="1"/>
          <p:nvPr/>
        </p:nvSpPr>
        <p:spPr>
          <a:xfrm>
            <a:off x="2646481" y="6075488"/>
            <a:ext cx="6319359" cy="646331"/>
          </a:xfrm>
          <a:prstGeom prst="rect">
            <a:avLst/>
          </a:prstGeom>
          <a:noFill/>
        </p:spPr>
        <p:txBody>
          <a:bodyPr wrap="none" rtlCol="0">
            <a:spAutoFit/>
          </a:bodyPr>
          <a:lstStyle/>
          <a:p>
            <a:pPr algn="r"/>
            <a:r>
              <a:rPr lang="ja-JP" altLang="en-US" dirty="0">
                <a:latin typeface="ＭＳ Ｐゴシック" panose="020B0600070205080204" pitchFamily="50" charset="-128"/>
                <a:ea typeface="ＭＳ Ｐゴシック" panose="020B0600070205080204" pitchFamily="50" charset="-128"/>
              </a:rPr>
              <a:t>出典：</a:t>
            </a:r>
            <a:r>
              <a:rPr kumimoji="1" lang="ja-JP" altLang="en-US" dirty="0">
                <a:latin typeface="ＭＳ Ｐゴシック" panose="020B0600070205080204" pitchFamily="50" charset="-128"/>
                <a:ea typeface="ＭＳ Ｐゴシック" panose="020B0600070205080204" pitchFamily="50" charset="-128"/>
              </a:rPr>
              <a:t>がん情報サービス「がんと共に働く。まず一歩前へ！」より</a:t>
            </a:r>
            <a:endParaRPr kumimoji="1" lang="en-US" altLang="ja-JP" dirty="0">
              <a:latin typeface="ＭＳ Ｐゴシック" panose="020B0600070205080204" pitchFamily="50" charset="-128"/>
              <a:ea typeface="ＭＳ Ｐゴシック" panose="020B0600070205080204" pitchFamily="50" charset="-128"/>
            </a:endParaRPr>
          </a:p>
          <a:p>
            <a:pPr algn="r"/>
            <a:r>
              <a:rPr lang="en-US" altLang="ja-JP" dirty="0">
                <a:latin typeface="ＭＳ Ｐゴシック" panose="020B0600070205080204" pitchFamily="50" charset="-128"/>
                <a:ea typeface="ＭＳ Ｐゴシック" panose="020B0600070205080204" pitchFamily="50" charset="-128"/>
              </a:rPr>
              <a:t>https://ganjoho.jp/pub/support/work/vol1/</a:t>
            </a:r>
            <a:endParaRPr kumimoji="1" lang="ja-JP" altLang="en-US" dirty="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352271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ss160005\share\がん・健康対策班共有\がん\がん担当ファイル\H30がん\がん教育\がん教育\教材\nurse1_1_smile_12796_marked - コピー.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50731" y="3529424"/>
            <a:ext cx="1613357" cy="2233020"/>
          </a:xfrm>
          <a:prstGeom prst="rect">
            <a:avLst/>
          </a:prstGeom>
          <a:noFill/>
          <a:extLst>
            <a:ext uri="{909E8E84-426E-40DD-AFC4-6F175D3DCCD1}">
              <a14:hiddenFill xmlns:a14="http://schemas.microsoft.com/office/drawing/2010/main">
                <a:solidFill>
                  <a:srgbClr val="FFFFFF"/>
                </a:solidFill>
              </a14:hiddenFill>
            </a:ext>
          </a:extLst>
        </p:spPr>
      </p:pic>
      <p:sp>
        <p:nvSpPr>
          <p:cNvPr id="2" name="角丸四角形 1"/>
          <p:cNvSpPr/>
          <p:nvPr/>
        </p:nvSpPr>
        <p:spPr>
          <a:xfrm>
            <a:off x="539552" y="193673"/>
            <a:ext cx="7776864" cy="859061"/>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dirty="0">
                <a:solidFill>
                  <a:schemeClr val="bg1"/>
                </a:solidFill>
                <a:latin typeface="HGP創英角ﾎﾟｯﾌﾟ体" panose="040B0A00000000000000" pitchFamily="50" charset="-128"/>
                <a:ea typeface="HGP創英角ﾎﾟｯﾌﾟ体" panose="040B0A00000000000000" pitchFamily="50" charset="-128"/>
              </a:rPr>
              <a:t>がん患者とともに生きる社会</a:t>
            </a:r>
            <a:endParaRPr kumimoji="1" lang="ja-JP" altLang="en-US" sz="3600" dirty="0">
              <a:solidFill>
                <a:schemeClr val="bg1"/>
              </a:solidFill>
              <a:latin typeface="HGP創英角ﾎﾟｯﾌﾟ体" panose="040B0A00000000000000" pitchFamily="50" charset="-128"/>
              <a:ea typeface="HGP創英角ﾎﾟｯﾌﾟ体" panose="040B0A00000000000000" pitchFamily="50" charset="-128"/>
            </a:endParaRPr>
          </a:p>
        </p:txBody>
      </p:sp>
      <p:sp>
        <p:nvSpPr>
          <p:cNvPr id="36" name="角丸四角形 35"/>
          <p:cNvSpPr/>
          <p:nvPr/>
        </p:nvSpPr>
        <p:spPr>
          <a:xfrm>
            <a:off x="323528" y="5467022"/>
            <a:ext cx="8640960" cy="1080120"/>
          </a:xfrm>
          <a:prstGeom prst="roundRect">
            <a:avLst/>
          </a:prstGeom>
          <a:solidFill>
            <a:srgbClr val="EC84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5400" dirty="0">
                <a:solidFill>
                  <a:srgbClr val="FF0000"/>
                </a:solidFill>
                <a:latin typeface="HGP創英角ﾎﾟｯﾌﾟ体" panose="040B0A00000000000000" pitchFamily="50" charset="-128"/>
                <a:ea typeface="HGP創英角ﾎﾟｯﾌﾟ体" panose="040B0A00000000000000" pitchFamily="50" charset="-128"/>
              </a:rPr>
              <a:t>がん</a:t>
            </a:r>
            <a:r>
              <a:rPr kumimoji="1" lang="ja-JP" altLang="en-US" sz="4000" dirty="0">
                <a:solidFill>
                  <a:schemeClr val="tx1"/>
                </a:solidFill>
                <a:latin typeface="HGP創英角ﾎﾟｯﾌﾟ体" panose="040B0A00000000000000" pitchFamily="50" charset="-128"/>
                <a:ea typeface="HGP創英角ﾎﾟｯﾌﾟ体" panose="040B0A00000000000000" pitchFamily="50" charset="-128"/>
              </a:rPr>
              <a:t>になった人の話を聞いてみ</a:t>
            </a:r>
            <a:r>
              <a:rPr lang="ja-JP" altLang="en-US" sz="4000" dirty="0">
                <a:solidFill>
                  <a:schemeClr val="tx1"/>
                </a:solidFill>
                <a:latin typeface="HGP創英角ﾎﾟｯﾌﾟ体" panose="040B0A00000000000000" pitchFamily="50" charset="-128"/>
                <a:ea typeface="HGP創英角ﾎﾟｯﾌﾟ体" panose="040B0A00000000000000" pitchFamily="50" charset="-128"/>
              </a:rPr>
              <a:t>よう</a:t>
            </a:r>
            <a:r>
              <a:rPr kumimoji="1" lang="ja-JP" altLang="en-US" sz="4000" dirty="0">
                <a:solidFill>
                  <a:schemeClr val="tx1"/>
                </a:solidFill>
                <a:latin typeface="HGP創英角ﾎﾟｯﾌﾟ体" panose="040B0A00000000000000" pitchFamily="50" charset="-128"/>
                <a:ea typeface="HGP創英角ﾎﾟｯﾌﾟ体" panose="040B0A00000000000000" pitchFamily="50" charset="-128"/>
              </a:rPr>
              <a:t>！</a:t>
            </a:r>
          </a:p>
        </p:txBody>
      </p:sp>
      <p:sp>
        <p:nvSpPr>
          <p:cNvPr id="37" name="角丸四角形 36"/>
          <p:cNvSpPr/>
          <p:nvPr/>
        </p:nvSpPr>
        <p:spPr>
          <a:xfrm>
            <a:off x="395536" y="1916832"/>
            <a:ext cx="2160240" cy="1150039"/>
          </a:xfrm>
          <a:prstGeom prst="roundRect">
            <a:avLst/>
          </a:prstGeom>
          <a:solidFill>
            <a:schemeClr val="accent6">
              <a:lumMod val="40000"/>
              <a:lumOff val="60000"/>
            </a:schemeClr>
          </a:solidFill>
          <a:ln>
            <a:noFill/>
          </a:ln>
          <a:effectLst>
            <a:glow rad="228600">
              <a:schemeClr val="accent6">
                <a:lumMod val="40000"/>
                <a:lumOff val="60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2000" b="1" dirty="0">
                <a:solidFill>
                  <a:schemeClr val="accent6">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がんを正しく</a:t>
            </a:r>
            <a:endParaRPr lang="en-US" altLang="ja-JP" sz="2000" b="1" dirty="0">
              <a:solidFill>
                <a:schemeClr val="accent6">
                  <a:lumMod val="7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2000" b="1" dirty="0">
                <a:solidFill>
                  <a:schemeClr val="accent6">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理解してほしい</a:t>
            </a:r>
          </a:p>
        </p:txBody>
      </p:sp>
      <p:sp>
        <p:nvSpPr>
          <p:cNvPr id="38" name="角丸四角形 37"/>
          <p:cNvSpPr/>
          <p:nvPr/>
        </p:nvSpPr>
        <p:spPr>
          <a:xfrm>
            <a:off x="3333274" y="1917749"/>
            <a:ext cx="2246838" cy="1223219"/>
          </a:xfrm>
          <a:prstGeom prst="roundRect">
            <a:avLst/>
          </a:prstGeom>
          <a:solidFill>
            <a:schemeClr val="accent6">
              <a:lumMod val="40000"/>
              <a:lumOff val="60000"/>
            </a:schemeClr>
          </a:solidFill>
          <a:ln>
            <a:noFill/>
          </a:ln>
          <a:effectLst>
            <a:glow rad="228600">
              <a:schemeClr val="accent6">
                <a:lumMod val="40000"/>
                <a:lumOff val="60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2000" b="1" dirty="0">
                <a:solidFill>
                  <a:schemeClr val="accent6">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家族や友人に</a:t>
            </a:r>
            <a:br>
              <a:rPr lang="en-US" altLang="ja-JP" sz="2000" b="1" dirty="0">
                <a:solidFill>
                  <a:schemeClr val="accent6">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br>
            <a:r>
              <a:rPr lang="ja-JP" altLang="en-US" sz="2000" b="1" dirty="0">
                <a:solidFill>
                  <a:schemeClr val="accent6">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これまで通り</a:t>
            </a:r>
            <a:endParaRPr lang="en-US" altLang="ja-JP" sz="2000" b="1" dirty="0">
              <a:solidFill>
                <a:schemeClr val="accent6">
                  <a:lumMod val="7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2000" b="1" dirty="0">
                <a:solidFill>
                  <a:schemeClr val="accent6">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接してほしい</a:t>
            </a:r>
          </a:p>
        </p:txBody>
      </p:sp>
      <p:sp>
        <p:nvSpPr>
          <p:cNvPr id="39" name="角丸四角形 38"/>
          <p:cNvSpPr/>
          <p:nvPr/>
        </p:nvSpPr>
        <p:spPr>
          <a:xfrm>
            <a:off x="6084168" y="1915315"/>
            <a:ext cx="2376264" cy="1225653"/>
          </a:xfrm>
          <a:prstGeom prst="roundRect">
            <a:avLst/>
          </a:prstGeom>
          <a:solidFill>
            <a:schemeClr val="accent6">
              <a:lumMod val="40000"/>
              <a:lumOff val="60000"/>
            </a:schemeClr>
          </a:solidFill>
          <a:ln>
            <a:noFill/>
          </a:ln>
          <a:effectLst>
            <a:glow rad="228600">
              <a:schemeClr val="accent6">
                <a:lumMod val="40000"/>
                <a:lumOff val="60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2000" b="1" dirty="0">
                <a:solidFill>
                  <a:schemeClr val="accent6">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がんの治療に</a:t>
            </a:r>
            <a:endParaRPr lang="en-US" altLang="ja-JP" sz="2000" b="1" dirty="0">
              <a:solidFill>
                <a:schemeClr val="accent6">
                  <a:lumMod val="7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2000" b="1" dirty="0">
                <a:solidFill>
                  <a:schemeClr val="accent6">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協力してほしい。</a:t>
            </a:r>
          </a:p>
          <a:p>
            <a:pPr algn="ctr"/>
            <a:endParaRPr lang="ja-JP" altLang="en-US" sz="2000" b="1" dirty="0">
              <a:solidFill>
                <a:schemeClr val="accent6">
                  <a:lumMod val="7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0" name="角丸四角形 39"/>
          <p:cNvSpPr/>
          <p:nvPr/>
        </p:nvSpPr>
        <p:spPr>
          <a:xfrm>
            <a:off x="1655675" y="1127047"/>
            <a:ext cx="5976664" cy="647858"/>
          </a:xfrm>
          <a:prstGeom prst="roundRect">
            <a:avLst/>
          </a:prstGeom>
          <a:solidFill>
            <a:schemeClr val="accent6">
              <a:lumMod val="40000"/>
              <a:lumOff val="60000"/>
            </a:schemeClr>
          </a:solidFill>
          <a:ln>
            <a:noFill/>
          </a:ln>
          <a:effectLst>
            <a:glow rad="228600">
              <a:schemeClr val="accent6">
                <a:lumMod val="40000"/>
                <a:lumOff val="60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2000" b="1" dirty="0">
                <a:solidFill>
                  <a:schemeClr val="accent6">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がん患者にはさまざまな願いがあります。</a:t>
            </a:r>
          </a:p>
        </p:txBody>
      </p:sp>
      <p:sp>
        <p:nvSpPr>
          <p:cNvPr id="41" name="角丸四角形吹き出し 40"/>
          <p:cNvSpPr/>
          <p:nvPr/>
        </p:nvSpPr>
        <p:spPr>
          <a:xfrm>
            <a:off x="323528" y="3331038"/>
            <a:ext cx="3427203" cy="1600693"/>
          </a:xfrm>
          <a:prstGeom prst="wedgeRoundRectCallout">
            <a:avLst>
              <a:gd name="adj1" fmla="val 58398"/>
              <a:gd name="adj2" fmla="val 39106"/>
              <a:gd name="adj3" fmla="val 16667"/>
            </a:avLst>
          </a:prstGeom>
          <a:solidFill>
            <a:srgbClr val="FFFFEB"/>
          </a:solidFill>
          <a:ln w="57150">
            <a:solidFill>
              <a:srgbClr val="01B3B7"/>
            </a:solidFill>
          </a:ln>
        </p:spPr>
        <p:style>
          <a:lnRef idx="2">
            <a:schemeClr val="dk1"/>
          </a:lnRef>
          <a:fillRef idx="1">
            <a:schemeClr val="lt1"/>
          </a:fillRef>
          <a:effectRef idx="0">
            <a:schemeClr val="dk1"/>
          </a:effectRef>
          <a:fontRef idx="minor">
            <a:schemeClr val="dk1"/>
          </a:fontRef>
        </p:style>
        <p:txBody>
          <a:bodyPr tIns="216000" rtlCol="0" anchor="ctr"/>
          <a:lstStyle/>
          <a:p>
            <a:r>
              <a:rPr lang="ja-JP" altLang="en-US" sz="20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がんを正しく理解することが誰もが暮らしやすい社会づくりにつながります。</a:t>
            </a:r>
          </a:p>
        </p:txBody>
      </p:sp>
      <p:sp>
        <p:nvSpPr>
          <p:cNvPr id="42" name="角丸四角形吹き出し 41"/>
          <p:cNvSpPr/>
          <p:nvPr/>
        </p:nvSpPr>
        <p:spPr>
          <a:xfrm>
            <a:off x="5364088" y="3331038"/>
            <a:ext cx="3437871" cy="1600693"/>
          </a:xfrm>
          <a:prstGeom prst="wedgeRoundRectCallout">
            <a:avLst>
              <a:gd name="adj1" fmla="val -58561"/>
              <a:gd name="adj2" fmla="val 43788"/>
              <a:gd name="adj3" fmla="val 16667"/>
            </a:avLst>
          </a:prstGeom>
          <a:solidFill>
            <a:srgbClr val="FFFFEB"/>
          </a:solidFill>
          <a:ln w="57150">
            <a:solidFill>
              <a:srgbClr val="01B3B7"/>
            </a:solidFill>
          </a:ln>
        </p:spPr>
        <p:style>
          <a:lnRef idx="2">
            <a:schemeClr val="dk1"/>
          </a:lnRef>
          <a:fillRef idx="1">
            <a:schemeClr val="lt1"/>
          </a:fillRef>
          <a:effectRef idx="0">
            <a:schemeClr val="dk1"/>
          </a:effectRef>
          <a:fontRef idx="minor">
            <a:schemeClr val="dk1"/>
          </a:fontRef>
        </p:style>
        <p:txBody>
          <a:bodyPr tIns="216000" rtlCol="0" anchor="ctr"/>
          <a:lstStyle/>
          <a:p>
            <a:pPr algn="ctr"/>
            <a:r>
              <a:rPr lang="ja-JP" altLang="en-US" sz="20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がんに関する不安や悩みは、「がん相談支援センター」で相談しましょう。</a:t>
            </a:r>
          </a:p>
        </p:txBody>
      </p:sp>
    </p:spTree>
    <p:extLst>
      <p:ext uri="{BB962C8B-B14F-4D97-AF65-F5344CB8AC3E}">
        <p14:creationId xmlns:p14="http://schemas.microsoft.com/office/powerpoint/2010/main" val="345420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animEffect transition="in" filter="fade">
                                      <p:cBhvr>
                                        <p:cTn id="9" dur="500"/>
                                        <p:tgtEl>
                                          <p:spTgt spid="36"/>
                                        </p:tgtEl>
                                      </p:cBhvr>
                                    </p:animEffect>
                                  </p:childTnLst>
                                </p:cTn>
                              </p:par>
                            </p:childTnLst>
                          </p:cTn>
                        </p:par>
                        <p:par>
                          <p:cTn id="10" fill="hold">
                            <p:stCondLst>
                              <p:cond delay="500"/>
                            </p:stCondLst>
                            <p:childTnLst>
                              <p:par>
                                <p:cTn id="11" presetID="22" presetClass="entr" presetSubtype="4" fill="hold" grpId="0" nodeType="afterEffect">
                                  <p:stCondLst>
                                    <p:cond delay="500"/>
                                  </p:stCondLst>
                                  <p:childTnLst>
                                    <p:set>
                                      <p:cBhvr>
                                        <p:cTn id="12" dur="1" fill="hold">
                                          <p:stCondLst>
                                            <p:cond delay="0"/>
                                          </p:stCondLst>
                                        </p:cTn>
                                        <p:tgtEl>
                                          <p:spTgt spid="41"/>
                                        </p:tgtEl>
                                        <p:attrNameLst>
                                          <p:attrName>style.visibility</p:attrName>
                                        </p:attrNameLst>
                                      </p:cBhvr>
                                      <p:to>
                                        <p:strVal val="visible"/>
                                      </p:to>
                                    </p:set>
                                    <p:animEffect transition="in" filter="wipe(down)">
                                      <p:cBhvr>
                                        <p:cTn id="13" dur="500"/>
                                        <p:tgtEl>
                                          <p:spTgt spid="41"/>
                                        </p:tgtEl>
                                      </p:cBhvr>
                                    </p:animEffect>
                                  </p:childTnLst>
                                </p:cTn>
                              </p:par>
                            </p:childTnLst>
                          </p:cTn>
                        </p:par>
                        <p:par>
                          <p:cTn id="14" fill="hold">
                            <p:stCondLst>
                              <p:cond delay="1500"/>
                            </p:stCondLst>
                            <p:childTnLst>
                              <p:par>
                                <p:cTn id="15" presetID="22" presetClass="entr" presetSubtype="4" fill="hold" grpId="0" nodeType="afterEffect">
                                  <p:stCondLst>
                                    <p:cond delay="500"/>
                                  </p:stCondLst>
                                  <p:childTnLst>
                                    <p:set>
                                      <p:cBhvr>
                                        <p:cTn id="16" dur="1" fill="hold">
                                          <p:stCondLst>
                                            <p:cond delay="0"/>
                                          </p:stCondLst>
                                        </p:cTn>
                                        <p:tgtEl>
                                          <p:spTgt spid="42"/>
                                        </p:tgtEl>
                                        <p:attrNameLst>
                                          <p:attrName>style.visibility</p:attrName>
                                        </p:attrNameLst>
                                      </p:cBhvr>
                                      <p:to>
                                        <p:strVal val="visible"/>
                                      </p:to>
                                    </p:set>
                                    <p:animEffect transition="in" filter="wipe(down)">
                                      <p:cBhvr>
                                        <p:cTn id="17"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41" grpId="0" animBg="1"/>
      <p:bldP spid="4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8698" y="188640"/>
            <a:ext cx="7488832" cy="9361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descr="http://3.bp.blogspot.com/-J1i8ui6y41E/Uf8zf-O938I/AAAAAAAAWq4/8JIbrcsg0DY/s800/body_naizou_bad.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4462" y="1788751"/>
            <a:ext cx="3528392" cy="4418733"/>
          </a:xfrm>
          <a:prstGeom prst="rect">
            <a:avLst/>
          </a:prstGeom>
          <a:noFill/>
          <a:extLst>
            <a:ext uri="{909E8E84-426E-40DD-AFC4-6F175D3DCCD1}">
              <a14:hiddenFill xmlns:a14="http://schemas.microsoft.com/office/drawing/2010/main">
                <a:solidFill>
                  <a:srgbClr val="FFFFFF"/>
                </a:solidFill>
              </a14:hiddenFill>
            </a:ext>
          </a:extLst>
        </p:spPr>
      </p:pic>
      <p:grpSp>
        <p:nvGrpSpPr>
          <p:cNvPr id="5" name="グループ化 4"/>
          <p:cNvGrpSpPr/>
          <p:nvPr/>
        </p:nvGrpSpPr>
        <p:grpSpPr>
          <a:xfrm>
            <a:off x="1057550" y="1296009"/>
            <a:ext cx="3535887" cy="5557808"/>
            <a:chOff x="137172" y="152636"/>
            <a:chExt cx="4147225" cy="6831608"/>
          </a:xfrm>
        </p:grpSpPr>
        <p:grpSp>
          <p:nvGrpSpPr>
            <p:cNvPr id="6" name="グループ化 5"/>
            <p:cNvGrpSpPr/>
            <p:nvPr/>
          </p:nvGrpSpPr>
          <p:grpSpPr>
            <a:xfrm>
              <a:off x="158444" y="1144141"/>
              <a:ext cx="4083733" cy="536956"/>
              <a:chOff x="128687" y="1603491"/>
              <a:chExt cx="4083733" cy="536956"/>
            </a:xfrm>
          </p:grpSpPr>
          <p:grpSp>
            <p:nvGrpSpPr>
              <p:cNvPr id="90" name="グループ化 89"/>
              <p:cNvGrpSpPr/>
              <p:nvPr/>
            </p:nvGrpSpPr>
            <p:grpSpPr>
              <a:xfrm>
                <a:off x="724223" y="1624769"/>
                <a:ext cx="504056" cy="504056"/>
                <a:chOff x="683568" y="548680"/>
                <a:chExt cx="504056" cy="504056"/>
              </a:xfrm>
            </p:grpSpPr>
            <p:sp>
              <p:nvSpPr>
                <p:cNvPr id="109" name="角丸四角形 108"/>
                <p:cNvSpPr/>
                <p:nvPr/>
              </p:nvSpPr>
              <p:spPr>
                <a:xfrm>
                  <a:off x="683568" y="548680"/>
                  <a:ext cx="504056" cy="504056"/>
                </a:xfrm>
                <a:prstGeom prst="round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0" name="フローチャート : 結合子 109"/>
                <p:cNvSpPr/>
                <p:nvPr/>
              </p:nvSpPr>
              <p:spPr>
                <a:xfrm>
                  <a:off x="791589" y="696570"/>
                  <a:ext cx="252019" cy="216024"/>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91" name="グループ化 90"/>
              <p:cNvGrpSpPr/>
              <p:nvPr/>
            </p:nvGrpSpPr>
            <p:grpSpPr>
              <a:xfrm>
                <a:off x="1926551" y="1636391"/>
                <a:ext cx="504056" cy="504056"/>
                <a:chOff x="1899417" y="1611326"/>
                <a:chExt cx="504056" cy="504056"/>
              </a:xfrm>
            </p:grpSpPr>
            <p:sp>
              <p:nvSpPr>
                <p:cNvPr id="107" name="角丸四角形 106"/>
                <p:cNvSpPr/>
                <p:nvPr/>
              </p:nvSpPr>
              <p:spPr>
                <a:xfrm>
                  <a:off x="1899417" y="1611326"/>
                  <a:ext cx="504056" cy="504056"/>
                </a:xfrm>
                <a:prstGeom prst="round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8" name="フローチャート : 結合子 107"/>
                <p:cNvSpPr/>
                <p:nvPr/>
              </p:nvSpPr>
              <p:spPr>
                <a:xfrm>
                  <a:off x="2025436" y="1736330"/>
                  <a:ext cx="252019" cy="216024"/>
                </a:xfrm>
                <a:prstGeom prst="flowChartConnector">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92" name="グループ化 91"/>
              <p:cNvGrpSpPr/>
              <p:nvPr/>
            </p:nvGrpSpPr>
            <p:grpSpPr>
              <a:xfrm>
                <a:off x="1320668" y="1628643"/>
                <a:ext cx="504056" cy="504056"/>
                <a:chOff x="683568" y="548680"/>
                <a:chExt cx="504056" cy="504056"/>
              </a:xfrm>
            </p:grpSpPr>
            <p:sp>
              <p:nvSpPr>
                <p:cNvPr id="105" name="角丸四角形 104"/>
                <p:cNvSpPr/>
                <p:nvPr/>
              </p:nvSpPr>
              <p:spPr>
                <a:xfrm>
                  <a:off x="683568" y="548680"/>
                  <a:ext cx="504056" cy="504056"/>
                </a:xfrm>
                <a:prstGeom prst="round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6" name="フローチャート : 結合子 105"/>
                <p:cNvSpPr/>
                <p:nvPr/>
              </p:nvSpPr>
              <p:spPr>
                <a:xfrm>
                  <a:off x="791589" y="696570"/>
                  <a:ext cx="252019" cy="216024"/>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93" name="グループ化 92"/>
              <p:cNvGrpSpPr/>
              <p:nvPr/>
            </p:nvGrpSpPr>
            <p:grpSpPr>
              <a:xfrm>
                <a:off x="2513130" y="1621253"/>
                <a:ext cx="504056" cy="504056"/>
                <a:chOff x="683568" y="548680"/>
                <a:chExt cx="504056" cy="504056"/>
              </a:xfrm>
            </p:grpSpPr>
            <p:sp>
              <p:nvSpPr>
                <p:cNvPr id="103" name="角丸四角形 102"/>
                <p:cNvSpPr/>
                <p:nvPr/>
              </p:nvSpPr>
              <p:spPr>
                <a:xfrm>
                  <a:off x="683568" y="548680"/>
                  <a:ext cx="504056" cy="504056"/>
                </a:xfrm>
                <a:prstGeom prst="round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 name="フローチャート : 結合子 103"/>
                <p:cNvSpPr/>
                <p:nvPr/>
              </p:nvSpPr>
              <p:spPr>
                <a:xfrm>
                  <a:off x="791589" y="696570"/>
                  <a:ext cx="252019" cy="216024"/>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94" name="グループ化 93"/>
              <p:cNvGrpSpPr/>
              <p:nvPr/>
            </p:nvGrpSpPr>
            <p:grpSpPr>
              <a:xfrm>
                <a:off x="3098191" y="1617379"/>
                <a:ext cx="504056" cy="504056"/>
                <a:chOff x="683568" y="548680"/>
                <a:chExt cx="504056" cy="504056"/>
              </a:xfrm>
            </p:grpSpPr>
            <p:sp>
              <p:nvSpPr>
                <p:cNvPr id="101" name="角丸四角形 100"/>
                <p:cNvSpPr/>
                <p:nvPr/>
              </p:nvSpPr>
              <p:spPr>
                <a:xfrm>
                  <a:off x="683568" y="548680"/>
                  <a:ext cx="504056" cy="504056"/>
                </a:xfrm>
                <a:prstGeom prst="round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2" name="フローチャート : 結合子 101"/>
                <p:cNvSpPr/>
                <p:nvPr/>
              </p:nvSpPr>
              <p:spPr>
                <a:xfrm>
                  <a:off x="791589" y="696570"/>
                  <a:ext cx="252019" cy="216024"/>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95" name="グループ化 94"/>
              <p:cNvGrpSpPr/>
              <p:nvPr/>
            </p:nvGrpSpPr>
            <p:grpSpPr>
              <a:xfrm>
                <a:off x="3708364" y="1603491"/>
                <a:ext cx="504056" cy="504056"/>
                <a:chOff x="683568" y="548680"/>
                <a:chExt cx="504056" cy="504056"/>
              </a:xfrm>
            </p:grpSpPr>
            <p:sp>
              <p:nvSpPr>
                <p:cNvPr id="99" name="角丸四角形 98"/>
                <p:cNvSpPr/>
                <p:nvPr/>
              </p:nvSpPr>
              <p:spPr>
                <a:xfrm>
                  <a:off x="683568" y="548680"/>
                  <a:ext cx="504056" cy="504056"/>
                </a:xfrm>
                <a:prstGeom prst="round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0" name="フローチャート : 結合子 99"/>
                <p:cNvSpPr/>
                <p:nvPr/>
              </p:nvSpPr>
              <p:spPr>
                <a:xfrm>
                  <a:off x="791589" y="696570"/>
                  <a:ext cx="252019" cy="216024"/>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96" name="グループ化 95"/>
              <p:cNvGrpSpPr/>
              <p:nvPr/>
            </p:nvGrpSpPr>
            <p:grpSpPr>
              <a:xfrm>
                <a:off x="128687" y="1632517"/>
                <a:ext cx="504056" cy="504056"/>
                <a:chOff x="683568" y="548680"/>
                <a:chExt cx="504056" cy="504056"/>
              </a:xfrm>
            </p:grpSpPr>
            <p:sp>
              <p:nvSpPr>
                <p:cNvPr id="97" name="角丸四角形 96"/>
                <p:cNvSpPr/>
                <p:nvPr/>
              </p:nvSpPr>
              <p:spPr>
                <a:xfrm>
                  <a:off x="683568" y="548680"/>
                  <a:ext cx="504056" cy="504056"/>
                </a:xfrm>
                <a:prstGeom prst="round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8" name="フローチャート : 結合子 97"/>
                <p:cNvSpPr/>
                <p:nvPr/>
              </p:nvSpPr>
              <p:spPr>
                <a:xfrm>
                  <a:off x="791589" y="696570"/>
                  <a:ext cx="252019" cy="216024"/>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7" name="グループ化 6"/>
            <p:cNvGrpSpPr/>
            <p:nvPr/>
          </p:nvGrpSpPr>
          <p:grpSpPr>
            <a:xfrm>
              <a:off x="137172" y="152636"/>
              <a:ext cx="4083273" cy="511804"/>
              <a:chOff x="128687" y="548680"/>
              <a:chExt cx="4083273" cy="511804"/>
            </a:xfrm>
          </p:grpSpPr>
          <p:grpSp>
            <p:nvGrpSpPr>
              <p:cNvPr id="69" name="グループ化 68"/>
              <p:cNvGrpSpPr/>
              <p:nvPr/>
            </p:nvGrpSpPr>
            <p:grpSpPr>
              <a:xfrm>
                <a:off x="1320668" y="552554"/>
                <a:ext cx="504056" cy="504056"/>
                <a:chOff x="683568" y="548680"/>
                <a:chExt cx="504056" cy="504056"/>
              </a:xfrm>
            </p:grpSpPr>
            <p:sp>
              <p:nvSpPr>
                <p:cNvPr id="88" name="角丸四角形 87"/>
                <p:cNvSpPr/>
                <p:nvPr/>
              </p:nvSpPr>
              <p:spPr>
                <a:xfrm>
                  <a:off x="683568" y="548680"/>
                  <a:ext cx="504056" cy="504056"/>
                </a:xfrm>
                <a:prstGeom prst="round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9" name="フローチャート : 結合子 88"/>
                <p:cNvSpPr/>
                <p:nvPr/>
              </p:nvSpPr>
              <p:spPr>
                <a:xfrm>
                  <a:off x="791589" y="696570"/>
                  <a:ext cx="252019" cy="216024"/>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0" name="グループ化 69"/>
              <p:cNvGrpSpPr/>
              <p:nvPr/>
            </p:nvGrpSpPr>
            <p:grpSpPr>
              <a:xfrm>
                <a:off x="1917415" y="548680"/>
                <a:ext cx="504056" cy="504056"/>
                <a:chOff x="683568" y="548680"/>
                <a:chExt cx="504056" cy="504056"/>
              </a:xfrm>
            </p:grpSpPr>
            <p:sp>
              <p:nvSpPr>
                <p:cNvPr id="86" name="角丸四角形 85"/>
                <p:cNvSpPr/>
                <p:nvPr/>
              </p:nvSpPr>
              <p:spPr>
                <a:xfrm>
                  <a:off x="683568" y="548680"/>
                  <a:ext cx="504056" cy="504056"/>
                </a:xfrm>
                <a:prstGeom prst="round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7" name="フローチャート : 結合子 86"/>
                <p:cNvSpPr/>
                <p:nvPr/>
              </p:nvSpPr>
              <p:spPr>
                <a:xfrm>
                  <a:off x="791589" y="696570"/>
                  <a:ext cx="252019" cy="216024"/>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1" name="グループ化 70"/>
              <p:cNvGrpSpPr/>
              <p:nvPr/>
            </p:nvGrpSpPr>
            <p:grpSpPr>
              <a:xfrm>
                <a:off x="2483768" y="548680"/>
                <a:ext cx="504056" cy="504056"/>
                <a:chOff x="683568" y="548680"/>
                <a:chExt cx="504056" cy="504056"/>
              </a:xfrm>
            </p:grpSpPr>
            <p:sp>
              <p:nvSpPr>
                <p:cNvPr id="84" name="角丸四角形 83"/>
                <p:cNvSpPr/>
                <p:nvPr/>
              </p:nvSpPr>
              <p:spPr>
                <a:xfrm>
                  <a:off x="683568" y="548680"/>
                  <a:ext cx="504056" cy="504056"/>
                </a:xfrm>
                <a:prstGeom prst="round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5" name="フローチャート : 結合子 84"/>
                <p:cNvSpPr/>
                <p:nvPr/>
              </p:nvSpPr>
              <p:spPr>
                <a:xfrm>
                  <a:off x="791589" y="696570"/>
                  <a:ext cx="252019" cy="216024"/>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2" name="グループ化 71"/>
              <p:cNvGrpSpPr/>
              <p:nvPr/>
            </p:nvGrpSpPr>
            <p:grpSpPr>
              <a:xfrm>
                <a:off x="3098191" y="548680"/>
                <a:ext cx="504056" cy="504056"/>
                <a:chOff x="683568" y="548680"/>
                <a:chExt cx="504056" cy="504056"/>
              </a:xfrm>
            </p:grpSpPr>
            <p:sp>
              <p:nvSpPr>
                <p:cNvPr id="82" name="角丸四角形 81"/>
                <p:cNvSpPr/>
                <p:nvPr/>
              </p:nvSpPr>
              <p:spPr>
                <a:xfrm>
                  <a:off x="683568" y="548680"/>
                  <a:ext cx="504056" cy="504056"/>
                </a:xfrm>
                <a:prstGeom prst="round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3" name="フローチャート : 結合子 82"/>
                <p:cNvSpPr/>
                <p:nvPr/>
              </p:nvSpPr>
              <p:spPr>
                <a:xfrm>
                  <a:off x="791589" y="696570"/>
                  <a:ext cx="252019" cy="216024"/>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3" name="グループ化 72"/>
              <p:cNvGrpSpPr/>
              <p:nvPr/>
            </p:nvGrpSpPr>
            <p:grpSpPr>
              <a:xfrm>
                <a:off x="3707904" y="556428"/>
                <a:ext cx="504056" cy="504056"/>
                <a:chOff x="683568" y="548680"/>
                <a:chExt cx="504056" cy="504056"/>
              </a:xfrm>
            </p:grpSpPr>
            <p:sp>
              <p:nvSpPr>
                <p:cNvPr id="80" name="角丸四角形 79"/>
                <p:cNvSpPr/>
                <p:nvPr/>
              </p:nvSpPr>
              <p:spPr>
                <a:xfrm>
                  <a:off x="683568" y="548680"/>
                  <a:ext cx="504056" cy="504056"/>
                </a:xfrm>
                <a:prstGeom prst="round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1" name="フローチャート : 結合子 80"/>
                <p:cNvSpPr/>
                <p:nvPr/>
              </p:nvSpPr>
              <p:spPr>
                <a:xfrm>
                  <a:off x="791589" y="696570"/>
                  <a:ext cx="252019" cy="216024"/>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4" name="グループ化 73"/>
              <p:cNvGrpSpPr/>
              <p:nvPr/>
            </p:nvGrpSpPr>
            <p:grpSpPr>
              <a:xfrm>
                <a:off x="128687" y="556428"/>
                <a:ext cx="504056" cy="504056"/>
                <a:chOff x="683568" y="548680"/>
                <a:chExt cx="504056" cy="504056"/>
              </a:xfrm>
            </p:grpSpPr>
            <p:sp>
              <p:nvSpPr>
                <p:cNvPr id="78" name="角丸四角形 77"/>
                <p:cNvSpPr/>
                <p:nvPr/>
              </p:nvSpPr>
              <p:spPr>
                <a:xfrm>
                  <a:off x="683568" y="548680"/>
                  <a:ext cx="504056" cy="504056"/>
                </a:xfrm>
                <a:prstGeom prst="round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9" name="フローチャート : 結合子 78"/>
                <p:cNvSpPr/>
                <p:nvPr/>
              </p:nvSpPr>
              <p:spPr>
                <a:xfrm>
                  <a:off x="791589" y="696570"/>
                  <a:ext cx="252019" cy="216024"/>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5" name="グループ化 74"/>
              <p:cNvGrpSpPr/>
              <p:nvPr/>
            </p:nvGrpSpPr>
            <p:grpSpPr>
              <a:xfrm>
                <a:off x="683568" y="548680"/>
                <a:ext cx="504056" cy="504056"/>
                <a:chOff x="683568" y="548680"/>
                <a:chExt cx="504056" cy="504056"/>
              </a:xfrm>
            </p:grpSpPr>
            <p:sp>
              <p:nvSpPr>
                <p:cNvPr id="76" name="角丸四角形 75"/>
                <p:cNvSpPr/>
                <p:nvPr/>
              </p:nvSpPr>
              <p:spPr>
                <a:xfrm>
                  <a:off x="683568" y="548680"/>
                  <a:ext cx="504056" cy="504056"/>
                </a:xfrm>
                <a:prstGeom prst="round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7" name="フローチャート : 結合子 76"/>
                <p:cNvSpPr/>
                <p:nvPr/>
              </p:nvSpPr>
              <p:spPr>
                <a:xfrm>
                  <a:off x="791589" y="696570"/>
                  <a:ext cx="252019" cy="216024"/>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8" name="グループ化 7"/>
            <p:cNvGrpSpPr/>
            <p:nvPr/>
          </p:nvGrpSpPr>
          <p:grpSpPr>
            <a:xfrm>
              <a:off x="158445" y="2256668"/>
              <a:ext cx="4083732" cy="567121"/>
              <a:chOff x="128687" y="2671934"/>
              <a:chExt cx="4083732" cy="567121"/>
            </a:xfrm>
          </p:grpSpPr>
          <p:grpSp>
            <p:nvGrpSpPr>
              <p:cNvPr id="45" name="グループ化 44"/>
              <p:cNvGrpSpPr/>
              <p:nvPr/>
            </p:nvGrpSpPr>
            <p:grpSpPr>
              <a:xfrm>
                <a:off x="724269" y="2708918"/>
                <a:ext cx="359994" cy="504056"/>
                <a:chOff x="683568" y="548680"/>
                <a:chExt cx="504056" cy="504056"/>
              </a:xfrm>
            </p:grpSpPr>
            <p:sp>
              <p:nvSpPr>
                <p:cNvPr id="67" name="角丸四角形 66"/>
                <p:cNvSpPr/>
                <p:nvPr/>
              </p:nvSpPr>
              <p:spPr>
                <a:xfrm>
                  <a:off x="683568" y="548680"/>
                  <a:ext cx="504056" cy="504056"/>
                </a:xfrm>
                <a:prstGeom prst="round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 name="フローチャート : 結合子 67"/>
                <p:cNvSpPr/>
                <p:nvPr/>
              </p:nvSpPr>
              <p:spPr>
                <a:xfrm>
                  <a:off x="791589" y="696570"/>
                  <a:ext cx="252019" cy="216024"/>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46" name="グループ化 45"/>
              <p:cNvGrpSpPr/>
              <p:nvPr/>
            </p:nvGrpSpPr>
            <p:grpSpPr>
              <a:xfrm>
                <a:off x="128687" y="2708918"/>
                <a:ext cx="504056" cy="504056"/>
                <a:chOff x="683568" y="548680"/>
                <a:chExt cx="504056" cy="504056"/>
              </a:xfrm>
            </p:grpSpPr>
            <p:sp>
              <p:nvSpPr>
                <p:cNvPr id="65" name="角丸四角形 64"/>
                <p:cNvSpPr/>
                <p:nvPr/>
              </p:nvSpPr>
              <p:spPr>
                <a:xfrm>
                  <a:off x="683568" y="548680"/>
                  <a:ext cx="504056" cy="504056"/>
                </a:xfrm>
                <a:prstGeom prst="round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 name="フローチャート : 結合子 65"/>
                <p:cNvSpPr/>
                <p:nvPr/>
              </p:nvSpPr>
              <p:spPr>
                <a:xfrm>
                  <a:off x="791589" y="696570"/>
                  <a:ext cx="252019" cy="216024"/>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47" name="グループ化 46"/>
              <p:cNvGrpSpPr/>
              <p:nvPr/>
            </p:nvGrpSpPr>
            <p:grpSpPr>
              <a:xfrm>
                <a:off x="1187624" y="2671934"/>
                <a:ext cx="579816" cy="472102"/>
                <a:chOff x="1187624" y="2671935"/>
                <a:chExt cx="579816" cy="542659"/>
              </a:xfrm>
            </p:grpSpPr>
            <p:sp>
              <p:nvSpPr>
                <p:cNvPr id="63" name="角丸四角形 62"/>
                <p:cNvSpPr/>
                <p:nvPr/>
              </p:nvSpPr>
              <p:spPr>
                <a:xfrm>
                  <a:off x="1187624" y="2671935"/>
                  <a:ext cx="579816" cy="542659"/>
                </a:xfrm>
                <a:prstGeom prst="roundRect">
                  <a:avLst/>
                </a:prstGeom>
                <a:solidFill>
                  <a:srgbClr val="F2B8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 name="フローチャート : 結合子 63"/>
                <p:cNvSpPr/>
                <p:nvPr/>
              </p:nvSpPr>
              <p:spPr>
                <a:xfrm>
                  <a:off x="1351522" y="2899101"/>
                  <a:ext cx="252019" cy="216024"/>
                </a:xfrm>
                <a:prstGeom prst="flowChartConnector">
                  <a:avLst/>
                </a:prstGeom>
                <a:solidFill>
                  <a:srgbClr val="D632A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48" name="グループ化 47"/>
              <p:cNvGrpSpPr/>
              <p:nvPr/>
            </p:nvGrpSpPr>
            <p:grpSpPr>
              <a:xfrm>
                <a:off x="2430606" y="2854554"/>
                <a:ext cx="467803" cy="344509"/>
                <a:chOff x="2513130" y="2712792"/>
                <a:chExt cx="504055" cy="500182"/>
              </a:xfrm>
            </p:grpSpPr>
            <p:sp>
              <p:nvSpPr>
                <p:cNvPr id="61" name="角丸四角形 60"/>
                <p:cNvSpPr/>
                <p:nvPr/>
              </p:nvSpPr>
              <p:spPr>
                <a:xfrm>
                  <a:off x="2513130" y="2712792"/>
                  <a:ext cx="504055" cy="500182"/>
                </a:xfrm>
                <a:prstGeom prst="roundRect">
                  <a:avLst/>
                </a:prstGeom>
                <a:solidFill>
                  <a:srgbClr val="F2B8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フローチャート : 結合子 61"/>
                <p:cNvSpPr/>
                <p:nvPr/>
              </p:nvSpPr>
              <p:spPr>
                <a:xfrm>
                  <a:off x="2621151" y="2860682"/>
                  <a:ext cx="252019" cy="216024"/>
                </a:xfrm>
                <a:prstGeom prst="flowChartConnector">
                  <a:avLst/>
                </a:prstGeom>
                <a:solidFill>
                  <a:srgbClr val="D632A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49" name="グループ化 48"/>
              <p:cNvGrpSpPr/>
              <p:nvPr/>
            </p:nvGrpSpPr>
            <p:grpSpPr>
              <a:xfrm>
                <a:off x="3350219" y="2706664"/>
                <a:ext cx="396035" cy="504056"/>
                <a:chOff x="683568" y="548680"/>
                <a:chExt cx="504056" cy="504056"/>
              </a:xfrm>
            </p:grpSpPr>
            <p:sp>
              <p:nvSpPr>
                <p:cNvPr id="59" name="角丸四角形 58"/>
                <p:cNvSpPr/>
                <p:nvPr/>
              </p:nvSpPr>
              <p:spPr>
                <a:xfrm>
                  <a:off x="683568" y="548680"/>
                  <a:ext cx="504056" cy="504056"/>
                </a:xfrm>
                <a:prstGeom prst="round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フローチャート : 結合子 59"/>
                <p:cNvSpPr/>
                <p:nvPr/>
              </p:nvSpPr>
              <p:spPr>
                <a:xfrm>
                  <a:off x="791589" y="696570"/>
                  <a:ext cx="252019" cy="216024"/>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50" name="グループ化 49"/>
              <p:cNvGrpSpPr/>
              <p:nvPr/>
            </p:nvGrpSpPr>
            <p:grpSpPr>
              <a:xfrm>
                <a:off x="3816384" y="2708918"/>
                <a:ext cx="396035" cy="511804"/>
                <a:chOff x="683568" y="548680"/>
                <a:chExt cx="504056" cy="504056"/>
              </a:xfrm>
            </p:grpSpPr>
            <p:sp>
              <p:nvSpPr>
                <p:cNvPr id="57" name="角丸四角形 56"/>
                <p:cNvSpPr/>
                <p:nvPr/>
              </p:nvSpPr>
              <p:spPr>
                <a:xfrm>
                  <a:off x="683568" y="548680"/>
                  <a:ext cx="504056" cy="504056"/>
                </a:xfrm>
                <a:prstGeom prst="round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フローチャート : 結合子 57"/>
                <p:cNvSpPr/>
                <p:nvPr/>
              </p:nvSpPr>
              <p:spPr>
                <a:xfrm>
                  <a:off x="791589" y="696570"/>
                  <a:ext cx="252019" cy="216024"/>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51" name="グループ化 50"/>
              <p:cNvGrpSpPr/>
              <p:nvPr/>
            </p:nvGrpSpPr>
            <p:grpSpPr>
              <a:xfrm>
                <a:off x="2942026" y="2760493"/>
                <a:ext cx="312331" cy="452481"/>
                <a:chOff x="1899417" y="1611326"/>
                <a:chExt cx="504056" cy="504056"/>
              </a:xfrm>
            </p:grpSpPr>
            <p:sp>
              <p:nvSpPr>
                <p:cNvPr id="55" name="角丸四角形 54"/>
                <p:cNvSpPr/>
                <p:nvPr/>
              </p:nvSpPr>
              <p:spPr>
                <a:xfrm>
                  <a:off x="1899417" y="1611326"/>
                  <a:ext cx="504056" cy="504056"/>
                </a:xfrm>
                <a:prstGeom prst="round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フローチャート : 結合子 55"/>
                <p:cNvSpPr/>
                <p:nvPr/>
              </p:nvSpPr>
              <p:spPr>
                <a:xfrm>
                  <a:off x="2025436" y="1736330"/>
                  <a:ext cx="252019" cy="216024"/>
                </a:xfrm>
                <a:prstGeom prst="flowChartConnector">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52" name="グループ化 51"/>
              <p:cNvGrpSpPr/>
              <p:nvPr/>
            </p:nvGrpSpPr>
            <p:grpSpPr>
              <a:xfrm>
                <a:off x="1827162" y="2671934"/>
                <a:ext cx="603445" cy="567121"/>
                <a:chOff x="1827162" y="2596742"/>
                <a:chExt cx="504056" cy="504056"/>
              </a:xfrm>
            </p:grpSpPr>
            <p:sp>
              <p:nvSpPr>
                <p:cNvPr id="53" name="角丸四角形 52"/>
                <p:cNvSpPr/>
                <p:nvPr/>
              </p:nvSpPr>
              <p:spPr>
                <a:xfrm>
                  <a:off x="1827162" y="2596742"/>
                  <a:ext cx="504056" cy="504056"/>
                </a:xfrm>
                <a:prstGeom prst="roundRect">
                  <a:avLst/>
                </a:prstGeom>
                <a:solidFill>
                  <a:srgbClr val="F2B8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爆発 1 53"/>
                <p:cNvSpPr/>
                <p:nvPr/>
              </p:nvSpPr>
              <p:spPr>
                <a:xfrm>
                  <a:off x="1926551" y="2707731"/>
                  <a:ext cx="305279" cy="383639"/>
                </a:xfrm>
                <a:prstGeom prst="irregularSeal1">
                  <a:avLst/>
                </a:prstGeom>
                <a:solidFill>
                  <a:srgbClr val="D632A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9" name="グループ化 8"/>
            <p:cNvGrpSpPr/>
            <p:nvPr/>
          </p:nvGrpSpPr>
          <p:grpSpPr>
            <a:xfrm>
              <a:off x="200664" y="3371914"/>
              <a:ext cx="4083733" cy="1263266"/>
              <a:chOff x="136712" y="3989128"/>
              <a:chExt cx="4083733" cy="1263266"/>
            </a:xfrm>
          </p:grpSpPr>
          <p:pic>
            <p:nvPicPr>
              <p:cNvPr id="23"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9156878">
                <a:off x="1916053" y="4461261"/>
                <a:ext cx="791133" cy="791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4" name="グループ化 23"/>
              <p:cNvGrpSpPr/>
              <p:nvPr/>
            </p:nvGrpSpPr>
            <p:grpSpPr>
              <a:xfrm>
                <a:off x="136712" y="3989128"/>
                <a:ext cx="4083733" cy="1224855"/>
                <a:chOff x="136712" y="3481636"/>
                <a:chExt cx="4083733" cy="1224855"/>
              </a:xfrm>
            </p:grpSpPr>
            <p:grpSp>
              <p:nvGrpSpPr>
                <p:cNvPr id="25" name="グループ化 24"/>
                <p:cNvGrpSpPr/>
                <p:nvPr/>
              </p:nvGrpSpPr>
              <p:grpSpPr>
                <a:xfrm>
                  <a:off x="580207" y="3861048"/>
                  <a:ext cx="252037" cy="504056"/>
                  <a:chOff x="128687" y="3861048"/>
                  <a:chExt cx="504056" cy="504056"/>
                </a:xfrm>
              </p:grpSpPr>
              <p:sp>
                <p:nvSpPr>
                  <p:cNvPr id="43" name="角丸四角形 42"/>
                  <p:cNvSpPr/>
                  <p:nvPr/>
                </p:nvSpPr>
                <p:spPr>
                  <a:xfrm>
                    <a:off x="128687" y="3861048"/>
                    <a:ext cx="504056" cy="504056"/>
                  </a:xfrm>
                  <a:prstGeom prst="round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フローチャート : 結合子 43"/>
                  <p:cNvSpPr/>
                  <p:nvPr/>
                </p:nvSpPr>
                <p:spPr>
                  <a:xfrm>
                    <a:off x="254706" y="3986052"/>
                    <a:ext cx="252019" cy="216024"/>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6" name="グループ化 25"/>
                <p:cNvGrpSpPr/>
                <p:nvPr/>
              </p:nvGrpSpPr>
              <p:grpSpPr>
                <a:xfrm>
                  <a:off x="136712" y="3481636"/>
                  <a:ext cx="4083733" cy="1224855"/>
                  <a:chOff x="128687" y="3487440"/>
                  <a:chExt cx="4083733" cy="1224855"/>
                </a:xfrm>
              </p:grpSpPr>
              <p:grpSp>
                <p:nvGrpSpPr>
                  <p:cNvPr id="27" name="グループ化 26"/>
                  <p:cNvGrpSpPr/>
                  <p:nvPr/>
                </p:nvGrpSpPr>
                <p:grpSpPr>
                  <a:xfrm>
                    <a:off x="128687" y="3861048"/>
                    <a:ext cx="378038" cy="504056"/>
                    <a:chOff x="128687" y="3861048"/>
                    <a:chExt cx="504056" cy="504056"/>
                  </a:xfrm>
                </p:grpSpPr>
                <p:sp>
                  <p:nvSpPr>
                    <p:cNvPr id="41" name="角丸四角形 40"/>
                    <p:cNvSpPr/>
                    <p:nvPr/>
                  </p:nvSpPr>
                  <p:spPr>
                    <a:xfrm>
                      <a:off x="128687" y="3861048"/>
                      <a:ext cx="504056" cy="504056"/>
                    </a:xfrm>
                    <a:prstGeom prst="round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フローチャート : 結合子 41"/>
                    <p:cNvSpPr/>
                    <p:nvPr/>
                  </p:nvSpPr>
                  <p:spPr>
                    <a:xfrm>
                      <a:off x="254706" y="3986052"/>
                      <a:ext cx="252019" cy="216024"/>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28" name="Picture 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30202" y="3584141"/>
                    <a:ext cx="798487" cy="798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9156878">
                    <a:off x="990692" y="3591495"/>
                    <a:ext cx="791133" cy="791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57017" y="3691857"/>
                    <a:ext cx="1020438" cy="1020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9156878">
                    <a:off x="1548348" y="3487440"/>
                    <a:ext cx="791133" cy="791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1116516">
                    <a:off x="1924037" y="3591494"/>
                    <a:ext cx="791133" cy="791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350264">
                    <a:off x="2375488" y="3836495"/>
                    <a:ext cx="812416" cy="812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4" name="グループ化 33"/>
                  <p:cNvGrpSpPr/>
                  <p:nvPr/>
                </p:nvGrpSpPr>
                <p:grpSpPr>
                  <a:xfrm>
                    <a:off x="3435090" y="3950046"/>
                    <a:ext cx="311163" cy="504056"/>
                    <a:chOff x="128687" y="3861048"/>
                    <a:chExt cx="504056" cy="504056"/>
                  </a:xfrm>
                </p:grpSpPr>
                <p:sp>
                  <p:nvSpPr>
                    <p:cNvPr id="39" name="角丸四角形 38"/>
                    <p:cNvSpPr/>
                    <p:nvPr/>
                  </p:nvSpPr>
                  <p:spPr>
                    <a:xfrm>
                      <a:off x="128687" y="3861048"/>
                      <a:ext cx="504056" cy="504056"/>
                    </a:xfrm>
                    <a:prstGeom prst="round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フローチャート : 結合子 39"/>
                    <p:cNvSpPr/>
                    <p:nvPr/>
                  </p:nvSpPr>
                  <p:spPr>
                    <a:xfrm>
                      <a:off x="254706" y="3986052"/>
                      <a:ext cx="252019" cy="216024"/>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35" name="Picture 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20803098">
                    <a:off x="2754372" y="3788604"/>
                    <a:ext cx="798487" cy="798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6" name="グループ化 35"/>
                  <p:cNvGrpSpPr/>
                  <p:nvPr/>
                </p:nvGrpSpPr>
                <p:grpSpPr>
                  <a:xfrm>
                    <a:off x="3820883" y="3950046"/>
                    <a:ext cx="391537" cy="504056"/>
                    <a:chOff x="128687" y="3861048"/>
                    <a:chExt cx="504056" cy="504056"/>
                  </a:xfrm>
                </p:grpSpPr>
                <p:sp>
                  <p:nvSpPr>
                    <p:cNvPr id="37" name="角丸四角形 36"/>
                    <p:cNvSpPr/>
                    <p:nvPr/>
                  </p:nvSpPr>
                  <p:spPr>
                    <a:xfrm>
                      <a:off x="128687" y="3861048"/>
                      <a:ext cx="504056" cy="504056"/>
                    </a:xfrm>
                    <a:prstGeom prst="round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フローチャート : 結合子 37"/>
                    <p:cNvSpPr/>
                    <p:nvPr/>
                  </p:nvSpPr>
                  <p:spPr>
                    <a:xfrm>
                      <a:off x="254706" y="3986052"/>
                      <a:ext cx="252019" cy="216024"/>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grpSp>
        <p:grpSp>
          <p:nvGrpSpPr>
            <p:cNvPr id="10" name="グループ化 9"/>
            <p:cNvGrpSpPr/>
            <p:nvPr/>
          </p:nvGrpSpPr>
          <p:grpSpPr>
            <a:xfrm>
              <a:off x="740354" y="5301505"/>
              <a:ext cx="2907973" cy="1682739"/>
              <a:chOff x="1526595" y="5415854"/>
              <a:chExt cx="2634425" cy="1682739"/>
            </a:xfrm>
          </p:grpSpPr>
          <p:pic>
            <p:nvPicPr>
              <p:cNvPr id="19" name="Picture 2" descr="http://2.bp.blogspot.com/-HckTOhdrUvA/U2LuUMrZptI/AAAAAAAAfnc/94muGekc5QI/s800/kekkan_kessen.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526595" y="5415854"/>
                <a:ext cx="2634425" cy="1682739"/>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7"/>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21015936">
                <a:off x="2751948" y="5960308"/>
                <a:ext cx="508856" cy="5088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8"/>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19454263">
                <a:off x="2468503" y="5671038"/>
                <a:ext cx="515558" cy="5155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1145878">
                <a:off x="2734926" y="5456487"/>
                <a:ext cx="812416" cy="812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1" name="グループ化 10"/>
            <p:cNvGrpSpPr/>
            <p:nvPr/>
          </p:nvGrpSpPr>
          <p:grpSpPr>
            <a:xfrm>
              <a:off x="2706665" y="4797468"/>
              <a:ext cx="941662" cy="753243"/>
              <a:chOff x="3616509" y="5204770"/>
              <a:chExt cx="941662" cy="753243"/>
            </a:xfrm>
          </p:grpSpPr>
          <p:pic>
            <p:nvPicPr>
              <p:cNvPr id="16" name="Picture 7"/>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rot="20006207">
                <a:off x="3616509" y="5212840"/>
                <a:ext cx="559671" cy="5596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7"/>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rot="20803098">
                <a:off x="4032321" y="5204770"/>
                <a:ext cx="525850" cy="525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8"/>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rot="21145878">
                <a:off x="3820672" y="5324051"/>
                <a:ext cx="633962" cy="633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2" name="下矢印 11"/>
            <p:cNvSpPr/>
            <p:nvPr/>
          </p:nvSpPr>
          <p:spPr>
            <a:xfrm>
              <a:off x="2061055" y="798840"/>
              <a:ext cx="266573" cy="18002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下矢印 12"/>
            <p:cNvSpPr/>
            <p:nvPr/>
          </p:nvSpPr>
          <p:spPr>
            <a:xfrm>
              <a:off x="2079297" y="1864770"/>
              <a:ext cx="270135" cy="18002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下矢印 13"/>
            <p:cNvSpPr/>
            <p:nvPr/>
          </p:nvSpPr>
          <p:spPr>
            <a:xfrm>
              <a:off x="2109245" y="2935226"/>
              <a:ext cx="266573" cy="27440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下矢印 14"/>
            <p:cNvSpPr/>
            <p:nvPr/>
          </p:nvSpPr>
          <p:spPr>
            <a:xfrm>
              <a:off x="2071381" y="4882827"/>
              <a:ext cx="304437" cy="350904"/>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7170" name="Picture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524328" y="3296435"/>
            <a:ext cx="1015767" cy="10203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40954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ipe(down)">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3"/>
          <a:stretch>
            <a:fillRect/>
          </a:stretch>
        </p:blipFill>
        <p:spPr>
          <a:xfrm>
            <a:off x="323528" y="1180556"/>
            <a:ext cx="6669462" cy="4608512"/>
          </a:xfrm>
          <a:prstGeom prst="rect">
            <a:avLst/>
          </a:prstGeom>
        </p:spPr>
      </p:pic>
      <p:sp>
        <p:nvSpPr>
          <p:cNvPr id="3" name="テキスト ボックス 2"/>
          <p:cNvSpPr txBox="1"/>
          <p:nvPr/>
        </p:nvSpPr>
        <p:spPr>
          <a:xfrm>
            <a:off x="4008173" y="6031360"/>
            <a:ext cx="2868084" cy="307777"/>
          </a:xfrm>
          <a:prstGeom prst="rect">
            <a:avLst/>
          </a:prstGeom>
          <a:noFill/>
        </p:spPr>
        <p:txBody>
          <a:bodyPr wrap="square" rtlCol="0">
            <a:spAutoFit/>
          </a:bodyPr>
          <a:lstStyle/>
          <a:p>
            <a:r>
              <a:rPr kumimoji="1" lang="ja-JP" altLang="en-US" sz="1400" dirty="0"/>
              <a:t>情報：厚生労働省　人口動態統計</a:t>
            </a:r>
          </a:p>
        </p:txBody>
      </p:sp>
      <p:sp>
        <p:nvSpPr>
          <p:cNvPr id="11" name="テキスト ボックス 4"/>
          <p:cNvSpPr txBox="1"/>
          <p:nvPr/>
        </p:nvSpPr>
        <p:spPr>
          <a:xfrm>
            <a:off x="5174952" y="2496526"/>
            <a:ext cx="589968" cy="304304"/>
          </a:xfrm>
          <a:prstGeom prst="rect">
            <a:avLst/>
          </a:prstGeom>
          <a:solidFill>
            <a:sysClr val="window" lastClr="FFFFFF"/>
          </a:solidFill>
          <a:ln w="9525" cmpd="sng">
            <a:no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400" b="0" i="0" u="none" strike="noStrike" kern="0" cap="none" spc="0" normalizeH="0" baseline="0" noProof="0" dirty="0">
                <a:ln>
                  <a:noFill/>
                </a:ln>
                <a:solidFill>
                  <a:sysClr val="windowText" lastClr="000000"/>
                </a:solidFill>
                <a:effectLst/>
                <a:uLnTx/>
                <a:uFillTx/>
                <a:latin typeface="Calibri"/>
                <a:ea typeface="ＭＳ Ｐゴシック"/>
                <a:cs typeface="+mn-cs"/>
              </a:rPr>
              <a:t>がん</a:t>
            </a:r>
          </a:p>
        </p:txBody>
      </p:sp>
      <p:sp>
        <p:nvSpPr>
          <p:cNvPr id="12" name="テキスト ボックス 5"/>
          <p:cNvSpPr txBox="1"/>
          <p:nvPr/>
        </p:nvSpPr>
        <p:spPr>
          <a:xfrm>
            <a:off x="4518266" y="3289615"/>
            <a:ext cx="739702" cy="360041"/>
          </a:xfrm>
          <a:prstGeom prst="rect">
            <a:avLst/>
          </a:prstGeom>
          <a:solidFill>
            <a:sysClr val="window" lastClr="FFFFFF"/>
          </a:solidFill>
          <a:ln w="9525" cmpd="sng">
            <a:no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400" b="0" i="0" u="none" strike="noStrike" kern="0" cap="none" spc="0" normalizeH="0" baseline="0" noProof="0" dirty="0">
                <a:ln>
                  <a:noFill/>
                </a:ln>
                <a:solidFill>
                  <a:sysClr val="windowText" lastClr="000000"/>
                </a:solidFill>
                <a:effectLst/>
                <a:uLnTx/>
                <a:uFillTx/>
                <a:latin typeface="Calibri"/>
                <a:ea typeface="ＭＳ Ｐゴシック"/>
                <a:cs typeface="+mn-cs"/>
              </a:rPr>
              <a:t>心臓病</a:t>
            </a:r>
          </a:p>
        </p:txBody>
      </p:sp>
      <p:sp>
        <p:nvSpPr>
          <p:cNvPr id="13" name="テキスト ボックス 6"/>
          <p:cNvSpPr txBox="1"/>
          <p:nvPr/>
        </p:nvSpPr>
        <p:spPr>
          <a:xfrm>
            <a:off x="5518157" y="4050112"/>
            <a:ext cx="809880" cy="353312"/>
          </a:xfrm>
          <a:prstGeom prst="rect">
            <a:avLst/>
          </a:prstGeom>
          <a:solidFill>
            <a:sysClr val="window" lastClr="FFFFFF"/>
          </a:solidFill>
          <a:ln w="9525" cmpd="sng">
            <a:no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400" b="0" i="0" u="none" strike="noStrike" kern="0" cap="none" spc="0" normalizeH="0" baseline="0" noProof="0" dirty="0">
                <a:ln>
                  <a:noFill/>
                </a:ln>
                <a:solidFill>
                  <a:sysClr val="windowText" lastClr="000000"/>
                </a:solidFill>
                <a:effectLst/>
                <a:uLnTx/>
                <a:uFillTx/>
                <a:latin typeface="Calibri"/>
                <a:ea typeface="ＭＳ Ｐゴシック"/>
                <a:cs typeface="+mn-cs"/>
              </a:rPr>
              <a:t>脳卒中</a:t>
            </a:r>
          </a:p>
        </p:txBody>
      </p:sp>
      <p:sp>
        <p:nvSpPr>
          <p:cNvPr id="14" name="テキスト ボックス 7"/>
          <p:cNvSpPr txBox="1"/>
          <p:nvPr/>
        </p:nvSpPr>
        <p:spPr>
          <a:xfrm>
            <a:off x="5412329" y="4993172"/>
            <a:ext cx="1021536" cy="313820"/>
          </a:xfrm>
          <a:prstGeom prst="rect">
            <a:avLst/>
          </a:prstGeom>
          <a:solidFill>
            <a:sysClr val="window" lastClr="FFFFFF"/>
          </a:solidFill>
          <a:ln w="9525" cmpd="sng">
            <a:no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400" b="0" i="0" u="none" strike="noStrike" kern="0" cap="none" spc="0" normalizeH="0" baseline="0" noProof="0" dirty="0">
                <a:ln>
                  <a:noFill/>
                </a:ln>
                <a:solidFill>
                  <a:sysClr val="windowText" lastClr="000000"/>
                </a:solidFill>
                <a:effectLst/>
                <a:uLnTx/>
                <a:uFillTx/>
                <a:latin typeface="Calibri"/>
                <a:ea typeface="ＭＳ Ｐゴシック"/>
                <a:cs typeface="+mn-cs"/>
              </a:rPr>
              <a:t>交通事故</a:t>
            </a:r>
          </a:p>
        </p:txBody>
      </p:sp>
      <p:sp>
        <p:nvSpPr>
          <p:cNvPr id="4" name="円形吹き出し 3"/>
          <p:cNvSpPr/>
          <p:nvPr/>
        </p:nvSpPr>
        <p:spPr>
          <a:xfrm>
            <a:off x="6588225" y="3536595"/>
            <a:ext cx="2376264" cy="1399372"/>
          </a:xfrm>
          <a:prstGeom prst="wedgeEllipseCallout">
            <a:avLst>
              <a:gd name="adj1" fmla="val 8846"/>
              <a:gd name="adj2" fmla="val -66049"/>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b="1" dirty="0">
                <a:solidFill>
                  <a:schemeClr val="accent1">
                    <a:lumMod val="50000"/>
                  </a:schemeClr>
                </a:solidFill>
                <a:latin typeface="HG丸ｺﾞｼｯｸM-PRO" panose="020F0600000000000000" pitchFamily="50" charset="-128"/>
                <a:ea typeface="HG丸ｺﾞｼｯｸM-PRO" panose="020F0600000000000000" pitchFamily="50" charset="-128"/>
              </a:rPr>
              <a:t>がんで亡くなる人がどんどん増えているね。</a:t>
            </a:r>
          </a:p>
        </p:txBody>
      </p:sp>
      <p:pic>
        <p:nvPicPr>
          <p:cNvPr id="1031" name="Picture 7" descr="http://1.bp.blogspot.com/-uhPwF4hUgTs/VSufX-J4JHI/AAAAAAAAs6o/CRp8_RFSOiE/s800/nurse2_4_think.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78927" y="1180556"/>
            <a:ext cx="1584176" cy="2192632"/>
          </a:xfrm>
          <a:prstGeom prst="rect">
            <a:avLst/>
          </a:prstGeom>
          <a:noFill/>
          <a:extLst>
            <a:ext uri="{909E8E84-426E-40DD-AFC4-6F175D3DCCD1}">
              <a14:hiddenFill xmlns:a14="http://schemas.microsoft.com/office/drawing/2010/main">
                <a:solidFill>
                  <a:srgbClr val="FFFFFF"/>
                </a:solidFill>
              </a14:hiddenFill>
            </a:ext>
          </a:extLst>
        </p:spPr>
      </p:pic>
      <p:sp>
        <p:nvSpPr>
          <p:cNvPr id="19" name="角丸四角形 18"/>
          <p:cNvSpPr/>
          <p:nvPr/>
        </p:nvSpPr>
        <p:spPr>
          <a:xfrm>
            <a:off x="842868" y="237276"/>
            <a:ext cx="7416824" cy="815460"/>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4000" dirty="0">
                <a:solidFill>
                  <a:schemeClr val="bg1"/>
                </a:solidFill>
                <a:latin typeface="HGP創英角ﾎﾟｯﾌﾟ体" panose="040B0A00000000000000" pitchFamily="50" charset="-128"/>
                <a:ea typeface="HGP創英角ﾎﾟｯﾌﾟ体" panose="040B0A00000000000000" pitchFamily="50" charset="-128"/>
              </a:rPr>
              <a:t>どのくらい多いの</a:t>
            </a:r>
            <a:r>
              <a:rPr kumimoji="1" lang="ja-JP" altLang="en-US" sz="4000" dirty="0">
                <a:solidFill>
                  <a:schemeClr val="bg1"/>
                </a:solidFill>
                <a:latin typeface="HGP創英角ﾎﾟｯﾌﾟ体" panose="040B0A00000000000000" pitchFamily="50" charset="-128"/>
                <a:ea typeface="HGP創英角ﾎﾟｯﾌﾟ体" panose="040B0A00000000000000" pitchFamily="50" charset="-128"/>
              </a:rPr>
              <a:t>？</a:t>
            </a:r>
          </a:p>
        </p:txBody>
      </p:sp>
    </p:spTree>
    <p:extLst>
      <p:ext uri="{BB962C8B-B14F-4D97-AF65-F5344CB8AC3E}">
        <p14:creationId xmlns:p14="http://schemas.microsoft.com/office/powerpoint/2010/main" val="33147670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899592" y="5003080"/>
            <a:ext cx="1512168" cy="707886"/>
          </a:xfrm>
          <a:prstGeom prst="rect">
            <a:avLst/>
          </a:prstGeom>
          <a:noFill/>
        </p:spPr>
        <p:txBody>
          <a:bodyPr wrap="square" rtlCol="0">
            <a:spAutoFit/>
          </a:bodyPr>
          <a:lstStyle/>
          <a:p>
            <a:r>
              <a:rPr kumimoji="1" lang="ja-JP" altLang="en-US" sz="4000" dirty="0"/>
              <a:t>男性</a:t>
            </a:r>
          </a:p>
        </p:txBody>
      </p:sp>
      <p:sp>
        <p:nvSpPr>
          <p:cNvPr id="7" name="テキスト ボックス 6"/>
          <p:cNvSpPr txBox="1"/>
          <p:nvPr/>
        </p:nvSpPr>
        <p:spPr>
          <a:xfrm>
            <a:off x="4817071" y="4988172"/>
            <a:ext cx="1440160" cy="707886"/>
          </a:xfrm>
          <a:prstGeom prst="rect">
            <a:avLst/>
          </a:prstGeom>
          <a:noFill/>
        </p:spPr>
        <p:txBody>
          <a:bodyPr wrap="square" rtlCol="0">
            <a:spAutoFit/>
          </a:bodyPr>
          <a:lstStyle/>
          <a:p>
            <a:r>
              <a:rPr lang="ja-JP" altLang="en-US" sz="4000" dirty="0"/>
              <a:t>女</a:t>
            </a:r>
            <a:r>
              <a:rPr kumimoji="1" lang="ja-JP" altLang="en-US" sz="4000" dirty="0"/>
              <a:t>性</a:t>
            </a:r>
          </a:p>
        </p:txBody>
      </p:sp>
      <p:pic>
        <p:nvPicPr>
          <p:cNvPr id="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2120" y="6453336"/>
            <a:ext cx="3295650" cy="209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テキスト ボックス 4"/>
          <p:cNvSpPr txBox="1"/>
          <p:nvPr/>
        </p:nvSpPr>
        <p:spPr>
          <a:xfrm>
            <a:off x="684076" y="1805218"/>
            <a:ext cx="7924540" cy="769441"/>
          </a:xfrm>
          <a:prstGeom prst="rect">
            <a:avLst/>
          </a:prstGeom>
          <a:noFill/>
        </p:spPr>
        <p:txBody>
          <a:bodyPr wrap="square" rtlCol="0">
            <a:spAutoFit/>
          </a:bodyPr>
          <a:lstStyle/>
          <a:p>
            <a:r>
              <a:rPr kumimoji="1" lang="ja-JP" altLang="en-US" sz="1200" b="1" dirty="0">
                <a:latin typeface="+mj-ea"/>
                <a:ea typeface="+mj-ea"/>
              </a:rPr>
              <a:t>　　　　　　　　　　　　　　　　　　　　　　　　　　　　　　　　　　　　　　　　　　　　　　　　　　　　　　　　　　き　け　</a:t>
            </a:r>
            <a:r>
              <a:rPr kumimoji="1" lang="ja-JP" altLang="en-US" sz="1200" b="1" dirty="0" err="1">
                <a:latin typeface="+mj-ea"/>
                <a:ea typeface="+mj-ea"/>
              </a:rPr>
              <a:t>ん</a:t>
            </a:r>
            <a:endParaRPr kumimoji="1" lang="en-US" altLang="ja-JP" sz="1200" b="1" dirty="0">
              <a:latin typeface="+mj-ea"/>
              <a:ea typeface="+mj-ea"/>
            </a:endParaRPr>
          </a:p>
          <a:p>
            <a:r>
              <a:rPr kumimoji="1" lang="en-US" altLang="ja-JP" sz="3200" b="1" dirty="0">
                <a:latin typeface="+mj-ea"/>
                <a:ea typeface="+mj-ea"/>
              </a:rPr>
              <a:t>Q</a:t>
            </a:r>
            <a:r>
              <a:rPr lang="en-US" altLang="ja-JP" sz="3200" b="1" dirty="0">
                <a:latin typeface="+mj-ea"/>
                <a:ea typeface="+mj-ea"/>
              </a:rPr>
              <a:t>.</a:t>
            </a:r>
            <a:r>
              <a:rPr lang="ja-JP" altLang="en-US" sz="3200" b="1" dirty="0">
                <a:latin typeface="+mj-ea"/>
                <a:ea typeface="+mj-ea"/>
              </a:rPr>
              <a:t>日本人が一生のうちがんになる危険は？</a:t>
            </a:r>
            <a:endParaRPr kumimoji="1" lang="en-US" altLang="ja-JP" sz="3200" b="1" dirty="0">
              <a:latin typeface="+mj-ea"/>
              <a:ea typeface="+mj-ea"/>
            </a:endParaRPr>
          </a:p>
        </p:txBody>
      </p:sp>
      <p:sp>
        <p:nvSpPr>
          <p:cNvPr id="11" name="角丸四角形 10"/>
          <p:cNvSpPr/>
          <p:nvPr/>
        </p:nvSpPr>
        <p:spPr>
          <a:xfrm>
            <a:off x="890830" y="404664"/>
            <a:ext cx="7416824" cy="792088"/>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4000" dirty="0">
                <a:solidFill>
                  <a:schemeClr val="bg1"/>
                </a:solidFill>
                <a:latin typeface="HGP創英角ﾎﾟｯﾌﾟ体" panose="040B0A00000000000000" pitchFamily="50" charset="-128"/>
                <a:ea typeface="HGP創英角ﾎﾟｯﾌﾟ体" panose="040B0A00000000000000" pitchFamily="50" charset="-128"/>
              </a:rPr>
              <a:t>どのくらい多いの</a:t>
            </a:r>
            <a:r>
              <a:rPr kumimoji="1" lang="ja-JP" altLang="en-US" sz="4000" dirty="0">
                <a:solidFill>
                  <a:schemeClr val="bg1"/>
                </a:solidFill>
                <a:latin typeface="HGP創英角ﾎﾟｯﾌﾟ体" panose="040B0A00000000000000" pitchFamily="50" charset="-128"/>
                <a:ea typeface="HGP創英角ﾎﾟｯﾌﾟ体" panose="040B0A00000000000000" pitchFamily="50" charset="-128"/>
              </a:rPr>
              <a:t>？</a:t>
            </a:r>
          </a:p>
        </p:txBody>
      </p:sp>
      <p:pic>
        <p:nvPicPr>
          <p:cNvPr id="12" name="Picture 6" descr="http://2.bp.blogspot.com/-bAlU20oPbIw/VCIklhsK6QI/AAAAAAAAmqg/Lb6ANtbzlAg/s800/woman09.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88224" y="3212976"/>
            <a:ext cx="1872208" cy="194421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http://4.bp.blogspot.com/-7F5Pf0WF8TU/Uj_3BRbifII/AAAAAAAAYGo/yrac0Gl3HEA/s800/suit_man_smile.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55776" y="3171843"/>
            <a:ext cx="1728192" cy="2074673"/>
          </a:xfrm>
          <a:prstGeom prst="rect">
            <a:avLst/>
          </a:prstGeom>
          <a:noFill/>
          <a:extLst>
            <a:ext uri="{909E8E84-426E-40DD-AFC4-6F175D3DCCD1}">
              <a14:hiddenFill xmlns:a14="http://schemas.microsoft.com/office/drawing/2010/main">
                <a:solidFill>
                  <a:srgbClr val="FFFFFF"/>
                </a:solidFill>
              </a14:hiddenFill>
            </a:ext>
          </a:extLst>
        </p:spPr>
      </p:pic>
      <p:sp>
        <p:nvSpPr>
          <p:cNvPr id="14" name="円/楕円 5"/>
          <p:cNvSpPr/>
          <p:nvPr/>
        </p:nvSpPr>
        <p:spPr>
          <a:xfrm>
            <a:off x="899592" y="3284984"/>
            <a:ext cx="1368152" cy="1296144"/>
          </a:xfrm>
          <a:prstGeom prst="ellipse">
            <a:avLst/>
          </a:prstGeom>
          <a:solidFill>
            <a:srgbClr val="4562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chemeClr val="bg1"/>
                </a:solidFill>
                <a:latin typeface="HGP創英角ﾎﾟｯﾌﾟ体" panose="040B0A00000000000000" pitchFamily="50" charset="-128"/>
                <a:ea typeface="HGP創英角ﾎﾟｯﾌﾟ体" panose="040B0A00000000000000" pitchFamily="50" charset="-128"/>
              </a:rPr>
              <a:t>一生では</a:t>
            </a:r>
            <a:r>
              <a:rPr lang="ja-JP" altLang="en-US" sz="1600" dirty="0">
                <a:solidFill>
                  <a:schemeClr val="bg1"/>
                </a:solidFill>
                <a:latin typeface="HGP創英角ﾎﾟｯﾌﾟ体" panose="040B0A00000000000000" pitchFamily="50" charset="-128"/>
                <a:ea typeface="HGP創英角ﾎﾟｯﾌﾟ体" panose="040B0A00000000000000" pitchFamily="50" charset="-128"/>
              </a:rPr>
              <a:t>６２</a:t>
            </a:r>
            <a:r>
              <a:rPr kumimoji="1" lang="ja-JP" altLang="en-US" sz="1600" dirty="0">
                <a:solidFill>
                  <a:schemeClr val="bg1"/>
                </a:solidFill>
                <a:latin typeface="HGP創英角ﾎﾟｯﾌﾟ体" panose="040B0A00000000000000" pitchFamily="50" charset="-128"/>
                <a:ea typeface="HGP創英角ﾎﾟｯﾌﾟ体" panose="040B0A00000000000000" pitchFamily="50" charset="-128"/>
              </a:rPr>
              <a:t>％</a:t>
            </a:r>
          </a:p>
        </p:txBody>
      </p:sp>
      <p:sp>
        <p:nvSpPr>
          <p:cNvPr id="15" name="円/楕円 3"/>
          <p:cNvSpPr/>
          <p:nvPr/>
        </p:nvSpPr>
        <p:spPr>
          <a:xfrm>
            <a:off x="4968044" y="3331937"/>
            <a:ext cx="1368152" cy="129614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chemeClr val="bg1"/>
                </a:solidFill>
                <a:latin typeface="HGP創英角ﾎﾟｯﾌﾟ体" panose="040B0A00000000000000" pitchFamily="50" charset="-128"/>
                <a:ea typeface="HGP創英角ﾎﾟｯﾌﾟ体" panose="040B0A00000000000000" pitchFamily="50" charset="-128"/>
              </a:rPr>
              <a:t>一生では</a:t>
            </a:r>
            <a:r>
              <a:rPr lang="ja-JP" altLang="en-US" sz="1600" dirty="0">
                <a:solidFill>
                  <a:schemeClr val="bg1"/>
                </a:solidFill>
                <a:latin typeface="HGP創英角ﾎﾟｯﾌﾟ体" panose="040B0A00000000000000" pitchFamily="50" charset="-128"/>
                <a:ea typeface="HGP創英角ﾎﾟｯﾌﾟ体" panose="040B0A00000000000000" pitchFamily="50" charset="-128"/>
              </a:rPr>
              <a:t>４９</a:t>
            </a:r>
            <a:r>
              <a:rPr kumimoji="1" lang="ja-JP" altLang="en-US" sz="1600" dirty="0">
                <a:solidFill>
                  <a:schemeClr val="bg1"/>
                </a:solidFill>
                <a:latin typeface="HGP創英角ﾎﾟｯﾌﾟ体" panose="040B0A00000000000000" pitchFamily="50" charset="-128"/>
                <a:ea typeface="HGP創英角ﾎﾟｯﾌﾟ体" panose="040B0A00000000000000" pitchFamily="50" charset="-128"/>
              </a:rPr>
              <a:t>％</a:t>
            </a:r>
          </a:p>
        </p:txBody>
      </p:sp>
    </p:spTree>
    <p:extLst>
      <p:ext uri="{BB962C8B-B14F-4D97-AF65-F5344CB8AC3E}">
        <p14:creationId xmlns:p14="http://schemas.microsoft.com/office/powerpoint/2010/main" val="27120345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2120" y="6453336"/>
            <a:ext cx="3295650" cy="209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2" name="図表 1"/>
          <p:cNvGraphicFramePr/>
          <p:nvPr/>
        </p:nvGraphicFramePr>
        <p:xfrm>
          <a:off x="197774" y="1052735"/>
          <a:ext cx="8838722" cy="222522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角丸四角形 2"/>
          <p:cNvSpPr/>
          <p:nvPr/>
        </p:nvSpPr>
        <p:spPr>
          <a:xfrm>
            <a:off x="890830" y="404664"/>
            <a:ext cx="7416824" cy="792088"/>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000" dirty="0">
                <a:solidFill>
                  <a:schemeClr val="bg1"/>
                </a:solidFill>
                <a:latin typeface="HGP創英角ﾎﾟｯﾌﾟ体" panose="040B0A00000000000000" pitchFamily="50" charset="-128"/>
                <a:ea typeface="HGP創英角ﾎﾟｯﾌﾟ体" panose="040B0A00000000000000" pitchFamily="50" charset="-128"/>
              </a:rPr>
              <a:t>いつから気をつけたらいいの？</a:t>
            </a:r>
          </a:p>
        </p:txBody>
      </p:sp>
      <p:pic>
        <p:nvPicPr>
          <p:cNvPr id="4" name="Picture 2" descr="http://4.bp.blogspot.com/-7F5Pf0WF8TU/Uj_3BRbifII/AAAAAAAAYGo/yrac0Gl3HEA/s800/suit_man_smile.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987824" y="3171844"/>
            <a:ext cx="1008112" cy="132024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ttp://2.bp.blogspot.com/-lkoFMPPKLsw/UaKluyJ018I/AAAAAAAAT6Y/QpAxQYdBbwc/s800/ojisan_laugh.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788024" y="3153683"/>
            <a:ext cx="1240633" cy="135656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1.bp.blogspot.com/-KYB2pDwBvKU/USstXgLWV-I/AAAAAAAAOJE/1cHVJlDc3P4/s1600/ojiisan03_smile.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948264" y="3190006"/>
            <a:ext cx="1179404" cy="135656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http://4.bp.blogspot.com/-2dGCdgefAmc/USstWBkYHaI/AAAAAAAAOI8/5VMN7MJVKO0/s1600/obaasan03_smile.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979568" y="4820687"/>
            <a:ext cx="1148100" cy="136146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2.bp.blogspot.com/-bAlU20oPbIw/VCIklhsK6QI/AAAAAAAAmqg/Lb6ANtbzlAg/s800/woman09.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987824" y="5013176"/>
            <a:ext cx="1048494" cy="104849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http://1.bp.blogspot.com/-Rf9_4NidA6E/VCIi87j6oLI/AAAAAAAAmhs/JPDgktU6GYg/s800/girl11.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912749" y="4975361"/>
            <a:ext cx="1052116" cy="105211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0" descr="http://3.bp.blogspot.com/-cpDKehTx16g/VCIizx57wmI/AAAAAAAAmfk/HAmzli4REk8/s800/boy04.pn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854035" y="3276355"/>
            <a:ext cx="1169541" cy="1147547"/>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ttp://1.bp.blogspot.com/-APSSEFHlIVo/UWvSwUyEh8I/AAAAAAAAQcs/bhPuYLv6oXE/s1600/obasan3.pn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4985507" y="4913555"/>
            <a:ext cx="954645" cy="12921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56063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890830" y="404664"/>
            <a:ext cx="7416824" cy="792088"/>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4000" dirty="0">
                <a:solidFill>
                  <a:schemeClr val="bg1"/>
                </a:solidFill>
                <a:latin typeface="HGP創英角ﾎﾟｯﾌﾟ体" panose="040B0A00000000000000" pitchFamily="50" charset="-128"/>
                <a:ea typeface="HGP創英角ﾎﾟｯﾌﾟ体" panose="040B0A00000000000000" pitchFamily="50" charset="-128"/>
              </a:rPr>
              <a:t>がんを予防するためには</a:t>
            </a:r>
            <a:r>
              <a:rPr kumimoji="1" lang="ja-JP" altLang="en-US" sz="4000" dirty="0">
                <a:solidFill>
                  <a:schemeClr val="bg1"/>
                </a:solidFill>
                <a:latin typeface="HGP創英角ﾎﾟｯﾌﾟ体" panose="040B0A00000000000000" pitchFamily="50" charset="-128"/>
                <a:ea typeface="HGP創英角ﾎﾟｯﾌﾟ体" panose="040B0A00000000000000" pitchFamily="50" charset="-128"/>
              </a:rPr>
              <a:t>？</a:t>
            </a:r>
          </a:p>
        </p:txBody>
      </p:sp>
      <p:sp>
        <p:nvSpPr>
          <p:cNvPr id="4" name="角丸四角形吹き出し 3"/>
          <p:cNvSpPr/>
          <p:nvPr/>
        </p:nvSpPr>
        <p:spPr>
          <a:xfrm>
            <a:off x="467544" y="1412776"/>
            <a:ext cx="8136904" cy="1152128"/>
          </a:xfrm>
          <a:prstGeom prst="wedgeRoundRectCallout">
            <a:avLst>
              <a:gd name="adj1" fmla="val -15013"/>
              <a:gd name="adj2" fmla="val 85176"/>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400" b="1" dirty="0">
                <a:solidFill>
                  <a:schemeClr val="tx1"/>
                </a:solidFill>
                <a:latin typeface="HG丸ｺﾞｼｯｸM-PRO" panose="020F0600000000000000" pitchFamily="50" charset="-128"/>
                <a:ea typeface="HG丸ｺﾞｼｯｸM-PRO" panose="020F0600000000000000" pitchFamily="50" charset="-128"/>
              </a:rPr>
              <a:t>みなさんは大人になって「がん」になりにくく</a:t>
            </a:r>
            <a:r>
              <a:rPr lang="ja-JP" altLang="en-US" sz="2400" b="1" dirty="0">
                <a:solidFill>
                  <a:schemeClr val="tx1"/>
                </a:solidFill>
                <a:latin typeface="HG丸ｺﾞｼｯｸM-PRO" panose="020F0600000000000000" pitchFamily="50" charset="-128"/>
                <a:ea typeface="HG丸ｺﾞｼｯｸM-PRO" panose="020F0600000000000000" pitchFamily="50" charset="-128"/>
              </a:rPr>
              <a:t>なるためには、どんなことをしたらよいと考えますか？</a:t>
            </a:r>
            <a:endParaRPr kumimoji="1" lang="ja-JP" altLang="en-US" sz="2400" b="1" dirty="0">
              <a:solidFill>
                <a:schemeClr val="tx1"/>
              </a:solidFill>
              <a:latin typeface="HG丸ｺﾞｼｯｸM-PRO" panose="020F0600000000000000" pitchFamily="50" charset="-128"/>
              <a:ea typeface="HG丸ｺﾞｼｯｸM-PRO" panose="020F0600000000000000" pitchFamily="50" charset="-128"/>
            </a:endParaRPr>
          </a:p>
        </p:txBody>
      </p:sp>
      <p:sp>
        <p:nvSpPr>
          <p:cNvPr id="5" name="角丸四角形吹き出し 4"/>
          <p:cNvSpPr/>
          <p:nvPr/>
        </p:nvSpPr>
        <p:spPr>
          <a:xfrm>
            <a:off x="1691680" y="5805264"/>
            <a:ext cx="6480720" cy="792088"/>
          </a:xfrm>
          <a:prstGeom prst="wedgeRoundRectCallout">
            <a:avLst>
              <a:gd name="adj1" fmla="val -13181"/>
              <a:gd name="adj2" fmla="val -75379"/>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b="1" dirty="0">
                <a:solidFill>
                  <a:schemeClr val="tx1"/>
                </a:solidFill>
                <a:latin typeface="HG丸ｺﾞｼｯｸM-PRO" panose="020F0600000000000000" pitchFamily="50" charset="-128"/>
                <a:ea typeface="HG丸ｺﾞｼｯｸM-PRO" panose="020F0600000000000000" pitchFamily="50" charset="-128"/>
              </a:rPr>
              <a:t>「がん」を防ぐ方法はないのでしょうか？</a:t>
            </a:r>
            <a:endParaRPr kumimoji="1" lang="ja-JP" altLang="en-US" sz="2400" b="1" dirty="0">
              <a:solidFill>
                <a:schemeClr val="tx1"/>
              </a:solidFill>
              <a:latin typeface="HG丸ｺﾞｼｯｸM-PRO" panose="020F0600000000000000" pitchFamily="50" charset="-128"/>
              <a:ea typeface="HG丸ｺﾞｼｯｸM-PRO" panose="020F0600000000000000" pitchFamily="50" charset="-128"/>
            </a:endParaRPr>
          </a:p>
        </p:txBody>
      </p:sp>
      <p:sp>
        <p:nvSpPr>
          <p:cNvPr id="6" name="円形吹き出し 5"/>
          <p:cNvSpPr/>
          <p:nvPr/>
        </p:nvSpPr>
        <p:spPr>
          <a:xfrm>
            <a:off x="7380311" y="3284984"/>
            <a:ext cx="1440161" cy="1800200"/>
          </a:xfrm>
          <a:prstGeom prst="wedgeEllipseCallout">
            <a:avLst>
              <a:gd name="adj1" fmla="val -75256"/>
              <a:gd name="adj2" fmla="val -14599"/>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円形吹き出し 6"/>
          <p:cNvSpPr/>
          <p:nvPr/>
        </p:nvSpPr>
        <p:spPr>
          <a:xfrm>
            <a:off x="497463" y="3717032"/>
            <a:ext cx="1728193" cy="1616529"/>
          </a:xfrm>
          <a:prstGeom prst="wedgeEllipseCallout">
            <a:avLst>
              <a:gd name="adj1" fmla="val 90279"/>
              <a:gd name="adj2" fmla="val -34554"/>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050" name="Picture 2" descr="http://4.bp.blogspot.com/-5z3Hrgeh_0E/U00KFJ4NcqI/AAAAAAAAfN4/Hj80LS_SDp0/s800/gakusy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93586" y="2812603"/>
            <a:ext cx="2611311" cy="27449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98959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角丸四角形 2"/>
          <p:cNvSpPr/>
          <p:nvPr/>
        </p:nvSpPr>
        <p:spPr>
          <a:xfrm>
            <a:off x="179512" y="135096"/>
            <a:ext cx="8784976" cy="845632"/>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dirty="0">
                <a:solidFill>
                  <a:schemeClr val="bg1"/>
                </a:solidFill>
                <a:latin typeface="HGP創英角ﾎﾟｯﾌﾟ体" panose="040B0A00000000000000" pitchFamily="50" charset="-128"/>
                <a:ea typeface="HGP創英角ﾎﾟｯﾌﾟ体" panose="040B0A00000000000000" pitchFamily="50" charset="-128"/>
              </a:rPr>
              <a:t>　　　　　　　　　　　　　　　　　　　　　　　　　　　　　　　　　　　　　　　　　　　　　　　　　　　　　　　　　　　よう　　いん</a:t>
            </a:r>
            <a:endParaRPr lang="en-US" altLang="ja-JP" sz="1200" dirty="0">
              <a:solidFill>
                <a:schemeClr val="bg1"/>
              </a:solidFill>
              <a:latin typeface="HGP創英角ﾎﾟｯﾌﾟ体" panose="040B0A00000000000000" pitchFamily="50" charset="-128"/>
              <a:ea typeface="HGP創英角ﾎﾟｯﾌﾟ体" panose="040B0A00000000000000" pitchFamily="50" charset="-128"/>
            </a:endParaRPr>
          </a:p>
          <a:p>
            <a:pPr algn="ctr"/>
            <a:r>
              <a:rPr lang="ja-JP" altLang="en-US" sz="3600" dirty="0">
                <a:solidFill>
                  <a:schemeClr val="bg1"/>
                </a:solidFill>
                <a:latin typeface="HGP創英角ﾎﾟｯﾌﾟ体" panose="040B0A00000000000000" pitchFamily="50" charset="-128"/>
                <a:ea typeface="HGP創英角ﾎﾟｯﾌﾟ体" panose="040B0A00000000000000" pitchFamily="50" charset="-128"/>
              </a:rPr>
              <a:t>日本人におけるがんの要因</a:t>
            </a:r>
            <a:endParaRPr kumimoji="1" lang="ja-JP" altLang="en-US" sz="3600" dirty="0">
              <a:solidFill>
                <a:schemeClr val="bg1"/>
              </a:solidFill>
              <a:latin typeface="HGP創英角ﾎﾟｯﾌﾟ体" panose="040B0A00000000000000" pitchFamily="50" charset="-128"/>
              <a:ea typeface="HGP創英角ﾎﾟｯﾌﾟ体" panose="040B0A00000000000000" pitchFamily="50" charset="-128"/>
            </a:endParaRPr>
          </a:p>
        </p:txBody>
      </p:sp>
      <p:sp>
        <p:nvSpPr>
          <p:cNvPr id="10" name="テキスト ボックス 9"/>
          <p:cNvSpPr txBox="1"/>
          <p:nvPr/>
        </p:nvSpPr>
        <p:spPr>
          <a:xfrm>
            <a:off x="864416" y="1446951"/>
            <a:ext cx="2880000" cy="648000"/>
          </a:xfrm>
          <a:prstGeom prst="roundRect">
            <a:avLst>
              <a:gd name="adj" fmla="val 50000"/>
            </a:avLst>
          </a:prstGeom>
          <a:solidFill>
            <a:srgbClr val="075D11"/>
          </a:solidFill>
          <a:ln>
            <a:noFill/>
          </a:ln>
        </p:spPr>
        <p:txBody>
          <a:bodyPr wrap="square" lIns="0" tIns="0" rIns="0" rtlCol="0" anchor="ctr">
            <a:noAutofit/>
          </a:bodyPr>
          <a:lstStyle/>
          <a:p>
            <a:pPr algn="ctr"/>
            <a:r>
              <a:rPr kumimoji="1" lang="ja-JP" altLang="en-US" sz="3200" b="1" spc="300" dirty="0">
                <a:solidFill>
                  <a:schemeClr val="bg1"/>
                </a:solidFill>
                <a:latin typeface="+mn-ea"/>
                <a:cs typeface="メイリオ" panose="020B0604030504040204" pitchFamily="50" charset="-128"/>
              </a:rPr>
              <a:t>男性</a:t>
            </a:r>
            <a:r>
              <a:rPr kumimoji="1" lang="ja-JP" altLang="en-US" sz="2800" b="1" spc="300" dirty="0">
                <a:solidFill>
                  <a:schemeClr val="bg1"/>
                </a:solidFill>
                <a:latin typeface="+mn-ea"/>
                <a:cs typeface="メイリオ" panose="020B0604030504040204" pitchFamily="50" charset="-128"/>
              </a:rPr>
              <a:t>の場合</a:t>
            </a:r>
          </a:p>
        </p:txBody>
      </p:sp>
      <p:sp>
        <p:nvSpPr>
          <p:cNvPr id="15" name="テキスト ボックス 14"/>
          <p:cNvSpPr txBox="1"/>
          <p:nvPr/>
        </p:nvSpPr>
        <p:spPr>
          <a:xfrm>
            <a:off x="1578198" y="6093296"/>
            <a:ext cx="7386290" cy="600164"/>
          </a:xfrm>
          <a:prstGeom prst="rect">
            <a:avLst/>
          </a:prstGeom>
          <a:noFill/>
        </p:spPr>
        <p:txBody>
          <a:bodyPr wrap="square" rtlCol="0">
            <a:spAutoFit/>
          </a:bodyPr>
          <a:lstStyle/>
          <a:p>
            <a:pPr algn="r"/>
            <a:r>
              <a:rPr lang="ja-JP" altLang="en-US" sz="1100" dirty="0">
                <a:solidFill>
                  <a:schemeClr val="tx1">
                    <a:lumMod val="65000"/>
                    <a:lumOff val="35000"/>
                  </a:schemeClr>
                </a:solidFill>
              </a:rPr>
              <a:t>出典：国立がん研究センターがん情報サービス</a:t>
            </a:r>
          </a:p>
          <a:p>
            <a:pPr algn="r"/>
            <a:r>
              <a:rPr lang="en-US" altLang="ja-JP" sz="1100" dirty="0">
                <a:solidFill>
                  <a:schemeClr val="tx1">
                    <a:lumMod val="65000"/>
                    <a:lumOff val="35000"/>
                  </a:schemeClr>
                </a:solidFill>
              </a:rPr>
              <a:t>※Inoue M, et al. Burden of cancer attributable to modifiable factors in Japan in 2015. Glob Health Med. 2022;4(1):26-36</a:t>
            </a:r>
            <a:r>
              <a:rPr lang="ja-JP" altLang="en-US" sz="1100" dirty="0">
                <a:solidFill>
                  <a:schemeClr val="tx1">
                    <a:lumMod val="65000"/>
                    <a:lumOff val="35000"/>
                  </a:schemeClr>
                </a:solidFill>
              </a:rPr>
              <a:t>より</a:t>
            </a:r>
            <a:endParaRPr lang="en-US" altLang="ja-JP" sz="1100" dirty="0">
              <a:solidFill>
                <a:schemeClr val="tx1">
                  <a:lumMod val="65000"/>
                  <a:lumOff val="35000"/>
                </a:schemeClr>
              </a:solidFill>
            </a:endParaRPr>
          </a:p>
          <a:p>
            <a:pPr algn="r"/>
            <a:r>
              <a:rPr lang="ja-JP" altLang="en-US" sz="1100" dirty="0">
                <a:solidFill>
                  <a:schemeClr val="tx1">
                    <a:lumMod val="65000"/>
                    <a:lumOff val="35000"/>
                  </a:schemeClr>
                </a:solidFill>
              </a:rPr>
              <a:t>がん研究センターがん情報サービスが作成（より一部改変）</a:t>
            </a:r>
            <a:endParaRPr kumimoji="1" lang="ja-JP" altLang="en-US" sz="1100" dirty="0">
              <a:solidFill>
                <a:schemeClr val="tx1">
                  <a:lumMod val="65000"/>
                  <a:lumOff val="35000"/>
                </a:schemeClr>
              </a:solidFill>
            </a:endParaRPr>
          </a:p>
        </p:txBody>
      </p:sp>
      <p:sp>
        <p:nvSpPr>
          <p:cNvPr id="13" name="テキスト ボックス 12"/>
          <p:cNvSpPr txBox="1"/>
          <p:nvPr/>
        </p:nvSpPr>
        <p:spPr>
          <a:xfrm>
            <a:off x="5436416" y="1469450"/>
            <a:ext cx="2880000" cy="648000"/>
          </a:xfrm>
          <a:prstGeom prst="roundRect">
            <a:avLst>
              <a:gd name="adj" fmla="val 50000"/>
            </a:avLst>
          </a:prstGeom>
          <a:solidFill>
            <a:srgbClr val="0CA41E"/>
          </a:solidFill>
          <a:ln>
            <a:noFill/>
          </a:ln>
        </p:spPr>
        <p:txBody>
          <a:bodyPr wrap="square" lIns="0" tIns="0" rIns="0" bIns="46800" rtlCol="0" anchor="ctr">
            <a:noAutofit/>
          </a:bodyPr>
          <a:lstStyle/>
          <a:p>
            <a:pPr algn="ctr"/>
            <a:r>
              <a:rPr kumimoji="1" lang="ja-JP" altLang="en-US" sz="3200" b="1" spc="300" dirty="0">
                <a:solidFill>
                  <a:schemeClr val="bg1"/>
                </a:solidFill>
                <a:latin typeface="+mn-ea"/>
                <a:cs typeface="メイリオ" panose="020B0604030504040204" pitchFamily="50" charset="-128"/>
              </a:rPr>
              <a:t>女性</a:t>
            </a:r>
            <a:r>
              <a:rPr kumimoji="1" lang="ja-JP" altLang="en-US" sz="2800" b="1" spc="300" dirty="0">
                <a:solidFill>
                  <a:schemeClr val="bg1"/>
                </a:solidFill>
                <a:latin typeface="+mn-ea"/>
                <a:cs typeface="メイリオ" panose="020B0604030504040204" pitchFamily="50" charset="-128"/>
              </a:rPr>
              <a:t>の場合</a:t>
            </a:r>
          </a:p>
        </p:txBody>
      </p:sp>
      <p:pic>
        <p:nvPicPr>
          <p:cNvPr id="2" name="図 1"/>
          <p:cNvPicPr>
            <a:picLocks noChangeAspect="1"/>
          </p:cNvPicPr>
          <p:nvPr/>
        </p:nvPicPr>
        <p:blipFill>
          <a:blip r:embed="rId3"/>
          <a:stretch>
            <a:fillRect/>
          </a:stretch>
        </p:blipFill>
        <p:spPr>
          <a:xfrm>
            <a:off x="107505" y="2420888"/>
            <a:ext cx="4320480" cy="3594717"/>
          </a:xfrm>
          <a:prstGeom prst="rect">
            <a:avLst/>
          </a:prstGeom>
        </p:spPr>
      </p:pic>
      <p:pic>
        <p:nvPicPr>
          <p:cNvPr id="4" name="図 3"/>
          <p:cNvPicPr>
            <a:picLocks noChangeAspect="1"/>
          </p:cNvPicPr>
          <p:nvPr/>
        </p:nvPicPr>
        <p:blipFill>
          <a:blip r:embed="rId4"/>
          <a:stretch>
            <a:fillRect/>
          </a:stretch>
        </p:blipFill>
        <p:spPr>
          <a:xfrm>
            <a:off x="4606454" y="2417739"/>
            <a:ext cx="4320480" cy="3597866"/>
          </a:xfrm>
          <a:prstGeom prst="rect">
            <a:avLst/>
          </a:prstGeom>
        </p:spPr>
      </p:pic>
    </p:spTree>
    <p:extLst>
      <p:ext uri="{BB962C8B-B14F-4D97-AF65-F5344CB8AC3E}">
        <p14:creationId xmlns:p14="http://schemas.microsoft.com/office/powerpoint/2010/main" val="23858962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グループ化 2"/>
          <p:cNvGrpSpPr/>
          <p:nvPr/>
        </p:nvGrpSpPr>
        <p:grpSpPr>
          <a:xfrm>
            <a:off x="284259" y="1052737"/>
            <a:ext cx="8248181" cy="5688631"/>
            <a:chOff x="284259" y="1052737"/>
            <a:chExt cx="8248181" cy="5688631"/>
          </a:xfrm>
        </p:grpSpPr>
        <p:pic>
          <p:nvPicPr>
            <p:cNvPr id="3074" name="Picture 2" descr="非喫煙者と比較した喫煙者のがんによる死亡の危険性（男）"/>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259" y="1052737"/>
              <a:ext cx="8248181" cy="5605180"/>
            </a:xfrm>
            <a:prstGeom prst="rect">
              <a:avLst/>
            </a:prstGeom>
            <a:noFill/>
            <a:extLst>
              <a:ext uri="{909E8E84-426E-40DD-AFC4-6F175D3DCCD1}">
                <a14:hiddenFill xmlns:a14="http://schemas.microsoft.com/office/drawing/2010/main">
                  <a:solidFill>
                    <a:srgbClr val="FFFFFF"/>
                  </a:solidFill>
                </a14:hiddenFill>
              </a:ext>
            </a:extLst>
          </p:spPr>
        </p:pic>
        <p:sp>
          <p:nvSpPr>
            <p:cNvPr id="2" name="テキスト ボックス 1"/>
            <p:cNvSpPr txBox="1"/>
            <p:nvPr/>
          </p:nvSpPr>
          <p:spPr>
            <a:xfrm>
              <a:off x="2125351" y="2060848"/>
              <a:ext cx="1584177" cy="896616"/>
            </a:xfrm>
            <a:prstGeom prst="rect">
              <a:avLst/>
            </a:prstGeom>
            <a:solidFill>
              <a:schemeClr val="bg1"/>
            </a:solidFill>
            <a:ln>
              <a:solidFill>
                <a:schemeClr val="bg1"/>
              </a:solidFill>
            </a:ln>
          </p:spPr>
          <p:txBody>
            <a:bodyPr wrap="square" rtlCol="0">
              <a:noAutofit/>
            </a:bodyPr>
            <a:lstStyle/>
            <a:p>
              <a:r>
                <a:rPr lang="ja-JP" altLang="en-US" sz="1000" b="1" dirty="0">
                  <a:solidFill>
                    <a:prstClr val="black"/>
                  </a:solidFill>
                </a:rPr>
                <a:t>こうくう　いんとう</a:t>
              </a:r>
              <a:endParaRPr lang="en-US" altLang="ja-JP" sz="1000" b="1" dirty="0">
                <a:solidFill>
                  <a:prstClr val="black"/>
                </a:solidFill>
              </a:endParaRPr>
            </a:p>
            <a:p>
              <a:r>
                <a:rPr lang="ja-JP" altLang="en-US" b="1" dirty="0">
                  <a:solidFill>
                    <a:prstClr val="black"/>
                  </a:solidFill>
                </a:rPr>
                <a:t>口腔咽頭がん</a:t>
              </a:r>
              <a:endParaRPr lang="en-US" altLang="ja-JP" b="1" dirty="0">
                <a:solidFill>
                  <a:prstClr val="black"/>
                </a:solidFill>
              </a:endParaRPr>
            </a:p>
            <a:p>
              <a:pPr algn="dist"/>
              <a:r>
                <a:rPr lang="ja-JP" altLang="en-US" b="1" dirty="0">
                  <a:solidFill>
                    <a:prstClr val="black"/>
                  </a:solidFill>
                </a:rPr>
                <a:t>　</a:t>
              </a:r>
              <a:r>
                <a:rPr lang="en-US" altLang="ja-JP" sz="2400" b="1" dirty="0">
                  <a:solidFill>
                    <a:schemeClr val="tx2">
                      <a:lumMod val="60000"/>
                      <a:lumOff val="40000"/>
                    </a:schemeClr>
                  </a:solidFill>
                  <a:latin typeface="HGP創英角ｺﾞｼｯｸUB" panose="020B0900000000000000" pitchFamily="50" charset="-128"/>
                  <a:ea typeface="HGP創英角ｺﾞｼｯｸUB" panose="020B0900000000000000" pitchFamily="50" charset="-128"/>
                </a:rPr>
                <a:t>3.0</a:t>
              </a:r>
              <a:r>
                <a:rPr lang="ja-JP" altLang="en-US" sz="2400" b="1" dirty="0">
                  <a:solidFill>
                    <a:schemeClr val="tx2">
                      <a:lumMod val="60000"/>
                      <a:lumOff val="40000"/>
                    </a:schemeClr>
                  </a:solidFill>
                  <a:latin typeface="HGP創英角ｺﾞｼｯｸUB" panose="020B0900000000000000" pitchFamily="50" charset="-128"/>
                  <a:ea typeface="HGP創英角ｺﾞｼｯｸUB" panose="020B0900000000000000" pitchFamily="50" charset="-128"/>
                </a:rPr>
                <a:t>倍</a:t>
              </a:r>
            </a:p>
          </p:txBody>
        </p:sp>
        <p:sp>
          <p:nvSpPr>
            <p:cNvPr id="9" name="テキスト ボックス 8"/>
            <p:cNvSpPr txBox="1"/>
            <p:nvPr/>
          </p:nvSpPr>
          <p:spPr>
            <a:xfrm>
              <a:off x="1605036" y="3968962"/>
              <a:ext cx="1584177" cy="738664"/>
            </a:xfrm>
            <a:prstGeom prst="rect">
              <a:avLst/>
            </a:prstGeom>
            <a:solidFill>
              <a:schemeClr val="bg1"/>
            </a:solidFill>
            <a:ln>
              <a:solidFill>
                <a:schemeClr val="bg1"/>
              </a:solidFill>
            </a:ln>
          </p:spPr>
          <p:txBody>
            <a:bodyPr wrap="square" rtlCol="0">
              <a:noAutofit/>
            </a:bodyPr>
            <a:lstStyle/>
            <a:p>
              <a:r>
                <a:rPr lang="ja-JP" altLang="en-US" sz="1000" b="1" dirty="0">
                  <a:solidFill>
                    <a:prstClr val="black"/>
                  </a:solidFill>
                </a:rPr>
                <a:t>かんぞう</a:t>
              </a:r>
              <a:endParaRPr lang="en-US" altLang="ja-JP" sz="1000" b="1" dirty="0">
                <a:solidFill>
                  <a:prstClr val="black"/>
                </a:solidFill>
              </a:endParaRPr>
            </a:p>
            <a:p>
              <a:r>
                <a:rPr lang="ja-JP" altLang="en-US" b="1" dirty="0">
                  <a:solidFill>
                    <a:prstClr val="black"/>
                  </a:solidFill>
                </a:rPr>
                <a:t>肝臓がん</a:t>
              </a:r>
              <a:endParaRPr lang="en-US" altLang="ja-JP" b="1" dirty="0">
                <a:solidFill>
                  <a:prstClr val="black"/>
                </a:solidFill>
              </a:endParaRPr>
            </a:p>
            <a:p>
              <a:pPr algn="dist"/>
              <a:r>
                <a:rPr lang="ja-JP" altLang="en-US" b="1" dirty="0">
                  <a:solidFill>
                    <a:prstClr val="black"/>
                  </a:solidFill>
                </a:rPr>
                <a:t>　</a:t>
              </a:r>
              <a:r>
                <a:rPr lang="en-US" altLang="ja-JP" sz="2400" b="1" dirty="0">
                  <a:solidFill>
                    <a:schemeClr val="tx2">
                      <a:lumMod val="60000"/>
                      <a:lumOff val="40000"/>
                    </a:schemeClr>
                  </a:solidFill>
                  <a:latin typeface="HGP創英角ｺﾞｼｯｸUB" panose="020B0900000000000000" pitchFamily="50" charset="-128"/>
                  <a:ea typeface="HGP創英角ｺﾞｼｯｸUB" panose="020B0900000000000000" pitchFamily="50" charset="-128"/>
                </a:rPr>
                <a:t>1.5</a:t>
              </a:r>
              <a:r>
                <a:rPr lang="ja-JP" altLang="en-US" sz="2400" b="1" dirty="0">
                  <a:solidFill>
                    <a:schemeClr val="tx2">
                      <a:lumMod val="60000"/>
                      <a:lumOff val="40000"/>
                    </a:schemeClr>
                  </a:solidFill>
                  <a:latin typeface="HGP創英角ｺﾞｼｯｸUB" panose="020B0900000000000000" pitchFamily="50" charset="-128"/>
                  <a:ea typeface="HGP創英角ｺﾞｼｯｸUB" panose="020B0900000000000000" pitchFamily="50" charset="-128"/>
                </a:rPr>
                <a:t>倍</a:t>
              </a:r>
            </a:p>
          </p:txBody>
        </p:sp>
        <p:sp>
          <p:nvSpPr>
            <p:cNvPr id="10" name="テキスト ボックス 9"/>
            <p:cNvSpPr txBox="1"/>
            <p:nvPr/>
          </p:nvSpPr>
          <p:spPr>
            <a:xfrm>
              <a:off x="1619671" y="2957464"/>
              <a:ext cx="1584177" cy="738664"/>
            </a:xfrm>
            <a:prstGeom prst="rect">
              <a:avLst/>
            </a:prstGeom>
            <a:solidFill>
              <a:schemeClr val="bg1"/>
            </a:solidFill>
            <a:ln>
              <a:solidFill>
                <a:schemeClr val="bg1"/>
              </a:solidFill>
            </a:ln>
          </p:spPr>
          <p:txBody>
            <a:bodyPr wrap="square" rtlCol="0">
              <a:noAutofit/>
            </a:bodyPr>
            <a:lstStyle/>
            <a:p>
              <a:r>
                <a:rPr lang="ja-JP" altLang="en-US" b="1" dirty="0">
                  <a:solidFill>
                    <a:prstClr val="black"/>
                  </a:solidFill>
                </a:rPr>
                <a:t>肺がん</a:t>
              </a:r>
              <a:endParaRPr lang="en-US" altLang="ja-JP" b="1" dirty="0">
                <a:solidFill>
                  <a:prstClr val="black"/>
                </a:solidFill>
              </a:endParaRPr>
            </a:p>
            <a:p>
              <a:pPr algn="dist"/>
              <a:r>
                <a:rPr lang="ja-JP" altLang="en-US" b="1" dirty="0">
                  <a:solidFill>
                    <a:prstClr val="black"/>
                  </a:solidFill>
                </a:rPr>
                <a:t>　</a:t>
              </a:r>
              <a:r>
                <a:rPr lang="en-US" altLang="ja-JP" sz="2400" b="1" dirty="0">
                  <a:solidFill>
                    <a:schemeClr val="tx2">
                      <a:lumMod val="60000"/>
                      <a:lumOff val="40000"/>
                    </a:schemeClr>
                  </a:solidFill>
                  <a:latin typeface="HGP創英角ｺﾞｼｯｸUB" panose="020B0900000000000000" pitchFamily="50" charset="-128"/>
                  <a:ea typeface="HGP創英角ｺﾞｼｯｸUB" panose="020B0900000000000000" pitchFamily="50" charset="-128"/>
                </a:rPr>
                <a:t>4.5</a:t>
              </a:r>
              <a:r>
                <a:rPr lang="ja-JP" altLang="en-US" sz="2400" b="1" dirty="0">
                  <a:solidFill>
                    <a:schemeClr val="tx2">
                      <a:lumMod val="60000"/>
                      <a:lumOff val="40000"/>
                    </a:schemeClr>
                  </a:solidFill>
                  <a:latin typeface="HGP創英角ｺﾞｼｯｸUB" panose="020B0900000000000000" pitchFamily="50" charset="-128"/>
                  <a:ea typeface="HGP創英角ｺﾞｼｯｸUB" panose="020B0900000000000000" pitchFamily="50" charset="-128"/>
                </a:rPr>
                <a:t>倍</a:t>
              </a:r>
            </a:p>
          </p:txBody>
        </p:sp>
        <p:sp>
          <p:nvSpPr>
            <p:cNvPr id="11" name="テキスト ボックス 10"/>
            <p:cNvSpPr txBox="1"/>
            <p:nvPr/>
          </p:nvSpPr>
          <p:spPr>
            <a:xfrm>
              <a:off x="5436096" y="2175846"/>
              <a:ext cx="1584177" cy="738664"/>
            </a:xfrm>
            <a:prstGeom prst="rect">
              <a:avLst/>
            </a:prstGeom>
            <a:solidFill>
              <a:schemeClr val="bg1"/>
            </a:solidFill>
            <a:ln>
              <a:solidFill>
                <a:schemeClr val="bg1"/>
              </a:solidFill>
            </a:ln>
          </p:spPr>
          <p:txBody>
            <a:bodyPr wrap="square" rtlCol="0">
              <a:noAutofit/>
            </a:bodyPr>
            <a:lstStyle/>
            <a:p>
              <a:r>
                <a:rPr lang="ja-JP" altLang="en-US" sz="1000" b="1" dirty="0">
                  <a:solidFill>
                    <a:prstClr val="black"/>
                  </a:solidFill>
                </a:rPr>
                <a:t>いんとう</a:t>
              </a:r>
              <a:endParaRPr lang="en-US" altLang="ja-JP" sz="1000" b="1" dirty="0">
                <a:solidFill>
                  <a:prstClr val="black"/>
                </a:solidFill>
              </a:endParaRPr>
            </a:p>
            <a:p>
              <a:r>
                <a:rPr lang="ja-JP" altLang="en-US" b="1" dirty="0">
                  <a:solidFill>
                    <a:prstClr val="black"/>
                  </a:solidFill>
                </a:rPr>
                <a:t>咽頭がん</a:t>
              </a:r>
              <a:endParaRPr lang="en-US" altLang="ja-JP" b="1" dirty="0">
                <a:solidFill>
                  <a:prstClr val="black"/>
                </a:solidFill>
              </a:endParaRPr>
            </a:p>
            <a:p>
              <a:pPr algn="dist"/>
              <a:r>
                <a:rPr lang="ja-JP" altLang="en-US" b="1" dirty="0">
                  <a:solidFill>
                    <a:prstClr val="black"/>
                  </a:solidFill>
                </a:rPr>
                <a:t>　</a:t>
              </a:r>
              <a:r>
                <a:rPr lang="en-US" altLang="ja-JP" sz="2400" b="1" dirty="0">
                  <a:solidFill>
                    <a:schemeClr val="tx2">
                      <a:lumMod val="60000"/>
                      <a:lumOff val="40000"/>
                    </a:schemeClr>
                  </a:solidFill>
                  <a:latin typeface="HGP創英角ｺﾞｼｯｸUB" panose="020B0900000000000000" pitchFamily="50" charset="-128"/>
                  <a:ea typeface="HGP創英角ｺﾞｼｯｸUB" panose="020B0900000000000000" pitchFamily="50" charset="-128"/>
                </a:rPr>
                <a:t>32.5</a:t>
              </a:r>
              <a:r>
                <a:rPr lang="ja-JP" altLang="en-US" sz="2400" b="1" dirty="0">
                  <a:solidFill>
                    <a:schemeClr val="tx2">
                      <a:lumMod val="60000"/>
                      <a:lumOff val="40000"/>
                    </a:schemeClr>
                  </a:solidFill>
                  <a:latin typeface="HGP創英角ｺﾞｼｯｸUB" panose="020B0900000000000000" pitchFamily="50" charset="-128"/>
                  <a:ea typeface="HGP創英角ｺﾞｼｯｸUB" panose="020B0900000000000000" pitchFamily="50" charset="-128"/>
                </a:rPr>
                <a:t>倍</a:t>
              </a:r>
            </a:p>
          </p:txBody>
        </p:sp>
        <p:sp>
          <p:nvSpPr>
            <p:cNvPr id="12" name="テキスト ボックス 11"/>
            <p:cNvSpPr txBox="1"/>
            <p:nvPr/>
          </p:nvSpPr>
          <p:spPr>
            <a:xfrm>
              <a:off x="2375030" y="4850576"/>
              <a:ext cx="1584177" cy="738664"/>
            </a:xfrm>
            <a:prstGeom prst="rect">
              <a:avLst/>
            </a:prstGeom>
            <a:solidFill>
              <a:schemeClr val="bg1"/>
            </a:solidFill>
            <a:ln>
              <a:solidFill>
                <a:schemeClr val="bg1"/>
              </a:solidFill>
            </a:ln>
          </p:spPr>
          <p:txBody>
            <a:bodyPr wrap="square" rtlCol="0">
              <a:noAutofit/>
            </a:bodyPr>
            <a:lstStyle/>
            <a:p>
              <a:r>
                <a:rPr lang="ja-JP" altLang="en-US" b="1" dirty="0">
                  <a:solidFill>
                    <a:prstClr val="black"/>
                  </a:solidFill>
                </a:rPr>
                <a:t>ぼうこうがん</a:t>
              </a:r>
              <a:endParaRPr lang="en-US" altLang="ja-JP" b="1" dirty="0">
                <a:solidFill>
                  <a:prstClr val="black"/>
                </a:solidFill>
              </a:endParaRPr>
            </a:p>
            <a:p>
              <a:pPr algn="dist"/>
              <a:r>
                <a:rPr lang="ja-JP" altLang="en-US" b="1" dirty="0">
                  <a:solidFill>
                    <a:prstClr val="black"/>
                  </a:solidFill>
                </a:rPr>
                <a:t>　</a:t>
              </a:r>
              <a:r>
                <a:rPr lang="en-US" altLang="ja-JP" sz="2400" b="1" dirty="0">
                  <a:solidFill>
                    <a:schemeClr val="tx2">
                      <a:lumMod val="60000"/>
                      <a:lumOff val="40000"/>
                    </a:schemeClr>
                  </a:solidFill>
                  <a:latin typeface="HGP創英角ｺﾞｼｯｸUB" panose="020B0900000000000000" pitchFamily="50" charset="-128"/>
                  <a:ea typeface="HGP創英角ｺﾞｼｯｸUB" panose="020B0900000000000000" pitchFamily="50" charset="-128"/>
                </a:rPr>
                <a:t>1.6</a:t>
              </a:r>
              <a:r>
                <a:rPr lang="ja-JP" altLang="en-US" sz="2400" b="1" dirty="0">
                  <a:solidFill>
                    <a:schemeClr val="tx2">
                      <a:lumMod val="60000"/>
                      <a:lumOff val="40000"/>
                    </a:schemeClr>
                  </a:solidFill>
                  <a:latin typeface="HGP創英角ｺﾞｼｯｸUB" panose="020B0900000000000000" pitchFamily="50" charset="-128"/>
                  <a:ea typeface="HGP創英角ｺﾞｼｯｸUB" panose="020B0900000000000000" pitchFamily="50" charset="-128"/>
                </a:rPr>
                <a:t>倍</a:t>
              </a:r>
            </a:p>
          </p:txBody>
        </p:sp>
        <p:sp>
          <p:nvSpPr>
            <p:cNvPr id="13" name="テキスト ボックス 12"/>
            <p:cNvSpPr txBox="1"/>
            <p:nvPr/>
          </p:nvSpPr>
          <p:spPr>
            <a:xfrm>
              <a:off x="6269000" y="3006075"/>
              <a:ext cx="1584177" cy="738664"/>
            </a:xfrm>
            <a:prstGeom prst="rect">
              <a:avLst/>
            </a:prstGeom>
            <a:solidFill>
              <a:schemeClr val="bg1"/>
            </a:solidFill>
            <a:ln>
              <a:solidFill>
                <a:schemeClr val="bg1"/>
              </a:solidFill>
            </a:ln>
          </p:spPr>
          <p:txBody>
            <a:bodyPr wrap="square" rtlCol="0">
              <a:noAutofit/>
            </a:bodyPr>
            <a:lstStyle/>
            <a:p>
              <a:r>
                <a:rPr lang="ja-JP" altLang="en-US" sz="1000" b="1" dirty="0" err="1">
                  <a:solidFill>
                    <a:prstClr val="black"/>
                  </a:solidFill>
                </a:rPr>
                <a:t>しょく</a:t>
              </a:r>
              <a:r>
                <a:rPr lang="ja-JP" altLang="en-US" sz="1000" b="1" dirty="0">
                  <a:solidFill>
                    <a:prstClr val="black"/>
                  </a:solidFill>
                </a:rPr>
                <a:t>どう</a:t>
              </a:r>
              <a:endParaRPr lang="en-US" altLang="ja-JP" sz="1000" b="1" dirty="0">
                <a:solidFill>
                  <a:prstClr val="black"/>
                </a:solidFill>
              </a:endParaRPr>
            </a:p>
            <a:p>
              <a:r>
                <a:rPr lang="ja-JP" altLang="en-US" b="1" dirty="0">
                  <a:solidFill>
                    <a:prstClr val="black"/>
                  </a:solidFill>
                </a:rPr>
                <a:t>食道がん</a:t>
              </a:r>
              <a:endParaRPr lang="en-US" altLang="ja-JP" b="1" dirty="0">
                <a:solidFill>
                  <a:prstClr val="black"/>
                </a:solidFill>
              </a:endParaRPr>
            </a:p>
            <a:p>
              <a:pPr algn="dist"/>
              <a:r>
                <a:rPr lang="ja-JP" altLang="en-US" b="1" dirty="0">
                  <a:solidFill>
                    <a:prstClr val="black"/>
                  </a:solidFill>
                </a:rPr>
                <a:t>　</a:t>
              </a:r>
              <a:r>
                <a:rPr lang="en-US" altLang="ja-JP" sz="2400" b="1" dirty="0">
                  <a:solidFill>
                    <a:schemeClr val="tx2">
                      <a:lumMod val="60000"/>
                      <a:lumOff val="40000"/>
                    </a:schemeClr>
                  </a:solidFill>
                  <a:latin typeface="HGP創英角ｺﾞｼｯｸUB" panose="020B0900000000000000" pitchFamily="50" charset="-128"/>
                  <a:ea typeface="HGP創英角ｺﾞｼｯｸUB" panose="020B0900000000000000" pitchFamily="50" charset="-128"/>
                </a:rPr>
                <a:t>2.2</a:t>
              </a:r>
              <a:r>
                <a:rPr lang="ja-JP" altLang="en-US" sz="2400" b="1" dirty="0">
                  <a:solidFill>
                    <a:schemeClr val="tx2">
                      <a:lumMod val="60000"/>
                      <a:lumOff val="40000"/>
                    </a:schemeClr>
                  </a:solidFill>
                  <a:latin typeface="HGP創英角ｺﾞｼｯｸUB" panose="020B0900000000000000" pitchFamily="50" charset="-128"/>
                  <a:ea typeface="HGP創英角ｺﾞｼｯｸUB" panose="020B0900000000000000" pitchFamily="50" charset="-128"/>
                </a:rPr>
                <a:t>倍</a:t>
              </a:r>
            </a:p>
          </p:txBody>
        </p:sp>
        <p:sp>
          <p:nvSpPr>
            <p:cNvPr id="14" name="テキスト ボックス 13"/>
            <p:cNvSpPr txBox="1"/>
            <p:nvPr/>
          </p:nvSpPr>
          <p:spPr>
            <a:xfrm>
              <a:off x="1763688" y="5766659"/>
              <a:ext cx="1584177" cy="874542"/>
            </a:xfrm>
            <a:prstGeom prst="rect">
              <a:avLst/>
            </a:prstGeom>
            <a:solidFill>
              <a:schemeClr val="bg1"/>
            </a:solidFill>
            <a:ln>
              <a:solidFill>
                <a:schemeClr val="bg1"/>
              </a:solidFill>
            </a:ln>
          </p:spPr>
          <p:txBody>
            <a:bodyPr wrap="square" rtlCol="0">
              <a:noAutofit/>
            </a:bodyPr>
            <a:lstStyle/>
            <a:p>
              <a:r>
                <a:rPr lang="ja-JP" altLang="en-US" sz="1000" b="1" dirty="0">
                  <a:solidFill>
                    <a:prstClr val="black"/>
                  </a:solidFill>
                </a:rPr>
                <a:t>しきゅう</a:t>
              </a:r>
              <a:r>
                <a:rPr lang="ja-JP" altLang="en-US" sz="1000" b="1" dirty="0" err="1">
                  <a:solidFill>
                    <a:prstClr val="black"/>
                  </a:solidFill>
                </a:rPr>
                <a:t>けい</a:t>
              </a:r>
              <a:endParaRPr lang="en-US" altLang="ja-JP" sz="1000" b="1" dirty="0">
                <a:solidFill>
                  <a:prstClr val="black"/>
                </a:solidFill>
              </a:endParaRPr>
            </a:p>
            <a:p>
              <a:r>
                <a:rPr lang="ja-JP" altLang="en-US" b="1" dirty="0">
                  <a:solidFill>
                    <a:prstClr val="black"/>
                  </a:solidFill>
                </a:rPr>
                <a:t>子宮頸がん</a:t>
              </a:r>
              <a:endParaRPr lang="en-US" altLang="ja-JP" b="1" dirty="0">
                <a:solidFill>
                  <a:prstClr val="black"/>
                </a:solidFill>
              </a:endParaRPr>
            </a:p>
            <a:p>
              <a:pPr algn="dist"/>
              <a:r>
                <a:rPr lang="ja-JP" altLang="en-US" b="1" dirty="0">
                  <a:solidFill>
                    <a:prstClr val="black"/>
                  </a:solidFill>
                </a:rPr>
                <a:t>　</a:t>
              </a:r>
              <a:r>
                <a:rPr lang="en-US" altLang="ja-JP" sz="2400" b="1" dirty="0">
                  <a:solidFill>
                    <a:schemeClr val="tx2">
                      <a:lumMod val="60000"/>
                      <a:lumOff val="40000"/>
                    </a:schemeClr>
                  </a:solidFill>
                  <a:latin typeface="HGP創英角ｺﾞｼｯｸUB" panose="020B0900000000000000" pitchFamily="50" charset="-128"/>
                  <a:ea typeface="HGP創英角ｺﾞｼｯｸUB" panose="020B0900000000000000" pitchFamily="50" charset="-128"/>
                </a:rPr>
                <a:t>1.6</a:t>
              </a:r>
              <a:r>
                <a:rPr lang="ja-JP" altLang="en-US" sz="2400" b="1" dirty="0">
                  <a:solidFill>
                    <a:schemeClr val="tx2">
                      <a:lumMod val="60000"/>
                      <a:lumOff val="40000"/>
                    </a:schemeClr>
                  </a:solidFill>
                  <a:latin typeface="HGP創英角ｺﾞｼｯｸUB" panose="020B0900000000000000" pitchFamily="50" charset="-128"/>
                  <a:ea typeface="HGP創英角ｺﾞｼｯｸUB" panose="020B0900000000000000" pitchFamily="50" charset="-128"/>
                </a:rPr>
                <a:t>倍</a:t>
              </a:r>
            </a:p>
          </p:txBody>
        </p:sp>
        <p:sp>
          <p:nvSpPr>
            <p:cNvPr id="15" name="テキスト ボックス 14"/>
            <p:cNvSpPr txBox="1"/>
            <p:nvPr/>
          </p:nvSpPr>
          <p:spPr>
            <a:xfrm>
              <a:off x="6372200" y="3917498"/>
              <a:ext cx="1584177" cy="738664"/>
            </a:xfrm>
            <a:prstGeom prst="rect">
              <a:avLst/>
            </a:prstGeom>
            <a:solidFill>
              <a:schemeClr val="bg1"/>
            </a:solidFill>
            <a:ln>
              <a:solidFill>
                <a:schemeClr val="bg1"/>
              </a:solidFill>
            </a:ln>
          </p:spPr>
          <p:txBody>
            <a:bodyPr wrap="square" rtlCol="0">
              <a:noAutofit/>
            </a:bodyPr>
            <a:lstStyle/>
            <a:p>
              <a:r>
                <a:rPr lang="ja-JP" altLang="en-US" b="1" dirty="0">
                  <a:solidFill>
                    <a:prstClr val="black"/>
                  </a:solidFill>
                </a:rPr>
                <a:t>胃がん</a:t>
              </a:r>
              <a:endParaRPr lang="en-US" altLang="ja-JP" b="1" dirty="0">
                <a:solidFill>
                  <a:prstClr val="black"/>
                </a:solidFill>
              </a:endParaRPr>
            </a:p>
            <a:p>
              <a:pPr algn="dist"/>
              <a:r>
                <a:rPr lang="ja-JP" altLang="en-US" b="1" dirty="0">
                  <a:solidFill>
                    <a:prstClr val="black"/>
                  </a:solidFill>
                </a:rPr>
                <a:t>　</a:t>
              </a:r>
              <a:r>
                <a:rPr lang="en-US" altLang="ja-JP" sz="2400" b="1" dirty="0">
                  <a:solidFill>
                    <a:schemeClr val="tx2">
                      <a:lumMod val="60000"/>
                      <a:lumOff val="40000"/>
                    </a:schemeClr>
                  </a:solidFill>
                  <a:latin typeface="HGP創英角ｺﾞｼｯｸUB" panose="020B0900000000000000" pitchFamily="50" charset="-128"/>
                  <a:ea typeface="HGP創英角ｺﾞｼｯｸUB" panose="020B0900000000000000" pitchFamily="50" charset="-128"/>
                </a:rPr>
                <a:t>1.5</a:t>
              </a:r>
              <a:r>
                <a:rPr lang="ja-JP" altLang="en-US" sz="2400" b="1" dirty="0">
                  <a:solidFill>
                    <a:schemeClr val="tx2">
                      <a:lumMod val="60000"/>
                      <a:lumOff val="40000"/>
                    </a:schemeClr>
                  </a:solidFill>
                  <a:latin typeface="HGP創英角ｺﾞｼｯｸUB" panose="020B0900000000000000" pitchFamily="50" charset="-128"/>
                  <a:ea typeface="HGP創英角ｺﾞｼｯｸUB" panose="020B0900000000000000" pitchFamily="50" charset="-128"/>
                </a:rPr>
                <a:t>倍</a:t>
              </a:r>
            </a:p>
          </p:txBody>
        </p:sp>
        <p:sp>
          <p:nvSpPr>
            <p:cNvPr id="16" name="テキスト ボックス 15"/>
            <p:cNvSpPr txBox="1"/>
            <p:nvPr/>
          </p:nvSpPr>
          <p:spPr>
            <a:xfrm>
              <a:off x="3635896" y="5852614"/>
              <a:ext cx="2160240" cy="888754"/>
            </a:xfrm>
            <a:prstGeom prst="rect">
              <a:avLst/>
            </a:prstGeom>
            <a:solidFill>
              <a:schemeClr val="bg1"/>
            </a:solidFill>
            <a:ln>
              <a:solidFill>
                <a:schemeClr val="bg1"/>
              </a:solidFill>
            </a:ln>
          </p:spPr>
          <p:txBody>
            <a:bodyPr wrap="square" rtlCol="0">
              <a:noAutofit/>
            </a:bodyPr>
            <a:lstStyle/>
            <a:p>
              <a:r>
                <a:rPr lang="ja-JP" altLang="en-US" b="1" dirty="0">
                  <a:solidFill>
                    <a:prstClr val="black"/>
                  </a:solidFill>
                </a:rPr>
                <a:t>全がん</a:t>
              </a:r>
              <a:r>
                <a:rPr lang="en-US" altLang="ja-JP" sz="2400" b="1" dirty="0">
                  <a:solidFill>
                    <a:srgbClr val="FF0000"/>
                  </a:solidFill>
                  <a:latin typeface="HGP創英角ｺﾞｼｯｸUB" panose="020B0900000000000000" pitchFamily="50" charset="-128"/>
                  <a:ea typeface="HGP創英角ｺﾞｼｯｸUB" panose="020B0900000000000000" pitchFamily="50" charset="-128"/>
                </a:rPr>
                <a:t>1.65</a:t>
              </a:r>
              <a:r>
                <a:rPr lang="ja-JP" altLang="en-US" sz="2400" b="1" dirty="0">
                  <a:solidFill>
                    <a:srgbClr val="FF0000"/>
                  </a:solidFill>
                  <a:latin typeface="HGP創英角ｺﾞｼｯｸUB" panose="020B0900000000000000" pitchFamily="50" charset="-128"/>
                  <a:ea typeface="HGP創英角ｺﾞｼｯｸUB" panose="020B0900000000000000" pitchFamily="50" charset="-128"/>
                </a:rPr>
                <a:t>倍</a:t>
              </a:r>
              <a:endParaRPr lang="en-US" altLang="ja-JP" sz="2400" b="1" dirty="0">
                <a:solidFill>
                  <a:srgbClr val="FF0000"/>
                </a:solidFill>
                <a:latin typeface="HGP創英角ｺﾞｼｯｸUB" panose="020B0900000000000000" pitchFamily="50" charset="-128"/>
                <a:ea typeface="HGP創英角ｺﾞｼｯｸUB" panose="020B0900000000000000" pitchFamily="50" charset="-128"/>
              </a:endParaRPr>
            </a:p>
            <a:p>
              <a:r>
                <a:rPr lang="ja-JP" altLang="en-US" b="1" dirty="0">
                  <a:solidFill>
                    <a:prstClr val="black"/>
                  </a:solidFill>
                  <a:latin typeface="ＭＳ Ｐゴシック" panose="020B0600070205080204" pitchFamily="50" charset="-128"/>
                  <a:ea typeface="ＭＳ Ｐゴシック" panose="020B0600070205080204" pitchFamily="50" charset="-128"/>
                </a:rPr>
                <a:t>（全死因</a:t>
              </a:r>
              <a:r>
                <a:rPr lang="en-US" altLang="ja-JP" sz="2400" b="1" dirty="0">
                  <a:solidFill>
                    <a:srgbClr val="FF0000"/>
                  </a:solidFill>
                  <a:latin typeface="HGP創英角ｺﾞｼｯｸUB" panose="020B0900000000000000" pitchFamily="50" charset="-128"/>
                  <a:ea typeface="HGP創英角ｺﾞｼｯｸUB" panose="020B0900000000000000" pitchFamily="50" charset="-128"/>
                </a:rPr>
                <a:t>1.29</a:t>
              </a:r>
              <a:r>
                <a:rPr lang="ja-JP" altLang="en-US" sz="2400" b="1" dirty="0">
                  <a:solidFill>
                    <a:srgbClr val="FF0000"/>
                  </a:solidFill>
                  <a:latin typeface="HGP創英角ｺﾞｼｯｸUB" panose="020B0900000000000000" pitchFamily="50" charset="-128"/>
                  <a:ea typeface="HGP創英角ｺﾞｼｯｸUB" panose="020B0900000000000000" pitchFamily="50" charset="-128"/>
                </a:rPr>
                <a:t>倍</a:t>
              </a:r>
              <a:r>
                <a:rPr lang="ja-JP" altLang="en-US" b="1" dirty="0">
                  <a:latin typeface="ＭＳ Ｐゴシック" panose="020B0600070205080204" pitchFamily="50" charset="-128"/>
                  <a:ea typeface="ＭＳ Ｐゴシック" panose="020B0600070205080204" pitchFamily="50" charset="-128"/>
                </a:rPr>
                <a:t>）</a:t>
              </a:r>
            </a:p>
          </p:txBody>
        </p:sp>
        <p:sp>
          <p:nvSpPr>
            <p:cNvPr id="17" name="テキスト ボックス 16"/>
            <p:cNvSpPr txBox="1"/>
            <p:nvPr/>
          </p:nvSpPr>
          <p:spPr>
            <a:xfrm>
              <a:off x="5724128" y="4729138"/>
              <a:ext cx="1584177" cy="738664"/>
            </a:xfrm>
            <a:prstGeom prst="rect">
              <a:avLst/>
            </a:prstGeom>
            <a:solidFill>
              <a:schemeClr val="bg1"/>
            </a:solidFill>
            <a:ln>
              <a:solidFill>
                <a:schemeClr val="bg1"/>
              </a:solidFill>
            </a:ln>
          </p:spPr>
          <p:txBody>
            <a:bodyPr wrap="square" rtlCol="0">
              <a:noAutofit/>
            </a:bodyPr>
            <a:lstStyle/>
            <a:p>
              <a:r>
                <a:rPr lang="ja-JP" altLang="en-US" b="1" dirty="0">
                  <a:solidFill>
                    <a:prstClr val="black"/>
                  </a:solidFill>
                </a:rPr>
                <a:t>すい臓がん</a:t>
              </a:r>
              <a:endParaRPr lang="en-US" altLang="ja-JP" b="1" dirty="0">
                <a:solidFill>
                  <a:prstClr val="black"/>
                </a:solidFill>
              </a:endParaRPr>
            </a:p>
            <a:p>
              <a:pPr algn="dist"/>
              <a:r>
                <a:rPr lang="ja-JP" altLang="en-US" b="1" dirty="0">
                  <a:solidFill>
                    <a:prstClr val="black"/>
                  </a:solidFill>
                </a:rPr>
                <a:t>　</a:t>
              </a:r>
              <a:r>
                <a:rPr lang="en-US" altLang="ja-JP" sz="2400" b="1" dirty="0">
                  <a:solidFill>
                    <a:schemeClr val="tx2">
                      <a:lumMod val="60000"/>
                      <a:lumOff val="40000"/>
                    </a:schemeClr>
                  </a:solidFill>
                  <a:latin typeface="HGP創英角ｺﾞｼｯｸUB" panose="020B0900000000000000" pitchFamily="50" charset="-128"/>
                  <a:ea typeface="HGP創英角ｺﾞｼｯｸUB" panose="020B0900000000000000" pitchFamily="50" charset="-128"/>
                </a:rPr>
                <a:t>1.6</a:t>
              </a:r>
              <a:r>
                <a:rPr lang="ja-JP" altLang="en-US" sz="2400" b="1" dirty="0">
                  <a:solidFill>
                    <a:schemeClr val="tx2">
                      <a:lumMod val="60000"/>
                      <a:lumOff val="40000"/>
                    </a:schemeClr>
                  </a:solidFill>
                  <a:latin typeface="HGP創英角ｺﾞｼｯｸUB" panose="020B0900000000000000" pitchFamily="50" charset="-128"/>
                  <a:ea typeface="HGP創英角ｺﾞｼｯｸUB" panose="020B0900000000000000" pitchFamily="50" charset="-128"/>
                </a:rPr>
                <a:t>倍</a:t>
              </a:r>
            </a:p>
          </p:txBody>
        </p:sp>
      </p:grpSp>
      <p:pic>
        <p:nvPicPr>
          <p:cNvPr id="3075" name="Picture 3" descr="http://www.med.or.jp/people/nonsmoking/canser/images/w.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97125" y="3384550"/>
            <a:ext cx="114300" cy="1905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4"/>
          <p:cNvSpPr>
            <a:spLocks noChangeArrowheads="1"/>
          </p:cNvSpPr>
          <p:nvPr/>
        </p:nvSpPr>
        <p:spPr bwMode="auto">
          <a:xfrm>
            <a:off x="4479634" y="-2330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ctr" eaLnBrk="0" fontAlgn="base" hangingPunct="0">
              <a:spcBef>
                <a:spcPct val="0"/>
              </a:spcBef>
              <a:spcAft>
                <a:spcPct val="0"/>
              </a:spcAft>
            </a:pPr>
            <a:br>
              <a:rPr lang="ja-JP" altLang="ja-JP" dirty="0">
                <a:solidFill>
                  <a:prstClr val="black"/>
                </a:solidFill>
                <a:latin typeface="Arial" charset="0"/>
                <a:cs typeface="ＭＳ Ｐゴシック" charset="-128"/>
              </a:rPr>
            </a:br>
            <a:br>
              <a:rPr lang="ja-JP" altLang="ja-JP" dirty="0">
                <a:solidFill>
                  <a:prstClr val="black"/>
                </a:solidFill>
                <a:latin typeface="Arial" charset="0"/>
                <a:cs typeface="ＭＳ Ｐゴシック" charset="-128"/>
              </a:rPr>
            </a:br>
            <a:endParaRPr lang="ja-JP" altLang="ja-JP" dirty="0">
              <a:solidFill>
                <a:prstClr val="black"/>
              </a:solidFill>
              <a:latin typeface="Arial" charset="0"/>
              <a:cs typeface="ＭＳ Ｐゴシック" charset="-128"/>
            </a:endParaRPr>
          </a:p>
        </p:txBody>
      </p:sp>
      <p:sp>
        <p:nvSpPr>
          <p:cNvPr id="7" name="角丸四角形 6"/>
          <p:cNvSpPr/>
          <p:nvPr/>
        </p:nvSpPr>
        <p:spPr>
          <a:xfrm>
            <a:off x="1115616" y="221535"/>
            <a:ext cx="7416824" cy="648072"/>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4000" dirty="0">
                <a:solidFill>
                  <a:prstClr val="white"/>
                </a:solidFill>
                <a:latin typeface="HGP創英角ﾎﾟｯﾌﾟ体" panose="040B0A00000000000000" pitchFamily="50" charset="-128"/>
                <a:ea typeface="HGP創英角ﾎﾟｯﾌﾟ体" panose="040B0A00000000000000" pitchFamily="50" charset="-128"/>
              </a:rPr>
              <a:t>たばこで高まるがん死亡の危険</a:t>
            </a:r>
          </a:p>
        </p:txBody>
      </p:sp>
      <p:sp>
        <p:nvSpPr>
          <p:cNvPr id="5" name="正方形/長方形 4"/>
          <p:cNvSpPr/>
          <p:nvPr/>
        </p:nvSpPr>
        <p:spPr>
          <a:xfrm>
            <a:off x="5724128" y="6147576"/>
            <a:ext cx="3419872" cy="7104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prstClr val="black"/>
                </a:solidFill>
              </a:rPr>
              <a:t>資料：「平山らによる計画調査（</a:t>
            </a:r>
            <a:r>
              <a:rPr lang="en-US" altLang="ja-JP" sz="1400" dirty="0">
                <a:solidFill>
                  <a:prstClr val="black"/>
                </a:solidFill>
              </a:rPr>
              <a:t>1966</a:t>
            </a:r>
            <a:r>
              <a:rPr lang="ja-JP" altLang="en-US" sz="1400" dirty="0">
                <a:solidFill>
                  <a:prstClr val="black"/>
                </a:solidFill>
              </a:rPr>
              <a:t>～</a:t>
            </a:r>
            <a:r>
              <a:rPr lang="en-US" altLang="ja-JP" sz="1400" dirty="0">
                <a:solidFill>
                  <a:prstClr val="black"/>
                </a:solidFill>
              </a:rPr>
              <a:t>82</a:t>
            </a:r>
            <a:r>
              <a:rPr lang="ja-JP" altLang="en-US" sz="1400" dirty="0">
                <a:solidFill>
                  <a:prstClr val="black"/>
                </a:solidFill>
              </a:rPr>
              <a:t>）」</a:t>
            </a:r>
          </a:p>
        </p:txBody>
      </p:sp>
      <p:sp>
        <p:nvSpPr>
          <p:cNvPr id="6" name="円/楕円 5"/>
          <p:cNvSpPr/>
          <p:nvPr/>
        </p:nvSpPr>
        <p:spPr>
          <a:xfrm>
            <a:off x="1259632" y="6021287"/>
            <a:ext cx="504056" cy="507729"/>
          </a:xfrm>
          <a:prstGeom prst="ellipse">
            <a:avLst/>
          </a:prstGeom>
          <a:solidFill>
            <a:srgbClr val="EC84B3"/>
          </a:solidFill>
          <a:ln>
            <a:solidFill>
              <a:srgbClr val="EC8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tx1"/>
                </a:solidFill>
                <a:latin typeface="+mn-ea"/>
              </a:rPr>
              <a:t>女</a:t>
            </a:r>
          </a:p>
        </p:txBody>
      </p:sp>
      <p:sp>
        <p:nvSpPr>
          <p:cNvPr id="8" name="正方形/長方形 7"/>
          <p:cNvSpPr/>
          <p:nvPr/>
        </p:nvSpPr>
        <p:spPr>
          <a:xfrm>
            <a:off x="1511660" y="1052737"/>
            <a:ext cx="6444717" cy="7920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200" dirty="0">
                <a:solidFill>
                  <a:schemeClr val="tx1"/>
                </a:solidFill>
                <a:latin typeface="HGP創英角ﾎﾟｯﾌﾟ体" panose="040B0A00000000000000" pitchFamily="50" charset="-128"/>
                <a:ea typeface="HGP創英角ﾎﾟｯﾌﾟ体" panose="040B0A00000000000000" pitchFamily="50" charset="-128"/>
              </a:rPr>
              <a:t>たばこを吸わない人と比べて</a:t>
            </a:r>
            <a:endParaRPr kumimoji="1" lang="en-US" altLang="ja-JP" sz="2200" dirty="0">
              <a:solidFill>
                <a:schemeClr val="tx1"/>
              </a:solidFill>
              <a:latin typeface="HGP創英角ﾎﾟｯﾌﾟ体" panose="040B0A00000000000000" pitchFamily="50" charset="-128"/>
              <a:ea typeface="HGP創英角ﾎﾟｯﾌﾟ体" panose="040B0A00000000000000" pitchFamily="50" charset="-128"/>
            </a:endParaRPr>
          </a:p>
          <a:p>
            <a:pPr algn="ctr"/>
            <a:r>
              <a:rPr kumimoji="1" lang="ja-JP" altLang="en-US" sz="2200" dirty="0">
                <a:solidFill>
                  <a:schemeClr val="tx1"/>
                </a:solidFill>
                <a:latin typeface="HGP創英角ﾎﾟｯﾌﾟ体" panose="040B0A00000000000000" pitchFamily="50" charset="-128"/>
                <a:ea typeface="HGP創英角ﾎﾟｯﾌﾟ体" panose="040B0A00000000000000" pitchFamily="50" charset="-128"/>
              </a:rPr>
              <a:t>たばこを吸う人ががん</a:t>
            </a:r>
            <a:r>
              <a:rPr lang="ja-JP" altLang="en-US" sz="2200" dirty="0">
                <a:solidFill>
                  <a:schemeClr val="tx1"/>
                </a:solidFill>
                <a:latin typeface="HGP創英角ﾎﾟｯﾌﾟ体" panose="040B0A00000000000000" pitchFamily="50" charset="-128"/>
                <a:ea typeface="HGP創英角ﾎﾟｯﾌﾟ体" panose="040B0A00000000000000" pitchFamily="50" charset="-128"/>
              </a:rPr>
              <a:t>で亡くなる</a:t>
            </a:r>
            <a:r>
              <a:rPr kumimoji="1" lang="ja-JP" altLang="en-US" sz="2200" dirty="0">
                <a:solidFill>
                  <a:schemeClr val="tx1"/>
                </a:solidFill>
                <a:latin typeface="HGP創英角ﾎﾟｯﾌﾟ体" panose="040B0A00000000000000" pitchFamily="50" charset="-128"/>
                <a:ea typeface="HGP創英角ﾎﾟｯﾌﾟ体" panose="040B0A00000000000000" pitchFamily="50" charset="-128"/>
              </a:rPr>
              <a:t>危険度（男性）</a:t>
            </a:r>
          </a:p>
        </p:txBody>
      </p:sp>
    </p:spTree>
    <p:extLst>
      <p:ext uri="{BB962C8B-B14F-4D97-AF65-F5344CB8AC3E}">
        <p14:creationId xmlns:p14="http://schemas.microsoft.com/office/powerpoint/2010/main" val="3303056072"/>
      </p:ext>
    </p:extLst>
  </p:cSld>
  <p:clrMapOvr>
    <a:masterClrMapping/>
  </p:clrMapOvr>
</p:sld>
</file>

<file path=ppt/theme/theme1.xml><?xml version="1.0" encoding="utf-8"?>
<a:theme xmlns:a="http://schemas.openxmlformats.org/drawingml/2006/main" name="Office ​​テーマ">
  <a:themeElements>
    <a:clrScheme name="ユーザー定義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Words>2986</Words>
  <PresentationFormat>画面に合わせる (4:3)</PresentationFormat>
  <Paragraphs>303</Paragraphs>
  <Slides>23</Slides>
  <Notes>23</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23</vt:i4>
      </vt:variant>
    </vt:vector>
  </HeadingPairs>
  <TitlesOfParts>
    <vt:vector size="33" baseType="lpstr">
      <vt:lpstr>HGP創英角ｺﾞｼｯｸUB</vt:lpstr>
      <vt:lpstr>HGP創英角ﾎﾟｯﾌﾟ体</vt:lpstr>
      <vt:lpstr>HGS創英角ﾎﾟｯﾌﾟ体</vt:lpstr>
      <vt:lpstr>HG丸ｺﾞｼｯｸM-PRO</vt:lpstr>
      <vt:lpstr>Meiryo UI</vt:lpstr>
      <vt:lpstr>ＭＳ Ｐゴシック</vt:lpstr>
      <vt:lpstr>メイリオ</vt:lpstr>
      <vt:lpstr>Arial</vt:lpstr>
      <vt:lpstr>Calibri</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Properties>
</file>

<file path=docProps/core.xml><?xml version="1.0" encoding="utf-8"?>
<cp:coreProperties xmlns:cp="http://schemas.openxmlformats.org/package/2006/metadata/core-properties" xmlns:dc="http://purl.org/dc/elements/1.1/" xmlns:dcterms="http://purl.org/dc/terms/" xmlns:xsi="http://www.w3.org/2001/XMLSchema-instance"/>
</file>