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0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6699"/>
    <a:srgbClr val="FF5050"/>
    <a:srgbClr val="FFD1FF"/>
    <a:srgbClr val="CC0000"/>
    <a:srgbClr val="CCFF33"/>
    <a:srgbClr val="99FF99"/>
    <a:srgbClr val="CCFF66"/>
    <a:srgbClr val="FFCC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80" d="100"/>
          <a:sy n="80" d="100"/>
        </p:scale>
        <p:origin x="3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DB193D-A5D9-4903-9D4E-B9C344D764A1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4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D52ACE-9310-4DF8-80E7-C6E5FD4781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6754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3B7B-0BA9-4E93-AA2F-EAA8C0332897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52CEF-90C9-456A-9B9D-FD7618E4A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335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3B7B-0BA9-4E93-AA2F-EAA8C0332897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52CEF-90C9-456A-9B9D-FD7618E4A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2743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3B7B-0BA9-4E93-AA2F-EAA8C0332897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52CEF-90C9-456A-9B9D-FD7618E4A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575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3B7B-0BA9-4E93-AA2F-EAA8C0332897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52CEF-90C9-456A-9B9D-FD7618E4A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741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3B7B-0BA9-4E93-AA2F-EAA8C0332897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52CEF-90C9-456A-9B9D-FD7618E4A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9773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3B7B-0BA9-4E93-AA2F-EAA8C0332897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52CEF-90C9-456A-9B9D-FD7618E4A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56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3B7B-0BA9-4E93-AA2F-EAA8C0332897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52CEF-90C9-456A-9B9D-FD7618E4A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5058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3B7B-0BA9-4E93-AA2F-EAA8C0332897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52CEF-90C9-456A-9B9D-FD7618E4A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1024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3B7B-0BA9-4E93-AA2F-EAA8C0332897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52CEF-90C9-456A-9B9D-FD7618E4A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1990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3B7B-0BA9-4E93-AA2F-EAA8C0332897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52CEF-90C9-456A-9B9D-FD7618E4A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6455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F3B7B-0BA9-4E93-AA2F-EAA8C0332897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52CEF-90C9-456A-9B9D-FD7618E4A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855204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F3B7B-0BA9-4E93-AA2F-EAA8C0332897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52CEF-90C9-456A-9B9D-FD7618E4AF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5739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/>
          <p:cNvGrpSpPr/>
          <p:nvPr/>
        </p:nvGrpSpPr>
        <p:grpSpPr>
          <a:xfrm>
            <a:off x="350010" y="9031796"/>
            <a:ext cx="6075056" cy="780362"/>
            <a:chOff x="315938" y="8629425"/>
            <a:chExt cx="6075056" cy="1097280"/>
          </a:xfrm>
          <a:solidFill>
            <a:schemeClr val="bg1">
              <a:lumMod val="85000"/>
            </a:schemeClr>
          </a:solidFill>
        </p:grpSpPr>
        <p:sp>
          <p:nvSpPr>
            <p:cNvPr id="34" name="角丸四角形 33"/>
            <p:cNvSpPr/>
            <p:nvPr/>
          </p:nvSpPr>
          <p:spPr>
            <a:xfrm>
              <a:off x="315938" y="8629425"/>
              <a:ext cx="6075056" cy="109728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角丸四角形 34"/>
            <p:cNvSpPr/>
            <p:nvPr/>
          </p:nvSpPr>
          <p:spPr>
            <a:xfrm>
              <a:off x="348556" y="8686088"/>
              <a:ext cx="5976000" cy="972000"/>
            </a:xfrm>
            <a:prstGeom prst="roundRect">
              <a:avLst/>
            </a:prstGeom>
            <a:grp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6" name="ホームベース 15"/>
          <p:cNvSpPr/>
          <p:nvPr/>
        </p:nvSpPr>
        <p:spPr>
          <a:xfrm rot="5400000">
            <a:off x="3053930" y="-268848"/>
            <a:ext cx="720000" cy="6701879"/>
          </a:xfrm>
          <a:prstGeom prst="homePlate">
            <a:avLst>
              <a:gd name="adj" fmla="val 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189" y="7911"/>
            <a:ext cx="6858000" cy="1370530"/>
          </a:xfrm>
          <a:solidFill>
            <a:schemeClr val="bg1">
              <a:lumMod val="65000"/>
            </a:schemeClr>
          </a:solidFill>
        </p:spPr>
        <p:txBody>
          <a:bodyPr vert="horz" lIns="51435" tIns="0" rIns="51435" bIns="0" rtlCol="0" anchor="ctr" anchorCtr="0">
            <a:normAutofit/>
          </a:bodyPr>
          <a:lstStyle/>
          <a:p>
            <a:pPr algn="l"/>
            <a:r>
              <a:rPr lang="ja-JP" altLang="en-US" sz="24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○○○○○○○○○</a:t>
            </a:r>
            <a:br>
              <a:rPr lang="ja-JP" altLang="en-US" sz="24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endParaRPr lang="ja-JP" altLang="en-US" sz="240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" name="サブタイトル 2"/>
          <p:cNvSpPr txBox="1">
            <a:spLocks/>
          </p:cNvSpPr>
          <p:nvPr/>
        </p:nvSpPr>
        <p:spPr>
          <a:xfrm>
            <a:off x="736601" y="9253377"/>
            <a:ext cx="5054600" cy="728923"/>
          </a:xfrm>
          <a:prstGeom prst="rect">
            <a:avLst/>
          </a:prstGeom>
          <a:ln>
            <a:noFill/>
          </a:ln>
        </p:spPr>
        <p:txBody>
          <a:bodyPr vert="horz" lIns="38576" tIns="19288" rIns="38576" bIns="19288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4488" indent="-204488" algn="l">
              <a:lnSpc>
                <a:spcPts val="1400"/>
              </a:lnSpc>
            </a:pPr>
            <a:r>
              <a:rPr lang="ja-JP" altLang="en-US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＊＊＊＊＊＊＊＊＊＊＊＊＊＊＊＊＊＊＊＊＊＊＊＊＊＊＊＊＊＊＊＊＊＊＊＊＊＊＊＊＊＊＊＊＊＊＊＊＊＊＊！</a:t>
            </a:r>
          </a:p>
        </p:txBody>
      </p:sp>
      <p:sp>
        <p:nvSpPr>
          <p:cNvPr id="4" name="角丸四角形 3"/>
          <p:cNvSpPr/>
          <p:nvPr/>
        </p:nvSpPr>
        <p:spPr>
          <a:xfrm>
            <a:off x="2772077" y="789706"/>
            <a:ext cx="4052056" cy="540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b="1" dirty="0">
                <a:solidFill>
                  <a:sysClr val="windowText" lastClr="000000"/>
                </a:solidFill>
              </a:rPr>
              <a:t>　○○○○株式会社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681578" y="825358"/>
            <a:ext cx="1188000" cy="540000"/>
          </a:xfrm>
        </p:spPr>
        <p:txBody>
          <a:bodyPr>
            <a:normAutofit fontScale="92500"/>
          </a:bodyPr>
          <a:lstStyle/>
          <a:p>
            <a:pPr algn="l">
              <a:lnSpc>
                <a:spcPts val="600"/>
              </a:lnSpc>
            </a:pPr>
            <a:r>
              <a:rPr lang="zh-TW" altLang="en-US" sz="1000" b="1" dirty="0">
                <a:solidFill>
                  <a:sysClr val="windowText" lastClr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業種：</a:t>
            </a:r>
            <a:r>
              <a:rPr lang="ja-JP" altLang="en-US" sz="1000" b="1" dirty="0">
                <a:solidFill>
                  <a:sysClr val="windowText" lastClr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＊＊業</a:t>
            </a:r>
            <a:endParaRPr lang="zh-TW" altLang="en-US" sz="1000" b="1" dirty="0">
              <a:solidFill>
                <a:sysClr val="windowText" lastClr="00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l">
              <a:lnSpc>
                <a:spcPts val="600"/>
              </a:lnSpc>
            </a:pPr>
            <a:r>
              <a:rPr lang="zh-TW" altLang="en-US" sz="1000" b="1" dirty="0">
                <a:solidFill>
                  <a:sysClr val="windowText" lastClr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従業員数：</a:t>
            </a:r>
            <a:r>
              <a:rPr lang="ja-JP" altLang="en-US" sz="1000" b="1" dirty="0">
                <a:solidFill>
                  <a:sysClr val="windowText" lastClr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＊＊</a:t>
            </a:r>
            <a:r>
              <a:rPr lang="zh-TW" altLang="en-US" sz="1000" b="1" dirty="0">
                <a:solidFill>
                  <a:sysClr val="windowText" lastClr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名</a:t>
            </a:r>
          </a:p>
          <a:p>
            <a:pPr algn="l">
              <a:lnSpc>
                <a:spcPts val="600"/>
              </a:lnSpc>
            </a:pPr>
            <a:r>
              <a:rPr lang="zh-TW" altLang="en-US" sz="1000" b="1" dirty="0">
                <a:solidFill>
                  <a:sysClr val="windowText" lastClr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所在地：</a:t>
            </a:r>
            <a:r>
              <a:rPr lang="ja-JP" altLang="en-US" sz="1000" b="1" dirty="0">
                <a:solidFill>
                  <a:sysClr val="windowText" lastClr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＊＊</a:t>
            </a:r>
            <a:r>
              <a:rPr lang="zh-TW" altLang="en-US" sz="1000" b="1" dirty="0">
                <a:solidFill>
                  <a:sysClr val="windowText" lastClr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市</a:t>
            </a:r>
            <a:r>
              <a:rPr lang="ja-JP" altLang="en-US" sz="1000" b="1" dirty="0">
                <a:solidFill>
                  <a:sysClr val="windowText" lastClr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町</a:t>
            </a:r>
            <a:endParaRPr lang="zh-TW" altLang="en-US" sz="1000" b="1" dirty="0">
              <a:solidFill>
                <a:sysClr val="windowText" lastClr="00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8" name="ホームベース 7"/>
          <p:cNvSpPr/>
          <p:nvPr/>
        </p:nvSpPr>
        <p:spPr>
          <a:xfrm rot="5400000">
            <a:off x="3004085" y="-1256532"/>
            <a:ext cx="792000" cy="6624000"/>
          </a:xfrm>
          <a:prstGeom prst="homePlate">
            <a:avLst>
              <a:gd name="adj" fmla="val 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" name="サブタイトル 2"/>
          <p:cNvSpPr txBox="1">
            <a:spLocks/>
          </p:cNvSpPr>
          <p:nvPr/>
        </p:nvSpPr>
        <p:spPr>
          <a:xfrm>
            <a:off x="1264643" y="1788179"/>
            <a:ext cx="5604935" cy="754236"/>
          </a:xfrm>
          <a:prstGeom prst="rect">
            <a:avLst/>
          </a:prstGeom>
          <a:ln>
            <a:noFill/>
          </a:ln>
        </p:spPr>
        <p:txBody>
          <a:bodyPr vert="horz" lIns="38576" tIns="60750" rIns="38576" bIns="19288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4488" indent="-204488" algn="l"/>
            <a:r>
              <a:rPr lang="ja-JP" altLang="en-US" sz="1200" dirty="0"/>
              <a:t>・＊＊＊＊＊＊＊＊＊＊＊＊＊＊＊＊＊＊＊＊＊＊＊＊＊＊＊＊＊。</a:t>
            </a:r>
          </a:p>
          <a:p>
            <a:pPr marL="204488" indent="-204488" algn="l"/>
            <a:r>
              <a:rPr lang="ja-JP" altLang="en-US" sz="1200" dirty="0"/>
              <a:t>・＊＊＊＊＊＊＊＊＊＊＊＊＊＊＊＊＊＊＊＊＊＊＊＊＊＊。</a:t>
            </a:r>
          </a:p>
          <a:p>
            <a:pPr marL="204488" indent="-204488" algn="l"/>
            <a:endParaRPr lang="ja-JP" altLang="en-US" sz="1200" dirty="0"/>
          </a:p>
        </p:txBody>
      </p:sp>
      <p:sp>
        <p:nvSpPr>
          <p:cNvPr id="14" name="サブタイトル 2"/>
          <p:cNvSpPr txBox="1">
            <a:spLocks/>
          </p:cNvSpPr>
          <p:nvPr/>
        </p:nvSpPr>
        <p:spPr>
          <a:xfrm>
            <a:off x="1130302" y="2992206"/>
            <a:ext cx="5647267" cy="464717"/>
          </a:xfrm>
          <a:prstGeom prst="rect">
            <a:avLst/>
          </a:prstGeom>
          <a:ln>
            <a:noFill/>
          </a:ln>
        </p:spPr>
        <p:txBody>
          <a:bodyPr vert="horz" lIns="38576" tIns="60750" rIns="38576" bIns="19288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4488" indent="-204488" algn="l"/>
            <a:r>
              <a:rPr lang="ja-JP" altLang="en-US" sz="1200" dirty="0"/>
              <a:t>＊＊＊＊＊＊＊＊＊＊＊＊＊＊＊＊＊＊＊＊＊</a:t>
            </a:r>
          </a:p>
        </p:txBody>
      </p:sp>
      <p:sp>
        <p:nvSpPr>
          <p:cNvPr id="17" name="ホームベース 16"/>
          <p:cNvSpPr/>
          <p:nvPr/>
        </p:nvSpPr>
        <p:spPr>
          <a:xfrm rot="5400000">
            <a:off x="2765929" y="1068961"/>
            <a:ext cx="1296000" cy="6701877"/>
          </a:xfrm>
          <a:prstGeom prst="homePlate">
            <a:avLst>
              <a:gd name="adj" fmla="val 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8" name="サブタイトル 2"/>
          <p:cNvSpPr txBox="1">
            <a:spLocks/>
          </p:cNvSpPr>
          <p:nvPr/>
        </p:nvSpPr>
        <p:spPr>
          <a:xfrm>
            <a:off x="943583" y="4000829"/>
            <a:ext cx="5562524" cy="1106513"/>
          </a:xfrm>
          <a:prstGeom prst="rect">
            <a:avLst/>
          </a:prstGeom>
          <a:ln>
            <a:noFill/>
          </a:ln>
        </p:spPr>
        <p:txBody>
          <a:bodyPr vert="horz" lIns="38576" tIns="60750" rIns="38576" bIns="19288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4488" indent="-204488" algn="l"/>
            <a:r>
              <a:rPr lang="ja-JP" altLang="en-US" sz="1200" dirty="0"/>
              <a:t>  ・＊＊＊＊＊＊＊＊＊＊＊＊＊＊＊＊＊＊＊＊＊＊＊＊＊＊。</a:t>
            </a:r>
          </a:p>
          <a:p>
            <a:pPr marL="204488" indent="-204488" algn="l"/>
            <a:r>
              <a:rPr lang="ja-JP" altLang="en-US" sz="1200" dirty="0"/>
              <a:t>  ・＊＊＊＊＊＊＊＊＊＊＊＊＊＊＊＊＊＊＊＊＊＊＊＊＊＊＊＊＊。</a:t>
            </a:r>
          </a:p>
        </p:txBody>
      </p:sp>
      <p:sp>
        <p:nvSpPr>
          <p:cNvPr id="20" name="ホームベース 19"/>
          <p:cNvSpPr/>
          <p:nvPr/>
        </p:nvSpPr>
        <p:spPr>
          <a:xfrm rot="5400000">
            <a:off x="2172267" y="3222134"/>
            <a:ext cx="2489197" cy="6696000"/>
          </a:xfrm>
          <a:prstGeom prst="homePlate">
            <a:avLst>
              <a:gd name="adj" fmla="val 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1" name="サブタイトル 2"/>
          <p:cNvSpPr txBox="1">
            <a:spLocks/>
          </p:cNvSpPr>
          <p:nvPr/>
        </p:nvSpPr>
        <p:spPr>
          <a:xfrm>
            <a:off x="680288" y="5604045"/>
            <a:ext cx="6210272" cy="2052327"/>
          </a:xfrm>
          <a:prstGeom prst="rect">
            <a:avLst/>
          </a:prstGeom>
          <a:ln>
            <a:noFill/>
          </a:ln>
        </p:spPr>
        <p:txBody>
          <a:bodyPr vert="horz" lIns="38576" tIns="60750" rIns="38576" bIns="19288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4488" indent="-204488" algn="l">
              <a:lnSpc>
                <a:spcPts val="1400"/>
              </a:lnSpc>
            </a:pPr>
            <a:r>
              <a:rPr lang="ja-JP" altLang="en-US" sz="1200" dirty="0"/>
              <a:t>　＜目標に対する実績＞</a:t>
            </a:r>
            <a:br>
              <a:rPr lang="en-US" altLang="ja-JP" sz="1200" dirty="0"/>
            </a:br>
            <a:r>
              <a:rPr lang="ja-JP" altLang="en-US" sz="1200" dirty="0"/>
              <a:t>・＊＊＊＊＊＊＊＊＊＊＊＊＊＊＊＊＊＊＊＊＊＊＊＊＊＊＊＊＊。</a:t>
            </a:r>
            <a:endParaRPr lang="en-US" altLang="ja-JP" sz="1200" dirty="0"/>
          </a:p>
          <a:p>
            <a:pPr marL="204488" indent="-204488" algn="l">
              <a:lnSpc>
                <a:spcPts val="1400"/>
              </a:lnSpc>
            </a:pPr>
            <a:r>
              <a:rPr lang="ja-JP" altLang="en-US" sz="1200" dirty="0"/>
              <a:t>　 ・＊＊＊＊＊＊＊＊＊＊＊＊＊＊＊＊＊＊＊＊＊＊＊＊＊＊＊＊＊。</a:t>
            </a:r>
          </a:p>
          <a:p>
            <a:pPr marL="204488" indent="-204488" algn="l">
              <a:lnSpc>
                <a:spcPts val="1400"/>
              </a:lnSpc>
            </a:pPr>
            <a:r>
              <a:rPr lang="ja-JP" altLang="en-US" sz="1200" dirty="0"/>
              <a:t>　＜従業員の声＞</a:t>
            </a:r>
            <a:br>
              <a:rPr lang="en-US" altLang="ja-JP" sz="1200" dirty="0"/>
            </a:br>
            <a:r>
              <a:rPr lang="ja-JP" altLang="en-US" sz="1200" dirty="0"/>
              <a:t>「＊＊＊＊＊＊＊＊＊＊＊＊＊＊＊＊＊＊＊＊＊＊＊。」</a:t>
            </a:r>
            <a:endParaRPr lang="en-US" altLang="ja-JP" sz="1200" dirty="0"/>
          </a:p>
          <a:p>
            <a:pPr marL="204488" indent="-204488" algn="l">
              <a:lnSpc>
                <a:spcPts val="1400"/>
              </a:lnSpc>
            </a:pPr>
            <a:r>
              <a:rPr lang="en-US" altLang="ja-JP" sz="1200" dirty="0"/>
              <a:t>     </a:t>
            </a:r>
            <a:r>
              <a:rPr lang="ja-JP" altLang="en-US" sz="1200" dirty="0"/>
              <a:t>「＊＊＊＊＊＊＊＊＊＊＊＊＊＊＊＊＊。」</a:t>
            </a:r>
            <a:endParaRPr lang="en-US" altLang="ja-JP" sz="1200" dirty="0"/>
          </a:p>
          <a:p>
            <a:pPr marL="204488" indent="-204488" algn="l">
              <a:lnSpc>
                <a:spcPts val="1400"/>
              </a:lnSpc>
            </a:pPr>
            <a:r>
              <a:rPr lang="en-US" altLang="ja-JP" sz="1200" dirty="0"/>
              <a:t>     </a:t>
            </a:r>
            <a:r>
              <a:rPr lang="ja-JP" altLang="en-US" sz="1200" dirty="0"/>
              <a:t>「＊＊＊＊＊＊＊＊＊＊＊＊＊＊＊＊＊＊＊＊＊＊＊＊＊＊＊＊＊＊＊＊＊</a:t>
            </a:r>
            <a:br>
              <a:rPr lang="en-US" altLang="ja-JP" sz="1200" dirty="0"/>
            </a:br>
            <a:r>
              <a:rPr lang="ja-JP" altLang="en-US" sz="1200" dirty="0"/>
              <a:t>　＊＊＊＊。」</a:t>
            </a:r>
          </a:p>
        </p:txBody>
      </p:sp>
      <p:sp>
        <p:nvSpPr>
          <p:cNvPr id="22" name="角丸四角形 21"/>
          <p:cNvSpPr/>
          <p:nvPr/>
        </p:nvSpPr>
        <p:spPr>
          <a:xfrm>
            <a:off x="50291" y="5242352"/>
            <a:ext cx="1260000" cy="2880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</a:rPr>
              <a:t>取組成果</a:t>
            </a:r>
          </a:p>
        </p:txBody>
      </p:sp>
      <p:sp>
        <p:nvSpPr>
          <p:cNvPr id="23" name="ホームベース 22"/>
          <p:cNvSpPr/>
          <p:nvPr/>
        </p:nvSpPr>
        <p:spPr>
          <a:xfrm rot="5400000">
            <a:off x="3038868" y="5198760"/>
            <a:ext cx="756000" cy="6696000"/>
          </a:xfrm>
          <a:prstGeom prst="homePlate">
            <a:avLst>
              <a:gd name="adj" fmla="val 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4" name="サブタイトル 2"/>
          <p:cNvSpPr txBox="1">
            <a:spLocks/>
          </p:cNvSpPr>
          <p:nvPr/>
        </p:nvSpPr>
        <p:spPr>
          <a:xfrm>
            <a:off x="680288" y="8333995"/>
            <a:ext cx="6358467" cy="525261"/>
          </a:xfrm>
          <a:prstGeom prst="rect">
            <a:avLst/>
          </a:prstGeom>
          <a:ln>
            <a:noFill/>
          </a:ln>
        </p:spPr>
        <p:txBody>
          <a:bodyPr vert="horz" lIns="38576" tIns="60750" rIns="38576" bIns="19288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4488" indent="-204488" algn="l"/>
            <a:r>
              <a:rPr lang="ja-JP" altLang="en-US" sz="1200" dirty="0"/>
              <a:t>　　・ ＊＊＊＊＊＊＊＊＊＊＊＊ 。</a:t>
            </a:r>
          </a:p>
          <a:p>
            <a:pPr marL="204488" indent="-204488" algn="l"/>
            <a:r>
              <a:rPr lang="ja-JP" altLang="en-US" sz="1200" dirty="0"/>
              <a:t>　　・ ＊＊＊＊＊＊＊＊＊＊＊＊＊＊＊＊＊＊＊ 。</a:t>
            </a:r>
          </a:p>
        </p:txBody>
      </p:sp>
      <p:sp>
        <p:nvSpPr>
          <p:cNvPr id="25" name="角丸四角形 24"/>
          <p:cNvSpPr/>
          <p:nvPr/>
        </p:nvSpPr>
        <p:spPr>
          <a:xfrm>
            <a:off x="50291" y="8007895"/>
            <a:ext cx="1260000" cy="2880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</a:rPr>
              <a:t>今後の取組</a:t>
            </a:r>
          </a:p>
        </p:txBody>
      </p:sp>
      <p:sp>
        <p:nvSpPr>
          <p:cNvPr id="26" name="下矢印 25"/>
          <p:cNvSpPr/>
          <p:nvPr/>
        </p:nvSpPr>
        <p:spPr>
          <a:xfrm>
            <a:off x="135938" y="1788179"/>
            <a:ext cx="360000" cy="6840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下矢印 26"/>
          <p:cNvSpPr/>
          <p:nvPr/>
        </p:nvSpPr>
        <p:spPr>
          <a:xfrm>
            <a:off x="141018" y="2760198"/>
            <a:ext cx="360000" cy="8640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下矢印 27"/>
          <p:cNvSpPr/>
          <p:nvPr/>
        </p:nvSpPr>
        <p:spPr>
          <a:xfrm>
            <a:off x="135938" y="3926913"/>
            <a:ext cx="360000" cy="12960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下矢印 28"/>
          <p:cNvSpPr/>
          <p:nvPr/>
        </p:nvSpPr>
        <p:spPr>
          <a:xfrm>
            <a:off x="141018" y="5538639"/>
            <a:ext cx="360000" cy="24120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角丸四角形 36"/>
          <p:cNvSpPr/>
          <p:nvPr/>
        </p:nvSpPr>
        <p:spPr>
          <a:xfrm>
            <a:off x="50291" y="2560797"/>
            <a:ext cx="1260000" cy="2880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72000" rtlCol="0" anchor="ctr"/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</a:rPr>
              <a:t>設定した目標</a:t>
            </a:r>
          </a:p>
        </p:txBody>
      </p:sp>
      <p:sp>
        <p:nvSpPr>
          <p:cNvPr id="40" name="角丸四角形 39"/>
          <p:cNvSpPr/>
          <p:nvPr/>
        </p:nvSpPr>
        <p:spPr>
          <a:xfrm>
            <a:off x="3632943" y="7911"/>
            <a:ext cx="3240000" cy="286955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b="1" dirty="0">
                <a:solidFill>
                  <a:schemeClr val="bg1"/>
                </a:solidFill>
              </a:rPr>
              <a:t>令和〇年度三重とこわか健康経営促進補助金活用事例 </a:t>
            </a:r>
          </a:p>
        </p:txBody>
      </p:sp>
      <p:sp>
        <p:nvSpPr>
          <p:cNvPr id="36" name="角丸四角形 35"/>
          <p:cNvSpPr/>
          <p:nvPr/>
        </p:nvSpPr>
        <p:spPr>
          <a:xfrm>
            <a:off x="50288" y="1504402"/>
            <a:ext cx="1260000" cy="2880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</a:rPr>
              <a:t>健康課題</a:t>
            </a:r>
          </a:p>
        </p:txBody>
      </p:sp>
      <p:sp>
        <p:nvSpPr>
          <p:cNvPr id="38" name="角丸四角形 37"/>
          <p:cNvSpPr/>
          <p:nvPr/>
        </p:nvSpPr>
        <p:spPr>
          <a:xfrm>
            <a:off x="50291" y="3616838"/>
            <a:ext cx="1260000" cy="288000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</a:rPr>
              <a:t>具体的取組</a:t>
            </a:r>
          </a:p>
        </p:txBody>
      </p:sp>
      <p:sp>
        <p:nvSpPr>
          <p:cNvPr id="30" name="タイトル 1"/>
          <p:cNvSpPr txBox="1">
            <a:spLocks/>
          </p:cNvSpPr>
          <p:nvPr/>
        </p:nvSpPr>
        <p:spPr>
          <a:xfrm>
            <a:off x="-194732" y="7911"/>
            <a:ext cx="1150210" cy="314043"/>
          </a:xfrm>
          <a:prstGeom prst="rect">
            <a:avLst/>
          </a:prstGeom>
          <a:noFill/>
        </p:spPr>
        <p:txBody>
          <a:bodyPr vert="horz" lIns="51435" tIns="0" rIns="51435" bIns="0" rtlCol="0" anchor="ctr" anchorCtr="0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（別紙）</a:t>
            </a:r>
            <a:endParaRPr lang="ja-JP" altLang="en-US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29465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458</Words>
  <PresentationFormat>A4 210 x 297 mm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UDゴシック</vt:lpstr>
      <vt:lpstr>HG丸ｺﾞｼｯｸM-PRO</vt:lpstr>
      <vt:lpstr>UD デジタル 教科書体 NP-R</vt:lpstr>
      <vt:lpstr>游ゴシック</vt:lpstr>
      <vt:lpstr>Arial</vt:lpstr>
      <vt:lpstr>Calibri</vt:lpstr>
      <vt:lpstr>Calibri Light</vt:lpstr>
      <vt:lpstr>Office テーマ</vt:lpstr>
      <vt:lpstr>　○○○○○○○○○ 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