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tiff" Extension="tiff"/>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8" r:id="rId1"/>
  </p:sldMasterIdLst>
  <p:notesMasterIdLst>
    <p:notesMasterId r:id="rId14"/>
  </p:notesMasterIdLst>
  <p:handoutMasterIdLst>
    <p:handoutMasterId r:id="rId15"/>
  </p:handoutMasterIdLst>
  <p:sldIdLst>
    <p:sldId id="321" r:id="rId2"/>
    <p:sldId id="309" r:id="rId3"/>
    <p:sldId id="311" r:id="rId4"/>
    <p:sldId id="294" r:id="rId5"/>
    <p:sldId id="328" r:id="rId6"/>
    <p:sldId id="331" r:id="rId7"/>
    <p:sldId id="330" r:id="rId8"/>
    <p:sldId id="333" r:id="rId9"/>
    <p:sldId id="329" r:id="rId10"/>
    <p:sldId id="334" r:id="rId11"/>
    <p:sldId id="320" r:id="rId12"/>
    <p:sldId id="301" r:id="rId13"/>
  </p:sldIdLst>
  <p:sldSz cx="6858000" cy="9906000" type="A4"/>
  <p:notesSz cx="6805613" cy="9939338"/>
  <p:defaultTextStyle>
    <a:defPPr>
      <a:defRPr lang="ja-JP"/>
    </a:defPPr>
    <a:lvl1pPr marL="0" algn="l" defTabSz="839755" rtl="0" eaLnBrk="1" latinLnBrk="0" hangingPunct="1">
      <a:defRPr kumimoji="1" sz="1653" kern="1200">
        <a:solidFill>
          <a:schemeClr val="tx1"/>
        </a:solidFill>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n" initials="m" lastIdx="11" clrIdx="0">
    <p:extLst>
      <p:ext uri="{19B8F6BF-5375-455C-9EA6-DF929625EA0E}">
        <p15:presenceInfo xmlns:p15="http://schemas.microsoft.com/office/powerpoint/2012/main" userId="miek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5F40"/>
    <a:srgbClr val="9A825E"/>
    <a:srgbClr val="E7FFE7"/>
    <a:srgbClr val="A0E1FF"/>
    <a:srgbClr val="0000FF"/>
    <a:srgbClr val="3333CC"/>
    <a:srgbClr val="FF3300"/>
    <a:srgbClr val="BFE4FF"/>
    <a:srgbClr val="E6E6E6"/>
    <a:srgbClr val="C7EA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14" autoAdjust="0"/>
    <p:restoredTop sz="94434" autoAdjust="0"/>
  </p:normalViewPr>
  <p:slideViewPr>
    <p:cSldViewPr snapToGrid="0">
      <p:cViewPr varScale="1">
        <p:scale>
          <a:sx n="71" d="100"/>
          <a:sy n="71" d="100"/>
        </p:scale>
        <p:origin x="120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88"/>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notesMasters/notesMaster1.xml" Type="http://schemas.openxmlformats.org/officeDocument/2006/relationships/notesMaster"/><Relationship Id="rId15" Target="handoutMasters/handoutMaster1.xml" Type="http://schemas.openxmlformats.org/officeDocument/2006/relationships/handoutMaster"/><Relationship Id="rId16" Target="commentAuthors.xml" Type="http://schemas.openxmlformats.org/officeDocument/2006/relationships/commentAuthors"/><Relationship Id="rId17" Target="presProps.xml" Type="http://schemas.openxmlformats.org/officeDocument/2006/relationships/presProps"/><Relationship Id="rId18" Target="viewProps.xml" Type="http://schemas.openxmlformats.org/officeDocument/2006/relationships/viewProps"/><Relationship Id="rId19" Target="theme/theme1.xml" Type="http://schemas.openxmlformats.org/officeDocument/2006/relationships/theme"/><Relationship Id="rId2" Target="slides/slide1.xml" Type="http://schemas.openxmlformats.org/officeDocument/2006/relationships/slide"/><Relationship Id="rId20" Target="tableStyles.xml" Type="http://schemas.openxmlformats.org/officeDocument/2006/relationships/tableStyles"/><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687"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322" y="0"/>
            <a:ext cx="2949686" cy="498966"/>
          </a:xfrm>
          <a:prstGeom prst="rect">
            <a:avLst/>
          </a:prstGeom>
        </p:spPr>
        <p:txBody>
          <a:bodyPr vert="horz" lIns="92236" tIns="46118" rIns="92236" bIns="46118" rtlCol="0"/>
          <a:lstStyle>
            <a:lvl1pPr algn="r">
              <a:defRPr sz="1200"/>
            </a:lvl1pPr>
          </a:lstStyle>
          <a:p>
            <a:fld id="{44EC1294-6CD7-483C-A4E1-794626239BD0}" type="datetimeFigureOut">
              <a:rPr kumimoji="1" lang="ja-JP" altLang="en-US" smtClean="0"/>
              <a:t>2024/12/2</a:t>
            </a:fld>
            <a:endParaRPr kumimoji="1" lang="ja-JP" altLang="en-US"/>
          </a:p>
        </p:txBody>
      </p:sp>
      <p:sp>
        <p:nvSpPr>
          <p:cNvPr id="4" name="フッター プレースホルダー 3"/>
          <p:cNvSpPr>
            <a:spLocks noGrp="1"/>
          </p:cNvSpPr>
          <p:nvPr>
            <p:ph type="ftr" sz="quarter" idx="2"/>
          </p:nvPr>
        </p:nvSpPr>
        <p:spPr>
          <a:xfrm>
            <a:off x="2" y="9440372"/>
            <a:ext cx="2949687"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322" y="9440372"/>
            <a:ext cx="2949686" cy="498966"/>
          </a:xfrm>
          <a:prstGeom prst="rect">
            <a:avLst/>
          </a:prstGeom>
        </p:spPr>
        <p:txBody>
          <a:bodyPr vert="horz" lIns="92236" tIns="46118" rIns="92236" bIns="46118" rtlCol="0" anchor="b"/>
          <a:lstStyle>
            <a:lvl1pPr algn="r">
              <a:defRPr sz="1200"/>
            </a:lvl1pPr>
          </a:lstStyle>
          <a:p>
            <a:fld id="{25EF6195-B46C-4AFB-8FA8-FC96F55DE1FB}" type="slidenum">
              <a:rPr kumimoji="1" lang="ja-JP" altLang="en-US" smtClean="0"/>
              <a:t>‹#›</a:t>
            </a:fld>
            <a:endParaRPr kumimoji="1" lang="ja-JP" altLang="en-US"/>
          </a:p>
        </p:txBody>
      </p:sp>
    </p:spTree>
    <p:extLst>
      <p:ext uri="{BB962C8B-B14F-4D97-AF65-F5344CB8AC3E}">
        <p14:creationId xmlns:p14="http://schemas.microsoft.com/office/powerpoint/2010/main" val="2198219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687"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322" y="0"/>
            <a:ext cx="2949686" cy="498966"/>
          </a:xfrm>
          <a:prstGeom prst="rect">
            <a:avLst/>
          </a:prstGeom>
        </p:spPr>
        <p:txBody>
          <a:bodyPr vert="horz" lIns="92236" tIns="46118" rIns="92236" bIns="46118" rtlCol="0"/>
          <a:lstStyle>
            <a:lvl1pPr algn="r">
              <a:defRPr sz="1200"/>
            </a:lvl1pPr>
          </a:lstStyle>
          <a:p>
            <a:fld id="{72ECC13C-B55A-435C-9F54-9BF59ACCDC27}"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19337"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081" y="4783357"/>
            <a:ext cx="5445453" cy="3913364"/>
          </a:xfrm>
          <a:prstGeom prst="rect">
            <a:avLst/>
          </a:prstGeom>
        </p:spPr>
        <p:txBody>
          <a:bodyPr vert="horz" lIns="92236" tIns="46118" rIns="92236" bIns="4611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372"/>
            <a:ext cx="2949687"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322" y="9440372"/>
            <a:ext cx="2949686" cy="498966"/>
          </a:xfrm>
          <a:prstGeom prst="rect">
            <a:avLst/>
          </a:prstGeom>
        </p:spPr>
        <p:txBody>
          <a:bodyPr vert="horz" lIns="92236" tIns="46118" rIns="92236" bIns="46118" rtlCol="0" anchor="b"/>
          <a:lstStyle>
            <a:lvl1pPr algn="r">
              <a:defRPr sz="1200"/>
            </a:lvl1pPr>
          </a:lstStyle>
          <a:p>
            <a:fld id="{CD027D26-1BE7-4FED-ABC1-ED2926DC9734}" type="slidenum">
              <a:rPr kumimoji="1" lang="ja-JP" altLang="en-US" smtClean="0"/>
              <a:t>‹#›</a:t>
            </a:fld>
            <a:endParaRPr kumimoji="1" lang="ja-JP" altLang="en-US"/>
          </a:p>
        </p:txBody>
      </p:sp>
    </p:spTree>
    <p:extLst>
      <p:ext uri="{BB962C8B-B14F-4D97-AF65-F5344CB8AC3E}">
        <p14:creationId xmlns:p14="http://schemas.microsoft.com/office/powerpoint/2010/main" val="1015390018"/>
      </p:ext>
    </p:extLst>
  </p:cSld>
  <p:clrMap bg1="lt1" tx1="dk1" bg2="lt2" tx2="dk2" accent1="accent1" accent2="accent2" accent3="accent3" accent4="accent4" accent5="accent5" accent6="accent6" hlink="hlink" folHlink="folHlink"/>
  <p:notesStyle>
    <a:lvl1pPr marL="0" algn="l" defTabSz="839755" rtl="0" eaLnBrk="1" latinLnBrk="0" hangingPunct="1">
      <a:defRPr kumimoji="1" sz="1102" kern="1200">
        <a:solidFill>
          <a:schemeClr val="tx1"/>
        </a:solidFill>
        <a:latin typeface="+mn-lt"/>
        <a:ea typeface="+mn-ea"/>
        <a:cs typeface="+mn-cs"/>
      </a:defRPr>
    </a:lvl1pPr>
    <a:lvl2pPr marL="419877" algn="l" defTabSz="839755" rtl="0" eaLnBrk="1" latinLnBrk="0" hangingPunct="1">
      <a:defRPr kumimoji="1" sz="1102" kern="1200">
        <a:solidFill>
          <a:schemeClr val="tx1"/>
        </a:solidFill>
        <a:latin typeface="+mn-lt"/>
        <a:ea typeface="+mn-ea"/>
        <a:cs typeface="+mn-cs"/>
      </a:defRPr>
    </a:lvl2pPr>
    <a:lvl3pPr marL="839755" algn="l" defTabSz="839755" rtl="0" eaLnBrk="1" latinLnBrk="0" hangingPunct="1">
      <a:defRPr kumimoji="1" sz="1102" kern="1200">
        <a:solidFill>
          <a:schemeClr val="tx1"/>
        </a:solidFill>
        <a:latin typeface="+mn-lt"/>
        <a:ea typeface="+mn-ea"/>
        <a:cs typeface="+mn-cs"/>
      </a:defRPr>
    </a:lvl3pPr>
    <a:lvl4pPr marL="1259633" algn="l" defTabSz="839755" rtl="0" eaLnBrk="1" latinLnBrk="0" hangingPunct="1">
      <a:defRPr kumimoji="1" sz="1102" kern="1200">
        <a:solidFill>
          <a:schemeClr val="tx1"/>
        </a:solidFill>
        <a:latin typeface="+mn-lt"/>
        <a:ea typeface="+mn-ea"/>
        <a:cs typeface="+mn-cs"/>
      </a:defRPr>
    </a:lvl4pPr>
    <a:lvl5pPr marL="1679508" algn="l" defTabSz="839755" rtl="0" eaLnBrk="1" latinLnBrk="0" hangingPunct="1">
      <a:defRPr kumimoji="1" sz="1102" kern="1200">
        <a:solidFill>
          <a:schemeClr val="tx1"/>
        </a:solidFill>
        <a:latin typeface="+mn-lt"/>
        <a:ea typeface="+mn-ea"/>
        <a:cs typeface="+mn-cs"/>
      </a:defRPr>
    </a:lvl5pPr>
    <a:lvl6pPr marL="2099386" algn="l" defTabSz="839755" rtl="0" eaLnBrk="1" latinLnBrk="0" hangingPunct="1">
      <a:defRPr kumimoji="1" sz="1102" kern="1200">
        <a:solidFill>
          <a:schemeClr val="tx1"/>
        </a:solidFill>
        <a:latin typeface="+mn-lt"/>
        <a:ea typeface="+mn-ea"/>
        <a:cs typeface="+mn-cs"/>
      </a:defRPr>
    </a:lvl6pPr>
    <a:lvl7pPr marL="2519264" algn="l" defTabSz="839755" rtl="0" eaLnBrk="1" latinLnBrk="0" hangingPunct="1">
      <a:defRPr kumimoji="1" sz="1102" kern="1200">
        <a:solidFill>
          <a:schemeClr val="tx1"/>
        </a:solidFill>
        <a:latin typeface="+mn-lt"/>
        <a:ea typeface="+mn-ea"/>
        <a:cs typeface="+mn-cs"/>
      </a:defRPr>
    </a:lvl7pPr>
    <a:lvl8pPr marL="2939141" algn="l" defTabSz="839755" rtl="0" eaLnBrk="1" latinLnBrk="0" hangingPunct="1">
      <a:defRPr kumimoji="1" sz="1102" kern="1200">
        <a:solidFill>
          <a:schemeClr val="tx1"/>
        </a:solidFill>
        <a:latin typeface="+mn-lt"/>
        <a:ea typeface="+mn-ea"/>
        <a:cs typeface="+mn-cs"/>
      </a:defRPr>
    </a:lvl8pPr>
    <a:lvl9pPr marL="3359018" algn="l" defTabSz="839755" rtl="0" eaLnBrk="1" latinLnBrk="0" hangingPunct="1">
      <a:defRPr kumimoji="1" sz="1102"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D027D26-1BE7-4FED-ABC1-ED2926DC9734}" type="slidenum">
              <a:rPr kumimoji="1" lang="ja-JP" altLang="en-US" smtClean="0"/>
              <a:t>1</a:t>
            </a:fld>
            <a:endParaRPr kumimoji="1" lang="ja-JP" altLang="en-US"/>
          </a:p>
        </p:txBody>
      </p:sp>
    </p:spTree>
    <p:extLst>
      <p:ext uri="{BB962C8B-B14F-4D97-AF65-F5344CB8AC3E}">
        <p14:creationId xmlns:p14="http://schemas.microsoft.com/office/powerpoint/2010/main" val="277973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D027D26-1BE7-4FED-ABC1-ED2926DC9734}" type="slidenum">
              <a:rPr kumimoji="1" lang="ja-JP" altLang="en-US" smtClean="0"/>
              <a:t>4</a:t>
            </a:fld>
            <a:endParaRPr kumimoji="1" lang="ja-JP" altLang="en-US"/>
          </a:p>
        </p:txBody>
      </p:sp>
    </p:spTree>
    <p:extLst>
      <p:ext uri="{BB962C8B-B14F-4D97-AF65-F5344CB8AC3E}">
        <p14:creationId xmlns:p14="http://schemas.microsoft.com/office/powerpoint/2010/main" val="364726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D027D26-1BE7-4FED-ABC1-ED2926DC9734}" type="slidenum">
              <a:rPr kumimoji="1" lang="ja-JP" altLang="en-US" smtClean="0"/>
              <a:t>5</a:t>
            </a:fld>
            <a:endParaRPr kumimoji="1" lang="ja-JP" altLang="en-US"/>
          </a:p>
        </p:txBody>
      </p:sp>
    </p:spTree>
    <p:extLst>
      <p:ext uri="{BB962C8B-B14F-4D97-AF65-F5344CB8AC3E}">
        <p14:creationId xmlns:p14="http://schemas.microsoft.com/office/powerpoint/2010/main" val="376902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D027D26-1BE7-4FED-ABC1-ED2926DC9734}" type="slidenum">
              <a:rPr kumimoji="1" lang="ja-JP" altLang="en-US" smtClean="0"/>
              <a:t>12</a:t>
            </a:fld>
            <a:endParaRPr kumimoji="1" lang="ja-JP" altLang="en-US"/>
          </a:p>
        </p:txBody>
      </p:sp>
    </p:spTree>
    <p:extLst>
      <p:ext uri="{BB962C8B-B14F-4D97-AF65-F5344CB8AC3E}">
        <p14:creationId xmlns:p14="http://schemas.microsoft.com/office/powerpoint/2010/main" val="116351375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3251200" y="1689900"/>
            <a:ext cx="3611126" cy="7213270"/>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400050" y="770467"/>
            <a:ext cx="4616035" cy="4512735"/>
          </a:xfrm>
        </p:spPr>
        <p:txBody>
          <a:bodyPr anchor="b">
            <a:normAutofit/>
          </a:bodyPr>
          <a:lstStyle>
            <a:lvl1pPr algn="l">
              <a:defRPr sz="33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400050" y="5552254"/>
            <a:ext cx="3715688" cy="2763895"/>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212905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lstStyle/>
          <a:p>
            <a:r>
              <a:rPr lang="ja-JP" altLang="en-US" smtClean="0"/>
              <a:t>マスター タイトルの書式設定</a:t>
            </a:r>
            <a:endParaRPr lang="en-US" dirty="0"/>
          </a:p>
        </p:txBody>
      </p:sp>
      <p:sp>
        <p:nvSpPr>
          <p:cNvPr id="6" name="Picture Placeholder 2"/>
          <p:cNvSpPr>
            <a:spLocks noGrp="1" noChangeAspect="1"/>
          </p:cNvSpPr>
          <p:nvPr>
            <p:ph type="pic" idx="13"/>
          </p:nvPr>
        </p:nvSpPr>
        <p:spPr>
          <a:xfrm>
            <a:off x="400050" y="770467"/>
            <a:ext cx="6057900" cy="4512733"/>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smtClean="0"/>
              <a:t>図を追加</a:t>
            </a:r>
            <a:endParaRPr lang="en-US" dirty="0"/>
          </a:p>
        </p:txBody>
      </p:sp>
      <p:sp>
        <p:nvSpPr>
          <p:cNvPr id="9" name="Text Placeholder 9"/>
          <p:cNvSpPr>
            <a:spLocks noGrp="1"/>
          </p:cNvSpPr>
          <p:nvPr>
            <p:ph type="body" sz="quarter" idx="14"/>
          </p:nvPr>
        </p:nvSpPr>
        <p:spPr>
          <a:xfrm>
            <a:off x="571502" y="5552252"/>
            <a:ext cx="5460999" cy="6604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42366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400050" y="770467"/>
            <a:ext cx="6057900" cy="4182533"/>
          </a:xfrm>
        </p:spPr>
        <p:txBody>
          <a:bodyPr anchor="ctr">
            <a:normAutofit/>
          </a:bodyPr>
          <a:lstStyle>
            <a:lvl1pPr algn="l">
              <a:defRPr sz="21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00050" y="5943600"/>
            <a:ext cx="4787664" cy="2751667"/>
          </a:xfrm>
        </p:spPr>
        <p:txBody>
          <a:bodyPr anchor="ct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288775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42213" y="770467"/>
            <a:ext cx="5144840" cy="4182533"/>
          </a:xfrm>
        </p:spPr>
        <p:txBody>
          <a:bodyPr anchor="ctr">
            <a:normAutofit/>
          </a:bodyPr>
          <a:lstStyle>
            <a:lvl1pPr algn="l">
              <a:defRPr sz="2100" b="0" cap="all">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800101" y="4953000"/>
            <a:ext cx="4801850" cy="697089"/>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400050" y="6212657"/>
            <a:ext cx="4786771" cy="248261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
        <p:nvSpPr>
          <p:cNvPr id="14" name="TextBox 13"/>
          <p:cNvSpPr txBox="1"/>
          <p:nvPr/>
        </p:nvSpPr>
        <p:spPr>
          <a:xfrm>
            <a:off x="171451" y="1026457"/>
            <a:ext cx="342989" cy="8446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3999091"/>
            <a:ext cx="342989" cy="8446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68525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400050" y="4953000"/>
            <a:ext cx="4786771" cy="2451800"/>
          </a:xfrm>
        </p:spPr>
        <p:txBody>
          <a:bodyPr anchor="b">
            <a:normAutofit/>
          </a:bodyPr>
          <a:lstStyle>
            <a:lvl1pPr algn="l">
              <a:defRPr sz="21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00050" y="7414305"/>
            <a:ext cx="4787664" cy="1280961"/>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930064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42213" y="770467"/>
            <a:ext cx="5144840" cy="4182533"/>
          </a:xfrm>
        </p:spPr>
        <p:txBody>
          <a:bodyPr anchor="ctr">
            <a:normAutofit/>
          </a:bodyPr>
          <a:lstStyle>
            <a:lvl1pPr algn="l">
              <a:defRPr sz="2100" b="0" cap="all">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00050" y="5613400"/>
            <a:ext cx="4786771" cy="1516473"/>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00050" y="7154334"/>
            <a:ext cx="4786770" cy="1540933"/>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
        <p:nvSpPr>
          <p:cNvPr id="14" name="TextBox 13"/>
          <p:cNvSpPr txBox="1"/>
          <p:nvPr/>
        </p:nvSpPr>
        <p:spPr>
          <a:xfrm>
            <a:off x="171451" y="1026457"/>
            <a:ext cx="342989" cy="8446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3999091"/>
            <a:ext cx="342989" cy="8446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758511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400050" y="770467"/>
            <a:ext cx="5644244" cy="4182533"/>
          </a:xfrm>
        </p:spPr>
        <p:txBody>
          <a:bodyPr vert="horz" lIns="91440" tIns="45720" rIns="91440" bIns="45720" rtlCol="0" anchor="ctr">
            <a:normAutofit/>
          </a:bodyPr>
          <a:lstStyle>
            <a:lvl1pPr>
              <a:defRPr lang="en-US" sz="2100"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00050" y="5674549"/>
            <a:ext cx="4786771" cy="1210733"/>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00050" y="6885285"/>
            <a:ext cx="4786770" cy="1809983"/>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158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normAutofit/>
          </a:bodyPr>
          <a:lstStyle>
            <a:lvl1pPr algn="l">
              <a:defRPr sz="21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00051" y="770468"/>
            <a:ext cx="4916150" cy="544219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213999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4804" y="770467"/>
            <a:ext cx="1533146" cy="6383867"/>
          </a:xfrm>
        </p:spPr>
        <p:txBody>
          <a:bodyPr vert="eaVert">
            <a:normAutofit/>
          </a:bodyPr>
          <a:lstStyle>
            <a:lvl1pPr>
              <a:defRPr sz="21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00050" y="770467"/>
            <a:ext cx="4387509" cy="79248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45322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400051" y="770467"/>
            <a:ext cx="4916150" cy="5442190"/>
          </a:xfrm>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898310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00050" y="2861733"/>
            <a:ext cx="4801851" cy="3350919"/>
          </a:xfrm>
        </p:spPr>
        <p:txBody>
          <a:bodyPr anchor="b">
            <a:normAutofit/>
          </a:bodyPr>
          <a:lstStyle>
            <a:lvl1pPr algn="l">
              <a:defRPr sz="24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00051" y="6481704"/>
            <a:ext cx="4801850" cy="2213563"/>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87005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normAutofit/>
          </a:bodyPr>
          <a:lstStyle>
            <a:lvl1pPr>
              <a:defRPr sz="2400"/>
            </a:lvl1pPr>
          </a:lstStyle>
          <a:p>
            <a:r>
              <a:rPr lang="ja-JP" altLang="en-US" smtClean="0"/>
              <a:t>マスター タイトルの書式設定</a:t>
            </a:r>
            <a:endParaRPr lang="en-US" dirty="0"/>
          </a:p>
        </p:txBody>
      </p:sp>
      <p:sp>
        <p:nvSpPr>
          <p:cNvPr id="11" name="Content Placeholder 3"/>
          <p:cNvSpPr>
            <a:spLocks noGrp="1"/>
          </p:cNvSpPr>
          <p:nvPr>
            <p:ph sz="half" idx="13"/>
          </p:nvPr>
        </p:nvSpPr>
        <p:spPr>
          <a:xfrm>
            <a:off x="400051" y="770467"/>
            <a:ext cx="2962475" cy="5442186"/>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Content Placeholder 5"/>
          <p:cNvSpPr>
            <a:spLocks noGrp="1"/>
          </p:cNvSpPr>
          <p:nvPr>
            <p:ph sz="quarter" idx="4"/>
          </p:nvPr>
        </p:nvSpPr>
        <p:spPr>
          <a:xfrm>
            <a:off x="3496771" y="770466"/>
            <a:ext cx="2961179" cy="5429956"/>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53338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normAutofit/>
          </a:bodyPr>
          <a:lstStyle>
            <a:lvl1pPr>
              <a:defRPr sz="24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71501" y="770467"/>
            <a:ext cx="2787650" cy="880533"/>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400050" y="1651001"/>
            <a:ext cx="2959100" cy="4561652"/>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641263" y="818622"/>
            <a:ext cx="2823038" cy="832378"/>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496772" y="1651000"/>
            <a:ext cx="2967529" cy="4549422"/>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252721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00051" y="6493934"/>
            <a:ext cx="4916150" cy="2201333"/>
          </a:xfrm>
        </p:spPr>
        <p:txBody>
          <a:bodyPr>
            <a:normAutofit/>
          </a:bodyPr>
          <a:lstStyle>
            <a:lvl1pPr>
              <a:defRPr sz="2400"/>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219116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133298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64000" y="770467"/>
            <a:ext cx="2400300" cy="2201333"/>
          </a:xfrm>
        </p:spPr>
        <p:txBody>
          <a:bodyPr anchor="b">
            <a:normAutofit/>
          </a:bodyPr>
          <a:lstStyle>
            <a:lvl1pPr algn="l">
              <a:defRPr sz="15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00050" y="770467"/>
            <a:ext cx="3329066" cy="79248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064000" y="3191937"/>
            <a:ext cx="2400300" cy="3020719"/>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160396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371850" y="2091267"/>
            <a:ext cx="2672444" cy="1651000"/>
          </a:xfrm>
        </p:spPr>
        <p:txBody>
          <a:bodyPr anchor="b">
            <a:normAutofit/>
          </a:bodyPr>
          <a:lstStyle>
            <a:lvl1pPr algn="l">
              <a:defRPr sz="18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3"/>
          </p:nvPr>
        </p:nvSpPr>
        <p:spPr>
          <a:xfrm>
            <a:off x="571500" y="1320800"/>
            <a:ext cx="2460731" cy="693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smtClean="0"/>
              <a:t>図を追加</a:t>
            </a:r>
            <a:endParaRPr lang="en-US" dirty="0"/>
          </a:p>
        </p:txBody>
      </p:sp>
      <p:sp>
        <p:nvSpPr>
          <p:cNvPr id="4" name="Text Placeholder 3"/>
          <p:cNvSpPr>
            <a:spLocks noGrp="1"/>
          </p:cNvSpPr>
          <p:nvPr>
            <p:ph type="body" sz="half" idx="2"/>
          </p:nvPr>
        </p:nvSpPr>
        <p:spPr>
          <a:xfrm>
            <a:off x="3372021" y="3962400"/>
            <a:ext cx="2673167" cy="3008489"/>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E7D67DC-6AB3-4440-BE93-B4854784DE3E}"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a:xfrm>
            <a:off x="400050" y="8915401"/>
            <a:ext cx="4358793" cy="527403"/>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3237223007"/>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chemeClr val="tx1"/>
            </a:gs>
            <a:gs pos="100000">
              <a:srgbClr val="BFE4FF"/>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5003006" y="5625631"/>
            <a:ext cx="1852842" cy="384010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400051" y="6493934"/>
            <a:ext cx="4916150" cy="2201333"/>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00051" y="770468"/>
            <a:ext cx="4916150" cy="5442190"/>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572684" y="8915405"/>
            <a:ext cx="900347" cy="527403"/>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9E7D67DC-6AB3-4440-BE93-B4854784DE3E}" type="datetimeFigureOut">
              <a:rPr kumimoji="1" lang="ja-JP" altLang="en-US" smtClean="0"/>
              <a:t>2024/12/2</a:t>
            </a:fld>
            <a:endParaRPr kumimoji="1" lang="ja-JP" altLang="en-US"/>
          </a:p>
        </p:txBody>
      </p:sp>
      <p:sp>
        <p:nvSpPr>
          <p:cNvPr id="5" name="Footer Placeholder 4"/>
          <p:cNvSpPr>
            <a:spLocks noGrp="1"/>
          </p:cNvSpPr>
          <p:nvPr>
            <p:ph type="ftr" sz="quarter" idx="3"/>
          </p:nvPr>
        </p:nvSpPr>
        <p:spPr>
          <a:xfrm>
            <a:off x="400050" y="8915401"/>
            <a:ext cx="4358793" cy="527403"/>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5830820" y="8057803"/>
            <a:ext cx="642680" cy="967669"/>
          </a:xfrm>
          <a:prstGeom prst="rect">
            <a:avLst/>
          </a:prstGeom>
        </p:spPr>
        <p:txBody>
          <a:bodyPr vert="horz" lIns="91440" tIns="45720" rIns="91440" bIns="45720" rtlCol="0" anchor="b"/>
          <a:lstStyle>
            <a:lvl1pPr algn="r">
              <a:defRPr sz="2100" b="0" i="0">
                <a:solidFill>
                  <a:schemeClr val="bg2">
                    <a:lumMod val="50000"/>
                  </a:schemeClr>
                </a:solidFill>
                <a:effectLst/>
                <a:latin typeface="+mn-lt"/>
              </a:defRPr>
            </a:lvl1pPr>
          </a:lstStyle>
          <a:p>
            <a:fld id="{38871E2F-FE3A-422D-91E3-53A0244EF15A}" type="slidenum">
              <a:rPr kumimoji="1" lang="ja-JP" altLang="en-US" smtClean="0"/>
              <a:t>‹#›</a:t>
            </a:fld>
            <a:endParaRPr kumimoji="1" lang="ja-JP" altLang="en-US"/>
          </a:p>
        </p:txBody>
      </p:sp>
    </p:spTree>
    <p:extLst>
      <p:ext uri="{BB962C8B-B14F-4D97-AF65-F5344CB8AC3E}">
        <p14:creationId xmlns:p14="http://schemas.microsoft.com/office/powerpoint/2010/main" val="824728541"/>
      </p:ext>
    </p:extLst>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xStyles>
    <p:title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kumimoji="1"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hdphoto1.wdp" Type="http://schemas.microsoft.com/office/2007/relationships/hdphoto"/><Relationship Id="rId5"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37.png" Type="http://schemas.openxmlformats.org/officeDocument/2006/relationships/image"/><Relationship Id="rId3" Target="../media/image38.jpeg" Type="http://schemas.openxmlformats.org/officeDocument/2006/relationships/image"/><Relationship Id="rId4" Target="../media/image3.png" Type="http://schemas.openxmlformats.org/officeDocument/2006/relationships/image"/><Relationship Id="rId5" Target="../media/image39.jpeg" Type="http://schemas.openxmlformats.org/officeDocument/2006/relationships/image"/><Relationship Id="rId6" Target="../media/image40.jpe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 Id="rId9" Target="../media/image4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6.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50.png" Type="http://schemas.openxmlformats.org/officeDocument/2006/relationships/image"/><Relationship Id="rId11" Target="../media/image51.jpg" Type="http://schemas.openxmlformats.org/officeDocument/2006/relationships/image"/><Relationship Id="rId12" Target="../media/image52.jpeg" Type="http://schemas.openxmlformats.org/officeDocument/2006/relationships/image"/><Relationship Id="rId2" Target="../notesSlides/notesSlide4.xml" Type="http://schemas.openxmlformats.org/officeDocument/2006/relationships/notesSlide"/><Relationship Id="rId3" Target="../media/image44.jpg" Type="http://schemas.openxmlformats.org/officeDocument/2006/relationships/image"/><Relationship Id="rId4" Target="../media/image45.jpeg" Type="http://schemas.openxmlformats.org/officeDocument/2006/relationships/image"/><Relationship Id="rId5" Target="../media/image3.pn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 Id="rId9" Target="../media/image4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https://www.pref.mie.lg.jp/suigi/hp/index.shtm" TargetMode="External" Type="http://schemas.openxmlformats.org/officeDocument/2006/relationships/hyperlink"/><Relationship Id="rId4" Target="../media/image3.png" Type="http://schemas.openxmlformats.org/officeDocument/2006/relationships/image"/><Relationship Id="rId5"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xml" Type="http://schemas.openxmlformats.org/officeDocument/2006/relationships/notesSlide"/><Relationship Id="rId3" Target="../media/image9.jpeg" Type="http://schemas.openxmlformats.org/officeDocument/2006/relationships/image"/><Relationship Id="rId4" Target="../media/image10.jpg" Type="http://schemas.openxmlformats.org/officeDocument/2006/relationships/image"/><Relationship Id="rId5" Target="../media/image3.png" Type="http://schemas.openxmlformats.org/officeDocument/2006/relationships/image"/><Relationship Id="rId6" Target="../media/image11.jpeg" Type="http://schemas.openxmlformats.org/officeDocument/2006/relationships/image"/><Relationship Id="rId7" Target="../media/image12.jpeg" Type="http://schemas.openxmlformats.org/officeDocument/2006/relationships/image"/><Relationship Id="rId8"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4.jpeg" Type="http://schemas.openxmlformats.org/officeDocument/2006/relationships/image"/><Relationship Id="rId3" Target="../media/image15.tiff"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emf"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1.jpeg" Type="http://schemas.openxmlformats.org/officeDocument/2006/relationships/image"/><Relationship Id="rId3" Target="../media/image22.png" Type="http://schemas.openxmlformats.org/officeDocument/2006/relationships/image"/><Relationship Id="rId4" Target="../media/image3.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3.pn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jpeg" Type="http://schemas.openxmlformats.org/officeDocument/2006/relationships/image"/><Relationship Id="rId6" Target="../media/image29.png" Type="http://schemas.openxmlformats.org/officeDocument/2006/relationships/image"/><Relationship Id="rId7" Target="../media/image3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31.jp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 Id="rId5" Target="../media/image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BEBA8EAE-BF5A-486C-A8C5-ECC9F3942E4B}">
                <a14:imgProps xmlns:a14="http://schemas.microsoft.com/office/drawing/2010/main">
                  <a14:imgLayer r:embed="rId4">
                    <a14:imgEffect>
                      <a14:backgroundRemoval t="4717" b="92453" l="1282" r="94872">
                        <a14:foregroundMark x1="12179" y1="68868" x2="12179" y2="68868"/>
                        <a14:foregroundMark x1="3846" y1="66981" x2="3846" y2="66981"/>
                        <a14:foregroundMark x1="28205" y1="91509" x2="28205" y2="91509"/>
                        <a14:foregroundMark x1="50000" y1="92453" x2="50000" y2="92453"/>
                        <a14:foregroundMark x1="92308" y1="5660" x2="92308" y2="5660"/>
                        <a14:foregroundMark x1="94872" y1="5660" x2="94872" y2="5660"/>
                        <a14:foregroundMark x1="58974" y1="89623" x2="58974" y2="89623"/>
                        <a14:foregroundMark x1="58974" y1="91509" x2="58974" y2="91509"/>
                      </a14:backgroundRemoval>
                    </a14:imgEffect>
                  </a14:imgLayer>
                </a14:imgProps>
              </a:ext>
              <a:ext uri="{28A0092B-C50C-407E-A947-70E740481C1C}">
                <a14:useLocalDpi xmlns:a14="http://schemas.microsoft.com/office/drawing/2010/main" val="0"/>
              </a:ext>
            </a:extLst>
          </a:blip>
          <a:stretch>
            <a:fillRect/>
          </a:stretch>
        </p:blipFill>
        <p:spPr>
          <a:xfrm>
            <a:off x="5801402" y="9183820"/>
            <a:ext cx="806698" cy="547832"/>
          </a:xfrm>
          <a:prstGeom prst="rect">
            <a:avLst/>
          </a:prstGeom>
          <a:effectLst>
            <a:glow rad="88900">
              <a:schemeClr val="tx1">
                <a:alpha val="95000"/>
              </a:schemeClr>
            </a:glow>
          </a:effectLst>
        </p:spPr>
      </p:pic>
      <p:sp>
        <p:nvSpPr>
          <p:cNvPr id="21" name="正方形/長方形 20">
            <a:extLst>
              <a:ext uri="{FF2B5EF4-FFF2-40B4-BE49-F238E27FC236}">
                <a16:creationId xmlns:a16="http://schemas.microsoft.com/office/drawing/2014/main" id="{6A9001FF-7F0D-4BFB-B887-2B4D8995AA88}"/>
              </a:ext>
            </a:extLst>
          </p:cNvPr>
          <p:cNvSpPr/>
          <p:nvPr/>
        </p:nvSpPr>
        <p:spPr>
          <a:xfrm>
            <a:off x="-727364" y="540000"/>
            <a:ext cx="8084127" cy="1401351"/>
          </a:xfrm>
          <a:prstGeom prst="rect">
            <a:avLst/>
          </a:prstGeom>
          <a:solidFill>
            <a:schemeClr val="tx1">
              <a:alpha val="6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2" name="タイトル 1"/>
          <p:cNvSpPr txBox="1">
            <a:spLocks/>
          </p:cNvSpPr>
          <p:nvPr/>
        </p:nvSpPr>
        <p:spPr>
          <a:xfrm>
            <a:off x="633226" y="1212752"/>
            <a:ext cx="6053746" cy="938149"/>
          </a:xfrm>
          <a:prstGeom prst="rect">
            <a:avLst/>
          </a:prstGeom>
          <a:effectLst/>
        </p:spPr>
        <p:txBody>
          <a:bodyPr vert="horz" lIns="91440" tIns="45720" rIns="91440" bIns="45720" rtlCol="0" anchor="ctr">
            <a:no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solidFill>
                  <a:schemeClr val="bg1"/>
                </a:solidFill>
                <a:latin typeface="UD デジタル 教科書体 NP-R" panose="02020400000000000000" pitchFamily="18" charset="-128"/>
                <a:ea typeface="UD デジタル 教科書体 NP-R" panose="02020400000000000000" pitchFamily="18" charset="-128"/>
              </a:rPr>
              <a:t>令和</a:t>
            </a:r>
            <a:r>
              <a:rPr lang="ja-JP" altLang="en-US" b="1" dirty="0" smtClean="0">
                <a:solidFill>
                  <a:schemeClr val="bg1"/>
                </a:solidFill>
                <a:latin typeface="UD デジタル 教科書体 NP-R" panose="02020400000000000000" pitchFamily="18" charset="-128"/>
                <a:ea typeface="UD デジタル 教科書体 NP-R" panose="02020400000000000000" pitchFamily="18" charset="-128"/>
                <a:cs typeface="Segoe UI" panose="020B0502040204020203" pitchFamily="34" charset="0"/>
              </a:rPr>
              <a:t>６</a:t>
            </a:r>
            <a:r>
              <a:rPr lang="ja-JP" altLang="en-US" b="1" dirty="0" smtClean="0">
                <a:solidFill>
                  <a:schemeClr val="bg1"/>
                </a:solidFill>
                <a:latin typeface="UD デジタル 教科書体 NP-R" panose="02020400000000000000" pitchFamily="18" charset="-128"/>
                <a:ea typeface="UD デジタル 教科書体 NP-R" panose="02020400000000000000" pitchFamily="18" charset="-128"/>
              </a:rPr>
              <a:t>年度 要覧</a:t>
            </a:r>
            <a:endParaRPr lang="ja-JP" altLang="en-US"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正方形/長方形 22">
            <a:extLst>
              <a:ext uri="{FF2B5EF4-FFF2-40B4-BE49-F238E27FC236}">
                <a16:creationId xmlns:a16="http://schemas.microsoft.com/office/drawing/2014/main" id="{CCE10246-674D-4132-A6BC-1BF62C2062BF}"/>
              </a:ext>
            </a:extLst>
          </p:cNvPr>
          <p:cNvSpPr/>
          <p:nvPr/>
        </p:nvSpPr>
        <p:spPr>
          <a:xfrm>
            <a:off x="580498" y="343566"/>
            <a:ext cx="5697005" cy="115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39755"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smtClean="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rPr>
              <a:t>三重県水産研究所</a:t>
            </a:r>
            <a:endParaRPr kumimoji="1" lang="en-US" altLang="ja-JP" sz="44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24" name="正方形/長方形 23">
            <a:extLst>
              <a:ext uri="{FF2B5EF4-FFF2-40B4-BE49-F238E27FC236}">
                <a16:creationId xmlns:a16="http://schemas.microsoft.com/office/drawing/2014/main" id="{C3C3ECB9-A5D6-4F44-BDC4-2E5021358717}"/>
              </a:ext>
            </a:extLst>
          </p:cNvPr>
          <p:cNvSpPr/>
          <p:nvPr/>
        </p:nvSpPr>
        <p:spPr>
          <a:xfrm>
            <a:off x="633226" y="740059"/>
            <a:ext cx="5591549" cy="115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39755"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 Mie Prefecture </a:t>
            </a:r>
            <a:r>
              <a:rPr kumimoji="1" lang="en-US" altLang="ja-JP" sz="2000" i="0" u="none" strike="noStrike" kern="1200" cap="none" spc="0" normalizeH="0" baseline="0" noProof="0" dirty="0" smtClean="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Fisheries Research</a:t>
            </a:r>
            <a:r>
              <a:rPr kumimoji="1" lang="ja-JP" altLang="en-US" sz="2000" i="0" u="none" strike="noStrike" kern="1200" cap="none" spc="0" normalizeH="0" baseline="0" noProof="0" dirty="0" smtClean="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 </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メイリオ" panose="020B0604030504040204" pitchFamily="50" charset="-128"/>
                <a:cs typeface="Times New Roman" panose="02020603050405020304" pitchFamily="18" charset="0"/>
              </a:rPr>
              <a:t>Institute</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78" y="2175287"/>
            <a:ext cx="11506354" cy="6472324"/>
          </a:xfrm>
          <a:prstGeom prst="rect">
            <a:avLst/>
          </a:prstGeom>
          <a:effectLst>
            <a:softEdge rad="254000"/>
          </a:effectLst>
        </p:spPr>
      </p:pic>
    </p:spTree>
    <p:extLst>
      <p:ext uri="{BB962C8B-B14F-4D97-AF65-F5344CB8AC3E}">
        <p14:creationId xmlns:p14="http://schemas.microsoft.com/office/powerpoint/2010/main" val="347893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3981595" y="5061177"/>
            <a:ext cx="2050051" cy="1172453"/>
          </a:xfrm>
          <a:prstGeom prst="rect">
            <a:avLst/>
          </a:prstGeom>
        </p:spPr>
      </p:pic>
      <p:sp>
        <p:nvSpPr>
          <p:cNvPr id="8" name="角丸四角形 7"/>
          <p:cNvSpPr/>
          <p:nvPr/>
        </p:nvSpPr>
        <p:spPr>
          <a:xfrm>
            <a:off x="721199" y="1600970"/>
            <a:ext cx="5562108" cy="1088098"/>
          </a:xfrm>
          <a:prstGeom prst="roundRect">
            <a:avLst/>
          </a:prstGeom>
          <a:gradFill flip="none" rotWithShape="1">
            <a:gsLst>
              <a:gs pos="0">
                <a:schemeClr val="accent4">
                  <a:alpha val="0"/>
                  <a:lumMod val="0"/>
                  <a:lumOff val="100000"/>
                </a:schemeClr>
              </a:gs>
              <a:gs pos="100000">
                <a:srgbClr val="00B050">
                  <a:alpha val="39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smtClean="0">
              <a:solidFill>
                <a:schemeClr val="bg1"/>
              </a:solidFill>
            </a:endParaRPr>
          </a:p>
        </p:txBody>
      </p:sp>
      <p:sp>
        <p:nvSpPr>
          <p:cNvPr id="40" name="テキスト ボックス 39"/>
          <p:cNvSpPr txBox="1"/>
          <p:nvPr/>
        </p:nvSpPr>
        <p:spPr>
          <a:xfrm>
            <a:off x="511871" y="1650073"/>
            <a:ext cx="5676794" cy="1015663"/>
          </a:xfrm>
          <a:prstGeom prst="rect">
            <a:avLst/>
          </a:prstGeom>
          <a:noFill/>
        </p:spPr>
        <p:txBody>
          <a:bodyPr wrap="square" rtlCol="0">
            <a:spAutoFit/>
          </a:bodyPr>
          <a:lstStyle/>
          <a:p>
            <a:r>
              <a:rPr lang="ja-JP" altLang="en-US" sz="1200" dirty="0" smtClean="0">
                <a:solidFill>
                  <a:schemeClr val="bg1"/>
                </a:solidFill>
              </a:rPr>
              <a:t>　東紀州</a:t>
            </a:r>
            <a:r>
              <a:rPr lang="ja-JP" altLang="en-US" sz="1200" dirty="0">
                <a:solidFill>
                  <a:schemeClr val="bg1"/>
                </a:solidFill>
              </a:rPr>
              <a:t>地域の重要産業である魚類養殖業の経営の安定</a:t>
            </a:r>
            <a:r>
              <a:rPr lang="ja-JP" altLang="en-US" sz="1200" dirty="0" smtClean="0">
                <a:solidFill>
                  <a:schemeClr val="bg1"/>
                </a:solidFill>
              </a:rPr>
              <a:t>、健全</a:t>
            </a:r>
            <a:r>
              <a:rPr lang="ja-JP" altLang="en-US" sz="1200" dirty="0">
                <a:solidFill>
                  <a:schemeClr val="bg1"/>
                </a:solidFill>
              </a:rPr>
              <a:t>な養殖魚の生産を目的として、マハタ等</a:t>
            </a:r>
            <a:r>
              <a:rPr lang="ja-JP" altLang="en-US" sz="1200" dirty="0" smtClean="0">
                <a:solidFill>
                  <a:schemeClr val="bg1"/>
                </a:solidFill>
              </a:rPr>
              <a:t>海水魚類</a:t>
            </a:r>
            <a:r>
              <a:rPr lang="ja-JP" altLang="en-US" sz="1200" dirty="0">
                <a:solidFill>
                  <a:schemeClr val="bg1"/>
                </a:solidFill>
              </a:rPr>
              <a:t>の種苗生産、マサバ等新魚種の養殖技術の開発、適切な給餌方法や餌料組成の検討、養殖魚の品質</a:t>
            </a:r>
            <a:r>
              <a:rPr lang="ja-JP" altLang="en-US" sz="1200" dirty="0" smtClean="0">
                <a:solidFill>
                  <a:schemeClr val="bg1"/>
                </a:solidFill>
              </a:rPr>
              <a:t>改良と付加価値向上、養殖漁場の環境調査、高水温化に伴い増加している魚病の被害軽減に資する技術開発、魚病診断や投薬指導を</a:t>
            </a:r>
            <a:r>
              <a:rPr lang="ja-JP" altLang="en-US" sz="1200" dirty="0">
                <a:solidFill>
                  <a:schemeClr val="bg1"/>
                </a:solidFill>
              </a:rPr>
              <a:t>行っています。</a:t>
            </a:r>
            <a:endParaRPr kumimoji="1" lang="en-US" altLang="ja-JP" sz="1200" dirty="0" smtClean="0">
              <a:solidFill>
                <a:schemeClr val="bg1"/>
              </a:solidFill>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27083" t="-140" r="1232" b="9589"/>
          <a:stretch/>
        </p:blipFill>
        <p:spPr>
          <a:xfrm>
            <a:off x="4337447" y="2762249"/>
            <a:ext cx="1809750" cy="1285875"/>
          </a:xfrm>
          <a:prstGeom prst="rect">
            <a:avLst/>
          </a:prstGeom>
          <a:ln>
            <a:solidFill>
              <a:schemeClr val="bg1"/>
            </a:solidFill>
          </a:ln>
        </p:spPr>
      </p:pic>
      <p:sp>
        <p:nvSpPr>
          <p:cNvPr id="5"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尾鷲</a:t>
            </a:r>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水産</a:t>
            </a:r>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研究室</a:t>
            </a:r>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の事業紹介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4"/>
          <a:stretch>
            <a:fillRect/>
          </a:stretch>
        </p:blipFill>
        <p:spPr>
          <a:xfrm>
            <a:off x="487275" y="665199"/>
            <a:ext cx="936381" cy="823835"/>
          </a:xfrm>
          <a:prstGeom prst="rect">
            <a:avLst/>
          </a:prstGeom>
        </p:spPr>
      </p:pic>
      <p:sp>
        <p:nvSpPr>
          <p:cNvPr id="16" name="角丸四角形 15"/>
          <p:cNvSpPr/>
          <p:nvPr/>
        </p:nvSpPr>
        <p:spPr>
          <a:xfrm>
            <a:off x="586679" y="4382758"/>
            <a:ext cx="5698708" cy="297361"/>
          </a:xfrm>
          <a:prstGeom prst="roundRect">
            <a:avLst/>
          </a:prstGeom>
          <a:gradFill flip="none" rotWithShape="1">
            <a:gsLst>
              <a:gs pos="0">
                <a:srgbClr val="0000FF">
                  <a:alpha val="50000"/>
                </a:srgbClr>
              </a:gs>
              <a:gs pos="100000">
                <a:srgbClr val="00B05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rPr>
              <a:t>尾鷲水産研究室ではこん</a:t>
            </a:r>
            <a:r>
              <a:rPr lang="ja-JP" altLang="en-US" sz="1400" b="1" dirty="0" smtClean="0">
                <a:solidFill>
                  <a:schemeClr val="bg1"/>
                </a:solidFill>
              </a:rPr>
              <a:t>な仕事</a:t>
            </a:r>
            <a:r>
              <a:rPr kumimoji="1" lang="ja-JP" altLang="en-US" sz="1400" b="1" dirty="0" smtClean="0">
                <a:solidFill>
                  <a:schemeClr val="bg1"/>
                </a:solidFill>
              </a:rPr>
              <a:t>してます！</a:t>
            </a:r>
            <a:endParaRPr kumimoji="1" lang="ja-JP" altLang="en-US" sz="1400" b="1" dirty="0">
              <a:solidFill>
                <a:schemeClr val="bg1"/>
              </a:solidFill>
            </a:endParaRPr>
          </a:p>
        </p:txBody>
      </p:sp>
      <p:sp>
        <p:nvSpPr>
          <p:cNvPr id="69" name="タイトル 1"/>
          <p:cNvSpPr txBox="1">
            <a:spLocks/>
          </p:cNvSpPr>
          <p:nvPr/>
        </p:nvSpPr>
        <p:spPr>
          <a:xfrm>
            <a:off x="625987" y="4797512"/>
            <a:ext cx="4130293" cy="306843"/>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a:t>
            </a:r>
            <a:r>
              <a:rPr lang="ja-JP" altLang="en-US" sz="1400" b="1" u="sng" dirty="0">
                <a:solidFill>
                  <a:schemeClr val="bg1"/>
                </a:solidFill>
              </a:rPr>
              <a:t>水温</a:t>
            </a:r>
            <a:r>
              <a:rPr lang="ja-JP" altLang="en-US" sz="1400" b="1" u="sng" dirty="0" smtClean="0">
                <a:solidFill>
                  <a:schemeClr val="bg1"/>
                </a:solidFill>
              </a:rPr>
              <a:t>の低い、深い水深での魚類養殖技術の実証</a:t>
            </a:r>
            <a:endParaRPr lang="en-US" altLang="ja-JP" sz="1400" b="1" u="sng" spc="272" dirty="0">
              <a:solidFill>
                <a:schemeClr val="bg1"/>
              </a:solidFill>
            </a:endParaRPr>
          </a:p>
        </p:txBody>
      </p:sp>
      <p:sp>
        <p:nvSpPr>
          <p:cNvPr id="81" name="テキスト ボックス 80"/>
          <p:cNvSpPr txBox="1"/>
          <p:nvPr/>
        </p:nvSpPr>
        <p:spPr>
          <a:xfrm>
            <a:off x="5134284" y="6444889"/>
            <a:ext cx="1210588" cy="400110"/>
          </a:xfrm>
          <a:prstGeom prst="rect">
            <a:avLst/>
          </a:prstGeom>
          <a:noFill/>
        </p:spPr>
        <p:txBody>
          <a:bodyPr wrap="none" rtlCol="0">
            <a:spAutoFit/>
          </a:bodyPr>
          <a:lstStyle/>
          <a:p>
            <a:r>
              <a:rPr lang="ja-JP" altLang="en-US" sz="1000" dirty="0">
                <a:solidFill>
                  <a:schemeClr val="bg1"/>
                </a:solidFill>
              </a:rPr>
              <a:t>浮沈</a:t>
            </a:r>
            <a:r>
              <a:rPr lang="ja-JP" altLang="en-US" sz="1000" dirty="0" smtClean="0">
                <a:solidFill>
                  <a:schemeClr val="bg1"/>
                </a:solidFill>
              </a:rPr>
              <a:t>式イケスを用</a:t>
            </a:r>
            <a:endParaRPr lang="en-US" altLang="ja-JP" sz="1000" dirty="0" smtClean="0">
              <a:solidFill>
                <a:schemeClr val="bg1"/>
              </a:solidFill>
            </a:endParaRPr>
          </a:p>
          <a:p>
            <a:r>
              <a:rPr lang="ja-JP" altLang="en-US" sz="1000" dirty="0" smtClean="0">
                <a:solidFill>
                  <a:schemeClr val="bg1"/>
                </a:solidFill>
              </a:rPr>
              <a:t>いた養殖イメージ</a:t>
            </a:r>
            <a:endParaRPr lang="en-US" altLang="ja-JP" sz="1000" dirty="0" smtClean="0">
              <a:solidFill>
                <a:schemeClr val="bg1"/>
              </a:solidFill>
            </a:endParaRPr>
          </a:p>
        </p:txBody>
      </p:sp>
      <p:sp>
        <p:nvSpPr>
          <p:cNvPr id="43" name="タイトル 1"/>
          <p:cNvSpPr txBox="1">
            <a:spLocks/>
          </p:cNvSpPr>
          <p:nvPr/>
        </p:nvSpPr>
        <p:spPr>
          <a:xfrm>
            <a:off x="592306" y="6922268"/>
            <a:ext cx="5432291" cy="285536"/>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〇養殖期間が短く、付加価値の高い新魚種「マサバ」の試験養殖</a:t>
            </a:r>
            <a:endParaRPr lang="en-US" altLang="ja-JP" sz="1400" b="1" u="sng" spc="272" dirty="0">
              <a:solidFill>
                <a:schemeClr val="bg1"/>
              </a:solidFill>
            </a:endParaRPr>
          </a:p>
        </p:txBody>
      </p:sp>
      <p:sp>
        <p:nvSpPr>
          <p:cNvPr id="44" name="タイトル 1"/>
          <p:cNvSpPr txBox="1">
            <a:spLocks/>
          </p:cNvSpPr>
          <p:nvPr/>
        </p:nvSpPr>
        <p:spPr>
          <a:xfrm>
            <a:off x="634320" y="5073704"/>
            <a:ext cx="3071625" cy="1761233"/>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急激な高水温化により増加している魚病被害の軽減に向けて、水温の低い、深い水深での魚類養殖技術の実証を進めています（令和６年度～）。</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この取組は、深い水深まで沈めることができる「浮沈（ふちん）式のイケス」を用いて、低い水温に加えて、波の影響が軽減されるストレスの少ない環境でマハタを飼育し、生存率の向上を目指すものです。</a:t>
            </a:r>
            <a:endParaRPr lang="en-US" altLang="ja-JP" sz="1400" spc="272" dirty="0">
              <a:solidFill>
                <a:srgbClr val="FF0000"/>
              </a:solidFill>
            </a:endParaRPr>
          </a:p>
        </p:txBody>
      </p:sp>
      <p:sp>
        <p:nvSpPr>
          <p:cNvPr id="45" name="タイトル 1"/>
          <p:cNvSpPr txBox="1">
            <a:spLocks/>
          </p:cNvSpPr>
          <p:nvPr/>
        </p:nvSpPr>
        <p:spPr>
          <a:xfrm>
            <a:off x="634320" y="7328890"/>
            <a:ext cx="3697059" cy="2049259"/>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endParaRPr lang="en-US" altLang="ja-JP" sz="1400" spc="272" dirty="0">
              <a:solidFill>
                <a:schemeClr val="bg1"/>
              </a:solidFill>
            </a:endParaRPr>
          </a:p>
        </p:txBody>
      </p:sp>
      <p:sp>
        <p:nvSpPr>
          <p:cNvPr id="37" name="タイトル 1"/>
          <p:cNvSpPr txBox="1">
            <a:spLocks/>
          </p:cNvSpPr>
          <p:nvPr/>
        </p:nvSpPr>
        <p:spPr>
          <a:xfrm>
            <a:off x="697604" y="7192175"/>
            <a:ext cx="3900423" cy="2330537"/>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新たな養殖魚種として、養殖期間が短く、付加価値の高い「マサバ」の試験養殖</a:t>
            </a:r>
            <a:r>
              <a:rPr lang="ja-JP" altLang="ja-JP" sz="1200" dirty="0" smtClean="0">
                <a:solidFill>
                  <a:schemeClr val="bg1"/>
                </a:solidFill>
              </a:rPr>
              <a:t>に取り組</a:t>
            </a:r>
            <a:r>
              <a:rPr lang="ja-JP" altLang="en-US" sz="1200" dirty="0" smtClean="0">
                <a:solidFill>
                  <a:schemeClr val="bg1"/>
                </a:solidFill>
              </a:rPr>
              <a:t>んでいます（令和５年度～）。人工生産された稚魚を、配合飼料を与えながら育てることで、寄生虫（アニサキス）の</a:t>
            </a:r>
            <a:r>
              <a:rPr lang="ja-JP" altLang="en-US" sz="1200" dirty="0">
                <a:solidFill>
                  <a:schemeClr val="bg1"/>
                </a:solidFill>
              </a:rPr>
              <a:t>感染</a:t>
            </a:r>
            <a:r>
              <a:rPr lang="ja-JP" altLang="en-US" sz="1200" dirty="0" smtClean="0">
                <a:solidFill>
                  <a:schemeClr val="bg1"/>
                </a:solidFill>
              </a:rPr>
              <a:t>リスクが低く、品質（脂の乗り）</a:t>
            </a:r>
            <a:r>
              <a:rPr lang="ja-JP" altLang="en-US" sz="1200" dirty="0">
                <a:solidFill>
                  <a:schemeClr val="bg1"/>
                </a:solidFill>
              </a:rPr>
              <a:t>の</a:t>
            </a:r>
            <a:r>
              <a:rPr lang="ja-JP" altLang="en-US" sz="1200" dirty="0" smtClean="0">
                <a:solidFill>
                  <a:schemeClr val="bg1"/>
                </a:solidFill>
              </a:rPr>
              <a:t>安定した「マサバ」を生産することを目標としています。</a:t>
            </a:r>
            <a:endParaRPr lang="en-US" altLang="ja-JP" sz="1200" dirty="0" smtClean="0">
              <a:solidFill>
                <a:schemeClr val="bg1"/>
              </a:solidFill>
            </a:endParaRPr>
          </a:p>
          <a:p>
            <a:pPr algn="l" latinLnBrk="1">
              <a:lnSpc>
                <a:spcPct val="100000"/>
              </a:lnSpc>
            </a:pPr>
            <a:r>
              <a:rPr lang="ja-JP" altLang="en-US" sz="1200" dirty="0" smtClean="0">
                <a:solidFill>
                  <a:schemeClr val="bg1"/>
                </a:solidFill>
              </a:rPr>
              <a:t>　現在は、漁協や漁業者の協力を得て、海面イケスや陸上水槽での試験養殖を進めており、「マサバ」が安定生産できれば、新たなブランド魚の創出により、養殖業の多角化や、地域の活性化につながるものとして、期待されます。</a:t>
            </a:r>
            <a:endParaRPr lang="en-US" altLang="ja-JP" sz="1200" dirty="0">
              <a:solidFill>
                <a:schemeClr val="bg1"/>
              </a:solidFill>
            </a:endParaRPr>
          </a:p>
          <a:p>
            <a:pPr algn="l" latinLnBrk="1">
              <a:lnSpc>
                <a:spcPct val="100000"/>
              </a:lnSpc>
            </a:pPr>
            <a:endParaRPr lang="en-US" altLang="ja-JP" sz="1200" spc="272" dirty="0">
              <a:solidFill>
                <a:schemeClr val="bg1"/>
              </a:solidFill>
            </a:endParaRPr>
          </a:p>
        </p:txBody>
      </p:sp>
      <p:sp>
        <p:nvSpPr>
          <p:cNvPr id="46" name="テキスト ボックス 45"/>
          <p:cNvSpPr txBox="1"/>
          <p:nvPr/>
        </p:nvSpPr>
        <p:spPr>
          <a:xfrm>
            <a:off x="4691099" y="8980275"/>
            <a:ext cx="1621236" cy="246221"/>
          </a:xfrm>
          <a:prstGeom prst="rect">
            <a:avLst/>
          </a:prstGeom>
          <a:solidFill>
            <a:schemeClr val="tx1"/>
          </a:solidFill>
        </p:spPr>
        <p:txBody>
          <a:bodyPr wrap="square" rtlCol="0">
            <a:spAutoFit/>
          </a:bodyPr>
          <a:lstStyle/>
          <a:p>
            <a:r>
              <a:rPr lang="ja-JP" altLang="en-US" sz="1000" dirty="0" smtClean="0">
                <a:solidFill>
                  <a:schemeClr val="bg1"/>
                </a:solidFill>
              </a:rPr>
              <a:t>サバの刺身（イメージ）</a:t>
            </a:r>
            <a:r>
              <a:rPr lang="ja-JP" altLang="en-US" sz="1000" dirty="0">
                <a:solidFill>
                  <a:schemeClr val="bg1"/>
                </a:solidFill>
              </a:rPr>
              <a:t>　</a:t>
            </a:r>
            <a:r>
              <a:rPr lang="ja-JP" altLang="en-US" sz="1000" dirty="0" smtClean="0">
                <a:solidFill>
                  <a:schemeClr val="bg1"/>
                </a:solidFill>
              </a:rPr>
              <a:t>　　</a:t>
            </a:r>
            <a:endParaRPr kumimoji="1" lang="ja-JP" altLang="en-US" sz="1000" dirty="0">
              <a:solidFill>
                <a:schemeClr val="bg1"/>
              </a:solidFill>
            </a:endParaRPr>
          </a:p>
        </p:txBody>
      </p:sp>
      <p:sp>
        <p:nvSpPr>
          <p:cNvPr id="84" name="テキスト ボックス 83"/>
          <p:cNvSpPr txBox="1"/>
          <p:nvPr/>
        </p:nvSpPr>
        <p:spPr>
          <a:xfrm>
            <a:off x="2461270" y="4088366"/>
            <a:ext cx="1777995" cy="246221"/>
          </a:xfrm>
          <a:prstGeom prst="rect">
            <a:avLst/>
          </a:prstGeom>
          <a:noFill/>
        </p:spPr>
        <p:txBody>
          <a:bodyPr wrap="square" rtlCol="0">
            <a:spAutoFit/>
          </a:bodyPr>
          <a:lstStyle/>
          <a:p>
            <a:pPr algn="ctr"/>
            <a:r>
              <a:rPr lang="ja-JP" altLang="en-US" sz="1000" dirty="0" smtClean="0">
                <a:solidFill>
                  <a:schemeClr val="bg1"/>
                </a:solidFill>
              </a:rPr>
              <a:t>マハタの</a:t>
            </a:r>
            <a:r>
              <a:rPr lang="ja-JP" altLang="en-US" sz="1000" dirty="0">
                <a:solidFill>
                  <a:schemeClr val="bg1"/>
                </a:solidFill>
              </a:rPr>
              <a:t>飼育</a:t>
            </a:r>
            <a:r>
              <a:rPr lang="ja-JP" altLang="en-US" sz="1000" dirty="0" smtClean="0">
                <a:solidFill>
                  <a:schemeClr val="bg1"/>
                </a:solidFill>
              </a:rPr>
              <a:t>試験</a:t>
            </a:r>
            <a:endParaRPr kumimoji="1" lang="ja-JP" altLang="en-US" sz="1000" dirty="0">
              <a:solidFill>
                <a:schemeClr val="bg1"/>
              </a:solidFill>
            </a:endParaRPr>
          </a:p>
        </p:txBody>
      </p:sp>
      <p:sp>
        <p:nvSpPr>
          <p:cNvPr id="38" name="テキスト ボックス 37"/>
          <p:cNvSpPr txBox="1"/>
          <p:nvPr/>
        </p:nvSpPr>
        <p:spPr>
          <a:xfrm>
            <a:off x="4700132" y="4088366"/>
            <a:ext cx="1210588" cy="246221"/>
          </a:xfrm>
          <a:prstGeom prst="rect">
            <a:avLst/>
          </a:prstGeom>
          <a:noFill/>
        </p:spPr>
        <p:txBody>
          <a:bodyPr wrap="none" rtlCol="0">
            <a:spAutoFit/>
          </a:bodyPr>
          <a:lstStyle/>
          <a:p>
            <a:r>
              <a:rPr lang="ja-JP" altLang="en-US" sz="1000" dirty="0" smtClean="0">
                <a:solidFill>
                  <a:schemeClr val="bg1"/>
                </a:solidFill>
              </a:rPr>
              <a:t>マダイの魚病診断</a:t>
            </a:r>
            <a:endParaRPr kumimoji="1" lang="ja-JP" altLang="en-US" sz="1000" dirty="0">
              <a:solidFill>
                <a:schemeClr val="bg1"/>
              </a:solidFill>
            </a:endParaRPr>
          </a:p>
        </p:txBody>
      </p:sp>
      <p:sp>
        <p:nvSpPr>
          <p:cNvPr id="35" name="テキスト ボックス 34"/>
          <p:cNvSpPr txBox="1"/>
          <p:nvPr/>
        </p:nvSpPr>
        <p:spPr>
          <a:xfrm>
            <a:off x="517363" y="4088366"/>
            <a:ext cx="2033804" cy="246221"/>
          </a:xfrm>
          <a:prstGeom prst="rect">
            <a:avLst/>
          </a:prstGeom>
          <a:noFill/>
        </p:spPr>
        <p:txBody>
          <a:bodyPr wrap="square" rtlCol="0">
            <a:spAutoFit/>
          </a:bodyPr>
          <a:lstStyle/>
          <a:p>
            <a:pPr algn="ctr"/>
            <a:r>
              <a:rPr lang="ja-JP" altLang="en-US" sz="1000" dirty="0" smtClean="0">
                <a:solidFill>
                  <a:schemeClr val="bg1"/>
                </a:solidFill>
              </a:rPr>
              <a:t>試験魚識別用の標識付け作業</a:t>
            </a:r>
            <a:endParaRPr kumimoji="1" lang="ja-JP" altLang="en-US" sz="1000" dirty="0">
              <a:solidFill>
                <a:schemeClr val="bg1"/>
              </a:solidFill>
            </a:endParaRPr>
          </a:p>
        </p:txBody>
      </p:sp>
      <p:cxnSp>
        <p:nvCxnSpPr>
          <p:cNvPr id="42" name="直線コネクタ 41"/>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角丸四角形 49"/>
          <p:cNvSpPr/>
          <p:nvPr/>
        </p:nvSpPr>
        <p:spPr>
          <a:xfrm>
            <a:off x="572947" y="4734782"/>
            <a:ext cx="5710360" cy="4639822"/>
          </a:xfrm>
          <a:prstGeom prst="roundRect">
            <a:avLst>
              <a:gd name="adj" fmla="val 85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a:latin typeface="+mn-ea"/>
              </a:rPr>
              <a:t>８</a:t>
            </a:r>
          </a:p>
        </p:txBody>
      </p:sp>
      <p:grpSp>
        <p:nvGrpSpPr>
          <p:cNvPr id="12" name="グループ化 11"/>
          <p:cNvGrpSpPr/>
          <p:nvPr/>
        </p:nvGrpSpPr>
        <p:grpSpPr>
          <a:xfrm>
            <a:off x="622217" y="1309434"/>
            <a:ext cx="1307625" cy="353211"/>
            <a:chOff x="622217" y="1316258"/>
            <a:chExt cx="1307625" cy="353211"/>
          </a:xfrm>
        </p:grpSpPr>
        <p:sp>
          <p:nvSpPr>
            <p:cNvPr id="36" name="ブローチ 35"/>
            <p:cNvSpPr/>
            <p:nvPr/>
          </p:nvSpPr>
          <p:spPr>
            <a:xfrm>
              <a:off x="669842" y="1345774"/>
              <a:ext cx="1260000" cy="320236"/>
            </a:xfrm>
            <a:prstGeom prst="plaque">
              <a:avLst>
                <a:gd name="adj" fmla="val 8730"/>
              </a:avLst>
            </a:prstGeom>
            <a:gradFill flip="none" rotWithShape="1">
              <a:gsLst>
                <a:gs pos="100000">
                  <a:srgbClr val="00B050"/>
                </a:gs>
                <a:gs pos="0">
                  <a:srgbClr val="0000FF"/>
                </a:gs>
              </a:gsLst>
              <a:lin ang="0" scaled="1"/>
              <a:tileRect/>
            </a:gradFill>
            <a:ln w="19050">
              <a:gradFill flip="none" rotWithShape="1">
                <a:gsLst>
                  <a:gs pos="0">
                    <a:srgbClr val="0000FF"/>
                  </a:gs>
                  <a:gs pos="100000">
                    <a:srgbClr val="00B05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47" name="グループ化 46"/>
            <p:cNvGrpSpPr/>
            <p:nvPr/>
          </p:nvGrpSpPr>
          <p:grpSpPr>
            <a:xfrm>
              <a:off x="622217" y="1316258"/>
              <a:ext cx="1260000" cy="353211"/>
              <a:chOff x="622217" y="1355899"/>
              <a:chExt cx="1260000" cy="435369"/>
            </a:xfrm>
          </p:grpSpPr>
          <p:sp>
            <p:nvSpPr>
              <p:cNvPr id="48" name="ブローチ 47"/>
              <p:cNvSpPr/>
              <p:nvPr/>
            </p:nvSpPr>
            <p:spPr>
              <a:xfrm>
                <a:off x="622217" y="1396545"/>
                <a:ext cx="1260000" cy="394723"/>
              </a:xfrm>
              <a:prstGeom prst="plaque">
                <a:avLst>
                  <a:gd name="adj" fmla="val 8730"/>
                </a:avLst>
              </a:prstGeom>
              <a:solidFill>
                <a:schemeClr val="tx1"/>
              </a:solidFill>
              <a:ln w="19050">
                <a:gradFill flip="none" rotWithShape="1">
                  <a:gsLst>
                    <a:gs pos="0">
                      <a:srgbClr val="0000FF"/>
                    </a:gs>
                    <a:gs pos="100000">
                      <a:srgbClr val="00B05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622217" y="1355899"/>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108" y="2744306"/>
            <a:ext cx="1757158" cy="1317500"/>
          </a:xfrm>
          <a:prstGeom prst="rect">
            <a:avLst/>
          </a:prstGeom>
          <a:ln>
            <a:solidFill>
              <a:schemeClr val="bg1"/>
            </a:solidFill>
          </a:ln>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679" y="2738497"/>
            <a:ext cx="1805380" cy="1322852"/>
          </a:xfrm>
          <a:prstGeom prst="rect">
            <a:avLst/>
          </a:prstGeom>
          <a:ln>
            <a:solidFill>
              <a:schemeClr val="bg1"/>
            </a:solidFill>
          </a:ln>
        </p:spPr>
      </p:pic>
      <p:pic>
        <p:nvPicPr>
          <p:cNvPr id="4" name="図 3"/>
          <p:cNvPicPr>
            <a:picLocks noChangeAspect="1"/>
          </p:cNvPicPr>
          <p:nvPr/>
        </p:nvPicPr>
        <p:blipFill>
          <a:blip r:embed="rId7"/>
          <a:stretch>
            <a:fillRect/>
          </a:stretch>
        </p:blipFill>
        <p:spPr>
          <a:xfrm>
            <a:off x="5054025" y="8056141"/>
            <a:ext cx="1205679" cy="903019"/>
          </a:xfrm>
          <a:prstGeom prst="rect">
            <a:avLst/>
          </a:prstGeom>
        </p:spPr>
      </p:pic>
      <p:pic>
        <p:nvPicPr>
          <p:cNvPr id="31" name="図 30"/>
          <p:cNvPicPr>
            <a:picLocks noChangeAspect="1"/>
          </p:cNvPicPr>
          <p:nvPr/>
        </p:nvPicPr>
        <p:blipFill>
          <a:blip r:embed="rId8"/>
          <a:stretch>
            <a:fillRect/>
          </a:stretch>
        </p:blipFill>
        <p:spPr>
          <a:xfrm>
            <a:off x="4521550" y="7308718"/>
            <a:ext cx="1426847" cy="1068073"/>
          </a:xfrm>
          <a:prstGeom prst="rect">
            <a:avLst/>
          </a:prstGeom>
        </p:spPr>
      </p:pic>
      <p:sp>
        <p:nvSpPr>
          <p:cNvPr id="41" name="正方形/長方形 40"/>
          <p:cNvSpPr/>
          <p:nvPr/>
        </p:nvSpPr>
        <p:spPr>
          <a:xfrm>
            <a:off x="4291945" y="5082518"/>
            <a:ext cx="792559" cy="153888"/>
          </a:xfrm>
          <a:prstGeom prst="rect">
            <a:avLst/>
          </a:prstGeom>
          <a:solidFill>
            <a:schemeClr val="tx1"/>
          </a:solidFill>
        </p:spPr>
        <p:txBody>
          <a:bodyPr wrap="square" lIns="0" tIns="0" rIns="0" bIns="0">
            <a:spAutoFit/>
          </a:bodyPr>
          <a:lstStyle/>
          <a:p>
            <a:pPr algn="ctr">
              <a:defRPr sz="1000" b="0" i="0" u="none" strike="noStrike" kern="1200" baseline="0">
                <a:solidFill>
                  <a:prstClr val="black"/>
                </a:solidFill>
                <a:latin typeface="+mn-lt"/>
                <a:ea typeface="+mn-ea"/>
                <a:cs typeface="+mn-cs"/>
              </a:defRPr>
            </a:pPr>
            <a:r>
              <a:rPr lang="ja-JP" altLang="en-US" sz="1000" b="1" dirty="0">
                <a:solidFill>
                  <a:schemeClr val="bg1">
                    <a:lumMod val="75000"/>
                    <a:lumOff val="25000"/>
                  </a:schemeClr>
                </a:solidFill>
                <a:latin typeface="BIZ UDゴシック" panose="020B0400000000000000" pitchFamily="49" charset="-128"/>
                <a:ea typeface="BIZ UDゴシック" panose="020B0400000000000000" pitchFamily="49" charset="-128"/>
              </a:rPr>
              <a:t>尾鷲</a:t>
            </a:r>
            <a:r>
              <a:rPr lang="ja-JP" altLang="en-US" sz="1000" b="1" dirty="0" smtClean="0">
                <a:solidFill>
                  <a:schemeClr val="bg1">
                    <a:lumMod val="75000"/>
                    <a:lumOff val="25000"/>
                  </a:schemeClr>
                </a:solidFill>
                <a:latin typeface="BIZ UDゴシック" panose="020B0400000000000000" pitchFamily="49" charset="-128"/>
                <a:ea typeface="BIZ UDゴシック" panose="020B0400000000000000" pitchFamily="49" charset="-128"/>
              </a:rPr>
              <a:t>湾の水温 </a:t>
            </a:r>
            <a:endParaRPr lang="en-US" altLang="ja-JP" sz="1000" b="1" dirty="0" smtClean="0">
              <a:solidFill>
                <a:schemeClr val="bg1">
                  <a:lumMod val="75000"/>
                  <a:lumOff val="25000"/>
                </a:schemeClr>
              </a:solidFill>
              <a:latin typeface="BIZ UDゴシック" panose="020B0400000000000000" pitchFamily="49" charset="-128"/>
              <a:ea typeface="BIZ UDゴシック" panose="020B0400000000000000" pitchFamily="49" charset="-128"/>
            </a:endParaRPr>
          </a:p>
        </p:txBody>
      </p:sp>
      <p:pic>
        <p:nvPicPr>
          <p:cNvPr id="9" name="図 8"/>
          <p:cNvPicPr>
            <a:picLocks noChangeAspect="1"/>
          </p:cNvPicPr>
          <p:nvPr/>
        </p:nvPicPr>
        <p:blipFill>
          <a:blip r:embed="rId9"/>
          <a:stretch>
            <a:fillRect/>
          </a:stretch>
        </p:blipFill>
        <p:spPr>
          <a:xfrm>
            <a:off x="4125037" y="6214087"/>
            <a:ext cx="1018464" cy="724137"/>
          </a:xfrm>
          <a:prstGeom prst="rect">
            <a:avLst/>
          </a:prstGeom>
        </p:spPr>
      </p:pic>
      <p:cxnSp>
        <p:nvCxnSpPr>
          <p:cNvPr id="15" name="直線矢印コネクタ 14"/>
          <p:cNvCxnSpPr/>
          <p:nvPr/>
        </p:nvCxnSpPr>
        <p:spPr>
          <a:xfrm flipV="1">
            <a:off x="4901425" y="5347540"/>
            <a:ext cx="1005142" cy="432155"/>
          </a:xfrm>
          <a:prstGeom prst="straightConnector1">
            <a:avLst/>
          </a:prstGeom>
          <a:ln w="28575">
            <a:solidFill>
              <a:srgbClr val="FF33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5260169" y="5609029"/>
            <a:ext cx="542877" cy="153888"/>
          </a:xfrm>
          <a:prstGeom prst="rect">
            <a:avLst/>
          </a:prstGeom>
          <a:noFill/>
        </p:spPr>
        <p:txBody>
          <a:bodyPr wrap="square" lIns="0" tIns="0" rIns="0" bIns="0">
            <a:spAutoFit/>
          </a:bodyPr>
          <a:lstStyle/>
          <a:p>
            <a:pPr algn="ctr">
              <a:defRPr sz="1000" b="0" i="0" u="none" strike="noStrike" kern="1200" baseline="0">
                <a:solidFill>
                  <a:prstClr val="black"/>
                </a:solidFill>
                <a:latin typeface="+mn-lt"/>
                <a:ea typeface="+mn-ea"/>
                <a:cs typeface="+mn-cs"/>
              </a:defRPr>
            </a:pPr>
            <a:r>
              <a:rPr lang="ja-JP" altLang="en-US" sz="1000" dirty="0" smtClean="0">
                <a:solidFill>
                  <a:srgbClr val="FF0000"/>
                </a:solidFill>
                <a:latin typeface="+mj-ea"/>
                <a:ea typeface="+mj-ea"/>
              </a:rPr>
              <a:t>高水温化 </a:t>
            </a:r>
            <a:endParaRPr lang="en-US" altLang="ja-JP" sz="1000" dirty="0" smtClean="0">
              <a:solidFill>
                <a:srgbClr val="FF0000"/>
              </a:solidFill>
              <a:latin typeface="+mj-ea"/>
              <a:ea typeface="+mj-ea"/>
            </a:endParaRPr>
          </a:p>
        </p:txBody>
      </p:sp>
      <p:sp>
        <p:nvSpPr>
          <p:cNvPr id="52" name="正方形/長方形 51"/>
          <p:cNvSpPr/>
          <p:nvPr/>
        </p:nvSpPr>
        <p:spPr>
          <a:xfrm rot="16200000">
            <a:off x="3486849" y="5424241"/>
            <a:ext cx="811840" cy="138499"/>
          </a:xfrm>
          <a:prstGeom prst="rect">
            <a:avLst/>
          </a:prstGeom>
          <a:noFill/>
        </p:spPr>
        <p:txBody>
          <a:bodyPr wrap="square" lIns="0" tIns="0" rIns="0" bIns="0">
            <a:spAutoFit/>
          </a:bodyPr>
          <a:lstStyle/>
          <a:p>
            <a:pPr algn="ctr">
              <a:defRPr sz="1000" b="0" i="0" u="none" strike="noStrike" kern="1200" baseline="0">
                <a:solidFill>
                  <a:prstClr val="black"/>
                </a:solidFill>
                <a:latin typeface="+mn-lt"/>
                <a:ea typeface="+mn-ea"/>
                <a:cs typeface="+mn-cs"/>
              </a:defRPr>
            </a:pPr>
            <a:r>
              <a:rPr lang="ja-JP" altLang="en-US" sz="900" dirty="0" smtClean="0">
                <a:solidFill>
                  <a:schemeClr val="bg1">
                    <a:lumMod val="75000"/>
                    <a:lumOff val="25000"/>
                  </a:schemeClr>
                </a:solidFill>
                <a:latin typeface="BIZ UDゴシック" panose="020B0400000000000000" pitchFamily="49" charset="-128"/>
                <a:ea typeface="BIZ UDゴシック" panose="020B0400000000000000" pitchFamily="49" charset="-128"/>
              </a:rPr>
              <a:t>平均水温（℃） </a:t>
            </a:r>
            <a:endParaRPr lang="en-US" altLang="ja-JP" sz="900" dirty="0" smtClean="0">
              <a:solidFill>
                <a:schemeClr val="bg1">
                  <a:lumMod val="75000"/>
                  <a:lumOff val="25000"/>
                </a:schemeClr>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06369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5012267"/>
            <a:ext cx="6858000" cy="4893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8986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66" y="1619846"/>
            <a:ext cx="2305050" cy="1704975"/>
          </a:xfrm>
          <a:prstGeom prst="rect">
            <a:avLst/>
          </a:prstGeom>
          <a:ln w="6350">
            <a:solidFill>
              <a:schemeClr val="accent1"/>
            </a:solidFill>
          </a:ln>
        </p:spPr>
      </p:pic>
      <p:sp>
        <p:nvSpPr>
          <p:cNvPr id="47" name="二等辺三角形 46"/>
          <p:cNvSpPr/>
          <p:nvPr/>
        </p:nvSpPr>
        <p:spPr>
          <a:xfrm rot="12960000">
            <a:off x="2453257" y="2587438"/>
            <a:ext cx="76199" cy="498655"/>
          </a:xfrm>
          <a:prstGeom prst="triangle">
            <a:avLst>
              <a:gd name="adj" fmla="val 30561"/>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891" y="3435934"/>
            <a:ext cx="2288219" cy="1573609"/>
          </a:xfrm>
          <a:prstGeom prst="rect">
            <a:avLst/>
          </a:prstGeom>
          <a:ln w="12700">
            <a:solidFill>
              <a:srgbClr val="000000"/>
            </a:solidFill>
          </a:ln>
        </p:spPr>
      </p:pic>
      <p:sp>
        <p:nvSpPr>
          <p:cNvPr id="27" name="正方形/長方形 26"/>
          <p:cNvSpPr/>
          <p:nvPr/>
        </p:nvSpPr>
        <p:spPr>
          <a:xfrm>
            <a:off x="2977178" y="3435934"/>
            <a:ext cx="3743458" cy="1090042"/>
          </a:xfrm>
          <a:prstGeom prst="rect">
            <a:avLst/>
          </a:prstGeom>
          <a:noFill/>
        </p:spPr>
        <p:txBody>
          <a:bodyPr wrap="square" lIns="0" tIns="0" rIns="0" bIns="0">
            <a:spAutoFit/>
          </a:bodyPr>
          <a:lstStyle/>
          <a:p>
            <a:pPr eaLnBrk="0" fontAlgn="base" hangingPunct="0">
              <a:lnSpc>
                <a:spcPts val="1700"/>
              </a:lnSpc>
            </a:pPr>
            <a:r>
              <a:rPr lang="ja-JP" altLang="en-US" sz="1400" b="1" dirty="0">
                <a:solidFill>
                  <a:schemeClr val="bg1"/>
                </a:solidFill>
              </a:rPr>
              <a:t>鈴鹿水産</a:t>
            </a:r>
            <a:r>
              <a:rPr lang="ja-JP" altLang="en-US" sz="1400" b="1" dirty="0" smtClean="0">
                <a:solidFill>
                  <a:schemeClr val="bg1"/>
                </a:solidFill>
              </a:rPr>
              <a:t>研究室</a:t>
            </a:r>
            <a:endParaRPr lang="ja-JP" altLang="ja-JP" sz="1200" kern="100" dirty="0">
              <a:solidFill>
                <a:schemeClr val="bg1"/>
              </a:solidFill>
              <a:latin typeface="+mj-ea"/>
            </a:endParaRPr>
          </a:p>
          <a:p>
            <a:pPr eaLnBrk="0" fontAlgn="base" hangingPunct="0">
              <a:lnSpc>
                <a:spcPts val="1700"/>
              </a:lnSpc>
            </a:pPr>
            <a:r>
              <a:rPr lang="ja-JP" altLang="ja-JP" sz="1200" kern="0" dirty="0" smtClean="0">
                <a:solidFill>
                  <a:schemeClr val="bg1"/>
                </a:solidFill>
                <a:latin typeface="+mj-ea"/>
              </a:rPr>
              <a:t>〒</a:t>
            </a:r>
            <a:r>
              <a:rPr lang="en-US" altLang="ja-JP" sz="1200" kern="0" dirty="0">
                <a:solidFill>
                  <a:schemeClr val="bg1"/>
                </a:solidFill>
                <a:latin typeface="+mj-ea"/>
              </a:rPr>
              <a:t>510-0243  </a:t>
            </a:r>
            <a:r>
              <a:rPr lang="ja-JP" altLang="en-US" sz="1200" kern="0" dirty="0" smtClean="0">
                <a:solidFill>
                  <a:schemeClr val="bg1"/>
                </a:solidFill>
                <a:latin typeface="+mj-ea"/>
              </a:rPr>
              <a:t>三重県</a:t>
            </a:r>
            <a:r>
              <a:rPr lang="ja-JP" altLang="ja-JP" sz="1200" kern="0" dirty="0" smtClean="0">
                <a:solidFill>
                  <a:schemeClr val="bg1"/>
                </a:solidFill>
                <a:latin typeface="+mj-ea"/>
              </a:rPr>
              <a:t>鈴鹿市</a:t>
            </a:r>
            <a:r>
              <a:rPr lang="ja-JP" altLang="ja-JP" sz="1200" kern="0" dirty="0">
                <a:solidFill>
                  <a:schemeClr val="bg1"/>
                </a:solidFill>
                <a:latin typeface="+mj-ea"/>
              </a:rPr>
              <a:t>白子</a:t>
            </a:r>
            <a:r>
              <a:rPr lang="en-US" altLang="ja-JP" sz="1200" kern="0" dirty="0">
                <a:solidFill>
                  <a:schemeClr val="bg1"/>
                </a:solidFill>
                <a:latin typeface="+mj-ea"/>
              </a:rPr>
              <a:t>1-6277-4        </a:t>
            </a:r>
            <a:r>
              <a:rPr lang="ja-JP" altLang="ja-JP" sz="1200" kern="0" dirty="0">
                <a:solidFill>
                  <a:schemeClr val="bg1"/>
                </a:solidFill>
                <a:latin typeface="+mj-ea"/>
              </a:rPr>
              <a:t>　　　</a:t>
            </a:r>
            <a:r>
              <a:rPr lang="ja-JP" altLang="en-US" sz="1200" kern="0" dirty="0">
                <a:solidFill>
                  <a:schemeClr val="bg1"/>
                </a:solidFill>
                <a:latin typeface="+mj-ea"/>
              </a:rPr>
              <a:t>　　　</a:t>
            </a:r>
            <a:r>
              <a:rPr lang="en-US" altLang="ja-JP" sz="1200" kern="0" dirty="0" smtClean="0">
                <a:solidFill>
                  <a:schemeClr val="bg1"/>
                </a:solidFill>
                <a:latin typeface="+mj-ea"/>
              </a:rPr>
              <a:t>【TEL】059-386-0163 </a:t>
            </a:r>
          </a:p>
          <a:p>
            <a:pPr eaLnBrk="0" fontAlgn="base" hangingPunct="0">
              <a:lnSpc>
                <a:spcPts val="1700"/>
              </a:lnSpc>
            </a:pPr>
            <a:r>
              <a:rPr lang="en-US" altLang="ja-JP" sz="1200" kern="0" dirty="0" smtClean="0">
                <a:solidFill>
                  <a:schemeClr val="bg1"/>
                </a:solidFill>
                <a:latin typeface="+mj-ea"/>
              </a:rPr>
              <a:t>【FAX】059-386-5812</a:t>
            </a:r>
          </a:p>
          <a:p>
            <a:pPr eaLnBrk="0" fontAlgn="base" hangingPunct="0">
              <a:lnSpc>
                <a:spcPts val="1700"/>
              </a:lnSpc>
            </a:pPr>
            <a:r>
              <a:rPr lang="en-US" altLang="ja-JP" sz="1200" kern="0" dirty="0" smtClean="0">
                <a:solidFill>
                  <a:schemeClr val="bg1"/>
                </a:solidFill>
                <a:latin typeface="+mj-ea"/>
              </a:rPr>
              <a:t>【</a:t>
            </a:r>
            <a:r>
              <a:rPr lang="ja-JP" altLang="ja-JP" sz="1200" kern="0" dirty="0" smtClean="0">
                <a:solidFill>
                  <a:schemeClr val="bg1"/>
                </a:solidFill>
                <a:latin typeface="+mj-ea"/>
              </a:rPr>
              <a:t>交通機関</a:t>
            </a:r>
            <a:r>
              <a:rPr lang="en-US" altLang="ja-JP" sz="1200" kern="0" dirty="0" smtClean="0">
                <a:solidFill>
                  <a:schemeClr val="bg1"/>
                </a:solidFill>
                <a:latin typeface="+mj-ea"/>
              </a:rPr>
              <a:t>】</a:t>
            </a:r>
            <a:r>
              <a:rPr lang="ja-JP" altLang="ja-JP" sz="1200" kern="0" dirty="0" smtClean="0">
                <a:solidFill>
                  <a:schemeClr val="bg1"/>
                </a:solidFill>
                <a:latin typeface="+mj-ea"/>
              </a:rPr>
              <a:t>近鉄</a:t>
            </a:r>
            <a:r>
              <a:rPr lang="ja-JP" altLang="ja-JP" sz="1200" kern="0" dirty="0">
                <a:solidFill>
                  <a:schemeClr val="bg1"/>
                </a:solidFill>
                <a:latin typeface="+mj-ea"/>
              </a:rPr>
              <a:t>白子駅から</a:t>
            </a:r>
            <a:r>
              <a:rPr lang="ja-JP" altLang="ja-JP" sz="1200" kern="0" dirty="0" smtClean="0">
                <a:solidFill>
                  <a:schemeClr val="bg1"/>
                </a:solidFill>
                <a:latin typeface="+mj-ea"/>
              </a:rPr>
              <a:t>徒歩</a:t>
            </a:r>
            <a:r>
              <a:rPr lang="en-US" altLang="ja-JP" sz="1200" kern="0" dirty="0" smtClean="0">
                <a:solidFill>
                  <a:schemeClr val="bg1"/>
                </a:solidFill>
                <a:latin typeface="+mj-ea"/>
                <a:ea typeface="+mj-ea"/>
              </a:rPr>
              <a:t>1</a:t>
            </a:r>
            <a:r>
              <a:rPr lang="en-US" altLang="ja-JP" sz="1200" dirty="0" smtClean="0">
                <a:solidFill>
                  <a:schemeClr val="bg1"/>
                </a:solidFill>
                <a:latin typeface="+mj-ea"/>
                <a:ea typeface="+mj-ea"/>
              </a:rPr>
              <a:t>0</a:t>
            </a:r>
            <a:r>
              <a:rPr lang="ja-JP" altLang="en-US" sz="1200" dirty="0">
                <a:solidFill>
                  <a:schemeClr val="bg1"/>
                </a:solidFill>
              </a:rPr>
              <a:t>分</a:t>
            </a:r>
          </a:p>
        </p:txBody>
      </p:sp>
      <p:sp>
        <p:nvSpPr>
          <p:cNvPr id="28" name="正方形/長方形 27"/>
          <p:cNvSpPr/>
          <p:nvPr/>
        </p:nvSpPr>
        <p:spPr>
          <a:xfrm>
            <a:off x="2977178" y="1638471"/>
            <a:ext cx="4569232" cy="1523494"/>
          </a:xfrm>
          <a:prstGeom prst="rect">
            <a:avLst/>
          </a:prstGeom>
          <a:noFill/>
        </p:spPr>
        <p:txBody>
          <a:bodyPr wrap="square" lIns="0" tIns="0" rIns="0" bIns="0">
            <a:spAutoFit/>
          </a:bodyPr>
          <a:lstStyle/>
          <a:p>
            <a:r>
              <a:rPr lang="ja-JP" altLang="en-US" sz="1400" b="1" dirty="0">
                <a:solidFill>
                  <a:schemeClr val="bg1"/>
                </a:solidFill>
              </a:rPr>
              <a:t>水産研究所（本所</a:t>
            </a:r>
            <a:r>
              <a:rPr lang="ja-JP" altLang="en-US" sz="1400" b="1" dirty="0" smtClean="0">
                <a:solidFill>
                  <a:schemeClr val="bg1"/>
                </a:solidFill>
              </a:rPr>
              <a:t>）</a:t>
            </a:r>
            <a:endParaRPr lang="ja-JP" altLang="ja-JP" sz="1400" b="1" kern="100" dirty="0">
              <a:solidFill>
                <a:schemeClr val="bg1"/>
              </a:solidFill>
              <a:latin typeface="+mj-ea"/>
            </a:endParaRPr>
          </a:p>
          <a:p>
            <a:pPr eaLnBrk="0" fontAlgn="base" hangingPunct="0">
              <a:lnSpc>
                <a:spcPts val="1700"/>
              </a:lnSpc>
            </a:pPr>
            <a:r>
              <a:rPr lang="ja-JP" altLang="ja-JP" sz="1200" kern="0" dirty="0" smtClean="0">
                <a:solidFill>
                  <a:schemeClr val="bg1"/>
                </a:solidFill>
                <a:latin typeface="+mj-ea"/>
              </a:rPr>
              <a:t>〒</a:t>
            </a:r>
            <a:r>
              <a:rPr lang="en-US" altLang="ja-JP" sz="1200" kern="0" dirty="0">
                <a:solidFill>
                  <a:schemeClr val="bg1"/>
                </a:solidFill>
                <a:latin typeface="+mj-ea"/>
              </a:rPr>
              <a:t>517-0404 </a:t>
            </a:r>
            <a:r>
              <a:rPr lang="ja-JP" altLang="ja-JP" sz="1200" kern="0" dirty="0">
                <a:solidFill>
                  <a:schemeClr val="bg1"/>
                </a:solidFill>
                <a:latin typeface="+mj-ea"/>
              </a:rPr>
              <a:t>三重県志摩市</a:t>
            </a:r>
            <a:r>
              <a:rPr lang="ja-JP" altLang="ja-JP" sz="1200" kern="0" dirty="0" smtClean="0">
                <a:solidFill>
                  <a:schemeClr val="bg1"/>
                </a:solidFill>
                <a:latin typeface="+mj-ea"/>
              </a:rPr>
              <a:t>浜島町浜島</a:t>
            </a:r>
            <a:r>
              <a:rPr lang="en-US" altLang="ja-JP" sz="1200" kern="0" dirty="0" smtClean="0">
                <a:solidFill>
                  <a:schemeClr val="bg1"/>
                </a:solidFill>
                <a:latin typeface="+mj-ea"/>
              </a:rPr>
              <a:t>3564-3</a:t>
            </a:r>
            <a:r>
              <a:rPr lang="ja-JP" altLang="en-US" sz="1200" kern="0" dirty="0" smtClean="0">
                <a:solidFill>
                  <a:schemeClr val="bg1"/>
                </a:solidFill>
                <a:latin typeface="+mj-ea"/>
              </a:rPr>
              <a:t>　</a:t>
            </a:r>
            <a:endParaRPr lang="en-US" altLang="ja-JP" sz="1200" kern="0" dirty="0" smtClean="0">
              <a:solidFill>
                <a:schemeClr val="bg1"/>
              </a:solidFill>
              <a:latin typeface="+mj-ea"/>
            </a:endParaRPr>
          </a:p>
          <a:p>
            <a:pPr eaLnBrk="0" fontAlgn="base" hangingPunct="0">
              <a:lnSpc>
                <a:spcPts val="1700"/>
              </a:lnSpc>
            </a:pPr>
            <a:r>
              <a:rPr lang="en-US" altLang="ja-JP" sz="1200" kern="0" dirty="0" smtClean="0">
                <a:solidFill>
                  <a:schemeClr val="bg1"/>
                </a:solidFill>
                <a:latin typeface="+mj-ea"/>
              </a:rPr>
              <a:t>【TEL】0599-53-0016</a:t>
            </a:r>
          </a:p>
          <a:p>
            <a:pPr eaLnBrk="0" fontAlgn="base" hangingPunct="0">
              <a:lnSpc>
                <a:spcPts val="1700"/>
              </a:lnSpc>
            </a:pPr>
            <a:r>
              <a:rPr lang="en-US" altLang="ja-JP" sz="1200" kern="0" dirty="0" smtClean="0">
                <a:solidFill>
                  <a:schemeClr val="bg1"/>
                </a:solidFill>
                <a:latin typeface="+mj-ea"/>
              </a:rPr>
              <a:t>【FAX】0599-53-2225</a:t>
            </a:r>
          </a:p>
          <a:p>
            <a:pPr eaLnBrk="0" fontAlgn="base" hangingPunct="0">
              <a:lnSpc>
                <a:spcPts val="1700"/>
              </a:lnSpc>
            </a:pPr>
            <a:r>
              <a:rPr lang="en-US" altLang="ja-JP" sz="1200" kern="0" dirty="0" smtClean="0">
                <a:solidFill>
                  <a:schemeClr val="bg1"/>
                </a:solidFill>
                <a:latin typeface="+mj-ea"/>
              </a:rPr>
              <a:t>【e-mail】suigi@pref.mie.lg.jp</a:t>
            </a:r>
            <a:r>
              <a:rPr lang="ja-JP" altLang="en-US" sz="1200" kern="0" dirty="0" smtClean="0">
                <a:solidFill>
                  <a:schemeClr val="bg1"/>
                </a:solidFill>
                <a:latin typeface="+mj-ea"/>
              </a:rPr>
              <a:t>（鈴鹿・尾鷲共通）</a:t>
            </a:r>
            <a:endParaRPr lang="en-US" altLang="ja-JP" sz="1200" kern="0" dirty="0">
              <a:solidFill>
                <a:schemeClr val="bg1"/>
              </a:solidFill>
              <a:latin typeface="+mj-ea"/>
            </a:endParaRPr>
          </a:p>
          <a:p>
            <a:pPr eaLnBrk="0" fontAlgn="base" hangingPunct="0">
              <a:lnSpc>
                <a:spcPts val="1700"/>
              </a:lnSpc>
            </a:pPr>
            <a:r>
              <a:rPr lang="en-US" altLang="ja-JP" sz="1200" kern="0" dirty="0" smtClean="0">
                <a:solidFill>
                  <a:schemeClr val="bg1"/>
                </a:solidFill>
                <a:latin typeface="+mj-ea"/>
              </a:rPr>
              <a:t>【</a:t>
            </a:r>
            <a:r>
              <a:rPr lang="ja-JP" altLang="ja-JP" sz="1200" kern="0" dirty="0" smtClean="0">
                <a:solidFill>
                  <a:schemeClr val="bg1"/>
                </a:solidFill>
                <a:latin typeface="+mj-ea"/>
              </a:rPr>
              <a:t>交通機関</a:t>
            </a:r>
            <a:r>
              <a:rPr lang="en-US" altLang="ja-JP" sz="1200" kern="0" dirty="0" smtClean="0">
                <a:solidFill>
                  <a:schemeClr val="bg1"/>
                </a:solidFill>
                <a:latin typeface="+mj-ea"/>
              </a:rPr>
              <a:t>】</a:t>
            </a:r>
            <a:r>
              <a:rPr lang="ja-JP" altLang="ja-JP" sz="1200" kern="0" dirty="0" smtClean="0">
                <a:solidFill>
                  <a:schemeClr val="bg1"/>
                </a:solidFill>
                <a:latin typeface="+mj-ea"/>
              </a:rPr>
              <a:t>近鉄</a:t>
            </a:r>
            <a:r>
              <a:rPr lang="ja-JP" altLang="en-US" sz="1200" kern="0" dirty="0">
                <a:solidFill>
                  <a:schemeClr val="bg1"/>
                </a:solidFill>
                <a:latin typeface="+mj-ea"/>
              </a:rPr>
              <a:t>志摩</a:t>
            </a:r>
            <a:r>
              <a:rPr lang="ja-JP" altLang="ja-JP" sz="1200" kern="0" dirty="0" smtClean="0">
                <a:solidFill>
                  <a:schemeClr val="bg1"/>
                </a:solidFill>
                <a:latin typeface="+mj-ea"/>
              </a:rPr>
              <a:t>線</a:t>
            </a:r>
            <a:r>
              <a:rPr lang="ja-JP" altLang="ja-JP" sz="1200" kern="0" dirty="0">
                <a:solidFill>
                  <a:schemeClr val="bg1"/>
                </a:solidFill>
                <a:latin typeface="+mj-ea"/>
              </a:rPr>
              <a:t>鵜方駅</a:t>
            </a:r>
            <a:r>
              <a:rPr lang="ja-JP" altLang="ja-JP" sz="1200" kern="0" dirty="0" smtClean="0">
                <a:solidFill>
                  <a:schemeClr val="bg1"/>
                </a:solidFill>
                <a:latin typeface="+mj-ea"/>
              </a:rPr>
              <a:t>から</a:t>
            </a:r>
            <a:r>
              <a:rPr lang="ja-JP" altLang="en-US" sz="1200" kern="0" dirty="0" smtClean="0">
                <a:solidFill>
                  <a:schemeClr val="bg1"/>
                </a:solidFill>
                <a:latin typeface="+mj-ea"/>
              </a:rPr>
              <a:t>バス</a:t>
            </a:r>
            <a:r>
              <a:rPr lang="en-US" altLang="ja-JP" sz="1200" kern="0" dirty="0" smtClean="0">
                <a:solidFill>
                  <a:schemeClr val="bg1"/>
                </a:solidFill>
                <a:latin typeface="+mj-ea"/>
              </a:rPr>
              <a:t>(</a:t>
            </a:r>
            <a:r>
              <a:rPr lang="ja-JP" altLang="en-US" sz="1200" kern="0" dirty="0" smtClean="0">
                <a:solidFill>
                  <a:schemeClr val="bg1"/>
                </a:solidFill>
                <a:latin typeface="+mj-ea"/>
              </a:rPr>
              <a:t>宿浦行</a:t>
            </a:r>
            <a:r>
              <a:rPr lang="en-US" altLang="ja-JP" sz="1200" kern="0" dirty="0" smtClean="0">
                <a:solidFill>
                  <a:schemeClr val="bg1"/>
                </a:solidFill>
                <a:latin typeface="+mj-ea"/>
              </a:rPr>
              <a:t>)    </a:t>
            </a:r>
          </a:p>
          <a:p>
            <a:pPr eaLnBrk="0" fontAlgn="base" hangingPunct="0">
              <a:lnSpc>
                <a:spcPts val="1700"/>
              </a:lnSpc>
            </a:pPr>
            <a:r>
              <a:rPr lang="ja-JP" altLang="en-US" sz="1200" kern="0" dirty="0">
                <a:solidFill>
                  <a:schemeClr val="bg1"/>
                </a:solidFill>
                <a:latin typeface="+mj-ea"/>
              </a:rPr>
              <a:t>　</a:t>
            </a:r>
            <a:r>
              <a:rPr lang="ja-JP" altLang="en-US" sz="1200" kern="0" dirty="0" smtClean="0">
                <a:solidFill>
                  <a:schemeClr val="bg1"/>
                </a:solidFill>
                <a:latin typeface="+mj-ea"/>
              </a:rPr>
              <a:t>　　　　　に乗り、朝日山バス停から徒歩</a:t>
            </a:r>
            <a:r>
              <a:rPr lang="en-US" altLang="ja-JP" sz="1200" kern="0" dirty="0" smtClean="0">
                <a:solidFill>
                  <a:schemeClr val="bg1"/>
                </a:solidFill>
                <a:latin typeface="+mj-ea"/>
              </a:rPr>
              <a:t>20</a:t>
            </a:r>
            <a:r>
              <a:rPr lang="ja-JP" altLang="en-US" sz="1200" kern="0" dirty="0" smtClean="0">
                <a:solidFill>
                  <a:schemeClr val="bg1"/>
                </a:solidFill>
                <a:latin typeface="+mj-ea"/>
              </a:rPr>
              <a:t>分</a:t>
            </a:r>
            <a:endParaRPr lang="ja-JP" altLang="ja-JP" sz="1200" kern="100" dirty="0">
              <a:solidFill>
                <a:schemeClr val="bg1"/>
              </a:solidFill>
              <a:latin typeface="+mj-ea"/>
              <a:cs typeface="Times New Roman"/>
            </a:endParaRPr>
          </a:p>
        </p:txBody>
      </p:sp>
      <p:sp>
        <p:nvSpPr>
          <p:cNvPr id="29" name="正方形/長方形 28"/>
          <p:cNvSpPr/>
          <p:nvPr/>
        </p:nvSpPr>
        <p:spPr>
          <a:xfrm>
            <a:off x="2977178" y="5124370"/>
            <a:ext cx="3733196" cy="1308050"/>
          </a:xfrm>
          <a:prstGeom prst="rect">
            <a:avLst/>
          </a:prstGeom>
          <a:noFill/>
        </p:spPr>
        <p:txBody>
          <a:bodyPr wrap="square" lIns="0" tIns="0" rIns="0" bIns="0">
            <a:spAutoFit/>
          </a:bodyPr>
          <a:lstStyle/>
          <a:p>
            <a:pPr eaLnBrk="0" fontAlgn="base" hangingPunct="0">
              <a:lnSpc>
                <a:spcPts val="1700"/>
              </a:lnSpc>
            </a:pPr>
            <a:r>
              <a:rPr lang="ja-JP" altLang="ja-JP" sz="1400" b="1" kern="0" dirty="0" smtClean="0">
                <a:solidFill>
                  <a:schemeClr val="bg1"/>
                </a:solidFill>
                <a:latin typeface="+mj-ea"/>
              </a:rPr>
              <a:t>尾鷲</a:t>
            </a:r>
            <a:r>
              <a:rPr lang="ja-JP" altLang="ja-JP" sz="1400" b="1" kern="0" dirty="0">
                <a:solidFill>
                  <a:schemeClr val="bg1"/>
                </a:solidFill>
                <a:latin typeface="+mj-ea"/>
              </a:rPr>
              <a:t>水産研究室</a:t>
            </a:r>
            <a:endParaRPr lang="ja-JP" altLang="ja-JP" sz="1400" b="1" kern="100" dirty="0">
              <a:solidFill>
                <a:schemeClr val="bg1"/>
              </a:solidFill>
              <a:latin typeface="+mj-ea"/>
            </a:endParaRPr>
          </a:p>
          <a:p>
            <a:pPr eaLnBrk="0" fontAlgn="base" hangingPunct="0">
              <a:lnSpc>
                <a:spcPts val="1700"/>
              </a:lnSpc>
            </a:pPr>
            <a:r>
              <a:rPr lang="ja-JP" altLang="ja-JP" sz="1200" kern="0" dirty="0" smtClean="0">
                <a:solidFill>
                  <a:schemeClr val="bg1"/>
                </a:solidFill>
                <a:latin typeface="+mj-ea"/>
              </a:rPr>
              <a:t>〒</a:t>
            </a:r>
            <a:r>
              <a:rPr lang="en-US" altLang="ja-JP" sz="1200" kern="0" dirty="0">
                <a:solidFill>
                  <a:schemeClr val="bg1"/>
                </a:solidFill>
                <a:latin typeface="+mj-ea"/>
              </a:rPr>
              <a:t>519-3602</a:t>
            </a:r>
            <a:r>
              <a:rPr lang="ja-JP" altLang="ja-JP" sz="1200" kern="0" dirty="0">
                <a:solidFill>
                  <a:schemeClr val="bg1"/>
                </a:solidFill>
                <a:latin typeface="+mj-ea"/>
              </a:rPr>
              <a:t>　</a:t>
            </a:r>
            <a:r>
              <a:rPr lang="ja-JP" altLang="en-US" sz="1200" kern="0" dirty="0" smtClean="0">
                <a:solidFill>
                  <a:schemeClr val="bg1"/>
                </a:solidFill>
                <a:latin typeface="+mj-ea"/>
              </a:rPr>
              <a:t>三重県</a:t>
            </a:r>
            <a:r>
              <a:rPr lang="ja-JP" altLang="ja-JP" sz="1200" kern="0" dirty="0" smtClean="0">
                <a:solidFill>
                  <a:schemeClr val="bg1"/>
                </a:solidFill>
                <a:latin typeface="+mj-ea"/>
              </a:rPr>
              <a:t>尾鷲市</a:t>
            </a:r>
            <a:r>
              <a:rPr lang="ja-JP" altLang="ja-JP" sz="1200" kern="0" dirty="0">
                <a:solidFill>
                  <a:schemeClr val="bg1"/>
                </a:solidFill>
                <a:latin typeface="+mj-ea"/>
              </a:rPr>
              <a:t>天満浦古里</a:t>
            </a:r>
            <a:r>
              <a:rPr lang="en-US" altLang="ja-JP" sz="1200" kern="0" dirty="0">
                <a:solidFill>
                  <a:schemeClr val="bg1"/>
                </a:solidFill>
                <a:latin typeface="+mj-ea"/>
              </a:rPr>
              <a:t>215-2 </a:t>
            </a:r>
            <a:r>
              <a:rPr lang="ja-JP" altLang="ja-JP" sz="1200" kern="0" dirty="0">
                <a:solidFill>
                  <a:schemeClr val="bg1"/>
                </a:solidFill>
                <a:latin typeface="+mj-ea"/>
              </a:rPr>
              <a:t>　　</a:t>
            </a:r>
            <a:r>
              <a:rPr lang="ja-JP" altLang="en-US" sz="1200" kern="0" dirty="0">
                <a:solidFill>
                  <a:schemeClr val="bg1"/>
                </a:solidFill>
                <a:latin typeface="+mj-ea"/>
              </a:rPr>
              <a:t>　　　 </a:t>
            </a:r>
            <a:endParaRPr lang="en-US" altLang="ja-JP" sz="1200" kern="0" dirty="0" smtClean="0">
              <a:solidFill>
                <a:schemeClr val="bg1"/>
              </a:solidFill>
              <a:latin typeface="+mj-ea"/>
            </a:endParaRPr>
          </a:p>
          <a:p>
            <a:pPr eaLnBrk="0" fontAlgn="base" hangingPunct="0">
              <a:lnSpc>
                <a:spcPts val="1700"/>
              </a:lnSpc>
            </a:pPr>
            <a:r>
              <a:rPr lang="en-US" altLang="ja-JP" sz="1200" kern="0" dirty="0" smtClean="0">
                <a:solidFill>
                  <a:schemeClr val="bg1"/>
                </a:solidFill>
                <a:latin typeface="+mj-ea"/>
              </a:rPr>
              <a:t>【TEL】0597-22-1438</a:t>
            </a:r>
          </a:p>
          <a:p>
            <a:pPr eaLnBrk="0" fontAlgn="base" hangingPunct="0">
              <a:lnSpc>
                <a:spcPts val="1700"/>
              </a:lnSpc>
            </a:pPr>
            <a:r>
              <a:rPr lang="en-US" altLang="ja-JP" sz="1200" kern="0" dirty="0" smtClean="0">
                <a:solidFill>
                  <a:schemeClr val="bg1"/>
                </a:solidFill>
                <a:latin typeface="+mj-ea"/>
              </a:rPr>
              <a:t>【FAX】0597-22-1439</a:t>
            </a:r>
          </a:p>
          <a:p>
            <a:pPr eaLnBrk="0" fontAlgn="base" hangingPunct="0">
              <a:lnSpc>
                <a:spcPts val="1700"/>
              </a:lnSpc>
            </a:pPr>
            <a:r>
              <a:rPr lang="en-US" altLang="ja-JP" sz="1200" kern="0" dirty="0" smtClean="0">
                <a:solidFill>
                  <a:schemeClr val="bg1"/>
                </a:solidFill>
                <a:latin typeface="+mj-ea"/>
              </a:rPr>
              <a:t>【</a:t>
            </a:r>
            <a:r>
              <a:rPr lang="ja-JP" altLang="ja-JP" sz="1200" kern="0" dirty="0" smtClean="0">
                <a:solidFill>
                  <a:schemeClr val="bg1"/>
                </a:solidFill>
                <a:latin typeface="+mj-ea"/>
              </a:rPr>
              <a:t>交通機関</a:t>
            </a:r>
            <a:r>
              <a:rPr lang="en-US" altLang="ja-JP" sz="1200" kern="0" dirty="0" smtClean="0">
                <a:solidFill>
                  <a:schemeClr val="bg1"/>
                </a:solidFill>
                <a:latin typeface="+mj-ea"/>
              </a:rPr>
              <a:t>】JR</a:t>
            </a:r>
            <a:r>
              <a:rPr lang="ja-JP" altLang="ja-JP" sz="1200" kern="0" dirty="0" smtClean="0">
                <a:solidFill>
                  <a:schemeClr val="bg1"/>
                </a:solidFill>
                <a:latin typeface="+mj-ea"/>
              </a:rPr>
              <a:t>尾鷲駅から</a:t>
            </a:r>
            <a:r>
              <a:rPr lang="ja-JP" altLang="en-US" sz="1200" kern="0" dirty="0" smtClean="0">
                <a:solidFill>
                  <a:schemeClr val="bg1"/>
                </a:solidFill>
                <a:latin typeface="+mj-ea"/>
              </a:rPr>
              <a:t>徒歩</a:t>
            </a:r>
            <a:r>
              <a:rPr lang="en-US" altLang="ja-JP" sz="1200" kern="0" dirty="0" smtClean="0">
                <a:solidFill>
                  <a:schemeClr val="bg1"/>
                </a:solidFill>
                <a:latin typeface="+mj-ea"/>
              </a:rPr>
              <a:t>30</a:t>
            </a:r>
            <a:r>
              <a:rPr lang="ja-JP" altLang="en-US" sz="1200" kern="0" dirty="0" smtClean="0">
                <a:solidFill>
                  <a:schemeClr val="bg1"/>
                </a:solidFill>
                <a:latin typeface="+mj-ea"/>
              </a:rPr>
              <a:t>分</a:t>
            </a:r>
            <a:endParaRPr lang="en-US" altLang="ja-JP" sz="1200" kern="0" dirty="0">
              <a:solidFill>
                <a:schemeClr val="bg1"/>
              </a:solidFill>
              <a:latin typeface="+mj-ea"/>
            </a:endParaRPr>
          </a:p>
          <a:p>
            <a:pPr eaLnBrk="0" fontAlgn="base" hangingPunct="0">
              <a:lnSpc>
                <a:spcPts val="1700"/>
              </a:lnSpc>
            </a:pPr>
            <a:r>
              <a:rPr lang="ja-JP" altLang="en-US" sz="1200" kern="0" dirty="0" smtClean="0">
                <a:solidFill>
                  <a:schemeClr val="bg1"/>
                </a:solidFill>
                <a:latin typeface="+mj-ea"/>
              </a:rPr>
              <a:t>　　　　　　  　</a:t>
            </a:r>
            <a:r>
              <a:rPr lang="en-US" altLang="ja-JP" sz="1200" kern="0" dirty="0" smtClean="0">
                <a:solidFill>
                  <a:schemeClr val="bg1"/>
                </a:solidFill>
                <a:latin typeface="+mj-ea"/>
              </a:rPr>
              <a:t>(</a:t>
            </a:r>
            <a:r>
              <a:rPr lang="ja-JP" altLang="en-US" sz="1200" kern="0" dirty="0" smtClean="0">
                <a:solidFill>
                  <a:schemeClr val="bg1"/>
                </a:solidFill>
                <a:latin typeface="+mj-ea"/>
              </a:rPr>
              <a:t>タクシーで</a:t>
            </a:r>
            <a:r>
              <a:rPr lang="en-US" altLang="ja-JP" sz="1200" kern="0" dirty="0" smtClean="0">
                <a:solidFill>
                  <a:schemeClr val="bg1"/>
                </a:solidFill>
                <a:latin typeface="+mj-ea"/>
              </a:rPr>
              <a:t>10</a:t>
            </a:r>
            <a:r>
              <a:rPr lang="ja-JP" altLang="en-US" sz="1200" kern="0" dirty="0" smtClean="0">
                <a:solidFill>
                  <a:schemeClr val="bg1"/>
                </a:solidFill>
                <a:latin typeface="+mj-ea"/>
              </a:rPr>
              <a:t>分</a:t>
            </a:r>
            <a:r>
              <a:rPr lang="en-US" altLang="ja-JP" sz="1200" kern="0" dirty="0" smtClean="0">
                <a:solidFill>
                  <a:schemeClr val="bg1"/>
                </a:solidFill>
                <a:latin typeface="+mj-ea"/>
              </a:rPr>
              <a:t>)</a:t>
            </a:r>
          </a:p>
        </p:txBody>
      </p:sp>
      <p:sp>
        <p:nvSpPr>
          <p:cNvPr id="33"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所在地・連絡先</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34" name="図 33"/>
          <p:cNvPicPr>
            <a:picLocks noChangeAspect="1"/>
          </p:cNvPicPr>
          <p:nvPr/>
        </p:nvPicPr>
        <p:blipFill>
          <a:blip r:embed="rId5"/>
          <a:stretch>
            <a:fillRect/>
          </a:stretch>
        </p:blipFill>
        <p:spPr>
          <a:xfrm>
            <a:off x="487275" y="665199"/>
            <a:ext cx="936381" cy="823835"/>
          </a:xfrm>
          <a:prstGeom prst="rect">
            <a:avLst/>
          </a:prstGeom>
        </p:spPr>
      </p:pic>
      <p:cxnSp>
        <p:nvCxnSpPr>
          <p:cNvPr id="35" name="直線コネクタ 34"/>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2" name="タイトル 1"/>
          <p:cNvSpPr txBox="1">
            <a:spLocks/>
          </p:cNvSpPr>
          <p:nvPr/>
        </p:nvSpPr>
        <p:spPr>
          <a:xfrm>
            <a:off x="1124457" y="6706347"/>
            <a:ext cx="5187690" cy="496250"/>
          </a:xfrm>
          <a:prstGeom prst="rect">
            <a:avLst/>
          </a:prstGeom>
          <a:effectLst/>
        </p:spPr>
        <p:txBody>
          <a:bodyPr vert="horz" lIns="91440" tIns="45720" rIns="91440" bIns="45720" rtlCol="0" anchor="ctr">
            <a:no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農林水産部  各研究所紹介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5997" y="6674326"/>
            <a:ext cx="523710" cy="469614"/>
          </a:xfrm>
          <a:prstGeom prst="rect">
            <a:avLst/>
          </a:prstGeom>
          <a:scene3d>
            <a:camera prst="orthographicFront">
              <a:rot lat="0" lon="10800000" rev="0"/>
            </a:camera>
            <a:lightRig rig="threePt" dir="t"/>
          </a:scene3d>
        </p:spPr>
      </p:pic>
      <p:cxnSp>
        <p:nvCxnSpPr>
          <p:cNvPr id="40" name="直線コネクタ 39"/>
          <p:cNvCxnSpPr/>
          <p:nvPr/>
        </p:nvCxnSpPr>
        <p:spPr>
          <a:xfrm>
            <a:off x="622217" y="71645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48" name="表 47"/>
          <p:cNvGraphicFramePr>
            <a:graphicFrameLocks noGrp="1"/>
          </p:cNvGraphicFramePr>
          <p:nvPr>
            <p:extLst>
              <p:ext uri="{D42A27DB-BD31-4B8C-83A1-F6EECF244321}">
                <p14:modId xmlns:p14="http://schemas.microsoft.com/office/powerpoint/2010/main" val="3441444068"/>
              </p:ext>
            </p:extLst>
          </p:nvPr>
        </p:nvGraphicFramePr>
        <p:xfrm>
          <a:off x="638410" y="7304008"/>
          <a:ext cx="5563806" cy="1620000"/>
        </p:xfrm>
        <a:graphic>
          <a:graphicData uri="http://schemas.openxmlformats.org/drawingml/2006/table">
            <a:tbl>
              <a:tblPr firstRow="1" bandRow="1">
                <a:tableStyleId>{5C22544A-7EE6-4342-B048-85BDC9FD1C3A}</a:tableStyleId>
              </a:tblPr>
              <a:tblGrid>
                <a:gridCol w="1854602">
                  <a:extLst>
                    <a:ext uri="{9D8B030D-6E8A-4147-A177-3AD203B41FA5}">
                      <a16:colId xmlns:a16="http://schemas.microsoft.com/office/drawing/2014/main" val="82525870"/>
                    </a:ext>
                  </a:extLst>
                </a:gridCol>
                <a:gridCol w="3031027">
                  <a:extLst>
                    <a:ext uri="{9D8B030D-6E8A-4147-A177-3AD203B41FA5}">
                      <a16:colId xmlns:a16="http://schemas.microsoft.com/office/drawing/2014/main" val="247250467"/>
                    </a:ext>
                  </a:extLst>
                </a:gridCol>
                <a:gridCol w="678177">
                  <a:extLst>
                    <a:ext uri="{9D8B030D-6E8A-4147-A177-3AD203B41FA5}">
                      <a16:colId xmlns:a16="http://schemas.microsoft.com/office/drawing/2014/main" val="534001451"/>
                    </a:ext>
                  </a:extLst>
                </a:gridCol>
              </a:tblGrid>
              <a:tr h="540000">
                <a:tc>
                  <a:txBody>
                    <a:bodyPr/>
                    <a:lstStyle/>
                    <a:p>
                      <a:pPr algn="ctr"/>
                      <a:r>
                        <a:rPr kumimoji="1" lang="ja-JP" altLang="en-US" b="0" dirty="0" smtClean="0">
                          <a:solidFill>
                            <a:sysClr val="windowText" lastClr="000000"/>
                          </a:solidFill>
                          <a:latin typeface="BIZ UDゴシック" panose="020B0400000000000000" pitchFamily="49" charset="-128"/>
                          <a:ea typeface="BIZ UDゴシック" panose="020B0400000000000000" pitchFamily="49" charset="-128"/>
                        </a:rPr>
                        <a:t>農業研究所</a:t>
                      </a:r>
                      <a:endParaRPr kumimoji="1" lang="en-US" altLang="ja-JP" b="0" dirty="0" smtClean="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80"/>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900" b="0" dirty="0" smtClean="0">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rPr>
                        <a:t>https://www.pref.mie.lg.jp/nougi/hp/index.htm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80"/>
                    </a:solidFill>
                  </a:tcPr>
                </a:tc>
                <a:tc>
                  <a:txBody>
                    <a:bodyPr/>
                    <a:lstStyle/>
                    <a:p>
                      <a:pPr algn="ctr"/>
                      <a:endParaRPr kumimoji="1" lang="ja-JP" altLang="en-US" dirty="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80"/>
                    </a:solidFill>
                  </a:tcPr>
                </a:tc>
                <a:extLst>
                  <a:ext uri="{0D108BD9-81ED-4DB2-BD59-A6C34878D82A}">
                    <a16:rowId xmlns:a16="http://schemas.microsoft.com/office/drawing/2014/main" val="758681235"/>
                  </a:ext>
                </a:extLst>
              </a:tr>
              <a:tr h="540000">
                <a:tc>
                  <a:txBody>
                    <a:bodyPr/>
                    <a:lstStyle/>
                    <a:p>
                      <a:pPr algn="ctr"/>
                      <a:r>
                        <a:rPr kumimoji="1" lang="ja-JP" altLang="en-US" b="0" dirty="0" smtClean="0">
                          <a:solidFill>
                            <a:sysClr val="windowText" lastClr="000000"/>
                          </a:solidFill>
                          <a:latin typeface="BIZ UDゴシック" panose="020B0400000000000000" pitchFamily="49" charset="-128"/>
                          <a:ea typeface="BIZ UDゴシック" panose="020B0400000000000000" pitchFamily="49" charset="-128"/>
                        </a:rPr>
                        <a:t>畜産研究所</a:t>
                      </a:r>
                      <a:endParaRPr kumimoji="1" lang="ja-JP" altLang="en-US" b="0" dirty="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A80"/>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900" b="0" dirty="0" smtClean="0">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rPr>
                        <a:t>https://www.pref.mie.lg.jp/tikuken/hp/index.htm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A80"/>
                    </a:solidFill>
                  </a:tcPr>
                </a:tc>
                <a:tc>
                  <a:txBody>
                    <a:bodyPr/>
                    <a:lstStyle/>
                    <a:p>
                      <a:pPr algn="ctr"/>
                      <a:endParaRPr kumimoji="1" lang="ja-JP" altLang="en-US" dirty="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A80"/>
                    </a:solidFill>
                  </a:tcPr>
                </a:tc>
                <a:extLst>
                  <a:ext uri="{0D108BD9-81ED-4DB2-BD59-A6C34878D82A}">
                    <a16:rowId xmlns:a16="http://schemas.microsoft.com/office/drawing/2014/main" val="4179621569"/>
                  </a:ext>
                </a:extLst>
              </a:tr>
              <a:tr h="540000">
                <a:tc>
                  <a:txBody>
                    <a:bodyPr/>
                    <a:lstStyle/>
                    <a:p>
                      <a:pPr algn="ctr"/>
                      <a:r>
                        <a:rPr kumimoji="1" lang="ja-JP" altLang="en-US" b="0" dirty="0" smtClean="0">
                          <a:solidFill>
                            <a:sysClr val="windowText" lastClr="000000"/>
                          </a:solidFill>
                          <a:latin typeface="BIZ UDゴシック" panose="020B0400000000000000" pitchFamily="49" charset="-128"/>
                          <a:ea typeface="BIZ UDゴシック" panose="020B0400000000000000" pitchFamily="49" charset="-128"/>
                        </a:rPr>
                        <a:t>林業研究所</a:t>
                      </a:r>
                      <a:endParaRPr kumimoji="1" lang="ja-JP" altLang="en-US" b="0" dirty="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7D9A8"/>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altLang="ja-JP" sz="900" b="0" dirty="0" smtClean="0">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rPr>
                        <a:t>https://www.pref.mie.lg.jp/ringi/hp/index.htm</a:t>
                      </a:r>
                      <a:endParaRPr lang="ja-JP" altLang="en-US" sz="900" b="0" dirty="0" smtClean="0">
                        <a:solidFill>
                          <a:schemeClr val="bg1"/>
                        </a:solidFill>
                        <a:latin typeface="BIZ UDゴシック" panose="020B0400000000000000" pitchFamily="49" charset="-128"/>
                        <a:ea typeface="BIZ UDゴシック" panose="020B0400000000000000" pitchFamily="49" charset="-128"/>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7D9A8"/>
                    </a:solidFill>
                  </a:tcPr>
                </a:tc>
                <a:tc>
                  <a:txBody>
                    <a:bodyPr/>
                    <a:lstStyle/>
                    <a:p>
                      <a:pPr algn="ctr"/>
                      <a:endParaRPr kumimoji="1" lang="ja-JP" altLang="en-US" dirty="0">
                        <a:solidFill>
                          <a:sysClr val="windowText" lastClr="000000"/>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7D9A8"/>
                    </a:solidFill>
                  </a:tcPr>
                </a:tc>
                <a:extLst>
                  <a:ext uri="{0D108BD9-81ED-4DB2-BD59-A6C34878D82A}">
                    <a16:rowId xmlns:a16="http://schemas.microsoft.com/office/drawing/2014/main" val="1244551529"/>
                  </a:ext>
                </a:extLst>
              </a:tr>
            </a:tbl>
          </a:graphicData>
        </a:graphic>
      </p:graphicFrame>
      <p:pic>
        <p:nvPicPr>
          <p:cNvPr id="50" name="図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852" y="7909880"/>
            <a:ext cx="417987" cy="417987"/>
          </a:xfrm>
          <a:prstGeom prst="rect">
            <a:avLst/>
          </a:prstGeom>
          <a:solidFill>
            <a:schemeClr val="accent6">
              <a:lumMod val="40000"/>
              <a:lumOff val="60000"/>
            </a:schemeClr>
          </a:solidFill>
        </p:spPr>
      </p:pic>
      <p:pic>
        <p:nvPicPr>
          <p:cNvPr id="51" name="図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6852" y="7366345"/>
            <a:ext cx="417987" cy="417987"/>
          </a:xfrm>
          <a:prstGeom prst="rect">
            <a:avLst/>
          </a:prstGeom>
          <a:solidFill>
            <a:srgbClr val="D3D32D"/>
          </a:solidFill>
        </p:spPr>
      </p:pic>
      <p:pic>
        <p:nvPicPr>
          <p:cNvPr id="52" name="図 51">
            <a:extLst>
              <a:ext uri="{FF2B5EF4-FFF2-40B4-BE49-F238E27FC236}">
                <a16:creationId xmlns:a16="http://schemas.microsoft.com/office/drawing/2014/main" id="{B853F46C-4600-42A0-8B0F-658A4CBE06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6651" y="6617986"/>
            <a:ext cx="405875" cy="543887"/>
          </a:xfrm>
          <a:prstGeom prst="rect">
            <a:avLst/>
          </a:prstGeom>
        </p:spPr>
      </p:pic>
      <p:pic>
        <p:nvPicPr>
          <p:cNvPr id="53" name="図 52"/>
          <p:cNvPicPr>
            <a:picLocks noChangeAspect="1"/>
          </p:cNvPicPr>
          <p:nvPr/>
        </p:nvPicPr>
        <p:blipFill>
          <a:blip r:embed="rId5"/>
          <a:stretch>
            <a:fillRect/>
          </a:stretch>
        </p:blipFill>
        <p:spPr>
          <a:xfrm>
            <a:off x="464976" y="6580100"/>
            <a:ext cx="818304" cy="719950"/>
          </a:xfrm>
          <a:prstGeom prst="rect">
            <a:avLst/>
          </a:prstGeom>
        </p:spPr>
      </p:pic>
      <p:pic>
        <p:nvPicPr>
          <p:cNvPr id="55" name="図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1262" y="6634501"/>
            <a:ext cx="664615" cy="540000"/>
          </a:xfrm>
          <a:prstGeom prst="rect">
            <a:avLst/>
          </a:prstGeom>
        </p:spPr>
      </p:pic>
      <p:pic>
        <p:nvPicPr>
          <p:cNvPr id="23" name="図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5346" y="8453415"/>
            <a:ext cx="419493" cy="419493"/>
          </a:xfrm>
          <a:prstGeom prst="rect">
            <a:avLst/>
          </a:prstGeom>
          <a:ln w="19050">
            <a:noFill/>
          </a:ln>
        </p:spPr>
      </p:pic>
      <p:grpSp>
        <p:nvGrpSpPr>
          <p:cNvPr id="7" name="グループ化 6"/>
          <p:cNvGrpSpPr/>
          <p:nvPr/>
        </p:nvGrpSpPr>
        <p:grpSpPr>
          <a:xfrm>
            <a:off x="603167" y="5124370"/>
            <a:ext cx="2304735" cy="1310307"/>
            <a:chOff x="603167" y="5124370"/>
            <a:chExt cx="2304735" cy="1310307"/>
          </a:xfrm>
        </p:grpSpPr>
        <p:pic>
          <p:nvPicPr>
            <p:cNvPr id="26" name="図 25"/>
            <p:cNvPicPr>
              <a:picLocks noChangeAspect="1"/>
            </p:cNvPicPr>
            <p:nvPr/>
          </p:nvPicPr>
          <p:blipFill rotWithShape="1">
            <a:blip r:embed="rId12" cstate="print">
              <a:extLst>
                <a:ext uri="{28A0092B-C50C-407E-A947-70E740481C1C}">
                  <a14:useLocalDpi xmlns:a14="http://schemas.microsoft.com/office/drawing/2010/main" val="0"/>
                </a:ext>
              </a:extLst>
            </a:blip>
            <a:srcRect l="4901"/>
            <a:stretch/>
          </p:blipFill>
          <p:spPr>
            <a:xfrm>
              <a:off x="603167" y="5124370"/>
              <a:ext cx="2304735" cy="1310307"/>
            </a:xfrm>
            <a:prstGeom prst="rect">
              <a:avLst/>
            </a:prstGeom>
            <a:ln w="12700">
              <a:solidFill>
                <a:srgbClr val="000000"/>
              </a:solidFill>
            </a:ln>
          </p:spPr>
        </p:pic>
        <p:sp>
          <p:nvSpPr>
            <p:cNvPr id="2" name="正方形/長方形 1"/>
            <p:cNvSpPr/>
            <p:nvPr/>
          </p:nvSpPr>
          <p:spPr>
            <a:xfrm>
              <a:off x="1954307" y="5402913"/>
              <a:ext cx="800846" cy="191089"/>
            </a:xfrm>
            <a:prstGeom prst="rect">
              <a:avLst/>
            </a:prstGeom>
            <a:solidFill>
              <a:srgbClr val="A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1903324" y="5370301"/>
            <a:ext cx="902811" cy="215444"/>
            <a:chOff x="1954307" y="5535007"/>
            <a:chExt cx="902811" cy="215444"/>
          </a:xfrm>
        </p:grpSpPr>
        <p:sp>
          <p:nvSpPr>
            <p:cNvPr id="6" name="角丸四角形 5"/>
            <p:cNvSpPr/>
            <p:nvPr/>
          </p:nvSpPr>
          <p:spPr>
            <a:xfrm>
              <a:off x="2015069" y="5568515"/>
              <a:ext cx="781286" cy="151734"/>
            </a:xfrm>
            <a:prstGeom prst="roundRect">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954307" y="5535007"/>
              <a:ext cx="902811" cy="215444"/>
            </a:xfrm>
            <a:prstGeom prst="rect">
              <a:avLst/>
            </a:prstGeom>
            <a:noFill/>
          </p:spPr>
          <p:txBody>
            <a:bodyPr wrap="none" rtlCol="0">
              <a:spAutoFit/>
            </a:bodyPr>
            <a:lstStyle/>
            <a:p>
              <a:r>
                <a:rPr kumimoji="1" lang="ja-JP" altLang="en-US" sz="800" dirty="0" smtClean="0">
                  <a:solidFill>
                    <a:srgbClr val="FF0000"/>
                  </a:solidFill>
                </a:rPr>
                <a:t>尾鷲水産研究室</a:t>
              </a:r>
              <a:endParaRPr kumimoji="1" lang="ja-JP" altLang="en-US" sz="800" dirty="0">
                <a:solidFill>
                  <a:srgbClr val="FF0000"/>
                </a:solidFill>
              </a:endParaRPr>
            </a:p>
          </p:txBody>
        </p:sp>
      </p:grpSp>
      <p:sp>
        <p:nvSpPr>
          <p:cNvPr id="9" name="二等辺三角形 8"/>
          <p:cNvSpPr/>
          <p:nvPr/>
        </p:nvSpPr>
        <p:spPr>
          <a:xfrm>
            <a:off x="2595685" y="5231423"/>
            <a:ext cx="45719" cy="171073"/>
          </a:xfrm>
          <a:prstGeom prst="triangle">
            <a:avLst>
              <a:gd name="adj" fmla="val 30561"/>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p:nvSpPr>
        <p:spPr>
          <a:xfrm>
            <a:off x="2598066" y="5269889"/>
            <a:ext cx="45719" cy="171073"/>
          </a:xfrm>
          <a:prstGeom prst="triangle">
            <a:avLst>
              <a:gd name="adj" fmla="val 305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p:cNvSpPr/>
          <p:nvPr/>
        </p:nvSpPr>
        <p:spPr>
          <a:xfrm rot="10800000">
            <a:off x="2428875" y="4083843"/>
            <a:ext cx="76199" cy="498655"/>
          </a:xfrm>
          <a:prstGeom prst="triangle">
            <a:avLst>
              <a:gd name="adj" fmla="val 30561"/>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角丸四角形 44"/>
          <p:cNvSpPr/>
          <p:nvPr/>
        </p:nvSpPr>
        <p:spPr>
          <a:xfrm>
            <a:off x="2273632" y="2606103"/>
            <a:ext cx="603885" cy="151734"/>
          </a:xfrm>
          <a:prstGeom prst="roundRect">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rot="12960000">
            <a:off x="2479867" y="2595800"/>
            <a:ext cx="72000" cy="414000"/>
          </a:xfrm>
          <a:prstGeom prst="triangle">
            <a:avLst>
              <a:gd name="adj" fmla="val 305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p:cNvSpPr txBox="1"/>
          <p:nvPr/>
        </p:nvSpPr>
        <p:spPr>
          <a:xfrm>
            <a:off x="2231982" y="2574248"/>
            <a:ext cx="727406" cy="215444"/>
          </a:xfrm>
          <a:prstGeom prst="rect">
            <a:avLst/>
          </a:prstGeom>
          <a:noFill/>
        </p:spPr>
        <p:txBody>
          <a:bodyPr wrap="none" rtlCol="0">
            <a:spAutoFit/>
          </a:bodyPr>
          <a:lstStyle/>
          <a:p>
            <a:r>
              <a:rPr lang="ja-JP" altLang="en-US" sz="800" dirty="0">
                <a:solidFill>
                  <a:srgbClr val="FF0000"/>
                </a:solidFill>
              </a:rPr>
              <a:t>水産研究所</a:t>
            </a:r>
            <a:endParaRPr kumimoji="1" lang="ja-JP" altLang="en-US" sz="800" dirty="0">
              <a:solidFill>
                <a:srgbClr val="FF0000"/>
              </a:solidFill>
            </a:endParaRPr>
          </a:p>
        </p:txBody>
      </p:sp>
      <p:sp>
        <p:nvSpPr>
          <p:cNvPr id="13" name="正方形/長方形 12"/>
          <p:cNvSpPr/>
          <p:nvPr/>
        </p:nvSpPr>
        <p:spPr>
          <a:xfrm>
            <a:off x="2231982" y="2185615"/>
            <a:ext cx="259374" cy="116964"/>
          </a:xfrm>
          <a:prstGeom prst="rect">
            <a:avLst/>
          </a:prstGeom>
          <a:solidFill>
            <a:srgbClr val="A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2180187" y="2157015"/>
            <a:ext cx="415498" cy="184666"/>
          </a:xfrm>
          <a:prstGeom prst="rect">
            <a:avLst/>
          </a:prstGeom>
          <a:noFill/>
        </p:spPr>
        <p:txBody>
          <a:bodyPr wrap="none" rtlCol="0">
            <a:spAutoFit/>
          </a:bodyPr>
          <a:lstStyle/>
          <a:p>
            <a:r>
              <a:rPr lang="ja-JP" altLang="en-US" sz="600" b="1" dirty="0">
                <a:solidFill>
                  <a:schemeClr val="bg1"/>
                </a:solidFill>
              </a:rPr>
              <a:t>英虞湾</a:t>
            </a:r>
            <a:endParaRPr kumimoji="1" lang="ja-JP" altLang="en-US" sz="600" b="1" dirty="0">
              <a:solidFill>
                <a:schemeClr val="bg1"/>
              </a:solidFill>
            </a:endParaRPr>
          </a:p>
        </p:txBody>
      </p:sp>
      <p:sp>
        <p:nvSpPr>
          <p:cNvPr id="56" name="正方形/長方形 55"/>
          <p:cNvSpPr/>
          <p:nvPr/>
        </p:nvSpPr>
        <p:spPr>
          <a:xfrm>
            <a:off x="1470770" y="3042518"/>
            <a:ext cx="667316" cy="114983"/>
          </a:xfrm>
          <a:prstGeom prst="rect">
            <a:avLst/>
          </a:prstGeom>
          <a:solidFill>
            <a:srgbClr val="A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56"/>
          <p:cNvSpPr txBox="1"/>
          <p:nvPr/>
        </p:nvSpPr>
        <p:spPr>
          <a:xfrm>
            <a:off x="1208411" y="2988488"/>
            <a:ext cx="1031051" cy="184666"/>
          </a:xfrm>
          <a:prstGeom prst="rect">
            <a:avLst/>
          </a:prstGeom>
          <a:noFill/>
        </p:spPr>
        <p:txBody>
          <a:bodyPr wrap="none" rtlCol="0">
            <a:spAutoFit/>
          </a:bodyPr>
          <a:lstStyle/>
          <a:p>
            <a:r>
              <a:rPr lang="ja-JP" altLang="en-US" sz="600" b="1" dirty="0" smtClean="0">
                <a:solidFill>
                  <a:schemeClr val="bg1"/>
                </a:solidFill>
              </a:rPr>
              <a:t>三重県栽培漁業センター</a:t>
            </a:r>
            <a:endParaRPr kumimoji="1" lang="ja-JP" altLang="en-US" sz="600" b="1" dirty="0">
              <a:solidFill>
                <a:schemeClr val="bg1"/>
              </a:solidFill>
            </a:endParaRPr>
          </a:p>
        </p:txBody>
      </p:sp>
      <p:sp>
        <p:nvSpPr>
          <p:cNvPr id="61" name="正方形/長方形 60"/>
          <p:cNvSpPr/>
          <p:nvPr/>
        </p:nvSpPr>
        <p:spPr>
          <a:xfrm>
            <a:off x="2059035" y="2719800"/>
            <a:ext cx="191693" cy="120989"/>
          </a:xfrm>
          <a:custGeom>
            <a:avLst/>
            <a:gdLst>
              <a:gd name="connsiteX0" fmla="*/ 0 w 196856"/>
              <a:gd name="connsiteY0" fmla="*/ 0 h 116964"/>
              <a:gd name="connsiteX1" fmla="*/ 196856 w 196856"/>
              <a:gd name="connsiteY1" fmla="*/ 0 h 116964"/>
              <a:gd name="connsiteX2" fmla="*/ 196856 w 196856"/>
              <a:gd name="connsiteY2" fmla="*/ 116964 h 116964"/>
              <a:gd name="connsiteX3" fmla="*/ 0 w 196856"/>
              <a:gd name="connsiteY3" fmla="*/ 116964 h 116964"/>
              <a:gd name="connsiteX4" fmla="*/ 0 w 196856"/>
              <a:gd name="connsiteY4" fmla="*/ 0 h 116964"/>
              <a:gd name="connsiteX0" fmla="*/ 0 w 196856"/>
              <a:gd name="connsiteY0" fmla="*/ 0 h 116964"/>
              <a:gd name="connsiteX1" fmla="*/ 196856 w 196856"/>
              <a:gd name="connsiteY1" fmla="*/ 0 h 116964"/>
              <a:gd name="connsiteX2" fmla="*/ 196856 w 196856"/>
              <a:gd name="connsiteY2" fmla="*/ 116964 h 116964"/>
              <a:gd name="connsiteX3" fmla="*/ 4890 w 196856"/>
              <a:gd name="connsiteY3" fmla="*/ 114519 h 116964"/>
              <a:gd name="connsiteX4" fmla="*/ 0 w 196856"/>
              <a:gd name="connsiteY4" fmla="*/ 0 h 116964"/>
              <a:gd name="connsiteX0" fmla="*/ 0 w 196856"/>
              <a:gd name="connsiteY0" fmla="*/ 0 h 116964"/>
              <a:gd name="connsiteX1" fmla="*/ 196856 w 196856"/>
              <a:gd name="connsiteY1" fmla="*/ 0 h 116964"/>
              <a:gd name="connsiteX2" fmla="*/ 196856 w 196856"/>
              <a:gd name="connsiteY2" fmla="*/ 116964 h 116964"/>
              <a:gd name="connsiteX3" fmla="*/ 4890 w 196856"/>
              <a:gd name="connsiteY3" fmla="*/ 112074 h 116964"/>
              <a:gd name="connsiteX4" fmla="*/ 0 w 196856"/>
              <a:gd name="connsiteY4" fmla="*/ 0 h 116964"/>
              <a:gd name="connsiteX0" fmla="*/ 4468 w 201324"/>
              <a:gd name="connsiteY0" fmla="*/ 0 h 116964"/>
              <a:gd name="connsiteX1" fmla="*/ 201324 w 201324"/>
              <a:gd name="connsiteY1" fmla="*/ 0 h 116964"/>
              <a:gd name="connsiteX2" fmla="*/ 201324 w 201324"/>
              <a:gd name="connsiteY2" fmla="*/ 116964 h 116964"/>
              <a:gd name="connsiteX3" fmla="*/ 9358 w 201324"/>
              <a:gd name="connsiteY3" fmla="*/ 112074 h 116964"/>
              <a:gd name="connsiteX4" fmla="*/ 4468 w 201324"/>
              <a:gd name="connsiteY4" fmla="*/ 0 h 11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24" h="116964">
                <a:moveTo>
                  <a:pt x="4468" y="0"/>
                </a:moveTo>
                <a:lnTo>
                  <a:pt x="201324" y="0"/>
                </a:lnTo>
                <a:lnTo>
                  <a:pt x="201324" y="116964"/>
                </a:lnTo>
                <a:lnTo>
                  <a:pt x="9358" y="112074"/>
                </a:lnTo>
                <a:cubicBezTo>
                  <a:pt x="-9386" y="55157"/>
                  <a:pt x="6098" y="37358"/>
                  <a:pt x="4468" y="0"/>
                </a:cubicBezTo>
                <a:close/>
              </a:path>
            </a:pathLst>
          </a:custGeom>
          <a:solidFill>
            <a:srgbClr val="A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テキスト ボックス 61"/>
          <p:cNvSpPr txBox="1"/>
          <p:nvPr/>
        </p:nvSpPr>
        <p:spPr>
          <a:xfrm>
            <a:off x="1909750" y="2578524"/>
            <a:ext cx="415498" cy="184666"/>
          </a:xfrm>
          <a:prstGeom prst="rect">
            <a:avLst/>
          </a:prstGeom>
          <a:noFill/>
        </p:spPr>
        <p:txBody>
          <a:bodyPr wrap="none" rtlCol="0">
            <a:spAutoFit/>
          </a:bodyPr>
          <a:lstStyle/>
          <a:p>
            <a:r>
              <a:rPr lang="ja-JP" altLang="en-US" sz="600" b="1" dirty="0" smtClean="0">
                <a:solidFill>
                  <a:schemeClr val="bg1"/>
                </a:solidFill>
              </a:rPr>
              <a:t>浜島港</a:t>
            </a:r>
            <a:endParaRPr kumimoji="1" lang="ja-JP" altLang="en-US" sz="600" b="1" dirty="0">
              <a:solidFill>
                <a:schemeClr val="bg1"/>
              </a:solidFill>
            </a:endParaRPr>
          </a:p>
        </p:txBody>
      </p:sp>
      <p:cxnSp>
        <p:nvCxnSpPr>
          <p:cNvPr id="16" name="直線コネクタ 15"/>
          <p:cNvCxnSpPr/>
          <p:nvPr/>
        </p:nvCxnSpPr>
        <p:spPr>
          <a:xfrm rot="-2760000" flipH="1">
            <a:off x="2046554" y="2744066"/>
            <a:ext cx="108000" cy="72000"/>
          </a:xfrm>
          <a:prstGeom prst="line">
            <a:avLst/>
          </a:prstGeom>
          <a:ln>
            <a:solidFill>
              <a:schemeClr val="bg1">
                <a:alpha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2193438" y="3029164"/>
            <a:ext cx="60535" cy="190870"/>
          </a:xfrm>
          <a:prstGeom prst="line">
            <a:avLst/>
          </a:prstGeom>
          <a:ln>
            <a:solidFill>
              <a:schemeClr val="bg1">
                <a:alpha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1852342" y="3186246"/>
            <a:ext cx="639014" cy="128757"/>
          </a:xfrm>
          <a:prstGeom prst="rect">
            <a:avLst/>
          </a:prstGeom>
          <a:solidFill>
            <a:srgbClr val="A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テキスト ボックス 58"/>
          <p:cNvSpPr txBox="1"/>
          <p:nvPr/>
        </p:nvSpPr>
        <p:spPr>
          <a:xfrm>
            <a:off x="1820345" y="3135837"/>
            <a:ext cx="821059" cy="184666"/>
          </a:xfrm>
          <a:prstGeom prst="rect">
            <a:avLst/>
          </a:prstGeom>
          <a:noFill/>
        </p:spPr>
        <p:txBody>
          <a:bodyPr wrap="none" rtlCol="0">
            <a:spAutoFit/>
          </a:bodyPr>
          <a:lstStyle/>
          <a:p>
            <a:r>
              <a:rPr lang="en-US" altLang="ja-JP" sz="600" b="1" dirty="0" smtClean="0">
                <a:solidFill>
                  <a:schemeClr val="bg1"/>
                </a:solidFill>
                <a:latin typeface="+mn-ea"/>
              </a:rPr>
              <a:t>B</a:t>
            </a:r>
            <a:r>
              <a:rPr lang="ja-JP" altLang="en-US" sz="600" b="1" dirty="0" smtClean="0">
                <a:solidFill>
                  <a:schemeClr val="bg1"/>
                </a:solidFill>
                <a:latin typeface="+mn-ea"/>
              </a:rPr>
              <a:t>＆</a:t>
            </a:r>
            <a:r>
              <a:rPr lang="en-US" altLang="ja-JP" sz="600" b="1" dirty="0" smtClean="0">
                <a:solidFill>
                  <a:schemeClr val="bg1"/>
                </a:solidFill>
                <a:latin typeface="+mn-ea"/>
              </a:rPr>
              <a:t>G</a:t>
            </a:r>
            <a:r>
              <a:rPr lang="ja-JP" altLang="en-US" sz="600" b="1" dirty="0" smtClean="0">
                <a:solidFill>
                  <a:schemeClr val="bg1"/>
                </a:solidFill>
                <a:latin typeface="+mn-ea"/>
              </a:rPr>
              <a:t>海洋センター</a:t>
            </a:r>
            <a:endParaRPr kumimoji="1" lang="ja-JP" altLang="en-US" sz="600" b="1" dirty="0">
              <a:solidFill>
                <a:schemeClr val="bg1"/>
              </a:solidFill>
              <a:latin typeface="+mn-ea"/>
            </a:endParaRPr>
          </a:p>
        </p:txBody>
      </p:sp>
      <p:sp>
        <p:nvSpPr>
          <p:cNvPr id="64" name="正方形/長方形 63"/>
          <p:cNvSpPr/>
          <p:nvPr/>
        </p:nvSpPr>
        <p:spPr>
          <a:xfrm>
            <a:off x="1280092" y="4450564"/>
            <a:ext cx="258917" cy="106032"/>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テキスト ボックス 64"/>
          <p:cNvSpPr txBox="1"/>
          <p:nvPr/>
        </p:nvSpPr>
        <p:spPr>
          <a:xfrm>
            <a:off x="1186147" y="4379535"/>
            <a:ext cx="569387" cy="184666"/>
          </a:xfrm>
          <a:prstGeom prst="rect">
            <a:avLst/>
          </a:prstGeom>
          <a:noFill/>
        </p:spPr>
        <p:txBody>
          <a:bodyPr wrap="none" rtlCol="0">
            <a:spAutoFit/>
          </a:bodyPr>
          <a:lstStyle/>
          <a:p>
            <a:r>
              <a:rPr lang="ja-JP" altLang="en-US" sz="600" b="1" dirty="0">
                <a:solidFill>
                  <a:schemeClr val="bg1"/>
                </a:solidFill>
              </a:rPr>
              <a:t>白子小学校</a:t>
            </a:r>
            <a:endParaRPr kumimoji="1" lang="ja-JP" altLang="en-US" sz="600" b="1" dirty="0">
              <a:solidFill>
                <a:schemeClr val="bg1"/>
              </a:solidFill>
            </a:endParaRPr>
          </a:p>
        </p:txBody>
      </p:sp>
      <p:sp>
        <p:nvSpPr>
          <p:cNvPr id="66" name="正方形/長方形 65"/>
          <p:cNvSpPr/>
          <p:nvPr/>
        </p:nvSpPr>
        <p:spPr>
          <a:xfrm rot="5400000">
            <a:off x="562036" y="5610701"/>
            <a:ext cx="338399" cy="106032"/>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p:cNvGrpSpPr/>
          <p:nvPr/>
        </p:nvGrpSpPr>
        <p:grpSpPr>
          <a:xfrm>
            <a:off x="603167" y="5454940"/>
            <a:ext cx="276999" cy="477054"/>
            <a:chOff x="1058882" y="5478023"/>
            <a:chExt cx="276999" cy="477054"/>
          </a:xfrm>
        </p:grpSpPr>
        <p:sp>
          <p:nvSpPr>
            <p:cNvPr id="68" name="テキスト ボックス 67"/>
            <p:cNvSpPr txBox="1"/>
            <p:nvPr/>
          </p:nvSpPr>
          <p:spPr>
            <a:xfrm>
              <a:off x="1058882" y="5478023"/>
              <a:ext cx="276999" cy="477054"/>
            </a:xfrm>
            <a:prstGeom prst="rect">
              <a:avLst/>
            </a:prstGeom>
            <a:noFill/>
          </p:spPr>
          <p:txBody>
            <a:bodyPr vert="eaVert" wrap="none" rtlCol="0">
              <a:spAutoFit/>
            </a:bodyPr>
            <a:lstStyle/>
            <a:p>
              <a:r>
                <a:rPr kumimoji="1" lang="ja-JP" altLang="en-US" sz="600" b="1" dirty="0" smtClean="0">
                  <a:solidFill>
                    <a:schemeClr val="bg1"/>
                  </a:solidFill>
                </a:rPr>
                <a:t>国道</a:t>
              </a:r>
              <a:r>
                <a:rPr lang="ja-JP" altLang="en-US" sz="600" b="1" dirty="0" smtClean="0">
                  <a:solidFill>
                    <a:schemeClr val="bg1"/>
                  </a:solidFill>
                </a:rPr>
                <a:t>　</a:t>
              </a:r>
              <a:r>
                <a:rPr lang="ja-JP" altLang="en-US" sz="600" b="1" dirty="0">
                  <a:solidFill>
                    <a:schemeClr val="bg1"/>
                  </a:solidFill>
                </a:rPr>
                <a:t>号線</a:t>
              </a:r>
              <a:endParaRPr kumimoji="1" lang="en-US" altLang="ja-JP" sz="600" b="1" dirty="0" smtClean="0">
                <a:solidFill>
                  <a:schemeClr val="bg1"/>
                </a:solidFill>
              </a:endParaRPr>
            </a:p>
          </p:txBody>
        </p:sp>
        <p:sp>
          <p:nvSpPr>
            <p:cNvPr id="69" name="テキスト ボックス 68"/>
            <p:cNvSpPr txBox="1"/>
            <p:nvPr/>
          </p:nvSpPr>
          <p:spPr>
            <a:xfrm>
              <a:off x="1067644" y="5619451"/>
              <a:ext cx="268022" cy="184666"/>
            </a:xfrm>
            <a:prstGeom prst="rect">
              <a:avLst/>
            </a:prstGeom>
            <a:noFill/>
          </p:spPr>
          <p:txBody>
            <a:bodyPr wrap="none" rtlCol="0">
              <a:spAutoFit/>
            </a:bodyPr>
            <a:lstStyle/>
            <a:p>
              <a:r>
                <a:rPr kumimoji="1" lang="en-US" altLang="ja-JP" sz="600" b="1" dirty="0" smtClean="0">
                  <a:solidFill>
                    <a:schemeClr val="bg1"/>
                  </a:solidFill>
                  <a:latin typeface="+mn-ea"/>
                </a:rPr>
                <a:t>42</a:t>
              </a:r>
              <a:endParaRPr kumimoji="1" lang="ja-JP" altLang="en-US" sz="600" b="1" dirty="0">
                <a:solidFill>
                  <a:schemeClr val="bg1"/>
                </a:solidFill>
                <a:latin typeface="+mn-ea"/>
              </a:endParaRPr>
            </a:p>
          </p:txBody>
        </p:sp>
      </p:grpSp>
      <p:sp>
        <p:nvSpPr>
          <p:cNvPr id="71" name="正方形/長方形 70"/>
          <p:cNvSpPr/>
          <p:nvPr/>
        </p:nvSpPr>
        <p:spPr>
          <a:xfrm>
            <a:off x="1575583" y="5276492"/>
            <a:ext cx="165391" cy="106032"/>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1485445" y="5245539"/>
            <a:ext cx="415498" cy="184666"/>
          </a:xfrm>
          <a:prstGeom prst="rect">
            <a:avLst/>
          </a:prstGeom>
          <a:noFill/>
        </p:spPr>
        <p:txBody>
          <a:bodyPr wrap="none" rtlCol="0">
            <a:spAutoFit/>
          </a:bodyPr>
          <a:lstStyle/>
          <a:p>
            <a:r>
              <a:rPr lang="ja-JP" altLang="en-US" sz="600" b="1" dirty="0" smtClean="0">
                <a:solidFill>
                  <a:schemeClr val="bg1"/>
                </a:solidFill>
              </a:rPr>
              <a:t>金剛寺</a:t>
            </a:r>
            <a:endParaRPr kumimoji="1" lang="ja-JP" altLang="en-US" sz="600" b="1" dirty="0">
              <a:solidFill>
                <a:schemeClr val="bg1"/>
              </a:solidFill>
            </a:endParaRPr>
          </a:p>
        </p:txBody>
      </p:sp>
      <p:sp>
        <p:nvSpPr>
          <p:cNvPr id="39" name="角丸四角形 38"/>
          <p:cNvSpPr/>
          <p:nvPr/>
        </p:nvSpPr>
        <p:spPr>
          <a:xfrm>
            <a:off x="1913104" y="3932827"/>
            <a:ext cx="781286" cy="151734"/>
          </a:xfrm>
          <a:prstGeom prst="roundRect">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rot="10800000">
            <a:off x="2428875" y="4025154"/>
            <a:ext cx="76199" cy="498655"/>
          </a:xfrm>
          <a:prstGeom prst="triangle">
            <a:avLst>
              <a:gd name="adj" fmla="val 305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852342" y="3899319"/>
            <a:ext cx="902811" cy="215444"/>
          </a:xfrm>
          <a:prstGeom prst="rect">
            <a:avLst/>
          </a:prstGeom>
          <a:noFill/>
        </p:spPr>
        <p:txBody>
          <a:bodyPr wrap="none" rtlCol="0">
            <a:spAutoFit/>
          </a:bodyPr>
          <a:lstStyle/>
          <a:p>
            <a:r>
              <a:rPr lang="ja-JP" altLang="en-US" sz="800" dirty="0">
                <a:solidFill>
                  <a:srgbClr val="FF0000"/>
                </a:solidFill>
              </a:rPr>
              <a:t>鈴鹿</a:t>
            </a:r>
            <a:r>
              <a:rPr kumimoji="1" lang="ja-JP" altLang="en-US" sz="800" dirty="0" smtClean="0">
                <a:solidFill>
                  <a:srgbClr val="FF0000"/>
                </a:solidFill>
              </a:rPr>
              <a:t>水産研究室</a:t>
            </a:r>
            <a:endParaRPr kumimoji="1" lang="ja-JP" altLang="en-US" sz="800" dirty="0">
              <a:solidFill>
                <a:srgbClr val="FF0000"/>
              </a:solidFill>
            </a:endParaRPr>
          </a:p>
        </p:txBody>
      </p:sp>
      <p:sp>
        <p:nvSpPr>
          <p:cNvPr id="77" name="正方形/長方形 76"/>
          <p:cNvSpPr/>
          <p:nvPr/>
        </p:nvSpPr>
        <p:spPr>
          <a:xfrm rot="5400000">
            <a:off x="810285" y="4815298"/>
            <a:ext cx="261263" cy="106032"/>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p:nvPr/>
        </p:nvGrpSpPr>
        <p:grpSpPr>
          <a:xfrm>
            <a:off x="805192" y="4574605"/>
            <a:ext cx="276999" cy="477054"/>
            <a:chOff x="1058882" y="5478023"/>
            <a:chExt cx="276999" cy="477054"/>
          </a:xfrm>
        </p:grpSpPr>
        <p:sp>
          <p:nvSpPr>
            <p:cNvPr id="75" name="テキスト ボックス 74"/>
            <p:cNvSpPr txBox="1"/>
            <p:nvPr/>
          </p:nvSpPr>
          <p:spPr>
            <a:xfrm>
              <a:off x="1058882" y="5478023"/>
              <a:ext cx="276999" cy="477054"/>
            </a:xfrm>
            <a:prstGeom prst="rect">
              <a:avLst/>
            </a:prstGeom>
            <a:noFill/>
          </p:spPr>
          <p:txBody>
            <a:bodyPr vert="eaVert" wrap="none" rtlCol="0">
              <a:spAutoFit/>
            </a:bodyPr>
            <a:lstStyle/>
            <a:p>
              <a:r>
                <a:rPr kumimoji="1" lang="ja-JP" altLang="en-US" sz="600" b="1" dirty="0" smtClean="0">
                  <a:solidFill>
                    <a:schemeClr val="bg1"/>
                  </a:solidFill>
                </a:rPr>
                <a:t>国道</a:t>
              </a:r>
              <a:r>
                <a:rPr lang="ja-JP" altLang="en-US" sz="600" b="1" dirty="0" smtClean="0">
                  <a:solidFill>
                    <a:schemeClr val="bg1"/>
                  </a:solidFill>
                </a:rPr>
                <a:t>　号</a:t>
              </a:r>
              <a:r>
                <a:rPr lang="ja-JP" altLang="en-US" sz="600" b="1" dirty="0">
                  <a:solidFill>
                    <a:schemeClr val="bg1"/>
                  </a:solidFill>
                </a:rPr>
                <a:t>線</a:t>
              </a:r>
              <a:endParaRPr kumimoji="1" lang="en-US" altLang="ja-JP" sz="600" b="1" dirty="0" smtClean="0">
                <a:solidFill>
                  <a:schemeClr val="bg1"/>
                </a:solidFill>
              </a:endParaRPr>
            </a:p>
          </p:txBody>
        </p:sp>
        <p:sp>
          <p:nvSpPr>
            <p:cNvPr id="76" name="テキスト ボックス 75"/>
            <p:cNvSpPr txBox="1"/>
            <p:nvPr/>
          </p:nvSpPr>
          <p:spPr>
            <a:xfrm>
              <a:off x="1067644" y="5619451"/>
              <a:ext cx="261610" cy="276999"/>
            </a:xfrm>
            <a:prstGeom prst="rect">
              <a:avLst/>
            </a:prstGeom>
            <a:noFill/>
          </p:spPr>
          <p:txBody>
            <a:bodyPr wrap="none" rtlCol="0">
              <a:spAutoFit/>
            </a:bodyPr>
            <a:lstStyle/>
            <a:p>
              <a:r>
                <a:rPr lang="en-US" altLang="ja-JP" sz="600" b="1" dirty="0" smtClean="0">
                  <a:solidFill>
                    <a:schemeClr val="bg1"/>
                  </a:solidFill>
                  <a:latin typeface="+mn-ea"/>
                </a:rPr>
                <a:t>23</a:t>
              </a:r>
            </a:p>
            <a:p>
              <a:endParaRPr kumimoji="1" lang="ja-JP" altLang="en-US" sz="600" b="1" dirty="0">
                <a:solidFill>
                  <a:schemeClr val="bg1"/>
                </a:solidFill>
                <a:latin typeface="+mn-ea"/>
              </a:endParaRPr>
            </a:p>
          </p:txBody>
        </p:sp>
      </p:grpSp>
      <p:sp>
        <p:nvSpPr>
          <p:cNvPr id="78" name="正方形/長方形 77"/>
          <p:cNvSpPr/>
          <p:nvPr/>
        </p:nvSpPr>
        <p:spPr>
          <a:xfrm>
            <a:off x="615109" y="4472036"/>
            <a:ext cx="198565" cy="10788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正方形/長方形 79"/>
          <p:cNvSpPr/>
          <p:nvPr/>
        </p:nvSpPr>
        <p:spPr>
          <a:xfrm>
            <a:off x="788216" y="4461181"/>
            <a:ext cx="53728" cy="107880"/>
          </a:xfrm>
          <a:prstGeom prst="rect">
            <a:avLst/>
          </a:prstGeom>
          <a:solidFill>
            <a:srgbClr val="E7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テキスト ボックス 78"/>
          <p:cNvSpPr txBox="1"/>
          <p:nvPr/>
        </p:nvSpPr>
        <p:spPr>
          <a:xfrm>
            <a:off x="514385" y="4425281"/>
            <a:ext cx="492443" cy="184666"/>
          </a:xfrm>
          <a:prstGeom prst="rect">
            <a:avLst/>
          </a:prstGeom>
          <a:noFill/>
        </p:spPr>
        <p:txBody>
          <a:bodyPr wrap="none" rtlCol="0">
            <a:spAutoFit/>
          </a:bodyPr>
          <a:lstStyle/>
          <a:p>
            <a:r>
              <a:rPr lang="ja-JP" altLang="en-US" sz="600" b="1" dirty="0" smtClean="0">
                <a:solidFill>
                  <a:srgbClr val="865F40"/>
                </a:solidFill>
              </a:rPr>
              <a:t>白子町三</a:t>
            </a:r>
            <a:endParaRPr kumimoji="1" lang="ja-JP" altLang="en-US" sz="600" b="1" dirty="0">
              <a:solidFill>
                <a:srgbClr val="865F40"/>
              </a:solidFill>
            </a:endParaRPr>
          </a:p>
        </p:txBody>
      </p:sp>
    </p:spTree>
    <p:extLst>
      <p:ext uri="{BB962C8B-B14F-4D97-AF65-F5344CB8AC3E}">
        <p14:creationId xmlns:p14="http://schemas.microsoft.com/office/powerpoint/2010/main" val="2153541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目次</a:t>
            </a:r>
            <a:endPar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2"/>
          <a:stretch>
            <a:fillRect/>
          </a:stretch>
        </p:blipFill>
        <p:spPr>
          <a:xfrm>
            <a:off x="487275" y="665199"/>
            <a:ext cx="936381" cy="823835"/>
          </a:xfrm>
          <a:prstGeom prst="rect">
            <a:avLst/>
          </a:prstGeom>
        </p:spPr>
      </p:pic>
      <p:sp>
        <p:nvSpPr>
          <p:cNvPr id="12" name="テキスト ボックス 11"/>
          <p:cNvSpPr txBox="1"/>
          <p:nvPr/>
        </p:nvSpPr>
        <p:spPr>
          <a:xfrm>
            <a:off x="537352" y="1532083"/>
            <a:ext cx="7363871" cy="3000821"/>
          </a:xfrm>
          <a:prstGeom prst="rect">
            <a:avLst/>
          </a:prstGeom>
          <a:noFill/>
        </p:spPr>
        <p:txBody>
          <a:bodyPr wrap="square" rtlCol="0">
            <a:spAutoFit/>
          </a:bodyPr>
          <a:lstStyle/>
          <a:p>
            <a:pPr>
              <a:lnSpc>
                <a:spcPct val="150000"/>
              </a:lnSpc>
            </a:pPr>
            <a:r>
              <a:rPr lang="ja-JP" altLang="en-US" sz="1400" spc="272" dirty="0" smtClean="0">
                <a:solidFill>
                  <a:schemeClr val="bg1"/>
                </a:solidFill>
                <a:latin typeface="BIZ UDゴシック" panose="020B0400000000000000" pitchFamily="49" charset="-128"/>
                <a:ea typeface="BIZ UDゴシック" panose="020B0400000000000000" pitchFamily="49" charset="-128"/>
              </a:rPr>
              <a:t>●水産研究所の</a:t>
            </a:r>
            <a:r>
              <a:rPr lang="ja-JP" altLang="en-US" sz="1400" spc="272" dirty="0">
                <a:solidFill>
                  <a:schemeClr val="bg1"/>
                </a:solidFill>
                <a:latin typeface="BIZ UDゴシック" panose="020B0400000000000000" pitchFamily="49" charset="-128"/>
                <a:ea typeface="BIZ UDゴシック" panose="020B0400000000000000" pitchFamily="49" charset="-128"/>
              </a:rPr>
              <a:t>概要</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／沿革・・・・・・・・・・１ページ</a:t>
            </a:r>
            <a:endParaRPr lang="en-US" altLang="ja-JP" sz="14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smtClean="0">
                <a:solidFill>
                  <a:schemeClr val="bg1"/>
                </a:solidFill>
                <a:latin typeface="BIZ UDゴシック" panose="020B0400000000000000" pitchFamily="49" charset="-128"/>
                <a:ea typeface="BIZ UDゴシック" panose="020B0400000000000000" pitchFamily="49" charset="-128"/>
              </a:rPr>
              <a:t>●組織</a:t>
            </a:r>
            <a:r>
              <a:rPr lang="ja-JP" altLang="en-US" sz="1400" spc="272" dirty="0">
                <a:solidFill>
                  <a:schemeClr val="bg1"/>
                </a:solidFill>
                <a:latin typeface="BIZ UDゴシック" panose="020B0400000000000000" pitchFamily="49" charset="-128"/>
                <a:ea typeface="BIZ UDゴシック" panose="020B0400000000000000" pitchFamily="49" charset="-128"/>
              </a:rPr>
              <a:t>案内</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・・・・・・・・・・・・・・・・・２</a:t>
            </a:r>
            <a:endParaRPr lang="en-US" altLang="ja-JP" sz="14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smtClean="0">
                <a:solidFill>
                  <a:schemeClr val="bg1"/>
                </a:solidFill>
                <a:latin typeface="BIZ UDゴシック" panose="020B0400000000000000" pitchFamily="49" charset="-128"/>
                <a:ea typeface="BIZ UDゴシック" panose="020B0400000000000000" pitchFamily="49" charset="-128"/>
              </a:rPr>
              <a:t>●事業紹介　企画・水産利用研究課・・・・・・３</a:t>
            </a:r>
            <a:endParaRPr lang="en-US" altLang="ja-JP" sz="14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　</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　　　　　資源管理・海洋研究課・・・・・・４</a:t>
            </a:r>
            <a:endParaRPr lang="en-US" altLang="ja-JP" sz="1400" spc="272" dirty="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　</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　　　　　沿岸資源増殖研究課・・・・・・・５</a:t>
            </a:r>
            <a:endParaRPr lang="en-US" altLang="ja-JP" sz="1400" spc="272" dirty="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　</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　　　　　養殖・環境研究課・・・・・・・・６</a:t>
            </a:r>
            <a:endParaRPr lang="en-US" altLang="ja-JP" sz="1400" spc="272" dirty="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　</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　　　　　鈴鹿水産研究室・・・・・・・・・７</a:t>
            </a:r>
            <a:endParaRPr lang="en-US" altLang="ja-JP" sz="1400" spc="272" dirty="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　</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　　　　　尾鷲水産研究室・・・・・・・・・８</a:t>
            </a:r>
            <a:endParaRPr lang="en-US" altLang="ja-JP" sz="14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400" spc="272" dirty="0">
                <a:solidFill>
                  <a:schemeClr val="bg1"/>
                </a:solidFill>
                <a:latin typeface="BIZ UDゴシック" panose="020B0400000000000000" pitchFamily="49" charset="-128"/>
                <a:ea typeface="BIZ UDゴシック" panose="020B0400000000000000" pitchFamily="49" charset="-128"/>
              </a:rPr>
              <a:t>●</a:t>
            </a:r>
            <a:r>
              <a:rPr lang="ja-JP" altLang="en-US" sz="1400" spc="272" dirty="0" smtClean="0">
                <a:solidFill>
                  <a:schemeClr val="bg1"/>
                </a:solidFill>
                <a:latin typeface="BIZ UDゴシック" panose="020B0400000000000000" pitchFamily="49" charset="-128"/>
                <a:ea typeface="BIZ UDゴシック" panose="020B0400000000000000" pitchFamily="49" charset="-128"/>
              </a:rPr>
              <a:t>所在地・連絡先／農林水産部各研究所紹介・・裏表紙</a:t>
            </a:r>
            <a:endParaRPr lang="en-US" altLang="ja-JP" sz="1400" spc="272" dirty="0" smtClean="0">
              <a:solidFill>
                <a:schemeClr val="bg1"/>
              </a:solidFill>
              <a:latin typeface="BIZ UDゴシック" panose="020B0400000000000000" pitchFamily="49" charset="-128"/>
              <a:ea typeface="BIZ UDゴシック" panose="020B0400000000000000" pitchFamily="49"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403" y="4781998"/>
            <a:ext cx="2244309" cy="1181820"/>
          </a:xfrm>
          <a:prstGeom prst="rect">
            <a:avLst/>
          </a:prstGeom>
          <a:ln>
            <a:noFill/>
          </a:ln>
          <a:effectLst>
            <a:softEdge rad="112500"/>
          </a:effectLst>
        </p:spPr>
      </p:pic>
      <p:pic>
        <p:nvPicPr>
          <p:cNvPr id="16" name="図 15"/>
          <p:cNvPicPr>
            <a:picLocks noChangeAspect="1"/>
          </p:cNvPicPr>
          <p:nvPr/>
        </p:nvPicPr>
        <p:blipFill rotWithShape="1">
          <a:blip r:embed="rId4" cstate="print">
            <a:extLst>
              <a:ext uri="{28A0092B-C50C-407E-A947-70E740481C1C}">
                <a14:useLocalDpi xmlns:a14="http://schemas.microsoft.com/office/drawing/2010/main"/>
              </a:ext>
            </a:extLst>
          </a:blip>
          <a:srcRect l="6343" b="3144"/>
          <a:stretch/>
        </p:blipFill>
        <p:spPr>
          <a:xfrm>
            <a:off x="3967362" y="5921048"/>
            <a:ext cx="2241982" cy="1180800"/>
          </a:xfrm>
          <a:prstGeom prst="rect">
            <a:avLst/>
          </a:prstGeom>
          <a:ln>
            <a:noFill/>
          </a:ln>
          <a:effectLst>
            <a:softEdge rad="112500"/>
          </a:effectLst>
        </p:spPr>
      </p:pic>
      <p:pic>
        <p:nvPicPr>
          <p:cNvPr id="17" name="Picture 1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75" y="4784609"/>
            <a:ext cx="3542326" cy="2358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352" y="7185840"/>
            <a:ext cx="2345048" cy="18201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3115056" y="7507278"/>
            <a:ext cx="5427658" cy="1200329"/>
          </a:xfrm>
          <a:prstGeom prst="rect">
            <a:avLst/>
          </a:prstGeom>
          <a:noFill/>
        </p:spPr>
        <p:txBody>
          <a:bodyPr wrap="square" rtlCol="0">
            <a:spAutoFit/>
          </a:bodyPr>
          <a:lstStyle/>
          <a:p>
            <a:pPr>
              <a:lnSpc>
                <a:spcPct val="150000"/>
              </a:lnSpc>
            </a:pPr>
            <a:r>
              <a:rPr lang="ja-JP" altLang="en-US" sz="1200" spc="272" dirty="0" smtClean="0">
                <a:solidFill>
                  <a:schemeClr val="bg1"/>
                </a:solidFill>
                <a:latin typeface="BIZ UDゴシック" panose="020B0400000000000000" pitchFamily="49" charset="-128"/>
                <a:ea typeface="BIZ UDゴシック" panose="020B0400000000000000" pitchFamily="49" charset="-128"/>
              </a:rPr>
              <a:t>左上：水産研究所本所（志摩市）</a:t>
            </a:r>
            <a:endParaRPr lang="en-US" altLang="ja-JP" sz="12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200" spc="272" dirty="0" smtClean="0">
                <a:solidFill>
                  <a:schemeClr val="bg1"/>
                </a:solidFill>
                <a:latin typeface="BIZ UDゴシック" panose="020B0400000000000000" pitchFamily="49" charset="-128"/>
                <a:ea typeface="BIZ UDゴシック" panose="020B0400000000000000" pitchFamily="49" charset="-128"/>
              </a:rPr>
              <a:t>右上：鈴鹿水産研究室（鈴鹿市）</a:t>
            </a:r>
            <a:endParaRPr lang="en-US" altLang="ja-JP" sz="12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200" spc="272" dirty="0" smtClean="0">
                <a:solidFill>
                  <a:schemeClr val="bg1"/>
                </a:solidFill>
                <a:latin typeface="BIZ UDゴシック" panose="020B0400000000000000" pitchFamily="49" charset="-128"/>
                <a:ea typeface="BIZ UDゴシック" panose="020B0400000000000000" pitchFamily="49" charset="-128"/>
              </a:rPr>
              <a:t>右下：尾鷲水産研究室（尾鷲市）</a:t>
            </a:r>
            <a:endParaRPr lang="en-US" altLang="ja-JP" sz="1200" spc="272" dirty="0" smtClean="0">
              <a:solidFill>
                <a:schemeClr val="bg1"/>
              </a:solidFill>
              <a:latin typeface="BIZ UDゴシック" panose="020B0400000000000000" pitchFamily="49" charset="-128"/>
              <a:ea typeface="BIZ UDゴシック" panose="020B0400000000000000" pitchFamily="49" charset="-128"/>
            </a:endParaRPr>
          </a:p>
          <a:p>
            <a:pPr>
              <a:lnSpc>
                <a:spcPct val="150000"/>
              </a:lnSpc>
            </a:pPr>
            <a:r>
              <a:rPr lang="ja-JP" altLang="en-US" sz="1200" spc="272" dirty="0" smtClean="0">
                <a:solidFill>
                  <a:schemeClr val="bg1"/>
                </a:solidFill>
                <a:latin typeface="BIZ UDゴシック" panose="020B0400000000000000" pitchFamily="49" charset="-128"/>
                <a:ea typeface="BIZ UDゴシック" panose="020B0400000000000000" pitchFamily="49" charset="-128"/>
              </a:rPr>
              <a:t>左下：調査船「あさま」</a:t>
            </a:r>
            <a:endParaRPr lang="en-US" altLang="ja-JP" sz="1200" spc="272" dirty="0" smtClean="0">
              <a:solidFill>
                <a:schemeClr val="bg1"/>
              </a:solidFill>
              <a:latin typeface="BIZ UDゴシック" panose="020B0400000000000000" pitchFamily="49" charset="-128"/>
              <a:ea typeface="BIZ UDゴシック" panose="020B0400000000000000" pitchFamily="49" charset="-128"/>
            </a:endParaRPr>
          </a:p>
        </p:txBody>
      </p:sp>
      <p:cxnSp>
        <p:nvCxnSpPr>
          <p:cNvPr id="18" name="直線コネクタ 17"/>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88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 1"/>
          <p:cNvSpPr txBox="1">
            <a:spLocks/>
          </p:cNvSpPr>
          <p:nvPr/>
        </p:nvSpPr>
        <p:spPr>
          <a:xfrm>
            <a:off x="1238379" y="832350"/>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水産研究所の</a:t>
            </a:r>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概要</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16" name="図 15"/>
          <p:cNvPicPr>
            <a:picLocks noChangeAspect="1"/>
          </p:cNvPicPr>
          <p:nvPr/>
        </p:nvPicPr>
        <p:blipFill>
          <a:blip r:embed="rId2"/>
          <a:stretch>
            <a:fillRect/>
          </a:stretch>
        </p:blipFill>
        <p:spPr>
          <a:xfrm>
            <a:off x="487275" y="665199"/>
            <a:ext cx="936381" cy="823835"/>
          </a:xfrm>
          <a:prstGeom prst="rect">
            <a:avLst/>
          </a:prstGeom>
        </p:spPr>
      </p:pic>
      <p:cxnSp>
        <p:nvCxnSpPr>
          <p:cNvPr id="18" name="直線コネクタ 17"/>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 name="フッター プレースホルダー 2"/>
          <p:cNvSpPr>
            <a:spLocks noGrp="1"/>
          </p:cNvSpPr>
          <p:nvPr>
            <p:ph type="ftr" sz="quarter" idx="11"/>
          </p:nvPr>
        </p:nvSpPr>
        <p:spPr>
          <a:xfrm>
            <a:off x="1" y="9374604"/>
            <a:ext cx="6858000" cy="527403"/>
          </a:xfrm>
        </p:spPr>
        <p:txBody>
          <a:bodyPr/>
          <a:lstStyle/>
          <a:p>
            <a:pPr algn="ctr"/>
            <a:r>
              <a:rPr lang="ja-JP" altLang="en-US" sz="1600" dirty="0">
                <a:latin typeface="+mn-ea"/>
              </a:rPr>
              <a:t>１</a:t>
            </a:r>
            <a:endParaRPr kumimoji="1" lang="ja-JP" altLang="en-US" sz="1600" dirty="0">
              <a:latin typeface="+mn-ea"/>
            </a:endParaRPr>
          </a:p>
        </p:txBody>
      </p:sp>
      <p:grpSp>
        <p:nvGrpSpPr>
          <p:cNvPr id="2" name="グループ化 1"/>
          <p:cNvGrpSpPr/>
          <p:nvPr/>
        </p:nvGrpSpPr>
        <p:grpSpPr>
          <a:xfrm>
            <a:off x="586810" y="4379494"/>
            <a:ext cx="5615078" cy="813178"/>
            <a:chOff x="586810" y="4516159"/>
            <a:chExt cx="5615078" cy="813178"/>
          </a:xfrm>
        </p:grpSpPr>
        <p:sp>
          <p:nvSpPr>
            <p:cNvPr id="15" name="タイトル 1"/>
            <p:cNvSpPr txBox="1">
              <a:spLocks/>
            </p:cNvSpPr>
            <p:nvPr/>
          </p:nvSpPr>
          <p:spPr>
            <a:xfrm>
              <a:off x="1318246" y="4696711"/>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沿革</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25" name="図 24"/>
            <p:cNvPicPr>
              <a:picLocks noChangeAspect="1"/>
            </p:cNvPicPr>
            <p:nvPr/>
          </p:nvPicPr>
          <p:blipFill>
            <a:blip r:embed="rId2"/>
            <a:stretch>
              <a:fillRect/>
            </a:stretch>
          </p:blipFill>
          <p:spPr>
            <a:xfrm>
              <a:off x="586810" y="4516159"/>
              <a:ext cx="924268" cy="813178"/>
            </a:xfrm>
            <a:prstGeom prst="rect">
              <a:avLst/>
            </a:prstGeom>
          </p:spPr>
        </p:pic>
        <p:cxnSp>
          <p:nvCxnSpPr>
            <p:cNvPr id="28" name="直線コネクタ 27"/>
            <p:cNvCxnSpPr/>
            <p:nvPr/>
          </p:nvCxnSpPr>
          <p:spPr>
            <a:xfrm>
              <a:off x="622217" y="515803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22217" y="515803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aphicFrame>
        <p:nvGraphicFramePr>
          <p:cNvPr id="19" name="Group 105"/>
          <p:cNvGraphicFramePr>
            <a:graphicFrameLocks noGrp="1"/>
          </p:cNvGraphicFramePr>
          <p:nvPr>
            <p:extLst>
              <p:ext uri="{D42A27DB-BD31-4B8C-83A1-F6EECF244321}">
                <p14:modId xmlns:p14="http://schemas.microsoft.com/office/powerpoint/2010/main" val="4174331603"/>
              </p:ext>
            </p:extLst>
          </p:nvPr>
        </p:nvGraphicFramePr>
        <p:xfrm>
          <a:off x="540439" y="5066200"/>
          <a:ext cx="5764664" cy="4341039"/>
        </p:xfrm>
        <a:graphic>
          <a:graphicData uri="http://schemas.openxmlformats.org/drawingml/2006/table">
            <a:tbl>
              <a:tblPr/>
              <a:tblGrid>
                <a:gridCol w="1010794">
                  <a:extLst>
                    <a:ext uri="{9D8B030D-6E8A-4147-A177-3AD203B41FA5}">
                      <a16:colId xmlns:a16="http://schemas.microsoft.com/office/drawing/2014/main" val="20000"/>
                    </a:ext>
                  </a:extLst>
                </a:gridCol>
                <a:gridCol w="4753870">
                  <a:extLst>
                    <a:ext uri="{9D8B030D-6E8A-4147-A177-3AD203B41FA5}">
                      <a16:colId xmlns:a16="http://schemas.microsoft.com/office/drawing/2014/main" val="20001"/>
                    </a:ext>
                  </a:extLst>
                </a:gridCol>
              </a:tblGrid>
              <a:tr h="331258">
                <a:tc>
                  <a:txBody>
                    <a:bodyPr/>
                    <a:lstStyle/>
                    <a:p>
                      <a:pPr marL="0" marR="0" lvl="0" indent="0" algn="ctr" defTabSz="914400" rtl="0" eaLnBrk="1" fontAlgn="base" latinLnBrk="0" hangingPunct="1">
                        <a:lnSpc>
                          <a:spcPct val="14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年　</a:t>
                      </a:r>
                    </a:p>
                  </a:txBody>
                  <a:tcPr marL="91450" marR="91450" marT="45693" marB="4569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出　来　事</a:t>
                      </a:r>
                    </a:p>
                  </a:txBody>
                  <a:tcPr marL="91450" marR="91450" marT="45693" marB="45693"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60431">
                <a:tc>
                  <a:txBody>
                    <a:bodyPr/>
                    <a:lstStyle/>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明治</a:t>
                      </a:r>
                      <a:r>
                        <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rPr>
                        <a:t>32</a:t>
                      </a: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年</a:t>
                      </a: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昭和</a:t>
                      </a:r>
                      <a:r>
                        <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rPr>
                        <a:t>42</a:t>
                      </a: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年</a:t>
                      </a: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昭和</a:t>
                      </a:r>
                      <a:r>
                        <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rPr>
                        <a:t>59</a:t>
                      </a:r>
                      <a:r>
                        <a:rPr kumimoji="1" lang="ja-JP" altLang="en-US" sz="1050" b="0" i="0" u="none" strike="noStrike" cap="none" normalizeH="0" baseline="0" dirty="0" smtClean="0">
                          <a:ln>
                            <a:noFill/>
                          </a:ln>
                          <a:solidFill>
                            <a:schemeClr val="bg1"/>
                          </a:solidFill>
                          <a:effectLst/>
                          <a:latin typeface="+mn-ea"/>
                          <a:ea typeface="+mn-ea"/>
                          <a:cs typeface="Segoe UI" panose="020B0502040204020203" pitchFamily="34" charset="0"/>
                        </a:rPr>
                        <a:t>年</a:t>
                      </a: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endParaRPr kumimoji="1" lang="en-US" altLang="ja-JP" sz="1050" b="0" i="0" u="none" strike="noStrike" cap="none" normalizeH="0" baseline="0" dirty="0" smtClean="0">
                        <a:ln>
                          <a:noFill/>
                        </a:ln>
                        <a:solidFill>
                          <a:schemeClr val="bg1"/>
                        </a:solidFill>
                        <a:effectLst/>
                        <a:latin typeface="+mn-ea"/>
                        <a:ea typeface="+mn-ea"/>
                        <a:cs typeface="Segoe UI" panose="020B0502040204020203" pitchFamily="34" charset="0"/>
                      </a:endParaRPr>
                    </a:p>
                  </a:txBody>
                  <a:tcPr marL="91450" marR="91450" marT="45693" marB="4569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a:t>
                      </a:r>
                      <a:r>
                        <a:rPr kumimoji="1" lang="ja-JP" altLang="en-US" sz="110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三重県水産試験場</a:t>
                      </a:r>
                      <a:r>
                        <a:rPr kumimoji="1" lang="ja-JP" altLang="en-US" sz="105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を県庁内に創設（全国で３番目）、業務を開始</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その後、志摩郡浜島町へ移転</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湯の山養魚場、伊勢湾分場、尾鷲分場を設置</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各分場が独立し、４水産試験場体制（内水面水試、伊勢湾水試、浜島水試、尾鷲水試）となる</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4</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水試を廃止、「</a:t>
                      </a:r>
                      <a:r>
                        <a:rPr kumimoji="1" lang="ja-JP" altLang="en-US" sz="110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三重県水産技術センター</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」を浜島町に施設整備のうえ設置し、他の３水試は内水面分場、伊勢湾分場、尾鷲分場と改称</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組織改正により県の８試験研究機関を統合した三重県科学技術振興センターを設立、「</a:t>
                      </a:r>
                      <a:r>
                        <a:rPr kumimoji="1" lang="ja-JP" altLang="en-US" sz="110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三重県科学技術振興センター水産技術センター</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」となる</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内水面分場を廃止し、伊勢湾分場に統合</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a:t>
                      </a:r>
                      <a:r>
                        <a:rPr kumimoji="1" lang="ja-JP" altLang="en-US" sz="110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三重県科学技術振興センター水産研究部</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」に</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改称、２分場は鈴鹿水産研究室、尾鷲水産研究室に改称</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マハタ種苗量産安定化研究施設を三重県尾鷲栽培漁業センター敷地内に整備</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p>
                      <a:pPr marL="0" marR="0" lvl="0" indent="0" algn="l" defTabSz="914400" rtl="0" eaLnBrk="1" fontAlgn="base" latinLnBrk="0" hangingPunct="1">
                        <a:lnSpc>
                          <a:spcPct val="150000"/>
                        </a:lnSpc>
                        <a:spcBef>
                          <a:spcPct val="20000"/>
                        </a:spcBef>
                        <a:spcAft>
                          <a:spcPct val="0"/>
                        </a:spcAft>
                        <a:buClrTx/>
                        <a:buSzTx/>
                        <a:buFontTx/>
                        <a:buNone/>
                        <a:tabLst/>
                      </a:pP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組織改正により科学技術振興センターを廃止し、「</a:t>
                      </a:r>
                      <a:r>
                        <a:rPr kumimoji="1" lang="ja-JP" altLang="en-US" sz="110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三重県水産研究所</a:t>
                      </a:r>
                      <a:r>
                        <a:rPr kumimoji="1" lang="ja-JP" altLang="en-US" sz="1050" b="1"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を</a:t>
                      </a:r>
                      <a:r>
                        <a:rPr kumimoji="1" lang="ja-JP" altLang="en-US"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rPr>
                        <a:t>設置</a:t>
                      </a:r>
                      <a:endParaRPr kumimoji="1" lang="en-US" altLang="ja-JP" sz="1050" b="0" i="0" u="none" strike="noStrike" cap="none" normalizeH="0" baseline="0" dirty="0" smtClean="0">
                        <a:ln>
                          <a:noFill/>
                        </a:ln>
                        <a:solidFill>
                          <a:schemeClr val="bg1"/>
                        </a:solidFill>
                        <a:effectLst/>
                        <a:latin typeface="Segoe UI" panose="020B0502040204020203" pitchFamily="34" charset="0"/>
                        <a:ea typeface="BIZ UDゴシック" panose="020B0400000000000000" pitchFamily="49" charset="-128"/>
                        <a:cs typeface="Segoe UI" panose="020B0502040204020203" pitchFamily="34" charset="0"/>
                      </a:endParaRPr>
                    </a:p>
                  </a:txBody>
                  <a:tcPr marL="91450" marR="91450" marT="45693" marB="45693"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正方形/長方形 3"/>
          <p:cNvSpPr/>
          <p:nvPr/>
        </p:nvSpPr>
        <p:spPr>
          <a:xfrm>
            <a:off x="6221876" y="4786083"/>
            <a:ext cx="127591" cy="1797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221875" y="7440709"/>
            <a:ext cx="127591" cy="1797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87053" y="4808171"/>
            <a:ext cx="127591" cy="1797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62540" y="7232897"/>
            <a:ext cx="127591" cy="1797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40439" y="5996455"/>
            <a:ext cx="1059906" cy="253916"/>
          </a:xfrm>
          <a:prstGeom prst="rect">
            <a:avLst/>
          </a:prstGeom>
          <a:noFill/>
        </p:spPr>
        <p:txBody>
          <a:bodyPr wrap="none" rtlCol="0">
            <a:spAutoFit/>
          </a:bodyPr>
          <a:lstStyle/>
          <a:p>
            <a:r>
              <a:rPr kumimoji="1" lang="ja-JP" altLang="en-US" sz="1050" dirty="0" smtClean="0">
                <a:solidFill>
                  <a:schemeClr val="bg1"/>
                </a:solidFill>
                <a:latin typeface="+mn-ea"/>
              </a:rPr>
              <a:t>昭和</a:t>
            </a:r>
            <a:r>
              <a:rPr kumimoji="1" lang="en-US" altLang="ja-JP" sz="1050" dirty="0" smtClean="0">
                <a:solidFill>
                  <a:schemeClr val="bg1"/>
                </a:solidFill>
                <a:latin typeface="+mn-ea"/>
              </a:rPr>
              <a:t>5</a:t>
            </a:r>
            <a:r>
              <a:rPr kumimoji="1" lang="ja-JP" altLang="en-US" sz="1050" dirty="0" smtClean="0">
                <a:solidFill>
                  <a:schemeClr val="bg1"/>
                </a:solidFill>
                <a:latin typeface="+mn-ea"/>
              </a:rPr>
              <a:t>から</a:t>
            </a:r>
            <a:r>
              <a:rPr kumimoji="1" lang="en-US" altLang="ja-JP" sz="1050" dirty="0" smtClean="0">
                <a:solidFill>
                  <a:schemeClr val="bg1"/>
                </a:solidFill>
                <a:latin typeface="+mn-ea"/>
              </a:rPr>
              <a:t>35</a:t>
            </a:r>
            <a:r>
              <a:rPr kumimoji="1" lang="ja-JP" altLang="en-US" sz="1050" dirty="0" smtClean="0">
                <a:solidFill>
                  <a:schemeClr val="bg1"/>
                </a:solidFill>
                <a:latin typeface="+mn-ea"/>
              </a:rPr>
              <a:t>年</a:t>
            </a:r>
            <a:endParaRPr kumimoji="1" lang="ja-JP" altLang="en-US" sz="1050" dirty="0">
              <a:solidFill>
                <a:schemeClr val="bg1"/>
              </a:solidFill>
              <a:latin typeface="+mn-ea"/>
            </a:endParaRPr>
          </a:p>
        </p:txBody>
      </p:sp>
      <p:sp>
        <p:nvSpPr>
          <p:cNvPr id="24" name="テキスト ボックス 23"/>
          <p:cNvSpPr txBox="1"/>
          <p:nvPr/>
        </p:nvSpPr>
        <p:spPr>
          <a:xfrm>
            <a:off x="540439" y="7292174"/>
            <a:ext cx="723275" cy="253916"/>
          </a:xfrm>
          <a:prstGeom prst="rect">
            <a:avLst/>
          </a:prstGeom>
          <a:noFill/>
        </p:spPr>
        <p:txBody>
          <a:bodyPr wrap="none" rtlCol="0">
            <a:spAutoFit/>
          </a:bodyPr>
          <a:lstStyle/>
          <a:p>
            <a:r>
              <a:rPr lang="ja-JP" altLang="en-US" sz="1050" dirty="0" smtClean="0">
                <a:solidFill>
                  <a:schemeClr val="bg1"/>
                </a:solidFill>
                <a:latin typeface="+mn-ea"/>
              </a:rPr>
              <a:t>平成</a:t>
            </a:r>
            <a:r>
              <a:rPr lang="en-US" altLang="ja-JP" sz="1050" dirty="0" smtClean="0">
                <a:solidFill>
                  <a:schemeClr val="bg1"/>
                </a:solidFill>
                <a:latin typeface="+mn-ea"/>
              </a:rPr>
              <a:t>10</a:t>
            </a:r>
            <a:r>
              <a:rPr lang="ja-JP" altLang="en-US" sz="1050" dirty="0" smtClean="0">
                <a:solidFill>
                  <a:schemeClr val="bg1"/>
                </a:solidFill>
                <a:latin typeface="+mn-ea"/>
              </a:rPr>
              <a:t>年</a:t>
            </a:r>
            <a:endParaRPr kumimoji="1" lang="ja-JP" altLang="en-US" sz="1050" dirty="0">
              <a:solidFill>
                <a:schemeClr val="bg1"/>
              </a:solidFill>
              <a:latin typeface="+mn-ea"/>
            </a:endParaRPr>
          </a:p>
        </p:txBody>
      </p:sp>
      <p:sp>
        <p:nvSpPr>
          <p:cNvPr id="26" name="テキスト ボックス 25"/>
          <p:cNvSpPr txBox="1"/>
          <p:nvPr/>
        </p:nvSpPr>
        <p:spPr>
          <a:xfrm>
            <a:off x="540440" y="7826207"/>
            <a:ext cx="723275" cy="253916"/>
          </a:xfrm>
          <a:prstGeom prst="rect">
            <a:avLst/>
          </a:prstGeom>
          <a:noFill/>
        </p:spPr>
        <p:txBody>
          <a:bodyPr wrap="none" rtlCol="0">
            <a:spAutoFit/>
          </a:bodyPr>
          <a:lstStyle/>
          <a:p>
            <a:r>
              <a:rPr lang="ja-JP" altLang="en-US" sz="1050" dirty="0" smtClean="0">
                <a:solidFill>
                  <a:schemeClr val="bg1"/>
                </a:solidFill>
                <a:latin typeface="+mn-ea"/>
              </a:rPr>
              <a:t>平成</a:t>
            </a:r>
            <a:r>
              <a:rPr lang="en-US" altLang="ja-JP" sz="1050" dirty="0" smtClean="0">
                <a:solidFill>
                  <a:schemeClr val="bg1"/>
                </a:solidFill>
                <a:latin typeface="+mn-ea"/>
              </a:rPr>
              <a:t>11</a:t>
            </a:r>
            <a:r>
              <a:rPr lang="ja-JP" altLang="en-US" sz="1050" dirty="0" smtClean="0">
                <a:solidFill>
                  <a:schemeClr val="bg1"/>
                </a:solidFill>
                <a:latin typeface="+mn-ea"/>
              </a:rPr>
              <a:t>年</a:t>
            </a:r>
            <a:endParaRPr lang="en-US" altLang="ja-JP" sz="1050" dirty="0" smtClean="0">
              <a:solidFill>
                <a:schemeClr val="bg1"/>
              </a:solidFill>
              <a:latin typeface="+mn-ea"/>
            </a:endParaRPr>
          </a:p>
        </p:txBody>
      </p:sp>
      <p:sp>
        <p:nvSpPr>
          <p:cNvPr id="27" name="テキスト ボックス 26"/>
          <p:cNvSpPr txBox="1"/>
          <p:nvPr/>
        </p:nvSpPr>
        <p:spPr>
          <a:xfrm>
            <a:off x="540440" y="8106705"/>
            <a:ext cx="723275" cy="253916"/>
          </a:xfrm>
          <a:prstGeom prst="rect">
            <a:avLst/>
          </a:prstGeom>
          <a:noFill/>
        </p:spPr>
        <p:txBody>
          <a:bodyPr wrap="none" rtlCol="0">
            <a:spAutoFit/>
          </a:bodyPr>
          <a:lstStyle/>
          <a:p>
            <a:r>
              <a:rPr lang="ja-JP" altLang="en-US" sz="1050" dirty="0" smtClean="0">
                <a:solidFill>
                  <a:schemeClr val="bg1"/>
                </a:solidFill>
                <a:latin typeface="+mn-ea"/>
              </a:rPr>
              <a:t>平成</a:t>
            </a:r>
            <a:r>
              <a:rPr lang="en-US" altLang="ja-JP" sz="1050" dirty="0" smtClean="0">
                <a:solidFill>
                  <a:schemeClr val="bg1"/>
                </a:solidFill>
                <a:latin typeface="+mn-ea"/>
              </a:rPr>
              <a:t>13</a:t>
            </a:r>
            <a:r>
              <a:rPr lang="ja-JP" altLang="en-US" sz="1050" dirty="0" smtClean="0">
                <a:solidFill>
                  <a:schemeClr val="bg1"/>
                </a:solidFill>
                <a:latin typeface="+mn-ea"/>
              </a:rPr>
              <a:t>年</a:t>
            </a:r>
            <a:endParaRPr kumimoji="1" lang="ja-JP" altLang="en-US" sz="1050" dirty="0">
              <a:solidFill>
                <a:schemeClr val="bg1"/>
              </a:solidFill>
              <a:latin typeface="+mn-ea"/>
            </a:endParaRPr>
          </a:p>
        </p:txBody>
      </p:sp>
      <p:sp>
        <p:nvSpPr>
          <p:cNvPr id="29" name="テキスト ボックス 28"/>
          <p:cNvSpPr txBox="1"/>
          <p:nvPr/>
        </p:nvSpPr>
        <p:spPr>
          <a:xfrm>
            <a:off x="545219" y="8620909"/>
            <a:ext cx="723275" cy="253916"/>
          </a:xfrm>
          <a:prstGeom prst="rect">
            <a:avLst/>
          </a:prstGeom>
          <a:noFill/>
        </p:spPr>
        <p:txBody>
          <a:bodyPr wrap="none" rtlCol="0">
            <a:spAutoFit/>
          </a:bodyPr>
          <a:lstStyle/>
          <a:p>
            <a:r>
              <a:rPr lang="ja-JP" altLang="en-US" sz="1050" dirty="0" smtClean="0">
                <a:solidFill>
                  <a:schemeClr val="bg1"/>
                </a:solidFill>
                <a:latin typeface="+mn-ea"/>
              </a:rPr>
              <a:t>平成</a:t>
            </a:r>
            <a:r>
              <a:rPr lang="en-US" altLang="ja-JP" sz="1050" dirty="0" smtClean="0">
                <a:solidFill>
                  <a:schemeClr val="bg1"/>
                </a:solidFill>
                <a:latin typeface="+mn-ea"/>
              </a:rPr>
              <a:t>16</a:t>
            </a:r>
            <a:r>
              <a:rPr lang="ja-JP" altLang="en-US" sz="1050" dirty="0" smtClean="0">
                <a:solidFill>
                  <a:schemeClr val="bg1"/>
                </a:solidFill>
                <a:latin typeface="+mn-ea"/>
              </a:rPr>
              <a:t>年</a:t>
            </a:r>
            <a:endParaRPr kumimoji="1" lang="ja-JP" altLang="en-US" sz="1050" dirty="0">
              <a:solidFill>
                <a:schemeClr val="bg1"/>
              </a:solidFill>
              <a:latin typeface="+mn-ea"/>
            </a:endParaRPr>
          </a:p>
        </p:txBody>
      </p:sp>
      <p:sp>
        <p:nvSpPr>
          <p:cNvPr id="30" name="テキスト ボックス 29"/>
          <p:cNvSpPr txBox="1"/>
          <p:nvPr/>
        </p:nvSpPr>
        <p:spPr>
          <a:xfrm>
            <a:off x="540439" y="8902839"/>
            <a:ext cx="723275" cy="253916"/>
          </a:xfrm>
          <a:prstGeom prst="rect">
            <a:avLst/>
          </a:prstGeom>
          <a:noFill/>
        </p:spPr>
        <p:txBody>
          <a:bodyPr wrap="none" rtlCol="0">
            <a:spAutoFit/>
          </a:bodyPr>
          <a:lstStyle/>
          <a:p>
            <a:r>
              <a:rPr lang="ja-JP" altLang="en-US" sz="1050" dirty="0" smtClean="0">
                <a:solidFill>
                  <a:schemeClr val="bg1"/>
                </a:solidFill>
                <a:latin typeface="+mn-ea"/>
              </a:rPr>
              <a:t>平成</a:t>
            </a:r>
            <a:r>
              <a:rPr lang="en-US" altLang="ja-JP" sz="1050" dirty="0">
                <a:solidFill>
                  <a:schemeClr val="bg1"/>
                </a:solidFill>
                <a:latin typeface="+mn-ea"/>
              </a:rPr>
              <a:t>20</a:t>
            </a:r>
            <a:r>
              <a:rPr lang="ja-JP" altLang="en-US" sz="1050" dirty="0" smtClean="0">
                <a:solidFill>
                  <a:schemeClr val="bg1"/>
                </a:solidFill>
                <a:latin typeface="+mn-ea"/>
              </a:rPr>
              <a:t>年</a:t>
            </a:r>
            <a:endParaRPr kumimoji="1" lang="ja-JP" altLang="en-US" sz="1050" dirty="0">
              <a:solidFill>
                <a:schemeClr val="bg1"/>
              </a:solidFill>
              <a:latin typeface="+mn-ea"/>
            </a:endParaRPr>
          </a:p>
        </p:txBody>
      </p:sp>
      <p:sp>
        <p:nvSpPr>
          <p:cNvPr id="32" name="テキスト ボックス 31"/>
          <p:cNvSpPr txBox="1"/>
          <p:nvPr/>
        </p:nvSpPr>
        <p:spPr>
          <a:xfrm>
            <a:off x="638173" y="1384516"/>
            <a:ext cx="5427658" cy="3093154"/>
          </a:xfrm>
          <a:prstGeom prst="rect">
            <a:avLst/>
          </a:prstGeom>
          <a:noFill/>
        </p:spPr>
        <p:txBody>
          <a:bodyPr wrap="square" rtlCol="0">
            <a:spAutoFit/>
          </a:bodyPr>
          <a:lstStyle/>
          <a:p>
            <a:pPr>
              <a:lnSpc>
                <a:spcPts val="1800"/>
              </a:lnSpc>
            </a:pPr>
            <a:r>
              <a:rPr lang="ja-JP" altLang="en-US" sz="1200" dirty="0">
                <a:solidFill>
                  <a:schemeClr val="bg1"/>
                </a:solidFill>
                <a:latin typeface="+mn-ea"/>
              </a:rPr>
              <a:t>　三重県は南北</a:t>
            </a:r>
            <a:r>
              <a:rPr lang="ja-JP" altLang="en-US" sz="1200" dirty="0" smtClean="0">
                <a:solidFill>
                  <a:schemeClr val="bg1"/>
                </a:solidFill>
                <a:latin typeface="+mn-ea"/>
              </a:rPr>
              <a:t>およそ</a:t>
            </a:r>
            <a:r>
              <a:rPr lang="en-US" altLang="ja-JP" sz="1200" dirty="0" smtClean="0">
                <a:solidFill>
                  <a:schemeClr val="bg1"/>
                </a:solidFill>
                <a:latin typeface="+mn-ea"/>
              </a:rPr>
              <a:t>1,000km</a:t>
            </a:r>
            <a:r>
              <a:rPr lang="ja-JP" altLang="en-US" sz="1200" dirty="0" smtClean="0">
                <a:solidFill>
                  <a:schemeClr val="bg1"/>
                </a:solidFill>
                <a:latin typeface="+mn-ea"/>
              </a:rPr>
              <a:t>以上にも及ぶ海岸</a:t>
            </a:r>
            <a:r>
              <a:rPr lang="ja-JP" altLang="en-US" sz="1200" dirty="0">
                <a:solidFill>
                  <a:schemeClr val="bg1"/>
                </a:solidFill>
                <a:latin typeface="+mn-ea"/>
              </a:rPr>
              <a:t>線をもっており、遠浅の砂浜が広がる伊勢湾、湾内と外洋水が混合する伊勢湾湾口部、リアス海岸が</a:t>
            </a:r>
            <a:r>
              <a:rPr lang="ja-JP" altLang="en-US" sz="1200" dirty="0" smtClean="0">
                <a:solidFill>
                  <a:schemeClr val="bg1"/>
                </a:solidFill>
                <a:latin typeface="+mn-ea"/>
              </a:rPr>
              <a:t>広がる志摩半島、</a:t>
            </a:r>
            <a:r>
              <a:rPr lang="ja-JP" altLang="en-US" sz="1200" dirty="0">
                <a:solidFill>
                  <a:schemeClr val="bg1"/>
                </a:solidFill>
                <a:latin typeface="+mn-ea"/>
              </a:rPr>
              <a:t>黒潮の影響を強く受ける熊野灘など、それぞれ特徴ある海域で様々な漁業が行われています。</a:t>
            </a:r>
          </a:p>
          <a:p>
            <a:pPr>
              <a:lnSpc>
                <a:spcPts val="1800"/>
              </a:lnSpc>
            </a:pPr>
            <a:r>
              <a:rPr lang="ja-JP" altLang="en-US" sz="1200" dirty="0">
                <a:solidFill>
                  <a:schemeClr val="bg1"/>
                </a:solidFill>
                <a:latin typeface="+mn-ea"/>
              </a:rPr>
              <a:t>　しかしながら、近年、水産資源の減少、漁場環境の悪化や漁業者の高齢化、気候変動等による海洋環境の変化など、水産業や漁村を取り巻く情勢は厳しさを増しています。</a:t>
            </a:r>
          </a:p>
          <a:p>
            <a:pPr>
              <a:lnSpc>
                <a:spcPts val="1800"/>
              </a:lnSpc>
            </a:pPr>
            <a:r>
              <a:rPr lang="ja-JP" altLang="en-US" sz="1200" dirty="0">
                <a:solidFill>
                  <a:schemeClr val="bg1"/>
                </a:solidFill>
                <a:latin typeface="+mn-ea"/>
              </a:rPr>
              <a:t>　こうした状況をふまえ、三重県水産研究所では、漁業者や関係団体の抱える課題を的確に把握し、漁業生産の安定と収益性の向上を実現するために</a:t>
            </a:r>
            <a:r>
              <a:rPr lang="ja-JP" altLang="en-US" sz="1200" dirty="0" smtClean="0">
                <a:solidFill>
                  <a:schemeClr val="bg1"/>
                </a:solidFill>
                <a:latin typeface="+mn-ea"/>
              </a:rPr>
              <a:t>、</a:t>
            </a:r>
            <a:r>
              <a:rPr lang="ja-JP" altLang="en-US" sz="1200" b="1" u="sng" dirty="0" smtClean="0">
                <a:solidFill>
                  <a:schemeClr val="bg1"/>
                </a:solidFill>
                <a:latin typeface="+mn-ea"/>
              </a:rPr>
              <a:t>省力・高収益水産業の推進、気候変動に適応した水産業の推進、水産資源の維持管理と増殖、高付加価値化の推進</a:t>
            </a:r>
            <a:r>
              <a:rPr lang="ja-JP" altLang="en-US" sz="1200" dirty="0" smtClean="0">
                <a:solidFill>
                  <a:schemeClr val="bg1"/>
                </a:solidFill>
                <a:latin typeface="+mn-ea"/>
              </a:rPr>
              <a:t>に</a:t>
            </a:r>
            <a:r>
              <a:rPr lang="ja-JP" altLang="en-US" sz="1200" dirty="0">
                <a:solidFill>
                  <a:schemeClr val="bg1"/>
                </a:solidFill>
                <a:latin typeface="+mn-ea"/>
              </a:rPr>
              <a:t>関する試験研究に取り組むとともに、得られた成果の普及に努めています。</a:t>
            </a:r>
          </a:p>
          <a:p>
            <a:pPr>
              <a:lnSpc>
                <a:spcPts val="1800"/>
              </a:lnSpc>
            </a:pPr>
            <a:endParaRPr kumimoji="1" lang="ja-JP" altLang="en-US" sz="1200" dirty="0">
              <a:solidFill>
                <a:schemeClr val="bg1"/>
              </a:solidFill>
              <a:latin typeface="+mn-ea"/>
            </a:endParaRPr>
          </a:p>
        </p:txBody>
      </p:sp>
    </p:spTree>
    <p:extLst>
      <p:ext uri="{BB962C8B-B14F-4D97-AF65-F5344CB8AC3E}">
        <p14:creationId xmlns:p14="http://schemas.microsoft.com/office/powerpoint/2010/main" val="859286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2057403" y="3009588"/>
            <a:ext cx="3396977" cy="683921"/>
            <a:chOff x="2057403" y="3009588"/>
            <a:chExt cx="3396977" cy="683921"/>
          </a:xfrm>
        </p:grpSpPr>
        <p:cxnSp>
          <p:nvCxnSpPr>
            <p:cNvPr id="56" name="直線コネクタ 55"/>
            <p:cNvCxnSpPr>
              <a:cxnSpLocks/>
            </p:cNvCxnSpPr>
            <p:nvPr/>
          </p:nvCxnSpPr>
          <p:spPr>
            <a:xfrm>
              <a:off x="5450132" y="3186661"/>
              <a:ext cx="4248" cy="504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cxnSpLocks/>
            </p:cNvCxnSpPr>
            <p:nvPr/>
          </p:nvCxnSpPr>
          <p:spPr>
            <a:xfrm flipH="1" flipV="1">
              <a:off x="2064106" y="3170180"/>
              <a:ext cx="3379676" cy="737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cxnSpLocks/>
            </p:cNvCxnSpPr>
            <p:nvPr/>
          </p:nvCxnSpPr>
          <p:spPr>
            <a:xfrm>
              <a:off x="2057403" y="3009588"/>
              <a:ext cx="4248" cy="32774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cxnSpLocks/>
            </p:cNvCxnSpPr>
            <p:nvPr/>
          </p:nvCxnSpPr>
          <p:spPr>
            <a:xfrm>
              <a:off x="3985270" y="3189509"/>
              <a:ext cx="4248" cy="504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角丸四角形 44"/>
          <p:cNvSpPr/>
          <p:nvPr/>
        </p:nvSpPr>
        <p:spPr>
          <a:xfrm>
            <a:off x="604609" y="3352757"/>
            <a:ext cx="2617641" cy="1448785"/>
          </a:xfrm>
          <a:prstGeom prst="roundRect">
            <a:avLst/>
          </a:prstGeom>
          <a:solidFill>
            <a:schemeClr val="accent6">
              <a:lumMod val="60000"/>
              <a:lumOff val="40000"/>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t"/>
          <a:lstStyle/>
          <a:p>
            <a:pPr algn="dist">
              <a:lnSpc>
                <a:spcPct val="150000"/>
              </a:lnSpc>
            </a:pPr>
            <a:r>
              <a:rPr lang="ja-JP" altLang="en-US" sz="1100" spc="272" dirty="0" smtClean="0">
                <a:solidFill>
                  <a:schemeClr val="bg1"/>
                </a:solidFill>
                <a:latin typeface="BIZ UDゴシック" panose="020B0400000000000000" pitchFamily="49" charset="-128"/>
                <a:ea typeface="BIZ UDゴシック" panose="020B0400000000000000" pitchFamily="49" charset="-128"/>
              </a:rPr>
              <a:t>総務調整課</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lnSpc>
                <a:spcPct val="150000"/>
              </a:lnSpc>
            </a:pPr>
            <a:r>
              <a:rPr lang="ja-JP" altLang="en-US" sz="1100" spc="272" dirty="0" smtClean="0">
                <a:solidFill>
                  <a:schemeClr val="bg1"/>
                </a:solidFill>
                <a:latin typeface="BIZ UDゴシック" panose="020B0400000000000000" pitchFamily="49" charset="-128"/>
                <a:ea typeface="BIZ UDゴシック" panose="020B0400000000000000" pitchFamily="49" charset="-128"/>
              </a:rPr>
              <a:t>企画・水産利用研究課</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lnSpc>
                <a:spcPct val="150000"/>
              </a:lnSpc>
            </a:pPr>
            <a:r>
              <a:rPr lang="ja-JP" altLang="en-US" sz="1100" spc="272" dirty="0">
                <a:solidFill>
                  <a:schemeClr val="bg1"/>
                </a:solidFill>
                <a:latin typeface="BIZ UDゴシック" panose="020B0400000000000000" pitchFamily="49" charset="-128"/>
                <a:ea typeface="BIZ UDゴシック" panose="020B0400000000000000" pitchFamily="49" charset="-128"/>
              </a:rPr>
              <a:t>資源</a:t>
            </a:r>
            <a:r>
              <a:rPr lang="ja-JP" altLang="en-US" sz="1100" spc="272" dirty="0" smtClean="0">
                <a:solidFill>
                  <a:schemeClr val="bg1"/>
                </a:solidFill>
                <a:latin typeface="BIZ UDゴシック" panose="020B0400000000000000" pitchFamily="49" charset="-128"/>
                <a:ea typeface="BIZ UDゴシック" panose="020B0400000000000000" pitchFamily="49" charset="-128"/>
              </a:rPr>
              <a:t>管理・海洋研究課</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lnSpc>
                <a:spcPct val="150000"/>
              </a:lnSpc>
            </a:pPr>
            <a:r>
              <a:rPr lang="ja-JP" altLang="en-US" sz="1100" spc="272" dirty="0">
                <a:solidFill>
                  <a:schemeClr val="bg1"/>
                </a:solidFill>
                <a:latin typeface="BIZ UDゴシック" panose="020B0400000000000000" pitchFamily="49" charset="-128"/>
                <a:ea typeface="BIZ UDゴシック" panose="020B0400000000000000" pitchFamily="49" charset="-128"/>
              </a:rPr>
              <a:t>沿岸</a:t>
            </a:r>
            <a:r>
              <a:rPr lang="ja-JP" altLang="en-US" sz="1100" spc="272" dirty="0" smtClean="0">
                <a:solidFill>
                  <a:schemeClr val="bg1"/>
                </a:solidFill>
                <a:latin typeface="BIZ UDゴシック" panose="020B0400000000000000" pitchFamily="49" charset="-128"/>
                <a:ea typeface="BIZ UDゴシック" panose="020B0400000000000000" pitchFamily="49" charset="-128"/>
              </a:rPr>
              <a:t>資源増殖研究課</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lnSpc>
                <a:spcPct val="150000"/>
              </a:lnSpc>
            </a:pPr>
            <a:r>
              <a:rPr lang="ja-JP" altLang="en-US" sz="1100" spc="272" dirty="0" smtClean="0">
                <a:solidFill>
                  <a:schemeClr val="bg1"/>
                </a:solidFill>
                <a:latin typeface="BIZ UDゴシック" panose="020B0400000000000000" pitchFamily="49" charset="-128"/>
                <a:ea typeface="BIZ UDゴシック" panose="020B0400000000000000" pitchFamily="49" charset="-128"/>
              </a:rPr>
              <a:t>養殖・環境研究課</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lnSpc>
                <a:spcPct val="150000"/>
              </a:lnSpc>
            </a:pP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p:txBody>
      </p:sp>
      <p:sp>
        <p:nvSpPr>
          <p:cNvPr id="50" name="テキスト ボックス 49"/>
          <p:cNvSpPr txBox="1"/>
          <p:nvPr/>
        </p:nvSpPr>
        <p:spPr>
          <a:xfrm>
            <a:off x="482635" y="1445741"/>
            <a:ext cx="5427658" cy="1554272"/>
          </a:xfrm>
          <a:prstGeom prst="rect">
            <a:avLst/>
          </a:prstGeom>
          <a:noFill/>
        </p:spPr>
        <p:txBody>
          <a:bodyPr wrap="square" rtlCol="0">
            <a:spAutoFit/>
          </a:bodyPr>
          <a:lstStyle/>
          <a:p>
            <a:r>
              <a:rPr lang="ja-JP" altLang="en-US" sz="1200" spc="272" dirty="0" smtClean="0">
                <a:solidFill>
                  <a:schemeClr val="bg1"/>
                </a:solidFill>
              </a:rPr>
              <a:t>　三重県水産研究所は、志摩市浜島町に本所、鈴鹿市と尾鷲市に研究室を置き業務を行っています。各課・室の概要は下記の通りです。次ページ以降に詳細な業務を記載しています。また、</a:t>
            </a:r>
            <a:r>
              <a:rPr lang="ja-JP" altLang="en-US" sz="1200" spc="272" dirty="0" smtClean="0">
                <a:solidFill>
                  <a:schemeClr val="bg1"/>
                </a:solidFill>
                <a:latin typeface="+mn-ea"/>
              </a:rPr>
              <a:t>ＷＥＢ</a:t>
            </a:r>
            <a:r>
              <a:rPr lang="ja-JP" altLang="en-US" sz="1200" spc="272" dirty="0" smtClean="0">
                <a:solidFill>
                  <a:schemeClr val="bg1"/>
                </a:solidFill>
              </a:rPr>
              <a:t>サイトもご覧ください。</a:t>
            </a:r>
            <a:endParaRPr lang="en-US" altLang="ja-JP" sz="1200" spc="272" dirty="0" smtClean="0">
              <a:solidFill>
                <a:schemeClr val="bg1"/>
              </a:solidFill>
            </a:endParaRPr>
          </a:p>
          <a:p>
            <a:r>
              <a:rPr lang="en-US" altLang="ja-JP" sz="1200" spc="272" dirty="0" smtClean="0">
                <a:solidFill>
                  <a:schemeClr val="bg1"/>
                </a:solidFill>
              </a:rPr>
              <a:t>【</a:t>
            </a:r>
            <a:r>
              <a:rPr lang="ja-JP" altLang="en-US" sz="1200" spc="272" dirty="0" smtClean="0">
                <a:solidFill>
                  <a:schemeClr val="bg1"/>
                </a:solidFill>
              </a:rPr>
              <a:t>三重県水産研究所</a:t>
            </a:r>
            <a:r>
              <a:rPr lang="en-US" altLang="ja-JP" sz="1200" spc="272" dirty="0" smtClean="0">
                <a:solidFill>
                  <a:schemeClr val="bg1"/>
                </a:solidFill>
              </a:rPr>
              <a:t>】</a:t>
            </a:r>
          </a:p>
          <a:p>
            <a:r>
              <a:rPr lang="en-US" altLang="ja-JP" sz="1100" spc="272" dirty="0">
                <a:solidFill>
                  <a:schemeClr val="bg1"/>
                </a:solidFill>
                <a:latin typeface="+mn-ea"/>
                <a:hlinkClick r:id="rId3"/>
              </a:rPr>
              <a:t>https://www.pref.mie.lg.jp/suigi/hp/index.shtm </a:t>
            </a:r>
            <a:r>
              <a:rPr lang="ja-JP" altLang="en-US" sz="1100" spc="272" dirty="0">
                <a:solidFill>
                  <a:schemeClr val="bg1"/>
                </a:solidFill>
                <a:latin typeface="+mn-ea"/>
              </a:rPr>
              <a:t>　</a:t>
            </a:r>
            <a:r>
              <a:rPr lang="ja-JP" altLang="en-US" sz="900" spc="272" dirty="0" smtClean="0">
                <a:solidFill>
                  <a:schemeClr val="bg1"/>
                </a:solidFill>
                <a:latin typeface="+mn-ea"/>
              </a:rPr>
              <a:t>　　　　　　　　　　　　　　　　　　　　　　　　　　</a:t>
            </a:r>
            <a:endParaRPr lang="en-US" altLang="ja-JP" sz="900" spc="272" dirty="0" smtClean="0">
              <a:solidFill>
                <a:schemeClr val="bg1"/>
              </a:solidFill>
              <a:latin typeface="+mn-ea"/>
            </a:endParaRPr>
          </a:p>
          <a:p>
            <a:endParaRPr lang="en-US" altLang="ja-JP" sz="1200" spc="272" dirty="0" smtClean="0">
              <a:solidFill>
                <a:schemeClr val="bg1"/>
              </a:solidFill>
            </a:endParaRPr>
          </a:p>
          <a:p>
            <a:endParaRPr lang="en-US" altLang="ja-JP" sz="1200" spc="272" dirty="0" smtClean="0">
              <a:solidFill>
                <a:schemeClr val="bg1"/>
              </a:solidFill>
            </a:endParaRPr>
          </a:p>
        </p:txBody>
      </p:sp>
      <p:sp>
        <p:nvSpPr>
          <p:cNvPr id="49" name="正方形/長方形 48"/>
          <p:cNvSpPr/>
          <p:nvPr/>
        </p:nvSpPr>
        <p:spPr>
          <a:xfrm>
            <a:off x="586810" y="5023623"/>
            <a:ext cx="5671900" cy="2760142"/>
          </a:xfrm>
          <a:prstGeom prst="rect">
            <a:avLst/>
          </a:prstGeom>
          <a:gradFill flip="none" rotWithShape="1">
            <a:gsLst>
              <a:gs pos="100000">
                <a:schemeClr val="accent6">
                  <a:lumMod val="60000"/>
                  <a:lumOff val="40000"/>
                  <a:alpha val="20000"/>
                </a:scheme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522530" y="7783803"/>
            <a:ext cx="2952000" cy="1440892"/>
          </a:xfrm>
          <a:prstGeom prst="rect">
            <a:avLst/>
          </a:prstGeom>
          <a:gradFill flip="none" rotWithShape="1">
            <a:gsLst>
              <a:gs pos="100000">
                <a:srgbClr val="FFFF00">
                  <a:alpha val="20000"/>
                </a:srgb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3474530" y="7783452"/>
            <a:ext cx="2793553" cy="1440892"/>
          </a:xfrm>
          <a:prstGeom prst="rect">
            <a:avLst/>
          </a:prstGeom>
          <a:gradFill flip="none" rotWithShape="1">
            <a:gsLst>
              <a:gs pos="100000">
                <a:srgbClr val="00B050">
                  <a:alpha val="20000"/>
                </a:srgbClr>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09885" y="5117863"/>
            <a:ext cx="1082348" cy="307777"/>
          </a:xfrm>
          <a:prstGeom prst="rect">
            <a:avLst/>
          </a:prstGeom>
          <a:solidFill>
            <a:schemeClr val="accent6">
              <a:lumMod val="60000"/>
              <a:lumOff val="40000"/>
              <a:alpha val="30000"/>
            </a:schemeClr>
          </a:solidFill>
          <a:ln>
            <a:solidFill>
              <a:schemeClr val="bg1"/>
            </a:solidFill>
          </a:ln>
        </p:spPr>
        <p:txBody>
          <a:bodyPr wrap="none" rtlCol="0">
            <a:spAutoFit/>
          </a:bodyPr>
          <a:lstStyle/>
          <a:p>
            <a:r>
              <a:rPr kumimoji="1" lang="ja-JP" altLang="en-US" sz="1400" dirty="0" smtClean="0">
                <a:solidFill>
                  <a:schemeClr val="bg1"/>
                </a:solidFill>
              </a:rPr>
              <a:t>総務調整課</a:t>
            </a:r>
            <a:endParaRPr kumimoji="1" lang="ja-JP" altLang="en-US" sz="1400" dirty="0">
              <a:solidFill>
                <a:schemeClr val="bg1"/>
              </a:solidFill>
            </a:endParaRPr>
          </a:p>
        </p:txBody>
      </p:sp>
      <p:sp>
        <p:nvSpPr>
          <p:cNvPr id="9" name="テキスト ボックス 8"/>
          <p:cNvSpPr txBox="1"/>
          <p:nvPr/>
        </p:nvSpPr>
        <p:spPr>
          <a:xfrm>
            <a:off x="503832" y="5440626"/>
            <a:ext cx="3108543" cy="276999"/>
          </a:xfrm>
          <a:prstGeom prst="rect">
            <a:avLst/>
          </a:prstGeom>
          <a:noFill/>
        </p:spPr>
        <p:txBody>
          <a:bodyPr wrap="none" rtlCol="0">
            <a:spAutoFit/>
          </a:bodyPr>
          <a:lstStyle/>
          <a:p>
            <a:r>
              <a:rPr kumimoji="1" lang="ja-JP" altLang="en-US" sz="1200" dirty="0" smtClean="0">
                <a:solidFill>
                  <a:schemeClr val="bg1"/>
                </a:solidFill>
              </a:rPr>
              <a:t>・</a:t>
            </a:r>
            <a:r>
              <a:rPr lang="ja-JP" altLang="en-US" sz="1200" dirty="0">
                <a:solidFill>
                  <a:schemeClr val="bg1"/>
                </a:solidFill>
              </a:rPr>
              <a:t>総務</a:t>
            </a:r>
            <a:r>
              <a:rPr kumimoji="1" lang="ja-JP" altLang="en-US" sz="1200" dirty="0" smtClean="0">
                <a:solidFill>
                  <a:schemeClr val="bg1"/>
                </a:solidFill>
              </a:rPr>
              <a:t>、予算経理、施設管理に関すること</a:t>
            </a:r>
            <a:endParaRPr kumimoji="1" lang="ja-JP" altLang="en-US" sz="1200" dirty="0">
              <a:solidFill>
                <a:schemeClr val="bg1"/>
              </a:solidFill>
            </a:endParaRPr>
          </a:p>
        </p:txBody>
      </p:sp>
      <p:sp>
        <p:nvSpPr>
          <p:cNvPr id="10" name="テキスト ボックス 9"/>
          <p:cNvSpPr txBox="1"/>
          <p:nvPr/>
        </p:nvSpPr>
        <p:spPr>
          <a:xfrm>
            <a:off x="610133" y="5688836"/>
            <a:ext cx="1980029" cy="307777"/>
          </a:xfrm>
          <a:prstGeom prst="rect">
            <a:avLst/>
          </a:prstGeom>
          <a:solidFill>
            <a:schemeClr val="accent6">
              <a:lumMod val="60000"/>
              <a:lumOff val="40000"/>
              <a:alpha val="30000"/>
            </a:schemeClr>
          </a:solidFill>
          <a:ln>
            <a:solidFill>
              <a:schemeClr val="bg1"/>
            </a:solidFill>
          </a:ln>
        </p:spPr>
        <p:txBody>
          <a:bodyPr wrap="none" rtlCol="0">
            <a:spAutoFit/>
          </a:bodyPr>
          <a:lstStyle/>
          <a:p>
            <a:r>
              <a:rPr kumimoji="1" lang="ja-JP" altLang="en-US" sz="1400" dirty="0" smtClean="0">
                <a:solidFill>
                  <a:schemeClr val="bg1"/>
                </a:solidFill>
              </a:rPr>
              <a:t>企画・水産利用研究課</a:t>
            </a:r>
            <a:endParaRPr kumimoji="1" lang="ja-JP" altLang="en-US" sz="1400" dirty="0">
              <a:solidFill>
                <a:schemeClr val="bg1"/>
              </a:solidFill>
            </a:endParaRPr>
          </a:p>
        </p:txBody>
      </p:sp>
      <p:sp>
        <p:nvSpPr>
          <p:cNvPr id="11" name="テキスト ボックス 10"/>
          <p:cNvSpPr txBox="1"/>
          <p:nvPr/>
        </p:nvSpPr>
        <p:spPr>
          <a:xfrm>
            <a:off x="503832" y="6010649"/>
            <a:ext cx="2646878" cy="646331"/>
          </a:xfrm>
          <a:prstGeom prst="rect">
            <a:avLst/>
          </a:prstGeom>
          <a:noFill/>
        </p:spPr>
        <p:txBody>
          <a:bodyPr wrap="none" rtlCol="0">
            <a:spAutoFit/>
          </a:bodyPr>
          <a:lstStyle/>
          <a:p>
            <a:r>
              <a:rPr kumimoji="1" lang="ja-JP" altLang="en-US" sz="1200" dirty="0" smtClean="0">
                <a:solidFill>
                  <a:schemeClr val="bg1"/>
                </a:solidFill>
              </a:rPr>
              <a:t>・試験研究に係る企画連絡調整</a:t>
            </a:r>
            <a:endParaRPr kumimoji="1" lang="en-US" altLang="ja-JP" sz="1200" dirty="0" smtClean="0">
              <a:solidFill>
                <a:schemeClr val="bg1"/>
              </a:solidFill>
            </a:endParaRPr>
          </a:p>
          <a:p>
            <a:r>
              <a:rPr lang="ja-JP" altLang="en-US" sz="1200" dirty="0" smtClean="0">
                <a:solidFill>
                  <a:schemeClr val="bg1"/>
                </a:solidFill>
              </a:rPr>
              <a:t>・研究成果情報の発信、産学官連携</a:t>
            </a:r>
            <a:endParaRPr lang="en-US" altLang="ja-JP" sz="1200" dirty="0" smtClean="0">
              <a:solidFill>
                <a:schemeClr val="bg1"/>
              </a:solidFill>
            </a:endParaRPr>
          </a:p>
          <a:p>
            <a:r>
              <a:rPr kumimoji="1" lang="ja-JP" altLang="en-US" sz="1200" dirty="0" smtClean="0">
                <a:solidFill>
                  <a:schemeClr val="bg1"/>
                </a:solidFill>
              </a:rPr>
              <a:t>・</a:t>
            </a:r>
            <a:r>
              <a:rPr lang="ja-JP" altLang="en-US" sz="1200" dirty="0" smtClean="0">
                <a:solidFill>
                  <a:schemeClr val="bg1"/>
                </a:solidFill>
              </a:rPr>
              <a:t>スマート水産業の推進</a:t>
            </a:r>
            <a:endParaRPr kumimoji="1" lang="ja-JP" altLang="en-US" sz="1200" dirty="0">
              <a:solidFill>
                <a:schemeClr val="bg1"/>
              </a:solidFill>
            </a:endParaRPr>
          </a:p>
        </p:txBody>
      </p:sp>
      <p:sp>
        <p:nvSpPr>
          <p:cNvPr id="12" name="テキスト ボックス 11"/>
          <p:cNvSpPr txBox="1"/>
          <p:nvPr/>
        </p:nvSpPr>
        <p:spPr>
          <a:xfrm>
            <a:off x="3568402" y="5688836"/>
            <a:ext cx="1980029" cy="307777"/>
          </a:xfrm>
          <a:prstGeom prst="rect">
            <a:avLst/>
          </a:prstGeom>
          <a:solidFill>
            <a:schemeClr val="accent6">
              <a:lumMod val="60000"/>
              <a:lumOff val="40000"/>
              <a:alpha val="30000"/>
            </a:schemeClr>
          </a:solidFill>
          <a:ln>
            <a:solidFill>
              <a:schemeClr val="bg1"/>
            </a:solidFill>
          </a:ln>
        </p:spPr>
        <p:txBody>
          <a:bodyPr wrap="none" rtlCol="0">
            <a:spAutoFit/>
          </a:bodyPr>
          <a:lstStyle/>
          <a:p>
            <a:r>
              <a:rPr kumimoji="1" lang="ja-JP" altLang="en-US" sz="1400" dirty="0" smtClean="0">
                <a:solidFill>
                  <a:schemeClr val="bg1"/>
                </a:solidFill>
              </a:rPr>
              <a:t>資源管理・海洋研究課</a:t>
            </a:r>
            <a:endParaRPr kumimoji="1" lang="ja-JP" altLang="en-US" sz="1400" dirty="0">
              <a:solidFill>
                <a:schemeClr val="bg1"/>
              </a:solidFill>
            </a:endParaRPr>
          </a:p>
        </p:txBody>
      </p:sp>
      <p:sp>
        <p:nvSpPr>
          <p:cNvPr id="14" name="テキスト ボックス 13"/>
          <p:cNvSpPr txBox="1"/>
          <p:nvPr/>
        </p:nvSpPr>
        <p:spPr>
          <a:xfrm>
            <a:off x="3441734" y="6020193"/>
            <a:ext cx="2492990" cy="646331"/>
          </a:xfrm>
          <a:prstGeom prst="rect">
            <a:avLst/>
          </a:prstGeom>
          <a:noFill/>
        </p:spPr>
        <p:txBody>
          <a:bodyPr wrap="none" rtlCol="0">
            <a:spAutoFit/>
          </a:bodyPr>
          <a:lstStyle/>
          <a:p>
            <a:r>
              <a:rPr lang="ja-JP" altLang="en-US" sz="1200" dirty="0">
                <a:solidFill>
                  <a:schemeClr val="bg1"/>
                </a:solidFill>
              </a:rPr>
              <a:t>・漁況、海況に係る調査研究</a:t>
            </a:r>
            <a:endParaRPr lang="en-US" altLang="ja-JP" sz="1200" dirty="0">
              <a:solidFill>
                <a:schemeClr val="bg1"/>
              </a:solidFill>
            </a:endParaRPr>
          </a:p>
          <a:p>
            <a:r>
              <a:rPr lang="ja-JP" altLang="en-US" sz="1200" dirty="0">
                <a:solidFill>
                  <a:schemeClr val="bg1"/>
                </a:solidFill>
              </a:rPr>
              <a:t>・主要魚種の資源評価、資源管理</a:t>
            </a:r>
            <a:endParaRPr lang="en-US" altLang="ja-JP" sz="1200" dirty="0">
              <a:solidFill>
                <a:schemeClr val="bg1"/>
              </a:solidFill>
            </a:endParaRPr>
          </a:p>
          <a:p>
            <a:r>
              <a:rPr lang="ja-JP" altLang="en-US" sz="1200" dirty="0">
                <a:solidFill>
                  <a:schemeClr val="bg1"/>
                </a:solidFill>
              </a:rPr>
              <a:t>・トラフグ等の資源増大技術</a:t>
            </a:r>
          </a:p>
        </p:txBody>
      </p:sp>
      <p:sp>
        <p:nvSpPr>
          <p:cNvPr id="15" name="テキスト ボックス 14"/>
          <p:cNvSpPr txBox="1"/>
          <p:nvPr/>
        </p:nvSpPr>
        <p:spPr>
          <a:xfrm>
            <a:off x="608253" y="6634749"/>
            <a:ext cx="1800493" cy="307777"/>
          </a:xfrm>
          <a:prstGeom prst="rect">
            <a:avLst/>
          </a:prstGeom>
          <a:solidFill>
            <a:schemeClr val="accent6">
              <a:lumMod val="60000"/>
              <a:lumOff val="40000"/>
              <a:alpha val="30000"/>
            </a:schemeClr>
          </a:solidFill>
          <a:ln>
            <a:solidFill>
              <a:schemeClr val="bg1"/>
            </a:solidFill>
          </a:ln>
        </p:spPr>
        <p:txBody>
          <a:bodyPr wrap="none" rtlCol="0">
            <a:spAutoFit/>
          </a:bodyPr>
          <a:lstStyle/>
          <a:p>
            <a:r>
              <a:rPr kumimoji="1" lang="ja-JP" altLang="en-US" sz="1400" dirty="0" smtClean="0">
                <a:solidFill>
                  <a:schemeClr val="bg1"/>
                </a:solidFill>
              </a:rPr>
              <a:t>沿岸資源増殖研究課</a:t>
            </a:r>
            <a:endParaRPr kumimoji="1" lang="ja-JP" altLang="en-US" sz="1400" dirty="0">
              <a:solidFill>
                <a:schemeClr val="bg1"/>
              </a:solidFill>
            </a:endParaRPr>
          </a:p>
        </p:txBody>
      </p:sp>
      <p:sp>
        <p:nvSpPr>
          <p:cNvPr id="17" name="テキスト ボックス 16"/>
          <p:cNvSpPr txBox="1"/>
          <p:nvPr/>
        </p:nvSpPr>
        <p:spPr>
          <a:xfrm>
            <a:off x="3567852" y="6634749"/>
            <a:ext cx="1620957" cy="307777"/>
          </a:xfrm>
          <a:prstGeom prst="rect">
            <a:avLst/>
          </a:prstGeom>
          <a:solidFill>
            <a:schemeClr val="accent6">
              <a:lumMod val="60000"/>
              <a:lumOff val="40000"/>
              <a:alpha val="30000"/>
            </a:schemeClr>
          </a:solidFill>
          <a:ln>
            <a:solidFill>
              <a:schemeClr val="bg1"/>
            </a:solidFill>
          </a:ln>
        </p:spPr>
        <p:txBody>
          <a:bodyPr wrap="none" rtlCol="0">
            <a:spAutoFit/>
          </a:bodyPr>
          <a:lstStyle/>
          <a:p>
            <a:r>
              <a:rPr kumimoji="1" lang="ja-JP" altLang="en-US" sz="1400" dirty="0" smtClean="0">
                <a:solidFill>
                  <a:schemeClr val="bg1"/>
                </a:solidFill>
              </a:rPr>
              <a:t>養殖・環境研究課</a:t>
            </a:r>
            <a:endParaRPr kumimoji="1" lang="ja-JP" altLang="en-US" sz="1400" dirty="0">
              <a:solidFill>
                <a:schemeClr val="bg1"/>
              </a:solidFill>
            </a:endParaRPr>
          </a:p>
        </p:txBody>
      </p:sp>
      <p:sp>
        <p:nvSpPr>
          <p:cNvPr id="19" name="テキスト ボックス 18"/>
          <p:cNvSpPr txBox="1"/>
          <p:nvPr/>
        </p:nvSpPr>
        <p:spPr>
          <a:xfrm>
            <a:off x="613221" y="7884789"/>
            <a:ext cx="1441420" cy="307777"/>
          </a:xfrm>
          <a:prstGeom prst="rect">
            <a:avLst/>
          </a:prstGeom>
          <a:solidFill>
            <a:srgbClr val="FFFF00">
              <a:alpha val="30000"/>
            </a:srgbClr>
          </a:solidFill>
          <a:ln>
            <a:solidFill>
              <a:schemeClr val="bg1"/>
            </a:solidFill>
          </a:ln>
        </p:spPr>
        <p:txBody>
          <a:bodyPr wrap="none" rtlCol="0">
            <a:spAutoFit/>
          </a:bodyPr>
          <a:lstStyle/>
          <a:p>
            <a:r>
              <a:rPr kumimoji="1" lang="ja-JP" altLang="en-US" sz="1400" dirty="0" smtClean="0">
                <a:solidFill>
                  <a:schemeClr val="bg1"/>
                </a:solidFill>
              </a:rPr>
              <a:t>鈴鹿水産研究室</a:t>
            </a:r>
            <a:endParaRPr kumimoji="1" lang="ja-JP" altLang="en-US" sz="1400" dirty="0">
              <a:solidFill>
                <a:schemeClr val="bg1"/>
              </a:solidFill>
            </a:endParaRPr>
          </a:p>
        </p:txBody>
      </p:sp>
      <p:sp>
        <p:nvSpPr>
          <p:cNvPr id="65" name="テキスト ボックス 64"/>
          <p:cNvSpPr txBox="1"/>
          <p:nvPr/>
        </p:nvSpPr>
        <p:spPr>
          <a:xfrm>
            <a:off x="3564346" y="7898012"/>
            <a:ext cx="1441420" cy="307777"/>
          </a:xfrm>
          <a:prstGeom prst="rect">
            <a:avLst/>
          </a:prstGeom>
          <a:solidFill>
            <a:srgbClr val="00B050">
              <a:alpha val="30000"/>
            </a:srgbClr>
          </a:solidFill>
          <a:ln>
            <a:solidFill>
              <a:schemeClr val="bg1"/>
            </a:solidFill>
          </a:ln>
        </p:spPr>
        <p:txBody>
          <a:bodyPr wrap="none" rtlCol="0">
            <a:spAutoFit/>
          </a:bodyPr>
          <a:lstStyle/>
          <a:p>
            <a:r>
              <a:rPr lang="ja-JP" altLang="en-US" sz="1400" dirty="0">
                <a:solidFill>
                  <a:schemeClr val="bg1"/>
                </a:solidFill>
              </a:rPr>
              <a:t>尾鷲</a:t>
            </a:r>
            <a:r>
              <a:rPr kumimoji="1" lang="ja-JP" altLang="en-US" sz="1400" dirty="0" smtClean="0">
                <a:solidFill>
                  <a:schemeClr val="bg1"/>
                </a:solidFill>
              </a:rPr>
              <a:t>水産研究室</a:t>
            </a:r>
            <a:endParaRPr kumimoji="1" lang="ja-JP" altLang="en-US" sz="1400" dirty="0">
              <a:solidFill>
                <a:schemeClr val="bg1"/>
              </a:solidFill>
            </a:endParaRPr>
          </a:p>
        </p:txBody>
      </p:sp>
      <p:sp>
        <p:nvSpPr>
          <p:cNvPr id="20" name="テキスト ボックス 19"/>
          <p:cNvSpPr txBox="1"/>
          <p:nvPr/>
        </p:nvSpPr>
        <p:spPr>
          <a:xfrm>
            <a:off x="503832" y="8208856"/>
            <a:ext cx="3343104" cy="830997"/>
          </a:xfrm>
          <a:prstGeom prst="rect">
            <a:avLst/>
          </a:prstGeom>
          <a:noFill/>
        </p:spPr>
        <p:txBody>
          <a:bodyPr wrap="square" rtlCol="0">
            <a:spAutoFit/>
          </a:bodyPr>
          <a:lstStyle/>
          <a:p>
            <a:r>
              <a:rPr lang="ja-JP" altLang="en-US" sz="1200" dirty="0" smtClean="0">
                <a:solidFill>
                  <a:schemeClr val="bg1"/>
                </a:solidFill>
              </a:rPr>
              <a:t>・伊勢湾の生態系保全</a:t>
            </a:r>
            <a:r>
              <a:rPr lang="ja-JP" altLang="en-US" sz="1200" dirty="0">
                <a:solidFill>
                  <a:schemeClr val="bg1"/>
                </a:solidFill>
              </a:rPr>
              <a:t>、</a:t>
            </a:r>
            <a:r>
              <a:rPr kumimoji="1" lang="ja-JP" altLang="en-US" sz="1200" dirty="0" smtClean="0">
                <a:solidFill>
                  <a:schemeClr val="bg1"/>
                </a:solidFill>
              </a:rPr>
              <a:t>環境の</a:t>
            </a:r>
            <a:r>
              <a:rPr lang="ja-JP" altLang="en-US" sz="1200" dirty="0">
                <a:solidFill>
                  <a:schemeClr val="bg1"/>
                </a:solidFill>
              </a:rPr>
              <a:t>保全</a:t>
            </a:r>
            <a:r>
              <a:rPr kumimoji="1" lang="ja-JP" altLang="en-US" sz="1200" dirty="0" smtClean="0">
                <a:solidFill>
                  <a:schemeClr val="bg1"/>
                </a:solidFill>
              </a:rPr>
              <a:t>再生</a:t>
            </a:r>
            <a:endParaRPr kumimoji="1" lang="en-US" altLang="ja-JP" sz="1200" dirty="0" smtClean="0">
              <a:solidFill>
                <a:schemeClr val="bg1"/>
              </a:solidFill>
            </a:endParaRPr>
          </a:p>
          <a:p>
            <a:r>
              <a:rPr lang="ja-JP" altLang="en-US" sz="1200" dirty="0" smtClean="0">
                <a:solidFill>
                  <a:schemeClr val="bg1"/>
                </a:solidFill>
              </a:rPr>
              <a:t>・二枚貝類等の</a:t>
            </a:r>
            <a:r>
              <a:rPr kumimoji="1" lang="ja-JP" altLang="en-US" sz="1200" dirty="0" smtClean="0">
                <a:solidFill>
                  <a:schemeClr val="bg1"/>
                </a:solidFill>
              </a:rPr>
              <a:t>資源管理、資源増殖</a:t>
            </a:r>
            <a:endParaRPr kumimoji="1" lang="en-US" altLang="ja-JP" sz="1200" dirty="0" smtClean="0">
              <a:solidFill>
                <a:schemeClr val="bg1"/>
              </a:solidFill>
            </a:endParaRPr>
          </a:p>
          <a:p>
            <a:r>
              <a:rPr lang="ja-JP" altLang="en-US" sz="1200" dirty="0" smtClean="0">
                <a:solidFill>
                  <a:schemeClr val="bg1"/>
                </a:solidFill>
              </a:rPr>
              <a:t>・黒のりの養殖技術</a:t>
            </a:r>
            <a:endParaRPr lang="en-US" altLang="ja-JP" sz="1200" dirty="0" smtClean="0">
              <a:solidFill>
                <a:schemeClr val="bg1"/>
              </a:solidFill>
            </a:endParaRPr>
          </a:p>
          <a:p>
            <a:r>
              <a:rPr kumimoji="1" lang="ja-JP" altLang="en-US" sz="1200" dirty="0" smtClean="0">
                <a:solidFill>
                  <a:schemeClr val="bg1"/>
                </a:solidFill>
              </a:rPr>
              <a:t>・内水面の生態系および環境</a:t>
            </a:r>
            <a:r>
              <a:rPr lang="ja-JP" altLang="en-US" sz="1200" dirty="0" smtClean="0">
                <a:solidFill>
                  <a:schemeClr val="bg1"/>
                </a:solidFill>
              </a:rPr>
              <a:t>の保全再生</a:t>
            </a:r>
            <a:endParaRPr kumimoji="1" lang="ja-JP" altLang="en-US" sz="1200" dirty="0">
              <a:solidFill>
                <a:schemeClr val="bg1"/>
              </a:solidFill>
            </a:endParaRPr>
          </a:p>
        </p:txBody>
      </p:sp>
      <p:sp>
        <p:nvSpPr>
          <p:cNvPr id="21" name="テキスト ボックス 20"/>
          <p:cNvSpPr txBox="1"/>
          <p:nvPr/>
        </p:nvSpPr>
        <p:spPr>
          <a:xfrm>
            <a:off x="3441734" y="8209031"/>
            <a:ext cx="2031325" cy="646331"/>
          </a:xfrm>
          <a:prstGeom prst="rect">
            <a:avLst/>
          </a:prstGeom>
          <a:noFill/>
        </p:spPr>
        <p:txBody>
          <a:bodyPr wrap="none" rtlCol="0">
            <a:spAutoFit/>
          </a:bodyPr>
          <a:lstStyle/>
          <a:p>
            <a:r>
              <a:rPr lang="ja-JP" altLang="en-US" sz="1200" dirty="0" smtClean="0">
                <a:solidFill>
                  <a:schemeClr val="bg1"/>
                </a:solidFill>
              </a:rPr>
              <a:t>・魚類の種苗生産、</a:t>
            </a:r>
            <a:endParaRPr lang="en-US" altLang="ja-JP" sz="1200" dirty="0" smtClean="0">
              <a:solidFill>
                <a:schemeClr val="bg1"/>
              </a:solidFill>
            </a:endParaRPr>
          </a:p>
          <a:p>
            <a:r>
              <a:rPr lang="ja-JP" altLang="en-US" sz="1200" dirty="0">
                <a:solidFill>
                  <a:schemeClr val="bg1"/>
                </a:solidFill>
              </a:rPr>
              <a:t>　育種</a:t>
            </a:r>
            <a:r>
              <a:rPr lang="ja-JP" altLang="en-US" sz="1200" dirty="0" smtClean="0">
                <a:solidFill>
                  <a:schemeClr val="bg1"/>
                </a:solidFill>
              </a:rPr>
              <a:t>技術および</a:t>
            </a:r>
            <a:r>
              <a:rPr kumimoji="1" lang="ja-JP" altLang="en-US" sz="1200" dirty="0" smtClean="0">
                <a:solidFill>
                  <a:schemeClr val="bg1"/>
                </a:solidFill>
              </a:rPr>
              <a:t>養殖技術</a:t>
            </a:r>
            <a:endParaRPr kumimoji="1" lang="en-US" altLang="ja-JP" sz="1200" dirty="0" smtClean="0">
              <a:solidFill>
                <a:schemeClr val="bg1"/>
              </a:solidFill>
            </a:endParaRPr>
          </a:p>
          <a:p>
            <a:r>
              <a:rPr lang="ja-JP" altLang="en-US" sz="1200" dirty="0" smtClean="0">
                <a:solidFill>
                  <a:schemeClr val="bg1"/>
                </a:solidFill>
              </a:rPr>
              <a:t>・海水魚の病害対策</a:t>
            </a:r>
            <a:endParaRPr kumimoji="1" lang="ja-JP" altLang="en-US" sz="1200" dirty="0">
              <a:solidFill>
                <a:schemeClr val="bg1"/>
              </a:solidFill>
            </a:endParaRPr>
          </a:p>
        </p:txBody>
      </p:sp>
      <p:cxnSp>
        <p:nvCxnSpPr>
          <p:cNvPr id="47" name="直線コネクタ 46"/>
          <p:cNvCxnSpPr/>
          <p:nvPr/>
        </p:nvCxnSpPr>
        <p:spPr>
          <a:xfrm>
            <a:off x="-447114" y="10579398"/>
            <a:ext cx="8027719"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タイトル 1"/>
          <p:cNvSpPr txBox="1">
            <a:spLocks/>
          </p:cNvSpPr>
          <p:nvPr/>
        </p:nvSpPr>
        <p:spPr>
          <a:xfrm>
            <a:off x="1266113" y="834493"/>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組織</a:t>
            </a:r>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案内</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grpSp>
        <p:nvGrpSpPr>
          <p:cNvPr id="48" name="グループ化 47"/>
          <p:cNvGrpSpPr/>
          <p:nvPr/>
        </p:nvGrpSpPr>
        <p:grpSpPr>
          <a:xfrm>
            <a:off x="3264341" y="3712193"/>
            <a:ext cx="1933035" cy="668415"/>
            <a:chOff x="3777092" y="1666339"/>
            <a:chExt cx="1853526" cy="874583"/>
          </a:xfrm>
        </p:grpSpPr>
        <p:sp>
          <p:nvSpPr>
            <p:cNvPr id="51" name="角丸四角形 50"/>
            <p:cNvSpPr/>
            <p:nvPr/>
          </p:nvSpPr>
          <p:spPr>
            <a:xfrm>
              <a:off x="3777092" y="1666339"/>
              <a:ext cx="1404409" cy="867356"/>
            </a:xfrm>
            <a:prstGeom prst="roundRect">
              <a:avLst/>
            </a:prstGeom>
            <a:solidFill>
              <a:srgbClr val="FFFF00">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t"/>
            <a:lstStyle/>
            <a:p>
              <a:pPr algn="dist"/>
              <a:r>
                <a:rPr lang="ja-JP" altLang="en-US" sz="1100" spc="272" dirty="0" smtClean="0">
                  <a:solidFill>
                    <a:schemeClr val="bg1"/>
                  </a:solidFill>
                  <a:latin typeface="BIZ UDゴシック" panose="020B0400000000000000" pitchFamily="49" charset="-128"/>
                  <a:ea typeface="BIZ UDゴシック" panose="020B0400000000000000" pitchFamily="49" charset="-128"/>
                </a:rPr>
                <a:t>鈴鹿水産</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r>
                <a:rPr lang="ja-JP" altLang="en-US" sz="1100" spc="272" dirty="0" smtClean="0">
                  <a:solidFill>
                    <a:schemeClr val="bg1"/>
                  </a:solidFill>
                  <a:latin typeface="BIZ UDゴシック" panose="020B0400000000000000" pitchFamily="49" charset="-128"/>
                  <a:ea typeface="BIZ UDゴシック" panose="020B0400000000000000" pitchFamily="49" charset="-128"/>
                </a:rPr>
                <a:t>研究室</a:t>
              </a:r>
              <a:endParaRPr lang="ja-JP" altLang="en-US" sz="1100" spc="272" dirty="0">
                <a:solidFill>
                  <a:schemeClr val="bg1"/>
                </a:solidFill>
                <a:latin typeface="BIZ UDゴシック" panose="020B0400000000000000" pitchFamily="49" charset="-128"/>
                <a:ea typeface="BIZ UDゴシック" panose="020B0400000000000000" pitchFamily="49" charset="-128"/>
              </a:endParaRPr>
            </a:p>
          </p:txBody>
        </p:sp>
        <p:sp>
          <p:nvSpPr>
            <p:cNvPr id="52" name="テキスト ボックス 51"/>
            <p:cNvSpPr txBox="1"/>
            <p:nvPr/>
          </p:nvSpPr>
          <p:spPr>
            <a:xfrm>
              <a:off x="3902618" y="2207177"/>
              <a:ext cx="1728000" cy="333745"/>
            </a:xfrm>
            <a:prstGeom prst="rect">
              <a:avLst/>
            </a:prstGeom>
            <a:noFill/>
            <a:ln>
              <a:noFill/>
            </a:ln>
          </p:spPr>
          <p:txBody>
            <a:bodyPr wrap="square" rtlCol="0">
              <a:spAutoFit/>
            </a:bodyPr>
            <a:lstStyle/>
            <a:p>
              <a:pPr>
                <a:lnSpc>
                  <a:spcPts val="1500"/>
                </a:lnSpc>
              </a:pPr>
              <a:r>
                <a:rPr lang="en-US" altLang="ja-JP" sz="1000" dirty="0" smtClean="0">
                  <a:solidFill>
                    <a:schemeClr val="bg1"/>
                  </a:solidFill>
                  <a:latin typeface="BIZ UDゴシック" panose="020B0400000000000000" pitchFamily="49" charset="-128"/>
                  <a:ea typeface="BIZ UDゴシック" panose="020B0400000000000000" pitchFamily="49" charset="-128"/>
                </a:rPr>
                <a:t>(</a:t>
              </a:r>
              <a:r>
                <a:rPr lang="ja-JP" altLang="en-US" sz="1000" dirty="0" smtClean="0">
                  <a:solidFill>
                    <a:schemeClr val="bg1"/>
                  </a:solidFill>
                  <a:latin typeface="BIZ UDゴシック" panose="020B0400000000000000" pitchFamily="49" charset="-128"/>
                  <a:ea typeface="BIZ UDゴシック" panose="020B0400000000000000" pitchFamily="49" charset="-128"/>
                </a:rPr>
                <a:t>鈴鹿</a:t>
              </a:r>
              <a:r>
                <a:rPr lang="ja-JP" altLang="en-US" sz="1000" dirty="0">
                  <a:solidFill>
                    <a:schemeClr val="bg1"/>
                  </a:solidFill>
                  <a:latin typeface="BIZ UDゴシック" panose="020B0400000000000000" pitchFamily="49" charset="-128"/>
                  <a:ea typeface="BIZ UDゴシック" panose="020B0400000000000000" pitchFamily="49" charset="-128"/>
                </a:rPr>
                <a:t>水産</a:t>
              </a:r>
              <a:r>
                <a:rPr lang="ja-JP" altLang="en-US" sz="1000" dirty="0" smtClean="0">
                  <a:solidFill>
                    <a:schemeClr val="bg1"/>
                  </a:solidFill>
                  <a:latin typeface="BIZ UDゴシック" panose="020B0400000000000000" pitchFamily="49" charset="-128"/>
                  <a:ea typeface="BIZ UDゴシック" panose="020B0400000000000000" pitchFamily="49" charset="-128"/>
                </a:rPr>
                <a:t>研究課</a:t>
              </a:r>
              <a:r>
                <a:rPr lang="en-US" altLang="ja-JP" sz="1000" dirty="0" smtClean="0">
                  <a:solidFill>
                    <a:schemeClr val="bg1"/>
                  </a:solidFill>
                  <a:latin typeface="BIZ UDゴシック" panose="020B0400000000000000" pitchFamily="49" charset="-128"/>
                  <a:ea typeface="BIZ UDゴシック" panose="020B0400000000000000" pitchFamily="49" charset="-128"/>
                </a:rPr>
                <a:t>)</a:t>
              </a:r>
            </a:p>
          </p:txBody>
        </p:sp>
      </p:grpSp>
      <p:sp>
        <p:nvSpPr>
          <p:cNvPr id="55" name="テキスト ボックス 54"/>
          <p:cNvSpPr txBox="1"/>
          <p:nvPr/>
        </p:nvSpPr>
        <p:spPr>
          <a:xfrm>
            <a:off x="4858617" y="4127330"/>
            <a:ext cx="1523519" cy="255070"/>
          </a:xfrm>
          <a:prstGeom prst="rect">
            <a:avLst/>
          </a:prstGeom>
          <a:noFill/>
          <a:ln>
            <a:noFill/>
          </a:ln>
        </p:spPr>
        <p:txBody>
          <a:bodyPr wrap="square" rtlCol="0">
            <a:spAutoFit/>
          </a:bodyPr>
          <a:lstStyle/>
          <a:p>
            <a:pPr algn="just">
              <a:lnSpc>
                <a:spcPts val="1500"/>
              </a:lnSpc>
            </a:pPr>
            <a:r>
              <a:rPr lang="en-US" altLang="ja-JP" sz="1000" dirty="0" smtClean="0">
                <a:solidFill>
                  <a:schemeClr val="bg1"/>
                </a:solidFill>
                <a:latin typeface="BIZ UDゴシック" panose="020B0400000000000000" pitchFamily="49" charset="-128"/>
                <a:ea typeface="BIZ UDゴシック" panose="020B0400000000000000" pitchFamily="49" charset="-128"/>
              </a:rPr>
              <a:t>(</a:t>
            </a:r>
            <a:r>
              <a:rPr lang="ja-JP" altLang="en-US" sz="1000" dirty="0" smtClean="0">
                <a:solidFill>
                  <a:schemeClr val="bg1"/>
                </a:solidFill>
                <a:latin typeface="BIZ UDゴシック" panose="020B0400000000000000" pitchFamily="49" charset="-128"/>
                <a:ea typeface="BIZ UDゴシック" panose="020B0400000000000000" pitchFamily="49" charset="-128"/>
              </a:rPr>
              <a:t>尾鷲</a:t>
            </a:r>
            <a:r>
              <a:rPr lang="ja-JP" altLang="en-US" sz="1000" dirty="0">
                <a:solidFill>
                  <a:schemeClr val="bg1"/>
                </a:solidFill>
                <a:latin typeface="BIZ UDゴシック" panose="020B0400000000000000" pitchFamily="49" charset="-128"/>
                <a:ea typeface="BIZ UDゴシック" panose="020B0400000000000000" pitchFamily="49" charset="-128"/>
              </a:rPr>
              <a:t>水産</a:t>
            </a:r>
            <a:r>
              <a:rPr lang="ja-JP" altLang="en-US" sz="1000" dirty="0" smtClean="0">
                <a:solidFill>
                  <a:schemeClr val="bg1"/>
                </a:solidFill>
                <a:latin typeface="BIZ UDゴシック" panose="020B0400000000000000" pitchFamily="49" charset="-128"/>
                <a:ea typeface="BIZ UDゴシック" panose="020B0400000000000000" pitchFamily="49" charset="-128"/>
              </a:rPr>
              <a:t>研究課</a:t>
            </a:r>
            <a:r>
              <a:rPr lang="en-US" altLang="ja-JP" sz="1000" dirty="0" smtClean="0">
                <a:solidFill>
                  <a:schemeClr val="bg1"/>
                </a:solidFill>
                <a:latin typeface="BIZ UDゴシック" panose="020B0400000000000000" pitchFamily="49" charset="-128"/>
                <a:ea typeface="BIZ UDゴシック" panose="020B0400000000000000" pitchFamily="49" charset="-128"/>
              </a:rPr>
              <a:t>)</a:t>
            </a:r>
          </a:p>
        </p:txBody>
      </p:sp>
      <p:sp>
        <p:nvSpPr>
          <p:cNvPr id="54" name="角丸四角形 53"/>
          <p:cNvSpPr/>
          <p:nvPr/>
        </p:nvSpPr>
        <p:spPr>
          <a:xfrm>
            <a:off x="4774566" y="3712282"/>
            <a:ext cx="1464653" cy="662892"/>
          </a:xfrm>
          <a:prstGeom prst="roundRect">
            <a:avLst/>
          </a:prstGeom>
          <a:solidFill>
            <a:srgbClr val="00B050">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t"/>
          <a:lstStyle/>
          <a:p>
            <a:pPr algn="dist"/>
            <a:r>
              <a:rPr lang="ja-JP" altLang="en-US" sz="1100" spc="272" dirty="0">
                <a:solidFill>
                  <a:schemeClr val="bg1"/>
                </a:solidFill>
                <a:latin typeface="BIZ UDゴシック" panose="020B0400000000000000" pitchFamily="49" charset="-128"/>
                <a:ea typeface="BIZ UDゴシック" panose="020B0400000000000000" pitchFamily="49" charset="-128"/>
              </a:rPr>
              <a:t>尾鷲</a:t>
            </a:r>
            <a:r>
              <a:rPr lang="ja-JP" altLang="en-US" sz="1100" spc="272" dirty="0" smtClean="0">
                <a:solidFill>
                  <a:schemeClr val="bg1"/>
                </a:solidFill>
                <a:latin typeface="BIZ UDゴシック" panose="020B0400000000000000" pitchFamily="49" charset="-128"/>
                <a:ea typeface="BIZ UDゴシック" panose="020B0400000000000000" pitchFamily="49" charset="-128"/>
              </a:rPr>
              <a:t>水産</a:t>
            </a:r>
            <a:endParaRPr lang="en-US" altLang="ja-JP" sz="1100" spc="272" dirty="0" smtClean="0">
              <a:solidFill>
                <a:schemeClr val="bg1"/>
              </a:solidFill>
              <a:latin typeface="BIZ UDゴシック" panose="020B0400000000000000" pitchFamily="49" charset="-128"/>
              <a:ea typeface="BIZ UDゴシック" panose="020B0400000000000000" pitchFamily="49" charset="-128"/>
            </a:endParaRPr>
          </a:p>
          <a:p>
            <a:pPr algn="dist"/>
            <a:r>
              <a:rPr lang="ja-JP" altLang="en-US" sz="1100" spc="272" dirty="0" smtClean="0">
                <a:solidFill>
                  <a:schemeClr val="bg1"/>
                </a:solidFill>
                <a:latin typeface="BIZ UDゴシック" panose="020B0400000000000000" pitchFamily="49" charset="-128"/>
                <a:ea typeface="BIZ UDゴシック" panose="020B0400000000000000" pitchFamily="49" charset="-128"/>
              </a:rPr>
              <a:t>研究室</a:t>
            </a:r>
            <a:endParaRPr lang="ja-JP" altLang="en-US" sz="1100" spc="272" dirty="0">
              <a:solidFill>
                <a:schemeClr val="bg1"/>
              </a:solidFill>
              <a:latin typeface="BIZ UDゴシック" panose="020B0400000000000000" pitchFamily="49" charset="-128"/>
              <a:ea typeface="BIZ UDゴシック" panose="020B0400000000000000" pitchFamily="49" charset="-128"/>
            </a:endParaRPr>
          </a:p>
        </p:txBody>
      </p:sp>
      <p:sp>
        <p:nvSpPr>
          <p:cNvPr id="67" name="角丸四角形 66"/>
          <p:cNvSpPr/>
          <p:nvPr/>
        </p:nvSpPr>
        <p:spPr>
          <a:xfrm>
            <a:off x="1308813" y="2662998"/>
            <a:ext cx="1540458" cy="339216"/>
          </a:xfrm>
          <a:prstGeom prst="roundRect">
            <a:avLst/>
          </a:prstGeom>
          <a:solidFill>
            <a:srgbClr val="BFE4FF">
              <a:alpha val="30000"/>
            </a:srgbClr>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0" rtlCol="0" anchor="t"/>
          <a:lstStyle/>
          <a:p>
            <a:pPr algn="dist"/>
            <a:r>
              <a:rPr lang="ja-JP" altLang="en-US" sz="1400" b="1" spc="272" dirty="0" smtClean="0">
                <a:solidFill>
                  <a:schemeClr val="bg1"/>
                </a:solidFill>
                <a:latin typeface="BIZ UDゴシック" panose="020B0400000000000000" pitchFamily="49" charset="-128"/>
                <a:ea typeface="BIZ UDゴシック" panose="020B0400000000000000" pitchFamily="49" charset="-128"/>
              </a:rPr>
              <a:t>水産研究所</a:t>
            </a:r>
            <a:endParaRPr lang="ja-JP" altLang="en-US" sz="1400" b="1" spc="272" dirty="0">
              <a:solidFill>
                <a:schemeClr val="bg1"/>
              </a:solidFill>
              <a:latin typeface="BIZ UDゴシック" panose="020B0400000000000000" pitchFamily="49" charset="-128"/>
              <a:ea typeface="BIZ UDゴシック" panose="020B0400000000000000" pitchFamily="49" charset="-128"/>
            </a:endParaRPr>
          </a:p>
        </p:txBody>
      </p:sp>
      <p:pic>
        <p:nvPicPr>
          <p:cNvPr id="68" name="図 67"/>
          <p:cNvPicPr>
            <a:picLocks noChangeAspect="1"/>
          </p:cNvPicPr>
          <p:nvPr/>
        </p:nvPicPr>
        <p:blipFill>
          <a:blip r:embed="rId4"/>
          <a:stretch>
            <a:fillRect/>
          </a:stretch>
        </p:blipFill>
        <p:spPr>
          <a:xfrm>
            <a:off x="487275" y="665199"/>
            <a:ext cx="936381" cy="823835"/>
          </a:xfrm>
          <a:prstGeom prst="rect">
            <a:avLst/>
          </a:prstGeom>
        </p:spPr>
      </p:pic>
      <p:cxnSp>
        <p:nvCxnSpPr>
          <p:cNvPr id="70" name="直線コネクタ 69"/>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pic>
        <p:nvPicPr>
          <p:cNvPr id="64" name="図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524" y="2321096"/>
            <a:ext cx="635496" cy="635496"/>
          </a:xfrm>
          <a:prstGeom prst="rect">
            <a:avLst/>
          </a:prstGeom>
        </p:spPr>
      </p:pic>
      <p:sp>
        <p:nvSpPr>
          <p:cNvPr id="72" name="テキスト ボックス 71"/>
          <p:cNvSpPr txBox="1"/>
          <p:nvPr/>
        </p:nvSpPr>
        <p:spPr>
          <a:xfrm>
            <a:off x="503832" y="6959055"/>
            <a:ext cx="2646878" cy="830997"/>
          </a:xfrm>
          <a:prstGeom prst="rect">
            <a:avLst/>
          </a:prstGeom>
          <a:noFill/>
        </p:spPr>
        <p:txBody>
          <a:bodyPr wrap="none" rtlCol="0">
            <a:spAutoFit/>
          </a:bodyPr>
          <a:lstStyle/>
          <a:p>
            <a:r>
              <a:rPr lang="ja-JP" altLang="en-US" sz="1200" dirty="0" smtClean="0">
                <a:solidFill>
                  <a:schemeClr val="bg1"/>
                </a:solidFill>
              </a:rPr>
              <a:t>・イセエビ、アワビ等の資源</a:t>
            </a:r>
            <a:r>
              <a:rPr kumimoji="1" lang="ja-JP" altLang="en-US" sz="1200" dirty="0" smtClean="0">
                <a:solidFill>
                  <a:schemeClr val="bg1"/>
                </a:solidFill>
              </a:rPr>
              <a:t>増殖、</a:t>
            </a:r>
            <a:endParaRPr kumimoji="1" lang="en-US" altLang="ja-JP" sz="1200" dirty="0" smtClean="0">
              <a:solidFill>
                <a:schemeClr val="bg1"/>
              </a:solidFill>
            </a:endParaRPr>
          </a:p>
          <a:p>
            <a:r>
              <a:rPr lang="ja-JP" altLang="en-US" sz="1200" dirty="0">
                <a:solidFill>
                  <a:schemeClr val="bg1"/>
                </a:solidFill>
              </a:rPr>
              <a:t>　</a:t>
            </a:r>
            <a:r>
              <a:rPr kumimoji="1" lang="ja-JP" altLang="en-US" sz="1200" dirty="0" smtClean="0">
                <a:solidFill>
                  <a:schemeClr val="bg1"/>
                </a:solidFill>
              </a:rPr>
              <a:t>資源管理</a:t>
            </a:r>
            <a:endParaRPr kumimoji="1" lang="en-US" altLang="ja-JP" sz="1200" dirty="0" smtClean="0">
              <a:solidFill>
                <a:schemeClr val="bg1"/>
              </a:solidFill>
            </a:endParaRPr>
          </a:p>
          <a:p>
            <a:r>
              <a:rPr lang="ja-JP" altLang="en-US" sz="1200" dirty="0" smtClean="0">
                <a:solidFill>
                  <a:schemeClr val="bg1"/>
                </a:solidFill>
              </a:rPr>
              <a:t>・藻場の保全・再生</a:t>
            </a:r>
            <a:endParaRPr kumimoji="1" lang="en-US" altLang="ja-JP" sz="1200" dirty="0" smtClean="0">
              <a:solidFill>
                <a:schemeClr val="bg1"/>
              </a:solidFill>
            </a:endParaRPr>
          </a:p>
          <a:p>
            <a:r>
              <a:rPr lang="ja-JP" altLang="en-US" sz="1200" dirty="0" smtClean="0">
                <a:solidFill>
                  <a:schemeClr val="bg1"/>
                </a:solidFill>
              </a:rPr>
              <a:t>・青さのりの</a:t>
            </a:r>
            <a:r>
              <a:rPr kumimoji="1" lang="ja-JP" altLang="en-US" sz="1200" dirty="0" smtClean="0">
                <a:solidFill>
                  <a:schemeClr val="bg1"/>
                </a:solidFill>
              </a:rPr>
              <a:t>養殖技術</a:t>
            </a:r>
            <a:endParaRPr kumimoji="1" lang="ja-JP" altLang="en-US" sz="1200" dirty="0">
              <a:solidFill>
                <a:schemeClr val="bg1"/>
              </a:solidFill>
            </a:endParaRPr>
          </a:p>
        </p:txBody>
      </p:sp>
      <p:sp>
        <p:nvSpPr>
          <p:cNvPr id="74" name="テキスト ボックス 73"/>
          <p:cNvSpPr txBox="1"/>
          <p:nvPr/>
        </p:nvSpPr>
        <p:spPr>
          <a:xfrm>
            <a:off x="3441734" y="6964482"/>
            <a:ext cx="2185214" cy="830997"/>
          </a:xfrm>
          <a:prstGeom prst="rect">
            <a:avLst/>
          </a:prstGeom>
          <a:noFill/>
        </p:spPr>
        <p:txBody>
          <a:bodyPr wrap="none" rtlCol="0">
            <a:spAutoFit/>
          </a:bodyPr>
          <a:lstStyle/>
          <a:p>
            <a:r>
              <a:rPr lang="ja-JP" altLang="en-US" sz="1200" dirty="0" smtClean="0">
                <a:solidFill>
                  <a:schemeClr val="bg1"/>
                </a:solidFill>
              </a:rPr>
              <a:t>・真珠、マガキ等の養殖技術</a:t>
            </a:r>
            <a:endParaRPr lang="en-US" altLang="ja-JP" sz="1200" dirty="0" smtClean="0">
              <a:solidFill>
                <a:schemeClr val="bg1"/>
              </a:solidFill>
            </a:endParaRPr>
          </a:p>
          <a:p>
            <a:r>
              <a:rPr kumimoji="1" lang="ja-JP" altLang="en-US" sz="1200" dirty="0" smtClean="0">
                <a:solidFill>
                  <a:schemeClr val="bg1"/>
                </a:solidFill>
              </a:rPr>
              <a:t>・赤潮、貝毒の監視</a:t>
            </a:r>
            <a:endParaRPr kumimoji="1" lang="en-US" altLang="ja-JP" sz="1200" dirty="0" smtClean="0">
              <a:solidFill>
                <a:schemeClr val="bg1"/>
              </a:solidFill>
            </a:endParaRPr>
          </a:p>
          <a:p>
            <a:r>
              <a:rPr lang="ja-JP" altLang="en-US" sz="1200" dirty="0" smtClean="0">
                <a:solidFill>
                  <a:schemeClr val="bg1"/>
                </a:solidFill>
              </a:rPr>
              <a:t>・内湾</a:t>
            </a:r>
            <a:r>
              <a:rPr kumimoji="1" lang="ja-JP" altLang="en-US" sz="1200" dirty="0" smtClean="0">
                <a:solidFill>
                  <a:schemeClr val="bg1"/>
                </a:solidFill>
              </a:rPr>
              <a:t>漁場環境</a:t>
            </a:r>
            <a:r>
              <a:rPr lang="ja-JP" altLang="en-US" sz="1200" dirty="0" smtClean="0">
                <a:solidFill>
                  <a:schemeClr val="bg1"/>
                </a:solidFill>
              </a:rPr>
              <a:t>の保全</a:t>
            </a:r>
            <a:endParaRPr lang="en-US" altLang="ja-JP" sz="1200" dirty="0" smtClean="0">
              <a:solidFill>
                <a:schemeClr val="bg1"/>
              </a:solidFill>
            </a:endParaRPr>
          </a:p>
          <a:p>
            <a:r>
              <a:rPr kumimoji="1" lang="ja-JP" altLang="en-US" sz="1200" dirty="0" smtClean="0">
                <a:solidFill>
                  <a:schemeClr val="bg1"/>
                </a:solidFill>
              </a:rPr>
              <a:t>・海水魚の病害対策</a:t>
            </a:r>
            <a:endParaRPr kumimoji="1" lang="en-US" altLang="ja-JP" sz="1200" dirty="0" smtClean="0">
              <a:solidFill>
                <a:schemeClr val="bg1"/>
              </a:solidFill>
            </a:endParaRPr>
          </a:p>
        </p:txBody>
      </p:sp>
      <p:sp>
        <p:nvSpPr>
          <p:cNvPr id="3" name="テキスト ボックス 2"/>
          <p:cNvSpPr txBox="1"/>
          <p:nvPr/>
        </p:nvSpPr>
        <p:spPr>
          <a:xfrm>
            <a:off x="5443782" y="2894485"/>
            <a:ext cx="857927" cy="253916"/>
          </a:xfrm>
          <a:prstGeom prst="rect">
            <a:avLst/>
          </a:prstGeom>
          <a:noFill/>
        </p:spPr>
        <p:txBody>
          <a:bodyPr wrap="none" rtlCol="0">
            <a:spAutoFit/>
          </a:bodyPr>
          <a:lstStyle/>
          <a:p>
            <a:r>
              <a:rPr kumimoji="1" lang="ja-JP" altLang="en-US" sz="1050" dirty="0" smtClean="0">
                <a:solidFill>
                  <a:schemeClr val="bg1"/>
                </a:solidFill>
                <a:latin typeface="+mn-ea"/>
              </a:rPr>
              <a:t>ＱＲ</a:t>
            </a:r>
            <a:r>
              <a:rPr kumimoji="1" lang="ja-JP" altLang="en-US" sz="1050" dirty="0" smtClean="0">
                <a:solidFill>
                  <a:schemeClr val="bg1"/>
                </a:solidFill>
              </a:rPr>
              <a:t>コード</a:t>
            </a:r>
            <a:endParaRPr kumimoji="1" lang="ja-JP" altLang="en-US" sz="1050" dirty="0">
              <a:solidFill>
                <a:schemeClr val="bg1"/>
              </a:solidFill>
            </a:endParaRPr>
          </a:p>
        </p:txBody>
      </p:sp>
      <p:sp>
        <p:nvSpPr>
          <p:cNvPr id="75" name="フッター プレースホルダー 2"/>
          <p:cNvSpPr>
            <a:spLocks noGrp="1"/>
          </p:cNvSpPr>
          <p:nvPr>
            <p:ph type="ftr" sz="quarter" idx="11"/>
          </p:nvPr>
        </p:nvSpPr>
        <p:spPr>
          <a:xfrm>
            <a:off x="1" y="9374604"/>
            <a:ext cx="6858000" cy="527403"/>
          </a:xfrm>
        </p:spPr>
        <p:txBody>
          <a:bodyPr/>
          <a:lstStyle/>
          <a:p>
            <a:pPr algn="ctr"/>
            <a:r>
              <a:rPr lang="ja-JP" altLang="en-US" sz="1600" dirty="0">
                <a:latin typeface="+mn-ea"/>
              </a:rPr>
              <a:t>２</a:t>
            </a:r>
            <a:endParaRPr kumimoji="1" lang="ja-JP" altLang="en-US" sz="1600" dirty="0">
              <a:latin typeface="+mn-ea"/>
            </a:endParaRPr>
          </a:p>
        </p:txBody>
      </p:sp>
    </p:spTree>
    <p:extLst>
      <p:ext uri="{BB962C8B-B14F-4D97-AF65-F5344CB8AC3E}">
        <p14:creationId xmlns:p14="http://schemas.microsoft.com/office/powerpoint/2010/main" val="2129177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593558" y="2844069"/>
            <a:ext cx="5612457" cy="1286793"/>
            <a:chOff x="676553" y="2854343"/>
            <a:chExt cx="5612457" cy="1286793"/>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53" y="2854343"/>
              <a:ext cx="1824385" cy="1286793"/>
            </a:xfrm>
            <a:prstGeom prst="rect">
              <a:avLst/>
            </a:prstGeom>
            <a:ln w="3175">
              <a:solidFill>
                <a:schemeClr val="bg1"/>
              </a:solidFill>
            </a:ln>
          </p:spPr>
        </p:pic>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919" y="2857606"/>
              <a:ext cx="1802091" cy="1283530"/>
            </a:xfrm>
            <a:prstGeom prst="rect">
              <a:avLst/>
            </a:prstGeom>
            <a:ln>
              <a:solidFill>
                <a:schemeClr val="bg1"/>
              </a:solidFill>
            </a:ln>
          </p:spPr>
        </p:pic>
      </p:grpSp>
      <p:sp>
        <p:nvSpPr>
          <p:cNvPr id="9" name="タイトル 1"/>
          <p:cNvSpPr txBox="1">
            <a:spLocks/>
          </p:cNvSpPr>
          <p:nvPr/>
        </p:nvSpPr>
        <p:spPr>
          <a:xfrm>
            <a:off x="1232420" y="830128"/>
            <a:ext cx="5009768" cy="496250"/>
          </a:xfrm>
          <a:prstGeom prst="rect">
            <a:avLst/>
          </a:prstGeom>
          <a:effectLst/>
        </p:spPr>
        <p:txBody>
          <a:bodyPr vert="horz" lIns="91440" tIns="45720" rIns="91440" bIns="45720" rtlCol="0" anchor="ctr">
            <a:no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企画・水産利用研究課の事業紹介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10" name="図 9"/>
          <p:cNvPicPr>
            <a:picLocks noChangeAspect="1"/>
          </p:cNvPicPr>
          <p:nvPr/>
        </p:nvPicPr>
        <p:blipFill>
          <a:blip r:embed="rId5"/>
          <a:stretch>
            <a:fillRect/>
          </a:stretch>
        </p:blipFill>
        <p:spPr>
          <a:xfrm>
            <a:off x="487275" y="665199"/>
            <a:ext cx="936381" cy="823835"/>
          </a:xfrm>
          <a:prstGeom prst="rect">
            <a:avLst/>
          </a:prstGeom>
        </p:spPr>
      </p:pic>
      <p:sp>
        <p:nvSpPr>
          <p:cNvPr id="16" name="角丸四角形 15"/>
          <p:cNvSpPr/>
          <p:nvPr/>
        </p:nvSpPr>
        <p:spPr>
          <a:xfrm>
            <a:off x="586679" y="4506583"/>
            <a:ext cx="5698708" cy="297361"/>
          </a:xfrm>
          <a:prstGeom prst="roundRect">
            <a:avLst/>
          </a:prstGeom>
          <a:gradFill flip="none" rotWithShape="1">
            <a:gsLst>
              <a:gs pos="0">
                <a:srgbClr val="0000FF">
                  <a:alpha val="50000"/>
                </a:srgbClr>
              </a:gs>
              <a:gs pos="100000">
                <a:schemeClr val="accent6">
                  <a:lumMod val="60000"/>
                  <a:lumOff val="4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企画・水産利用研究課</a:t>
            </a:r>
            <a:r>
              <a:rPr kumimoji="1" lang="ja-JP" altLang="en-US" sz="1400" b="1" dirty="0" smtClean="0">
                <a:solidFill>
                  <a:schemeClr val="bg1"/>
                </a:solidFill>
              </a:rPr>
              <a:t>では</a:t>
            </a:r>
            <a:r>
              <a:rPr lang="ja-JP" altLang="en-US" sz="1400" b="1" dirty="0" smtClean="0">
                <a:solidFill>
                  <a:schemeClr val="bg1"/>
                </a:solidFill>
              </a:rPr>
              <a:t>こんな仕事</a:t>
            </a:r>
            <a:r>
              <a:rPr kumimoji="1" lang="ja-JP" altLang="en-US" sz="1400" b="1" dirty="0" smtClean="0">
                <a:solidFill>
                  <a:schemeClr val="bg1"/>
                </a:solidFill>
              </a:rPr>
              <a:t>してます！</a:t>
            </a:r>
            <a:endParaRPr kumimoji="1" lang="ja-JP" altLang="en-US" sz="1400" b="1" dirty="0">
              <a:solidFill>
                <a:schemeClr val="bg1"/>
              </a:solidFill>
            </a:endParaRPr>
          </a:p>
        </p:txBody>
      </p:sp>
      <p:sp>
        <p:nvSpPr>
          <p:cNvPr id="27" name="角丸四角形 26"/>
          <p:cNvSpPr/>
          <p:nvPr/>
        </p:nvSpPr>
        <p:spPr>
          <a:xfrm>
            <a:off x="571334" y="4852145"/>
            <a:ext cx="5702131" cy="4383990"/>
          </a:xfrm>
          <a:prstGeom prst="roundRect">
            <a:avLst>
              <a:gd name="adj" fmla="val 775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8" name="タイトル 1"/>
          <p:cNvSpPr txBox="1">
            <a:spLocks/>
          </p:cNvSpPr>
          <p:nvPr/>
        </p:nvSpPr>
        <p:spPr>
          <a:xfrm>
            <a:off x="721199" y="4866515"/>
            <a:ext cx="4905997"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〇水産業のスマート化の推進</a:t>
            </a:r>
            <a:endParaRPr lang="en-US" altLang="ja-JP" sz="1400" b="1" u="sng" spc="272" dirty="0">
              <a:solidFill>
                <a:schemeClr val="bg1"/>
              </a:solidFill>
            </a:endParaRPr>
          </a:p>
        </p:txBody>
      </p:sp>
      <p:grpSp>
        <p:nvGrpSpPr>
          <p:cNvPr id="4" name="グループ化 3"/>
          <p:cNvGrpSpPr/>
          <p:nvPr/>
        </p:nvGrpSpPr>
        <p:grpSpPr>
          <a:xfrm>
            <a:off x="1028696" y="4158486"/>
            <a:ext cx="4881567" cy="252977"/>
            <a:chOff x="1028696" y="4158486"/>
            <a:chExt cx="4881567" cy="252977"/>
          </a:xfrm>
        </p:grpSpPr>
        <p:sp>
          <p:nvSpPr>
            <p:cNvPr id="18" name="テキスト ボックス 17"/>
            <p:cNvSpPr txBox="1"/>
            <p:nvPr/>
          </p:nvSpPr>
          <p:spPr>
            <a:xfrm>
              <a:off x="1028696" y="4158486"/>
              <a:ext cx="954107" cy="246221"/>
            </a:xfrm>
            <a:prstGeom prst="rect">
              <a:avLst/>
            </a:prstGeom>
            <a:noFill/>
          </p:spPr>
          <p:txBody>
            <a:bodyPr wrap="none" rtlCol="0">
              <a:spAutoFit/>
            </a:bodyPr>
            <a:lstStyle/>
            <a:p>
              <a:r>
                <a:rPr kumimoji="1" lang="ja-JP" altLang="en-US" sz="1000" dirty="0" smtClean="0">
                  <a:solidFill>
                    <a:schemeClr val="bg1"/>
                  </a:solidFill>
                </a:rPr>
                <a:t>広報紙の発行</a:t>
              </a:r>
              <a:endParaRPr kumimoji="1" lang="ja-JP" altLang="en-US" sz="1000" dirty="0">
                <a:solidFill>
                  <a:schemeClr val="bg1"/>
                </a:solidFill>
              </a:endParaRPr>
            </a:p>
          </p:txBody>
        </p:sp>
        <p:sp>
          <p:nvSpPr>
            <p:cNvPr id="30" name="テキスト ボックス 29"/>
            <p:cNvSpPr txBox="1"/>
            <p:nvPr/>
          </p:nvSpPr>
          <p:spPr>
            <a:xfrm>
              <a:off x="2869965" y="4159992"/>
              <a:ext cx="1082348" cy="246221"/>
            </a:xfrm>
            <a:prstGeom prst="rect">
              <a:avLst/>
            </a:prstGeom>
            <a:noFill/>
          </p:spPr>
          <p:txBody>
            <a:bodyPr wrap="none" rtlCol="0">
              <a:spAutoFit/>
            </a:bodyPr>
            <a:lstStyle/>
            <a:p>
              <a:r>
                <a:rPr lang="ja-JP" altLang="en-US" sz="1000" dirty="0" smtClean="0">
                  <a:solidFill>
                    <a:schemeClr val="bg1"/>
                  </a:solidFill>
                </a:rPr>
                <a:t>研究成果報告会</a:t>
              </a:r>
              <a:endParaRPr kumimoji="1" lang="ja-JP" altLang="en-US" sz="1000" dirty="0">
                <a:solidFill>
                  <a:schemeClr val="bg1"/>
                </a:solidFill>
              </a:endParaRPr>
            </a:p>
          </p:txBody>
        </p:sp>
        <p:sp>
          <p:nvSpPr>
            <p:cNvPr id="31" name="テキスト ボックス 30"/>
            <p:cNvSpPr txBox="1"/>
            <p:nvPr/>
          </p:nvSpPr>
          <p:spPr>
            <a:xfrm>
              <a:off x="4699675" y="4165242"/>
              <a:ext cx="1210588" cy="246221"/>
            </a:xfrm>
            <a:prstGeom prst="rect">
              <a:avLst/>
            </a:prstGeom>
            <a:noFill/>
          </p:spPr>
          <p:txBody>
            <a:bodyPr wrap="none" rtlCol="0">
              <a:spAutoFit/>
            </a:bodyPr>
            <a:lstStyle/>
            <a:p>
              <a:r>
                <a:rPr lang="ja-JP" altLang="en-US" sz="1000" dirty="0" smtClean="0">
                  <a:solidFill>
                    <a:schemeClr val="bg1"/>
                  </a:solidFill>
                </a:rPr>
                <a:t>調査船「あさま」</a:t>
              </a:r>
              <a:endParaRPr kumimoji="1" lang="ja-JP" altLang="en-US" sz="1000" dirty="0">
                <a:solidFill>
                  <a:schemeClr val="bg1"/>
                </a:solidFill>
              </a:endParaRPr>
            </a:p>
          </p:txBody>
        </p:sp>
      </p:grpSp>
      <p:sp>
        <p:nvSpPr>
          <p:cNvPr id="34" name="タイトル 1"/>
          <p:cNvSpPr txBox="1">
            <a:spLocks/>
          </p:cNvSpPr>
          <p:nvPr/>
        </p:nvSpPr>
        <p:spPr>
          <a:xfrm>
            <a:off x="721199" y="7191279"/>
            <a:ext cx="4905997"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〇水産物の付加価値向上に向けた取組</a:t>
            </a:r>
            <a:endParaRPr lang="en-US" altLang="ja-JP" sz="1400" b="1" u="sng" spc="272" dirty="0">
              <a:solidFill>
                <a:schemeClr val="bg1"/>
              </a:solidFill>
            </a:endParaRPr>
          </a:p>
        </p:txBody>
      </p:sp>
      <p:cxnSp>
        <p:nvCxnSpPr>
          <p:cNvPr id="29" name="直線コネクタ 28"/>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角丸四角形 32"/>
          <p:cNvSpPr/>
          <p:nvPr/>
        </p:nvSpPr>
        <p:spPr>
          <a:xfrm>
            <a:off x="721199" y="1622106"/>
            <a:ext cx="5562108" cy="999698"/>
          </a:xfrm>
          <a:prstGeom prst="roundRect">
            <a:avLst/>
          </a:prstGeom>
          <a:gradFill flip="none" rotWithShape="1">
            <a:gsLst>
              <a:gs pos="0">
                <a:schemeClr val="tx1"/>
              </a:gs>
              <a:gs pos="100000">
                <a:schemeClr val="accent6">
                  <a:lumMod val="60000"/>
                  <a:lumOff val="40000"/>
                  <a:alpha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smtClean="0">
              <a:solidFill>
                <a:schemeClr val="bg1"/>
              </a:solidFill>
            </a:endParaRPr>
          </a:p>
        </p:txBody>
      </p:sp>
      <p:sp>
        <p:nvSpPr>
          <p:cNvPr id="37" name="テキスト ボックス 36"/>
          <p:cNvSpPr txBox="1"/>
          <p:nvPr/>
        </p:nvSpPr>
        <p:spPr>
          <a:xfrm>
            <a:off x="545446" y="1627593"/>
            <a:ext cx="5676794" cy="1015663"/>
          </a:xfrm>
          <a:prstGeom prst="rect">
            <a:avLst/>
          </a:prstGeom>
          <a:noFill/>
        </p:spPr>
        <p:txBody>
          <a:bodyPr wrap="square" rtlCol="0">
            <a:spAutoFit/>
          </a:bodyPr>
          <a:lstStyle/>
          <a:p>
            <a:r>
              <a:rPr lang="ja-JP" altLang="en-US" sz="1200" dirty="0" smtClean="0">
                <a:solidFill>
                  <a:schemeClr val="bg1"/>
                </a:solidFill>
              </a:rPr>
              <a:t>　水産</a:t>
            </a:r>
            <a:r>
              <a:rPr lang="ja-JP" altLang="en-US" sz="1200" dirty="0">
                <a:solidFill>
                  <a:schemeClr val="bg1"/>
                </a:solidFill>
              </a:rPr>
              <a:t>試験研究の企画・</a:t>
            </a:r>
            <a:r>
              <a:rPr lang="ja-JP" altLang="en-US" sz="1200" dirty="0" smtClean="0">
                <a:solidFill>
                  <a:schemeClr val="bg1"/>
                </a:solidFill>
              </a:rPr>
              <a:t>調整、進捗管理、研究評価、産学官連携の対応および研究成果の情報発信と広報活動を行っています。また、調査船「あさま」（</a:t>
            </a:r>
            <a:r>
              <a:rPr lang="en-US" altLang="ja-JP" sz="1200" dirty="0">
                <a:solidFill>
                  <a:schemeClr val="bg1"/>
                </a:solidFill>
                <a:latin typeface="+mn-ea"/>
              </a:rPr>
              <a:t>84</a:t>
            </a:r>
            <a:r>
              <a:rPr lang="ja-JP" altLang="en-US" sz="1200" dirty="0" smtClean="0">
                <a:solidFill>
                  <a:schemeClr val="bg1"/>
                </a:solidFill>
              </a:rPr>
              <a:t>トン）の</a:t>
            </a:r>
            <a:r>
              <a:rPr lang="ja-JP" altLang="en-US" sz="1200" dirty="0" smtClean="0">
                <a:solidFill>
                  <a:prstClr val="black"/>
                </a:solidFill>
                <a:latin typeface="ＭＳ Ｐゴシック"/>
              </a:rPr>
              <a:t>運営</a:t>
            </a:r>
            <a:r>
              <a:rPr lang="ja-JP" altLang="en-US" sz="1200" dirty="0">
                <a:solidFill>
                  <a:prstClr val="black"/>
                </a:solidFill>
                <a:latin typeface="ＭＳ Ｐゴシック"/>
              </a:rPr>
              <a:t>・維持</a:t>
            </a:r>
            <a:r>
              <a:rPr lang="ja-JP" altLang="en-US" sz="1200" dirty="0" smtClean="0">
                <a:solidFill>
                  <a:prstClr val="black"/>
                </a:solidFill>
                <a:latin typeface="ＭＳ Ｐゴシック"/>
              </a:rPr>
              <a:t>管理業務を行っています。</a:t>
            </a:r>
            <a:endParaRPr lang="ja-JP" altLang="en-US" sz="1200" dirty="0">
              <a:solidFill>
                <a:schemeClr val="bg1"/>
              </a:solidFill>
            </a:endParaRPr>
          </a:p>
          <a:p>
            <a:r>
              <a:rPr lang="ja-JP" altLang="en-US" sz="1200" dirty="0" smtClean="0">
                <a:solidFill>
                  <a:schemeClr val="bg1"/>
                </a:solidFill>
              </a:rPr>
              <a:t>　そのほか、水産業のスマート化の推進、水産物</a:t>
            </a:r>
            <a:r>
              <a:rPr lang="ja-JP" altLang="en-US" sz="1200" dirty="0">
                <a:solidFill>
                  <a:schemeClr val="bg1"/>
                </a:solidFill>
              </a:rPr>
              <a:t>の付加価値</a:t>
            </a:r>
            <a:r>
              <a:rPr lang="ja-JP" altLang="en-US" sz="1200" dirty="0" smtClean="0">
                <a:solidFill>
                  <a:schemeClr val="bg1"/>
                </a:solidFill>
              </a:rPr>
              <a:t>向上および未利用水産物の利用に関する試験研究を行っています。</a:t>
            </a:r>
            <a:endParaRPr kumimoji="1" lang="en-US" altLang="ja-JP" sz="1200" dirty="0" smtClean="0">
              <a:solidFill>
                <a:schemeClr val="bg1"/>
              </a:solidFill>
            </a:endParaRPr>
          </a:p>
        </p:txBody>
      </p:sp>
      <p:sp>
        <p:nvSpPr>
          <p:cNvPr id="40" name="タイトル 1"/>
          <p:cNvSpPr txBox="1">
            <a:spLocks/>
          </p:cNvSpPr>
          <p:nvPr/>
        </p:nvSpPr>
        <p:spPr>
          <a:xfrm>
            <a:off x="709167" y="7458187"/>
            <a:ext cx="3697059" cy="193729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県産水産物の価値向上やブランド化を支援するための取組として、水産物</a:t>
            </a:r>
            <a:r>
              <a:rPr lang="ja-JP" altLang="en-US" sz="1200" dirty="0">
                <a:solidFill>
                  <a:schemeClr val="bg1"/>
                </a:solidFill>
              </a:rPr>
              <a:t>の成分特性や季節</a:t>
            </a:r>
            <a:r>
              <a:rPr lang="ja-JP" altLang="en-US" sz="1200" dirty="0" smtClean="0">
                <a:solidFill>
                  <a:schemeClr val="bg1"/>
                </a:solidFill>
              </a:rPr>
              <a:t>変動の特徴を把握するための調査を行っています。</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これ</a:t>
            </a:r>
            <a:r>
              <a:rPr lang="ja-JP" altLang="en-US" sz="1200" dirty="0">
                <a:solidFill>
                  <a:schemeClr val="bg1"/>
                </a:solidFill>
              </a:rPr>
              <a:t>まで、</a:t>
            </a:r>
            <a:r>
              <a:rPr lang="ja-JP" altLang="en-US" sz="1200" dirty="0" smtClean="0">
                <a:solidFill>
                  <a:schemeClr val="bg1"/>
                </a:solidFill>
              </a:rPr>
              <a:t>鳥羽市・漁業と観光の連携促進協議会</a:t>
            </a:r>
            <a:r>
              <a:rPr lang="ja-JP" altLang="en-US" sz="1200" dirty="0">
                <a:solidFill>
                  <a:schemeClr val="bg1"/>
                </a:solidFill>
              </a:rPr>
              <a:t>との連携により、答志島で水揚げされるサワラの脂質含量の季節変化等を把握し</a:t>
            </a:r>
            <a:r>
              <a:rPr lang="ja-JP" altLang="en-US" sz="1200" dirty="0" smtClean="0">
                <a:solidFill>
                  <a:schemeClr val="bg1"/>
                </a:solidFill>
              </a:rPr>
              <a:t>、脂がのって商品価値が高い「</a:t>
            </a:r>
            <a:r>
              <a:rPr lang="ja-JP" altLang="en-US" sz="1200" dirty="0">
                <a:solidFill>
                  <a:schemeClr val="bg1"/>
                </a:solidFill>
              </a:rPr>
              <a:t>答志島トロさわら」の</a:t>
            </a:r>
            <a:r>
              <a:rPr lang="ja-JP" altLang="en-US" sz="1200" dirty="0" smtClean="0">
                <a:solidFill>
                  <a:schemeClr val="bg1"/>
                </a:solidFill>
              </a:rPr>
              <a:t>ブランド化</a:t>
            </a:r>
            <a:r>
              <a:rPr lang="ja-JP" altLang="en-US" sz="1200" dirty="0">
                <a:solidFill>
                  <a:schemeClr val="bg1"/>
                </a:solidFill>
              </a:rPr>
              <a:t>に貢献</a:t>
            </a:r>
            <a:r>
              <a:rPr lang="ja-JP" altLang="en-US" sz="1200" dirty="0" smtClean="0">
                <a:solidFill>
                  <a:schemeClr val="bg1"/>
                </a:solidFill>
              </a:rPr>
              <a:t>しました。また</a:t>
            </a:r>
            <a:r>
              <a:rPr lang="ja-JP" altLang="en-US" sz="1200" dirty="0">
                <a:solidFill>
                  <a:schemeClr val="bg1"/>
                </a:solidFill>
              </a:rPr>
              <a:t>、未利用・低利用</a:t>
            </a:r>
            <a:r>
              <a:rPr lang="ja-JP" altLang="en-US" sz="1200" dirty="0" smtClean="0">
                <a:solidFill>
                  <a:schemeClr val="bg1"/>
                </a:solidFill>
              </a:rPr>
              <a:t>資源の食用</a:t>
            </a:r>
            <a:r>
              <a:rPr lang="ja-JP" altLang="en-US" sz="1200" dirty="0">
                <a:solidFill>
                  <a:schemeClr val="bg1"/>
                </a:solidFill>
              </a:rPr>
              <a:t>以外への用途も含めた新たな活用方法</a:t>
            </a:r>
            <a:r>
              <a:rPr lang="ja-JP" altLang="en-US" sz="1200" dirty="0" smtClean="0">
                <a:solidFill>
                  <a:schemeClr val="bg1"/>
                </a:solidFill>
              </a:rPr>
              <a:t>の検討を行っています。</a:t>
            </a:r>
            <a:endParaRPr lang="en-US" altLang="ja-JP" sz="1400" spc="272" dirty="0">
              <a:solidFill>
                <a:schemeClr val="bg1"/>
              </a:solidFill>
            </a:endParaRPr>
          </a:p>
        </p:txBody>
      </p:sp>
      <p:sp>
        <p:nvSpPr>
          <p:cNvPr id="35" name="テキスト ボックス 34"/>
          <p:cNvSpPr txBox="1"/>
          <p:nvPr/>
        </p:nvSpPr>
        <p:spPr>
          <a:xfrm>
            <a:off x="4371588" y="6697044"/>
            <a:ext cx="1799274" cy="400110"/>
          </a:xfrm>
          <a:prstGeom prst="rect">
            <a:avLst/>
          </a:prstGeom>
          <a:noFill/>
        </p:spPr>
        <p:txBody>
          <a:bodyPr wrap="square" rtlCol="0">
            <a:spAutoFit/>
          </a:bodyPr>
          <a:lstStyle/>
          <a:p>
            <a:pPr algn="ctr"/>
            <a:r>
              <a:rPr lang="ja-JP" altLang="en-US" sz="1000" dirty="0" smtClean="0">
                <a:solidFill>
                  <a:schemeClr val="bg1"/>
                </a:solidFill>
              </a:rPr>
              <a:t>漁場環境情報を収集する</a:t>
            </a:r>
            <a:endParaRPr lang="en-US" altLang="ja-JP" sz="1000" dirty="0" smtClean="0">
              <a:solidFill>
                <a:schemeClr val="bg1"/>
              </a:solidFill>
            </a:endParaRPr>
          </a:p>
          <a:p>
            <a:pPr algn="ctr"/>
            <a:r>
              <a:rPr lang="en-US" altLang="ja-JP" sz="1000" dirty="0" err="1" smtClean="0">
                <a:solidFill>
                  <a:schemeClr val="bg1"/>
                </a:solidFill>
              </a:rPr>
              <a:t>IoT</a:t>
            </a:r>
            <a:r>
              <a:rPr lang="ja-JP" altLang="en-US" sz="1000" dirty="0" smtClean="0">
                <a:solidFill>
                  <a:schemeClr val="bg1"/>
                </a:solidFill>
              </a:rPr>
              <a:t>観測機器</a:t>
            </a:r>
            <a:endParaRPr kumimoji="1" lang="ja-JP" altLang="en-US" sz="1000" dirty="0">
              <a:solidFill>
                <a:schemeClr val="bg1"/>
              </a:solidFill>
            </a:endParaRPr>
          </a:p>
        </p:txBody>
      </p:sp>
      <p:pic>
        <p:nvPicPr>
          <p:cNvPr id="38" name="図 37"/>
          <p:cNvPicPr>
            <a:picLocks noChangeAspect="1"/>
          </p:cNvPicPr>
          <p:nvPr/>
        </p:nvPicPr>
        <p:blipFill rotWithShape="1">
          <a:blip r:embed="rId6" cstate="email">
            <a:extLst>
              <a:ext uri="{28A0092B-C50C-407E-A947-70E740481C1C}">
                <a14:useLocalDpi xmlns:a14="http://schemas.microsoft.com/office/drawing/2010/main"/>
              </a:ext>
            </a:extLst>
          </a:blip>
          <a:srcRect l="6889" r="2962"/>
          <a:stretch/>
        </p:blipFill>
        <p:spPr>
          <a:xfrm>
            <a:off x="4391598" y="7584501"/>
            <a:ext cx="1757567" cy="1299751"/>
          </a:xfrm>
          <a:prstGeom prst="rect">
            <a:avLst/>
          </a:prstGeom>
          <a:ln>
            <a:solidFill>
              <a:schemeClr val="bg1"/>
            </a:solidFill>
          </a:ln>
          <a:effectLst/>
        </p:spPr>
      </p:pic>
      <p:sp>
        <p:nvSpPr>
          <p:cNvPr id="41" name="テキスト ボックス 40"/>
          <p:cNvSpPr txBox="1"/>
          <p:nvPr/>
        </p:nvSpPr>
        <p:spPr>
          <a:xfrm>
            <a:off x="4628535" y="8890781"/>
            <a:ext cx="1210588" cy="246221"/>
          </a:xfrm>
          <a:prstGeom prst="rect">
            <a:avLst/>
          </a:prstGeom>
          <a:noFill/>
        </p:spPr>
        <p:txBody>
          <a:bodyPr wrap="none" rtlCol="0">
            <a:spAutoFit/>
          </a:bodyPr>
          <a:lstStyle/>
          <a:p>
            <a:r>
              <a:rPr lang="ja-JP" altLang="en-US" sz="1000" dirty="0" smtClean="0">
                <a:solidFill>
                  <a:schemeClr val="bg1"/>
                </a:solidFill>
              </a:rPr>
              <a:t>答志島トロさわら</a:t>
            </a:r>
            <a:endParaRPr kumimoji="1" lang="ja-JP" altLang="en-US" sz="1000" dirty="0">
              <a:solidFill>
                <a:schemeClr val="bg1"/>
              </a:solidFill>
            </a:endParaRPr>
          </a:p>
        </p:txBody>
      </p:sp>
      <p:sp>
        <p:nvSpPr>
          <p:cNvPr id="43"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smtClean="0">
                <a:latin typeface="+mn-ea"/>
              </a:rPr>
              <a:t>３</a:t>
            </a:r>
            <a:endParaRPr lang="ja-JP" altLang="en-US" sz="1600" dirty="0">
              <a:latin typeface="+mn-ea"/>
            </a:endParaRPr>
          </a:p>
        </p:txBody>
      </p:sp>
      <p:grpSp>
        <p:nvGrpSpPr>
          <p:cNvPr id="55" name="グループ化 54"/>
          <p:cNvGrpSpPr/>
          <p:nvPr/>
        </p:nvGrpSpPr>
        <p:grpSpPr>
          <a:xfrm>
            <a:off x="622217" y="1309431"/>
            <a:ext cx="1307625" cy="356069"/>
            <a:chOff x="622217" y="1309431"/>
            <a:chExt cx="1307625" cy="356069"/>
          </a:xfrm>
        </p:grpSpPr>
        <p:sp>
          <p:nvSpPr>
            <p:cNvPr id="56" name="ブローチ 55"/>
            <p:cNvSpPr/>
            <p:nvPr/>
          </p:nvSpPr>
          <p:spPr>
            <a:xfrm>
              <a:off x="669842" y="1345264"/>
              <a:ext cx="1260000" cy="320236"/>
            </a:xfrm>
            <a:prstGeom prst="plaque">
              <a:avLst>
                <a:gd name="adj" fmla="val 8730"/>
              </a:avLst>
            </a:prstGeom>
            <a:gradFill flip="none" rotWithShape="1">
              <a:gsLst>
                <a:gs pos="100000">
                  <a:schemeClr val="accent6">
                    <a:lumMod val="60000"/>
                    <a:lumOff val="40000"/>
                  </a:schemeClr>
                </a:gs>
                <a:gs pos="0">
                  <a:srgbClr val="0000FF"/>
                </a:gs>
              </a:gsLst>
              <a:lin ang="0" scaled="1"/>
              <a:tileRect/>
            </a:gra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57" name="グループ化 56"/>
            <p:cNvGrpSpPr/>
            <p:nvPr/>
          </p:nvGrpSpPr>
          <p:grpSpPr>
            <a:xfrm>
              <a:off x="622217" y="1309431"/>
              <a:ext cx="1260000" cy="353211"/>
              <a:chOff x="622217" y="1339077"/>
              <a:chExt cx="1260000" cy="435369"/>
            </a:xfrm>
          </p:grpSpPr>
          <p:sp>
            <p:nvSpPr>
              <p:cNvPr id="58" name="ブローチ 57"/>
              <p:cNvSpPr/>
              <p:nvPr/>
            </p:nvSpPr>
            <p:spPr>
              <a:xfrm>
                <a:off x="622217" y="1379723"/>
                <a:ext cx="1260000" cy="394723"/>
              </a:xfrm>
              <a:prstGeom prst="plaque">
                <a:avLst>
                  <a:gd name="adj" fmla="val 8730"/>
                </a:avLst>
              </a:prstGeom>
              <a:solidFill>
                <a:schemeClr val="tx1"/>
              </a:soli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59" name="テキスト ボックス 58"/>
              <p:cNvSpPr txBox="1"/>
              <p:nvPr/>
            </p:nvSpPr>
            <p:spPr>
              <a:xfrm>
                <a:off x="622217" y="1339077"/>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7121" y="2837668"/>
            <a:ext cx="1724259" cy="1293194"/>
          </a:xfrm>
          <a:prstGeom prst="rect">
            <a:avLst/>
          </a:prstGeom>
          <a:ln>
            <a:solidFill>
              <a:schemeClr val="bg1"/>
            </a:solidFill>
          </a:ln>
        </p:spPr>
      </p:pic>
      <p:sp>
        <p:nvSpPr>
          <p:cNvPr id="36" name="タイトル 1"/>
          <p:cNvSpPr txBox="1">
            <a:spLocks/>
          </p:cNvSpPr>
          <p:nvPr/>
        </p:nvSpPr>
        <p:spPr>
          <a:xfrm>
            <a:off x="709167" y="5127167"/>
            <a:ext cx="3697059" cy="2471870"/>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smtClean="0">
                <a:solidFill>
                  <a:schemeClr val="bg1"/>
                </a:solidFill>
              </a:rPr>
              <a:t>　</a:t>
            </a:r>
            <a:r>
              <a:rPr lang="ja-JP" altLang="en-US" sz="1200" dirty="0">
                <a:solidFill>
                  <a:schemeClr val="bg1"/>
                </a:solidFill>
              </a:rPr>
              <a:t>水産資源の低迷や漁業者の高齢化・減少が進む中</a:t>
            </a:r>
            <a:r>
              <a:rPr lang="ja-JP" altLang="en-US" sz="1200" dirty="0" smtClean="0">
                <a:solidFill>
                  <a:schemeClr val="bg1"/>
                </a:solidFill>
              </a:rPr>
              <a:t>、本県</a:t>
            </a:r>
            <a:r>
              <a:rPr lang="ja-JP" altLang="en-US" sz="1200" dirty="0">
                <a:solidFill>
                  <a:schemeClr val="bg1"/>
                </a:solidFill>
              </a:rPr>
              <a:t>水産業の持続的な発展を図る</a:t>
            </a:r>
            <a:r>
              <a:rPr lang="ja-JP" altLang="en-US" sz="1200" dirty="0" smtClean="0">
                <a:solidFill>
                  <a:schemeClr val="bg1"/>
                </a:solidFill>
              </a:rPr>
              <a:t>ためには</a:t>
            </a:r>
            <a:r>
              <a:rPr lang="ja-JP" altLang="en-US" sz="1200" dirty="0">
                <a:solidFill>
                  <a:schemeClr val="bg1"/>
                </a:solidFill>
              </a:rPr>
              <a:t>、</a:t>
            </a:r>
            <a:r>
              <a:rPr lang="en-US" altLang="ja-JP" sz="1200" dirty="0" smtClean="0">
                <a:solidFill>
                  <a:schemeClr val="bg1"/>
                </a:solidFill>
              </a:rPr>
              <a:t>AI</a:t>
            </a:r>
            <a:r>
              <a:rPr lang="ja-JP" altLang="en-US" sz="1200" dirty="0" smtClean="0">
                <a:solidFill>
                  <a:schemeClr val="bg1"/>
                </a:solidFill>
              </a:rPr>
              <a:t>・　</a:t>
            </a:r>
            <a:r>
              <a:rPr lang="en-US" altLang="ja-JP" sz="1200" dirty="0" smtClean="0">
                <a:solidFill>
                  <a:schemeClr val="bg1"/>
                </a:solidFill>
              </a:rPr>
              <a:t>ICT</a:t>
            </a:r>
            <a:r>
              <a:rPr lang="ja-JP" altLang="en-US" sz="1200" dirty="0">
                <a:solidFill>
                  <a:schemeClr val="bg1"/>
                </a:solidFill>
              </a:rPr>
              <a:t>等の活用により、資源の持続的利用、漁業の生産性や所得の</a:t>
            </a:r>
            <a:r>
              <a:rPr lang="ja-JP" altLang="en-US" sz="1200" dirty="0" smtClean="0">
                <a:solidFill>
                  <a:schemeClr val="bg1"/>
                </a:solidFill>
              </a:rPr>
              <a:t>向上に</a:t>
            </a:r>
            <a:r>
              <a:rPr lang="ja-JP" altLang="en-US" sz="1200" dirty="0">
                <a:solidFill>
                  <a:schemeClr val="bg1"/>
                </a:solidFill>
              </a:rPr>
              <a:t>つながる</a:t>
            </a:r>
            <a:r>
              <a:rPr lang="ja-JP" altLang="en-US" sz="1200" dirty="0" smtClean="0">
                <a:solidFill>
                  <a:schemeClr val="bg1"/>
                </a:solidFill>
              </a:rPr>
              <a:t>スマート化が必要と</a:t>
            </a:r>
            <a:r>
              <a:rPr lang="ja-JP" altLang="en-US" sz="1200" dirty="0">
                <a:solidFill>
                  <a:schemeClr val="bg1"/>
                </a:solidFill>
              </a:rPr>
              <a:t>なっています</a:t>
            </a:r>
            <a:r>
              <a:rPr lang="ja-JP" altLang="en-US" sz="1200" dirty="0" smtClean="0">
                <a:solidFill>
                  <a:schemeClr val="bg1"/>
                </a:solidFill>
              </a:rPr>
              <a:t>。</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漁業者、水産関係団体、大学等で構成する「みえスマート水産業研究会」において</a:t>
            </a:r>
            <a:r>
              <a:rPr lang="ja-JP" altLang="en-US" sz="1200" dirty="0">
                <a:solidFill>
                  <a:schemeClr val="bg1"/>
                </a:solidFill>
              </a:rPr>
              <a:t>、スマート水産業の社会実装に向けて協議するとともに</a:t>
            </a:r>
            <a:r>
              <a:rPr lang="ja-JP" altLang="en-US" sz="1200" dirty="0" smtClean="0">
                <a:solidFill>
                  <a:schemeClr val="bg1"/>
                </a:solidFill>
              </a:rPr>
              <a:t>、研修会</a:t>
            </a:r>
            <a:r>
              <a:rPr lang="ja-JP" altLang="en-US" sz="1200" dirty="0">
                <a:solidFill>
                  <a:schemeClr val="bg1"/>
                </a:solidFill>
              </a:rPr>
              <a:t>の開催やスマート機器を活用した養殖管理技術の開発等により、水産現場におけるスマート化を進めています</a:t>
            </a:r>
            <a:r>
              <a:rPr lang="ja-JP" altLang="en-US" sz="1200" dirty="0" smtClean="0">
                <a:solidFill>
                  <a:schemeClr val="bg1"/>
                </a:solidFill>
              </a:rPr>
              <a:t>。</a:t>
            </a:r>
            <a:endParaRPr lang="ja-JP" altLang="en-US" sz="1200" dirty="0">
              <a:solidFill>
                <a:schemeClr val="bg1"/>
              </a:solidFill>
            </a:endParaRPr>
          </a:p>
        </p:txBody>
      </p:sp>
      <p:pic>
        <p:nvPicPr>
          <p:cNvPr id="39" name="Picture 2" descr="PA0200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3546" y="5395671"/>
            <a:ext cx="1728765" cy="12924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42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591583" y="2847695"/>
            <a:ext cx="5627260" cy="1298799"/>
            <a:chOff x="591583" y="2847695"/>
            <a:chExt cx="5627260" cy="1298799"/>
          </a:xfrm>
        </p:grpSpPr>
        <p:pic>
          <p:nvPicPr>
            <p:cNvPr id="45" name="図 44"/>
            <p:cNvPicPr>
              <a:picLocks noChangeAspect="1"/>
            </p:cNvPicPr>
            <p:nvPr/>
          </p:nvPicPr>
          <p:blipFill rotWithShape="1">
            <a:blip r:embed="rId2" cstate="print">
              <a:extLst>
                <a:ext uri="{28A0092B-C50C-407E-A947-70E740481C1C}">
                  <a14:useLocalDpi xmlns:a14="http://schemas.microsoft.com/office/drawing/2010/main" val="0"/>
                </a:ext>
              </a:extLst>
            </a:blip>
            <a:srcRect l="9466" t="5718" r="7612" b="16363"/>
            <a:stretch/>
          </p:blipFill>
          <p:spPr>
            <a:xfrm>
              <a:off x="591583" y="2857694"/>
              <a:ext cx="1828801" cy="1288800"/>
            </a:xfrm>
            <a:prstGeom prst="rect">
              <a:avLst/>
            </a:prstGeom>
            <a:ln>
              <a:solidFill>
                <a:schemeClr val="bg1"/>
              </a:solidFill>
            </a:ln>
          </p:spPr>
        </p:pic>
        <p:pic>
          <p:nvPicPr>
            <p:cNvPr id="46" name="図 45"/>
            <p:cNvPicPr>
              <a:picLocks noChangeAspect="1"/>
            </p:cNvPicPr>
            <p:nvPr/>
          </p:nvPicPr>
          <p:blipFill rotWithShape="1">
            <a:blip r:embed="rId3" cstate="print">
              <a:extLst>
                <a:ext uri="{28A0092B-C50C-407E-A947-70E740481C1C}">
                  <a14:useLocalDpi xmlns:a14="http://schemas.microsoft.com/office/drawing/2010/main" val="0"/>
                </a:ext>
              </a:extLst>
            </a:blip>
            <a:srcRect l="20012" t="11119" r="36125" b="31063"/>
            <a:stretch/>
          </p:blipFill>
          <p:spPr>
            <a:xfrm>
              <a:off x="2476499" y="2850555"/>
              <a:ext cx="1857375" cy="1283639"/>
            </a:xfrm>
            <a:prstGeom prst="rect">
              <a:avLst/>
            </a:prstGeom>
            <a:ln>
              <a:solidFill>
                <a:schemeClr val="bg1"/>
              </a:solidFill>
            </a:ln>
          </p:spPr>
        </p:pic>
        <p:pic>
          <p:nvPicPr>
            <p:cNvPr id="44" name="図 43"/>
            <p:cNvPicPr>
              <a:picLocks noChangeAspect="1"/>
            </p:cNvPicPr>
            <p:nvPr/>
          </p:nvPicPr>
          <p:blipFill rotWithShape="1">
            <a:blip r:embed="rId4" cstate="print">
              <a:extLst>
                <a:ext uri="{28A0092B-C50C-407E-A947-70E740481C1C}">
                  <a14:useLocalDpi xmlns:a14="http://schemas.microsoft.com/office/drawing/2010/main" val="0"/>
                </a:ext>
              </a:extLst>
            </a:blip>
            <a:srcRect l="5" t="3742" r="7471" b="3111"/>
            <a:stretch/>
          </p:blipFill>
          <p:spPr>
            <a:xfrm>
              <a:off x="4398373" y="2847695"/>
              <a:ext cx="1820470" cy="1296890"/>
            </a:xfrm>
            <a:prstGeom prst="rect">
              <a:avLst/>
            </a:prstGeom>
            <a:ln>
              <a:solidFill>
                <a:schemeClr val="bg1"/>
              </a:solidFill>
            </a:ln>
          </p:spPr>
        </p:pic>
      </p:grpSp>
      <p:sp>
        <p:nvSpPr>
          <p:cNvPr id="27" name="角丸四角形 26"/>
          <p:cNvSpPr/>
          <p:nvPr/>
        </p:nvSpPr>
        <p:spPr>
          <a:xfrm>
            <a:off x="604691" y="4952662"/>
            <a:ext cx="5708234" cy="43839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9" name="タイトル 1"/>
          <p:cNvSpPr txBox="1">
            <a:spLocks/>
          </p:cNvSpPr>
          <p:nvPr/>
        </p:nvSpPr>
        <p:spPr>
          <a:xfrm>
            <a:off x="1232420" y="830128"/>
            <a:ext cx="4887008" cy="496250"/>
          </a:xfrm>
          <a:prstGeom prst="rect">
            <a:avLst/>
          </a:prstGeom>
          <a:effectLst/>
        </p:spPr>
        <p:txBody>
          <a:bodyPr vert="horz" lIns="91440" tIns="45720" rIns="91440" bIns="45720" rtlCol="0" anchor="ctr">
            <a:no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資源管理・海洋研究課の事業紹介</a:t>
            </a:r>
            <a:endParaRPr lang="en-US" altLang="ja-JP"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275" y="665199"/>
            <a:ext cx="936381" cy="823835"/>
          </a:xfrm>
          <a:prstGeom prst="rect">
            <a:avLst/>
          </a:prstGeom>
        </p:spPr>
      </p:pic>
      <p:sp>
        <p:nvSpPr>
          <p:cNvPr id="16" name="角丸四角形 15"/>
          <p:cNvSpPr/>
          <p:nvPr/>
        </p:nvSpPr>
        <p:spPr>
          <a:xfrm>
            <a:off x="586679" y="4506583"/>
            <a:ext cx="5698708" cy="297361"/>
          </a:xfrm>
          <a:prstGeom prst="roundRect">
            <a:avLst/>
          </a:prstGeom>
          <a:gradFill flip="none" rotWithShape="1">
            <a:gsLst>
              <a:gs pos="0">
                <a:srgbClr val="0000FF">
                  <a:alpha val="50000"/>
                </a:srgbClr>
              </a:gs>
              <a:gs pos="100000">
                <a:schemeClr val="accent6">
                  <a:lumMod val="60000"/>
                  <a:lumOff val="4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rPr>
              <a:t>資源管理・海洋研究課では</a:t>
            </a:r>
            <a:r>
              <a:rPr lang="ja-JP" altLang="en-US" sz="1400" b="1" dirty="0">
                <a:solidFill>
                  <a:schemeClr val="bg1"/>
                </a:solidFill>
              </a:rPr>
              <a:t>こんな仕事</a:t>
            </a:r>
            <a:r>
              <a:rPr kumimoji="1" lang="ja-JP" altLang="en-US" sz="1400" b="1" dirty="0">
                <a:solidFill>
                  <a:schemeClr val="bg1"/>
                </a:solidFill>
              </a:rPr>
              <a:t>してます！</a:t>
            </a:r>
          </a:p>
        </p:txBody>
      </p:sp>
      <p:sp>
        <p:nvSpPr>
          <p:cNvPr id="34" name="タイトル 1"/>
          <p:cNvSpPr txBox="1">
            <a:spLocks/>
          </p:cNvSpPr>
          <p:nvPr/>
        </p:nvSpPr>
        <p:spPr>
          <a:xfrm>
            <a:off x="766042" y="7070161"/>
            <a:ext cx="4905997"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〇ブリの標識放流調査</a:t>
            </a:r>
            <a:endParaRPr lang="en-US" altLang="ja-JP" sz="1400" b="1" u="sng" spc="272" dirty="0">
              <a:solidFill>
                <a:schemeClr val="bg1"/>
              </a:solidFill>
            </a:endParaRPr>
          </a:p>
        </p:txBody>
      </p:sp>
      <p:cxnSp>
        <p:nvCxnSpPr>
          <p:cNvPr id="29" name="直線コネクタ 28"/>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2" name="グループ化 31"/>
          <p:cNvGrpSpPr/>
          <p:nvPr/>
        </p:nvGrpSpPr>
        <p:grpSpPr>
          <a:xfrm>
            <a:off x="539167" y="1622106"/>
            <a:ext cx="5771436" cy="1230771"/>
            <a:chOff x="539167" y="1622106"/>
            <a:chExt cx="5771436" cy="1230771"/>
          </a:xfrm>
        </p:grpSpPr>
        <p:sp>
          <p:nvSpPr>
            <p:cNvPr id="33" name="角丸四角形 32"/>
            <p:cNvSpPr/>
            <p:nvPr/>
          </p:nvSpPr>
          <p:spPr>
            <a:xfrm>
              <a:off x="721199" y="1622106"/>
              <a:ext cx="5562108" cy="1183334"/>
            </a:xfrm>
            <a:prstGeom prst="roundRect">
              <a:avLst/>
            </a:prstGeom>
            <a:gradFill flip="none" rotWithShape="1">
              <a:gsLst>
                <a:gs pos="0">
                  <a:schemeClr val="tx1"/>
                </a:gs>
                <a:gs pos="100000">
                  <a:schemeClr val="accent6">
                    <a:lumMod val="60000"/>
                    <a:lumOff val="40000"/>
                    <a:alpha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a:solidFill>
                  <a:schemeClr val="bg1"/>
                </a:solidFill>
              </a:endParaRPr>
            </a:p>
          </p:txBody>
        </p:sp>
        <p:sp>
          <p:nvSpPr>
            <p:cNvPr id="35" name="テキスト ボックス 34"/>
            <p:cNvSpPr txBox="1"/>
            <p:nvPr/>
          </p:nvSpPr>
          <p:spPr>
            <a:xfrm>
              <a:off x="539167" y="1652548"/>
              <a:ext cx="5771436" cy="1200329"/>
            </a:xfrm>
            <a:prstGeom prst="rect">
              <a:avLst/>
            </a:prstGeom>
            <a:noFill/>
          </p:spPr>
          <p:txBody>
            <a:bodyPr wrap="square" rtlCol="0">
              <a:spAutoFit/>
            </a:bodyPr>
            <a:lstStyle/>
            <a:p>
              <a:r>
                <a:rPr lang="ja-JP" altLang="en-US" sz="1200" dirty="0">
                  <a:solidFill>
                    <a:schemeClr val="bg1"/>
                  </a:solidFill>
                </a:rPr>
                <a:t>　</a:t>
              </a:r>
              <a:r>
                <a:rPr lang="ja-JP" altLang="en-US" sz="1200" dirty="0" smtClean="0">
                  <a:solidFill>
                    <a:schemeClr val="bg1"/>
                  </a:solidFill>
                </a:rPr>
                <a:t>三重県沿岸</a:t>
              </a:r>
              <a:r>
                <a:rPr lang="ja-JP" altLang="en-US" sz="1200" dirty="0">
                  <a:solidFill>
                    <a:schemeClr val="bg1"/>
                  </a:solidFill>
                </a:rPr>
                <a:t>の定置網、まき網の主な漁獲</a:t>
              </a:r>
              <a:r>
                <a:rPr lang="ja-JP" altLang="en-US" sz="1200" dirty="0" smtClean="0">
                  <a:solidFill>
                    <a:schemeClr val="bg1"/>
                  </a:solidFill>
                </a:rPr>
                <a:t>対象である、サバ類</a:t>
              </a:r>
              <a:r>
                <a:rPr lang="ja-JP" altLang="en-US" sz="1200" dirty="0">
                  <a:solidFill>
                    <a:schemeClr val="bg1"/>
                  </a:solidFill>
                </a:rPr>
                <a:t>、イワシ類</a:t>
              </a:r>
              <a:r>
                <a:rPr lang="ja-JP" altLang="en-US" sz="1200" dirty="0" smtClean="0">
                  <a:solidFill>
                    <a:schemeClr val="bg1"/>
                  </a:solidFill>
                </a:rPr>
                <a:t>、　</a:t>
              </a:r>
              <a:endParaRPr lang="en-US" altLang="ja-JP" sz="1200" dirty="0" smtClean="0">
                <a:solidFill>
                  <a:schemeClr val="bg1"/>
                </a:solidFill>
              </a:endParaRPr>
            </a:p>
            <a:p>
              <a:r>
                <a:rPr lang="ja-JP" altLang="en-US" sz="1200" dirty="0" smtClean="0">
                  <a:solidFill>
                    <a:schemeClr val="bg1"/>
                  </a:solidFill>
                </a:rPr>
                <a:t>ブリ等を中心に、成長、回遊等の資源生態および資源の評価・管理に関する研究を行うとともに、資源の持続的な利用方法に関する提案を行っています。</a:t>
              </a:r>
              <a:endParaRPr lang="en-US" altLang="ja-JP" sz="1200" dirty="0" smtClean="0">
                <a:solidFill>
                  <a:schemeClr val="bg1"/>
                </a:solidFill>
              </a:endParaRPr>
            </a:p>
            <a:p>
              <a:r>
                <a:rPr lang="ja-JP" altLang="en-US" sz="1200" dirty="0">
                  <a:solidFill>
                    <a:schemeClr val="bg1"/>
                  </a:solidFill>
                </a:rPr>
                <a:t>　</a:t>
              </a:r>
              <a:r>
                <a:rPr lang="ja-JP" altLang="en-US" sz="1200" dirty="0" smtClean="0">
                  <a:solidFill>
                    <a:schemeClr val="bg1"/>
                  </a:solidFill>
                </a:rPr>
                <a:t>また、調査船による熊野灘の海洋</a:t>
              </a:r>
              <a:r>
                <a:rPr lang="ja-JP" altLang="en-US" sz="1200" dirty="0">
                  <a:solidFill>
                    <a:schemeClr val="bg1"/>
                  </a:solidFill>
                </a:rPr>
                <a:t>観測</a:t>
              </a:r>
              <a:r>
                <a:rPr lang="ja-JP" altLang="en-US" sz="1200" dirty="0" smtClean="0">
                  <a:solidFill>
                    <a:schemeClr val="bg1"/>
                  </a:solidFill>
                </a:rPr>
                <a:t>を定期的に実施するとともに、漁</a:t>
              </a:r>
              <a:r>
                <a:rPr lang="ja-JP" altLang="en-US" sz="1200" dirty="0">
                  <a:solidFill>
                    <a:schemeClr val="bg1"/>
                  </a:solidFill>
                </a:rPr>
                <a:t>業者の</a:t>
              </a:r>
              <a:r>
                <a:rPr lang="ja-JP" altLang="en-US" sz="1200" dirty="0" smtClean="0">
                  <a:solidFill>
                    <a:schemeClr val="bg1"/>
                  </a:solidFill>
                </a:rPr>
                <a:t>漁場</a:t>
              </a:r>
              <a:r>
                <a:rPr lang="ja-JP" altLang="en-US" sz="1200" dirty="0">
                  <a:solidFill>
                    <a:schemeClr val="bg1"/>
                  </a:solidFill>
                </a:rPr>
                <a:t>探索</a:t>
              </a:r>
              <a:r>
                <a:rPr lang="ja-JP" altLang="en-US" sz="1200" dirty="0" smtClean="0">
                  <a:solidFill>
                    <a:schemeClr val="bg1"/>
                  </a:solidFill>
                </a:rPr>
                <a:t>の</a:t>
              </a:r>
              <a:r>
                <a:rPr lang="ja-JP" altLang="en-US" sz="1200" dirty="0">
                  <a:solidFill>
                    <a:schemeClr val="bg1"/>
                  </a:solidFill>
                </a:rPr>
                <a:t>参考に</a:t>
              </a:r>
              <a:r>
                <a:rPr lang="ja-JP" altLang="en-US" sz="1200" dirty="0" smtClean="0">
                  <a:solidFill>
                    <a:schemeClr val="bg1"/>
                  </a:solidFill>
                </a:rPr>
                <a:t>なる水温等の情報を</a:t>
              </a:r>
              <a:r>
                <a:rPr lang="ja-JP" altLang="en-US" sz="1200" dirty="0" smtClean="0">
                  <a:solidFill>
                    <a:schemeClr val="bg1"/>
                  </a:solidFill>
                  <a:latin typeface="+mn-ea"/>
                </a:rPr>
                <a:t>ホームページ</a:t>
              </a:r>
              <a:r>
                <a:rPr lang="ja-JP" altLang="en-US" sz="1200" dirty="0" smtClean="0">
                  <a:solidFill>
                    <a:schemeClr val="bg1"/>
                  </a:solidFill>
                </a:rPr>
                <a:t>上に掲載し、漁業関係者</a:t>
              </a:r>
              <a:r>
                <a:rPr lang="ja-JP" altLang="en-US" sz="1200" dirty="0">
                  <a:solidFill>
                    <a:schemeClr val="bg1"/>
                  </a:solidFill>
                </a:rPr>
                <a:t>への情報</a:t>
              </a:r>
              <a:r>
                <a:rPr lang="ja-JP" altLang="en-US" sz="1200" dirty="0" smtClean="0">
                  <a:solidFill>
                    <a:schemeClr val="bg1"/>
                  </a:solidFill>
                </a:rPr>
                <a:t>提供を行って</a:t>
              </a:r>
              <a:r>
                <a:rPr lang="ja-JP" altLang="en-US" sz="1200" dirty="0">
                  <a:solidFill>
                    <a:schemeClr val="bg1"/>
                  </a:solidFill>
                </a:rPr>
                <a:t>います。</a:t>
              </a:r>
              <a:endParaRPr lang="en-US" altLang="ja-JP" sz="1200" dirty="0">
                <a:solidFill>
                  <a:schemeClr val="bg1"/>
                </a:solidFill>
              </a:endParaRPr>
            </a:p>
          </p:txBody>
        </p:sp>
      </p:grpSp>
      <p:sp>
        <p:nvSpPr>
          <p:cNvPr id="4" name="テキスト ボックス 3">
            <a:extLst>
              <a:ext uri="{FF2B5EF4-FFF2-40B4-BE49-F238E27FC236}">
                <a16:creationId xmlns:a16="http://schemas.microsoft.com/office/drawing/2014/main" id="{8D349BE7-D0C5-4F30-9762-5FF5733D662A}"/>
              </a:ext>
            </a:extLst>
          </p:cNvPr>
          <p:cNvSpPr txBox="1"/>
          <p:nvPr/>
        </p:nvSpPr>
        <p:spPr>
          <a:xfrm>
            <a:off x="741351" y="7328087"/>
            <a:ext cx="3910882" cy="1850738"/>
          </a:xfrm>
          <a:prstGeom prst="rect">
            <a:avLst/>
          </a:prstGeom>
          <a:noFill/>
        </p:spPr>
        <p:txBody>
          <a:bodyPr wrap="square" rtlCol="0">
            <a:noAutofit/>
          </a:bodyPr>
          <a:lstStyle/>
          <a:p>
            <a:r>
              <a:rPr kumimoji="1" lang="ja-JP" altLang="en-US" sz="1200" dirty="0">
                <a:solidFill>
                  <a:schemeClr val="bg1"/>
                </a:solidFill>
                <a:latin typeface="+mj-ea"/>
                <a:ea typeface="+mj-ea"/>
              </a:rPr>
              <a:t>　</a:t>
            </a:r>
            <a:r>
              <a:rPr kumimoji="1" lang="ja-JP" altLang="en-US" sz="1200" dirty="0" smtClean="0">
                <a:solidFill>
                  <a:schemeClr val="bg1"/>
                </a:solidFill>
                <a:latin typeface="+mj-ea"/>
                <a:ea typeface="+mj-ea"/>
              </a:rPr>
              <a:t>ブリは熊野灘沿岸の大型定置網で最も水揚げ量が多い魚種です。熊野灘には夏頃に稚魚が来遊しますが、その後の回遊実態はよくわかっていません。そこで、熊野灘で天然のブリ稚魚に標識を付けて放流し、回遊や成長を明らかにする調査を行っています。</a:t>
            </a:r>
            <a:endParaRPr kumimoji="1" lang="en-US" altLang="ja-JP" sz="1200" dirty="0" smtClean="0">
              <a:solidFill>
                <a:schemeClr val="bg1"/>
              </a:solidFill>
              <a:latin typeface="+mj-ea"/>
              <a:ea typeface="+mj-ea"/>
            </a:endParaRPr>
          </a:p>
          <a:p>
            <a:r>
              <a:rPr lang="ja-JP" altLang="en-US" sz="1200" dirty="0">
                <a:solidFill>
                  <a:schemeClr val="bg1"/>
                </a:solidFill>
                <a:latin typeface="+mj-ea"/>
                <a:ea typeface="+mj-ea"/>
              </a:rPr>
              <a:t>　</a:t>
            </a:r>
            <a:r>
              <a:rPr lang="ja-JP" altLang="en-US" sz="1200" dirty="0" smtClean="0">
                <a:solidFill>
                  <a:schemeClr val="bg1"/>
                </a:solidFill>
                <a:latin typeface="+mj-ea"/>
                <a:ea typeface="+mj-ea"/>
              </a:rPr>
              <a:t>本調査によって、標識ブリが順調に再捕されてきており、得られたデータを解析することで、資源管理に役立てていきたいと考えています。</a:t>
            </a:r>
            <a:endParaRPr kumimoji="1" lang="en-US" altLang="ja-JP" sz="1200" dirty="0" smtClean="0">
              <a:solidFill>
                <a:schemeClr val="bg1"/>
              </a:solidFill>
              <a:latin typeface="+mj-ea"/>
              <a:ea typeface="+mj-ea"/>
            </a:endParaRPr>
          </a:p>
        </p:txBody>
      </p:sp>
      <p:sp>
        <p:nvSpPr>
          <p:cNvPr id="17" name="テキスト ボックス 16"/>
          <p:cNvSpPr txBox="1"/>
          <p:nvPr/>
        </p:nvSpPr>
        <p:spPr>
          <a:xfrm>
            <a:off x="5471312" y="8406572"/>
            <a:ext cx="513282" cy="276999"/>
          </a:xfrm>
          <a:prstGeom prst="rect">
            <a:avLst/>
          </a:prstGeom>
          <a:noFill/>
        </p:spPr>
        <p:txBody>
          <a:bodyPr wrap="none" rtlCol="0">
            <a:spAutoFit/>
          </a:bodyPr>
          <a:lstStyle/>
          <a:p>
            <a:r>
              <a:rPr lang="en-US" altLang="ja-JP" sz="1200" dirty="0" smtClean="0"/>
              <a:t>1cm</a:t>
            </a:r>
          </a:p>
        </p:txBody>
      </p:sp>
      <p:cxnSp>
        <p:nvCxnSpPr>
          <p:cNvPr id="15" name="直線コネクタ 14"/>
          <p:cNvCxnSpPr/>
          <p:nvPr/>
        </p:nvCxnSpPr>
        <p:spPr>
          <a:xfrm>
            <a:off x="5538379" y="8448659"/>
            <a:ext cx="360000" cy="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650293" y="8477552"/>
            <a:ext cx="1582290" cy="553998"/>
          </a:xfrm>
          <a:prstGeom prst="rect">
            <a:avLst/>
          </a:prstGeom>
          <a:noFill/>
        </p:spPr>
        <p:txBody>
          <a:bodyPr wrap="square" rtlCol="0">
            <a:spAutoFit/>
          </a:bodyPr>
          <a:lstStyle/>
          <a:p>
            <a:r>
              <a:rPr lang="ja-JP" altLang="en-US" sz="1000" dirty="0" smtClean="0">
                <a:solidFill>
                  <a:schemeClr val="bg1"/>
                </a:solidFill>
                <a:latin typeface="+mj-ea"/>
                <a:ea typeface="+mj-ea"/>
              </a:rPr>
              <a:t>再捕された標識魚</a:t>
            </a:r>
            <a:endParaRPr lang="en-US" altLang="ja-JP" sz="1000" dirty="0" smtClean="0">
              <a:solidFill>
                <a:schemeClr val="bg1"/>
              </a:solidFill>
              <a:latin typeface="+mj-ea"/>
              <a:ea typeface="+mj-ea"/>
            </a:endParaRPr>
          </a:p>
          <a:p>
            <a:r>
              <a:rPr lang="ja-JP" altLang="en-US" sz="1000" dirty="0" smtClean="0">
                <a:solidFill>
                  <a:schemeClr val="bg1"/>
                </a:solidFill>
                <a:latin typeface="+mj-ea"/>
                <a:ea typeface="+mj-ea"/>
              </a:rPr>
              <a:t>（背中のオレンジ色の棒状のものが標識）</a:t>
            </a:r>
            <a:endParaRPr kumimoji="1" lang="ja-JP" altLang="en-US" sz="1000" dirty="0">
              <a:solidFill>
                <a:schemeClr val="bg1"/>
              </a:solidFill>
              <a:latin typeface="+mj-ea"/>
              <a:ea typeface="+mj-ea"/>
            </a:endParaRPr>
          </a:p>
        </p:txBody>
      </p:sp>
      <p:sp>
        <p:nvSpPr>
          <p:cNvPr id="40" name="テキスト ボックス 39"/>
          <p:cNvSpPr txBox="1"/>
          <p:nvPr/>
        </p:nvSpPr>
        <p:spPr>
          <a:xfrm>
            <a:off x="4627203" y="6515664"/>
            <a:ext cx="1536368" cy="400110"/>
          </a:xfrm>
          <a:prstGeom prst="rect">
            <a:avLst/>
          </a:prstGeom>
          <a:noFill/>
        </p:spPr>
        <p:txBody>
          <a:bodyPr wrap="square" rtlCol="0">
            <a:spAutoFit/>
          </a:bodyPr>
          <a:lstStyle/>
          <a:p>
            <a:r>
              <a:rPr lang="ja-JP" altLang="en-US" sz="1000" dirty="0" smtClean="0">
                <a:solidFill>
                  <a:schemeClr val="bg1"/>
                </a:solidFill>
                <a:latin typeface="+mj-ea"/>
                <a:ea typeface="+mj-ea"/>
              </a:rPr>
              <a:t>調査船「あさま」での調査風景</a:t>
            </a:r>
            <a:endParaRPr kumimoji="1" lang="ja-JP" altLang="en-US" sz="1000" dirty="0">
              <a:solidFill>
                <a:schemeClr val="bg1"/>
              </a:solidFill>
              <a:latin typeface="+mj-ea"/>
              <a:ea typeface="+mj-ea"/>
            </a:endParaRPr>
          </a:p>
        </p:txBody>
      </p:sp>
      <p:sp>
        <p:nvSpPr>
          <p:cNvPr id="36" name="角丸四角形 35"/>
          <p:cNvSpPr/>
          <p:nvPr/>
        </p:nvSpPr>
        <p:spPr>
          <a:xfrm>
            <a:off x="572947" y="4829623"/>
            <a:ext cx="5710360" cy="4388524"/>
          </a:xfrm>
          <a:prstGeom prst="roundRect">
            <a:avLst>
              <a:gd name="adj" fmla="val 85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836569" y="4163442"/>
            <a:ext cx="5497232" cy="247141"/>
            <a:chOff x="836569" y="4163442"/>
            <a:chExt cx="5497232" cy="247141"/>
          </a:xfrm>
        </p:grpSpPr>
        <p:sp>
          <p:nvSpPr>
            <p:cNvPr id="18" name="テキスト ボックス 17"/>
            <p:cNvSpPr txBox="1"/>
            <p:nvPr/>
          </p:nvSpPr>
          <p:spPr>
            <a:xfrm>
              <a:off x="4353772" y="4164362"/>
              <a:ext cx="1980029" cy="246221"/>
            </a:xfrm>
            <a:prstGeom prst="rect">
              <a:avLst/>
            </a:prstGeom>
            <a:noFill/>
          </p:spPr>
          <p:txBody>
            <a:bodyPr wrap="none" rtlCol="0">
              <a:spAutoFit/>
            </a:bodyPr>
            <a:lstStyle/>
            <a:p>
              <a:r>
                <a:rPr lang="ja-JP" altLang="en-US" sz="1000" dirty="0" smtClean="0">
                  <a:solidFill>
                    <a:schemeClr val="bg1"/>
                  </a:solidFill>
                  <a:latin typeface="+mn-ea"/>
                </a:rPr>
                <a:t>ＷＥＢ上</a:t>
              </a:r>
              <a:r>
                <a:rPr lang="ja-JP" altLang="en-US" sz="1000" dirty="0">
                  <a:solidFill>
                    <a:schemeClr val="bg1"/>
                  </a:solidFill>
                </a:rPr>
                <a:t>に掲載している海況図</a:t>
              </a:r>
              <a:endParaRPr kumimoji="1" lang="ja-JP" altLang="en-US" sz="1000" dirty="0">
                <a:solidFill>
                  <a:schemeClr val="bg1"/>
                </a:solidFill>
              </a:endParaRPr>
            </a:p>
          </p:txBody>
        </p:sp>
        <p:sp>
          <p:nvSpPr>
            <p:cNvPr id="30" name="テキスト ボックス 29"/>
            <p:cNvSpPr txBox="1"/>
            <p:nvPr/>
          </p:nvSpPr>
          <p:spPr>
            <a:xfrm>
              <a:off x="836569" y="4163898"/>
              <a:ext cx="1338828" cy="246221"/>
            </a:xfrm>
            <a:prstGeom prst="rect">
              <a:avLst/>
            </a:prstGeom>
            <a:noFill/>
          </p:spPr>
          <p:txBody>
            <a:bodyPr wrap="none" rtlCol="0">
              <a:spAutoFit/>
            </a:bodyPr>
            <a:lstStyle/>
            <a:p>
              <a:r>
                <a:rPr lang="ja-JP" altLang="en-US" sz="1000" dirty="0" smtClean="0">
                  <a:solidFill>
                    <a:schemeClr val="bg1"/>
                  </a:solidFill>
                </a:rPr>
                <a:t>市場での調査の</a:t>
              </a:r>
              <a:r>
                <a:rPr lang="ja-JP" altLang="en-US" sz="1000" dirty="0">
                  <a:solidFill>
                    <a:schemeClr val="bg1"/>
                  </a:solidFill>
                </a:rPr>
                <a:t>様子</a:t>
              </a:r>
              <a:endParaRPr kumimoji="1" lang="ja-JP" altLang="en-US" sz="1000" dirty="0">
                <a:solidFill>
                  <a:schemeClr val="bg1"/>
                </a:solidFill>
              </a:endParaRPr>
            </a:p>
          </p:txBody>
        </p:sp>
        <p:sp>
          <p:nvSpPr>
            <p:cNvPr id="31" name="テキスト ボックス 30"/>
            <p:cNvSpPr txBox="1"/>
            <p:nvPr/>
          </p:nvSpPr>
          <p:spPr>
            <a:xfrm>
              <a:off x="2599934" y="4163442"/>
              <a:ext cx="1595309" cy="246221"/>
            </a:xfrm>
            <a:prstGeom prst="rect">
              <a:avLst/>
            </a:prstGeom>
            <a:noFill/>
          </p:spPr>
          <p:txBody>
            <a:bodyPr wrap="none" rtlCol="0">
              <a:spAutoFit/>
            </a:bodyPr>
            <a:lstStyle/>
            <a:p>
              <a:r>
                <a:rPr lang="ja-JP" altLang="en-US" sz="1000" dirty="0" smtClean="0">
                  <a:solidFill>
                    <a:schemeClr val="bg1"/>
                  </a:solidFill>
                </a:rPr>
                <a:t>調査船による浮魚礁調査</a:t>
              </a:r>
              <a:endParaRPr kumimoji="1" lang="ja-JP" altLang="en-US" sz="1000" dirty="0">
                <a:solidFill>
                  <a:schemeClr val="bg1"/>
                </a:solidFill>
              </a:endParaRPr>
            </a:p>
          </p:txBody>
        </p:sp>
      </p:grpSp>
      <p:sp>
        <p:nvSpPr>
          <p:cNvPr id="38"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a:latin typeface="+mn-ea"/>
              </a:rPr>
              <a:t>４</a:t>
            </a:r>
          </a:p>
        </p:txBody>
      </p:sp>
      <p:grpSp>
        <p:nvGrpSpPr>
          <p:cNvPr id="48" name="グループ化 47"/>
          <p:cNvGrpSpPr/>
          <p:nvPr/>
        </p:nvGrpSpPr>
        <p:grpSpPr>
          <a:xfrm>
            <a:off x="622217" y="1309431"/>
            <a:ext cx="1307625" cy="356069"/>
            <a:chOff x="622217" y="1309431"/>
            <a:chExt cx="1307625" cy="356069"/>
          </a:xfrm>
        </p:grpSpPr>
        <p:sp>
          <p:nvSpPr>
            <p:cNvPr id="49" name="ブローチ 48"/>
            <p:cNvSpPr/>
            <p:nvPr/>
          </p:nvSpPr>
          <p:spPr>
            <a:xfrm>
              <a:off x="669842" y="1345264"/>
              <a:ext cx="1260000" cy="320236"/>
            </a:xfrm>
            <a:prstGeom prst="plaque">
              <a:avLst>
                <a:gd name="adj" fmla="val 8730"/>
              </a:avLst>
            </a:prstGeom>
            <a:gradFill flip="none" rotWithShape="1">
              <a:gsLst>
                <a:gs pos="100000">
                  <a:schemeClr val="accent6">
                    <a:lumMod val="60000"/>
                    <a:lumOff val="40000"/>
                  </a:schemeClr>
                </a:gs>
                <a:gs pos="0">
                  <a:srgbClr val="0000FF"/>
                </a:gs>
              </a:gsLst>
              <a:lin ang="0" scaled="1"/>
              <a:tileRect/>
            </a:gra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50" name="グループ化 49"/>
            <p:cNvGrpSpPr/>
            <p:nvPr/>
          </p:nvGrpSpPr>
          <p:grpSpPr>
            <a:xfrm>
              <a:off x="622217" y="1309431"/>
              <a:ext cx="1260000" cy="353211"/>
              <a:chOff x="622217" y="1339077"/>
              <a:chExt cx="1260000" cy="435369"/>
            </a:xfrm>
          </p:grpSpPr>
          <p:sp>
            <p:nvSpPr>
              <p:cNvPr id="51" name="ブローチ 50"/>
              <p:cNvSpPr/>
              <p:nvPr/>
            </p:nvSpPr>
            <p:spPr>
              <a:xfrm>
                <a:off x="622217" y="1379723"/>
                <a:ext cx="1260000" cy="394723"/>
              </a:xfrm>
              <a:prstGeom prst="plaque">
                <a:avLst>
                  <a:gd name="adj" fmla="val 8730"/>
                </a:avLst>
              </a:prstGeom>
              <a:solidFill>
                <a:schemeClr val="tx1"/>
              </a:soli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52" name="テキスト ボックス 51"/>
              <p:cNvSpPr txBox="1"/>
              <p:nvPr/>
            </p:nvSpPr>
            <p:spPr>
              <a:xfrm>
                <a:off x="622217" y="1339077"/>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sp>
        <p:nvSpPr>
          <p:cNvPr id="37" name="テキスト ボックス 36">
            <a:extLst>
              <a:ext uri="{FF2B5EF4-FFF2-40B4-BE49-F238E27FC236}">
                <a16:creationId xmlns:a16="http://schemas.microsoft.com/office/drawing/2014/main" id="{8D349BE7-D0C5-4F30-9762-5FF5733D662A}"/>
              </a:ext>
            </a:extLst>
          </p:cNvPr>
          <p:cNvSpPr txBox="1"/>
          <p:nvPr/>
        </p:nvSpPr>
        <p:spPr>
          <a:xfrm>
            <a:off x="741351" y="5235666"/>
            <a:ext cx="3910882" cy="1583061"/>
          </a:xfrm>
          <a:prstGeom prst="rect">
            <a:avLst/>
          </a:prstGeom>
          <a:noFill/>
        </p:spPr>
        <p:txBody>
          <a:bodyPr wrap="square" rtlCol="0">
            <a:noAutofit/>
          </a:bodyPr>
          <a:lstStyle/>
          <a:p>
            <a:r>
              <a:rPr kumimoji="1" lang="ja-JP" altLang="en-US" sz="1200" dirty="0">
                <a:solidFill>
                  <a:schemeClr val="bg1"/>
                </a:solidFill>
                <a:latin typeface="+mj-ea"/>
                <a:ea typeface="+mj-ea"/>
              </a:rPr>
              <a:t>　</a:t>
            </a:r>
            <a:r>
              <a:rPr kumimoji="1" lang="ja-JP" altLang="en-US" sz="1200" dirty="0" smtClean="0">
                <a:solidFill>
                  <a:schemeClr val="bg1"/>
                </a:solidFill>
                <a:latin typeface="+mj-ea"/>
                <a:ea typeface="+mj-ea"/>
              </a:rPr>
              <a:t>近年、</a:t>
            </a:r>
            <a:r>
              <a:rPr lang="ja-JP" altLang="en-US" sz="1200" dirty="0" smtClean="0">
                <a:solidFill>
                  <a:schemeClr val="bg1"/>
                </a:solidFill>
                <a:latin typeface="+mj-ea"/>
                <a:ea typeface="+mj-ea"/>
              </a:rPr>
              <a:t>気候変動や黒潮</a:t>
            </a:r>
            <a:r>
              <a:rPr lang="ja-JP" altLang="en-US" sz="1200" dirty="0">
                <a:solidFill>
                  <a:schemeClr val="bg1"/>
                </a:solidFill>
                <a:latin typeface="+mj-ea"/>
                <a:ea typeface="+mj-ea"/>
              </a:rPr>
              <a:t>の</a:t>
            </a:r>
            <a:r>
              <a:rPr lang="ja-JP" altLang="en-US" sz="1200" dirty="0" smtClean="0">
                <a:solidFill>
                  <a:schemeClr val="bg1"/>
                </a:solidFill>
                <a:latin typeface="+mj-ea"/>
                <a:ea typeface="+mj-ea"/>
              </a:rPr>
              <a:t>大蛇行などの影響もあり、漁場環境が大きく変化しています。漁場</a:t>
            </a:r>
            <a:r>
              <a:rPr lang="ja-JP" altLang="en-US" sz="1200" dirty="0">
                <a:solidFill>
                  <a:schemeClr val="bg1"/>
                </a:solidFill>
                <a:latin typeface="+mj-ea"/>
                <a:ea typeface="+mj-ea"/>
              </a:rPr>
              <a:t>の形成に大きな影響を与える海の状態（海況</a:t>
            </a:r>
            <a:r>
              <a:rPr lang="ja-JP" altLang="en-US" sz="1200" dirty="0" smtClean="0">
                <a:solidFill>
                  <a:schemeClr val="bg1"/>
                </a:solidFill>
                <a:latin typeface="+mj-ea"/>
                <a:ea typeface="+mj-ea"/>
              </a:rPr>
              <a:t>）を把握するため</a:t>
            </a:r>
            <a:r>
              <a:rPr lang="ja-JP" altLang="en-US" sz="1200" dirty="0">
                <a:solidFill>
                  <a:schemeClr val="bg1"/>
                </a:solidFill>
                <a:latin typeface="+mj-ea"/>
                <a:ea typeface="+mj-ea"/>
              </a:rPr>
              <a:t>、調査船による海洋観測や設置型の計測器による水温・塩分の測定、人工衛星画像に</a:t>
            </a:r>
            <a:r>
              <a:rPr lang="ja-JP" altLang="en-US" sz="1200" dirty="0" smtClean="0">
                <a:solidFill>
                  <a:schemeClr val="bg1"/>
                </a:solidFill>
                <a:latin typeface="+mj-ea"/>
                <a:ea typeface="+mj-ea"/>
              </a:rPr>
              <a:t>よる海洋</a:t>
            </a:r>
            <a:r>
              <a:rPr lang="ja-JP" altLang="en-US" sz="1200" dirty="0">
                <a:solidFill>
                  <a:schemeClr val="bg1"/>
                </a:solidFill>
                <a:latin typeface="+mj-ea"/>
                <a:ea typeface="+mj-ea"/>
              </a:rPr>
              <a:t>環境の調査を行うとともに</a:t>
            </a:r>
            <a:r>
              <a:rPr lang="ja-JP" altLang="en-US" sz="1200" dirty="0" smtClean="0">
                <a:solidFill>
                  <a:schemeClr val="bg1"/>
                </a:solidFill>
                <a:latin typeface="+mj-ea"/>
                <a:ea typeface="+mj-ea"/>
              </a:rPr>
              <a:t>、得られた結果をホームページや</a:t>
            </a:r>
            <a:r>
              <a:rPr lang="en-US" altLang="ja-JP" sz="1200" dirty="0" smtClean="0">
                <a:solidFill>
                  <a:schemeClr val="bg1"/>
                </a:solidFill>
                <a:latin typeface="+mj-ea"/>
                <a:ea typeface="+mj-ea"/>
              </a:rPr>
              <a:t>FAX</a:t>
            </a:r>
            <a:r>
              <a:rPr lang="ja-JP" altLang="en-US" sz="1200" dirty="0" smtClean="0">
                <a:solidFill>
                  <a:schemeClr val="bg1"/>
                </a:solidFill>
                <a:latin typeface="+mj-ea"/>
                <a:ea typeface="+mj-ea"/>
              </a:rPr>
              <a:t>を</a:t>
            </a:r>
            <a:r>
              <a:rPr lang="ja-JP" altLang="en-US" sz="1200" dirty="0">
                <a:solidFill>
                  <a:schemeClr val="bg1"/>
                </a:solidFill>
                <a:latin typeface="+mj-ea"/>
                <a:ea typeface="+mj-ea"/>
              </a:rPr>
              <a:t>通じて漁業関係者および一般県民に広く情報提供して</a:t>
            </a:r>
            <a:r>
              <a:rPr lang="ja-JP" altLang="en-US" sz="1200" dirty="0" smtClean="0">
                <a:solidFill>
                  <a:schemeClr val="bg1"/>
                </a:solidFill>
                <a:latin typeface="+mj-ea"/>
                <a:ea typeface="+mj-ea"/>
              </a:rPr>
              <a:t>います。</a:t>
            </a:r>
            <a:endParaRPr lang="en-US" altLang="ja-JP" sz="1200" dirty="0" smtClean="0">
              <a:solidFill>
                <a:schemeClr val="bg1"/>
              </a:solidFill>
              <a:latin typeface="+mj-ea"/>
              <a:ea typeface="+mj-ea"/>
            </a:endParaRPr>
          </a:p>
        </p:txBody>
      </p:sp>
      <p:sp>
        <p:nvSpPr>
          <p:cNvPr id="41" name="タイトル 1"/>
          <p:cNvSpPr txBox="1">
            <a:spLocks/>
          </p:cNvSpPr>
          <p:nvPr/>
        </p:nvSpPr>
        <p:spPr>
          <a:xfrm>
            <a:off x="766042" y="4964437"/>
            <a:ext cx="3308684" cy="39919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〇漁海況に関する情報収集・発信</a:t>
            </a:r>
            <a:endParaRPr lang="en-US" altLang="ja-JP" sz="1400" b="1" u="sng" spc="272" dirty="0">
              <a:solidFill>
                <a:schemeClr val="bg1"/>
              </a:solidFill>
            </a:endParaRPr>
          </a:p>
        </p:txBody>
      </p:sp>
      <p:pic>
        <p:nvPicPr>
          <p:cNvPr id="7" name="図 6"/>
          <p:cNvPicPr>
            <a:picLocks noChangeAspect="1"/>
          </p:cNvPicPr>
          <p:nvPr/>
        </p:nvPicPr>
        <p:blipFill>
          <a:blip r:embed="rId6"/>
          <a:stretch>
            <a:fillRect/>
          </a:stretch>
        </p:blipFill>
        <p:spPr>
          <a:xfrm>
            <a:off x="4652233" y="5389204"/>
            <a:ext cx="1444379" cy="1086614"/>
          </a:xfrm>
          <a:prstGeom prst="rect">
            <a:avLst/>
          </a:prstGeom>
        </p:spPr>
      </p:pic>
      <p:pic>
        <p:nvPicPr>
          <p:cNvPr id="5" name="図 4"/>
          <p:cNvPicPr>
            <a:picLocks noChangeAspect="1"/>
          </p:cNvPicPr>
          <p:nvPr/>
        </p:nvPicPr>
        <p:blipFill>
          <a:blip r:embed="rId7"/>
          <a:stretch>
            <a:fillRect/>
          </a:stretch>
        </p:blipFill>
        <p:spPr>
          <a:xfrm>
            <a:off x="4594319" y="7906919"/>
            <a:ext cx="1624524" cy="556980"/>
          </a:xfrm>
          <a:prstGeom prst="rect">
            <a:avLst/>
          </a:prstGeom>
        </p:spPr>
      </p:pic>
      <p:pic>
        <p:nvPicPr>
          <p:cNvPr id="8" name="図 7"/>
          <p:cNvPicPr>
            <a:picLocks noChangeAspect="1"/>
          </p:cNvPicPr>
          <p:nvPr/>
        </p:nvPicPr>
        <p:blipFill>
          <a:blip r:embed="rId8"/>
          <a:stretch>
            <a:fillRect/>
          </a:stretch>
        </p:blipFill>
        <p:spPr>
          <a:xfrm>
            <a:off x="5170507" y="7316113"/>
            <a:ext cx="1062076" cy="452337"/>
          </a:xfrm>
          <a:prstGeom prst="rect">
            <a:avLst/>
          </a:prstGeom>
        </p:spPr>
      </p:pic>
      <p:sp>
        <p:nvSpPr>
          <p:cNvPr id="11" name="楕円 10"/>
          <p:cNvSpPr/>
          <p:nvPr/>
        </p:nvSpPr>
        <p:spPr>
          <a:xfrm>
            <a:off x="5500893" y="7963087"/>
            <a:ext cx="273458" cy="19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カーブ矢印 11"/>
          <p:cNvSpPr/>
          <p:nvPr/>
        </p:nvSpPr>
        <p:spPr>
          <a:xfrm rot="21039337">
            <a:off x="5237300" y="7584402"/>
            <a:ext cx="223114" cy="516833"/>
          </a:xfrm>
          <a:prstGeom prst="curvedRightArrow">
            <a:avLst>
              <a:gd name="adj1" fmla="val 25000"/>
              <a:gd name="adj2" fmla="val 50000"/>
              <a:gd name="adj3" fmla="val 286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9064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p:cNvPicPr>
          <p:nvPr/>
        </p:nvPicPr>
        <p:blipFill rotWithShape="1">
          <a:blip r:embed="rId2" cstate="print">
            <a:extLst>
              <a:ext uri="{28A0092B-C50C-407E-A947-70E740481C1C}">
                <a14:useLocalDpi xmlns:a14="http://schemas.microsoft.com/office/drawing/2010/main"/>
              </a:ext>
            </a:extLst>
          </a:blip>
          <a:srcRect b="7399"/>
          <a:stretch/>
        </p:blipFill>
        <p:spPr>
          <a:xfrm>
            <a:off x="715300" y="2818503"/>
            <a:ext cx="1843200" cy="1296000"/>
          </a:xfrm>
          <a:prstGeom prst="rect">
            <a:avLst/>
          </a:prstGeom>
          <a:ln>
            <a:solidFill>
              <a:schemeClr val="bg1"/>
            </a:solidFill>
          </a:ln>
        </p:spPr>
      </p:pic>
      <p:pic>
        <p:nvPicPr>
          <p:cNvPr id="45" name="図 44"/>
          <p:cNvPicPr>
            <a:picLocks/>
          </p:cNvPicPr>
          <p:nvPr/>
        </p:nvPicPr>
        <p:blipFill rotWithShape="1">
          <a:blip r:embed="rId3" cstate="print">
            <a:extLst>
              <a:ext uri="{28A0092B-C50C-407E-A947-70E740481C1C}">
                <a14:useLocalDpi xmlns:a14="http://schemas.microsoft.com/office/drawing/2010/main"/>
              </a:ext>
            </a:extLst>
          </a:blip>
          <a:srcRect t="5884" b="545"/>
          <a:stretch/>
        </p:blipFill>
        <p:spPr>
          <a:xfrm>
            <a:off x="2649405" y="2818242"/>
            <a:ext cx="1843200" cy="1296000"/>
          </a:xfrm>
          <a:prstGeom prst="rect">
            <a:avLst/>
          </a:prstGeom>
          <a:ln>
            <a:solidFill>
              <a:schemeClr val="bg1"/>
            </a:solidFill>
          </a:ln>
        </p:spPr>
      </p:pic>
      <p:sp>
        <p:nvSpPr>
          <p:cNvPr id="9"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沿岸</a:t>
            </a:r>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資源増殖研究課の事業紹介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pic>
        <p:nvPicPr>
          <p:cNvPr id="10" name="図 9"/>
          <p:cNvPicPr>
            <a:picLocks noChangeAspect="1"/>
          </p:cNvPicPr>
          <p:nvPr/>
        </p:nvPicPr>
        <p:blipFill>
          <a:blip r:embed="rId4"/>
          <a:stretch>
            <a:fillRect/>
          </a:stretch>
        </p:blipFill>
        <p:spPr>
          <a:xfrm>
            <a:off x="487275" y="665199"/>
            <a:ext cx="936381" cy="823835"/>
          </a:xfrm>
          <a:prstGeom prst="rect">
            <a:avLst/>
          </a:prstGeom>
        </p:spPr>
      </p:pic>
      <p:sp>
        <p:nvSpPr>
          <p:cNvPr id="16" name="角丸四角形 15"/>
          <p:cNvSpPr/>
          <p:nvPr/>
        </p:nvSpPr>
        <p:spPr>
          <a:xfrm>
            <a:off x="586679" y="4506583"/>
            <a:ext cx="5698708" cy="297361"/>
          </a:xfrm>
          <a:prstGeom prst="roundRect">
            <a:avLst/>
          </a:prstGeom>
          <a:gradFill flip="none" rotWithShape="1">
            <a:gsLst>
              <a:gs pos="0">
                <a:srgbClr val="0000FF">
                  <a:alpha val="50000"/>
                </a:srgbClr>
              </a:gs>
              <a:gs pos="100000">
                <a:schemeClr val="accent6">
                  <a:lumMod val="60000"/>
                  <a:lumOff val="4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沿岸</a:t>
            </a:r>
            <a:r>
              <a:rPr lang="ja-JP" altLang="en-US" sz="1400" b="1" dirty="0" smtClean="0">
                <a:solidFill>
                  <a:schemeClr val="bg1"/>
                </a:solidFill>
              </a:rPr>
              <a:t>資源増殖研究課</a:t>
            </a:r>
            <a:r>
              <a:rPr kumimoji="1" lang="ja-JP" altLang="en-US" sz="1400" b="1" dirty="0" smtClean="0">
                <a:solidFill>
                  <a:schemeClr val="bg1"/>
                </a:solidFill>
              </a:rPr>
              <a:t>では</a:t>
            </a:r>
            <a:r>
              <a:rPr lang="ja-JP" altLang="en-US" sz="1400" b="1" dirty="0" smtClean="0">
                <a:solidFill>
                  <a:schemeClr val="bg1"/>
                </a:solidFill>
              </a:rPr>
              <a:t>こんな仕事</a:t>
            </a:r>
            <a:r>
              <a:rPr kumimoji="1" lang="ja-JP" altLang="en-US" sz="1400" b="1" dirty="0" smtClean="0">
                <a:solidFill>
                  <a:schemeClr val="bg1"/>
                </a:solidFill>
              </a:rPr>
              <a:t>してます！</a:t>
            </a:r>
            <a:endParaRPr kumimoji="1" lang="ja-JP" altLang="en-US" sz="1400" b="1" dirty="0">
              <a:solidFill>
                <a:schemeClr val="bg1"/>
              </a:solidFill>
            </a:endParaRPr>
          </a:p>
        </p:txBody>
      </p:sp>
      <p:sp>
        <p:nvSpPr>
          <p:cNvPr id="28" name="タイトル 1"/>
          <p:cNvSpPr txBox="1">
            <a:spLocks/>
          </p:cNvSpPr>
          <p:nvPr/>
        </p:nvSpPr>
        <p:spPr>
          <a:xfrm>
            <a:off x="752116" y="4868056"/>
            <a:ext cx="4194656"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a:solidFill>
                  <a:schemeClr val="bg1"/>
                </a:solidFill>
              </a:rPr>
              <a:t>〇</a:t>
            </a:r>
            <a:r>
              <a:rPr lang="ja-JP" altLang="en-US" sz="1400" b="1" u="sng" dirty="0" smtClean="0">
                <a:solidFill>
                  <a:schemeClr val="bg1"/>
                </a:solidFill>
              </a:rPr>
              <a:t>イセエビ資源の安定化に向けた調査</a:t>
            </a:r>
            <a:endParaRPr lang="en-US" altLang="ja-JP" sz="1400" b="1" u="sng" spc="272" dirty="0">
              <a:solidFill>
                <a:schemeClr val="bg1"/>
              </a:solidFill>
            </a:endParaRPr>
          </a:p>
        </p:txBody>
      </p:sp>
      <p:sp>
        <p:nvSpPr>
          <p:cNvPr id="18" name="テキスト ボックス 17"/>
          <p:cNvSpPr txBox="1"/>
          <p:nvPr/>
        </p:nvSpPr>
        <p:spPr>
          <a:xfrm>
            <a:off x="4440471" y="4130858"/>
            <a:ext cx="1995479" cy="246221"/>
          </a:xfrm>
          <a:prstGeom prst="rect">
            <a:avLst/>
          </a:prstGeom>
          <a:noFill/>
        </p:spPr>
        <p:txBody>
          <a:bodyPr wrap="square" rtlCol="0">
            <a:spAutoFit/>
          </a:bodyPr>
          <a:lstStyle/>
          <a:p>
            <a:r>
              <a:rPr lang="ja-JP" altLang="en-US" sz="1000" dirty="0" smtClean="0">
                <a:solidFill>
                  <a:schemeClr val="bg1"/>
                </a:solidFill>
              </a:rPr>
              <a:t>養殖網から芽生えた青さのり</a:t>
            </a:r>
            <a:endParaRPr kumimoji="1" lang="ja-JP" altLang="en-US" sz="1000" dirty="0">
              <a:solidFill>
                <a:schemeClr val="bg1"/>
              </a:solidFill>
            </a:endParaRPr>
          </a:p>
        </p:txBody>
      </p:sp>
      <p:sp>
        <p:nvSpPr>
          <p:cNvPr id="30" name="テキスト ボックス 29"/>
          <p:cNvSpPr txBox="1"/>
          <p:nvPr/>
        </p:nvSpPr>
        <p:spPr>
          <a:xfrm>
            <a:off x="3031950" y="4117852"/>
            <a:ext cx="1082348" cy="246221"/>
          </a:xfrm>
          <a:prstGeom prst="rect">
            <a:avLst/>
          </a:prstGeom>
          <a:noFill/>
        </p:spPr>
        <p:txBody>
          <a:bodyPr wrap="none" rtlCol="0">
            <a:spAutoFit/>
          </a:bodyPr>
          <a:lstStyle/>
          <a:p>
            <a:r>
              <a:rPr lang="ja-JP" altLang="en-US" sz="1000" dirty="0">
                <a:solidFill>
                  <a:schemeClr val="bg1"/>
                </a:solidFill>
              </a:rPr>
              <a:t>藻場調査の</a:t>
            </a:r>
            <a:r>
              <a:rPr lang="ja-JP" altLang="en-US" sz="1000" dirty="0" smtClean="0">
                <a:solidFill>
                  <a:schemeClr val="bg1"/>
                </a:solidFill>
              </a:rPr>
              <a:t>様子</a:t>
            </a:r>
            <a:endParaRPr kumimoji="1" lang="ja-JP" altLang="en-US" sz="1000" dirty="0">
              <a:solidFill>
                <a:schemeClr val="bg1"/>
              </a:solidFill>
            </a:endParaRPr>
          </a:p>
        </p:txBody>
      </p:sp>
      <p:sp>
        <p:nvSpPr>
          <p:cNvPr id="31" name="テキスト ボックス 30"/>
          <p:cNvSpPr txBox="1"/>
          <p:nvPr/>
        </p:nvSpPr>
        <p:spPr>
          <a:xfrm>
            <a:off x="841885" y="4109962"/>
            <a:ext cx="1595309" cy="400110"/>
          </a:xfrm>
          <a:prstGeom prst="rect">
            <a:avLst/>
          </a:prstGeom>
          <a:noFill/>
        </p:spPr>
        <p:txBody>
          <a:bodyPr wrap="none" rtlCol="0">
            <a:spAutoFit/>
          </a:bodyPr>
          <a:lstStyle/>
          <a:p>
            <a:pPr algn="ctr"/>
            <a:r>
              <a:rPr lang="ja-JP" altLang="en-US" sz="1000" dirty="0" smtClean="0">
                <a:solidFill>
                  <a:schemeClr val="bg1"/>
                </a:solidFill>
              </a:rPr>
              <a:t>捕獲したイセエビの幼生</a:t>
            </a:r>
            <a:endParaRPr lang="en-US" altLang="ja-JP" sz="1000" dirty="0" smtClean="0">
              <a:solidFill>
                <a:schemeClr val="bg1"/>
              </a:solidFill>
            </a:endParaRPr>
          </a:p>
          <a:p>
            <a:pPr algn="ctr"/>
            <a:r>
              <a:rPr lang="ja-JP" altLang="en-US" sz="1000" dirty="0" smtClean="0">
                <a:solidFill>
                  <a:schemeClr val="bg1"/>
                </a:solidFill>
              </a:rPr>
              <a:t>（プエルルス）</a:t>
            </a:r>
            <a:endParaRPr kumimoji="1" lang="ja-JP" altLang="en-US" sz="1000" dirty="0">
              <a:solidFill>
                <a:schemeClr val="bg1"/>
              </a:solidFill>
            </a:endParaRPr>
          </a:p>
        </p:txBody>
      </p:sp>
      <p:sp>
        <p:nvSpPr>
          <p:cNvPr id="34" name="タイトル 1"/>
          <p:cNvSpPr txBox="1">
            <a:spLocks/>
          </p:cNvSpPr>
          <p:nvPr/>
        </p:nvSpPr>
        <p:spPr>
          <a:xfrm>
            <a:off x="666590" y="7168237"/>
            <a:ext cx="4394806" cy="297694"/>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〇環境変化に対応した海女漁業のための技術開発</a:t>
            </a:r>
            <a:endParaRPr lang="en-US" altLang="ja-JP" sz="1400" b="1" u="sng" spc="272" dirty="0">
              <a:solidFill>
                <a:schemeClr val="bg1"/>
              </a:solidFill>
            </a:endParaRPr>
          </a:p>
        </p:txBody>
      </p:sp>
      <p:cxnSp>
        <p:nvCxnSpPr>
          <p:cNvPr id="29" name="直線コネクタ 28"/>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2" name="グループ化 31"/>
          <p:cNvGrpSpPr/>
          <p:nvPr/>
        </p:nvGrpSpPr>
        <p:grpSpPr>
          <a:xfrm>
            <a:off x="511871" y="1622106"/>
            <a:ext cx="5771436" cy="1046105"/>
            <a:chOff x="511871" y="1622106"/>
            <a:chExt cx="5771436" cy="1046105"/>
          </a:xfrm>
        </p:grpSpPr>
        <p:sp>
          <p:nvSpPr>
            <p:cNvPr id="33" name="角丸四角形 32"/>
            <p:cNvSpPr/>
            <p:nvPr/>
          </p:nvSpPr>
          <p:spPr>
            <a:xfrm>
              <a:off x="721199" y="1622106"/>
              <a:ext cx="5562108" cy="980516"/>
            </a:xfrm>
            <a:prstGeom prst="roundRect">
              <a:avLst/>
            </a:prstGeom>
            <a:gradFill flip="none" rotWithShape="1">
              <a:gsLst>
                <a:gs pos="0">
                  <a:schemeClr val="tx1"/>
                </a:gs>
                <a:gs pos="100000">
                  <a:schemeClr val="accent6">
                    <a:lumMod val="60000"/>
                    <a:lumOff val="40000"/>
                    <a:alpha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smtClean="0">
                <a:solidFill>
                  <a:schemeClr val="bg1"/>
                </a:solidFill>
              </a:endParaRPr>
            </a:p>
          </p:txBody>
        </p:sp>
        <p:sp>
          <p:nvSpPr>
            <p:cNvPr id="35" name="テキスト ボックス 34"/>
            <p:cNvSpPr txBox="1"/>
            <p:nvPr/>
          </p:nvSpPr>
          <p:spPr>
            <a:xfrm>
              <a:off x="511871" y="1652548"/>
              <a:ext cx="5676794" cy="1015663"/>
            </a:xfrm>
            <a:prstGeom prst="rect">
              <a:avLst/>
            </a:prstGeom>
            <a:noFill/>
          </p:spPr>
          <p:txBody>
            <a:bodyPr wrap="square" rtlCol="0">
              <a:spAutoFit/>
            </a:bodyPr>
            <a:lstStyle/>
            <a:p>
              <a:r>
                <a:rPr lang="ja-JP" altLang="en-US" sz="1200" dirty="0" smtClean="0">
                  <a:solidFill>
                    <a:schemeClr val="bg1"/>
                  </a:solidFill>
                </a:rPr>
                <a:t>　沿岸資源</a:t>
              </a:r>
              <a:r>
                <a:rPr lang="ja-JP" altLang="en-US" sz="1200" dirty="0">
                  <a:solidFill>
                    <a:schemeClr val="bg1"/>
                  </a:solidFill>
                </a:rPr>
                <a:t>である</a:t>
              </a:r>
              <a:r>
                <a:rPr lang="ja-JP" altLang="en-US" sz="1200" dirty="0" smtClean="0">
                  <a:solidFill>
                    <a:schemeClr val="bg1"/>
                  </a:solidFill>
                </a:rPr>
                <a:t>イセエビやアワビなどの持続的利用を図るため、資源評価や資源管理、藻場造成に関する調査を行っているほか、伝統的な漁法である海女漁業の振興を目的としたアワビ等磯根資源の増殖に関する研究を行っています。</a:t>
              </a:r>
              <a:endParaRPr lang="en-US" altLang="ja-JP" sz="1200" dirty="0" smtClean="0">
                <a:solidFill>
                  <a:schemeClr val="bg1"/>
                </a:solidFill>
              </a:endParaRPr>
            </a:p>
            <a:p>
              <a:r>
                <a:rPr lang="ja-JP" altLang="en-US" sz="1200" dirty="0" smtClean="0">
                  <a:solidFill>
                    <a:schemeClr val="bg1"/>
                  </a:solidFill>
                </a:rPr>
                <a:t>　また、青さのり養殖生産量の向上や安定した経営のため、養殖技術の高度化にかかる技術開発や生産者への指導</a:t>
              </a:r>
              <a:r>
                <a:rPr lang="ja-JP" altLang="en-US" sz="1200" dirty="0">
                  <a:solidFill>
                    <a:schemeClr val="bg1"/>
                  </a:solidFill>
                </a:rPr>
                <a:t>、</a:t>
              </a:r>
              <a:r>
                <a:rPr lang="ja-JP" altLang="en-US" sz="1200" dirty="0" smtClean="0">
                  <a:solidFill>
                    <a:schemeClr val="bg1"/>
                  </a:solidFill>
                </a:rPr>
                <a:t>助言を行っています。</a:t>
              </a:r>
              <a:endParaRPr lang="en-US" altLang="ja-JP" sz="1200" dirty="0" smtClean="0">
                <a:solidFill>
                  <a:schemeClr val="bg1"/>
                </a:solidFill>
              </a:endParaRPr>
            </a:p>
          </p:txBody>
        </p:sp>
      </p:grpSp>
      <p:sp>
        <p:nvSpPr>
          <p:cNvPr id="36" name="タイトル 1"/>
          <p:cNvSpPr txBox="1">
            <a:spLocks/>
          </p:cNvSpPr>
          <p:nvPr/>
        </p:nvSpPr>
        <p:spPr>
          <a:xfrm>
            <a:off x="692084" y="5110504"/>
            <a:ext cx="3697059" cy="2049259"/>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イセエビは「県のさかな」、「三重ブランド」に認定されている沿岸漁業の重要種です。しかし、県内のイセエビ漁獲量は令和元年以降減少傾向にあることから、安定的に漁獲していくために、科学的知見に基づく資源管理が必要です。　</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イセエビはプエルルス幼生として沿岸の岩礁域に来遊して成長したものが漁獲対象となるので、プエルルスコレクターを海に垂下してプエルルス幼生を捕獲し、来遊量を</a:t>
            </a:r>
            <a:r>
              <a:rPr lang="ja-JP" altLang="en-US" sz="1200" dirty="0">
                <a:solidFill>
                  <a:schemeClr val="bg1"/>
                </a:solidFill>
              </a:rPr>
              <a:t>調べる</a:t>
            </a:r>
            <a:r>
              <a:rPr lang="ja-JP" altLang="en-US" sz="1200" dirty="0" smtClean="0">
                <a:solidFill>
                  <a:schemeClr val="bg1"/>
                </a:solidFill>
              </a:rPr>
              <a:t>ことで将来の漁獲量を推定する調査を行っています。</a:t>
            </a:r>
            <a:endParaRPr lang="en-US" altLang="ja-JP" sz="1400" spc="272" dirty="0">
              <a:solidFill>
                <a:schemeClr val="bg1"/>
              </a:solidFill>
            </a:endParaRPr>
          </a:p>
        </p:txBody>
      </p:sp>
      <p:sp>
        <p:nvSpPr>
          <p:cNvPr id="38" name="テキスト ボックス 37"/>
          <p:cNvSpPr txBox="1"/>
          <p:nvPr/>
        </p:nvSpPr>
        <p:spPr>
          <a:xfrm>
            <a:off x="4657184" y="7039429"/>
            <a:ext cx="1612922" cy="246221"/>
          </a:xfrm>
          <a:prstGeom prst="rect">
            <a:avLst/>
          </a:prstGeom>
          <a:noFill/>
        </p:spPr>
        <p:txBody>
          <a:bodyPr wrap="square" rtlCol="0">
            <a:spAutoFit/>
          </a:bodyPr>
          <a:lstStyle/>
          <a:p>
            <a:r>
              <a:rPr kumimoji="1" lang="ja-JP" altLang="en-US" sz="1000" dirty="0" smtClean="0">
                <a:solidFill>
                  <a:schemeClr val="bg1"/>
                </a:solidFill>
              </a:rPr>
              <a:t>プエルルスコレクター</a:t>
            </a:r>
            <a:r>
              <a:rPr lang="ja-JP" altLang="en-US" sz="1000" dirty="0" smtClean="0">
                <a:solidFill>
                  <a:schemeClr val="bg1"/>
                </a:solidFill>
              </a:rPr>
              <a:t>　</a:t>
            </a:r>
            <a:endParaRPr kumimoji="1" lang="ja-JP" altLang="en-US" sz="1000" dirty="0">
              <a:solidFill>
                <a:schemeClr val="bg1"/>
              </a:solidFill>
            </a:endParaRPr>
          </a:p>
        </p:txBody>
      </p:sp>
      <p:sp>
        <p:nvSpPr>
          <p:cNvPr id="40" name="テキスト ボックス 39"/>
          <p:cNvSpPr txBox="1"/>
          <p:nvPr/>
        </p:nvSpPr>
        <p:spPr>
          <a:xfrm>
            <a:off x="4493244" y="8826499"/>
            <a:ext cx="1737219" cy="246221"/>
          </a:xfrm>
          <a:prstGeom prst="rect">
            <a:avLst/>
          </a:prstGeom>
          <a:noFill/>
        </p:spPr>
        <p:txBody>
          <a:bodyPr wrap="square" rtlCol="0">
            <a:spAutoFit/>
          </a:bodyPr>
          <a:lstStyle/>
          <a:p>
            <a:r>
              <a:rPr kumimoji="1" lang="ja-JP" altLang="en-US" sz="1000" dirty="0" smtClean="0">
                <a:solidFill>
                  <a:schemeClr val="bg1"/>
                </a:solidFill>
              </a:rPr>
              <a:t>試験放流されたサザエ種苗</a:t>
            </a:r>
            <a:r>
              <a:rPr lang="ja-JP" altLang="en-US" sz="1000" dirty="0" smtClean="0">
                <a:solidFill>
                  <a:schemeClr val="bg1"/>
                </a:solidFill>
              </a:rPr>
              <a:t>　　</a:t>
            </a:r>
            <a:endParaRPr kumimoji="1" lang="ja-JP" altLang="en-US" sz="1000" dirty="0">
              <a:solidFill>
                <a:schemeClr val="bg1"/>
              </a:solidFill>
            </a:endParaRPr>
          </a:p>
        </p:txBody>
      </p:sp>
      <p:sp>
        <p:nvSpPr>
          <p:cNvPr id="42" name="角丸四角形 41"/>
          <p:cNvSpPr/>
          <p:nvPr/>
        </p:nvSpPr>
        <p:spPr>
          <a:xfrm>
            <a:off x="572947" y="4829623"/>
            <a:ext cx="5710360" cy="4388524"/>
          </a:xfrm>
          <a:prstGeom prst="roundRect">
            <a:avLst>
              <a:gd name="adj" fmla="val 85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a:latin typeface="+mn-ea"/>
              </a:rPr>
              <a:t>５</a:t>
            </a:r>
          </a:p>
        </p:txBody>
      </p:sp>
      <p:grpSp>
        <p:nvGrpSpPr>
          <p:cNvPr id="52" name="グループ化 51"/>
          <p:cNvGrpSpPr/>
          <p:nvPr/>
        </p:nvGrpSpPr>
        <p:grpSpPr>
          <a:xfrm>
            <a:off x="622217" y="1309431"/>
            <a:ext cx="1307625" cy="356069"/>
            <a:chOff x="622217" y="1309431"/>
            <a:chExt cx="1307625" cy="356069"/>
          </a:xfrm>
        </p:grpSpPr>
        <p:sp>
          <p:nvSpPr>
            <p:cNvPr id="53" name="ブローチ 52"/>
            <p:cNvSpPr/>
            <p:nvPr/>
          </p:nvSpPr>
          <p:spPr>
            <a:xfrm>
              <a:off x="669842" y="1345264"/>
              <a:ext cx="1260000" cy="320236"/>
            </a:xfrm>
            <a:prstGeom prst="plaque">
              <a:avLst>
                <a:gd name="adj" fmla="val 8730"/>
              </a:avLst>
            </a:prstGeom>
            <a:gradFill flip="none" rotWithShape="1">
              <a:gsLst>
                <a:gs pos="100000">
                  <a:schemeClr val="accent6">
                    <a:lumMod val="60000"/>
                    <a:lumOff val="40000"/>
                  </a:schemeClr>
                </a:gs>
                <a:gs pos="0">
                  <a:srgbClr val="0000FF"/>
                </a:gs>
              </a:gsLst>
              <a:lin ang="0" scaled="1"/>
              <a:tileRect/>
            </a:gra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54" name="グループ化 53"/>
            <p:cNvGrpSpPr/>
            <p:nvPr/>
          </p:nvGrpSpPr>
          <p:grpSpPr>
            <a:xfrm>
              <a:off x="622217" y="1309431"/>
              <a:ext cx="1260000" cy="353211"/>
              <a:chOff x="622217" y="1339077"/>
              <a:chExt cx="1260000" cy="435369"/>
            </a:xfrm>
          </p:grpSpPr>
          <p:sp>
            <p:nvSpPr>
              <p:cNvPr id="55" name="ブローチ 54"/>
              <p:cNvSpPr/>
              <p:nvPr/>
            </p:nvSpPr>
            <p:spPr>
              <a:xfrm>
                <a:off x="622217" y="1379723"/>
                <a:ext cx="1260000" cy="394723"/>
              </a:xfrm>
              <a:prstGeom prst="plaque">
                <a:avLst>
                  <a:gd name="adj" fmla="val 8730"/>
                </a:avLst>
              </a:prstGeom>
              <a:solidFill>
                <a:schemeClr val="tx1"/>
              </a:soli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56" name="テキスト ボックス 55"/>
              <p:cNvSpPr txBox="1"/>
              <p:nvPr/>
            </p:nvSpPr>
            <p:spPr>
              <a:xfrm>
                <a:off x="622217" y="1339077"/>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pic>
        <p:nvPicPr>
          <p:cNvPr id="3" name="図 2"/>
          <p:cNvPicPr>
            <a:picLocks noChangeAspect="1"/>
          </p:cNvPicPr>
          <p:nvPr/>
        </p:nvPicPr>
        <p:blipFill>
          <a:blip r:embed="rId5"/>
          <a:stretch>
            <a:fillRect/>
          </a:stretch>
        </p:blipFill>
        <p:spPr>
          <a:xfrm>
            <a:off x="4703805" y="5134852"/>
            <a:ext cx="1296614" cy="1909559"/>
          </a:xfrm>
          <a:prstGeom prst="rect">
            <a:avLst/>
          </a:prstGeom>
        </p:spPr>
      </p:pic>
      <p:pic>
        <p:nvPicPr>
          <p:cNvPr id="4" name="図 3"/>
          <p:cNvPicPr>
            <a:picLocks noChangeAspect="1"/>
          </p:cNvPicPr>
          <p:nvPr/>
        </p:nvPicPr>
        <p:blipFill>
          <a:blip r:embed="rId6"/>
          <a:stretch>
            <a:fillRect/>
          </a:stretch>
        </p:blipFill>
        <p:spPr>
          <a:xfrm>
            <a:off x="4514492" y="7500576"/>
            <a:ext cx="1687396" cy="1323957"/>
          </a:xfrm>
          <a:prstGeom prst="rect">
            <a:avLst/>
          </a:prstGeom>
        </p:spPr>
      </p:pic>
      <p:sp>
        <p:nvSpPr>
          <p:cNvPr id="44" name="タイトル 1"/>
          <p:cNvSpPr txBox="1">
            <a:spLocks/>
          </p:cNvSpPr>
          <p:nvPr/>
        </p:nvSpPr>
        <p:spPr>
          <a:xfrm>
            <a:off x="683615" y="7428719"/>
            <a:ext cx="3697059" cy="2069710"/>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近年の高水温化などの環境変化に</a:t>
            </a:r>
            <a:r>
              <a:rPr lang="ja-JP" altLang="en-US" sz="1200" dirty="0">
                <a:solidFill>
                  <a:schemeClr val="bg1"/>
                </a:solidFill>
              </a:rPr>
              <a:t>伴う</a:t>
            </a:r>
            <a:r>
              <a:rPr lang="ja-JP" altLang="en-US" sz="1200" dirty="0" smtClean="0">
                <a:solidFill>
                  <a:schemeClr val="bg1"/>
                </a:solidFill>
              </a:rPr>
              <a:t>藻場の減少により、藻場を生息場とするアワビ等の磯根資源が減少し、海女漁業の存続が危ぶまれています。</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そこで、アワビよりも藻場減少の影響を受けにくいサザエを対象とした人工種苗の放流技術開発、藻場が減少した現状を踏まえたアワビ種苗の放流方法の検討を行います。また、藻場を回復させるため、人工生産したサガラメ種苗の海女による効果的な移植技術を開発します。</a:t>
            </a:r>
            <a:endParaRPr lang="en-US" altLang="ja-JP" sz="1400" spc="272" dirty="0">
              <a:solidFill>
                <a:schemeClr val="bg1"/>
              </a:solidFill>
            </a:endParaRPr>
          </a:p>
        </p:txBody>
      </p:sp>
      <p:pic>
        <p:nvPicPr>
          <p:cNvPr id="39" name="図 38"/>
          <p:cNvPicPr>
            <a:picLocks noChangeAspect="1"/>
          </p:cNvPicPr>
          <p:nvPr/>
        </p:nvPicPr>
        <p:blipFill rotWithShape="1">
          <a:blip r:embed="rId7" cstate="print">
            <a:extLst>
              <a:ext uri="{28A0092B-C50C-407E-A947-70E740481C1C}">
                <a14:useLocalDpi xmlns:a14="http://schemas.microsoft.com/office/drawing/2010/main" val="0"/>
              </a:ext>
            </a:extLst>
          </a:blip>
          <a:srcRect l="26333" t="19991" r="25932" b="26411"/>
          <a:stretch/>
        </p:blipFill>
        <p:spPr>
          <a:xfrm>
            <a:off x="4573859" y="2805966"/>
            <a:ext cx="1548494" cy="1303995"/>
          </a:xfrm>
          <a:prstGeom prst="rect">
            <a:avLst/>
          </a:prstGeom>
          <a:ln>
            <a:solidFill>
              <a:schemeClr val="bg1"/>
            </a:solidFill>
          </a:ln>
        </p:spPr>
      </p:pic>
    </p:spTree>
    <p:extLst>
      <p:ext uri="{BB962C8B-B14F-4D97-AF65-F5344CB8AC3E}">
        <p14:creationId xmlns:p14="http://schemas.microsoft.com/office/powerpoint/2010/main" val="2542655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養殖・環境研究課の事業紹介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sp>
        <p:nvSpPr>
          <p:cNvPr id="16" name="角丸四角形 15"/>
          <p:cNvSpPr/>
          <p:nvPr/>
        </p:nvSpPr>
        <p:spPr>
          <a:xfrm>
            <a:off x="586679" y="4506583"/>
            <a:ext cx="5698708" cy="297361"/>
          </a:xfrm>
          <a:prstGeom prst="roundRect">
            <a:avLst/>
          </a:prstGeom>
          <a:gradFill flip="none" rotWithShape="1">
            <a:gsLst>
              <a:gs pos="0">
                <a:srgbClr val="0000FF">
                  <a:alpha val="50000"/>
                </a:srgbClr>
              </a:gs>
              <a:gs pos="100000">
                <a:schemeClr val="accent6">
                  <a:lumMod val="60000"/>
                  <a:lumOff val="4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rPr>
              <a:t>養殖・環境研究課</a:t>
            </a:r>
            <a:r>
              <a:rPr kumimoji="1" lang="ja-JP" altLang="en-US" sz="1400" b="1" dirty="0" smtClean="0">
                <a:solidFill>
                  <a:schemeClr val="bg1"/>
                </a:solidFill>
              </a:rPr>
              <a:t>では</a:t>
            </a:r>
            <a:r>
              <a:rPr lang="ja-JP" altLang="en-US" sz="1400" b="1" dirty="0" smtClean="0">
                <a:solidFill>
                  <a:schemeClr val="bg1"/>
                </a:solidFill>
              </a:rPr>
              <a:t>こんな仕事</a:t>
            </a:r>
            <a:r>
              <a:rPr kumimoji="1" lang="ja-JP" altLang="en-US" sz="1400" b="1" dirty="0" smtClean="0">
                <a:solidFill>
                  <a:schemeClr val="bg1"/>
                </a:solidFill>
              </a:rPr>
              <a:t>してます！</a:t>
            </a:r>
            <a:endParaRPr kumimoji="1" lang="ja-JP" altLang="en-US" sz="1400" b="1" dirty="0">
              <a:solidFill>
                <a:schemeClr val="bg1"/>
              </a:solidFill>
            </a:endParaRPr>
          </a:p>
        </p:txBody>
      </p:sp>
      <p:sp>
        <p:nvSpPr>
          <p:cNvPr id="28" name="タイトル 1"/>
          <p:cNvSpPr txBox="1">
            <a:spLocks/>
          </p:cNvSpPr>
          <p:nvPr/>
        </p:nvSpPr>
        <p:spPr>
          <a:xfrm>
            <a:off x="681993" y="4867777"/>
            <a:ext cx="5474261"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〇気候変動に適応した真珠養殖の確立</a:t>
            </a:r>
            <a:endParaRPr lang="en-US" altLang="ja-JP" sz="1400" b="1" u="sng" spc="272" dirty="0">
              <a:solidFill>
                <a:schemeClr val="bg1"/>
              </a:solidFill>
            </a:endParaRPr>
          </a:p>
        </p:txBody>
      </p:sp>
      <p:grpSp>
        <p:nvGrpSpPr>
          <p:cNvPr id="23" name="グループ化 22"/>
          <p:cNvGrpSpPr/>
          <p:nvPr/>
        </p:nvGrpSpPr>
        <p:grpSpPr>
          <a:xfrm>
            <a:off x="711185" y="4110707"/>
            <a:ext cx="5167928" cy="262174"/>
            <a:chOff x="711185" y="4110707"/>
            <a:chExt cx="5167928" cy="262174"/>
          </a:xfrm>
        </p:grpSpPr>
        <p:sp>
          <p:nvSpPr>
            <p:cNvPr id="18" name="テキスト ボックス 17"/>
            <p:cNvSpPr txBox="1"/>
            <p:nvPr/>
          </p:nvSpPr>
          <p:spPr>
            <a:xfrm>
              <a:off x="711185" y="4126660"/>
              <a:ext cx="1467068" cy="246221"/>
            </a:xfrm>
            <a:prstGeom prst="rect">
              <a:avLst/>
            </a:prstGeom>
            <a:noFill/>
          </p:spPr>
          <p:txBody>
            <a:bodyPr wrap="none" rtlCol="0">
              <a:spAutoFit/>
            </a:bodyPr>
            <a:lstStyle/>
            <a:p>
              <a:r>
                <a:rPr lang="ja-JP" altLang="en-US" sz="1000" dirty="0" smtClean="0">
                  <a:solidFill>
                    <a:schemeClr val="bg1"/>
                  </a:solidFill>
                </a:rPr>
                <a:t>海域での水質等の観測</a:t>
              </a:r>
              <a:endParaRPr kumimoji="1" lang="ja-JP" altLang="en-US" sz="1000" dirty="0">
                <a:solidFill>
                  <a:schemeClr val="bg1"/>
                </a:solidFill>
              </a:endParaRPr>
            </a:p>
          </p:txBody>
        </p:sp>
        <p:sp>
          <p:nvSpPr>
            <p:cNvPr id="30" name="テキスト ボックス 29"/>
            <p:cNvSpPr txBox="1"/>
            <p:nvPr/>
          </p:nvSpPr>
          <p:spPr>
            <a:xfrm>
              <a:off x="2882215" y="4122492"/>
              <a:ext cx="825867" cy="246221"/>
            </a:xfrm>
            <a:prstGeom prst="rect">
              <a:avLst/>
            </a:prstGeom>
            <a:noFill/>
          </p:spPr>
          <p:txBody>
            <a:bodyPr wrap="none" rtlCol="0">
              <a:spAutoFit/>
            </a:bodyPr>
            <a:lstStyle/>
            <a:p>
              <a:r>
                <a:rPr lang="ja-JP" altLang="en-US" sz="1000" dirty="0" smtClean="0">
                  <a:solidFill>
                    <a:schemeClr val="bg1"/>
                  </a:solidFill>
                </a:rPr>
                <a:t>アコヤ真珠</a:t>
              </a:r>
              <a:endParaRPr kumimoji="1" lang="ja-JP" altLang="en-US" sz="1000" dirty="0">
                <a:solidFill>
                  <a:schemeClr val="bg1"/>
                </a:solidFill>
              </a:endParaRPr>
            </a:p>
          </p:txBody>
        </p:sp>
        <p:sp>
          <p:nvSpPr>
            <p:cNvPr id="31" name="テキスト ボックス 30"/>
            <p:cNvSpPr txBox="1"/>
            <p:nvPr/>
          </p:nvSpPr>
          <p:spPr>
            <a:xfrm>
              <a:off x="4668525" y="4110707"/>
              <a:ext cx="1210588" cy="246221"/>
            </a:xfrm>
            <a:prstGeom prst="rect">
              <a:avLst/>
            </a:prstGeom>
            <a:noFill/>
          </p:spPr>
          <p:txBody>
            <a:bodyPr wrap="none" rtlCol="0">
              <a:spAutoFit/>
            </a:bodyPr>
            <a:lstStyle/>
            <a:p>
              <a:r>
                <a:rPr lang="ja-JP" altLang="en-US" sz="1000" dirty="0" smtClean="0">
                  <a:solidFill>
                    <a:schemeClr val="bg1"/>
                  </a:solidFill>
                </a:rPr>
                <a:t>カキ養殖の垂下連</a:t>
              </a:r>
              <a:endParaRPr kumimoji="1" lang="ja-JP" altLang="en-US" sz="1000" dirty="0">
                <a:solidFill>
                  <a:schemeClr val="bg1"/>
                </a:solidFill>
              </a:endParaRPr>
            </a:p>
          </p:txBody>
        </p:sp>
      </p:grpSp>
      <p:cxnSp>
        <p:nvCxnSpPr>
          <p:cNvPr id="29" name="直線コネクタ 28"/>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511871" y="1622106"/>
            <a:ext cx="5771436" cy="1230771"/>
            <a:chOff x="511871" y="1622106"/>
            <a:chExt cx="5771436" cy="1230771"/>
          </a:xfrm>
        </p:grpSpPr>
        <p:sp>
          <p:nvSpPr>
            <p:cNvPr id="36" name="角丸四角形 35"/>
            <p:cNvSpPr/>
            <p:nvPr/>
          </p:nvSpPr>
          <p:spPr>
            <a:xfrm>
              <a:off x="721199" y="1622106"/>
              <a:ext cx="5562108" cy="1180030"/>
            </a:xfrm>
            <a:prstGeom prst="roundRect">
              <a:avLst/>
            </a:prstGeom>
            <a:gradFill flip="none" rotWithShape="1">
              <a:gsLst>
                <a:gs pos="0">
                  <a:schemeClr val="tx1"/>
                </a:gs>
                <a:gs pos="100000">
                  <a:schemeClr val="accent6">
                    <a:lumMod val="60000"/>
                    <a:lumOff val="40000"/>
                    <a:alpha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smtClean="0">
                <a:solidFill>
                  <a:schemeClr val="bg1"/>
                </a:solidFill>
              </a:endParaRPr>
            </a:p>
          </p:txBody>
        </p:sp>
        <p:sp>
          <p:nvSpPr>
            <p:cNvPr id="32" name="テキスト ボックス 31"/>
            <p:cNvSpPr txBox="1"/>
            <p:nvPr/>
          </p:nvSpPr>
          <p:spPr>
            <a:xfrm>
              <a:off x="511871" y="1652548"/>
              <a:ext cx="5676794" cy="1200329"/>
            </a:xfrm>
            <a:prstGeom prst="rect">
              <a:avLst/>
            </a:prstGeom>
            <a:noFill/>
          </p:spPr>
          <p:txBody>
            <a:bodyPr wrap="square" rtlCol="0">
              <a:spAutoFit/>
            </a:bodyPr>
            <a:lstStyle/>
            <a:p>
              <a:r>
                <a:rPr lang="ja-JP" altLang="en-US" sz="1200" dirty="0">
                  <a:solidFill>
                    <a:schemeClr val="bg1"/>
                  </a:solidFill>
                </a:rPr>
                <a:t>　</a:t>
              </a:r>
              <a:r>
                <a:rPr lang="ja-JP" altLang="en-US" sz="1200" dirty="0" smtClean="0">
                  <a:solidFill>
                    <a:schemeClr val="bg1"/>
                  </a:solidFill>
                </a:rPr>
                <a:t>伊勢・鳥羽・志摩地域の重要産業である真珠及びマガキ等貝類養殖業の持続的、効率的な生産を実現する</a:t>
              </a:r>
              <a:r>
                <a:rPr lang="ja-JP" altLang="en-US" sz="1200" dirty="0">
                  <a:solidFill>
                    <a:schemeClr val="bg1"/>
                  </a:solidFill>
                </a:rPr>
                <a:t>ため、</a:t>
              </a:r>
              <a:r>
                <a:rPr lang="ja-JP" altLang="en-US" sz="1200" dirty="0" smtClean="0">
                  <a:solidFill>
                    <a:schemeClr val="bg1"/>
                  </a:solidFill>
                </a:rPr>
                <a:t>育種・採苗技術</a:t>
              </a:r>
              <a:r>
                <a:rPr lang="ja-JP" altLang="en-US" sz="1200" dirty="0">
                  <a:solidFill>
                    <a:schemeClr val="bg1"/>
                  </a:solidFill>
                </a:rPr>
                <a:t>の開発</a:t>
              </a:r>
              <a:r>
                <a:rPr lang="ja-JP" altLang="en-US" sz="1200" dirty="0" smtClean="0">
                  <a:solidFill>
                    <a:schemeClr val="bg1"/>
                  </a:solidFill>
                </a:rPr>
                <a:t>、内湾漁場の水質・底質のモニタリングや二枚貝の</a:t>
              </a:r>
              <a:r>
                <a:rPr lang="ja-JP" altLang="en-US" sz="1200" dirty="0">
                  <a:solidFill>
                    <a:schemeClr val="bg1"/>
                  </a:solidFill>
                </a:rPr>
                <a:t>餌</a:t>
              </a:r>
              <a:r>
                <a:rPr lang="ja-JP" altLang="en-US" sz="1200" dirty="0" smtClean="0">
                  <a:solidFill>
                    <a:schemeClr val="bg1"/>
                  </a:solidFill>
                </a:rPr>
                <a:t>となり赤潮や貝毒の原因ともなるプランクトンの監視</a:t>
              </a:r>
              <a:r>
                <a:rPr lang="ja-JP" altLang="en-US" sz="1200" dirty="0">
                  <a:solidFill>
                    <a:schemeClr val="bg1"/>
                  </a:solidFill>
                </a:rPr>
                <a:t>等</a:t>
              </a:r>
              <a:r>
                <a:rPr lang="ja-JP" altLang="en-US" sz="1200" dirty="0" smtClean="0">
                  <a:solidFill>
                    <a:schemeClr val="bg1"/>
                  </a:solidFill>
                </a:rPr>
                <a:t>の研究を行っています。</a:t>
              </a:r>
              <a:endParaRPr lang="en-US" altLang="ja-JP" sz="1200" dirty="0" smtClean="0">
                <a:solidFill>
                  <a:schemeClr val="bg1"/>
                </a:solidFill>
              </a:endParaRPr>
            </a:p>
            <a:p>
              <a:r>
                <a:rPr lang="ja-JP" altLang="en-US" sz="1200" dirty="0">
                  <a:solidFill>
                    <a:schemeClr val="bg1"/>
                  </a:solidFill>
                </a:rPr>
                <a:t>　</a:t>
              </a:r>
              <a:r>
                <a:rPr lang="ja-JP" altLang="en-US" sz="1200" dirty="0" smtClean="0">
                  <a:solidFill>
                    <a:schemeClr val="bg1"/>
                  </a:solidFill>
                </a:rPr>
                <a:t>また、マダイ・ブリ・クロマグロといった養殖魚の病気の診断と予防・治療対策の指導を行っています。</a:t>
              </a:r>
              <a:endParaRPr lang="en-US" altLang="ja-JP" sz="1200" dirty="0" smtClean="0">
                <a:solidFill>
                  <a:schemeClr val="bg1"/>
                </a:solidFill>
              </a:endParaRPr>
            </a:p>
          </p:txBody>
        </p:sp>
      </p:grpSp>
      <p:sp>
        <p:nvSpPr>
          <p:cNvPr id="8" name="Rectangle 34"/>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41"/>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1" name="角丸四角形 60"/>
          <p:cNvSpPr/>
          <p:nvPr/>
        </p:nvSpPr>
        <p:spPr>
          <a:xfrm>
            <a:off x="572947" y="4826615"/>
            <a:ext cx="5710360" cy="4388524"/>
          </a:xfrm>
          <a:prstGeom prst="roundRect">
            <a:avLst>
              <a:gd name="adj" fmla="val 85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62"/>
          <p:cNvPicPr>
            <a:picLocks noChangeAspect="1"/>
          </p:cNvPicPr>
          <p:nvPr/>
        </p:nvPicPr>
        <p:blipFill>
          <a:blip r:embed="rId2"/>
          <a:stretch>
            <a:fillRect/>
          </a:stretch>
        </p:blipFill>
        <p:spPr>
          <a:xfrm>
            <a:off x="487275" y="665199"/>
            <a:ext cx="936381" cy="823835"/>
          </a:xfrm>
          <a:prstGeom prst="rect">
            <a:avLst/>
          </a:prstGeom>
        </p:spPr>
      </p:pic>
      <p:sp>
        <p:nvSpPr>
          <p:cNvPr id="66"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a:latin typeface="+mn-ea"/>
              </a:rPr>
              <a:t>６</a:t>
            </a:r>
          </a:p>
        </p:txBody>
      </p:sp>
      <p:grpSp>
        <p:nvGrpSpPr>
          <p:cNvPr id="72" name="グループ化 71"/>
          <p:cNvGrpSpPr/>
          <p:nvPr/>
        </p:nvGrpSpPr>
        <p:grpSpPr>
          <a:xfrm>
            <a:off x="622217" y="1309431"/>
            <a:ext cx="1307625" cy="356069"/>
            <a:chOff x="622217" y="1309431"/>
            <a:chExt cx="1307625" cy="356069"/>
          </a:xfrm>
        </p:grpSpPr>
        <p:sp>
          <p:nvSpPr>
            <p:cNvPr id="73" name="ブローチ 72"/>
            <p:cNvSpPr/>
            <p:nvPr/>
          </p:nvSpPr>
          <p:spPr>
            <a:xfrm>
              <a:off x="669842" y="1345264"/>
              <a:ext cx="1260000" cy="320236"/>
            </a:xfrm>
            <a:prstGeom prst="plaque">
              <a:avLst>
                <a:gd name="adj" fmla="val 8730"/>
              </a:avLst>
            </a:prstGeom>
            <a:gradFill flip="none" rotWithShape="1">
              <a:gsLst>
                <a:gs pos="100000">
                  <a:schemeClr val="accent6">
                    <a:lumMod val="60000"/>
                    <a:lumOff val="40000"/>
                  </a:schemeClr>
                </a:gs>
                <a:gs pos="0">
                  <a:srgbClr val="0000FF"/>
                </a:gs>
              </a:gsLst>
              <a:lin ang="0" scaled="1"/>
              <a:tileRect/>
            </a:gra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74" name="グループ化 73"/>
            <p:cNvGrpSpPr/>
            <p:nvPr/>
          </p:nvGrpSpPr>
          <p:grpSpPr>
            <a:xfrm>
              <a:off x="622217" y="1309431"/>
              <a:ext cx="1260000" cy="353211"/>
              <a:chOff x="622217" y="1339077"/>
              <a:chExt cx="1260000" cy="435369"/>
            </a:xfrm>
          </p:grpSpPr>
          <p:sp>
            <p:nvSpPr>
              <p:cNvPr id="75" name="ブローチ 74"/>
              <p:cNvSpPr/>
              <p:nvPr/>
            </p:nvSpPr>
            <p:spPr>
              <a:xfrm>
                <a:off x="622217" y="1379723"/>
                <a:ext cx="1260000" cy="394723"/>
              </a:xfrm>
              <a:prstGeom prst="plaque">
                <a:avLst>
                  <a:gd name="adj" fmla="val 8730"/>
                </a:avLst>
              </a:prstGeom>
              <a:solidFill>
                <a:schemeClr val="tx1"/>
              </a:solidFill>
              <a:ln w="19050">
                <a:gradFill flip="none" rotWithShape="1">
                  <a:gsLst>
                    <a:gs pos="0">
                      <a:srgbClr val="0000FF"/>
                    </a:gs>
                    <a:gs pos="100000">
                      <a:schemeClr val="accent6">
                        <a:lumMod val="60000"/>
                        <a:lumOff val="4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622217" y="1339077"/>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pic>
        <p:nvPicPr>
          <p:cNvPr id="3" name="図 2"/>
          <p:cNvPicPr>
            <a:picLocks noChangeAspect="1"/>
          </p:cNvPicPr>
          <p:nvPr/>
        </p:nvPicPr>
        <p:blipFill>
          <a:blip r:embed="rId3"/>
          <a:stretch>
            <a:fillRect/>
          </a:stretch>
        </p:blipFill>
        <p:spPr>
          <a:xfrm>
            <a:off x="669842" y="2831597"/>
            <a:ext cx="1752790" cy="1314593"/>
          </a:xfrm>
          <a:prstGeom prst="rect">
            <a:avLst/>
          </a:prstGeom>
        </p:spPr>
      </p:pic>
      <p:sp>
        <p:nvSpPr>
          <p:cNvPr id="44" name="タイトル 1"/>
          <p:cNvSpPr txBox="1">
            <a:spLocks/>
          </p:cNvSpPr>
          <p:nvPr/>
        </p:nvSpPr>
        <p:spPr>
          <a:xfrm>
            <a:off x="634320" y="7005481"/>
            <a:ext cx="5474261"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〇養殖カキの安定生産に向けた研究</a:t>
            </a:r>
            <a:endParaRPr lang="en-US" altLang="ja-JP" sz="1400" b="1" u="sng" spc="272" dirty="0">
              <a:solidFill>
                <a:schemeClr val="bg1"/>
              </a:solidFill>
            </a:endParaRPr>
          </a:p>
        </p:txBody>
      </p:sp>
      <p:pic>
        <p:nvPicPr>
          <p:cNvPr id="4" name="図 3"/>
          <p:cNvPicPr>
            <a:picLocks noChangeAspect="1"/>
          </p:cNvPicPr>
          <p:nvPr/>
        </p:nvPicPr>
        <p:blipFill>
          <a:blip r:embed="rId4"/>
          <a:stretch>
            <a:fillRect/>
          </a:stretch>
        </p:blipFill>
        <p:spPr>
          <a:xfrm>
            <a:off x="4181712" y="7244093"/>
            <a:ext cx="1911761" cy="1442206"/>
          </a:xfrm>
          <a:prstGeom prst="rect">
            <a:avLst/>
          </a:prstGeom>
        </p:spPr>
      </p:pic>
      <p:sp>
        <p:nvSpPr>
          <p:cNvPr id="46" name="テキスト ボックス 45"/>
          <p:cNvSpPr txBox="1"/>
          <p:nvPr/>
        </p:nvSpPr>
        <p:spPr>
          <a:xfrm>
            <a:off x="4253173" y="6632399"/>
            <a:ext cx="1922726" cy="246221"/>
          </a:xfrm>
          <a:prstGeom prst="rect">
            <a:avLst/>
          </a:prstGeom>
          <a:noFill/>
        </p:spPr>
        <p:txBody>
          <a:bodyPr wrap="square" rtlCol="0">
            <a:spAutoFit/>
          </a:bodyPr>
          <a:lstStyle/>
          <a:p>
            <a:r>
              <a:rPr lang="ja-JP" altLang="en-US" sz="1000" dirty="0" smtClean="0">
                <a:solidFill>
                  <a:schemeClr val="bg1"/>
                </a:solidFill>
              </a:rPr>
              <a:t>生産したアコヤガイの稚貝</a:t>
            </a:r>
            <a:endParaRPr kumimoji="1" lang="ja-JP" altLang="en-US" sz="1000" dirty="0">
              <a:solidFill>
                <a:schemeClr val="bg1"/>
              </a:solidFill>
            </a:endParaRPr>
          </a:p>
        </p:txBody>
      </p:sp>
      <p:sp>
        <p:nvSpPr>
          <p:cNvPr id="48" name="テキスト ボックス 47"/>
          <p:cNvSpPr txBox="1"/>
          <p:nvPr/>
        </p:nvSpPr>
        <p:spPr>
          <a:xfrm>
            <a:off x="4275817" y="8676364"/>
            <a:ext cx="1842260" cy="248547"/>
          </a:xfrm>
          <a:prstGeom prst="rect">
            <a:avLst/>
          </a:prstGeom>
          <a:noFill/>
        </p:spPr>
        <p:txBody>
          <a:bodyPr wrap="square" rtlCol="0">
            <a:spAutoFit/>
          </a:bodyPr>
          <a:lstStyle/>
          <a:p>
            <a:r>
              <a:rPr lang="ja-JP" altLang="en-US" sz="1000" dirty="0" smtClean="0">
                <a:solidFill>
                  <a:schemeClr val="bg1"/>
                </a:solidFill>
              </a:rPr>
              <a:t>カキの養殖漁場の環境調査</a:t>
            </a:r>
            <a:endParaRPr kumimoji="1" lang="ja-JP" altLang="en-US" sz="1000" dirty="0">
              <a:solidFill>
                <a:schemeClr val="bg1"/>
              </a:solidFill>
            </a:endParaRPr>
          </a:p>
        </p:txBody>
      </p:sp>
      <p:sp>
        <p:nvSpPr>
          <p:cNvPr id="37" name="タイトル 1"/>
          <p:cNvSpPr txBox="1">
            <a:spLocks/>
          </p:cNvSpPr>
          <p:nvPr/>
        </p:nvSpPr>
        <p:spPr>
          <a:xfrm>
            <a:off x="634320" y="5112341"/>
            <a:ext cx="3445329" cy="1917327"/>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a:solidFill>
                  <a:schemeClr val="bg1"/>
                </a:solidFill>
              </a:rPr>
              <a:t>　</a:t>
            </a:r>
            <a:r>
              <a:rPr lang="ja-JP" altLang="en-US" sz="1200" dirty="0" smtClean="0">
                <a:solidFill>
                  <a:schemeClr val="bg1"/>
                </a:solidFill>
              </a:rPr>
              <a:t>気候変動や黒潮大蛇行による海水温上昇など漁場環境の変化に対応した真珠養殖を確立することが真珠の安定生産のため</a:t>
            </a:r>
            <a:r>
              <a:rPr lang="ja-JP" altLang="en-US" sz="1200" dirty="0">
                <a:solidFill>
                  <a:schemeClr val="bg1"/>
                </a:solidFill>
              </a:rPr>
              <a:t>に</a:t>
            </a:r>
            <a:r>
              <a:rPr lang="ja-JP" altLang="en-US" sz="1200" dirty="0" smtClean="0">
                <a:solidFill>
                  <a:schemeClr val="bg1"/>
                </a:solidFill>
              </a:rPr>
              <a:t>重要となっています。</a:t>
            </a:r>
            <a:endParaRPr lang="en-US" altLang="ja-JP" sz="1200" dirty="0" smtClean="0">
              <a:solidFill>
                <a:schemeClr val="bg1"/>
              </a:solidFill>
            </a:endParaRPr>
          </a:p>
          <a:p>
            <a:pPr algn="l" latinLnBrk="1">
              <a:lnSpc>
                <a:spcPct val="100000"/>
              </a:lnSpc>
            </a:pPr>
            <a:r>
              <a:rPr lang="ja-JP" altLang="en-US" sz="1200" dirty="0">
                <a:solidFill>
                  <a:schemeClr val="bg1"/>
                </a:solidFill>
              </a:rPr>
              <a:t>　</a:t>
            </a:r>
            <a:r>
              <a:rPr lang="ja-JP" altLang="en-US" sz="1200" dirty="0" smtClean="0">
                <a:solidFill>
                  <a:schemeClr val="bg1"/>
                </a:solidFill>
              </a:rPr>
              <a:t>このため、三重県アコヤシードバンクのもと、アコヤガイ</a:t>
            </a:r>
            <a:r>
              <a:rPr lang="ja-JP" altLang="en-US" sz="1200" dirty="0">
                <a:solidFill>
                  <a:schemeClr val="bg1"/>
                </a:solidFill>
              </a:rPr>
              <a:t>の</a:t>
            </a:r>
            <a:r>
              <a:rPr lang="ja-JP" altLang="en-US" sz="1200" dirty="0" smtClean="0">
                <a:solidFill>
                  <a:schemeClr val="bg1"/>
                </a:solidFill>
              </a:rPr>
              <a:t>様々な系統保存と選抜育種により高水温に強いアコヤガイ種苗の作出を進めるとともに、</a:t>
            </a:r>
            <a:r>
              <a:rPr lang="en-US" altLang="ja-JP" sz="1200" dirty="0" smtClean="0">
                <a:solidFill>
                  <a:schemeClr val="bg1"/>
                </a:solidFill>
              </a:rPr>
              <a:t>ICT</a:t>
            </a:r>
            <a:r>
              <a:rPr lang="ja-JP" altLang="en-US" sz="1200" dirty="0" smtClean="0">
                <a:solidFill>
                  <a:schemeClr val="bg1"/>
                </a:solidFill>
              </a:rPr>
              <a:t>ブイによる環境情報の提供やアコヤタイムラインの運用による適正養殖管理の推進に取り組んでいます。</a:t>
            </a:r>
            <a:endParaRPr lang="en-US" altLang="ja-JP" sz="1200" dirty="0" smtClean="0">
              <a:solidFill>
                <a:schemeClr val="bg1"/>
              </a:solidFill>
            </a:endParaRPr>
          </a:p>
        </p:txBody>
      </p:sp>
      <p:sp>
        <p:nvSpPr>
          <p:cNvPr id="39" name="タイトル 1"/>
          <p:cNvSpPr txBox="1">
            <a:spLocks/>
          </p:cNvSpPr>
          <p:nvPr/>
        </p:nvSpPr>
        <p:spPr>
          <a:xfrm>
            <a:off x="669842" y="7276446"/>
            <a:ext cx="3445329" cy="1917327"/>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a:r>
              <a:rPr lang="ja-JP" altLang="en-US" sz="1200" dirty="0" smtClean="0">
                <a:solidFill>
                  <a:schemeClr val="bg1"/>
                </a:solidFill>
              </a:rPr>
              <a:t>　</a:t>
            </a:r>
            <a:r>
              <a:rPr lang="ja-JP" altLang="ja-JP" sz="1200" dirty="0" smtClean="0">
                <a:solidFill>
                  <a:schemeClr val="bg1"/>
                </a:solidFill>
              </a:rPr>
              <a:t>カキ</a:t>
            </a:r>
            <a:r>
              <a:rPr lang="ja-JP" altLang="ja-JP" sz="1200" dirty="0">
                <a:solidFill>
                  <a:schemeClr val="bg1"/>
                </a:solidFill>
              </a:rPr>
              <a:t>養殖では気候変動</a:t>
            </a:r>
            <a:r>
              <a:rPr lang="ja-JP" altLang="en-US" sz="1200" dirty="0">
                <a:solidFill>
                  <a:schemeClr val="bg1"/>
                </a:solidFill>
              </a:rPr>
              <a:t>に</a:t>
            </a:r>
            <a:r>
              <a:rPr lang="ja-JP" altLang="ja-JP" sz="1200" dirty="0">
                <a:solidFill>
                  <a:schemeClr val="bg1"/>
                </a:solidFill>
              </a:rPr>
              <a:t>伴う海況の</a:t>
            </a:r>
            <a:r>
              <a:rPr lang="ja-JP" altLang="ja-JP" sz="1200" dirty="0" smtClean="0">
                <a:solidFill>
                  <a:schemeClr val="bg1"/>
                </a:solidFill>
              </a:rPr>
              <a:t>変化</a:t>
            </a:r>
            <a:r>
              <a:rPr lang="ja-JP" altLang="en-US" sz="1200" dirty="0" smtClean="0">
                <a:solidFill>
                  <a:schemeClr val="bg1"/>
                </a:solidFill>
              </a:rPr>
              <a:t>によって</a:t>
            </a:r>
            <a:r>
              <a:rPr lang="ja-JP" altLang="en-US" sz="1200" dirty="0">
                <a:solidFill>
                  <a:schemeClr val="bg1"/>
                </a:solidFill>
              </a:rPr>
              <a:t>、</a:t>
            </a:r>
            <a:r>
              <a:rPr lang="ja-JP" altLang="ja-JP" sz="1200" dirty="0">
                <a:solidFill>
                  <a:schemeClr val="bg1"/>
                </a:solidFill>
              </a:rPr>
              <a:t>カキのへい死や成長不良が大きな問題と</a:t>
            </a:r>
            <a:r>
              <a:rPr lang="ja-JP" altLang="ja-JP" sz="1200" dirty="0" smtClean="0">
                <a:solidFill>
                  <a:schemeClr val="bg1"/>
                </a:solidFill>
              </a:rPr>
              <a:t>なって</a:t>
            </a:r>
            <a:r>
              <a:rPr lang="ja-JP" altLang="ja-JP" sz="1200" dirty="0">
                <a:solidFill>
                  <a:schemeClr val="bg1"/>
                </a:solidFill>
              </a:rPr>
              <a:t>います。</a:t>
            </a:r>
            <a:endParaRPr lang="en-US" altLang="ja-JP" sz="1200" dirty="0">
              <a:solidFill>
                <a:schemeClr val="bg1"/>
              </a:solidFill>
            </a:endParaRPr>
          </a:p>
          <a:p>
            <a:pPr algn="l"/>
            <a:r>
              <a:rPr lang="ja-JP" altLang="en-US" sz="1200" dirty="0">
                <a:solidFill>
                  <a:schemeClr val="bg1"/>
                </a:solidFill>
              </a:rPr>
              <a:t>　</a:t>
            </a:r>
            <a:r>
              <a:rPr lang="ja-JP" altLang="en-US" sz="1200" dirty="0" smtClean="0">
                <a:solidFill>
                  <a:schemeClr val="bg1"/>
                </a:solidFill>
              </a:rPr>
              <a:t>そこで、高水温</a:t>
            </a:r>
            <a:r>
              <a:rPr lang="ja-JP" altLang="en-US" sz="1200" dirty="0">
                <a:solidFill>
                  <a:schemeClr val="bg1"/>
                </a:solidFill>
              </a:rPr>
              <a:t>への適応の可能性がある</a:t>
            </a:r>
            <a:r>
              <a:rPr lang="ja-JP" altLang="ja-JP" sz="1200" dirty="0" smtClean="0">
                <a:solidFill>
                  <a:schemeClr val="bg1"/>
                </a:solidFill>
              </a:rPr>
              <a:t>西日本産</a:t>
            </a:r>
            <a:r>
              <a:rPr lang="ja-JP" altLang="ja-JP" sz="1200" dirty="0">
                <a:solidFill>
                  <a:schemeClr val="bg1"/>
                </a:solidFill>
              </a:rPr>
              <a:t>種苗の導入</a:t>
            </a:r>
            <a:r>
              <a:rPr lang="ja-JP" altLang="en-US" sz="1200" dirty="0">
                <a:solidFill>
                  <a:schemeClr val="bg1"/>
                </a:solidFill>
              </a:rPr>
              <a:t>や</a:t>
            </a:r>
            <a:r>
              <a:rPr lang="ja-JP" altLang="ja-JP" sz="1200" dirty="0">
                <a:solidFill>
                  <a:schemeClr val="bg1"/>
                </a:solidFill>
              </a:rPr>
              <a:t>新たな漁場</a:t>
            </a:r>
            <a:r>
              <a:rPr lang="ja-JP" altLang="en-US" sz="1200" dirty="0">
                <a:solidFill>
                  <a:schemeClr val="bg1"/>
                </a:solidFill>
              </a:rPr>
              <a:t>となる伊勢湾での</a:t>
            </a:r>
            <a:r>
              <a:rPr lang="ja-JP" altLang="ja-JP" sz="1200" dirty="0">
                <a:solidFill>
                  <a:schemeClr val="bg1"/>
                </a:solidFill>
              </a:rPr>
              <a:t>養殖</a:t>
            </a:r>
            <a:r>
              <a:rPr lang="ja-JP" altLang="ja-JP" sz="1200" dirty="0" smtClean="0">
                <a:solidFill>
                  <a:schemeClr val="bg1"/>
                </a:solidFill>
              </a:rPr>
              <a:t>、養殖</a:t>
            </a:r>
            <a:r>
              <a:rPr lang="ja-JP" altLang="ja-JP" sz="1200" dirty="0">
                <a:solidFill>
                  <a:schemeClr val="bg1"/>
                </a:solidFill>
              </a:rPr>
              <a:t>カキの成長抑制などに取り組み、</a:t>
            </a:r>
            <a:r>
              <a:rPr lang="ja-JP" altLang="en-US" sz="1200" dirty="0">
                <a:solidFill>
                  <a:schemeClr val="bg1"/>
                </a:solidFill>
              </a:rPr>
              <a:t>養殖カキ</a:t>
            </a:r>
            <a:r>
              <a:rPr lang="ja-JP" altLang="en-US" sz="1200" dirty="0" smtClean="0">
                <a:solidFill>
                  <a:schemeClr val="bg1"/>
                </a:solidFill>
              </a:rPr>
              <a:t>の安定生産を</a:t>
            </a:r>
            <a:r>
              <a:rPr lang="ja-JP" altLang="en-US" sz="1200" dirty="0">
                <a:solidFill>
                  <a:schemeClr val="bg1"/>
                </a:solidFill>
              </a:rPr>
              <a:t>目指しています</a:t>
            </a:r>
            <a:r>
              <a:rPr lang="ja-JP" altLang="en-US" sz="1200" dirty="0" smtClean="0">
                <a:solidFill>
                  <a:schemeClr val="bg1"/>
                </a:solidFill>
              </a:rPr>
              <a:t>。</a:t>
            </a:r>
            <a:r>
              <a:rPr lang="ja-JP" altLang="ja-JP" sz="1200" dirty="0" smtClean="0">
                <a:solidFill>
                  <a:schemeClr val="bg1"/>
                </a:solidFill>
              </a:rPr>
              <a:t>また</a:t>
            </a:r>
            <a:r>
              <a:rPr lang="ja-JP" altLang="ja-JP" sz="1200" dirty="0">
                <a:solidFill>
                  <a:schemeClr val="bg1"/>
                </a:solidFill>
              </a:rPr>
              <a:t>、養殖業者、関係市町、漁協と協働で、</a:t>
            </a:r>
            <a:r>
              <a:rPr lang="ja-JP" altLang="ja-JP" sz="1200" dirty="0" smtClean="0">
                <a:solidFill>
                  <a:schemeClr val="bg1"/>
                </a:solidFill>
              </a:rPr>
              <a:t>カキ養殖</a:t>
            </a:r>
            <a:r>
              <a:rPr lang="ja-JP" altLang="ja-JP" sz="1200" dirty="0">
                <a:solidFill>
                  <a:schemeClr val="bg1"/>
                </a:solidFill>
              </a:rPr>
              <a:t>漁場</a:t>
            </a:r>
            <a:r>
              <a:rPr lang="ja-JP" altLang="en-US" sz="1200" dirty="0">
                <a:solidFill>
                  <a:schemeClr val="bg1"/>
                </a:solidFill>
              </a:rPr>
              <a:t>の</a:t>
            </a:r>
            <a:r>
              <a:rPr lang="ja-JP" altLang="ja-JP" sz="1200" dirty="0">
                <a:solidFill>
                  <a:schemeClr val="bg1"/>
                </a:solidFill>
              </a:rPr>
              <a:t>環境モニタリング調査を実施</a:t>
            </a:r>
            <a:r>
              <a:rPr lang="ja-JP" altLang="en-US" sz="1200" dirty="0">
                <a:solidFill>
                  <a:schemeClr val="bg1"/>
                </a:solidFill>
              </a:rPr>
              <a:t>し、</a:t>
            </a:r>
            <a:r>
              <a:rPr lang="ja-JP" altLang="en-US" sz="1200" dirty="0" smtClean="0">
                <a:solidFill>
                  <a:schemeClr val="bg1"/>
                </a:solidFill>
              </a:rPr>
              <a:t>情報提供</a:t>
            </a:r>
            <a:r>
              <a:rPr lang="ja-JP" altLang="en-US" sz="1200" dirty="0">
                <a:solidFill>
                  <a:schemeClr val="bg1"/>
                </a:solidFill>
              </a:rPr>
              <a:t>を行っています</a:t>
            </a:r>
            <a:r>
              <a:rPr lang="ja-JP" altLang="en-US" sz="1200" dirty="0" smtClean="0">
                <a:solidFill>
                  <a:schemeClr val="bg1"/>
                </a:solidFill>
              </a:rPr>
              <a:t>。</a:t>
            </a:r>
            <a:endParaRPr lang="ja-JP" altLang="ja-JP" sz="1200" dirty="0">
              <a:solidFill>
                <a:schemeClr val="bg1"/>
              </a:solidFill>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3643" y="2838449"/>
            <a:ext cx="1734434" cy="1300826"/>
          </a:xfrm>
          <a:prstGeom prst="rect">
            <a:avLst/>
          </a:prstGeom>
        </p:spPr>
      </p:pic>
      <p:pic>
        <p:nvPicPr>
          <p:cNvPr id="34" name="図 33"/>
          <p:cNvPicPr>
            <a:picLocks noChangeAspect="1"/>
          </p:cNvPicPr>
          <p:nvPr/>
        </p:nvPicPr>
        <p:blipFill rotWithShape="1">
          <a:blip r:embed="rId6"/>
          <a:srcRect t="8925" b="2696"/>
          <a:stretch/>
        </p:blipFill>
        <p:spPr>
          <a:xfrm>
            <a:off x="2483797" y="2838449"/>
            <a:ext cx="1838681" cy="1295401"/>
          </a:xfrm>
          <a:prstGeom prst="rect">
            <a:avLst/>
          </a:prstGeom>
          <a:ln>
            <a:solidFill>
              <a:schemeClr val="bg1">
                <a:lumMod val="65000"/>
                <a:lumOff val="35000"/>
              </a:schemeClr>
            </a:solidFill>
          </a:ln>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5725" y="5154658"/>
            <a:ext cx="1904452" cy="1466298"/>
          </a:xfrm>
          <a:prstGeom prst="rect">
            <a:avLst/>
          </a:prstGeom>
        </p:spPr>
      </p:pic>
    </p:spTree>
    <p:extLst>
      <p:ext uri="{BB962C8B-B14F-4D97-AF65-F5344CB8AC3E}">
        <p14:creationId xmlns:p14="http://schemas.microsoft.com/office/powerpoint/2010/main" val="3417208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93558" y="2837354"/>
            <a:ext cx="5636736" cy="1297913"/>
            <a:chOff x="593558" y="2837354"/>
            <a:chExt cx="5636736" cy="1297913"/>
          </a:xfrm>
        </p:grpSpPr>
        <p:pic>
          <p:nvPicPr>
            <p:cNvPr id="40" name="図 39"/>
            <p:cNvPicPr>
              <a:picLocks noChangeAspect="1"/>
            </p:cNvPicPr>
            <p:nvPr/>
          </p:nvPicPr>
          <p:blipFill rotWithShape="1">
            <a:blip r:embed="rId2">
              <a:extLst>
                <a:ext uri="{28A0092B-C50C-407E-A947-70E740481C1C}">
                  <a14:useLocalDpi xmlns:a14="http://schemas.microsoft.com/office/drawing/2010/main" val="0"/>
                </a:ext>
              </a:extLst>
            </a:blip>
            <a:srcRect l="3222" t="7279" r="3415" b="5097"/>
            <a:stretch/>
          </p:blipFill>
          <p:spPr>
            <a:xfrm>
              <a:off x="593558" y="2839453"/>
              <a:ext cx="1828800" cy="1287274"/>
            </a:xfrm>
            <a:prstGeom prst="rect">
              <a:avLst/>
            </a:prstGeom>
            <a:ln>
              <a:solidFill>
                <a:schemeClr val="bg1"/>
              </a:solidFill>
            </a:ln>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23088" t="747" r="24732" b="-3"/>
            <a:stretch/>
          </p:blipFill>
          <p:spPr>
            <a:xfrm rot="5400000">
              <a:off x="2760682" y="2560792"/>
              <a:ext cx="1296496" cy="1849619"/>
            </a:xfrm>
            <a:prstGeom prst="rect">
              <a:avLst/>
            </a:prstGeom>
            <a:ln>
              <a:solidFill>
                <a:schemeClr val="bg1"/>
              </a:solidFill>
            </a:ln>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6511" r="30743"/>
            <a:stretch/>
          </p:blipFill>
          <p:spPr>
            <a:xfrm rot="5400000">
              <a:off x="4671462" y="2576436"/>
              <a:ext cx="1287289" cy="1830374"/>
            </a:xfrm>
            <a:prstGeom prst="rect">
              <a:avLst/>
            </a:prstGeom>
            <a:ln>
              <a:solidFill>
                <a:schemeClr val="bg1"/>
              </a:solidFill>
            </a:ln>
          </p:spPr>
        </p:pic>
      </p:grpSp>
      <p:sp>
        <p:nvSpPr>
          <p:cNvPr id="36" name="角丸四角形 35"/>
          <p:cNvSpPr/>
          <p:nvPr/>
        </p:nvSpPr>
        <p:spPr>
          <a:xfrm>
            <a:off x="721199" y="1622106"/>
            <a:ext cx="5562108" cy="1088098"/>
          </a:xfrm>
          <a:prstGeom prst="roundRect">
            <a:avLst/>
          </a:prstGeom>
          <a:gradFill flip="none" rotWithShape="1">
            <a:gsLst>
              <a:gs pos="0">
                <a:schemeClr val="accent4">
                  <a:lumMod val="0"/>
                  <a:lumOff val="100000"/>
                </a:schemeClr>
              </a:gs>
              <a:gs pos="100000">
                <a:srgbClr val="FFFF00">
                  <a:alpha val="4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300000"/>
              </a:lnSpc>
            </a:pPr>
            <a:endParaRPr lang="en-US" altLang="ja-JP" sz="1400" dirty="0" smtClean="0">
              <a:solidFill>
                <a:schemeClr val="bg1"/>
              </a:solidFill>
            </a:endParaRPr>
          </a:p>
        </p:txBody>
      </p:sp>
      <p:pic>
        <p:nvPicPr>
          <p:cNvPr id="10" name="図 9"/>
          <p:cNvPicPr>
            <a:picLocks noChangeAspect="1"/>
          </p:cNvPicPr>
          <p:nvPr/>
        </p:nvPicPr>
        <p:blipFill>
          <a:blip r:embed="rId5"/>
          <a:stretch>
            <a:fillRect/>
          </a:stretch>
        </p:blipFill>
        <p:spPr>
          <a:xfrm>
            <a:off x="487275" y="665199"/>
            <a:ext cx="936381" cy="823835"/>
          </a:xfrm>
          <a:prstGeom prst="rect">
            <a:avLst/>
          </a:prstGeom>
        </p:spPr>
      </p:pic>
      <p:sp>
        <p:nvSpPr>
          <p:cNvPr id="16" name="角丸四角形 15"/>
          <p:cNvSpPr/>
          <p:nvPr/>
        </p:nvSpPr>
        <p:spPr>
          <a:xfrm>
            <a:off x="586679" y="4506583"/>
            <a:ext cx="5698708" cy="297361"/>
          </a:xfrm>
          <a:prstGeom prst="roundRect">
            <a:avLst/>
          </a:prstGeom>
          <a:gradFill flip="none" rotWithShape="1">
            <a:gsLst>
              <a:gs pos="0">
                <a:srgbClr val="0000FF">
                  <a:alpha val="50000"/>
                </a:srgbClr>
              </a:gs>
              <a:gs pos="100000">
                <a:srgbClr val="FFFF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rPr>
              <a:t>鈴鹿</a:t>
            </a:r>
            <a:r>
              <a:rPr kumimoji="1" lang="ja-JP" altLang="en-US" sz="1400" b="1" dirty="0" smtClean="0">
                <a:solidFill>
                  <a:schemeClr val="bg1"/>
                </a:solidFill>
              </a:rPr>
              <a:t>水産研究室では</a:t>
            </a:r>
            <a:r>
              <a:rPr lang="ja-JP" altLang="en-US" sz="1400" b="1" dirty="0" smtClean="0">
                <a:solidFill>
                  <a:schemeClr val="bg1"/>
                </a:solidFill>
              </a:rPr>
              <a:t>こんな仕事</a:t>
            </a:r>
            <a:r>
              <a:rPr kumimoji="1" lang="ja-JP" altLang="en-US" sz="1400" b="1" dirty="0" smtClean="0">
                <a:solidFill>
                  <a:schemeClr val="bg1"/>
                </a:solidFill>
              </a:rPr>
              <a:t>してます！</a:t>
            </a:r>
            <a:endParaRPr kumimoji="1" lang="ja-JP" altLang="en-US" sz="1400" b="1" dirty="0">
              <a:solidFill>
                <a:schemeClr val="bg1"/>
              </a:solidFill>
            </a:endParaRPr>
          </a:p>
        </p:txBody>
      </p:sp>
      <p:sp>
        <p:nvSpPr>
          <p:cNvPr id="27" name="角丸四角形 26"/>
          <p:cNvSpPr/>
          <p:nvPr/>
        </p:nvSpPr>
        <p:spPr>
          <a:xfrm>
            <a:off x="577154" y="4836103"/>
            <a:ext cx="5708234" cy="4383990"/>
          </a:xfrm>
          <a:prstGeom prst="roundRect">
            <a:avLst>
              <a:gd name="adj" fmla="val 884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8" name="タイトル 1"/>
          <p:cNvSpPr txBox="1">
            <a:spLocks/>
          </p:cNvSpPr>
          <p:nvPr/>
        </p:nvSpPr>
        <p:spPr>
          <a:xfrm>
            <a:off x="678769" y="4923107"/>
            <a:ext cx="3199558" cy="286881"/>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〇黒ノリの色落ち対策　　</a:t>
            </a:r>
            <a:endParaRPr lang="en-US" altLang="ja-JP" sz="1400" b="1" u="sng" spc="272" dirty="0">
              <a:solidFill>
                <a:schemeClr val="bg1"/>
              </a:solidFill>
            </a:endParaRPr>
          </a:p>
        </p:txBody>
      </p:sp>
      <p:cxnSp>
        <p:nvCxnSpPr>
          <p:cNvPr id="29" name="直線コネクタ 28"/>
          <p:cNvCxnSpPr/>
          <p:nvPr/>
        </p:nvCxnSpPr>
        <p:spPr>
          <a:xfrm>
            <a:off x="622217" y="1309359"/>
            <a:ext cx="557967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11871" y="1652548"/>
            <a:ext cx="5676794" cy="1015663"/>
          </a:xfrm>
          <a:prstGeom prst="rect">
            <a:avLst/>
          </a:prstGeom>
          <a:noFill/>
        </p:spPr>
        <p:txBody>
          <a:bodyPr wrap="square" rtlCol="0">
            <a:spAutoFit/>
          </a:bodyPr>
          <a:lstStyle/>
          <a:p>
            <a:r>
              <a:rPr lang="ja-JP" altLang="en-US" sz="1200" dirty="0" smtClean="0">
                <a:solidFill>
                  <a:schemeClr val="bg1"/>
                </a:solidFill>
              </a:rPr>
              <a:t>　伊勢湾の生態系保全及び環境保全、持続可能な漁業・養殖業を目指して、定期的な伊勢湾の</a:t>
            </a:r>
            <a:r>
              <a:rPr lang="ja-JP" altLang="en-US" sz="1200" dirty="0">
                <a:solidFill>
                  <a:schemeClr val="bg1"/>
                </a:solidFill>
              </a:rPr>
              <a:t>海洋観測</a:t>
            </a:r>
            <a:r>
              <a:rPr lang="ja-JP" altLang="en-US" sz="1200" dirty="0" smtClean="0">
                <a:solidFill>
                  <a:schemeClr val="bg1"/>
                </a:solidFill>
              </a:rPr>
              <a:t>・水質分析結果の情報発信を行っています。現場調査を通して得られたデータの解析により主に伊勢湾で漁獲される魚介類の資源管理・増殖手法の検討、色落ち耐性のあるノリ品種開発のための室内培養・養殖試験、内水面に関する現場調査（アユ）などの業務を行っています。</a:t>
            </a:r>
            <a:endParaRPr lang="en-US" altLang="ja-JP" sz="1200" dirty="0" smtClean="0">
              <a:solidFill>
                <a:schemeClr val="bg1"/>
              </a:solidFill>
            </a:endParaRPr>
          </a:p>
        </p:txBody>
      </p:sp>
      <p:sp>
        <p:nvSpPr>
          <p:cNvPr id="35" name="タイトル 1"/>
          <p:cNvSpPr txBox="1">
            <a:spLocks/>
          </p:cNvSpPr>
          <p:nvPr/>
        </p:nvSpPr>
        <p:spPr>
          <a:xfrm>
            <a:off x="698538" y="6887680"/>
            <a:ext cx="5685573" cy="574502"/>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400" b="1" u="sng" dirty="0" smtClean="0">
                <a:solidFill>
                  <a:schemeClr val="bg1"/>
                </a:solidFill>
              </a:rPr>
              <a:t>〇伊勢湾の重要資源に関する調査</a:t>
            </a:r>
            <a:endParaRPr lang="en-US" altLang="ja-JP" sz="1400" b="1" u="sng" dirty="0" smtClean="0">
              <a:solidFill>
                <a:schemeClr val="bg1"/>
              </a:solidFill>
            </a:endParaRPr>
          </a:p>
          <a:p>
            <a:pPr algn="l" latinLnBrk="1">
              <a:lnSpc>
                <a:spcPct val="100000"/>
              </a:lnSpc>
            </a:pPr>
            <a:r>
              <a:rPr lang="ja-JP" altLang="en-US" sz="1400" b="1" dirty="0" smtClean="0">
                <a:solidFill>
                  <a:schemeClr val="bg1"/>
                </a:solidFill>
              </a:rPr>
              <a:t>　</a:t>
            </a:r>
            <a:r>
              <a:rPr lang="ja-JP" altLang="en-US" sz="1400" b="1" u="sng" dirty="0" smtClean="0">
                <a:solidFill>
                  <a:schemeClr val="bg1"/>
                </a:solidFill>
              </a:rPr>
              <a:t>（アサリ、ハマグリ、カタクチイワシ等）</a:t>
            </a:r>
            <a:endParaRPr lang="en-US" altLang="ja-JP" sz="1400" b="1" u="sng" spc="272" dirty="0">
              <a:solidFill>
                <a:schemeClr val="bg1"/>
              </a:solidFill>
            </a:endParaRPr>
          </a:p>
        </p:txBody>
      </p:sp>
      <p:sp>
        <p:nvSpPr>
          <p:cNvPr id="37" name="タイトル 1"/>
          <p:cNvSpPr txBox="1">
            <a:spLocks/>
          </p:cNvSpPr>
          <p:nvPr/>
        </p:nvSpPr>
        <p:spPr>
          <a:xfrm>
            <a:off x="695600" y="7356190"/>
            <a:ext cx="3808462" cy="1786710"/>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smtClean="0">
                <a:solidFill>
                  <a:schemeClr val="bg1"/>
                </a:solidFill>
              </a:rPr>
              <a:t>　伊勢湾では、アサリ、ハマグリ、シジミ等を対象とした採貝漁業、アナゴ、</a:t>
            </a:r>
            <a:r>
              <a:rPr lang="ja-JP" altLang="en-US" sz="1200" dirty="0">
                <a:solidFill>
                  <a:schemeClr val="bg1"/>
                </a:solidFill>
              </a:rPr>
              <a:t>クルマエビ</a:t>
            </a:r>
            <a:r>
              <a:rPr lang="ja-JP" altLang="en-US" sz="1200" dirty="0" smtClean="0">
                <a:solidFill>
                  <a:schemeClr val="bg1"/>
                </a:solidFill>
              </a:rPr>
              <a:t>、ガザミ等を対象とした小型底</a:t>
            </a:r>
            <a:r>
              <a:rPr lang="ja-JP" altLang="en-US" sz="1200" dirty="0" err="1" smtClean="0">
                <a:solidFill>
                  <a:schemeClr val="bg1"/>
                </a:solidFill>
              </a:rPr>
              <a:t>びき</a:t>
            </a:r>
            <a:r>
              <a:rPr lang="ja-JP" altLang="en-US" sz="1200" dirty="0" smtClean="0">
                <a:solidFill>
                  <a:schemeClr val="bg1"/>
                </a:solidFill>
              </a:rPr>
              <a:t>網漁業、カタクチイワシ等を対象とした船びき網漁業などが営まれていますが、近年、多くの種で資源量が減少しています。そこで、伊勢湾の重要な水産資源について、資源量</a:t>
            </a:r>
            <a:r>
              <a:rPr lang="ja-JP" altLang="en-US" sz="1200" dirty="0">
                <a:solidFill>
                  <a:schemeClr val="bg1"/>
                </a:solidFill>
              </a:rPr>
              <a:t>の</a:t>
            </a:r>
            <a:r>
              <a:rPr lang="ja-JP" altLang="en-US" sz="1200" dirty="0" smtClean="0">
                <a:solidFill>
                  <a:schemeClr val="bg1"/>
                </a:solidFill>
              </a:rPr>
              <a:t>水準やその</a:t>
            </a:r>
            <a:r>
              <a:rPr lang="ja-JP" altLang="en-US" sz="1200" dirty="0">
                <a:solidFill>
                  <a:schemeClr val="bg1"/>
                </a:solidFill>
              </a:rPr>
              <a:t>動向</a:t>
            </a:r>
            <a:r>
              <a:rPr lang="ja-JP" altLang="en-US" sz="1200" dirty="0" smtClean="0">
                <a:solidFill>
                  <a:schemeClr val="bg1"/>
                </a:solidFill>
              </a:rPr>
              <a:t>を的確に推定、評価し、資源の減少要因の究明や資源の回復対策につなげていくための調査を行っています。</a:t>
            </a:r>
            <a:endParaRPr lang="en-US" altLang="ja-JP" sz="1200" dirty="0" smtClean="0">
              <a:solidFill>
                <a:schemeClr val="bg1"/>
              </a:solidFill>
            </a:endParaRPr>
          </a:p>
        </p:txBody>
      </p:sp>
      <p:sp>
        <p:nvSpPr>
          <p:cNvPr id="38" name="テキスト ボックス 37"/>
          <p:cNvSpPr txBox="1"/>
          <p:nvPr/>
        </p:nvSpPr>
        <p:spPr>
          <a:xfrm>
            <a:off x="4771300" y="8777316"/>
            <a:ext cx="954107" cy="246221"/>
          </a:xfrm>
          <a:prstGeom prst="rect">
            <a:avLst/>
          </a:prstGeom>
          <a:noFill/>
        </p:spPr>
        <p:txBody>
          <a:bodyPr wrap="none" rtlCol="0">
            <a:spAutoFit/>
          </a:bodyPr>
          <a:lstStyle/>
          <a:p>
            <a:r>
              <a:rPr lang="ja-JP" altLang="en-US" sz="1000" dirty="0" smtClean="0">
                <a:solidFill>
                  <a:schemeClr val="bg1"/>
                </a:solidFill>
              </a:rPr>
              <a:t>アサリの</a:t>
            </a:r>
            <a:r>
              <a:rPr lang="ja-JP" altLang="en-US" sz="1000" dirty="0">
                <a:solidFill>
                  <a:schemeClr val="bg1"/>
                </a:solidFill>
              </a:rPr>
              <a:t>測定</a:t>
            </a:r>
            <a:endParaRPr kumimoji="1" lang="en-US" altLang="ja-JP" sz="1000" dirty="0" smtClean="0">
              <a:solidFill>
                <a:schemeClr val="bg1"/>
              </a:solidFill>
            </a:endParaRPr>
          </a:p>
        </p:txBody>
      </p:sp>
      <p:grpSp>
        <p:nvGrpSpPr>
          <p:cNvPr id="7" name="グループ化 6"/>
          <p:cNvGrpSpPr/>
          <p:nvPr/>
        </p:nvGrpSpPr>
        <p:grpSpPr>
          <a:xfrm>
            <a:off x="1159144" y="4153834"/>
            <a:ext cx="5144807" cy="246673"/>
            <a:chOff x="1159144" y="4153834"/>
            <a:chExt cx="5144807" cy="246673"/>
          </a:xfrm>
        </p:grpSpPr>
        <p:sp>
          <p:nvSpPr>
            <p:cNvPr id="30" name="テキスト ボックス 29"/>
            <p:cNvSpPr txBox="1"/>
            <p:nvPr/>
          </p:nvSpPr>
          <p:spPr>
            <a:xfrm>
              <a:off x="4323922" y="4153834"/>
              <a:ext cx="1980029" cy="246221"/>
            </a:xfrm>
            <a:prstGeom prst="rect">
              <a:avLst/>
            </a:prstGeom>
            <a:noFill/>
          </p:spPr>
          <p:txBody>
            <a:bodyPr wrap="none" rtlCol="0">
              <a:spAutoFit/>
            </a:bodyPr>
            <a:lstStyle/>
            <a:p>
              <a:r>
                <a:rPr lang="ja-JP" altLang="en-US" sz="1000" dirty="0">
                  <a:solidFill>
                    <a:schemeClr val="bg1"/>
                  </a:solidFill>
                </a:rPr>
                <a:t>ノリ</a:t>
              </a:r>
              <a:r>
                <a:rPr lang="ja-JP" altLang="en-US" sz="1000" dirty="0" smtClean="0">
                  <a:solidFill>
                    <a:schemeClr val="bg1"/>
                  </a:solidFill>
                </a:rPr>
                <a:t>養殖試験のための陸上採苗</a:t>
              </a:r>
              <a:endParaRPr kumimoji="1" lang="ja-JP" altLang="en-US" sz="1000" dirty="0">
                <a:solidFill>
                  <a:schemeClr val="bg1"/>
                </a:solidFill>
              </a:endParaRPr>
            </a:p>
          </p:txBody>
        </p:sp>
        <p:sp>
          <p:nvSpPr>
            <p:cNvPr id="41" name="テキスト ボックス 40"/>
            <p:cNvSpPr txBox="1"/>
            <p:nvPr/>
          </p:nvSpPr>
          <p:spPr>
            <a:xfrm>
              <a:off x="1159144" y="4154286"/>
              <a:ext cx="697627" cy="246221"/>
            </a:xfrm>
            <a:prstGeom prst="rect">
              <a:avLst/>
            </a:prstGeom>
            <a:noFill/>
          </p:spPr>
          <p:txBody>
            <a:bodyPr wrap="none" rtlCol="0">
              <a:spAutoFit/>
            </a:bodyPr>
            <a:lstStyle/>
            <a:p>
              <a:r>
                <a:rPr lang="ja-JP" altLang="en-US" sz="1000" dirty="0">
                  <a:solidFill>
                    <a:schemeClr val="bg1"/>
                  </a:solidFill>
                </a:rPr>
                <a:t>水質</a:t>
              </a:r>
              <a:r>
                <a:rPr lang="ja-JP" altLang="en-US" sz="1000" dirty="0" smtClean="0">
                  <a:solidFill>
                    <a:schemeClr val="bg1"/>
                  </a:solidFill>
                </a:rPr>
                <a:t>分析</a:t>
              </a:r>
              <a:endParaRPr kumimoji="1" lang="ja-JP" altLang="en-US" sz="1000" dirty="0">
                <a:solidFill>
                  <a:schemeClr val="bg1"/>
                </a:solidFill>
              </a:endParaRPr>
            </a:p>
          </p:txBody>
        </p:sp>
        <p:sp>
          <p:nvSpPr>
            <p:cNvPr id="31" name="テキスト ボックス 30"/>
            <p:cNvSpPr txBox="1"/>
            <p:nvPr/>
          </p:nvSpPr>
          <p:spPr>
            <a:xfrm>
              <a:off x="2744974" y="4153834"/>
              <a:ext cx="1210588" cy="246221"/>
            </a:xfrm>
            <a:prstGeom prst="rect">
              <a:avLst/>
            </a:prstGeom>
            <a:noFill/>
          </p:spPr>
          <p:txBody>
            <a:bodyPr wrap="none" rtlCol="0">
              <a:spAutoFit/>
            </a:bodyPr>
            <a:lstStyle/>
            <a:p>
              <a:r>
                <a:rPr lang="ja-JP" altLang="en-US" sz="1000" dirty="0" smtClean="0">
                  <a:solidFill>
                    <a:schemeClr val="bg1"/>
                  </a:solidFill>
                </a:rPr>
                <a:t>二枚貝の</a:t>
              </a:r>
              <a:r>
                <a:rPr lang="ja-JP" altLang="en-US" sz="1000" dirty="0">
                  <a:solidFill>
                    <a:schemeClr val="bg1"/>
                  </a:solidFill>
                </a:rPr>
                <a:t>現場調査</a:t>
              </a:r>
              <a:endParaRPr kumimoji="1" lang="ja-JP" altLang="en-US" sz="1000" dirty="0">
                <a:solidFill>
                  <a:schemeClr val="bg1"/>
                </a:solidFill>
              </a:endParaRPr>
            </a:p>
          </p:txBody>
        </p:sp>
      </p:grpSp>
      <p:sp>
        <p:nvSpPr>
          <p:cNvPr id="42" name="タイトル 1"/>
          <p:cNvSpPr txBox="1">
            <a:spLocks/>
          </p:cNvSpPr>
          <p:nvPr/>
        </p:nvSpPr>
        <p:spPr>
          <a:xfrm>
            <a:off x="1232420" y="830128"/>
            <a:ext cx="4596465" cy="49625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kumimoji="1" sz="24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鈴鹿</a:t>
            </a:r>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水産</a:t>
            </a:r>
            <a:r>
              <a:rPr lang="ja-JP" altLang="en-US" b="1" dirty="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研究室</a:t>
            </a:r>
            <a:r>
              <a:rPr lang="ja-JP" altLang="en-US"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rPr>
              <a:t>の事業紹介</a:t>
            </a:r>
            <a:endParaRPr lang="en-US" altLang="ja-JP" b="1" dirty="0" smtClean="0">
              <a:ln w="25400" cmpd="sng">
                <a:noFill/>
              </a:ln>
              <a:solidFill>
                <a:schemeClr val="bg1"/>
              </a:solidFill>
              <a:effectLst>
                <a:glow>
                  <a:schemeClr val="tx1"/>
                </a:glow>
              </a:effectLst>
              <a:latin typeface="游ゴシック" panose="020B0400000000000000" pitchFamily="50" charset="-128"/>
              <a:ea typeface="游ゴシック" panose="020B0400000000000000" pitchFamily="50" charset="-128"/>
            </a:endParaRPr>
          </a:p>
        </p:txBody>
      </p:sp>
      <p:sp>
        <p:nvSpPr>
          <p:cNvPr id="43" name="フッター プレースホルダー 2"/>
          <p:cNvSpPr txBox="1">
            <a:spLocks/>
          </p:cNvSpPr>
          <p:nvPr/>
        </p:nvSpPr>
        <p:spPr>
          <a:xfrm>
            <a:off x="1" y="9374604"/>
            <a:ext cx="6858000" cy="527403"/>
          </a:xfrm>
          <a:prstGeom prst="rect">
            <a:avLst/>
          </a:prstGeom>
        </p:spPr>
        <p:txBody>
          <a:bodyPr vert="horz" lIns="91440" tIns="45720" rIns="91440" bIns="45720" rtlCol="0" anchor="t"/>
          <a:lstStyle>
            <a:defPPr>
              <a:defRPr lang="ja-JP"/>
            </a:defPPr>
            <a:lvl1pPr marL="0" algn="l" defTabSz="839755" rtl="0" eaLnBrk="1" latinLnBrk="0" hangingPunct="1">
              <a:defRPr kumimoji="1" sz="750" b="0" i="0" kern="1200">
                <a:solidFill>
                  <a:schemeClr val="bg2">
                    <a:lumMod val="50000"/>
                  </a:schemeClr>
                </a:solidFill>
                <a:effectLst/>
                <a:latin typeface="+mn-lt"/>
                <a:ea typeface="+mn-ea"/>
                <a:cs typeface="+mn-cs"/>
              </a:defRPr>
            </a:lvl1pPr>
            <a:lvl2pPr marL="419877" algn="l" defTabSz="839755" rtl="0" eaLnBrk="1" latinLnBrk="0" hangingPunct="1">
              <a:defRPr kumimoji="1" sz="1653" kern="1200">
                <a:solidFill>
                  <a:schemeClr val="tx1"/>
                </a:solidFill>
                <a:latin typeface="+mn-lt"/>
                <a:ea typeface="+mn-ea"/>
                <a:cs typeface="+mn-cs"/>
              </a:defRPr>
            </a:lvl2pPr>
            <a:lvl3pPr marL="839755" algn="l" defTabSz="839755" rtl="0" eaLnBrk="1" latinLnBrk="0" hangingPunct="1">
              <a:defRPr kumimoji="1" sz="1653" kern="1200">
                <a:solidFill>
                  <a:schemeClr val="tx1"/>
                </a:solidFill>
                <a:latin typeface="+mn-lt"/>
                <a:ea typeface="+mn-ea"/>
                <a:cs typeface="+mn-cs"/>
              </a:defRPr>
            </a:lvl3pPr>
            <a:lvl4pPr marL="1259633" algn="l" defTabSz="839755" rtl="0" eaLnBrk="1" latinLnBrk="0" hangingPunct="1">
              <a:defRPr kumimoji="1" sz="1653" kern="1200">
                <a:solidFill>
                  <a:schemeClr val="tx1"/>
                </a:solidFill>
                <a:latin typeface="+mn-lt"/>
                <a:ea typeface="+mn-ea"/>
                <a:cs typeface="+mn-cs"/>
              </a:defRPr>
            </a:lvl4pPr>
            <a:lvl5pPr marL="1679508" algn="l" defTabSz="839755" rtl="0" eaLnBrk="1" latinLnBrk="0" hangingPunct="1">
              <a:defRPr kumimoji="1" sz="1653" kern="1200">
                <a:solidFill>
                  <a:schemeClr val="tx1"/>
                </a:solidFill>
                <a:latin typeface="+mn-lt"/>
                <a:ea typeface="+mn-ea"/>
                <a:cs typeface="+mn-cs"/>
              </a:defRPr>
            </a:lvl5pPr>
            <a:lvl6pPr marL="2099386" algn="l" defTabSz="839755" rtl="0" eaLnBrk="1" latinLnBrk="0" hangingPunct="1">
              <a:defRPr kumimoji="1" sz="1653" kern="1200">
                <a:solidFill>
                  <a:schemeClr val="tx1"/>
                </a:solidFill>
                <a:latin typeface="+mn-lt"/>
                <a:ea typeface="+mn-ea"/>
                <a:cs typeface="+mn-cs"/>
              </a:defRPr>
            </a:lvl6pPr>
            <a:lvl7pPr marL="2519264" algn="l" defTabSz="839755" rtl="0" eaLnBrk="1" latinLnBrk="0" hangingPunct="1">
              <a:defRPr kumimoji="1" sz="1653" kern="1200">
                <a:solidFill>
                  <a:schemeClr val="tx1"/>
                </a:solidFill>
                <a:latin typeface="+mn-lt"/>
                <a:ea typeface="+mn-ea"/>
                <a:cs typeface="+mn-cs"/>
              </a:defRPr>
            </a:lvl7pPr>
            <a:lvl8pPr marL="2939141" algn="l" defTabSz="839755" rtl="0" eaLnBrk="1" latinLnBrk="0" hangingPunct="1">
              <a:defRPr kumimoji="1" sz="1653" kern="1200">
                <a:solidFill>
                  <a:schemeClr val="tx1"/>
                </a:solidFill>
                <a:latin typeface="+mn-lt"/>
                <a:ea typeface="+mn-ea"/>
                <a:cs typeface="+mn-cs"/>
              </a:defRPr>
            </a:lvl8pPr>
            <a:lvl9pPr marL="3359018" algn="l" defTabSz="839755" rtl="0" eaLnBrk="1" latinLnBrk="0" hangingPunct="1">
              <a:defRPr kumimoji="1" sz="1653" kern="1200">
                <a:solidFill>
                  <a:schemeClr val="tx1"/>
                </a:solidFill>
                <a:latin typeface="+mn-lt"/>
                <a:ea typeface="+mn-ea"/>
                <a:cs typeface="+mn-cs"/>
              </a:defRPr>
            </a:lvl9pPr>
          </a:lstStyle>
          <a:p>
            <a:pPr algn="ctr"/>
            <a:r>
              <a:rPr lang="ja-JP" altLang="en-US" sz="1600" dirty="0">
                <a:latin typeface="+mn-ea"/>
              </a:rPr>
              <a:t>７</a:t>
            </a:r>
          </a:p>
        </p:txBody>
      </p:sp>
      <p:grpSp>
        <p:nvGrpSpPr>
          <p:cNvPr id="11" name="グループ化 10"/>
          <p:cNvGrpSpPr/>
          <p:nvPr/>
        </p:nvGrpSpPr>
        <p:grpSpPr>
          <a:xfrm>
            <a:off x="622217" y="1309434"/>
            <a:ext cx="1307625" cy="356063"/>
            <a:chOff x="622217" y="1328441"/>
            <a:chExt cx="1307625" cy="438884"/>
          </a:xfrm>
        </p:grpSpPr>
        <p:sp>
          <p:nvSpPr>
            <p:cNvPr id="48" name="ブローチ 47"/>
            <p:cNvSpPr/>
            <p:nvPr/>
          </p:nvSpPr>
          <p:spPr>
            <a:xfrm>
              <a:off x="669842" y="1372602"/>
              <a:ext cx="1260000" cy="394723"/>
            </a:xfrm>
            <a:prstGeom prst="plaque">
              <a:avLst>
                <a:gd name="adj" fmla="val 8730"/>
              </a:avLst>
            </a:prstGeom>
            <a:gradFill flip="none" rotWithShape="1">
              <a:gsLst>
                <a:gs pos="100000">
                  <a:srgbClr val="FFC000"/>
                </a:gs>
                <a:gs pos="0">
                  <a:srgbClr val="0000FF"/>
                </a:gs>
              </a:gsLst>
              <a:lin ang="0" scaled="1"/>
              <a:tileRect/>
            </a:gradFill>
            <a:ln w="19050">
              <a:gradFill flip="none" rotWithShape="1">
                <a:gsLst>
                  <a:gs pos="0">
                    <a:srgbClr val="0000FF"/>
                  </a:gs>
                  <a:gs pos="100000">
                    <a:srgbClr val="FFC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grpSp>
          <p:nvGrpSpPr>
            <p:cNvPr id="9" name="グループ化 8"/>
            <p:cNvGrpSpPr/>
            <p:nvPr/>
          </p:nvGrpSpPr>
          <p:grpSpPr>
            <a:xfrm>
              <a:off x="622217" y="1328441"/>
              <a:ext cx="1260000" cy="435369"/>
              <a:chOff x="622217" y="1339077"/>
              <a:chExt cx="1260000" cy="435369"/>
            </a:xfrm>
          </p:grpSpPr>
          <p:sp>
            <p:nvSpPr>
              <p:cNvPr id="49" name="ブローチ 48"/>
              <p:cNvSpPr/>
              <p:nvPr/>
            </p:nvSpPr>
            <p:spPr>
              <a:xfrm>
                <a:off x="622217" y="1379723"/>
                <a:ext cx="1260000" cy="394723"/>
              </a:xfrm>
              <a:prstGeom prst="plaque">
                <a:avLst>
                  <a:gd name="adj" fmla="val 8730"/>
                </a:avLst>
              </a:prstGeom>
              <a:solidFill>
                <a:schemeClr val="tx1"/>
              </a:solidFill>
              <a:ln w="19050">
                <a:gradFill flip="none" rotWithShape="1">
                  <a:gsLst>
                    <a:gs pos="0">
                      <a:srgbClr val="0000FF"/>
                    </a:gs>
                    <a:gs pos="100000">
                      <a:srgbClr val="FFC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dirty="0">
                  <a:latin typeface="BIZ UDゴシック" panose="020B0400000000000000" pitchFamily="49" charset="-128"/>
                  <a:ea typeface="BIZ UDゴシック" panose="020B0400000000000000" pitchFamily="49" charset="-128"/>
                </a:endParaRPr>
              </a:p>
            </p:txBody>
          </p:sp>
          <p:sp>
            <p:nvSpPr>
              <p:cNvPr id="50" name="テキスト ボックス 49"/>
              <p:cNvSpPr txBox="1"/>
              <p:nvPr/>
            </p:nvSpPr>
            <p:spPr>
              <a:xfrm>
                <a:off x="622217" y="1339077"/>
                <a:ext cx="1260000" cy="266161"/>
              </a:xfrm>
              <a:prstGeom prst="rect">
                <a:avLst/>
              </a:prstGeom>
              <a:noFill/>
            </p:spPr>
            <p:txBody>
              <a:bodyPr wrap="square" rtlCol="0">
                <a:spAutoFit/>
              </a:bodyPr>
              <a:lstStyle/>
              <a:p>
                <a:pPr algn="dist"/>
                <a:r>
                  <a:rPr lang="ja-JP" altLang="en-US" dirty="0">
                    <a:solidFill>
                      <a:schemeClr val="bg1"/>
                    </a:solidFill>
                    <a:latin typeface="BIZ UDゴシック" panose="020B0400000000000000" pitchFamily="49" charset="-128"/>
                    <a:ea typeface="BIZ UDゴシック" panose="020B0400000000000000" pitchFamily="49" charset="-128"/>
                  </a:rPr>
                  <a:t>事業概要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pSp>
      </p:grpSp>
      <p:pic>
        <p:nvPicPr>
          <p:cNvPr id="39" name="図 38"/>
          <p:cNvPicPr>
            <a:picLocks noChangeAspect="1"/>
          </p:cNvPicPr>
          <p:nvPr/>
        </p:nvPicPr>
        <p:blipFill>
          <a:blip r:embed="rId6"/>
          <a:stretch>
            <a:fillRect/>
          </a:stretch>
        </p:blipFill>
        <p:spPr>
          <a:xfrm>
            <a:off x="4720517" y="4882881"/>
            <a:ext cx="1168738" cy="876554"/>
          </a:xfrm>
          <a:prstGeom prst="rect">
            <a:avLst/>
          </a:prstGeom>
          <a:ln>
            <a:solidFill>
              <a:schemeClr val="bg1"/>
            </a:solidFill>
          </a:ln>
        </p:spPr>
      </p:pic>
      <p:pic>
        <p:nvPicPr>
          <p:cNvPr id="44" name="図 43"/>
          <p:cNvPicPr>
            <a:picLocks noChangeAspect="1"/>
          </p:cNvPicPr>
          <p:nvPr/>
        </p:nvPicPr>
        <p:blipFill>
          <a:blip r:embed="rId7"/>
          <a:stretch>
            <a:fillRect/>
          </a:stretch>
        </p:blipFill>
        <p:spPr>
          <a:xfrm>
            <a:off x="4707070" y="5802550"/>
            <a:ext cx="1182185" cy="886639"/>
          </a:xfrm>
          <a:prstGeom prst="rect">
            <a:avLst/>
          </a:prstGeom>
          <a:ln>
            <a:solidFill>
              <a:schemeClr val="bg1"/>
            </a:solidFill>
          </a:ln>
        </p:spPr>
      </p:pic>
      <p:sp>
        <p:nvSpPr>
          <p:cNvPr id="45" name="テキスト ボックス 44"/>
          <p:cNvSpPr txBox="1"/>
          <p:nvPr/>
        </p:nvSpPr>
        <p:spPr>
          <a:xfrm>
            <a:off x="4627333" y="6693920"/>
            <a:ext cx="1373206" cy="400110"/>
          </a:xfrm>
          <a:prstGeom prst="rect">
            <a:avLst/>
          </a:prstGeom>
          <a:noFill/>
        </p:spPr>
        <p:txBody>
          <a:bodyPr wrap="square" rtlCol="0">
            <a:spAutoFit/>
          </a:bodyPr>
          <a:lstStyle/>
          <a:p>
            <a:r>
              <a:rPr kumimoji="1" lang="ja-JP" altLang="en-US" sz="1000" dirty="0" smtClean="0">
                <a:solidFill>
                  <a:schemeClr val="bg1"/>
                </a:solidFill>
              </a:rPr>
              <a:t>正常なノリ（上）と</a:t>
            </a:r>
            <a:endParaRPr kumimoji="1" lang="en-US" altLang="ja-JP" sz="1000" dirty="0" smtClean="0">
              <a:solidFill>
                <a:schemeClr val="bg1"/>
              </a:solidFill>
            </a:endParaRPr>
          </a:p>
          <a:p>
            <a:r>
              <a:rPr lang="ja-JP" altLang="en-US" sz="1000" dirty="0" smtClean="0">
                <a:solidFill>
                  <a:schemeClr val="bg1"/>
                </a:solidFill>
              </a:rPr>
              <a:t>色落ちノリ（下）</a:t>
            </a:r>
            <a:endParaRPr kumimoji="1" lang="ja-JP" altLang="en-US" sz="1000" dirty="0">
              <a:solidFill>
                <a:schemeClr val="bg1"/>
              </a:solidFill>
            </a:endParaRPr>
          </a:p>
        </p:txBody>
      </p:sp>
      <p:sp>
        <p:nvSpPr>
          <p:cNvPr id="46" name="タイトル 1"/>
          <p:cNvSpPr txBox="1">
            <a:spLocks/>
          </p:cNvSpPr>
          <p:nvPr/>
        </p:nvSpPr>
        <p:spPr>
          <a:xfrm>
            <a:off x="698538" y="5242147"/>
            <a:ext cx="3900423" cy="2049259"/>
          </a:xfrm>
          <a:prstGeom prst="rect">
            <a:avLst/>
          </a:prstGeom>
        </p:spPr>
        <p:txBody>
          <a:bodyPr vert="horz" wrap="square" lIns="82953" tIns="41476" rIns="82953" bIns="41476" rtlCol="0" anchor="t" anchorCtr="0">
            <a:noAutofit/>
          </a:bodyPr>
          <a:lstStyle>
            <a:lvl1pPr algn="ctr" defTabSz="755934" rtl="0" eaLnBrk="1" latinLnBrk="0" hangingPunct="1">
              <a:lnSpc>
                <a:spcPct val="90000"/>
              </a:lnSpc>
              <a:spcBef>
                <a:spcPct val="0"/>
              </a:spcBef>
              <a:buNone/>
              <a:defRPr kumimoji="1" sz="4960" kern="1200">
                <a:solidFill>
                  <a:schemeClr val="tx1"/>
                </a:solidFill>
                <a:latin typeface="+mj-lt"/>
                <a:ea typeface="+mj-ea"/>
                <a:cs typeface="+mj-cs"/>
              </a:defRPr>
            </a:lvl1pPr>
          </a:lstStyle>
          <a:p>
            <a:pPr algn="l" latinLnBrk="1">
              <a:lnSpc>
                <a:spcPct val="100000"/>
              </a:lnSpc>
            </a:pPr>
            <a:r>
              <a:rPr lang="ja-JP" altLang="en-US" sz="1200" dirty="0" smtClean="0">
                <a:solidFill>
                  <a:schemeClr val="bg1"/>
                </a:solidFill>
              </a:rPr>
              <a:t>　伊勢</a:t>
            </a:r>
            <a:r>
              <a:rPr lang="ja-JP" altLang="en-US" sz="1200" dirty="0">
                <a:solidFill>
                  <a:schemeClr val="bg1"/>
                </a:solidFill>
              </a:rPr>
              <a:t>湾の沿岸域では黒ノリ養殖が広く営まれており、冬季の重要な漁業種となっていますが、近年、黒ノリ漁期の後半（２～３月）に、漁場の栄養塩類（窒素、リン）不足に伴う黒ノリの「生育不良」「色落ち（色調の悪化） 」被害が頻発しています。そこで、採苗・育苗期の生育不良対策と収獲期の色落ち対策として</a:t>
            </a:r>
            <a:r>
              <a:rPr lang="ja-JP" altLang="en-US" sz="1200" dirty="0" smtClean="0">
                <a:solidFill>
                  <a:schemeClr val="bg1"/>
                </a:solidFill>
              </a:rPr>
              <a:t>、養殖</a:t>
            </a:r>
            <a:r>
              <a:rPr lang="ja-JP" altLang="en-US" sz="1200" dirty="0">
                <a:solidFill>
                  <a:schemeClr val="bg1"/>
                </a:solidFill>
              </a:rPr>
              <a:t>漁場での施肥による、育苗促進、色落ち抑制・色調向上を図るための試験を</a:t>
            </a:r>
            <a:r>
              <a:rPr lang="ja-JP" altLang="en-US" sz="1200" dirty="0" smtClean="0">
                <a:solidFill>
                  <a:schemeClr val="bg1"/>
                </a:solidFill>
              </a:rPr>
              <a:t>行っています。</a:t>
            </a:r>
            <a:endParaRPr lang="ja-JP" altLang="en-US" sz="1200" dirty="0">
              <a:solidFill>
                <a:schemeClr val="bg1"/>
              </a:solidFill>
            </a:endParaRPr>
          </a:p>
          <a:p>
            <a:pPr algn="l" latinLnBrk="1">
              <a:lnSpc>
                <a:spcPct val="100000"/>
              </a:lnSpc>
            </a:pPr>
            <a:endParaRPr lang="en-US" altLang="ja-JP" sz="1200" spc="272" dirty="0">
              <a:solidFill>
                <a:schemeClr val="bg1"/>
              </a:solidFill>
            </a:endParaRP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091" y="7488387"/>
            <a:ext cx="1692523" cy="1269098"/>
          </a:xfrm>
          <a:prstGeom prst="rect">
            <a:avLst/>
          </a:prstGeom>
          <a:ln>
            <a:solidFill>
              <a:schemeClr val="accent1"/>
            </a:solidFill>
          </a:ln>
        </p:spPr>
      </p:pic>
    </p:spTree>
    <p:extLst>
      <p:ext uri="{BB962C8B-B14F-4D97-AF65-F5344CB8AC3E}">
        <p14:creationId xmlns:p14="http://schemas.microsoft.com/office/powerpoint/2010/main" val="1639824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水産研究所要覧">
      <a:majorFont>
        <a:latin typeface="Segoe UI"/>
        <a:ea typeface="BIZ UDゴシック"/>
        <a:cs typeface=""/>
      </a:majorFont>
      <a:minorFont>
        <a:latin typeface="Segoe UI"/>
        <a:ea typeface="BIZ UDゴシック"/>
        <a:cs typeface=""/>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Words>3456</Words>
  <PresentationFormat>A4 210 x 297 mm</PresentationFormat>
  <Paragraphs>251</Paragraphs>
  <Slides>12</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BIZ UDゴシック</vt:lpstr>
      <vt:lpstr>ＭＳ Ｐゴシック</vt:lpstr>
      <vt:lpstr>UD デジタル 教科書体 NP-R</vt:lpstr>
      <vt:lpstr>メイリオ</vt:lpstr>
      <vt:lpstr>游ゴシック</vt:lpstr>
      <vt:lpstr>Segoe UI</vt:lpstr>
      <vt:lpstr>Times New Roman</vt:lpstr>
      <vt:lpstr>Wingdings 3</vt:lpstr>
      <vt:lpstr>スライス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