
<file path=[Content_Types].xml><?xml version="1.0" encoding="utf-8"?>
<Types xmlns="http://schemas.openxmlformats.org/package/2006/content-types">
  <Default ContentType="image/gif" Extension="gif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9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39BB4F"/>
    <a:srgbClr val="FFFFFF"/>
    <a:srgbClr val="FBC20D"/>
    <a:srgbClr val="E1274A"/>
    <a:srgbClr val="000099"/>
    <a:srgbClr val="FFFFCC"/>
    <a:srgbClr val="CCFFFF"/>
    <a:srgbClr val="FF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6391" autoAdjust="0"/>
  </p:normalViewPr>
  <p:slideViewPr>
    <p:cSldViewPr snapToGrid="0">
      <p:cViewPr varScale="1">
        <p:scale>
          <a:sx n="80" d="100"/>
          <a:sy n="80" d="100"/>
        </p:scale>
        <p:origin x="3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CAE30-144D-481A-952A-CFECAD79BE49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554D8-29EC-48EA-B08F-BE2A5A49AD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338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554D8-29EC-48EA-B08F-BE2A5A49AD0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063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i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554D8-29EC-48EA-B08F-BE2A5A49AD0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959338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71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276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36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728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42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01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72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698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83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78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1573B-AF10-433B-8FD8-10FDA84561B8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31577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1573B-AF10-433B-8FD8-10FDA84561B8}" type="datetimeFigureOut">
              <a:rPr kumimoji="1" lang="ja-JP" altLang="en-US" smtClean="0"/>
              <a:t>2024/10/8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47473-C361-4914-9488-96AD99A49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09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gif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Relationship Id="rId3" Target="https://www.pref.mie.lg.jp/TOPICS/m0031300439.htm" TargetMode="External" Type="http://schemas.openxmlformats.org/officeDocument/2006/relationships/hyperlink"/><Relationship Id="rId4" Target="https://www.ka-npo.com/" TargetMode="External" Type="http://schemas.openxmlformats.org/officeDocument/2006/relationships/hyperlink"/><Relationship Id="rId5" Target="mailto:shibata.masaru@ka-npom.com" TargetMode="External" Type="http://schemas.openxmlformats.org/officeDocument/2006/relationships/hyperlink"/><Relationship Id="rId6" Target="../media/image2.png" Type="http://schemas.openxmlformats.org/officeDocument/2006/relationships/image"/><Relationship Id="rId7" Target="https://forms.gle/Px5YQHLxoqKYD5s8A" TargetMode="External" Type="http://schemas.openxmlformats.org/officeDocument/2006/relationships/hyperlink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5BB94F94-CDF5-4E23-BE40-98F42CEBACAF}"/>
              </a:ext>
            </a:extLst>
          </p:cNvPr>
          <p:cNvSpPr/>
          <p:nvPr/>
        </p:nvSpPr>
        <p:spPr>
          <a:xfrm>
            <a:off x="43404" y="61213"/>
            <a:ext cx="2840038" cy="5232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kern="0" dirty="0">
                <a:solidFill>
                  <a:srgbClr val="343434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ＭＳ Ｐゴシック" panose="020B0600070205080204" pitchFamily="50" charset="-128"/>
              </a:rPr>
              <a:t> 三重県地域活性化雇用創造プロジェクト</a:t>
            </a:r>
            <a:endParaRPr kumimoji="1" lang="ja-JP" altLang="en-US" sz="11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81958" y="1844796"/>
            <a:ext cx="63401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三重県では、ヘルスケア産業振興に向けて、医療・福祉機器等の製品開発に意欲のある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県内企業の支援に取り組んでいます。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医療機器事業等への進出・事業拡大をテーマに、第２回セミナーを開催いたします。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また、セミナー終了後に個別相談会を行いますので、ご案内いたします。　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062" y="97221"/>
            <a:ext cx="630208" cy="406555"/>
          </a:xfrm>
          <a:prstGeom prst="rect">
            <a:avLst/>
          </a:prstGeom>
        </p:spPr>
      </p:pic>
      <p:sp>
        <p:nvSpPr>
          <p:cNvPr id="15" name="正方形/長方形 14"/>
          <p:cNvSpPr/>
          <p:nvPr/>
        </p:nvSpPr>
        <p:spPr>
          <a:xfrm>
            <a:off x="49869" y="637633"/>
            <a:ext cx="6758262" cy="117514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kumimoji="1" lang="ja-JP" altLang="en-US" sz="14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4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/>
            <a:r>
              <a:rPr kumimoji="1" lang="ja-JP" altLang="en-US" sz="24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400" b="1" dirty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第２回　ヘルスケア分野への進出・事業拡大</a:t>
            </a:r>
            <a:endParaRPr kumimoji="1" lang="en-US" altLang="ja-JP" sz="2400" b="1" dirty="0">
              <a:solidFill>
                <a:prstClr val="white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/>
            <a:r>
              <a:rPr kumimoji="1" lang="ja-JP" altLang="en-US" sz="2400" b="1" dirty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に係る県内企業セミナー</a:t>
            </a:r>
            <a:endParaRPr kumimoji="1" lang="en-US" altLang="ja-JP" sz="2400" b="1" dirty="0">
              <a:solidFill>
                <a:prstClr val="white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 algn="ctr"/>
            <a:r>
              <a:rPr kumimoji="1" lang="ja-JP" altLang="en-US" sz="1600" dirty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～ヘルスケア事業などへの進出・改善策を支援します～</a:t>
            </a:r>
          </a:p>
          <a:p>
            <a:pPr algn="ctr"/>
            <a:endParaRPr kumimoji="1" lang="ja-JP" altLang="en-US" sz="14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951D345-7933-46CD-9576-05B4EF7D7B5C}"/>
              </a:ext>
            </a:extLst>
          </p:cNvPr>
          <p:cNvSpPr txBox="1"/>
          <p:nvPr/>
        </p:nvSpPr>
        <p:spPr>
          <a:xfrm>
            <a:off x="16111" y="2815972"/>
            <a:ext cx="6753860" cy="2256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2000"/>
              </a:lnSpc>
            </a:pPr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　　時</a:t>
            </a:r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0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 </a:t>
            </a:r>
            <a:r>
              <a:rPr kumimoji="1" lang="ja-JP" altLang="en-US" sz="2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</a:t>
            </a:r>
            <a:r>
              <a:rPr kumimoji="1" lang="ja-JP" altLang="en-US" sz="10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 </a:t>
            </a:r>
            <a:r>
              <a:rPr kumimoji="1" lang="ja-JP" altLang="en-US" sz="2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１１</a:t>
            </a:r>
            <a:r>
              <a:rPr kumimoji="1" lang="ja-JP" altLang="en-US" sz="10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 </a:t>
            </a:r>
            <a:r>
              <a:rPr kumimoji="1" lang="ja-JP" altLang="en-US" sz="2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１３</a:t>
            </a:r>
            <a:r>
              <a:rPr kumimoji="1" lang="ja-JP" altLang="en-US" sz="10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ja-JP" altLang="en-US" sz="15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（水） </a:t>
            </a:r>
            <a:r>
              <a:rPr kumimoji="1" lang="ja-JP" altLang="en-US" sz="2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１３</a:t>
            </a:r>
            <a:r>
              <a:rPr kumimoji="1" lang="en-US" altLang="ja-JP" sz="2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:</a:t>
            </a:r>
            <a:r>
              <a:rPr kumimoji="1" lang="ja-JP" altLang="en-US" sz="2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００～１５</a:t>
            </a:r>
            <a:r>
              <a:rPr kumimoji="1" lang="en-US" altLang="ja-JP" sz="2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:</a:t>
            </a:r>
            <a:r>
              <a:rPr kumimoji="1" lang="ja-JP" altLang="en-US" sz="20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５０</a:t>
            </a:r>
            <a:endParaRPr kumimoji="1" lang="en-US" altLang="ja-JP" sz="2000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lnSpc>
                <a:spcPct val="150000"/>
              </a:lnSpc>
            </a:pPr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場　　所</a:t>
            </a:r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三重県勤労者福祉会館</a:t>
            </a:r>
            <a:r>
              <a:rPr kumimoji="1" lang="ja-JP" altLang="en-US" sz="1200" dirty="0">
                <a:solidFill>
                  <a:srgbClr val="222222"/>
                </a:solidFill>
                <a:highlight>
                  <a:srgbClr val="FFFFFF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（津市栄町１－８９１）</a:t>
            </a:r>
            <a:endParaRPr kumimoji="1" lang="en-US" altLang="ja-JP" sz="12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ct val="150000"/>
              </a:lnSpc>
            </a:pPr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５Ｆ　</a:t>
            </a:r>
            <a:r>
              <a:rPr lang="ja-JP" altLang="en-US" sz="1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職員研修センター第２教室</a:t>
            </a:r>
            <a:endParaRPr kumimoji="1" lang="en-US" altLang="ja-JP" sz="1200" b="1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ts val="2000"/>
              </a:lnSpc>
            </a:pPr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　　象</a:t>
            </a:r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三重県内に事業所を有し、医療・福祉機器等の</a:t>
            </a:r>
            <a:endParaRPr kumimoji="1" lang="en-US" altLang="ja-JP" sz="12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ts val="2000"/>
              </a:lnSpc>
            </a:pP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製品開発に関心のある企業</a:t>
            </a:r>
            <a:endParaRPr kumimoji="1" lang="en-US" altLang="ja-JP" sz="120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/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定　　員</a:t>
            </a:r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５０名（先着順）</a:t>
            </a:r>
            <a:endParaRPr kumimoji="1" lang="en-US" altLang="ja-JP" sz="12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ts val="2000"/>
              </a:lnSpc>
            </a:pPr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参 加 費</a:t>
            </a:r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無料</a:t>
            </a:r>
            <a:endParaRPr kumimoji="1" lang="en-US" altLang="ja-JP" sz="12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ts val="2000"/>
              </a:lnSpc>
            </a:pPr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申込方法</a:t>
            </a:r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2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申込フォームよりお申込みください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096729F-0D24-49D4-E045-E66920649600}"/>
              </a:ext>
            </a:extLst>
          </p:cNvPr>
          <p:cNvSpPr txBox="1"/>
          <p:nvPr/>
        </p:nvSpPr>
        <p:spPr>
          <a:xfrm>
            <a:off x="3628270" y="84078"/>
            <a:ext cx="3117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三重県雇用経済部新産業振興課</a:t>
            </a:r>
            <a:endParaRPr kumimoji="1" lang="en-US" altLang="ja-JP" sz="1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dist"/>
            <a:r>
              <a:rPr kumimoji="1" lang="ja-JP" altLang="en-US" sz="1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成長産業・ライフイノベーション班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951D345-7933-46CD-9576-05B4EF7D7B5C}"/>
              </a:ext>
            </a:extLst>
          </p:cNvPr>
          <p:cNvSpPr txBox="1"/>
          <p:nvPr/>
        </p:nvSpPr>
        <p:spPr>
          <a:xfrm>
            <a:off x="117063" y="5185852"/>
            <a:ext cx="4160113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898525" indent="-898525">
              <a:tabLst>
                <a:tab pos="898525" algn="l"/>
              </a:tabLst>
            </a:pPr>
            <a:r>
              <a:rPr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～交通アクセス～</a:t>
            </a:r>
            <a:endParaRPr lang="en-US" altLang="ja-JP" sz="1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898525" indent="-898525">
              <a:tabLst>
                <a:tab pos="898525" algn="l"/>
              </a:tabLst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◆鉄道・・・津駅より徒歩約１０分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898525" lvl="0" indent="-898525">
              <a:tabLst>
                <a:tab pos="898525" algn="l"/>
              </a:tabLst>
              <a:defRPr/>
            </a:pP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◆車・・・・県庁駐車場をご利用のうえ、会場にて駐車整理券を</a:t>
            </a:r>
            <a:endParaRPr lang="en-US" altLang="ja-JP" sz="1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898525" lvl="0" indent="-898525">
              <a:tabLst>
                <a:tab pos="898525" algn="l"/>
              </a:tabLst>
              <a:defRPr/>
            </a:pPr>
            <a:r>
              <a:rPr lang="en-US" altLang="ja-JP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  </a:t>
            </a:r>
            <a:r>
              <a:rPr lang="ja-JP" altLang="en-US" sz="1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ご提示ください</a:t>
            </a:r>
            <a:endParaRPr lang="ja-JP" altLang="en-US" sz="1200" i="1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49345"/>
              </p:ext>
            </p:extLst>
          </p:nvPr>
        </p:nvGraphicFramePr>
        <p:xfrm>
          <a:off x="53588" y="6050657"/>
          <a:ext cx="6730222" cy="3723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0320">
                  <a:extLst>
                    <a:ext uri="{9D8B030D-6E8A-4147-A177-3AD203B41FA5}">
                      <a16:colId xmlns:a16="http://schemas.microsoft.com/office/drawing/2014/main" val="1334765397"/>
                    </a:ext>
                  </a:extLst>
                </a:gridCol>
                <a:gridCol w="5249902">
                  <a:extLst>
                    <a:ext uri="{9D8B030D-6E8A-4147-A177-3AD203B41FA5}">
                      <a16:colId xmlns:a16="http://schemas.microsoft.com/office/drawing/2014/main" val="2492210839"/>
                    </a:ext>
                  </a:extLst>
                </a:gridCol>
              </a:tblGrid>
              <a:tr h="165417">
                <a:tc gridSpan="2">
                  <a:txBody>
                    <a:bodyPr/>
                    <a:lstStyle/>
                    <a:p>
                      <a:r>
                        <a:rPr kumimoji="1" lang="ja-JP" altLang="en-US" sz="2400" b="1" dirty="0">
                          <a:solidFill>
                            <a:srgbClr val="FFFF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セミナープログラム</a:t>
                      </a:r>
                      <a:endParaRPr kumimoji="1" lang="en-US" altLang="ja-JP" sz="2400" b="1" dirty="0">
                        <a:solidFill>
                          <a:srgbClr val="FFFFFF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060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13:00</a:t>
                      </a:r>
                      <a:r>
                        <a:rPr kumimoji="1" lang="ja-JP" altLang="en-US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13:10</a:t>
                      </a:r>
                      <a:endParaRPr kumimoji="1" lang="ja-JP" altLang="en-US" sz="16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1350" b="1" i="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開会</a:t>
                      </a:r>
                      <a:r>
                        <a:rPr kumimoji="1" lang="ja-JP" altLang="en-US" sz="1350" b="1" i="0" dirty="0" smtClean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の挨拶</a:t>
                      </a:r>
                      <a:endParaRPr kumimoji="1" lang="en-US" altLang="ja-JP" sz="1350" b="1" i="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just"/>
                      <a:r>
                        <a:rPr kumimoji="1" lang="ja-JP" altLang="en-US" sz="1350" b="0" i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三重県　雇用経済部　新産業振興課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492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13:10</a:t>
                      </a:r>
                      <a:r>
                        <a:rPr kumimoji="1" lang="ja-JP" altLang="en-US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14:10</a:t>
                      </a:r>
                      <a:endParaRPr kumimoji="1" lang="ja-JP" altLang="en-US" sz="16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5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小児用医療機器の開発と産学連携</a:t>
                      </a:r>
                      <a:endParaRPr kumimoji="1" lang="en-US" altLang="ja-JP" sz="135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5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株式会社東海メディカルプロダクツ</a:t>
                      </a:r>
                      <a:endParaRPr kumimoji="1" lang="en-US" altLang="ja-JP" sz="1350" b="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50" b="0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</a:t>
                      </a:r>
                      <a:r>
                        <a:rPr lang="zh-TW" altLang="en-US" sz="1350" b="0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代表取締役社長</a:t>
                      </a:r>
                      <a:r>
                        <a:rPr lang="ja-JP" altLang="en-US" sz="1350" b="0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筒井　康弘</a:t>
                      </a:r>
                      <a:r>
                        <a:rPr kumimoji="1" lang="ja-JP" altLang="en-US" sz="1350" b="0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氏</a:t>
                      </a:r>
                      <a:endParaRPr kumimoji="1" lang="en-US" altLang="ja-JP" sz="1350" b="0" i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762775"/>
                  </a:ext>
                </a:extLst>
              </a:tr>
              <a:tr h="538797">
                <a:tc>
                  <a:txBody>
                    <a:bodyPr/>
                    <a:lstStyle/>
                    <a:p>
                      <a:pPr algn="just"/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14:10</a:t>
                      </a:r>
                      <a:r>
                        <a:rPr kumimoji="1" lang="ja-JP" altLang="en-US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15:10</a:t>
                      </a:r>
                      <a:endParaRPr kumimoji="1" lang="ja-JP" altLang="en-US" sz="16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5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福祉・介護製品の最近の動向と開発、実用化のポイント・留意点</a:t>
                      </a:r>
                      <a:endParaRPr kumimoji="1" lang="en-US" altLang="ja-JP" sz="135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5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公益財団法人テクノエイド協会</a:t>
                      </a:r>
                      <a:r>
                        <a:rPr lang="ja-JP" altLang="en-US" sz="1350" b="0" i="0" dirty="0">
                          <a:solidFill>
                            <a:srgbClr val="222222"/>
                          </a:solidFill>
                          <a:effectLst/>
                          <a:highlight>
                            <a:srgbClr val="FFFFFF"/>
                          </a:highligh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en-US" altLang="ja-JP" sz="1350" b="0" i="0" dirty="0">
                        <a:solidFill>
                          <a:srgbClr val="222222"/>
                        </a:solidFill>
                        <a:effectLst/>
                        <a:highlight>
                          <a:srgbClr val="FFFFFF"/>
                        </a:highligh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5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　　  企画部長　五島　清国　氏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15:20</a:t>
                      </a:r>
                      <a:r>
                        <a:rPr kumimoji="1" lang="ja-JP" altLang="en-US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15:50</a:t>
                      </a:r>
                      <a:endParaRPr kumimoji="1" lang="ja-JP" altLang="en-US" sz="16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5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交流会</a:t>
                      </a:r>
                      <a:r>
                        <a:rPr kumimoji="1" lang="ja-JP" altLang="en-US" sz="135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（講師とセミナー参加者による名刺交換等）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30746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2000" b="1" dirty="0">
                          <a:solidFill>
                            <a:srgbClr val="FFFFFF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個別相談会（希望者のみ）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652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16:00</a:t>
                      </a:r>
                      <a:r>
                        <a:rPr kumimoji="1" lang="ja-JP" altLang="en-US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</a:t>
                      </a:r>
                      <a:r>
                        <a:rPr kumimoji="1" lang="en-US" altLang="ja-JP" sz="16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16:40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1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セミナー参加企業の個別相談会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特定非営利活動法人経営支援ＮＰＯクラブ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875025"/>
                  </a:ext>
                </a:extLst>
              </a:tr>
            </a:tbl>
          </a:graphicData>
        </a:graphic>
      </p:graphicFrame>
      <p:cxnSp>
        <p:nvCxnSpPr>
          <p:cNvPr id="12" name="直線コネクタ 11"/>
          <p:cNvCxnSpPr/>
          <p:nvPr/>
        </p:nvCxnSpPr>
        <p:spPr>
          <a:xfrm>
            <a:off x="0" y="2704368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4.png">
            <a:extLst>
              <a:ext uri="{FF2B5EF4-FFF2-40B4-BE49-F238E27FC236}">
                <a16:creationId xmlns:a16="http://schemas.microsoft.com/office/drawing/2014/main" id="{FD4B443B-D403-9761-AE5D-5DB5C59D9480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628270" y="4212561"/>
            <a:ext cx="781498" cy="777092"/>
          </a:xfrm>
          <a:prstGeom prst="rect">
            <a:avLst/>
          </a:prstGeom>
          <a:ln/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071" y="3471854"/>
            <a:ext cx="2162005" cy="2451407"/>
          </a:xfrm>
          <a:prstGeom prst="rect">
            <a:avLst/>
          </a:prstGeom>
        </p:spPr>
      </p:pic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633980"/>
              </p:ext>
            </p:extLst>
          </p:nvPr>
        </p:nvGraphicFramePr>
        <p:xfrm>
          <a:off x="5009487" y="2732944"/>
          <a:ext cx="2003424" cy="426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4962">
                  <a:extLst>
                    <a:ext uri="{9D8B030D-6E8A-4147-A177-3AD203B41FA5}">
                      <a16:colId xmlns:a16="http://schemas.microsoft.com/office/drawing/2014/main" val="2957395528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679189908"/>
                    </a:ext>
                  </a:extLst>
                </a:gridCol>
                <a:gridCol w="334962">
                  <a:extLst>
                    <a:ext uri="{9D8B030D-6E8A-4147-A177-3AD203B41FA5}">
                      <a16:colId xmlns:a16="http://schemas.microsoft.com/office/drawing/2014/main" val="152378159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endParaRPr kumimoji="1" lang="ja-JP" altLang="en-US" sz="2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u="sng" dirty="0">
                          <a:solidFill>
                            <a:srgbClr val="4472C4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個別相談会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参加の方は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  <a:endParaRPr kumimoji="1" lang="ja-JP" altLang="en-US" sz="2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276585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１６</a:t>
                      </a:r>
                      <a:r>
                        <a:rPr kumimoji="1" lang="en-US" altLang="ja-JP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:</a:t>
                      </a:r>
                      <a:r>
                        <a:rPr kumimoji="1" lang="ja-JP" altLang="en-US" sz="16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４０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まで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632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570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895228F-0DAF-64D7-9AE9-49B4B5B1CB51}"/>
              </a:ext>
            </a:extLst>
          </p:cNvPr>
          <p:cNvSpPr/>
          <p:nvPr/>
        </p:nvSpPr>
        <p:spPr>
          <a:xfrm>
            <a:off x="124059" y="8145111"/>
            <a:ext cx="6609883" cy="17312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lvl="0" indent="66675"/>
            <a:endParaRPr lang="en-US" altLang="ja-JP" sz="1200" b="1" kern="1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r>
              <a:rPr lang="ja-JP" altLang="en-US" sz="1200" b="1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［主催］三重県雇用経済部新産業振興課（成長産業・ライフイノベーション班）</a:t>
            </a:r>
            <a:endParaRPr lang="en-US" altLang="ja-JP" sz="1200" b="1" kern="1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indent="66675"/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　</a:t>
            </a:r>
            <a:r>
              <a:rPr lang="en-US" altLang="ja-JP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URL</a:t>
            </a:r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hlinkClick r:id="rId3"/>
              </a:rPr>
              <a:t>https://www.pref.mie.lg.jp/TOPICS/m0031300439.htm</a:t>
            </a:r>
            <a:endParaRPr lang="en-US" altLang="ja-JP" sz="1200" b="1" kern="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r>
              <a:rPr lang="ja-JP" altLang="en-US" sz="1200" b="1" kern="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［運営］</a:t>
            </a:r>
            <a:r>
              <a:rPr lang="ja-JP" altLang="en-US" sz="1200" b="1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特定非営利活動法人経営支援ＮＰＯクラブ　担当：柴田　勝</a:t>
            </a:r>
            <a:endParaRPr lang="en-US" altLang="ja-JP" sz="1200" b="1" kern="1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〒</a:t>
            </a:r>
            <a:r>
              <a:rPr lang="en-US" altLang="ja-JP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101-0047</a:t>
            </a:r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東京都千代田区内神田</a:t>
            </a:r>
            <a:r>
              <a:rPr lang="en-US" altLang="ja-JP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</a:t>
            </a:r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－</a:t>
            </a:r>
            <a:r>
              <a:rPr lang="en-US" altLang="ja-JP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5</a:t>
            </a:r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－</a:t>
            </a:r>
            <a:r>
              <a:rPr lang="en-US" altLang="ja-JP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13</a:t>
            </a:r>
          </a:p>
          <a:p>
            <a:pPr lvl="0" indent="66675"/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　</a:t>
            </a:r>
            <a:r>
              <a:rPr lang="en-US" altLang="ja-JP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URL</a:t>
            </a:r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：</a:t>
            </a:r>
            <a:r>
              <a:rPr lang="en-US" altLang="ja-JP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  <a:hlinkClick r:id="rId4"/>
              </a:rPr>
              <a:t>https://www.ka-npo.com/</a:t>
            </a:r>
            <a:endParaRPr lang="en-US" altLang="ja-JP" sz="1200" kern="1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　</a:t>
            </a:r>
            <a:r>
              <a:rPr lang="en-US" altLang="ja-JP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TEL</a:t>
            </a:r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：</a:t>
            </a:r>
            <a:r>
              <a:rPr lang="en-US" altLang="ja-JP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03-5577-6785</a:t>
            </a:r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FAX</a:t>
            </a:r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：</a:t>
            </a:r>
            <a:r>
              <a:rPr lang="en-US" altLang="ja-JP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03-5577-6786</a:t>
            </a:r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携帯：</a:t>
            </a:r>
            <a:r>
              <a:rPr lang="en-US" altLang="ja-JP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090-8494-7546</a:t>
            </a:r>
          </a:p>
          <a:p>
            <a:pPr lvl="0" indent="66675"/>
            <a:r>
              <a:rPr lang="ja-JP" altLang="en-US" sz="12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　　　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E-mail</a:t>
            </a:r>
            <a:r>
              <a:rPr lang="ja-JP" altLang="en-US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：</a:t>
            </a:r>
            <a:r>
              <a:rPr lang="en-US" altLang="ja-JP" sz="1200" kern="100" dirty="0" smtClean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  <a:hlinkClick r:id="rId5"/>
              </a:rPr>
              <a:t>shibata.masaru@ka-npom.com</a:t>
            </a:r>
            <a:endParaRPr lang="en-US" altLang="ja-JP" sz="1200" kern="1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lvl="0" indent="66675"/>
            <a:r>
              <a:rPr lang="en-US" altLang="ja-JP" sz="10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1000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本事業は、三重県より委託を受けた「特定非営利活動法人経営支援ＮＰＯクラブ」が運営いたします。</a:t>
            </a:r>
            <a:endParaRPr lang="en-US" altLang="ja-JP" sz="1000" kern="1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507E6B7-5749-4859-92BD-F6B99E06DC8E}"/>
              </a:ext>
            </a:extLst>
          </p:cNvPr>
          <p:cNvSpPr txBox="1"/>
          <p:nvPr/>
        </p:nvSpPr>
        <p:spPr>
          <a:xfrm>
            <a:off x="1740986" y="7795699"/>
            <a:ext cx="3262432" cy="2769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zh-TW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</a:t>
            </a: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み</a:t>
            </a:r>
            <a:r>
              <a:rPr lang="zh-TW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締切</a:t>
            </a: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１１月１１日（月）１７</a:t>
            </a:r>
            <a:r>
              <a:rPr lang="zh-TW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時</a:t>
            </a:r>
            <a:r>
              <a:rPr lang="ja-JP" altLang="en-US" sz="12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</a:t>
            </a:r>
            <a:endParaRPr lang="en-US" altLang="zh-TW" sz="1200" b="1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" name="フローチャート: 代替処理 12">
            <a:extLst>
              <a:ext uri="{FF2B5EF4-FFF2-40B4-BE49-F238E27FC236}">
                <a16:creationId xmlns:a16="http://schemas.microsoft.com/office/drawing/2014/main" id="{563E624B-AAC2-4F64-8F97-EFE0277F5EB9}"/>
              </a:ext>
            </a:extLst>
          </p:cNvPr>
          <p:cNvSpPr/>
          <p:nvPr/>
        </p:nvSpPr>
        <p:spPr>
          <a:xfrm>
            <a:off x="62841" y="7070374"/>
            <a:ext cx="1469301" cy="359019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6000" bIns="72000" rtlCol="0" anchor="ctr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参加申込み方法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766815CE-C1ED-C22F-8075-2F755E6503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335782"/>
              </p:ext>
            </p:extLst>
          </p:nvPr>
        </p:nvGraphicFramePr>
        <p:xfrm>
          <a:off x="62841" y="65274"/>
          <a:ext cx="6718569" cy="6890385"/>
        </p:xfrm>
        <a:graphic>
          <a:graphicData uri="http://schemas.openxmlformats.org/drawingml/2006/table">
            <a:tbl>
              <a:tblPr/>
              <a:tblGrid>
                <a:gridCol w="6718569">
                  <a:extLst>
                    <a:ext uri="{9D8B030D-6E8A-4147-A177-3AD203B41FA5}">
                      <a16:colId xmlns:a16="http://schemas.microsoft.com/office/drawing/2014/main" val="1226085972"/>
                    </a:ext>
                  </a:extLst>
                </a:gridCol>
              </a:tblGrid>
              <a:tr h="38943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講　演　概　要</a:t>
                      </a:r>
                    </a:p>
                  </a:txBody>
                  <a:tcPr marL="5951" marR="5951" marT="59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841229"/>
                  </a:ext>
                </a:extLst>
              </a:tr>
              <a:tr h="1198800">
                <a:tc>
                  <a:txBody>
                    <a:bodyPr/>
                    <a:lstStyle/>
                    <a:p>
                      <a:pPr marL="0" indent="0" algn="l" fontAlgn="ctr"/>
                      <a:r>
                        <a:rPr kumimoji="1" lang="ja-JP" alt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1" lang="ja-JP" altLang="en-US" sz="1400" b="1" i="0" u="sng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小児用医療機器の開発と産学連携</a:t>
                      </a:r>
                      <a:endParaRPr kumimoji="1" lang="en-US" altLang="zh-TW" sz="1400" b="1" i="0" u="sng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algn="l"/>
                      <a:r>
                        <a:rPr lang="ja-JP" altLang="en-US" sz="1100" b="0" i="0" dirty="0">
                          <a:solidFill>
                            <a:srgbClr val="222222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日本において、少子高齢化が叫ばれ続けており、それに伴い、小児医療の重要性は増しております。</a:t>
                      </a:r>
                    </a:p>
                    <a:p>
                      <a:pPr algn="l"/>
                      <a:r>
                        <a:rPr lang="ja-JP" altLang="en-US" sz="1100" b="0" i="0" dirty="0">
                          <a:solidFill>
                            <a:srgbClr val="222222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一方におきまして、小児医療の分野は市場が小さいが、故に参入するメーカーが少なく、小児治療にかかわる医師は、日々工夫を凝らしながら治療に取り組んでおります。</a:t>
                      </a:r>
                    </a:p>
                    <a:p>
                      <a:pPr algn="l"/>
                      <a:r>
                        <a:rPr lang="ja-JP" altLang="en-US" sz="1100" b="0" i="0" dirty="0">
                          <a:solidFill>
                            <a:srgbClr val="222222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当社の創業ストーリーを交えながら、小児用カテーテル開発に取り組んだ経緯とその開発過程をご紹介いたします。</a:t>
                      </a: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61483"/>
                  </a:ext>
                </a:extLst>
              </a:tr>
              <a:tr h="1438872">
                <a:tc>
                  <a:txBody>
                    <a:bodyPr/>
                    <a:lstStyle/>
                    <a:p>
                      <a:pPr marL="0" indent="0" algn="l" fontAlgn="ctr">
                        <a:lnSpc>
                          <a:spcPts val="1400"/>
                        </a:lnSpc>
                      </a:pPr>
                      <a:r>
                        <a:rPr lang="en-US" altLang="ja-JP" sz="1400" b="1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lang="ja-JP" altLang="en-US" sz="1400" b="1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講師</a:t>
                      </a:r>
                      <a:r>
                        <a:rPr lang="en-US" altLang="ja-JP" sz="1400" b="1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  <a:r>
                        <a:rPr lang="en-US" altLang="ja-JP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株</a:t>
                      </a:r>
                      <a:r>
                        <a:rPr lang="en-US" altLang="ja-JP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lang="ja-JP" altLang="en-US" sz="1400" b="1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東海メディカルプロダクツ　</a:t>
                      </a:r>
                      <a:r>
                        <a:rPr lang="zh-TW" altLang="en-US" sz="1400" b="1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代表取締役社長</a:t>
                      </a:r>
                      <a:r>
                        <a:rPr lang="ja-JP" altLang="en-US" sz="1400" b="1" i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筒井</a:t>
                      </a:r>
                      <a:r>
                        <a:rPr kumimoji="1" lang="ja-JP" altLang="en-US" sz="14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22222"/>
                          </a:solidFill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康弘 </a:t>
                      </a:r>
                      <a:r>
                        <a:rPr kumimoji="1" lang="ja-JP" altLang="en-US" sz="14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氏</a:t>
                      </a:r>
                      <a:endParaRPr kumimoji="1" lang="en-US" altLang="ja-JP" sz="1400" b="1" i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eaLnBrk="1" hangingPunct="1"/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平成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 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　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株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東海メディカルプロダクツ　入社</a:t>
                      </a:r>
                    </a:p>
                    <a:p>
                      <a:pPr eaLnBrk="1" hangingPunct="1"/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平成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 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　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株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東海メディカルプロダクツ　取締役　就任</a:t>
                      </a:r>
                    </a:p>
                    <a:p>
                      <a:pPr eaLnBrk="1" hangingPunct="1"/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平成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 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　東海高分子化学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株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入社　取締役就任</a:t>
                      </a:r>
                    </a:p>
                    <a:p>
                      <a:pPr eaLnBrk="1" hangingPunct="1"/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平成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　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株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東海メディカルプロダクツ　常務取締役　就任</a:t>
                      </a:r>
                      <a:endParaRPr lang="en-US" altLang="ja-JP" sz="900" b="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平成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24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12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　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株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東海メディカルプロダクツ　代表取締役社長　就任</a:t>
                      </a:r>
                    </a:p>
                    <a:p>
                      <a:pPr eaLnBrk="1" hangingPunct="1"/>
                      <a:endParaRPr lang="en-US" altLang="ja-JP" sz="900" b="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eaLnBrk="1" hangingPunct="1"/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～役職～　日本人工臓器学会　評議員</a:t>
                      </a:r>
                    </a:p>
                    <a:p>
                      <a:pPr eaLnBrk="1" hangingPunct="1"/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日本バイオマテリアル学会　評議員</a:t>
                      </a:r>
                    </a:p>
                    <a:p>
                      <a:pPr eaLnBrk="1" hangingPunct="1"/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春日井商工会議所　一号議員</a:t>
                      </a:r>
                      <a:endParaRPr lang="en-US" altLang="ja-JP" sz="900" b="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eaLnBrk="1" hangingPunct="1"/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名古屋商工会議所　メディカルデバイス産業振興協議会　理事・幹事長</a:t>
                      </a:r>
                      <a:endParaRPr lang="en-US" altLang="ja-JP" sz="900" b="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eaLnBrk="1" hangingPunct="1"/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中部医療機器工業協会　副会長</a:t>
                      </a:r>
                      <a:endParaRPr lang="en-US" altLang="ja-JP" sz="900" b="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eaLnBrk="1" hangingPunct="1"/>
                      <a:endParaRPr kumimoji="1" lang="en-US" altLang="zh-TW" sz="900" b="0" i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393128"/>
                  </a:ext>
                </a:extLst>
              </a:tr>
              <a:tr h="119750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r>
                        <a:rPr kumimoji="1" lang="ja-JP" altLang="en-US" sz="1400" b="1" u="sng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福祉・介護製品の最近の動向と開発、実用化のポイント・留意点</a:t>
                      </a:r>
                      <a:endParaRPr kumimoji="1" lang="en-US" altLang="ja-JP" sz="1400" b="1" u="sng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少子高齢化の進行により、人手不足が深刻化する高齢者福祉の現場において、福祉・介護製品は、高齢者等の自立を支援し、介護負担を軽減するものとして、重要な役割を果たすもので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す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。</a:t>
                      </a:r>
                    </a:p>
                    <a:p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一方、介護製品の開発にあたっては、高齢者等の身体的や精神的な状態は勿論のこと、使用する場面や環境など、利用者の置かれている状態に適合した機器の開発が求められ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ています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。</a:t>
                      </a:r>
                      <a:endParaRPr kumimoji="1" lang="en-US" altLang="ja-JP" sz="110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ja-JP" altLang="ja-JP" sz="110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本講では利用者ニーズを的確に捉えた製品開発のポイントと留意点について解説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いたします。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31171"/>
                  </a:ext>
                </a:extLst>
              </a:tr>
              <a:tr h="1791257">
                <a:tc>
                  <a:txBody>
                    <a:bodyPr/>
                    <a:lstStyle/>
                    <a:p>
                      <a:pPr marL="0" indent="0" algn="l" fontAlgn="ctr">
                        <a:lnSpc>
                          <a:spcPts val="1400"/>
                        </a:lnSpc>
                      </a:pPr>
                      <a:r>
                        <a:rPr kumimoji="1" lang="en-US" altLang="ja-JP" sz="14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【</a:t>
                      </a:r>
                      <a:r>
                        <a:rPr kumimoji="1" lang="ja-JP" altLang="en-US" sz="14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講師</a:t>
                      </a:r>
                      <a:r>
                        <a:rPr kumimoji="1" lang="en-US" altLang="ja-JP" sz="1400" b="1" i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】</a:t>
                      </a:r>
                      <a:r>
                        <a:rPr lang="en-US" altLang="ja-JP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公財</a:t>
                      </a:r>
                      <a:r>
                        <a:rPr lang="en-US" altLang="ja-JP" sz="14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22222"/>
                          </a:solidFill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テクノエイド協会　企画部長　五島　清国 氏</a:t>
                      </a:r>
                      <a:endParaRPr kumimoji="1" lang="en-US" altLang="ja-JP" sz="1400" b="1" i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福祉用具・介護ロボットに関する調査研究及び情報の収集・提供、開発及び普及に関する事業、評価、標準化に関する事業を担当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。</a:t>
                      </a:r>
                      <a:endParaRPr kumimoji="1" lang="en-US" altLang="ja-JP" sz="9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endParaRPr kumimoji="1" lang="ja-JP" altLang="ja-JP" sz="9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昭和</a:t>
                      </a: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63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年</a:t>
                      </a:r>
                      <a:r>
                        <a:rPr kumimoji="1" lang="ja-JP" altLang="en-US" sz="900" b="0" kern="1200" baseline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 </a:t>
                      </a: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1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月　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国立療養所岐阜病院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、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社会福祉・医療事業団（現</a:t>
                      </a: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: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福祉医療機構）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、</a:t>
                      </a:r>
                      <a:r>
                        <a:rPr kumimoji="1" lang="zh-TW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厚生省保健医療局管理課　</a:t>
                      </a:r>
                      <a:endParaRPr kumimoji="1" lang="ja-JP" altLang="ja-JP" sz="9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平成 </a:t>
                      </a: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5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年</a:t>
                      </a:r>
                      <a:r>
                        <a:rPr kumimoji="1" lang="en-US" altLang="ja-JP" sz="900" b="0" kern="1200" baseline="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 </a:t>
                      </a: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2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月　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公財</a:t>
                      </a:r>
                      <a:r>
                        <a:rPr lang="en-US" altLang="ja-JP" sz="900" b="0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テクノエイド協会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企画部</a:t>
                      </a:r>
                      <a:endParaRPr kumimoji="1" lang="en-US" altLang="ja-JP" sz="9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endParaRPr kumimoji="1" lang="en-US" altLang="ja-JP" sz="9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～役職～　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介護保険福祉用具・住宅改修評価検討会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構成員</a:t>
                      </a:r>
                      <a:endParaRPr kumimoji="1" lang="en-US" altLang="ja-JP" sz="9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　　　　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介護保険制度における福祉用具貸与・販売種目のあり方検討会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構成員</a:t>
                      </a:r>
                      <a:endParaRPr kumimoji="1" lang="en-US" altLang="ja-JP" sz="9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　　　　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国立障害者リハビリテーションセンター研究所　</a:t>
                      </a:r>
                      <a:r>
                        <a:rPr kumimoji="1" lang="zh-TW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研究協力者</a:t>
                      </a:r>
                      <a:endParaRPr kumimoji="1" lang="ja-JP" altLang="ja-JP" sz="9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　　　　</a:t>
                      </a:r>
                      <a:r>
                        <a:rPr kumimoji="1" lang="zh-TW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日本機械工業連合会　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ロボット大賞審査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運営委員</a:t>
                      </a:r>
                    </a:p>
                    <a:p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　　　　</a:t>
                      </a:r>
                      <a:r>
                        <a:rPr kumimoji="1" lang="zh-TW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日本医療研究開発機構（ＡＭＥＤ）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ロボット介護機器開発等推進事業（開発・環境整備・海外支援）課題評価委員</a:t>
                      </a:r>
                    </a:p>
                    <a:p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  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　　　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ＩＳＯ／ＴＣ１７３及びＴＣ１５９国内検討委員会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委員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</a:t>
                      </a:r>
                    </a:p>
                    <a:p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  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　　　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介護ロボット等による生産性向上の取組に関する効果測定事業</a:t>
                      </a: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 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検討委員　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　他</a:t>
                      </a:r>
                      <a:endParaRPr kumimoji="1" lang="en-US" altLang="ja-JP" sz="900" b="0" kern="1200" dirty="0">
                        <a:solidFill>
                          <a:schemeClr val="tx1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909419"/>
                  </a:ext>
                </a:extLst>
              </a:tr>
            </a:tbl>
          </a:graphicData>
        </a:graphic>
      </p:graphicFrame>
      <p:pic>
        <p:nvPicPr>
          <p:cNvPr id="3" name="image4.png">
            <a:extLst>
              <a:ext uri="{FF2B5EF4-FFF2-40B4-BE49-F238E27FC236}">
                <a16:creationId xmlns:a16="http://schemas.microsoft.com/office/drawing/2014/main" id="{9EBC3498-96FA-3DCC-92AB-5AD1598A0AE3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>
          <a:xfrm>
            <a:off x="5799228" y="7174105"/>
            <a:ext cx="862373" cy="752560"/>
          </a:xfrm>
          <a:prstGeom prst="rect">
            <a:avLst/>
          </a:prstGeom>
          <a:ln/>
        </p:spPr>
      </p:pic>
      <p:sp>
        <p:nvSpPr>
          <p:cNvPr id="10" name="フローチャート: 代替処理 9">
            <a:extLst>
              <a:ext uri="{FF2B5EF4-FFF2-40B4-BE49-F238E27FC236}">
                <a16:creationId xmlns:a16="http://schemas.microsoft.com/office/drawing/2014/main" id="{563E624B-AAC2-4F64-8F97-EFE0277F5EB9}"/>
              </a:ext>
            </a:extLst>
          </p:cNvPr>
          <p:cNvSpPr/>
          <p:nvPr/>
        </p:nvSpPr>
        <p:spPr>
          <a:xfrm>
            <a:off x="62841" y="7965601"/>
            <a:ext cx="937736" cy="359019"/>
          </a:xfrm>
          <a:prstGeom prst="flowChartAlternate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36000" bIns="72000" rtlCol="0" anchor="ctr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問合せ先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507E6B7-5749-4859-92BD-F6B99E06DC8E}"/>
              </a:ext>
            </a:extLst>
          </p:cNvPr>
          <p:cNvSpPr txBox="1"/>
          <p:nvPr/>
        </p:nvSpPr>
        <p:spPr>
          <a:xfrm>
            <a:off x="1740986" y="7054497"/>
            <a:ext cx="4160113" cy="700192"/>
          </a:xfrm>
          <a:prstGeom prst="rect">
            <a:avLst/>
          </a:prstGeom>
          <a:noFill/>
          <a:ln w="28575">
            <a:noFill/>
          </a:ln>
        </p:spPr>
        <p:txBody>
          <a:bodyPr wrap="none">
            <a:spAutoFit/>
          </a:bodyPr>
          <a:lstStyle/>
          <a:p>
            <a:pPr lvl="0"/>
            <a:r>
              <a:rPr kumimoji="1" lang="ja-JP" altLang="en-US" sz="11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申込フォームにアクセスして、お申込みください。</a:t>
            </a:r>
            <a:endParaRPr kumimoji="1" lang="en-US" altLang="ja-JP" sz="1100" b="1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en-US" sz="8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ja-JP" sz="1100" u="sng" dirty="0">
                <a:solidFill>
                  <a:srgbClr val="1155C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hlinkClick r:id="rId7"/>
              </a:rPr>
              <a:t>https://forms.gle/Px5YQHLxoqKYD5s8A</a:t>
            </a:r>
            <a:endParaRPr lang="ja-JP" altLang="ja-JP" sz="11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/>
            <a:r>
              <a:rPr kumimoji="1" lang="en-US" altLang="ja-JP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1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二次元コードから、申込フォームに直接アクセスできます</a:t>
            </a:r>
            <a:r>
              <a:rPr kumimoji="1" lang="ja-JP" altLang="en-US" sz="12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kumimoji="1" lang="en-US" altLang="ja-JP" sz="1200" b="1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887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1196</Words>
  <PresentationFormat>A4 210 x 297 mm</PresentationFormat>
  <Paragraphs>96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BIZ UDPゴシック</vt:lpstr>
      <vt:lpstr>BIZ UDゴシック</vt:lpstr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