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8" r:id="rId2"/>
    <p:sldId id="259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9BB4F"/>
    <a:srgbClr val="FBC20D"/>
    <a:srgbClr val="E1274A"/>
    <a:srgbClr val="000099"/>
    <a:srgbClr val="FFFFCC"/>
    <a:srgbClr val="CCFFFF"/>
    <a:srgbClr val="FFFF99"/>
    <a:srgbClr val="CCFFCC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412" autoAdjust="0"/>
  </p:normalViewPr>
  <p:slideViewPr>
    <p:cSldViewPr snapToGrid="0">
      <p:cViewPr varScale="1">
        <p:scale>
          <a:sx n="76" d="100"/>
          <a:sy n="76" d="100"/>
        </p:scale>
        <p:origin x="32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notesMasters/notesMaster1.xml" Type="http://schemas.openxmlformats.org/officeDocument/2006/relationships/notesMaster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CAE30-144D-481A-952A-CFECAD79BE49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554D8-29EC-48EA-B08F-BE2A5A49AD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338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8554D8-29EC-48EA-B08F-BE2A5A49AD0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60633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i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8554D8-29EC-48EA-B08F-BE2A5A49AD00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0959338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573B-AF10-433B-8FD8-10FDA84561B8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71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573B-AF10-433B-8FD8-10FDA84561B8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1276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573B-AF10-433B-8FD8-10FDA84561B8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2364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573B-AF10-433B-8FD8-10FDA84561B8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728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573B-AF10-433B-8FD8-10FDA84561B8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428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573B-AF10-433B-8FD8-10FDA84561B8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010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573B-AF10-433B-8FD8-10FDA84561B8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721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573B-AF10-433B-8FD8-10FDA84561B8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698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573B-AF10-433B-8FD8-10FDA84561B8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83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573B-AF10-433B-8FD8-10FDA84561B8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1781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573B-AF10-433B-8FD8-10FDA84561B8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3315774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1573B-AF10-433B-8FD8-10FDA84561B8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5099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1.png" Type="http://schemas.openxmlformats.org/officeDocument/2006/relationships/image"/><Relationship Id="rId4" Target="https://www.pref.mie.lg.jp/TOPICS/m0031300418.htm" TargetMode="External" Type="http://schemas.openxmlformats.org/officeDocument/2006/relationships/hyperlink"/><Relationship Id="rId5" Target="mailto:shibata.masaru@ka-npom.dcom" TargetMode="External" Type="http://schemas.openxmlformats.org/officeDocument/2006/relationships/hyperlink"/><Relationship Id="rId6" Target="https://docs.google.com/forms/d/e/1FAIpQLScf64PexF6G8CajZzB8LO612BQ7kuXIBoCba25pTnNxBmig5Q/viewform" TargetMode="External" Type="http://schemas.openxmlformats.org/officeDocument/2006/relationships/hyperlink"/><Relationship Id="rId7" Target="https://docs.google.com/forms/d/e/1FAIpQLSfc7eoA6hGWIGwSOfQzugaIwO02Wo4NO7_YaorpTN7uZCk5rQ/viewform" TargetMode="External" Type="http://schemas.openxmlformats.org/officeDocument/2006/relationships/hyperlink"/><Relationship Id="rId8" Target="../media/image2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7400" y="3892274"/>
            <a:ext cx="968400" cy="968400"/>
          </a:xfrm>
          <a:prstGeom prst="rect">
            <a:avLst/>
          </a:prstGeom>
        </p:spPr>
      </p:pic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5BB94F94-CDF5-4E23-BE40-98F42CEBACAF}"/>
              </a:ext>
            </a:extLst>
          </p:cNvPr>
          <p:cNvSpPr/>
          <p:nvPr/>
        </p:nvSpPr>
        <p:spPr>
          <a:xfrm>
            <a:off x="43404" y="61213"/>
            <a:ext cx="2840038" cy="5232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kern="0" dirty="0">
                <a:solidFill>
                  <a:srgbClr val="343434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 panose="020B0600070205080204" pitchFamily="50" charset="-128"/>
              </a:rPr>
              <a:t> 三重県地域活性化雇用創造プロジェクト</a:t>
            </a:r>
            <a:endParaRPr kumimoji="1" lang="ja-JP" altLang="en-US" sz="11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81958" y="1814186"/>
            <a:ext cx="6494085" cy="9130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三重県では、ヘルスケア産業振興に向けて、医療・福祉機器等の製品開発に意欲のある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県内企業の支援に取り組んでいます。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本年度も、医療機器事業等への進出・事業拡大をテーマに、セミナーを開催いたします。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また、セミナー終了後に個別相談会を行います</a:t>
            </a:r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ので、ご案内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いたします。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062" y="97221"/>
            <a:ext cx="630208" cy="406555"/>
          </a:xfrm>
          <a:prstGeom prst="rect">
            <a:avLst/>
          </a:prstGeom>
        </p:spPr>
      </p:pic>
      <p:sp>
        <p:nvSpPr>
          <p:cNvPr id="15" name="正方形/長方形 14"/>
          <p:cNvSpPr/>
          <p:nvPr/>
        </p:nvSpPr>
        <p:spPr>
          <a:xfrm>
            <a:off x="49869" y="630181"/>
            <a:ext cx="6758262" cy="117514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1" lang="ja-JP" altLang="en-US" sz="14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en-US" altLang="ja-JP" sz="1400" b="1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/>
            <a:r>
              <a:rPr kumimoji="1" lang="ja-JP" altLang="en-US" sz="24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第１回　ヘルスケア分野への進出・事業拡大</a:t>
            </a:r>
            <a:endParaRPr kumimoji="1" lang="en-US" altLang="ja-JP" sz="24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24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に係る県内企業セミナー</a:t>
            </a:r>
            <a:endParaRPr kumimoji="1" lang="en-US" altLang="ja-JP" sz="24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 algn="ctr"/>
            <a:r>
              <a:rPr kumimoji="1" lang="ja-JP" altLang="en-US" sz="160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～ヘルスケア事業などへの進出・改善策を支援します～</a:t>
            </a:r>
          </a:p>
          <a:p>
            <a:pPr algn="ctr"/>
            <a:endParaRPr kumimoji="1" lang="ja-JP" altLang="en-US" sz="1400" b="1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951D345-7933-46CD-9576-05B4EF7D7B5C}"/>
              </a:ext>
            </a:extLst>
          </p:cNvPr>
          <p:cNvSpPr txBox="1"/>
          <p:nvPr/>
        </p:nvSpPr>
        <p:spPr>
          <a:xfrm>
            <a:off x="0" y="2744973"/>
            <a:ext cx="5924893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2000"/>
              </a:lnSpc>
            </a:pPr>
            <a:r>
              <a:rPr kumimoji="1" lang="en-US" altLang="ja-JP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　　時</a:t>
            </a:r>
            <a:r>
              <a:rPr kumimoji="1" lang="en-US" altLang="ja-JP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</a:t>
            </a:r>
            <a:r>
              <a:rPr kumimoji="1" lang="ja-JP" altLang="en-US" sz="16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６</a:t>
            </a:r>
            <a:r>
              <a:rPr kumimoji="1" lang="ja-JP" altLang="en-US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</a:t>
            </a:r>
            <a:r>
              <a:rPr kumimoji="1" lang="ja-JP" altLang="en-US" sz="16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６</a:t>
            </a:r>
            <a:r>
              <a:rPr kumimoji="1" lang="ja-JP" altLang="en-US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</a:t>
            </a:r>
            <a:r>
              <a:rPr kumimoji="1" lang="ja-JP" altLang="en-US" sz="16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１２</a:t>
            </a:r>
            <a:r>
              <a:rPr kumimoji="1" lang="ja-JP" altLang="en-US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日（水）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１３</a:t>
            </a:r>
            <a:r>
              <a:rPr kumimoji="1" lang="ja-JP" altLang="en-US" sz="16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：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００</a:t>
            </a:r>
            <a:r>
              <a:rPr kumimoji="1" lang="ja-JP" altLang="en-US" sz="16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～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１５</a:t>
            </a:r>
            <a:r>
              <a:rPr kumimoji="1" lang="ja-JP" altLang="en-US" sz="16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：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５０</a:t>
            </a:r>
            <a:endParaRPr kumimoji="1" lang="en-US" altLang="ja-JP" sz="1600" b="1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>
              <a:lnSpc>
                <a:spcPts val="2000"/>
              </a:lnSpc>
            </a:pPr>
            <a:r>
              <a:rPr kumimoji="1" lang="en-US" altLang="ja-JP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		※</a:t>
            </a:r>
            <a:r>
              <a:rPr kumimoji="1" lang="ja-JP" altLang="en-US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個別相談会まで参加の場合は、</a:t>
            </a:r>
            <a:r>
              <a:rPr kumimoji="1" lang="ja-JP" altLang="en-US" sz="12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１７：００</a:t>
            </a:r>
            <a:r>
              <a:rPr kumimoji="1" lang="ja-JP" altLang="en-US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まで</a:t>
            </a:r>
            <a:endParaRPr kumimoji="1" lang="en-US" altLang="ja-JP" sz="12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>
              <a:lnSpc>
                <a:spcPts val="2000"/>
              </a:lnSpc>
            </a:pPr>
            <a:r>
              <a:rPr kumimoji="1" lang="en-US" altLang="ja-JP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場　　所</a:t>
            </a:r>
            <a:r>
              <a:rPr kumimoji="1" lang="en-US" altLang="ja-JP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三重県工業研究所</a:t>
            </a:r>
            <a:r>
              <a:rPr kumimoji="1" lang="ja-JP" altLang="en-US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（津市</a:t>
            </a:r>
            <a:r>
              <a:rPr lang="zh-CN" altLang="en-US" sz="1200" i="0" dirty="0">
                <a:solidFill>
                  <a:srgbClr val="343434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高茶屋</a:t>
            </a:r>
            <a:r>
              <a:rPr lang="ja-JP" altLang="en-US" sz="1200" i="0" dirty="0">
                <a:solidFill>
                  <a:srgbClr val="343434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５－５－４５</a:t>
            </a:r>
            <a:r>
              <a:rPr kumimoji="1" lang="ja-JP" altLang="en-US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</a:t>
            </a:r>
            <a:endParaRPr kumimoji="1" lang="en-US" altLang="ja-JP" sz="12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>
              <a:lnSpc>
                <a:spcPts val="2000"/>
              </a:lnSpc>
            </a:pPr>
            <a:r>
              <a:rPr kumimoji="1" lang="en-US" altLang="ja-JP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対　　象</a:t>
            </a:r>
            <a:r>
              <a:rPr kumimoji="1" lang="en-US" altLang="ja-JP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三重県内に事業所を有し、医療・福祉機器等の</a:t>
            </a:r>
            <a:endParaRPr kumimoji="1" lang="en-US" altLang="ja-JP" sz="12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>
              <a:lnSpc>
                <a:spcPts val="2000"/>
              </a:lnSpc>
            </a:pPr>
            <a:r>
              <a:rPr kumimoji="1" lang="ja-JP" altLang="en-US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製品開発に関心のある企業</a:t>
            </a:r>
            <a:endParaRPr kumimoji="1" lang="en-US" altLang="ja-JP"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>
              <a:lnSpc>
                <a:spcPts val="2000"/>
              </a:lnSpc>
            </a:pPr>
            <a:r>
              <a:rPr kumimoji="1" lang="en-US" altLang="ja-JP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定　　員</a:t>
            </a:r>
            <a:r>
              <a:rPr kumimoji="1" lang="en-US" altLang="ja-JP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2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５０名（先着順）</a:t>
            </a:r>
            <a:endParaRPr kumimoji="1" lang="en-US" altLang="ja-JP" sz="1200" dirty="0" smtClean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>
              <a:lnSpc>
                <a:spcPts val="2000"/>
              </a:lnSpc>
            </a:pPr>
            <a:r>
              <a:rPr kumimoji="1" lang="en-US" altLang="ja-JP" sz="12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2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参 加 費</a:t>
            </a:r>
            <a:r>
              <a:rPr kumimoji="1" lang="en-US" altLang="ja-JP" sz="12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2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無料</a:t>
            </a:r>
            <a:endParaRPr kumimoji="1" lang="en-US" altLang="ja-JP" sz="12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>
              <a:lnSpc>
                <a:spcPts val="2000"/>
              </a:lnSpc>
            </a:pPr>
            <a:r>
              <a:rPr kumimoji="1" lang="en-US" altLang="ja-JP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申込方法</a:t>
            </a:r>
            <a:r>
              <a:rPr kumimoji="1" lang="en-US" altLang="ja-JP" sz="12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2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申込フォームよりお申込み</a:t>
            </a:r>
            <a:r>
              <a:rPr kumimoji="1" lang="ja-JP" altLang="en-US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ください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096729F-0D24-49D4-E045-E66920649600}"/>
              </a:ext>
            </a:extLst>
          </p:cNvPr>
          <p:cNvSpPr txBox="1"/>
          <p:nvPr/>
        </p:nvSpPr>
        <p:spPr>
          <a:xfrm>
            <a:off x="3628270" y="84078"/>
            <a:ext cx="3117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三重県雇用</a:t>
            </a:r>
            <a:r>
              <a:rPr kumimoji="1" lang="ja-JP" altLang="en-US" sz="14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経済部新産業</a:t>
            </a:r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振興課</a:t>
            </a:r>
            <a:endParaRPr kumimoji="1" lang="en-US" altLang="ja-JP" sz="14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dist"/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成長産業・ライフイノベーション班</a:t>
            </a: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98112" y="3610280"/>
            <a:ext cx="2151760" cy="177122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951D345-7933-46CD-9576-05B4EF7D7B5C}"/>
              </a:ext>
            </a:extLst>
          </p:cNvPr>
          <p:cNvSpPr txBox="1"/>
          <p:nvPr/>
        </p:nvSpPr>
        <p:spPr>
          <a:xfrm>
            <a:off x="0" y="4768052"/>
            <a:ext cx="5955476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98525" indent="-898525">
              <a:tabLst>
                <a:tab pos="898525" algn="l"/>
              </a:tabLst>
            </a:pP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～交通アクセス～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898525" indent="-898525">
              <a:tabLst>
                <a:tab pos="898525" algn="l"/>
              </a:tabLst>
            </a:pP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◆自動車　（駐車場</a:t>
            </a:r>
            <a:r>
              <a:rPr lang="ja-JP" altLang="en-US" sz="10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有り）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898525" indent="-898525">
              <a:tabLst>
                <a:tab pos="898525" algn="l"/>
              </a:tabLst>
            </a:pP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伊勢自動車道・久居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IC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から約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15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分</a:t>
            </a:r>
            <a:endParaRPr lang="en-US" altLang="ja-JP" sz="10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898525" indent="-898525">
              <a:tabLst>
                <a:tab pos="898525" algn="l"/>
              </a:tabLst>
            </a:pP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◆公共交通機関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898525" indent="-898525">
              <a:tabLst>
                <a:tab pos="898525" algn="l"/>
              </a:tabLst>
            </a:pP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近鉄・久居駅から三重交通バスで約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分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898525" indent="-898525">
              <a:tabLst>
                <a:tab pos="898525" algn="l"/>
              </a:tabLst>
            </a:pP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（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『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久居駅東口（ハチ公口）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』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から「香良洲公園」行き、または「雲出鋼管町」行きに乗車し、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898525" indent="-898525">
              <a:tabLst>
                <a:tab pos="898525" algn="l"/>
              </a:tabLst>
            </a:pP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『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高茶屋団地前（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R165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』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下車スグ。片道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230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円）</a:t>
            </a:r>
            <a:endParaRPr lang="ja-JP" altLang="en-US" sz="1000" i="1" u="sng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4984297"/>
              </p:ext>
            </p:extLst>
          </p:nvPr>
        </p:nvGraphicFramePr>
        <p:xfrm>
          <a:off x="52070" y="5928998"/>
          <a:ext cx="6753860" cy="3937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03680">
                  <a:extLst>
                    <a:ext uri="{9D8B030D-6E8A-4147-A177-3AD203B41FA5}">
                      <a16:colId xmlns:a16="http://schemas.microsoft.com/office/drawing/2014/main" val="1334765397"/>
                    </a:ext>
                  </a:extLst>
                </a:gridCol>
                <a:gridCol w="5250180">
                  <a:extLst>
                    <a:ext uri="{9D8B030D-6E8A-4147-A177-3AD203B41FA5}">
                      <a16:colId xmlns:a16="http://schemas.microsoft.com/office/drawing/2014/main" val="2492210839"/>
                    </a:ext>
                  </a:extLst>
                </a:gridCol>
              </a:tblGrid>
              <a:tr h="165417">
                <a:tc gridSpan="2">
                  <a:txBody>
                    <a:bodyPr/>
                    <a:lstStyle/>
                    <a:p>
                      <a:r>
                        <a:rPr kumimoji="1" lang="ja-JP" altLang="en-US" sz="2400" b="1" dirty="0">
                          <a:solidFill>
                            <a:srgbClr val="FFFFFF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セミナープログラム</a:t>
                      </a:r>
                      <a:endParaRPr kumimoji="1" lang="en-US" altLang="ja-JP" sz="2400" b="1" dirty="0">
                        <a:solidFill>
                          <a:srgbClr val="FFFFFF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solidFill>
                      <a:srgbClr val="39BB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060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13:00</a:t>
                      </a:r>
                      <a:r>
                        <a:rPr kumimoji="1" lang="ja-JP" altLang="en-US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～</a:t>
                      </a:r>
                      <a:r>
                        <a:rPr kumimoji="1" lang="en-US" altLang="ja-JP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13:10</a:t>
                      </a:r>
                      <a:endParaRPr kumimoji="1" lang="ja-JP" altLang="en-US" sz="16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i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令和６年度の事業について</a:t>
                      </a:r>
                      <a:endParaRPr kumimoji="1" lang="en-US" altLang="ja-JP" sz="1400" b="1" i="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1400" b="0" i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三重県　雇用経済部　新産業振興課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492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13:10</a:t>
                      </a:r>
                      <a:r>
                        <a:rPr kumimoji="1" lang="ja-JP" altLang="en-US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～</a:t>
                      </a:r>
                      <a:r>
                        <a:rPr kumimoji="1" lang="en-US" altLang="ja-JP" sz="1600" b="1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14:10</a:t>
                      </a:r>
                      <a:endParaRPr kumimoji="1" lang="ja-JP" altLang="en-US" sz="16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医療用品と介護用品の開発</a:t>
                      </a:r>
                      <a:endParaRPr kumimoji="1" lang="en-US" altLang="ja-JP" sz="14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株式会社メディカルプロジェクト</a:t>
                      </a:r>
                      <a:endParaRPr kumimoji="1" lang="en-US" altLang="ja-JP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</a:t>
                      </a:r>
                      <a:r>
                        <a:rPr lang="zh-TW" altLang="en-US" sz="1400" b="0" i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代表取締役社長</a:t>
                      </a:r>
                      <a:r>
                        <a:rPr lang="ja-JP" altLang="en-US" sz="1400" b="0" i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kumimoji="1" lang="zh-TW" altLang="en-U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小林</a:t>
                      </a:r>
                      <a:r>
                        <a:rPr kumimoji="1" lang="ja-JP" altLang="en-U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</a:t>
                      </a:r>
                      <a:r>
                        <a:rPr kumimoji="1" lang="zh-TW" altLang="en-U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信</a:t>
                      </a:r>
                      <a:r>
                        <a:rPr kumimoji="1"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明</a:t>
                      </a:r>
                      <a:r>
                        <a:rPr kumimoji="1" lang="ja-JP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氏</a:t>
                      </a:r>
                      <a:endParaRPr kumimoji="1" lang="en-US" altLang="ja-JP" sz="1400" b="0" i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762775"/>
                  </a:ext>
                </a:extLst>
              </a:tr>
              <a:tr h="538797">
                <a:tc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14:10</a:t>
                      </a:r>
                      <a:r>
                        <a:rPr kumimoji="1" lang="ja-JP" altLang="en-US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～</a:t>
                      </a:r>
                      <a:r>
                        <a:rPr kumimoji="1" lang="en-US" altLang="ja-JP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15:10</a:t>
                      </a:r>
                      <a:endParaRPr kumimoji="1" lang="ja-JP" altLang="en-US" sz="16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異業種からのヘルスケア分野参入事例及び企業支援から得た事</a:t>
                      </a:r>
                      <a:endParaRPr kumimoji="1" lang="en-US" altLang="ja-JP" sz="14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～</a:t>
                      </a:r>
                      <a:r>
                        <a:rPr kumimoji="1" lang="ja-JP" altLang="en-US" sz="14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成功事例と失敗事例の紹介～</a:t>
                      </a:r>
                      <a:endParaRPr kumimoji="1" lang="en-US" altLang="ja-JP" sz="14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</a:t>
                      </a:r>
                      <a:r>
                        <a:rPr kumimoji="1" lang="ja-JP" altLang="en-US" sz="14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特定非営利</a:t>
                      </a: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活動法人経営支援ＮＰＯクラブ</a:t>
                      </a:r>
                      <a:endParaRPr kumimoji="1" lang="en-US" altLang="ja-JP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三重プロジェクトマネージャー　柴田　勝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4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15:20</a:t>
                      </a:r>
                      <a:r>
                        <a:rPr kumimoji="1" lang="ja-JP" altLang="en-US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～</a:t>
                      </a:r>
                      <a:r>
                        <a:rPr kumimoji="1" lang="en-US" altLang="ja-JP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15:50</a:t>
                      </a:r>
                      <a:endParaRPr kumimoji="1" lang="ja-JP" altLang="en-US" sz="16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交流会</a:t>
                      </a: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（講師とセミナー参加者による名刺交換等）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307468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2000" b="1" dirty="0">
                          <a:solidFill>
                            <a:srgbClr val="FFFFFF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個別相談会（希望者のみ）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652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16:00</a:t>
                      </a:r>
                      <a:r>
                        <a:rPr kumimoji="1" lang="ja-JP" altLang="en-US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～</a:t>
                      </a:r>
                      <a:r>
                        <a:rPr kumimoji="1" lang="en-US" altLang="ja-JP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17:00</a:t>
                      </a:r>
                      <a:endParaRPr kumimoji="1" lang="ja-JP" altLang="en-US" sz="16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セミナー参加企業の個別相談会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特定非営利活動法人経営支援ＮＰＯクラブ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875025"/>
                  </a:ext>
                </a:extLst>
              </a:tr>
            </a:tbl>
          </a:graphicData>
        </a:graphic>
      </p:graphicFrame>
      <p:cxnSp>
        <p:nvCxnSpPr>
          <p:cNvPr id="12" name="直線コネクタ 11"/>
          <p:cNvCxnSpPr/>
          <p:nvPr/>
        </p:nvCxnSpPr>
        <p:spPr>
          <a:xfrm>
            <a:off x="0" y="2736114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2570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7000" y="6244620"/>
            <a:ext cx="1112400" cy="1112400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895228F-0DAF-64D7-9AE9-49B4B5B1CB51}"/>
              </a:ext>
            </a:extLst>
          </p:cNvPr>
          <p:cNvSpPr/>
          <p:nvPr/>
        </p:nvSpPr>
        <p:spPr>
          <a:xfrm>
            <a:off x="23930" y="7457179"/>
            <a:ext cx="6810141" cy="24083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lvl="0" indent="66675"/>
            <a:endParaRPr lang="en-US" altLang="ja-JP" sz="1000" kern="100" dirty="0" smtClean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lvl="0" indent="66675"/>
            <a:endParaRPr lang="en-US" altLang="ja-JP" sz="1000" kern="100" dirty="0" smtClean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lvl="0" indent="66675"/>
            <a:endParaRPr lang="en-US" altLang="ja-JP" sz="1200" b="1" kern="100" dirty="0" smtClean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lvl="0" indent="66675"/>
            <a:r>
              <a:rPr lang="ja-JP" altLang="en-US" sz="1200" b="1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［主催］三重県雇用経済部新産業振興課（成長産業・ライフイノベーション班）</a:t>
            </a:r>
            <a:endParaRPr lang="en-US" altLang="ja-JP" sz="1200" b="1" kern="100" dirty="0" smtClean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indent="66675"/>
            <a:r>
              <a:rPr lang="ja-JP" altLang="en-US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　　　</a:t>
            </a:r>
            <a:r>
              <a:rPr lang="en-US" altLang="ja-JP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URL</a:t>
            </a:r>
            <a:r>
              <a:rPr lang="ja-JP" altLang="en-US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  <a:hlinkClick r:id="rId4"/>
              </a:rPr>
              <a:t>https://www.pref.mie.lg.jp/TOPICS/m0031300418.htm</a:t>
            </a:r>
            <a:endParaRPr lang="en-US" altLang="ja-JP" sz="1200" b="1" kern="100" dirty="0" smtClean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lvl="0" indent="66675"/>
            <a:endParaRPr lang="en-US" altLang="ja-JP" sz="1200" b="1" kern="0" dirty="0" smtClean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lvl="0" indent="66675"/>
            <a:r>
              <a:rPr lang="ja-JP" altLang="en-US" sz="1200" b="1" kern="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［運営］</a:t>
            </a:r>
            <a:r>
              <a:rPr lang="ja-JP" altLang="en-US" sz="1200" b="1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特定非営利活動法人経営支援ＮＰＯクラブ　担当：柴田　勝</a:t>
            </a:r>
            <a:endParaRPr lang="en-US" altLang="ja-JP" sz="1200" b="1" kern="100" dirty="0" smtClean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lvl="0" indent="66675"/>
            <a:r>
              <a:rPr lang="ja-JP" altLang="en-US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　　〒</a:t>
            </a:r>
            <a:r>
              <a:rPr lang="en-US" altLang="ja-JP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101-0047</a:t>
            </a:r>
            <a:r>
              <a:rPr lang="ja-JP" altLang="en-US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東京都千代田区内神田</a:t>
            </a:r>
            <a:r>
              <a:rPr lang="en-US" altLang="ja-JP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1</a:t>
            </a:r>
            <a:r>
              <a:rPr lang="ja-JP" altLang="en-US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－</a:t>
            </a:r>
            <a:r>
              <a:rPr lang="en-US" altLang="ja-JP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5</a:t>
            </a:r>
            <a:r>
              <a:rPr lang="ja-JP" altLang="en-US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－</a:t>
            </a:r>
            <a:r>
              <a:rPr lang="en-US" altLang="ja-JP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13</a:t>
            </a:r>
          </a:p>
          <a:p>
            <a:pPr lvl="0" indent="66675"/>
            <a:r>
              <a:rPr lang="ja-JP" altLang="en-US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　　　</a:t>
            </a:r>
            <a:r>
              <a:rPr lang="en-US" altLang="ja-JP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TEL</a:t>
            </a:r>
            <a:r>
              <a:rPr lang="ja-JP" altLang="en-US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：</a:t>
            </a:r>
            <a:r>
              <a:rPr lang="en-US" altLang="ja-JP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03-5577-6785</a:t>
            </a:r>
            <a:r>
              <a:rPr lang="ja-JP" altLang="en-US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　　　　　</a:t>
            </a:r>
            <a:r>
              <a:rPr lang="en-US" altLang="ja-JP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FAX</a:t>
            </a:r>
            <a:r>
              <a:rPr lang="ja-JP" altLang="en-US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：</a:t>
            </a:r>
            <a:r>
              <a:rPr lang="en-US" altLang="ja-JP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03-5577-6786</a:t>
            </a:r>
          </a:p>
          <a:p>
            <a:pPr lvl="0" indent="66675"/>
            <a:r>
              <a:rPr lang="ja-JP" altLang="en-US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　　　携帯：</a:t>
            </a:r>
            <a:r>
              <a:rPr lang="en-US" altLang="ja-JP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090-8494-7546</a:t>
            </a:r>
          </a:p>
          <a:p>
            <a:pPr lvl="0" indent="66675"/>
            <a:r>
              <a:rPr lang="ja-JP" altLang="en-US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　　　</a:t>
            </a:r>
            <a:r>
              <a:rPr lang="en-US" altLang="ja-JP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E-</a:t>
            </a:r>
            <a:r>
              <a:rPr lang="ja-JP" altLang="en-US" sz="1200" kern="100" dirty="0" err="1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ｍ</a:t>
            </a:r>
            <a:r>
              <a:rPr lang="en-US" altLang="ja-JP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ail</a:t>
            </a:r>
            <a:r>
              <a:rPr lang="ja-JP" altLang="en-US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  <a:hlinkClick r:id="rId5"/>
              </a:rPr>
              <a:t>shibata.masaru@ka-npom.com</a:t>
            </a:r>
            <a:endParaRPr lang="en-US" altLang="ja-JP" sz="1200" kern="100" dirty="0" smtClean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lvl="0" indent="66675"/>
            <a:endParaRPr lang="en-US" altLang="ja-JP" sz="1200" kern="100" dirty="0" smtClean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lvl="0" indent="66675"/>
            <a:r>
              <a:rPr lang="en-US" altLang="ja-JP" sz="105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※</a:t>
            </a:r>
            <a:r>
              <a:rPr lang="ja-JP" altLang="en-US" sz="105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本事業は、三重県より委託を受けた「特定非営利活動法人経営支援ＮＰＯクラブ」が運営いたします。</a:t>
            </a:r>
            <a:endParaRPr lang="en-US" altLang="ja-JP" sz="1050" kern="1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507E6B7-5749-4859-92BD-F6B99E06DC8E}"/>
              </a:ext>
            </a:extLst>
          </p:cNvPr>
          <p:cNvSpPr txBox="1"/>
          <p:nvPr/>
        </p:nvSpPr>
        <p:spPr>
          <a:xfrm>
            <a:off x="1664273" y="6214109"/>
            <a:ext cx="3595856" cy="30777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zh-TW" altLang="en-US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申込</a:t>
            </a:r>
            <a:r>
              <a:rPr lang="ja-JP" altLang="en-US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み</a:t>
            </a:r>
            <a:r>
              <a:rPr lang="zh-TW" altLang="en-US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締切</a:t>
            </a:r>
            <a:r>
              <a:rPr lang="ja-JP" altLang="en-US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６月１０日（月</a:t>
            </a:r>
            <a:r>
              <a:rPr lang="ja-JP" altLang="en-US" sz="1400" b="1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）１７</a:t>
            </a:r>
            <a:r>
              <a:rPr lang="zh-TW" altLang="en-US" sz="1400" b="1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時</a:t>
            </a:r>
            <a:r>
              <a:rPr lang="ja-JP" altLang="en-US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まで</a:t>
            </a:r>
            <a:endParaRPr lang="en-US" altLang="zh-TW" sz="1400" b="1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3" name="フローチャート: 代替処理 12">
            <a:extLst>
              <a:ext uri="{FF2B5EF4-FFF2-40B4-BE49-F238E27FC236}">
                <a16:creationId xmlns:a16="http://schemas.microsoft.com/office/drawing/2014/main" id="{563E624B-AAC2-4F64-8F97-EFE0277F5EB9}"/>
              </a:ext>
            </a:extLst>
          </p:cNvPr>
          <p:cNvSpPr/>
          <p:nvPr/>
        </p:nvSpPr>
        <p:spPr>
          <a:xfrm>
            <a:off x="62841" y="6148269"/>
            <a:ext cx="1483241" cy="439457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108000" rtlCol="0" anchor="ctr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参加申込み方法</a:t>
            </a:r>
          </a:p>
        </p:txBody>
      </p:sp>
      <p:sp>
        <p:nvSpPr>
          <p:cNvPr id="20" name="フローチャート: 代替処理 19">
            <a:extLst>
              <a:ext uri="{FF2B5EF4-FFF2-40B4-BE49-F238E27FC236}">
                <a16:creationId xmlns:a16="http://schemas.microsoft.com/office/drawing/2014/main" id="{563E624B-AAC2-4F64-8F97-EFE0277F5EB9}"/>
              </a:ext>
            </a:extLst>
          </p:cNvPr>
          <p:cNvSpPr/>
          <p:nvPr/>
        </p:nvSpPr>
        <p:spPr>
          <a:xfrm>
            <a:off x="49534" y="7501461"/>
            <a:ext cx="937736" cy="439457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108000" rtlCol="0" anchor="ctr">
            <a:spAutoFit/>
          </a:bodyPr>
          <a:lstStyle/>
          <a:p>
            <a:pPr algn="ctr"/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問合せ先</a:t>
            </a:r>
          </a:p>
        </p:txBody>
      </p:sp>
      <p:sp>
        <p:nvSpPr>
          <p:cNvPr id="8" name="テキスト ボックス 7">
            <a:hlinkClick r:id="rId6"/>
          </p:cNvPr>
          <p:cNvSpPr txBox="1"/>
          <p:nvPr/>
        </p:nvSpPr>
        <p:spPr>
          <a:xfrm>
            <a:off x="208421" y="6645426"/>
            <a:ext cx="4493538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申込</a:t>
            </a:r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フォーム</a:t>
            </a:r>
            <a:r>
              <a:rPr kumimoji="1"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のＵＲＬに</a:t>
            </a:r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アクセスして</a:t>
            </a:r>
            <a:r>
              <a:rPr kumimoji="1"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、お申込み</a:t>
            </a:r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ください。</a:t>
            </a:r>
            <a:endParaRPr kumimoji="1" lang="en-US" altLang="ja-JP" sz="12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en-US" altLang="ja-JP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  <a:hlinkClick r:id="rId7"/>
              </a:rPr>
              <a:t>https://forms.gle/Tyw95owfEezU5fAU6</a:t>
            </a:r>
            <a:endParaRPr lang="en-US" altLang="ja-JP" sz="1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7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en-US" altLang="ja-JP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二次元コードから、</a:t>
            </a:r>
            <a:r>
              <a:rPr kumimoji="1"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申込フォーム</a:t>
            </a:r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に直接アクセスできます。</a:t>
            </a:r>
            <a:endParaRPr kumimoji="1" lang="en-US" altLang="ja-JP" sz="12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766815CE-C1ED-C22F-8075-2F755E6503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259709"/>
              </p:ext>
            </p:extLst>
          </p:nvPr>
        </p:nvGraphicFramePr>
        <p:xfrm>
          <a:off x="62841" y="405178"/>
          <a:ext cx="6732318" cy="5544485"/>
        </p:xfrm>
        <a:graphic>
          <a:graphicData uri="http://schemas.openxmlformats.org/drawingml/2006/table">
            <a:tbl>
              <a:tblPr/>
              <a:tblGrid>
                <a:gridCol w="6732318">
                  <a:extLst>
                    <a:ext uri="{9D8B030D-6E8A-4147-A177-3AD203B41FA5}">
                      <a16:colId xmlns:a16="http://schemas.microsoft.com/office/drawing/2014/main" val="122608597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講　演　概　要</a:t>
                      </a:r>
                    </a:p>
                  </a:txBody>
                  <a:tcPr marL="5951" marR="5951" marT="5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841229"/>
                  </a:ext>
                </a:extLst>
              </a:tr>
              <a:tr h="592407">
                <a:tc>
                  <a:txBody>
                    <a:bodyPr/>
                    <a:lstStyle/>
                    <a:p>
                      <a:pPr marL="0" indent="0" algn="l" fontAlgn="ctr"/>
                      <a:r>
                        <a:rPr kumimoji="1" lang="ja-JP" altLang="en-US" sz="1600" b="1" i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医療用品と介護用品の開発</a:t>
                      </a:r>
                      <a:endParaRPr kumimoji="1" lang="en-US" altLang="zh-TW" sz="1600" b="1" i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pPr algn="l">
                        <a:lnSpc>
                          <a:spcPts val="1600"/>
                        </a:lnSpc>
                      </a:pPr>
                      <a:endParaRPr kumimoji="1" lang="en-US" altLang="ja-JP" sz="1000" b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pPr algn="l">
                        <a:lnSpc>
                          <a:spcPts val="1600"/>
                        </a:lnSpc>
                      </a:pP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弊社では医療安全・医療事故予防用品を中心に開発・販売しています。</a:t>
                      </a:r>
                      <a:endParaRPr kumimoji="1" lang="en-US" altLang="ja-JP" sz="1000" b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pPr algn="l">
                        <a:lnSpc>
                          <a:spcPts val="1600"/>
                        </a:lnSpc>
                      </a:pP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特に医療事故・ヒヤリハットの集計で上位の転倒・転落事故予防</a:t>
                      </a: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用品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とチューブの自己抜去や抜針を予防</a:t>
                      </a: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する</a:t>
                      </a:r>
                      <a:endParaRPr kumimoji="1" lang="en-US" altLang="ja-JP" sz="1000" b="0" kern="1200" dirty="0" smtClean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pPr algn="l">
                        <a:lnSpc>
                          <a:spcPts val="1600"/>
                        </a:lnSpc>
                      </a:pP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商品の開発について、事例を紹介します。</a:t>
                      </a:r>
                      <a:endParaRPr kumimoji="1" lang="en-US" altLang="ja-JP" sz="1000" b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9614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 fontAlgn="ctr">
                        <a:lnSpc>
                          <a:spcPts val="1400"/>
                        </a:lnSpc>
                      </a:pPr>
                      <a:r>
                        <a:rPr lang="en-US" altLang="ja-JP" sz="1000" b="1" i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lang="ja-JP" altLang="en-US" sz="1000" b="1" i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講師</a:t>
                      </a:r>
                      <a:r>
                        <a:rPr lang="en-US" altLang="ja-JP" sz="1000" b="1" i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】</a:t>
                      </a:r>
                      <a:r>
                        <a:rPr lang="ja-JP" altLang="en-US" sz="1000" b="1" i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（株）メディカルプロジェクト　</a:t>
                      </a:r>
                      <a:r>
                        <a:rPr lang="zh-TW" altLang="en-US" sz="1000" b="1" i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代表取締役社長</a:t>
                      </a:r>
                      <a:r>
                        <a:rPr lang="ja-JP" altLang="en-US" sz="1000" b="1" i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kumimoji="1" lang="zh-TW" altLang="en-US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小林</a:t>
                      </a:r>
                      <a:r>
                        <a:rPr kumimoji="1" lang="ja-JP" altLang="en-US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</a:t>
                      </a:r>
                      <a:r>
                        <a:rPr kumimoji="1" lang="zh-TW" altLang="en-US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信</a:t>
                      </a:r>
                      <a:r>
                        <a:rPr kumimoji="1" lang="zh-TW" altLang="en-US" sz="1000" b="1" i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明</a:t>
                      </a:r>
                      <a:r>
                        <a:rPr kumimoji="1" lang="ja-JP" altLang="en-US" sz="1000" b="1" i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氏</a:t>
                      </a:r>
                      <a:endParaRPr kumimoji="1" lang="en-US" altLang="ja-JP" sz="1000" b="1" i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pPr algn="l">
                        <a:lnSpc>
                          <a:spcPts val="1800"/>
                        </a:lnSpc>
                      </a:pP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</a:t>
                      </a:r>
                      <a:r>
                        <a:rPr kumimoji="1" lang="ja-JP" altLang="ja-JP" sz="10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循環器・心臓外科関係のメーカーに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12</a:t>
                      </a:r>
                      <a:r>
                        <a:rPr kumimoji="1" lang="ja-JP" altLang="ja-JP" sz="10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年間従事し開発・営業を経験、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1999</a:t>
                      </a:r>
                      <a:r>
                        <a:rPr kumimoji="1" lang="ja-JP" altLang="ja-JP" sz="10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年に株式会社メディカルプロジェク</a:t>
                      </a:r>
                      <a:endParaRPr kumimoji="1" lang="en-US" altLang="ja-JP" sz="1000" b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pPr algn="l">
                        <a:lnSpc>
                          <a:spcPts val="1800"/>
                        </a:lnSpc>
                      </a:pP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</a:t>
                      </a:r>
                      <a:r>
                        <a:rPr kumimoji="1" lang="ja-JP" altLang="ja-JP" sz="10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トに入社。開発・営業の責任者を経て現職。</a:t>
                      </a:r>
                      <a:endParaRPr kumimoji="1" lang="en-US" altLang="ja-JP" sz="1000" b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pPr algn="l">
                        <a:lnSpc>
                          <a:spcPts val="1800"/>
                        </a:lnSpc>
                      </a:pP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</a:t>
                      </a:r>
                      <a:r>
                        <a:rPr kumimoji="1" lang="ja-JP" altLang="ja-JP" sz="10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小児科、看護・介護関係の医療安全分野の製品を中心に開発</a:t>
                      </a:r>
                      <a:r>
                        <a:rPr kumimoji="1" lang="ja-JP" altLang="ja-JP" sz="1000" b="0" kern="1200" dirty="0" smtClean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・販売</a:t>
                      </a:r>
                      <a:r>
                        <a:rPr kumimoji="1" lang="ja-JP" altLang="ja-JP" sz="10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している。</a:t>
                      </a:r>
                      <a:endParaRPr kumimoji="1" lang="en-US" altLang="ja-JP" sz="1000" b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pPr algn="l">
                        <a:lnSpc>
                          <a:spcPts val="1800"/>
                        </a:lnSpc>
                      </a:pP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</a:t>
                      </a:r>
                      <a:r>
                        <a:rPr kumimoji="1" lang="ja-JP" altLang="ja-JP" sz="10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新生児・小児と高齢者向け製品を全国に販売している。</a:t>
                      </a:r>
                      <a:endParaRPr kumimoji="1" lang="en-US" altLang="zh-TW" sz="1000" b="1" i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63931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異業種からのヘルスケア分野参入事例及び企業支援から得た事</a:t>
                      </a:r>
                      <a:endParaRPr kumimoji="1" lang="en-US" altLang="ja-JP" sz="16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1600" b="1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～</a:t>
                      </a:r>
                      <a:r>
                        <a:rPr kumimoji="1" lang="ja-JP" altLang="en-US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成功事例と失敗事例の紹介～</a:t>
                      </a:r>
                      <a:endParaRPr kumimoji="1" lang="en-US" altLang="ja-JP" sz="16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>
                        <a:lnSpc>
                          <a:spcPts val="1600"/>
                        </a:lnSpc>
                      </a:pP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>
                        <a:lnSpc>
                          <a:spcPts val="1600"/>
                        </a:lnSpc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プラスチック素材メーカーが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ヘルスケア分野事業へ参入したとき、会社では「早くこんな事業はや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>
                        <a:lnSpc>
                          <a:spcPts val="1600"/>
                        </a:lnSpc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めろ」と言われながら、それでも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20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年間で多くの学びを得て、ようやく事業の目処が立つまで成長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>
                        <a:lnSpc>
                          <a:spcPts val="1600"/>
                        </a:lnSpc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しました。また、企業支援においても色々な企業を見てきました。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>
                        <a:lnSpc>
                          <a:spcPts val="1600"/>
                        </a:lnSpc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このなかで、なぜ成功また失敗したかの事例紹介、特に失敗例を中心に経営者及び担当者が取り組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>
                        <a:lnSpc>
                          <a:spcPts val="1600"/>
                        </a:lnSpc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むことなど自己分析したものを紹介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します。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311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 fontAlgn="ctr">
                        <a:lnSpc>
                          <a:spcPts val="1400"/>
                        </a:lnSpc>
                      </a:pPr>
                      <a:r>
                        <a:rPr kumimoji="1" lang="en-US" altLang="ja-JP" sz="1000" b="1" i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【</a:t>
                      </a:r>
                      <a:r>
                        <a:rPr kumimoji="1" lang="ja-JP" altLang="en-US" sz="1000" b="1" i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講師</a:t>
                      </a:r>
                      <a:r>
                        <a:rPr kumimoji="1" lang="en-US" altLang="ja-JP" sz="1000" b="1" i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】</a:t>
                      </a:r>
                      <a:r>
                        <a:rPr kumimoji="1" lang="zh-TW" altLang="en-US" sz="1000" b="1" i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特定非営利活動法人</a:t>
                      </a:r>
                      <a:r>
                        <a:rPr kumimoji="1" lang="ja-JP" altLang="en-US" sz="1000" b="1" i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経営支援ＮＰＯクラブ　三重プロジェクトマネージャー　柴田　勝</a:t>
                      </a:r>
                      <a:endParaRPr kumimoji="1" lang="en-US" altLang="ja-JP" sz="1000" b="1" i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住友ベークライト（株）において、理事、医療機器事業部長、メデイカル開発センター長、可塑性樹脂製品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研究所長を歴任。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また、医療器材協会（現・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MTJAPAN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）理事、（株）志成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データム・総括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製造販売責任者　も歴任。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現在、経営</a:t>
                      </a:r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支援ＮＰＯクラブ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において、シニアアドバイザーを務める。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909419"/>
                  </a:ext>
                </a:extLst>
              </a:tr>
            </a:tbl>
          </a:graphicData>
        </a:graphic>
      </p:graphicFrame>
      <p:sp>
        <p:nvSpPr>
          <p:cNvPr id="19" name="テキスト ボックス 18">
            <a:hlinkClick r:id="rId6"/>
          </p:cNvPr>
          <p:cNvSpPr txBox="1"/>
          <p:nvPr/>
        </p:nvSpPr>
        <p:spPr>
          <a:xfrm>
            <a:off x="2557109" y="58162"/>
            <a:ext cx="4185761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厚生労働省「地域活性化雇用創造プロジェクト」採択事業</a:t>
            </a:r>
            <a:endParaRPr lang="en-US" altLang="ja-JP" sz="1200" kern="1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23" name="図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21" y="59688"/>
            <a:ext cx="446916" cy="288311"/>
          </a:xfrm>
          <a:prstGeom prst="rect">
            <a:avLst/>
          </a:prstGeom>
        </p:spPr>
      </p:pic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F096729F-0D24-49D4-E045-E66920649600}"/>
              </a:ext>
            </a:extLst>
          </p:cNvPr>
          <p:cNvSpPr txBox="1"/>
          <p:nvPr/>
        </p:nvSpPr>
        <p:spPr>
          <a:xfrm>
            <a:off x="579137" y="49954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三重県</a:t>
            </a:r>
          </a:p>
        </p:txBody>
      </p:sp>
    </p:spTree>
    <p:extLst>
      <p:ext uri="{BB962C8B-B14F-4D97-AF65-F5344CB8AC3E}">
        <p14:creationId xmlns:p14="http://schemas.microsoft.com/office/powerpoint/2010/main" val="1898873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1003</Words>
  <PresentationFormat>A4 210 x 297 mm</PresentationFormat>
  <Paragraphs>93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BIZ UDゴシック</vt:lpstr>
      <vt:lpstr>ＭＳ Ｐゴシック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