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vnd.openxmlformats-officedocument.vmlDrawing" Extension="vml"/>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9" r:id="rId4"/>
  </p:sldMasterIdLst>
  <p:notesMasterIdLst>
    <p:notesMasterId r:id="rId15"/>
  </p:notesMasterIdLst>
  <p:handoutMasterIdLst>
    <p:handoutMasterId r:id="rId16"/>
  </p:handoutMasterIdLst>
  <p:sldIdLst>
    <p:sldId id="2147375978" r:id="rId5"/>
    <p:sldId id="2147471466" r:id="rId6"/>
    <p:sldId id="2147471460" r:id="rId7"/>
    <p:sldId id="2147471456" r:id="rId8"/>
    <p:sldId id="2147471459" r:id="rId9"/>
    <p:sldId id="3697" r:id="rId10"/>
    <p:sldId id="2147471465" r:id="rId11"/>
    <p:sldId id="2147471462" r:id="rId12"/>
    <p:sldId id="2147471463" r:id="rId13"/>
    <p:sldId id="2147471464" r:id="rId14"/>
  </p:sldIdLst>
  <p:sldSz cx="9906000" cy="6858000" type="A4"/>
  <p:notesSz cx="6735763" cy="9866313"/>
  <p:custDataLst>
    <p:tags r:id="rId17"/>
  </p:custData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留意事項" id="{B8962158-944C-4529-BEDC-2A9DD49C0AFD}">
          <p14:sldIdLst>
            <p14:sldId id="2147375978"/>
            <p14:sldId id="2147471466"/>
          </p14:sldIdLst>
        </p14:section>
        <p14:section name="計画概要書" id="{613C444D-8039-4E7A-84DB-5C51F0A12FF2}">
          <p14:sldIdLst>
            <p14:sldId id="2147471460"/>
            <p14:sldId id="2147471456"/>
            <p14:sldId id="2147471459"/>
            <p14:sldId id="3697"/>
          </p14:sldIdLst>
        </p14:section>
        <p14:section name="記入例" id="{CD169C4A-3BC4-4B30-B39D-F02C56B0DB58}">
          <p14:sldIdLst>
            <p14:sldId id="2147471465"/>
            <p14:sldId id="2147471462"/>
            <p14:sldId id="2147471463"/>
            <p14:sldId id="2147471464"/>
          </p14:sldIdLst>
        </p14:section>
      </p14:sectionLst>
    </p:ext>
    <p:ext uri="{EFAFB233-063F-42B5-8137-9DF3F51BA10A}">
      <p15:sldGuideLst xmlns:p15="http://schemas.microsoft.com/office/powerpoint/2012/main">
        <p15:guide id="1" orient="horz" pos="640" userDrawn="1">
          <p15:clr>
            <a:srgbClr val="A4A3A4"/>
          </p15:clr>
        </p15:guide>
        <p15:guide id="2" pos="3120" userDrawn="1">
          <p15:clr>
            <a:srgbClr val="A4A3A4"/>
          </p15:clr>
        </p15:guide>
        <p15:guide id="3" pos="217" userDrawn="1">
          <p15:clr>
            <a:srgbClr val="A4A3A4"/>
          </p15:clr>
        </p15:guide>
        <p15:guide id="4" pos="6023" userDrawn="1">
          <p15:clr>
            <a:srgbClr val="A4A3A4"/>
          </p15:clr>
        </p15:guide>
        <p15:guide id="5" orient="horz" pos="424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橋本 凌也" initials="橋本" lastIdx="0" clrIdx="0">
    <p:extLst>
      <p:ext uri="{19B8F6BF-5375-455C-9EA6-DF929625EA0E}">
        <p15:presenceInfo xmlns:p15="http://schemas.microsoft.com/office/powerpoint/2012/main" userId="S-1-5-21-603612327-3047553966-3616396257-46931" providerId="AD"/>
      </p:ext>
    </p:extLst>
  </p:cmAuthor>
  <p:cmAuthor id="2" name="Hinako Takada" initials="HT" lastIdx="9" clrIdx="1">
    <p:extLst>
      <p:ext uri="{19B8F6BF-5375-455C-9EA6-DF929625EA0E}">
        <p15:presenceInfo xmlns:p15="http://schemas.microsoft.com/office/powerpoint/2012/main" userId="S::Hinako.Takada@jp.ey.com::c9370222-d8fc-4e60-a1cc-e9c0da3289b5" providerId="AD"/>
      </p:ext>
    </p:extLst>
  </p:cmAuthor>
  <p:cmAuthor id="3" name="Tatsuro Suzuki" initials="TS" lastIdx="4" clrIdx="2">
    <p:extLst>
      <p:ext uri="{19B8F6BF-5375-455C-9EA6-DF929625EA0E}">
        <p15:presenceInfo xmlns:p15="http://schemas.microsoft.com/office/powerpoint/2012/main" userId="S::Tatsuro.Suzuki@jp.ey.com::1ce5e321-62f2-4630-82f3-8c72267717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8C93"/>
    <a:srgbClr val="00B050"/>
    <a:srgbClr val="D6D6E8"/>
    <a:srgbClr val="082C65"/>
    <a:srgbClr val="DFDFED"/>
    <a:srgbClr val="FFF5E1"/>
    <a:srgbClr val="A6A6A6"/>
    <a:srgbClr val="F0F0F0"/>
    <a:srgbClr val="E1E1E1"/>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rgbClr val="00000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rgbClr val="000000"/>
        </a:fontRef>
        <a:schemeClr val="bg1"/>
      </a:tcTxStyle>
      <a:tcStyle>
        <a:tcBdr/>
        <a:fillRef idx="1">
          <a:schemeClr val="accent5"/>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601" autoAdjust="0"/>
  </p:normalViewPr>
  <p:slideViewPr>
    <p:cSldViewPr snapToGrid="0">
      <p:cViewPr varScale="1">
        <p:scale>
          <a:sx n="71" d="100"/>
          <a:sy n="71" d="100"/>
        </p:scale>
        <p:origin x="1104" y="60"/>
      </p:cViewPr>
      <p:guideLst>
        <p:guide orient="horz" pos="640"/>
        <p:guide pos="3120"/>
        <p:guide pos="217"/>
        <p:guide pos="6023"/>
        <p:guide orient="horz" pos="424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notesMasters/notesMaster1.xml" Type="http://schemas.openxmlformats.org/officeDocument/2006/relationships/notesMaster"/><Relationship Id="rId16" Target="handoutMasters/handoutMaster1.xml" Type="http://schemas.openxmlformats.org/officeDocument/2006/relationships/handoutMaster"/><Relationship Id="rId17" Target="tags/tag1.xml" Type="http://schemas.openxmlformats.org/officeDocument/2006/relationships/tags"/><Relationship Id="rId18" Target="commentAuthors.xml" Type="http://schemas.openxmlformats.org/officeDocument/2006/relationships/commentAuthors"/><Relationship Id="rId19" Target="presProps.xml" Type="http://schemas.openxmlformats.org/officeDocument/2006/relationships/presProps"/><Relationship Id="rId2" Target="../customXml/item2.xml" Type="http://schemas.openxmlformats.org/officeDocument/2006/relationships/customXml"/><Relationship Id="rId20" Target="viewProps.xml" Type="http://schemas.openxmlformats.org/officeDocument/2006/relationships/viewProps"/><Relationship Id="rId21" Target="theme/theme1.xml" Type="http://schemas.openxmlformats.org/officeDocument/2006/relationships/theme"/><Relationship Id="rId22" Target="tableStyles.xml" Type="http://schemas.openxmlformats.org/officeDocument/2006/relationships/tableStyle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drawings/_rels/vmlDrawing1.vml.rels><?xml version="1.0" encoding="UTF-8" standalone="yes"?><Relationships xmlns="http://schemas.openxmlformats.org/package/2006/relationships"><Relationship Id="rId1" Target="../media/image1.emf" Type="http://schemas.openxmlformats.org/officeDocument/2006/relationships/imag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04" name="ヘッダー プレースホルダー 1"/>
          <p:cNvSpPr>
            <a:spLocks noGrp="1"/>
          </p:cNvSpPr>
          <p:nvPr>
            <p:ph type="hdr" sz="quarter"/>
          </p:nvPr>
        </p:nvSpPr>
        <p:spPr>
          <a:xfrm>
            <a:off x="9" y="0"/>
            <a:ext cx="2919413" cy="495300"/>
          </a:xfrm>
          <a:prstGeom prst="rect">
            <a:avLst/>
          </a:prstGeom>
        </p:spPr>
        <p:txBody>
          <a:bodyPr vert="horz" lIns="91300" tIns="45651" rIns="91300" bIns="45651" rtlCol="0"/>
          <a:lstStyle>
            <a:lvl1pPr algn="l">
              <a:defRPr sz="1200"/>
            </a:lvl1pPr>
          </a:lstStyle>
          <a:p>
            <a:endParaRPr kumimoji="1" lang="ja-JP" altLang="en-US" dirty="0">
              <a:latin typeface="Yu Gothic UI" panose="020B0500000000000000" pitchFamily="50" charset="-128"/>
            </a:endParaRPr>
          </a:p>
        </p:txBody>
      </p:sp>
      <p:sp>
        <p:nvSpPr>
          <p:cNvPr id="1305" name="日付プレースホルダー 2"/>
          <p:cNvSpPr>
            <a:spLocks noGrp="1"/>
          </p:cNvSpPr>
          <p:nvPr>
            <p:ph type="dt" sz="quarter" idx="1"/>
          </p:nvPr>
        </p:nvSpPr>
        <p:spPr>
          <a:xfrm>
            <a:off x="3814763" y="0"/>
            <a:ext cx="2919412" cy="495300"/>
          </a:xfrm>
          <a:prstGeom prst="rect">
            <a:avLst/>
          </a:prstGeom>
        </p:spPr>
        <p:txBody>
          <a:bodyPr vert="horz" lIns="91300" tIns="45651" rIns="91300" bIns="45651" rtlCol="0"/>
          <a:lstStyle>
            <a:lvl1pPr algn="r">
              <a:defRPr sz="1200"/>
            </a:lvl1pPr>
          </a:lstStyle>
          <a:p>
            <a:fld id="{F8C17830-FF5B-43B3-94A6-14D7C78D0307}" type="datetimeFigureOut">
              <a:rPr kumimoji="1" lang="ja-JP" altLang="en-US" smtClean="0">
                <a:latin typeface="Yu Gothic UI" panose="020B0500000000000000" pitchFamily="50" charset="-128"/>
              </a:rPr>
              <a:t>2024/4/25</a:t>
            </a:fld>
            <a:endParaRPr kumimoji="1" lang="ja-JP" altLang="en-US" dirty="0">
              <a:latin typeface="Yu Gothic UI" panose="020B0500000000000000" pitchFamily="50" charset="-128"/>
            </a:endParaRPr>
          </a:p>
        </p:txBody>
      </p:sp>
      <p:sp>
        <p:nvSpPr>
          <p:cNvPr id="1306" name="フッター プレースホルダー 3"/>
          <p:cNvSpPr>
            <a:spLocks noGrp="1"/>
          </p:cNvSpPr>
          <p:nvPr>
            <p:ph type="ftr" sz="quarter" idx="2"/>
          </p:nvPr>
        </p:nvSpPr>
        <p:spPr>
          <a:xfrm>
            <a:off x="9" y="9371018"/>
            <a:ext cx="2919413" cy="495300"/>
          </a:xfrm>
          <a:prstGeom prst="rect">
            <a:avLst/>
          </a:prstGeom>
        </p:spPr>
        <p:txBody>
          <a:bodyPr vert="horz" lIns="91300" tIns="45651" rIns="91300" bIns="45651" rtlCol="0" anchor="b"/>
          <a:lstStyle>
            <a:lvl1pPr algn="l">
              <a:defRPr sz="1200"/>
            </a:lvl1pPr>
          </a:lstStyle>
          <a:p>
            <a:endParaRPr kumimoji="1" lang="ja-JP" altLang="en-US" dirty="0">
              <a:latin typeface="Yu Gothic UI" panose="020B0500000000000000" pitchFamily="50" charset="-128"/>
            </a:endParaRPr>
          </a:p>
        </p:txBody>
      </p:sp>
      <p:sp>
        <p:nvSpPr>
          <p:cNvPr id="1307" name="スライド番号プレースホルダー 4"/>
          <p:cNvSpPr>
            <a:spLocks noGrp="1"/>
          </p:cNvSpPr>
          <p:nvPr>
            <p:ph type="sldNum" sz="quarter" idx="3"/>
          </p:nvPr>
        </p:nvSpPr>
        <p:spPr>
          <a:xfrm>
            <a:off x="3814763" y="9371018"/>
            <a:ext cx="2919412" cy="495300"/>
          </a:xfrm>
          <a:prstGeom prst="rect">
            <a:avLst/>
          </a:prstGeom>
        </p:spPr>
        <p:txBody>
          <a:bodyPr vert="horz" lIns="91300" tIns="45651" rIns="91300" bIns="45651" rtlCol="0" anchor="b"/>
          <a:lstStyle>
            <a:lvl1pPr algn="r">
              <a:defRPr sz="1200"/>
            </a:lvl1pPr>
          </a:lstStyle>
          <a:p>
            <a:fld id="{9949B089-7E5B-4702-BF1B-2CD1390C97E2}" type="slidenum">
              <a:rPr kumimoji="1" lang="ja-JP" altLang="en-US" smtClean="0">
                <a:latin typeface="Yu Gothic UI" panose="020B0500000000000000" pitchFamily="50" charset="-128"/>
              </a:rPr>
              <a:t>‹#›</a:t>
            </a:fld>
            <a:endParaRPr kumimoji="1" lang="ja-JP" altLang="en-US" dirty="0">
              <a:latin typeface="Yu Gothic UI" panose="020B0500000000000000" pitchFamily="50" charset="-128"/>
            </a:endParaRPr>
          </a:p>
        </p:txBody>
      </p:sp>
    </p:spTree>
    <p:extLst>
      <p:ext uri="{BB962C8B-B14F-4D97-AF65-F5344CB8AC3E}">
        <p14:creationId xmlns:p14="http://schemas.microsoft.com/office/powerpoint/2010/main" val="2953947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7" name="ヘッダー プレースホルダー 1"/>
          <p:cNvSpPr>
            <a:spLocks noGrp="1"/>
          </p:cNvSpPr>
          <p:nvPr>
            <p:ph type="hdr" sz="quarter"/>
          </p:nvPr>
        </p:nvSpPr>
        <p:spPr>
          <a:xfrm>
            <a:off x="9" y="0"/>
            <a:ext cx="2919413" cy="495300"/>
          </a:xfrm>
          <a:prstGeom prst="rect">
            <a:avLst/>
          </a:prstGeom>
        </p:spPr>
        <p:txBody>
          <a:bodyPr vert="horz" lIns="91300" tIns="45651" rIns="91300" bIns="45651" rtlCol="0"/>
          <a:lstStyle>
            <a:lvl1pPr algn="l">
              <a:defRPr sz="1200">
                <a:latin typeface="Yu Gothic UI" panose="020B0500000000000000" pitchFamily="50" charset="-128"/>
              </a:defRPr>
            </a:lvl1pPr>
          </a:lstStyle>
          <a:p>
            <a:endParaRPr lang="ja-JP" altLang="en-US" dirty="0"/>
          </a:p>
        </p:txBody>
      </p:sp>
      <p:sp>
        <p:nvSpPr>
          <p:cNvPr id="1298" name="日付プレースホルダー 2"/>
          <p:cNvSpPr>
            <a:spLocks noGrp="1"/>
          </p:cNvSpPr>
          <p:nvPr>
            <p:ph type="dt" idx="1"/>
          </p:nvPr>
        </p:nvSpPr>
        <p:spPr>
          <a:xfrm>
            <a:off x="3814763" y="0"/>
            <a:ext cx="2919412" cy="495300"/>
          </a:xfrm>
          <a:prstGeom prst="rect">
            <a:avLst/>
          </a:prstGeom>
        </p:spPr>
        <p:txBody>
          <a:bodyPr vert="horz" lIns="91300" tIns="45651" rIns="91300" bIns="45651" rtlCol="0"/>
          <a:lstStyle>
            <a:lvl1pPr algn="r">
              <a:defRPr sz="1200">
                <a:latin typeface="Yu Gothic UI" panose="020B0500000000000000" pitchFamily="50" charset="-128"/>
              </a:defRPr>
            </a:lvl1pPr>
          </a:lstStyle>
          <a:p>
            <a:fld id="{5D23B373-0D6E-4E06-951C-C3205AE916D0}" type="datetimeFigureOut">
              <a:rPr lang="ja-JP" altLang="en-US" smtClean="0"/>
              <a:pPr/>
              <a:t>2024/4/25</a:t>
            </a:fld>
            <a:endParaRPr lang="ja-JP" altLang="en-US" dirty="0"/>
          </a:p>
        </p:txBody>
      </p:sp>
      <p:sp>
        <p:nvSpPr>
          <p:cNvPr id="1299"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300" tIns="45651" rIns="91300" bIns="45651" rtlCol="0" anchor="ctr"/>
          <a:lstStyle/>
          <a:p>
            <a:endParaRPr lang="ja-JP" altLang="en-US"/>
          </a:p>
        </p:txBody>
      </p:sp>
      <p:sp>
        <p:nvSpPr>
          <p:cNvPr id="1300" name="ノート プレースホルダー 4"/>
          <p:cNvSpPr>
            <a:spLocks noGrp="1"/>
          </p:cNvSpPr>
          <p:nvPr>
            <p:ph type="body" sz="quarter" idx="3"/>
          </p:nvPr>
        </p:nvSpPr>
        <p:spPr>
          <a:xfrm>
            <a:off x="673100" y="4748213"/>
            <a:ext cx="5389563" cy="3884612"/>
          </a:xfrm>
          <a:prstGeom prst="rect">
            <a:avLst/>
          </a:prstGeom>
        </p:spPr>
        <p:txBody>
          <a:bodyPr vert="horz" lIns="91300" tIns="45651" rIns="91300" bIns="4565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01" name="フッター プレースホルダー 5"/>
          <p:cNvSpPr>
            <a:spLocks noGrp="1"/>
          </p:cNvSpPr>
          <p:nvPr>
            <p:ph type="ftr" sz="quarter" idx="4"/>
          </p:nvPr>
        </p:nvSpPr>
        <p:spPr>
          <a:xfrm>
            <a:off x="9" y="9371018"/>
            <a:ext cx="2919413" cy="495300"/>
          </a:xfrm>
          <a:prstGeom prst="rect">
            <a:avLst/>
          </a:prstGeom>
        </p:spPr>
        <p:txBody>
          <a:bodyPr vert="horz" lIns="91300" tIns="45651" rIns="91300" bIns="45651" rtlCol="0" anchor="b"/>
          <a:lstStyle>
            <a:lvl1pPr algn="l">
              <a:defRPr sz="1200">
                <a:latin typeface="Yu Gothic UI" panose="020B0500000000000000" pitchFamily="50" charset="-128"/>
              </a:defRPr>
            </a:lvl1pPr>
          </a:lstStyle>
          <a:p>
            <a:endParaRPr lang="ja-JP" altLang="en-US" dirty="0"/>
          </a:p>
        </p:txBody>
      </p:sp>
      <p:sp>
        <p:nvSpPr>
          <p:cNvPr id="1302" name="スライド番号プレースホルダー 6"/>
          <p:cNvSpPr>
            <a:spLocks noGrp="1"/>
          </p:cNvSpPr>
          <p:nvPr>
            <p:ph type="sldNum" sz="quarter" idx="5"/>
          </p:nvPr>
        </p:nvSpPr>
        <p:spPr>
          <a:xfrm>
            <a:off x="3814763" y="9371018"/>
            <a:ext cx="2919412" cy="495300"/>
          </a:xfrm>
          <a:prstGeom prst="rect">
            <a:avLst/>
          </a:prstGeom>
        </p:spPr>
        <p:txBody>
          <a:bodyPr vert="horz" lIns="91300" tIns="45651" rIns="91300" bIns="45651" rtlCol="0" anchor="b"/>
          <a:lstStyle>
            <a:lvl1pPr algn="r">
              <a:defRPr sz="1200">
                <a:latin typeface="Yu Gothic UI" panose="020B0500000000000000" pitchFamily="50" charset="-128"/>
              </a:defRPr>
            </a:lvl1pPr>
          </a:lstStyle>
          <a:p>
            <a:fld id="{F8E5184A-5F3D-41FA-88B1-EE12723C0EBC}" type="slidenum">
              <a:rPr lang="ja-JP" altLang="en-US" smtClean="0"/>
              <a:pPr/>
              <a:t>‹#›</a:t>
            </a:fld>
            <a:endParaRPr lang="ja-JP" altLang="en-US" dirty="0"/>
          </a:p>
        </p:txBody>
      </p:sp>
    </p:spTree>
    <p:extLst>
      <p:ext uri="{BB962C8B-B14F-4D97-AF65-F5344CB8AC3E}">
        <p14:creationId xmlns:p14="http://schemas.microsoft.com/office/powerpoint/2010/main" val="40038200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3</a:t>
            </a:fld>
            <a:endParaRPr kumimoji="1" lang="ja-JP" altLang="en-US"/>
          </a:p>
        </p:txBody>
      </p:sp>
    </p:spTree>
    <p:extLst>
      <p:ext uri="{BB962C8B-B14F-4D97-AF65-F5344CB8AC3E}">
        <p14:creationId xmlns:p14="http://schemas.microsoft.com/office/powerpoint/2010/main" val="3902305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4</a:t>
            </a:fld>
            <a:endParaRPr kumimoji="1" lang="ja-JP" altLang="en-US"/>
          </a:p>
        </p:txBody>
      </p:sp>
    </p:spTree>
    <p:extLst>
      <p:ext uri="{BB962C8B-B14F-4D97-AF65-F5344CB8AC3E}">
        <p14:creationId xmlns:p14="http://schemas.microsoft.com/office/powerpoint/2010/main" val="3206866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5</a:t>
            </a:fld>
            <a:endParaRPr kumimoji="1" lang="ja-JP" altLang="en-US"/>
          </a:p>
        </p:txBody>
      </p:sp>
    </p:spTree>
    <p:extLst>
      <p:ext uri="{BB962C8B-B14F-4D97-AF65-F5344CB8AC3E}">
        <p14:creationId xmlns:p14="http://schemas.microsoft.com/office/powerpoint/2010/main" val="3806908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7</a:t>
            </a:fld>
            <a:endParaRPr kumimoji="1" lang="ja-JP" altLang="en-US"/>
          </a:p>
        </p:txBody>
      </p:sp>
    </p:spTree>
    <p:extLst>
      <p:ext uri="{BB962C8B-B14F-4D97-AF65-F5344CB8AC3E}">
        <p14:creationId xmlns:p14="http://schemas.microsoft.com/office/powerpoint/2010/main" val="126797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8</a:t>
            </a:fld>
            <a:endParaRPr kumimoji="1" lang="ja-JP" altLang="en-US"/>
          </a:p>
        </p:txBody>
      </p:sp>
    </p:spTree>
    <p:extLst>
      <p:ext uri="{BB962C8B-B14F-4D97-AF65-F5344CB8AC3E}">
        <p14:creationId xmlns:p14="http://schemas.microsoft.com/office/powerpoint/2010/main" val="8611160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8E5184A-5F3D-41FA-88B1-EE12723C0EBC}" type="slidenum">
              <a:rPr kumimoji="1" lang="ja-JP" altLang="en-US" smtClean="0"/>
              <a:t>9</a:t>
            </a:fld>
            <a:endParaRPr kumimoji="1" lang="ja-JP" altLang="en-US"/>
          </a:p>
        </p:txBody>
      </p:sp>
    </p:spTree>
    <p:extLst>
      <p:ext uri="{BB962C8B-B14F-4D97-AF65-F5344CB8AC3E}">
        <p14:creationId xmlns:p14="http://schemas.microsoft.com/office/powerpoint/2010/main" val="202427583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065625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0" y="746992"/>
            <a:ext cx="9904703" cy="0"/>
          </a:xfrm>
          <a:prstGeom prst="line">
            <a:avLst/>
          </a:prstGeom>
          <a:noFill/>
          <a:ln w="19050" cap="flat" cmpd="sng" algn="ctr">
            <a:solidFill>
              <a:schemeClr val="tx1">
                <a:lumMod val="50000"/>
                <a:lumOff val="50000"/>
              </a:schemeClr>
            </a:solidFill>
            <a:prstDash val="solid"/>
            <a:round/>
            <a:headEnd type="none" w="med" len="med"/>
            <a:tailEnd type="none" w="med" len="med"/>
          </a:ln>
          <a:effectLst/>
        </p:spPr>
      </p:cxnSp>
      <p:sp>
        <p:nvSpPr>
          <p:cNvPr id="9" name="Slide Number Placeholder 8">
            <a:extLst>
              <a:ext uri="{FF2B5EF4-FFF2-40B4-BE49-F238E27FC236}">
                <a16:creationId xmlns:a16="http://schemas.microsoft.com/office/drawing/2014/main" id="{F2552A36-484A-4AA8-BDA8-77E1B73AB490}"/>
              </a:ext>
            </a:extLst>
          </p:cNvPr>
          <p:cNvSpPr>
            <a:spLocks noGrp="1"/>
          </p:cNvSpPr>
          <p:nvPr>
            <p:ph type="sldNum" sz="quarter" idx="12"/>
          </p:nvPr>
        </p:nvSpPr>
        <p:spPr>
          <a:xfrm>
            <a:off x="9410700" y="6509443"/>
            <a:ext cx="495300" cy="348557"/>
          </a:xfrm>
          <a:prstGeom prst="rect">
            <a:avLst/>
          </a:prstGeom>
        </p:spPr>
        <p:txBody>
          <a:bodyPr/>
          <a:lstStyle>
            <a:lvl1pPr algn="r">
              <a:defRPr sz="1400">
                <a:latin typeface="Yu Gothic UI" panose="020B0500000000000000" pitchFamily="50" charset="-128"/>
                <a:ea typeface="Yu Gothic UI" panose="020B0500000000000000" pitchFamily="50" charset="-128"/>
              </a:defRPr>
            </a:lvl1pPr>
          </a:lstStyle>
          <a:p>
            <a:pPr>
              <a:defRPr/>
            </a:pPr>
            <a:fld id="{7DE63CFC-9FCE-47C5-8094-560B20205859}" type="slidenum">
              <a:rPr lang="en-US" altLang="ja-JP" smtClean="0">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34293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サイズ変更・藍色">
    <p:spTree>
      <p:nvGrpSpPr>
        <p:cNvPr id="1" name=""/>
        <p:cNvGrpSpPr/>
        <p:nvPr/>
      </p:nvGrpSpPr>
      <p:grpSpPr>
        <a:xfrm>
          <a:off x="0" y="0"/>
          <a:ext cx="0" cy="0"/>
          <a:chOff x="0" y="0"/>
          <a:chExt cx="0" cy="0"/>
        </a:xfrm>
      </p:grpSpPr>
      <p:sp>
        <p:nvSpPr>
          <p:cNvPr id="5" name="Rectangle 5"/>
          <p:cNvSpPr>
            <a:spLocks noGrp="1" noChangeArrowheads="1"/>
          </p:cNvSpPr>
          <p:nvPr>
            <p:ph type="sldNum" sz="quarter" idx="12"/>
          </p:nvPr>
        </p:nvSpPr>
        <p:spPr>
          <a:ln/>
        </p:spPr>
        <p:txBody>
          <a:bodyPr/>
          <a:lstStyle>
            <a:lvl1pPr>
              <a:defRPr/>
            </a:lvl1pPr>
          </a:lstStyle>
          <a:p>
            <a:pPr>
              <a:defRPr/>
            </a:pPr>
            <a:fld id="{F6C2E01A-B428-4AA5-B116-BB9AC8521681}" type="slidenum">
              <a:rPr lang="en-US" altLang="ja-JP">
                <a:solidFill>
                  <a:srgbClr val="000000"/>
                </a:solidFill>
              </a:rPr>
              <a:pPr>
                <a:defRPr/>
              </a:pPr>
              <a:t>‹#›</a:t>
            </a:fld>
            <a:endParaRPr lang="en-US" altLang="ja-JP">
              <a:solidFill>
                <a:srgbClr val="000000"/>
              </a:solidFill>
            </a:endParaRPr>
          </a:p>
        </p:txBody>
      </p:sp>
      <p:cxnSp>
        <p:nvCxnSpPr>
          <p:cNvPr id="6" name="直線コネクタ 5">
            <a:extLst>
              <a:ext uri="{FF2B5EF4-FFF2-40B4-BE49-F238E27FC236}">
                <a16:creationId xmlns:a16="http://schemas.microsoft.com/office/drawing/2014/main" id="{1211FD40-1708-4A5C-9A67-5C157FF9B659}"/>
              </a:ext>
            </a:extLst>
          </p:cNvPr>
          <p:cNvCxnSpPr/>
          <p:nvPr userDrawn="1"/>
        </p:nvCxnSpPr>
        <p:spPr bwMode="auto">
          <a:xfrm>
            <a:off x="1" y="746992"/>
            <a:ext cx="9904703" cy="0"/>
          </a:xfrm>
          <a:prstGeom prst="line">
            <a:avLst/>
          </a:prstGeom>
          <a:noFill/>
          <a:ln w="19050" cap="flat" cmpd="sng" algn="ctr">
            <a:solidFill>
              <a:srgbClr val="002060"/>
            </a:solidFill>
            <a:prstDash val="solid"/>
            <a:round/>
            <a:headEnd type="none" w="med" len="med"/>
            <a:tailEnd type="none" w="med" len="med"/>
          </a:ln>
          <a:effectLst/>
        </p:spPr>
      </p:cxnSp>
      <p:sp>
        <p:nvSpPr>
          <p:cNvPr id="10" name="正方形/長方形 9">
            <a:extLst>
              <a:ext uri="{FF2B5EF4-FFF2-40B4-BE49-F238E27FC236}">
                <a16:creationId xmlns:a16="http://schemas.microsoft.com/office/drawing/2014/main" id="{EC7221AA-02AF-4FA7-AD49-CBCDAB8D8137}"/>
              </a:ext>
            </a:extLst>
          </p:cNvPr>
          <p:cNvSpPr/>
          <p:nvPr userDrawn="1"/>
        </p:nvSpPr>
        <p:spPr>
          <a:xfrm>
            <a:off x="1" y="1"/>
            <a:ext cx="9904703" cy="7469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en-US" altLang="ja-JP" sz="1600" b="1" dirty="0">
                <a:solidFill>
                  <a:schemeClr val="tx1"/>
                </a:solidFill>
                <a:latin typeface="Yu Gothic UI" panose="020B0500000000000000" pitchFamily="50" charset="-128"/>
                <a:ea typeface="Yu Gothic UI" panose="020B0500000000000000" pitchFamily="50" charset="-128"/>
              </a:rPr>
              <a:t>【</a:t>
            </a:r>
            <a:r>
              <a:rPr kumimoji="1" lang="ja-JP" altLang="en-US" sz="1600" b="1" dirty="0">
                <a:solidFill>
                  <a:schemeClr val="tx1"/>
                </a:solidFill>
                <a:latin typeface="Yu Gothic UI" panose="020B0500000000000000" pitchFamily="50" charset="-128"/>
                <a:ea typeface="Yu Gothic UI" panose="020B0500000000000000" pitchFamily="50" charset="-128"/>
              </a:rPr>
              <a:t>様式</a:t>
            </a:r>
            <a:r>
              <a:rPr kumimoji="1" lang="en-US" altLang="ja-JP" sz="1600" b="1" dirty="0">
                <a:solidFill>
                  <a:schemeClr val="tx1"/>
                </a:solidFill>
                <a:latin typeface="Yu Gothic UI" panose="020B0500000000000000" pitchFamily="50" charset="-128"/>
                <a:ea typeface="Yu Gothic UI" panose="020B0500000000000000" pitchFamily="50" charset="-128"/>
              </a:rPr>
              <a:t>3】 </a:t>
            </a:r>
            <a:r>
              <a:rPr kumimoji="1" lang="ja-JP" altLang="en-US" sz="1600" b="1" dirty="0">
                <a:solidFill>
                  <a:schemeClr val="tx1"/>
                </a:solidFill>
                <a:latin typeface="Yu Gothic UI" panose="020B0500000000000000" pitchFamily="50" charset="-128"/>
                <a:ea typeface="Yu Gothic UI" panose="020B0500000000000000" pitchFamily="50" charset="-128"/>
              </a:rPr>
              <a:t>個別事業計画：①宿泊施設の改修</a:t>
            </a:r>
          </a:p>
        </p:txBody>
      </p:sp>
    </p:spTree>
    <p:extLst>
      <p:ext uri="{BB962C8B-B14F-4D97-AF65-F5344CB8AC3E}">
        <p14:creationId xmlns:p14="http://schemas.microsoft.com/office/powerpoint/2010/main" val="2877459503"/>
      </p:ext>
    </p:extLst>
  </p:cSld>
  <p:clrMapOvr>
    <a:masterClrMapping/>
  </p:clrMapOvr>
  <p:extLst>
    <p:ext uri="{DCECCB84-F9BA-43D5-87BE-67443E8EF086}">
      <p15:sldGuideLst xmlns:p15="http://schemas.microsoft.com/office/powerpoint/2012/main">
        <p15:guide id="1" orient="horz" pos="2160">
          <p15:clr>
            <a:srgbClr val="FBAE40"/>
          </p15:clr>
        </p15:guide>
        <p15:guide id="2" pos="3120">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theme/theme1.xml" Type="http://schemas.openxmlformats.org/officeDocument/2006/relationships/theme"/><Relationship Id="rId5" Target="../drawings/vmlDrawing1.vml" Type="http://schemas.openxmlformats.org/officeDocument/2006/relationships/vmlDrawing"/><Relationship Id="rId6" Target="../tags/tag2.xml" Type="http://schemas.openxmlformats.org/officeDocument/2006/relationships/tags"/><Relationship Id="rId7" Target="../embeddings/oleObject1.bin" Type="http://schemas.openxmlformats.org/officeDocument/2006/relationships/oleObject"/><Relationship Id="rId8" Target="../media/image1.emf"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オブジェクト 2" hidden="1">
            <a:extLst>
              <a:ext uri="{FF2B5EF4-FFF2-40B4-BE49-F238E27FC236}">
                <a16:creationId xmlns:a16="http://schemas.microsoft.com/office/drawing/2014/main" id="{84F7E6F4-64F1-4B70-8C89-43FFEAB0AC47}"/>
              </a:ext>
            </a:extLst>
          </p:cNvPr>
          <p:cNvGraphicFramePr>
            <a:graphicFrameLocks noChangeAspect="1"/>
          </p:cNvGraphicFramePr>
          <p:nvPr userDrawn="1">
            <p:custDataLst>
              <p:tags r:id="rId6"/>
            </p:custDataLst>
            <p:extLst>
              <p:ext uri="{D42A27DB-BD31-4B8C-83A1-F6EECF244321}">
                <p14:modId xmlns:p14="http://schemas.microsoft.com/office/powerpoint/2010/main" val="161745131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9" name="think-cell スライド" r:id="rId7" imgW="592" imgH="591" progId="TCLayout.ActiveDocument.1">
                  <p:embed/>
                </p:oleObj>
              </mc:Choice>
              <mc:Fallback>
                <p:oleObj name="think-cell スライド" r:id="rId7" imgW="592" imgH="591" progId="TCLayout.ActiveDocument.1">
                  <p:embed/>
                  <p:pic>
                    <p:nvPicPr>
                      <p:cNvPr id="3" name="オブジェクト 2" hidden="1">
                        <a:extLst>
                          <a:ext uri="{FF2B5EF4-FFF2-40B4-BE49-F238E27FC236}">
                            <a16:creationId xmlns:a16="http://schemas.microsoft.com/office/drawing/2014/main" id="{84F7E6F4-64F1-4B70-8C89-43FFEAB0AC47}"/>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1025" name="Rectangle 2"/>
          <p:cNvSpPr>
            <a:spLocks noGrp="1" noChangeArrowheads="1"/>
          </p:cNvSpPr>
          <p:nvPr>
            <p:ph type="body" idx="1"/>
          </p:nvPr>
        </p:nvSpPr>
        <p:spPr>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9" name="Rectangle 6"/>
          <p:cNvSpPr>
            <a:spLocks noChangeArrowheads="1"/>
          </p:cNvSpPr>
          <p:nvPr/>
        </p:nvSpPr>
        <p:spPr>
          <a:xfrm>
            <a:off x="0" y="0"/>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dirty="0">
              <a:solidFill>
                <a:srgbClr val="000000"/>
              </a:solidFill>
              <a:latin typeface="Yu Gothic UI" panose="020B0500000000000000" pitchFamily="50" charset="-128"/>
            </a:endParaRPr>
          </a:p>
        </p:txBody>
      </p:sp>
      <p:sp>
        <p:nvSpPr>
          <p:cNvPr id="1034" name="Rectangle 22"/>
          <p:cNvSpPr>
            <a:spLocks noGrp="1" noChangeArrowheads="1"/>
          </p:cNvSpPr>
          <p:nvPr>
            <p:ph type="title"/>
          </p:nvPr>
        </p:nvSpPr>
        <p:spPr>
          <a:xfrm>
            <a:off x="0"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972147544"/>
      </p:ext>
    </p:extLst>
  </p:cSld>
  <p:clrMap bg1="lt1" tx1="dk1" bg2="lt2" tx2="dk2" accent1="accent1" accent2="accent2" accent3="accent3" accent4="accent4" accent5="accent5" accent6="accent6" hlink="hlink" folHlink="folHlink"/>
  <p:sldLayoutIdLst>
    <p:sldLayoutId id="2147484160" r:id="rId1"/>
    <p:sldLayoutId id="2147484161" r:id="rId2"/>
    <p:sldLayoutId id="2147484162" r:id="rId3"/>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Yu Gothic UI" panose="020B0500000000000000" pitchFamily="50" charset="-128"/>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Yu Gothic UI" panose="020B0500000000000000" pitchFamily="50" charset="-128"/>
          <a:ea typeface="+mn-ea"/>
        </a:defRPr>
      </a:lvl2pPr>
      <a:lvl3pPr marL="1143000" indent="-228600" algn="l" rtl="0" eaLnBrk="0" fontAlgn="base" hangingPunct="0">
        <a:spcBef>
          <a:spcPct val="20000"/>
        </a:spcBef>
        <a:spcAft>
          <a:spcPct val="0"/>
        </a:spcAft>
        <a:buChar char="•"/>
        <a:defRPr kumimoji="1" sz="2400">
          <a:solidFill>
            <a:schemeClr val="tx1"/>
          </a:solidFill>
          <a:latin typeface="Yu Gothic UI" panose="020B0500000000000000" pitchFamily="50" charset="-128"/>
          <a:ea typeface="+mn-ea"/>
        </a:defRPr>
      </a:lvl3pPr>
      <a:lvl4pPr marL="1600200" indent="-228600" algn="l" rtl="0" eaLnBrk="0" fontAlgn="base" hangingPunct="0">
        <a:spcBef>
          <a:spcPct val="20000"/>
        </a:spcBef>
        <a:spcAft>
          <a:spcPct val="0"/>
        </a:spcAft>
        <a:buChar char="–"/>
        <a:defRPr kumimoji="1" sz="2000">
          <a:solidFill>
            <a:schemeClr val="tx1"/>
          </a:solidFill>
          <a:latin typeface="Yu Gothic UI" panose="020B0500000000000000" pitchFamily="50" charset="-128"/>
          <a:ea typeface="+mn-ea"/>
        </a:defRPr>
      </a:lvl4pPr>
      <a:lvl5pPr marL="2057400" indent="-228600" algn="l" rtl="0" eaLnBrk="0" fontAlgn="base" hangingPunct="0">
        <a:spcBef>
          <a:spcPct val="20000"/>
        </a:spcBef>
        <a:spcAft>
          <a:spcPct val="0"/>
        </a:spcAft>
        <a:buChar char="»"/>
        <a:defRPr kumimoji="1" sz="2000">
          <a:solidFill>
            <a:schemeClr val="tx1"/>
          </a:solidFill>
          <a:latin typeface="Yu Gothic UI" panose="020B0500000000000000" pitchFamily="50" charset="-128"/>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544398-20C5-13A5-15B9-C199F243E932}"/>
              </a:ext>
            </a:extLst>
          </p:cNvPr>
          <p:cNvSpPr>
            <a:spLocks noGrp="1"/>
          </p:cNvSpPr>
          <p:nvPr>
            <p:ph type="title"/>
          </p:nvPr>
        </p:nvSpPr>
        <p:spPr>
          <a:xfrm>
            <a:off x="130629" y="143692"/>
            <a:ext cx="8266113" cy="476250"/>
          </a:xfrm>
        </p:spPr>
        <p:txBody>
          <a:bodyPr/>
          <a:lstStyle/>
          <a:p>
            <a:r>
              <a:rPr kumimoji="1" lang="ja-JP" altLang="en-US" sz="2000" b="1" dirty="0">
                <a:latin typeface="Yu Gothic UI" panose="020B0500000000000000" pitchFamily="50" charset="-128"/>
                <a:ea typeface="Yu Gothic UI" panose="020B0500000000000000" pitchFamily="50" charset="-128"/>
              </a:rPr>
              <a:t>留意事項</a:t>
            </a:r>
          </a:p>
        </p:txBody>
      </p:sp>
      <p:sp>
        <p:nvSpPr>
          <p:cNvPr id="4" name="Rectangle 25">
            <a:extLst>
              <a:ext uri="{FF2B5EF4-FFF2-40B4-BE49-F238E27FC236}">
                <a16:creationId xmlns:a16="http://schemas.microsoft.com/office/drawing/2014/main" id="{624D997E-4839-4E4C-8EB6-10BA7AAA77E0}"/>
              </a:ext>
            </a:extLst>
          </p:cNvPr>
          <p:cNvSpPr/>
          <p:nvPr/>
        </p:nvSpPr>
        <p:spPr>
          <a:xfrm>
            <a:off x="452437" y="1016000"/>
            <a:ext cx="9001125" cy="5473700"/>
          </a:xfrm>
          <a:prstGeom prst="rect">
            <a:avLst/>
          </a:prstGeom>
          <a:solidFill>
            <a:srgbClr val="D6D6E8"/>
          </a:solidFill>
          <a:ln w="28575">
            <a:solidFill>
              <a:srgbClr val="082C65"/>
            </a:solidFill>
          </a:ln>
        </p:spPr>
        <p:txBody>
          <a:bodyPr wrap="square" tIns="36000" bIns="36000" rtlCol="0" anchor="ctr">
            <a:no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177800" indent="-177800" defTabSz="1703388">
              <a:spcBef>
                <a:spcPts val="1200"/>
              </a:spcBef>
              <a:buFont typeface="Arial" panose="020B0604020202020204" pitchFamily="34" charset="0"/>
              <a:buChar char="•"/>
              <a:tabLst>
                <a:tab pos="7261225" algn="l"/>
              </a:tabLst>
            </a:pPr>
            <a:r>
              <a:rPr lang="ja-JP" altLang="en-US" sz="1600" kern="0" dirty="0">
                <a:latin typeface="Yu Gothic UI" panose="020B0500000000000000" pitchFamily="50" charset="-128"/>
                <a:ea typeface="Yu Gothic UI" panose="020B0500000000000000" pitchFamily="50" charset="-128"/>
              </a:rPr>
              <a:t>本資料</a:t>
            </a:r>
            <a:r>
              <a:rPr lang="ja-JP" altLang="en-US" sz="1600" kern="0" dirty="0" smtClean="0">
                <a:latin typeface="Yu Gothic UI" panose="020B0500000000000000" pitchFamily="50" charset="-128"/>
                <a:ea typeface="Yu Gothic UI" panose="020B0500000000000000" pitchFamily="50" charset="-128"/>
              </a:rPr>
              <a:t>は「</a:t>
            </a:r>
            <a:r>
              <a:rPr lang="ja-JP" altLang="en-US" sz="1600" kern="0" dirty="0">
                <a:latin typeface="Yu Gothic UI" panose="020B0500000000000000" pitchFamily="50" charset="-128"/>
                <a:ea typeface="Yu Gothic UI" panose="020B0500000000000000" pitchFamily="50" charset="-128"/>
              </a:rPr>
              <a:t>全体事業計画書（概要版）」です。</a:t>
            </a:r>
            <a:endParaRPr lang="en-US" altLang="ja-JP" sz="1600" kern="0" dirty="0">
              <a:latin typeface="Yu Gothic UI" panose="020B0500000000000000" pitchFamily="50" charset="-128"/>
              <a:ea typeface="Yu Gothic UI" panose="020B0500000000000000" pitchFamily="50" charset="-128"/>
            </a:endParaRPr>
          </a:p>
          <a:p>
            <a:pPr marL="177800" indent="-177800" defTabSz="1703388">
              <a:spcBef>
                <a:spcPts val="1200"/>
              </a:spcBef>
              <a:buFont typeface="Arial" panose="020B0604020202020204" pitchFamily="34" charset="0"/>
              <a:buChar char="•"/>
              <a:tabLst>
                <a:tab pos="7261225" algn="l"/>
              </a:tabLst>
            </a:pPr>
            <a:r>
              <a:rPr lang="ja-JP" altLang="en-US" sz="1600" kern="0" dirty="0">
                <a:latin typeface="Yu Gothic UI" panose="020B0500000000000000" pitchFamily="50" charset="-128"/>
                <a:ea typeface="Yu Gothic UI" panose="020B0500000000000000" pitchFamily="50" charset="-128"/>
              </a:rPr>
              <a:t>タイトル以下の記載方法や枚数の追加等は自由です。</a:t>
            </a:r>
            <a:endParaRPr lang="en-US" altLang="ja-JP" sz="1600" kern="0" dirty="0">
              <a:latin typeface="Yu Gothic UI" panose="020B0500000000000000" pitchFamily="50" charset="-128"/>
              <a:ea typeface="Yu Gothic UI" panose="020B0500000000000000" pitchFamily="50" charset="-128"/>
            </a:endParaRPr>
          </a:p>
          <a:p>
            <a:pPr marL="177800" indent="-177800" defTabSz="1703388">
              <a:spcBef>
                <a:spcPts val="1200"/>
              </a:spcBef>
              <a:buFont typeface="Arial" panose="020B0604020202020204" pitchFamily="34" charset="0"/>
              <a:buChar char="•"/>
              <a:tabLst>
                <a:tab pos="7261225" algn="l"/>
              </a:tabLst>
            </a:pPr>
            <a:r>
              <a:rPr lang="ja-JP" altLang="en-US" sz="1600" kern="0" dirty="0">
                <a:latin typeface="Yu Gothic UI" panose="020B0500000000000000" pitchFamily="50" charset="-128"/>
                <a:ea typeface="Yu Gothic UI" panose="020B0500000000000000" pitchFamily="50" charset="-128"/>
              </a:rPr>
              <a:t>記入内容等に不明点がある場合は必要に応じ記入例をご参照ください。</a:t>
            </a:r>
            <a:endParaRPr lang="en-US" altLang="ja-JP" sz="1600" kern="0" dirty="0">
              <a:latin typeface="Yu Gothic UI" panose="020B0500000000000000" pitchFamily="50" charset="-128"/>
              <a:ea typeface="Yu Gothic UI" panose="020B0500000000000000" pitchFamily="50" charset="-128"/>
            </a:endParaRPr>
          </a:p>
          <a:p>
            <a:pPr marL="177800" indent="-177800" defTabSz="1703388">
              <a:spcBef>
                <a:spcPts val="1200"/>
              </a:spcBef>
              <a:buFont typeface="Arial" panose="020B0604020202020204" pitchFamily="34" charset="0"/>
              <a:buChar char="•"/>
              <a:tabLst>
                <a:tab pos="7261225" algn="l"/>
              </a:tabLst>
            </a:pPr>
            <a:r>
              <a:rPr lang="ja-JP" altLang="en-US" sz="1600" kern="0" dirty="0">
                <a:latin typeface="Yu Gothic UI" panose="020B0500000000000000" pitchFamily="50" charset="-128"/>
                <a:ea typeface="Yu Gothic UI" panose="020B0500000000000000" pitchFamily="50" charset="-128"/>
              </a:rPr>
              <a:t>本ページは作成にあたっての留意事項ですので、提出時には削除ください。</a:t>
            </a:r>
            <a:endParaRPr lang="en-US" altLang="ja-JP" sz="1600" kern="0"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1222209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4">
            <a:extLst>
              <a:ext uri="{FF2B5EF4-FFF2-40B4-BE49-F238E27FC236}">
                <a16:creationId xmlns:a16="http://schemas.microsoft.com/office/drawing/2014/main" id="{81E39878-DC2C-403C-AD84-3949403F1D46}"/>
              </a:ext>
            </a:extLst>
          </p:cNvPr>
          <p:cNvGraphicFramePr>
            <a:graphicFrameLocks noGrp="1"/>
          </p:cNvGraphicFramePr>
          <p:nvPr>
            <p:extLst>
              <p:ext uri="{D42A27DB-BD31-4B8C-83A1-F6EECF244321}">
                <p14:modId xmlns:p14="http://schemas.microsoft.com/office/powerpoint/2010/main" val="2424604230"/>
              </p:ext>
            </p:extLst>
          </p:nvPr>
        </p:nvGraphicFramePr>
        <p:xfrm>
          <a:off x="344488" y="1477108"/>
          <a:ext cx="9217030" cy="4877096"/>
        </p:xfrm>
        <a:graphic>
          <a:graphicData uri="http://schemas.openxmlformats.org/drawingml/2006/table">
            <a:tbl>
              <a:tblPr firstRow="1" bandRow="1">
                <a:tableStyleId>{C083E6E3-FA7D-4D7B-A595-EF9225AFEA82}</a:tableStyleId>
              </a:tblPr>
              <a:tblGrid>
                <a:gridCol w="213395">
                  <a:extLst>
                    <a:ext uri="{9D8B030D-6E8A-4147-A177-3AD203B41FA5}">
                      <a16:colId xmlns:a16="http://schemas.microsoft.com/office/drawing/2014/main" val="2410514859"/>
                    </a:ext>
                  </a:extLst>
                </a:gridCol>
                <a:gridCol w="1714945">
                  <a:extLst>
                    <a:ext uri="{9D8B030D-6E8A-4147-A177-3AD203B41FA5}">
                      <a16:colId xmlns:a16="http://schemas.microsoft.com/office/drawing/2014/main" val="1604511688"/>
                    </a:ext>
                  </a:extLst>
                </a:gridCol>
                <a:gridCol w="728869">
                  <a:extLst>
                    <a:ext uri="{9D8B030D-6E8A-4147-A177-3AD203B41FA5}">
                      <a16:colId xmlns:a16="http://schemas.microsoft.com/office/drawing/2014/main" val="271829811"/>
                    </a:ext>
                  </a:extLst>
                </a:gridCol>
                <a:gridCol w="728869">
                  <a:extLst>
                    <a:ext uri="{9D8B030D-6E8A-4147-A177-3AD203B41FA5}">
                      <a16:colId xmlns:a16="http://schemas.microsoft.com/office/drawing/2014/main" val="2421620059"/>
                    </a:ext>
                  </a:extLst>
                </a:gridCol>
                <a:gridCol w="728869">
                  <a:extLst>
                    <a:ext uri="{9D8B030D-6E8A-4147-A177-3AD203B41FA5}">
                      <a16:colId xmlns:a16="http://schemas.microsoft.com/office/drawing/2014/main" val="1545813778"/>
                    </a:ext>
                  </a:extLst>
                </a:gridCol>
                <a:gridCol w="728869">
                  <a:extLst>
                    <a:ext uri="{9D8B030D-6E8A-4147-A177-3AD203B41FA5}">
                      <a16:colId xmlns:a16="http://schemas.microsoft.com/office/drawing/2014/main" val="20007"/>
                    </a:ext>
                  </a:extLst>
                </a:gridCol>
                <a:gridCol w="728869">
                  <a:extLst>
                    <a:ext uri="{9D8B030D-6E8A-4147-A177-3AD203B41FA5}">
                      <a16:colId xmlns:a16="http://schemas.microsoft.com/office/drawing/2014/main" val="20008"/>
                    </a:ext>
                  </a:extLst>
                </a:gridCol>
                <a:gridCol w="728869">
                  <a:extLst>
                    <a:ext uri="{9D8B030D-6E8A-4147-A177-3AD203B41FA5}">
                      <a16:colId xmlns:a16="http://schemas.microsoft.com/office/drawing/2014/main" val="20009"/>
                    </a:ext>
                  </a:extLst>
                </a:gridCol>
                <a:gridCol w="728869">
                  <a:extLst>
                    <a:ext uri="{9D8B030D-6E8A-4147-A177-3AD203B41FA5}">
                      <a16:colId xmlns:a16="http://schemas.microsoft.com/office/drawing/2014/main" val="20010"/>
                    </a:ext>
                  </a:extLst>
                </a:gridCol>
                <a:gridCol w="728869">
                  <a:extLst>
                    <a:ext uri="{9D8B030D-6E8A-4147-A177-3AD203B41FA5}">
                      <a16:colId xmlns:a16="http://schemas.microsoft.com/office/drawing/2014/main" val="20011"/>
                    </a:ext>
                  </a:extLst>
                </a:gridCol>
                <a:gridCol w="728869">
                  <a:extLst>
                    <a:ext uri="{9D8B030D-6E8A-4147-A177-3AD203B41FA5}">
                      <a16:colId xmlns:a16="http://schemas.microsoft.com/office/drawing/2014/main" val="20013"/>
                    </a:ext>
                  </a:extLst>
                </a:gridCol>
                <a:gridCol w="728869">
                  <a:extLst>
                    <a:ext uri="{9D8B030D-6E8A-4147-A177-3AD203B41FA5}">
                      <a16:colId xmlns:a16="http://schemas.microsoft.com/office/drawing/2014/main" val="20014"/>
                    </a:ext>
                  </a:extLst>
                </a:gridCol>
              </a:tblGrid>
              <a:tr h="259369">
                <a:tc gridSpan="1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Yu Gothic UI" panose="020B0500000000000000" pitchFamily="50" charset="-128"/>
                          <a:ea typeface="Yu Gothic UI" panose="020B0500000000000000" pitchFamily="50" charset="-128"/>
                        </a:rPr>
                        <a:t>実施スケジュール</a:t>
                      </a:r>
                      <a:endParaRPr kumimoji="1" lang="en-US" altLang="ja-JP" sz="1200" b="1" dirty="0">
                        <a:solidFill>
                          <a:schemeClr val="bg1"/>
                        </a:solidFill>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3C8C93"/>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4068976465"/>
                  </a:ext>
                </a:extLst>
              </a:tr>
              <a:tr h="449942">
                <a:tc>
                  <a:txBody>
                    <a:bodyPr/>
                    <a:lstStyle/>
                    <a:p>
                      <a:endParaRPr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ja-JP" altLang="en-US" sz="1050" dirty="0">
                          <a:latin typeface="Yu Gothic UI" panose="020B0500000000000000" pitchFamily="50" charset="-128"/>
                          <a:ea typeface="Yu Gothic UI" panose="020B0500000000000000" pitchFamily="50" charset="-128"/>
                        </a:rPr>
                        <a:t>事業者名</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5</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6</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7</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8</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9</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10</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11</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12</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2025</a:t>
                      </a:r>
                      <a:r>
                        <a:rPr kumimoji="1" lang="ja-JP" altLang="en-US" sz="1050" dirty="0">
                          <a:latin typeface="Yu Gothic UI" panose="020B0500000000000000" pitchFamily="50" charset="-128"/>
                          <a:ea typeface="Yu Gothic UI" panose="020B0500000000000000" pitchFamily="50" charset="-128"/>
                        </a:rPr>
                        <a:t>年</a:t>
                      </a:r>
                      <a:endParaRPr kumimoji="1" lang="en-US" altLang="ja-JP" sz="1050" dirty="0">
                        <a:latin typeface="Yu Gothic UI" panose="020B0500000000000000" pitchFamily="50" charset="-128"/>
                        <a:ea typeface="Yu Gothic UI" panose="020B0500000000000000" pitchFamily="50" charset="-128"/>
                      </a:endParaRPr>
                    </a:p>
                    <a:p>
                      <a:pPr algn="ctr"/>
                      <a:r>
                        <a:rPr kumimoji="1" lang="en-US" altLang="ja-JP" sz="1050" dirty="0">
                          <a:latin typeface="Yu Gothic UI" panose="020B0500000000000000" pitchFamily="50" charset="-128"/>
                          <a:ea typeface="Yu Gothic UI" panose="020B0500000000000000" pitchFamily="50" charset="-128"/>
                        </a:rPr>
                        <a:t>1</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2</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extLst>
                  <a:ext uri="{0D108BD9-81ED-4DB2-BD59-A6C34878D82A}">
                    <a16:rowId xmlns:a16="http://schemas.microsoft.com/office/drawing/2014/main" val="4170858383"/>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1</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en-US" altLang="ja-JP" sz="1050" dirty="0">
                          <a:latin typeface="Yu Gothic UI" panose="020B0500000000000000" pitchFamily="50" charset="-128"/>
                          <a:ea typeface="Yu Gothic UI" panose="020B0500000000000000" pitchFamily="50" charset="-128"/>
                        </a:rPr>
                        <a:t>DMOXX</a:t>
                      </a:r>
                      <a:r>
                        <a:rPr kumimoji="1" lang="ja-JP" altLang="en-US" sz="1050" dirty="0">
                          <a:latin typeface="Yu Gothic UI" panose="020B0500000000000000" pitchFamily="50" charset="-128"/>
                          <a:ea typeface="Yu Gothic UI" panose="020B0500000000000000" pitchFamily="50" charset="-128"/>
                        </a:rPr>
                        <a:t>（計画申請者）</a:t>
                      </a:r>
                      <a:endParaRPr kumimoji="1" lang="en-US" altLang="ja-JP"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53738171"/>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2</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r>
                        <a:rPr kumimoji="1" lang="en-US" altLang="ja-JP" sz="1050" dirty="0">
                          <a:latin typeface="Yu Gothic UI" panose="020B0500000000000000" pitchFamily="50" charset="-128"/>
                          <a:ea typeface="Yu Gothic UI" panose="020B0500000000000000" pitchFamily="50" charset="-128"/>
                        </a:rPr>
                        <a:t>XX</a:t>
                      </a:r>
                      <a:r>
                        <a:rPr kumimoji="1" lang="ja-JP" altLang="en-US" sz="1050" dirty="0">
                          <a:latin typeface="Yu Gothic UI" panose="020B0500000000000000" pitchFamily="50" charset="-128"/>
                          <a:ea typeface="Yu Gothic UI" panose="020B0500000000000000" pitchFamily="50" charset="-128"/>
                        </a:rPr>
                        <a:t>ホテル</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extLst>
                  <a:ext uri="{0D108BD9-81ED-4DB2-BD59-A6C34878D82A}">
                    <a16:rowId xmlns:a16="http://schemas.microsoft.com/office/drawing/2014/main" val="2183939788"/>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3</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050" dirty="0">
                          <a:latin typeface="Yu Gothic UI" panose="020B0500000000000000" pitchFamily="50" charset="-128"/>
                          <a:ea typeface="Yu Gothic UI" panose="020B0500000000000000" pitchFamily="50" charset="-128"/>
                        </a:rPr>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6127260"/>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4</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extLst>
                  <a:ext uri="{0D108BD9-81ED-4DB2-BD59-A6C34878D82A}">
                    <a16:rowId xmlns:a16="http://schemas.microsoft.com/office/drawing/2014/main" val="63886104"/>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5</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36484113"/>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6</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extLst>
                  <a:ext uri="{0D108BD9-81ED-4DB2-BD59-A6C34878D82A}">
                    <a16:rowId xmlns:a16="http://schemas.microsoft.com/office/drawing/2014/main" val="10008"/>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7</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extLst>
                  <a:ext uri="{0D108BD9-81ED-4DB2-BD59-A6C34878D82A}">
                    <a16:rowId xmlns:a16="http://schemas.microsoft.com/office/drawing/2014/main" val="1530748823"/>
                  </a:ext>
                </a:extLst>
              </a:tr>
            </a:tbl>
          </a:graphicData>
        </a:graphic>
      </p:graphicFrame>
      <p:sp>
        <p:nvSpPr>
          <p:cNvPr id="3" name="テキスト ボックス 2">
            <a:extLst>
              <a:ext uri="{FF2B5EF4-FFF2-40B4-BE49-F238E27FC236}">
                <a16:creationId xmlns:a16="http://schemas.microsoft.com/office/drawing/2014/main" id="{E3B095F0-D8D7-4F6F-80FB-753089D40EDC}"/>
              </a:ext>
            </a:extLst>
          </p:cNvPr>
          <p:cNvSpPr txBox="1"/>
          <p:nvPr/>
        </p:nvSpPr>
        <p:spPr>
          <a:xfrm>
            <a:off x="321678" y="831195"/>
            <a:ext cx="8648692" cy="461665"/>
          </a:xfrm>
          <a:prstGeom prst="rect">
            <a:avLst/>
          </a:prstGeom>
          <a:noFill/>
        </p:spPr>
        <p:txBody>
          <a:bodyPr wrap="square" rtlCol="0">
            <a:spAutoFit/>
          </a:bodyPr>
          <a:lstStyle/>
          <a:p>
            <a:r>
              <a:rPr lang="ja-JP" altLang="en-US" sz="1200" dirty="0">
                <a:latin typeface="Yu Gothic UI" panose="020B0500000000000000" pitchFamily="50" charset="-128"/>
                <a:ea typeface="Yu Gothic UI" panose="020B0500000000000000" pitchFamily="50" charset="-128"/>
              </a:rPr>
              <a:t>事業実施前後も含めて全体の事業スケジュールをご記入ください。</a:t>
            </a:r>
            <a:endParaRPr lang="en-US" altLang="ja-JP" sz="1200" dirty="0">
              <a:latin typeface="Yu Gothic UI" panose="020B0500000000000000" pitchFamily="50" charset="-128"/>
              <a:ea typeface="Yu Gothic UI" panose="020B0500000000000000" pitchFamily="50" charset="-128"/>
            </a:endParaRPr>
          </a:p>
          <a:p>
            <a:r>
              <a:rPr lang="en-US" altLang="ja-JP" sz="1200" b="1" dirty="0">
                <a:solidFill>
                  <a:srgbClr val="FF0000"/>
                </a:solidFill>
                <a:latin typeface="Yu Gothic UI" panose="020B0500000000000000" pitchFamily="50" charset="-128"/>
                <a:ea typeface="Yu Gothic UI" panose="020B0500000000000000" pitchFamily="50" charset="-128"/>
              </a:rPr>
              <a:t>※2025</a:t>
            </a:r>
            <a:r>
              <a:rPr lang="ja-JP" altLang="en-US" sz="1200" b="1" dirty="0">
                <a:solidFill>
                  <a:srgbClr val="FF0000"/>
                </a:solidFill>
                <a:latin typeface="Yu Gothic UI" panose="020B0500000000000000" pitchFamily="50" charset="-128"/>
                <a:ea typeface="Yu Gothic UI" panose="020B0500000000000000" pitchFamily="50" charset="-128"/>
              </a:rPr>
              <a:t>月</a:t>
            </a:r>
            <a:r>
              <a:rPr lang="en-US" altLang="ja-JP" sz="1200" b="1" dirty="0">
                <a:solidFill>
                  <a:srgbClr val="FF0000"/>
                </a:solidFill>
                <a:latin typeface="Yu Gothic UI" panose="020B0500000000000000" pitchFamily="50" charset="-128"/>
                <a:ea typeface="Yu Gothic UI" panose="020B0500000000000000" pitchFamily="50" charset="-128"/>
              </a:rPr>
              <a:t>1</a:t>
            </a:r>
            <a:r>
              <a:rPr lang="ja-JP" altLang="en-US" sz="1200" b="1" dirty="0">
                <a:solidFill>
                  <a:srgbClr val="FF0000"/>
                </a:solidFill>
                <a:latin typeface="Yu Gothic UI" panose="020B0500000000000000" pitchFamily="50" charset="-128"/>
                <a:ea typeface="Yu Gothic UI" panose="020B0500000000000000" pitchFamily="50" charset="-128"/>
              </a:rPr>
              <a:t>月末までに、精算までを完了させるスケジュールとなっている必要があります。</a:t>
            </a:r>
            <a:endParaRPr lang="en-US" altLang="ja-JP" sz="1200" b="1" dirty="0">
              <a:solidFill>
                <a:srgbClr val="FF0000"/>
              </a:solidFill>
              <a:latin typeface="Yu Gothic UI" panose="020B0500000000000000" pitchFamily="50" charset="-128"/>
              <a:ea typeface="Yu Gothic UI" panose="020B0500000000000000" pitchFamily="50" charset="-128"/>
            </a:endParaRPr>
          </a:p>
        </p:txBody>
      </p:sp>
      <p:sp>
        <p:nvSpPr>
          <p:cNvPr id="4" name="フッター プレースホルダー 1">
            <a:extLst>
              <a:ext uri="{FF2B5EF4-FFF2-40B4-BE49-F238E27FC236}">
                <a16:creationId xmlns:a16="http://schemas.microsoft.com/office/drawing/2014/main" id="{ACE65BD3-542C-2E9A-0163-E7C16955962E}"/>
              </a:ext>
            </a:extLst>
          </p:cNvPr>
          <p:cNvSpPr txBox="1">
            <a:spLocks/>
          </p:cNvSpPr>
          <p:nvPr/>
        </p:nvSpPr>
        <p:spPr bwMode="gray">
          <a:xfrm>
            <a:off x="578024" y="6509443"/>
            <a:ext cx="4068000" cy="232670"/>
          </a:xfrm>
          <a:prstGeom prst="rect">
            <a:avLst/>
          </a:prstGeom>
        </p:spPr>
        <p:txBody>
          <a:bodyPr vert="horz" lIns="0" tIns="0" rIns="0" bIns="0" rtlCol="0" anchor="ctr" anchorCtr="0"/>
          <a:lstStyle>
            <a:defPPr>
              <a:defRPr lang="en-US"/>
            </a:defPPr>
            <a:lvl1pPr algn="l"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r>
              <a:rPr kumimoji="0" lang="ja-JP" altLang="en-US" sz="1050" dirty="0">
                <a:solidFill>
                  <a:prstClr val="black"/>
                </a:solidFill>
                <a:latin typeface="Calibri"/>
                <a:ea typeface="Yu Gothic UI"/>
              </a:rPr>
              <a:t>計画名：●●</a:t>
            </a:r>
            <a:endParaRPr kumimoji="0" lang="en-GB" altLang="en-GB" sz="1050" dirty="0">
              <a:solidFill>
                <a:prstClr val="black"/>
              </a:solidFill>
              <a:latin typeface="Calibri"/>
              <a:ea typeface="Yu Gothic UI"/>
            </a:endParaRPr>
          </a:p>
        </p:txBody>
      </p:sp>
      <p:sp>
        <p:nvSpPr>
          <p:cNvPr id="6" name="スライド番号プレースホルダー 2">
            <a:extLst>
              <a:ext uri="{FF2B5EF4-FFF2-40B4-BE49-F238E27FC236}">
                <a16:creationId xmlns:a16="http://schemas.microsoft.com/office/drawing/2014/main" id="{8DAD9DED-6116-A41D-E0D8-D1E7FC1B3F4E}"/>
              </a:ext>
            </a:extLst>
          </p:cNvPr>
          <p:cNvSpPr txBox="1">
            <a:spLocks/>
          </p:cNvSpPr>
          <p:nvPr/>
        </p:nvSpPr>
        <p:spPr bwMode="gray">
          <a:xfrm>
            <a:off x="208592" y="6522506"/>
            <a:ext cx="243846" cy="208568"/>
          </a:xfrm>
          <a:prstGeom prst="rect">
            <a:avLst/>
          </a:prstGeom>
        </p:spPr>
        <p:txBody>
          <a:bodyPr vert="horz" wrap="none" lIns="0" tIns="0" rIns="0" bIns="0" rtlCol="0" anchor="ctr" anchorCtr="0"/>
          <a:lstStyle>
            <a:defPPr>
              <a:defRPr lang="en-US"/>
            </a:defPPr>
            <a:lvl1pPr algn="r"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lgn="ctr"/>
            <a:fld id="{AA5FCFE5-FE56-4EF1-80A8-07776887C2A1}" type="slidenum">
              <a:rPr kumimoji="0" lang="ja-JP" altLang="en-US" sz="1200" smtClean="0">
                <a:solidFill>
                  <a:prstClr val="black"/>
                </a:solidFill>
                <a:latin typeface="Calibri"/>
                <a:ea typeface="Yu Gothic UI"/>
              </a:rPr>
              <a:pPr algn="ctr"/>
              <a:t>10</a:t>
            </a:fld>
            <a:endParaRPr kumimoji="0" lang="ja-JP" altLang="en-US" sz="1200" dirty="0">
              <a:solidFill>
                <a:prstClr val="black"/>
              </a:solidFill>
              <a:latin typeface="Calibri"/>
              <a:ea typeface="Yu Gothic UI"/>
            </a:endParaRPr>
          </a:p>
        </p:txBody>
      </p:sp>
      <p:sp>
        <p:nvSpPr>
          <p:cNvPr id="12" name="矢印: 五方向 11">
            <a:extLst>
              <a:ext uri="{FF2B5EF4-FFF2-40B4-BE49-F238E27FC236}">
                <a16:creationId xmlns:a16="http://schemas.microsoft.com/office/drawing/2014/main" id="{C83CD3A8-4DF0-52D0-8844-9D62ACA4945A}"/>
              </a:ext>
            </a:extLst>
          </p:cNvPr>
          <p:cNvSpPr/>
          <p:nvPr/>
        </p:nvSpPr>
        <p:spPr>
          <a:xfrm>
            <a:off x="2286001" y="2399768"/>
            <a:ext cx="729762" cy="232670"/>
          </a:xfrm>
          <a:prstGeom prst="homePlate">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bg1"/>
                </a:solidFill>
                <a:latin typeface="Yu Gothic UI" panose="020B0500000000000000" pitchFamily="50" charset="-128"/>
                <a:ea typeface="Yu Gothic UI" panose="020B0500000000000000" pitchFamily="50" charset="-128"/>
              </a:rPr>
              <a:t>計画提出</a:t>
            </a:r>
          </a:p>
        </p:txBody>
      </p:sp>
      <p:sp>
        <p:nvSpPr>
          <p:cNvPr id="13" name="矢印: 五方向 12">
            <a:extLst>
              <a:ext uri="{FF2B5EF4-FFF2-40B4-BE49-F238E27FC236}">
                <a16:creationId xmlns:a16="http://schemas.microsoft.com/office/drawing/2014/main" id="{0D16F5BB-8474-FDFE-C13E-FE01FFD047D3}"/>
              </a:ext>
            </a:extLst>
          </p:cNvPr>
          <p:cNvSpPr/>
          <p:nvPr/>
        </p:nvSpPr>
        <p:spPr>
          <a:xfrm>
            <a:off x="4457700" y="2989213"/>
            <a:ext cx="729763" cy="232670"/>
          </a:xfrm>
          <a:prstGeom prst="homePlate">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bg1"/>
                </a:solidFill>
                <a:latin typeface="Yu Gothic UI" panose="020B0500000000000000" pitchFamily="50" charset="-128"/>
                <a:ea typeface="Yu Gothic UI" panose="020B0500000000000000" pitchFamily="50" charset="-128"/>
              </a:rPr>
              <a:t>交付申請</a:t>
            </a:r>
          </a:p>
        </p:txBody>
      </p:sp>
      <p:sp>
        <p:nvSpPr>
          <p:cNvPr id="8" name="タイトル 1">
            <a:extLst>
              <a:ext uri="{FF2B5EF4-FFF2-40B4-BE49-F238E27FC236}">
                <a16:creationId xmlns:a16="http://schemas.microsoft.com/office/drawing/2014/main" id="{49DE2715-1908-63CD-D0EE-A07A96BBEA85}"/>
              </a:ext>
            </a:extLst>
          </p:cNvPr>
          <p:cNvSpPr txBox="1">
            <a:spLocks/>
          </p:cNvSpPr>
          <p:nvPr/>
        </p:nvSpPr>
        <p:spPr>
          <a:xfrm>
            <a:off x="0" y="11656"/>
            <a:ext cx="8266113" cy="70468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266700" indent="-266700"/>
            <a:r>
              <a:rPr lang="ja-JP" altLang="en-US" sz="2400" b="1" dirty="0">
                <a:latin typeface="Yu Gothic UI" panose="020B0500000000000000" pitchFamily="50" charset="-128"/>
                <a:ea typeface="Yu Gothic UI" panose="020B0500000000000000" pitchFamily="50" charset="-128"/>
              </a:rPr>
              <a:t>１</a:t>
            </a:r>
            <a:r>
              <a:rPr lang="en-US" altLang="ja-JP" sz="2400" b="1" dirty="0">
                <a:latin typeface="Yu Gothic UI" panose="020B0500000000000000" pitchFamily="50" charset="-128"/>
                <a:ea typeface="Yu Gothic UI" panose="020B0500000000000000" pitchFamily="50" charset="-128"/>
              </a:rPr>
              <a:t>. </a:t>
            </a:r>
            <a:r>
              <a:rPr lang="ja-JP" altLang="en-US" sz="2400" b="1" dirty="0">
                <a:latin typeface="Yu Gothic UI" panose="020B0500000000000000" pitchFamily="50" charset="-128"/>
                <a:ea typeface="Yu Gothic UI" panose="020B0500000000000000" pitchFamily="50" charset="-128"/>
              </a:rPr>
              <a:t>計画の概要　</a:t>
            </a:r>
            <a:r>
              <a:rPr lang="en-US" altLang="ja-JP" sz="2400" b="1" dirty="0">
                <a:latin typeface="Yu Gothic UI" panose="020B0500000000000000" pitchFamily="50" charset="-128"/>
                <a:ea typeface="Yu Gothic UI" panose="020B0500000000000000" pitchFamily="50" charset="-128"/>
              </a:rPr>
              <a:t>- </a:t>
            </a:r>
            <a:r>
              <a:rPr lang="ja-JP" altLang="en-US" sz="2000" b="1" dirty="0">
                <a:latin typeface="Yu Gothic UI" panose="020B0500000000000000" pitchFamily="50" charset="-128"/>
                <a:ea typeface="Yu Gothic UI" panose="020B0500000000000000" pitchFamily="50" charset="-128"/>
              </a:rPr>
              <a:t>全体スケジュール</a:t>
            </a:r>
            <a:endParaRPr lang="ja-JP" altLang="en-US" b="1" kern="0" dirty="0">
              <a:latin typeface="Yu Gothic UI" panose="020B0500000000000000" pitchFamily="50" charset="-128"/>
              <a:ea typeface="Yu Gothic UI" panose="020B0500000000000000" pitchFamily="50" charset="-128"/>
            </a:endParaRPr>
          </a:p>
        </p:txBody>
      </p:sp>
      <p:sp>
        <p:nvSpPr>
          <p:cNvPr id="5" name="矢印: 五方向 4">
            <a:extLst>
              <a:ext uri="{FF2B5EF4-FFF2-40B4-BE49-F238E27FC236}">
                <a16:creationId xmlns:a16="http://schemas.microsoft.com/office/drawing/2014/main" id="{7DEDC589-E4E6-BFEE-B095-8E739330A24E}"/>
              </a:ext>
            </a:extLst>
          </p:cNvPr>
          <p:cNvSpPr/>
          <p:nvPr/>
        </p:nvSpPr>
        <p:spPr>
          <a:xfrm>
            <a:off x="3024556" y="2399768"/>
            <a:ext cx="729762" cy="232670"/>
          </a:xfrm>
          <a:prstGeom prst="homePlate">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bg1"/>
                </a:solidFill>
                <a:latin typeface="Yu Gothic UI" panose="020B0500000000000000" pitchFamily="50" charset="-128"/>
                <a:ea typeface="Yu Gothic UI" panose="020B0500000000000000" pitchFamily="50" charset="-128"/>
              </a:rPr>
              <a:t>磨き上げ</a:t>
            </a:r>
            <a:endParaRPr kumimoji="1" lang="ja-JP" altLang="en-US" sz="900" dirty="0">
              <a:solidFill>
                <a:schemeClr val="bg1"/>
              </a:solidFill>
              <a:latin typeface="Yu Gothic UI" panose="020B0500000000000000" pitchFamily="50" charset="-128"/>
              <a:ea typeface="Yu Gothic UI" panose="020B0500000000000000" pitchFamily="50" charset="-128"/>
            </a:endParaRPr>
          </a:p>
        </p:txBody>
      </p:sp>
      <p:sp>
        <p:nvSpPr>
          <p:cNvPr id="10" name="矢印: 五方向 9">
            <a:extLst>
              <a:ext uri="{FF2B5EF4-FFF2-40B4-BE49-F238E27FC236}">
                <a16:creationId xmlns:a16="http://schemas.microsoft.com/office/drawing/2014/main" id="{25FA2B86-9A11-3658-61C8-AC2CC0333A32}"/>
              </a:ext>
            </a:extLst>
          </p:cNvPr>
          <p:cNvSpPr/>
          <p:nvPr/>
        </p:nvSpPr>
        <p:spPr>
          <a:xfrm>
            <a:off x="5196965" y="2989213"/>
            <a:ext cx="3190898" cy="232670"/>
          </a:xfrm>
          <a:prstGeom prst="homePlate">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bg1"/>
                </a:solidFill>
                <a:latin typeface="Yu Gothic UI" panose="020B0500000000000000" pitchFamily="50" charset="-128"/>
                <a:ea typeface="Yu Gothic UI" panose="020B0500000000000000" pitchFamily="50" charset="-128"/>
              </a:rPr>
              <a:t>改修事業実施</a:t>
            </a:r>
            <a:endParaRPr kumimoji="1" lang="ja-JP" altLang="en-US" sz="900" dirty="0">
              <a:solidFill>
                <a:schemeClr val="bg1"/>
              </a:solidFill>
              <a:latin typeface="Yu Gothic UI" panose="020B0500000000000000" pitchFamily="50" charset="-128"/>
              <a:ea typeface="Yu Gothic UI" panose="020B0500000000000000" pitchFamily="50" charset="-128"/>
            </a:endParaRPr>
          </a:p>
        </p:txBody>
      </p:sp>
      <p:sp>
        <p:nvSpPr>
          <p:cNvPr id="11" name="矢印: 五方向 10">
            <a:extLst>
              <a:ext uri="{FF2B5EF4-FFF2-40B4-BE49-F238E27FC236}">
                <a16:creationId xmlns:a16="http://schemas.microsoft.com/office/drawing/2014/main" id="{DFE6D71A-7420-4BF8-1CB3-2F551B363A40}"/>
              </a:ext>
            </a:extLst>
          </p:cNvPr>
          <p:cNvSpPr/>
          <p:nvPr/>
        </p:nvSpPr>
        <p:spPr>
          <a:xfrm>
            <a:off x="8397366" y="2989213"/>
            <a:ext cx="835268" cy="232670"/>
          </a:xfrm>
          <a:prstGeom prst="homePlate">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bg1"/>
                </a:solidFill>
                <a:latin typeface="Yu Gothic UI" panose="020B0500000000000000" pitchFamily="50" charset="-128"/>
                <a:ea typeface="Yu Gothic UI" panose="020B0500000000000000" pitchFamily="50" charset="-128"/>
              </a:rPr>
              <a:t>精算・報告</a:t>
            </a:r>
            <a:endParaRPr kumimoji="1" lang="ja-JP" altLang="en-US" sz="900" dirty="0">
              <a:solidFill>
                <a:schemeClr val="bg1"/>
              </a:solidFill>
              <a:latin typeface="Yu Gothic UI" panose="020B0500000000000000" pitchFamily="50" charset="-128"/>
              <a:ea typeface="Yu Gothic UI" panose="020B0500000000000000" pitchFamily="50" charset="-128"/>
            </a:endParaRPr>
          </a:p>
        </p:txBody>
      </p:sp>
      <p:sp>
        <p:nvSpPr>
          <p:cNvPr id="16" name="Rectangle 21">
            <a:extLst>
              <a:ext uri="{FF2B5EF4-FFF2-40B4-BE49-F238E27FC236}">
                <a16:creationId xmlns:a16="http://schemas.microsoft.com/office/drawing/2014/main" id="{4D691DF1-21B8-F5C2-E367-D300108EC9F2}"/>
              </a:ext>
            </a:extLst>
          </p:cNvPr>
          <p:cNvSpPr/>
          <p:nvPr/>
        </p:nvSpPr>
        <p:spPr>
          <a:xfrm>
            <a:off x="1538654" y="3429001"/>
            <a:ext cx="7693980" cy="2769576"/>
          </a:xfrm>
          <a:prstGeom prst="rect">
            <a:avLst/>
          </a:prstGeom>
          <a:solidFill>
            <a:srgbClr val="D6D6E8"/>
          </a:solidFill>
          <a:ln w="28575">
            <a:solidFill>
              <a:srgbClr val="082C65"/>
            </a:solidFill>
          </a:ln>
        </p:spPr>
        <p:txBody>
          <a:bodyPr vertOverflow="overflow" horzOverflow="overflow" wrap="square" tIns="36000" bIns="36000" rtlCol="0" anchor="ctr">
            <a:noAutofit/>
          </a:bodyPr>
          <a:lstStyle/>
          <a:p>
            <a:pPr marR="0" lvl="0" algn="l" defTabSz="914400" rtl="0" eaLnBrk="1" fontAlgn="base" latinLnBrk="0" hangingPunct="1">
              <a:lnSpc>
                <a:spcPct val="130000"/>
              </a:lnSpc>
              <a:spcBef>
                <a:spcPct val="0"/>
              </a:spcBef>
              <a:spcAft>
                <a:spcPct val="0"/>
              </a:spcAft>
              <a:buClrTx/>
              <a:buSzTx/>
              <a:tabLst/>
              <a:defRPr/>
            </a:pPr>
            <a:r>
              <a:rPr lang="en-US" altLang="ja-JP" sz="1200" dirty="0">
                <a:solidFill>
                  <a:srgbClr val="000000"/>
                </a:solidFill>
                <a:latin typeface="Yu Gothic UI" panose="020B0500000000000000" pitchFamily="50" charset="-128"/>
                <a:ea typeface="Yu Gothic UI" panose="020B0500000000000000" pitchFamily="50" charset="-128"/>
                <a:cs typeface="メイリオ"/>
              </a:rPr>
              <a:t>【POINT】</a:t>
            </a:r>
          </a:p>
          <a:p>
            <a:pPr marL="171450" marR="0" lvl="0" indent="-171450" algn="l" defTabSz="914400" rtl="0" eaLnBrk="1" fontAlgn="base" latinLnBrk="0" hangingPunct="1">
              <a:lnSpc>
                <a:spcPct val="130000"/>
              </a:lnSpc>
              <a:spcBef>
                <a:spcPct val="0"/>
              </a:spcBef>
              <a:spcAft>
                <a:spcPct val="0"/>
              </a:spcAft>
              <a:buClrTx/>
              <a:buSzTx/>
              <a:buFont typeface="Wingdings" panose="05000000000000000000" pitchFamily="2" charset="2"/>
              <a:buChar char="ü"/>
              <a:tabLst/>
              <a:defRPr/>
            </a:pPr>
            <a:r>
              <a:rPr lang="ja-JP" altLang="en-US" sz="1200" dirty="0">
                <a:solidFill>
                  <a:srgbClr val="000000"/>
                </a:solidFill>
                <a:latin typeface="Yu Gothic UI" panose="020B0500000000000000" pitchFamily="50" charset="-128"/>
                <a:ea typeface="Yu Gothic UI" panose="020B0500000000000000" pitchFamily="50" charset="-128"/>
                <a:cs typeface="メイリオ"/>
              </a:rPr>
              <a:t>本事業の大まかなスケジュールは以下の通りです（詳細は公募要項をご覧ください）</a:t>
            </a:r>
            <a:endParaRPr lang="en-US" altLang="ja-JP" sz="1200" dirty="0">
              <a:solidFill>
                <a:srgbClr val="000000"/>
              </a:solidFill>
              <a:latin typeface="Yu Gothic UI" panose="020B0500000000000000" pitchFamily="50" charset="-128"/>
              <a:ea typeface="Yu Gothic UI" panose="020B0500000000000000" pitchFamily="50" charset="-128"/>
              <a:cs typeface="メイリオ"/>
            </a:endParaRPr>
          </a:p>
          <a:p>
            <a:pPr marL="628650" lvl="1" indent="-171450">
              <a:lnSpc>
                <a:spcPct val="130000"/>
              </a:lnSpc>
              <a:buFont typeface="Wingdings" panose="05000000000000000000" pitchFamily="2" charset="2"/>
              <a:buChar char="Ø"/>
              <a:defRPr/>
            </a:pPr>
            <a:r>
              <a:rPr lang="ja-JP" altLang="en-US" sz="1000" dirty="0">
                <a:solidFill>
                  <a:srgbClr val="000000"/>
                </a:solidFill>
                <a:latin typeface="Yu Gothic UI" panose="020B0500000000000000" pitchFamily="50" charset="-128"/>
                <a:ea typeface="Yu Gothic UI" panose="020B0500000000000000" pitchFamily="50" charset="-128"/>
                <a:cs typeface="メイリオ"/>
              </a:rPr>
              <a:t>４月３０日（火）～５月３１日（金）　地域公募・一次審査</a:t>
            </a:r>
          </a:p>
          <a:p>
            <a:pPr marL="628650" lvl="1" indent="-171450">
              <a:lnSpc>
                <a:spcPct val="130000"/>
              </a:lnSpc>
              <a:buFont typeface="Wingdings" panose="05000000000000000000" pitchFamily="2" charset="2"/>
              <a:buChar char="Ø"/>
              <a:defRPr/>
            </a:pPr>
            <a:r>
              <a:rPr lang="ja-JP" altLang="en-US" sz="1000" dirty="0">
                <a:solidFill>
                  <a:srgbClr val="000000"/>
                </a:solidFill>
                <a:latin typeface="Yu Gothic UI" panose="020B0500000000000000" pitchFamily="50" charset="-128"/>
                <a:ea typeface="Yu Gothic UI" panose="020B0500000000000000" pitchFamily="50" charset="-128"/>
                <a:cs typeface="メイリオ"/>
              </a:rPr>
              <a:t>６月中	　　　　　　　　　計画の磨き上げ</a:t>
            </a:r>
          </a:p>
          <a:p>
            <a:pPr marL="628650" lvl="1" indent="-171450">
              <a:lnSpc>
                <a:spcPct val="130000"/>
              </a:lnSpc>
              <a:buFont typeface="Wingdings" panose="05000000000000000000" pitchFamily="2" charset="2"/>
              <a:buChar char="Ø"/>
              <a:defRPr/>
            </a:pPr>
            <a:r>
              <a:rPr lang="ja-JP" altLang="en-US" sz="1000" dirty="0">
                <a:solidFill>
                  <a:srgbClr val="000000"/>
                </a:solidFill>
                <a:latin typeface="Yu Gothic UI" panose="020B0500000000000000" pitchFamily="50" charset="-128"/>
                <a:ea typeface="Yu Gothic UI" panose="020B0500000000000000" pitchFamily="50" charset="-128"/>
                <a:cs typeface="メイリオ"/>
              </a:rPr>
              <a:t>７月上旬　　　　　　　　　　　　　　計画審査・二次審査</a:t>
            </a:r>
          </a:p>
          <a:p>
            <a:pPr marL="628650" lvl="1" indent="-171450">
              <a:lnSpc>
                <a:spcPct val="130000"/>
              </a:lnSpc>
              <a:buFont typeface="Wingdings" panose="05000000000000000000" pitchFamily="2" charset="2"/>
              <a:buChar char="Ø"/>
              <a:defRPr/>
            </a:pPr>
            <a:r>
              <a:rPr lang="ja-JP" altLang="en-US" sz="1000" dirty="0">
                <a:solidFill>
                  <a:srgbClr val="000000"/>
                </a:solidFill>
                <a:latin typeface="Yu Gothic UI" panose="020B0500000000000000" pitchFamily="50" charset="-128"/>
                <a:ea typeface="Yu Gothic UI" panose="020B0500000000000000" pitchFamily="50" charset="-128"/>
                <a:cs typeface="メイリオ"/>
              </a:rPr>
              <a:t>７月～８月中旬　　　　　　　　　　　交付申請</a:t>
            </a:r>
          </a:p>
          <a:p>
            <a:pPr marL="628650" lvl="1" indent="-171450">
              <a:lnSpc>
                <a:spcPct val="130000"/>
              </a:lnSpc>
              <a:buFont typeface="Wingdings" panose="05000000000000000000" pitchFamily="2" charset="2"/>
              <a:buChar char="Ø"/>
              <a:defRPr/>
            </a:pPr>
            <a:r>
              <a:rPr lang="ja-JP" altLang="en-US" sz="1000" dirty="0">
                <a:solidFill>
                  <a:srgbClr val="000000"/>
                </a:solidFill>
                <a:latin typeface="Yu Gothic UI" panose="020B0500000000000000" pitchFamily="50" charset="-128"/>
                <a:ea typeface="Yu Gothic UI" panose="020B0500000000000000" pitchFamily="50" charset="-128"/>
                <a:cs typeface="メイリオ"/>
              </a:rPr>
              <a:t>８月下旬～　　　　　　　　　　　　　交付決定・事業開始</a:t>
            </a:r>
          </a:p>
          <a:p>
            <a:pPr marL="628650" lvl="1" indent="-171450">
              <a:lnSpc>
                <a:spcPct val="130000"/>
              </a:lnSpc>
              <a:buFont typeface="Wingdings" panose="05000000000000000000" pitchFamily="2" charset="2"/>
              <a:buChar char="Ø"/>
              <a:defRPr/>
            </a:pPr>
            <a:r>
              <a:rPr lang="ja-JP" altLang="en-US" sz="1000" dirty="0">
                <a:solidFill>
                  <a:srgbClr val="000000"/>
                </a:solidFill>
                <a:latin typeface="Yu Gothic UI" panose="020B0500000000000000" pitchFamily="50" charset="-128"/>
                <a:ea typeface="Yu Gothic UI" panose="020B0500000000000000" pitchFamily="50" charset="-128"/>
                <a:cs typeface="メイリオ"/>
              </a:rPr>
              <a:t>令和７年１月末　　　　　　　　　　　精算まで含め、事業完了</a:t>
            </a:r>
          </a:p>
          <a:p>
            <a:pPr marL="628650" lvl="1" indent="-171450">
              <a:lnSpc>
                <a:spcPct val="130000"/>
              </a:lnSpc>
              <a:buFont typeface="Wingdings" panose="05000000000000000000" pitchFamily="2" charset="2"/>
              <a:buChar char="Ø"/>
              <a:defRPr/>
            </a:pPr>
            <a:r>
              <a:rPr lang="ja-JP" altLang="en-US" sz="1000" dirty="0">
                <a:solidFill>
                  <a:srgbClr val="000000"/>
                </a:solidFill>
                <a:latin typeface="Yu Gothic UI" panose="020B0500000000000000" pitchFamily="50" charset="-128"/>
                <a:ea typeface="Yu Gothic UI" panose="020B0500000000000000" pitchFamily="50" charset="-128"/>
                <a:cs typeface="メイリオ"/>
              </a:rPr>
              <a:t>２月７日（金）　　　　　　　　　　　完了実績報告提出</a:t>
            </a:r>
          </a:p>
          <a:p>
            <a:pPr marL="628650" lvl="1" indent="-171450">
              <a:lnSpc>
                <a:spcPct val="130000"/>
              </a:lnSpc>
              <a:buFont typeface="Wingdings" panose="05000000000000000000" pitchFamily="2" charset="2"/>
              <a:buChar char="Ø"/>
              <a:defRPr/>
            </a:pPr>
            <a:r>
              <a:rPr lang="ja-JP" altLang="en-US" sz="1000" dirty="0">
                <a:solidFill>
                  <a:srgbClr val="000000"/>
                </a:solidFill>
                <a:latin typeface="Yu Gothic UI" panose="020B0500000000000000" pitchFamily="50" charset="-128"/>
                <a:ea typeface="Yu Gothic UI" panose="020B0500000000000000" pitchFamily="50" charset="-128"/>
                <a:cs typeface="メイリオ"/>
              </a:rPr>
              <a:t>２月中旬　　　　　　　　　　　　　　実地検査</a:t>
            </a:r>
          </a:p>
          <a:p>
            <a:pPr marL="628650" lvl="1" indent="-171450">
              <a:lnSpc>
                <a:spcPct val="130000"/>
              </a:lnSpc>
              <a:buFont typeface="Wingdings" panose="05000000000000000000" pitchFamily="2" charset="2"/>
              <a:buChar char="Ø"/>
              <a:defRPr/>
            </a:pPr>
            <a:r>
              <a:rPr lang="ja-JP" altLang="en-US" sz="1000" dirty="0">
                <a:solidFill>
                  <a:srgbClr val="000000"/>
                </a:solidFill>
                <a:latin typeface="Yu Gothic UI" panose="020B0500000000000000" pitchFamily="50" charset="-128"/>
                <a:ea typeface="Yu Gothic UI" panose="020B0500000000000000" pitchFamily="50" charset="-128"/>
                <a:cs typeface="メイリオ"/>
              </a:rPr>
              <a:t>３月中　　　　　　　　　　　　　　　補助金交付</a:t>
            </a:r>
          </a:p>
          <a:p>
            <a:pPr marL="171450" indent="-171450">
              <a:lnSpc>
                <a:spcPct val="130000"/>
              </a:lnSpc>
              <a:buFont typeface="Wingdings" panose="05000000000000000000" pitchFamily="2" charset="2"/>
              <a:buChar char="ü"/>
              <a:defRPr/>
            </a:pP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本事業は</a:t>
            </a:r>
            <a:r>
              <a:rPr lang="en-US" altLang="ja-JP" sz="1200" b="1" u="sng" dirty="0">
                <a:solidFill>
                  <a:srgbClr val="000000"/>
                </a:solidFill>
                <a:latin typeface="Yu Gothic UI" panose="020B0500000000000000" pitchFamily="50" charset="-128"/>
                <a:ea typeface="Yu Gothic UI" panose="020B0500000000000000" pitchFamily="50" charset="-128"/>
                <a:cs typeface="メイリオ"/>
              </a:rPr>
              <a:t>2025</a:t>
            </a: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年</a:t>
            </a:r>
            <a:r>
              <a:rPr lang="en-US" altLang="ja-JP" sz="1200" b="1" u="sng" dirty="0">
                <a:solidFill>
                  <a:srgbClr val="000000"/>
                </a:solidFill>
                <a:latin typeface="Yu Gothic UI" panose="020B0500000000000000" pitchFamily="50" charset="-128"/>
                <a:ea typeface="Yu Gothic UI" panose="020B0500000000000000" pitchFamily="50" charset="-128"/>
                <a:cs typeface="メイリオ"/>
              </a:rPr>
              <a:t>1</a:t>
            </a: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月末までに精算までを完了させるスケジュールとなっている必要があります</a:t>
            </a:r>
            <a:r>
              <a:rPr lang="en-US" altLang="ja-JP" sz="1200" b="1" u="sng" dirty="0">
                <a:solidFill>
                  <a:srgbClr val="000000"/>
                </a:solidFill>
                <a:latin typeface="Yu Gothic UI" panose="020B0500000000000000" pitchFamily="50" charset="-128"/>
                <a:ea typeface="Yu Gothic UI" panose="020B0500000000000000" pitchFamily="50" charset="-128"/>
                <a:cs typeface="メイリオ"/>
              </a:rPr>
              <a:t/>
            </a:r>
            <a:br>
              <a:rPr lang="en-US" altLang="ja-JP" sz="1200" b="1" u="sng" dirty="0">
                <a:solidFill>
                  <a:srgbClr val="000000"/>
                </a:solidFill>
                <a:latin typeface="Yu Gothic UI" panose="020B0500000000000000" pitchFamily="50" charset="-128"/>
                <a:ea typeface="Yu Gothic UI" panose="020B0500000000000000" pitchFamily="50" charset="-128"/>
                <a:cs typeface="メイリオ"/>
              </a:rPr>
            </a:b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事業スケジュールについては、各事業を実施する個別事業者とも事前に認識合わせを行ってください</a:t>
            </a:r>
            <a:endParaRPr lang="en-US" altLang="ja-JP" sz="1200" b="1" u="sng" dirty="0">
              <a:solidFill>
                <a:srgbClr val="000000"/>
              </a:solidFill>
              <a:latin typeface="Yu Gothic UI" panose="020B0500000000000000" pitchFamily="50" charset="-128"/>
              <a:ea typeface="Yu Gothic UI" panose="020B0500000000000000" pitchFamily="50" charset="-128"/>
              <a:cs typeface="メイリオ"/>
            </a:endParaRPr>
          </a:p>
        </p:txBody>
      </p:sp>
      <p:sp>
        <p:nvSpPr>
          <p:cNvPr id="19" name="矢印: 五方向 18">
            <a:extLst>
              <a:ext uri="{FF2B5EF4-FFF2-40B4-BE49-F238E27FC236}">
                <a16:creationId xmlns:a16="http://schemas.microsoft.com/office/drawing/2014/main" id="{1F9816DE-269F-FA2A-24CC-B69D70D36777}"/>
              </a:ext>
            </a:extLst>
          </p:cNvPr>
          <p:cNvSpPr/>
          <p:nvPr/>
        </p:nvSpPr>
        <p:spPr>
          <a:xfrm>
            <a:off x="3768175" y="2399768"/>
            <a:ext cx="729762" cy="232670"/>
          </a:xfrm>
          <a:prstGeom prst="homePlate">
            <a:avLst/>
          </a:prstGeom>
          <a:solidFill>
            <a:schemeClr val="tx1">
              <a:lumMod val="50000"/>
              <a:lumOff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bg1"/>
                </a:solidFill>
                <a:latin typeface="Yu Gothic UI" panose="020B0500000000000000" pitchFamily="50" charset="-128"/>
                <a:ea typeface="Yu Gothic UI" panose="020B0500000000000000" pitchFamily="50" charset="-128"/>
              </a:rPr>
              <a:t>計画採択</a:t>
            </a:r>
          </a:p>
        </p:txBody>
      </p:sp>
    </p:spTree>
    <p:extLst>
      <p:ext uri="{BB962C8B-B14F-4D97-AF65-F5344CB8AC3E}">
        <p14:creationId xmlns:p14="http://schemas.microsoft.com/office/powerpoint/2010/main" val="1559415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544398-20C5-13A5-15B9-C199F243E932}"/>
              </a:ext>
            </a:extLst>
          </p:cNvPr>
          <p:cNvSpPr>
            <a:spLocks noGrp="1"/>
          </p:cNvSpPr>
          <p:nvPr>
            <p:ph type="title"/>
          </p:nvPr>
        </p:nvSpPr>
        <p:spPr>
          <a:xfrm>
            <a:off x="130629" y="143692"/>
            <a:ext cx="8266113" cy="476250"/>
          </a:xfrm>
        </p:spPr>
        <p:txBody>
          <a:bodyPr/>
          <a:lstStyle/>
          <a:p>
            <a:r>
              <a:rPr kumimoji="1" lang="ja-JP" altLang="en-US" sz="2000" b="1" dirty="0" smtClean="0">
                <a:latin typeface="Yu Gothic UI" panose="020B0500000000000000" pitchFamily="50" charset="-128"/>
                <a:ea typeface="Yu Gothic UI" panose="020B0500000000000000" pitchFamily="50" charset="-128"/>
              </a:rPr>
              <a:t>全体事業計画書（概要）</a:t>
            </a:r>
            <a:endParaRPr kumimoji="1" lang="ja-JP" altLang="en-US" sz="2000" b="1" dirty="0">
              <a:latin typeface="Yu Gothic UI" panose="020B0500000000000000" pitchFamily="50" charset="-128"/>
              <a:ea typeface="Yu Gothic UI" panose="020B0500000000000000" pitchFamily="50" charset="-128"/>
            </a:endParaRPr>
          </a:p>
        </p:txBody>
      </p:sp>
      <p:sp>
        <p:nvSpPr>
          <p:cNvPr id="5" name="タイトル 1">
            <a:extLst>
              <a:ext uri="{FF2B5EF4-FFF2-40B4-BE49-F238E27FC236}">
                <a16:creationId xmlns:a16="http://schemas.microsoft.com/office/drawing/2014/main" id="{53544398-20C5-13A5-15B9-C199F243E932}"/>
              </a:ext>
            </a:extLst>
          </p:cNvPr>
          <p:cNvSpPr txBox="1">
            <a:spLocks/>
          </p:cNvSpPr>
          <p:nvPr/>
        </p:nvSpPr>
        <p:spPr>
          <a:xfrm>
            <a:off x="130628" y="881308"/>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000" b="1" kern="0" dirty="0" smtClean="0">
                <a:latin typeface="Yu Gothic UI" panose="020B0500000000000000" pitchFamily="50" charset="-128"/>
                <a:ea typeface="Yu Gothic UI" panose="020B0500000000000000" pitchFamily="50" charset="-128"/>
              </a:rPr>
              <a:t>令和６年度　先駆的で持続可能な観光地の構築支援補助金　</a:t>
            </a:r>
            <a:endParaRPr lang="ja-JP" altLang="en-US" sz="2000" b="1" kern="0" dirty="0">
              <a:latin typeface="Yu Gothic UI" panose="020B0500000000000000" pitchFamily="50" charset="-128"/>
              <a:ea typeface="Yu Gothic UI" panose="020B0500000000000000" pitchFamily="50" charset="-128"/>
            </a:endParaRPr>
          </a:p>
        </p:txBody>
      </p:sp>
      <p:sp>
        <p:nvSpPr>
          <p:cNvPr id="6" name="タイトル 1">
            <a:extLst>
              <a:ext uri="{FF2B5EF4-FFF2-40B4-BE49-F238E27FC236}">
                <a16:creationId xmlns:a16="http://schemas.microsoft.com/office/drawing/2014/main" id="{53544398-20C5-13A5-15B9-C199F243E932}"/>
              </a:ext>
            </a:extLst>
          </p:cNvPr>
          <p:cNvSpPr txBox="1">
            <a:spLocks/>
          </p:cNvSpPr>
          <p:nvPr/>
        </p:nvSpPr>
        <p:spPr>
          <a:xfrm>
            <a:off x="7498081" y="1472620"/>
            <a:ext cx="2267712"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000" b="1" kern="0" dirty="0" smtClean="0">
                <a:latin typeface="Yu Gothic UI" panose="020B0500000000000000" pitchFamily="50" charset="-128"/>
                <a:ea typeface="Yu Gothic UI" panose="020B0500000000000000" pitchFamily="50" charset="-128"/>
              </a:rPr>
              <a:t>令和６年　月　日　</a:t>
            </a:r>
            <a:endParaRPr lang="ja-JP" altLang="en-US" sz="2000" b="1" kern="0" dirty="0">
              <a:latin typeface="Yu Gothic UI" panose="020B0500000000000000" pitchFamily="50" charset="-128"/>
              <a:ea typeface="Yu Gothic UI" panose="020B0500000000000000" pitchFamily="50" charset="-128"/>
            </a:endParaRPr>
          </a:p>
        </p:txBody>
      </p:sp>
      <p:sp>
        <p:nvSpPr>
          <p:cNvPr id="7" name="タイトル 1">
            <a:extLst>
              <a:ext uri="{FF2B5EF4-FFF2-40B4-BE49-F238E27FC236}">
                <a16:creationId xmlns:a16="http://schemas.microsoft.com/office/drawing/2014/main" id="{53544398-20C5-13A5-15B9-C199F243E932}"/>
              </a:ext>
            </a:extLst>
          </p:cNvPr>
          <p:cNvSpPr txBox="1">
            <a:spLocks/>
          </p:cNvSpPr>
          <p:nvPr/>
        </p:nvSpPr>
        <p:spPr>
          <a:xfrm>
            <a:off x="4553712" y="2147534"/>
            <a:ext cx="5138928" cy="2297756"/>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000" b="1" kern="0" dirty="0" smtClean="0">
                <a:latin typeface="Yu Gothic UI" panose="020B0500000000000000" pitchFamily="50" charset="-128"/>
                <a:ea typeface="Yu Gothic UI" panose="020B0500000000000000" pitchFamily="50" charset="-128"/>
              </a:rPr>
              <a:t>住所（所在地）〒</a:t>
            </a:r>
            <a:endParaRPr lang="en-US" altLang="ja-JP" sz="2000" b="1" kern="0" dirty="0" smtClean="0">
              <a:latin typeface="Yu Gothic UI" panose="020B0500000000000000" pitchFamily="50" charset="-128"/>
              <a:ea typeface="Yu Gothic UI" panose="020B0500000000000000" pitchFamily="50" charset="-128"/>
            </a:endParaRPr>
          </a:p>
          <a:p>
            <a:r>
              <a:rPr lang="ja-JP" altLang="en-US" sz="2000" b="1" kern="0" dirty="0" smtClean="0">
                <a:latin typeface="Yu Gothic UI" panose="020B0500000000000000" pitchFamily="50" charset="-128"/>
                <a:ea typeface="Yu Gothic UI" panose="020B0500000000000000" pitchFamily="50" charset="-128"/>
              </a:rPr>
              <a:t>申請団体名</a:t>
            </a:r>
            <a:endParaRPr lang="en-US" altLang="ja-JP" sz="2000" b="1" kern="0" dirty="0" smtClean="0">
              <a:latin typeface="Yu Gothic UI" panose="020B0500000000000000" pitchFamily="50" charset="-128"/>
              <a:ea typeface="Yu Gothic UI" panose="020B0500000000000000" pitchFamily="50" charset="-128"/>
            </a:endParaRPr>
          </a:p>
          <a:p>
            <a:r>
              <a:rPr lang="ja-JP" altLang="en-US" sz="2000" b="1" kern="0" dirty="0" smtClean="0">
                <a:latin typeface="Yu Gothic UI" panose="020B0500000000000000" pitchFamily="50" charset="-128"/>
                <a:ea typeface="Yu Gothic UI" panose="020B0500000000000000" pitchFamily="50" charset="-128"/>
              </a:rPr>
              <a:t>代表者職・氏名</a:t>
            </a:r>
            <a:endParaRPr lang="en-US" altLang="ja-JP" sz="2000" b="1" kern="0" dirty="0" smtClean="0">
              <a:latin typeface="Yu Gothic UI" panose="020B0500000000000000" pitchFamily="50" charset="-128"/>
              <a:ea typeface="Yu Gothic UI" panose="020B0500000000000000" pitchFamily="50" charset="-128"/>
            </a:endParaRPr>
          </a:p>
          <a:p>
            <a:r>
              <a:rPr lang="ja-JP" altLang="en-US" sz="2000" b="1" kern="0" dirty="0" smtClean="0">
                <a:latin typeface="Yu Gothic UI" panose="020B0500000000000000" pitchFamily="50" charset="-128"/>
                <a:ea typeface="Yu Gothic UI" panose="020B0500000000000000" pitchFamily="50" charset="-128"/>
              </a:rPr>
              <a:t>担当者名</a:t>
            </a:r>
            <a:endParaRPr lang="en-US" altLang="ja-JP" sz="2000" b="1" kern="0" dirty="0" smtClean="0">
              <a:latin typeface="Yu Gothic UI" panose="020B0500000000000000" pitchFamily="50" charset="-128"/>
              <a:ea typeface="Yu Gothic UI" panose="020B0500000000000000" pitchFamily="50" charset="-128"/>
            </a:endParaRPr>
          </a:p>
          <a:p>
            <a:r>
              <a:rPr lang="ja-JP" altLang="en-US" sz="2000" b="1" kern="0" dirty="0" smtClean="0">
                <a:latin typeface="Yu Gothic UI" panose="020B0500000000000000" pitchFamily="50" charset="-128"/>
                <a:ea typeface="Yu Gothic UI" panose="020B0500000000000000" pitchFamily="50" charset="-128"/>
              </a:rPr>
              <a:t>ＴＥＬ</a:t>
            </a:r>
            <a:endParaRPr lang="en-US" altLang="ja-JP" sz="2000" b="1" kern="0" dirty="0" smtClean="0">
              <a:latin typeface="Yu Gothic UI" panose="020B0500000000000000" pitchFamily="50" charset="-128"/>
              <a:ea typeface="Yu Gothic UI" panose="020B0500000000000000" pitchFamily="50" charset="-128"/>
            </a:endParaRPr>
          </a:p>
          <a:p>
            <a:r>
              <a:rPr lang="en-US" altLang="ja-JP" sz="2000" b="1" kern="0" dirty="0">
                <a:latin typeface="Yu Gothic UI" panose="020B0500000000000000" pitchFamily="50" charset="-128"/>
                <a:ea typeface="Yu Gothic UI" panose="020B0500000000000000" pitchFamily="50" charset="-128"/>
              </a:rPr>
              <a:t>E-mail</a:t>
            </a:r>
            <a:endParaRPr lang="en-US" altLang="ja-JP" sz="2000" b="1" kern="0" dirty="0" smtClean="0">
              <a:latin typeface="Yu Gothic UI" panose="020B0500000000000000" pitchFamily="50" charset="-128"/>
              <a:ea typeface="Yu Gothic UI" panose="020B0500000000000000" pitchFamily="50" charset="-128"/>
            </a:endParaRPr>
          </a:p>
          <a:p>
            <a:r>
              <a:rPr lang="ja-JP" altLang="en-US" sz="2000" b="1" kern="0" dirty="0" smtClean="0">
                <a:latin typeface="Yu Gothic UI" panose="020B0500000000000000" pitchFamily="50" charset="-128"/>
                <a:ea typeface="Yu Gothic UI" panose="020B0500000000000000" pitchFamily="50" charset="-128"/>
              </a:rPr>
              <a:t>　</a:t>
            </a:r>
            <a:endParaRPr lang="ja-JP" altLang="en-US" sz="2000" b="1" kern="0" dirty="0">
              <a:latin typeface="Yu Gothic UI" panose="020B0500000000000000" pitchFamily="50" charset="-128"/>
              <a:ea typeface="Yu Gothic UI" panose="020B0500000000000000" pitchFamily="50" charset="-128"/>
            </a:endParaRPr>
          </a:p>
        </p:txBody>
      </p:sp>
      <p:sp>
        <p:nvSpPr>
          <p:cNvPr id="8" name="タイトル 1">
            <a:extLst>
              <a:ext uri="{FF2B5EF4-FFF2-40B4-BE49-F238E27FC236}">
                <a16:creationId xmlns:a16="http://schemas.microsoft.com/office/drawing/2014/main" id="{53544398-20C5-13A5-15B9-C199F243E932}"/>
              </a:ext>
            </a:extLst>
          </p:cNvPr>
          <p:cNvSpPr txBox="1">
            <a:spLocks/>
          </p:cNvSpPr>
          <p:nvPr/>
        </p:nvSpPr>
        <p:spPr>
          <a:xfrm>
            <a:off x="216407" y="4206240"/>
            <a:ext cx="9549385" cy="265176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000" b="1" kern="0" dirty="0" smtClean="0">
                <a:latin typeface="Yu Gothic UI" panose="020B0500000000000000" pitchFamily="50" charset="-128"/>
                <a:ea typeface="Yu Gothic UI" panose="020B0500000000000000" pitchFamily="50" charset="-128"/>
              </a:rPr>
              <a:t>１　事業計画名</a:t>
            </a:r>
            <a:endParaRPr lang="en-US" altLang="ja-JP" sz="2000" b="1" kern="0" dirty="0" smtClean="0">
              <a:latin typeface="Yu Gothic UI" panose="020B0500000000000000" pitchFamily="50" charset="-128"/>
              <a:ea typeface="Yu Gothic UI" panose="020B0500000000000000" pitchFamily="50" charset="-128"/>
            </a:endParaRPr>
          </a:p>
          <a:p>
            <a:endParaRPr lang="en-US" altLang="ja-JP" sz="2000" b="1" kern="0" dirty="0" smtClean="0">
              <a:latin typeface="Yu Gothic UI" panose="020B0500000000000000" pitchFamily="50" charset="-128"/>
              <a:ea typeface="Yu Gothic UI" panose="020B0500000000000000" pitchFamily="50" charset="-128"/>
            </a:endParaRPr>
          </a:p>
          <a:p>
            <a:r>
              <a:rPr lang="ja-JP" altLang="en-US" sz="2000" b="1" kern="0" dirty="0" smtClean="0">
                <a:latin typeface="Yu Gothic UI" panose="020B0500000000000000" pitchFamily="50" charset="-128"/>
                <a:ea typeface="Yu Gothic UI" panose="020B0500000000000000" pitchFamily="50" charset="-128"/>
              </a:rPr>
              <a:t>２　参加事業者一覧（住所及び事業者名）</a:t>
            </a:r>
            <a:endParaRPr lang="en-US" altLang="ja-JP" sz="2000" b="1" kern="0" dirty="0" smtClean="0">
              <a:latin typeface="Yu Gothic UI" panose="020B0500000000000000" pitchFamily="50" charset="-128"/>
              <a:ea typeface="Yu Gothic UI" panose="020B0500000000000000" pitchFamily="50" charset="-128"/>
            </a:endParaRPr>
          </a:p>
          <a:p>
            <a:endParaRPr lang="en-US" altLang="ja-JP" sz="2000" b="1" kern="0" dirty="0" smtClean="0">
              <a:latin typeface="Yu Gothic UI" panose="020B0500000000000000" pitchFamily="50" charset="-128"/>
              <a:ea typeface="Yu Gothic UI" panose="020B0500000000000000" pitchFamily="50" charset="-128"/>
            </a:endParaRPr>
          </a:p>
          <a:p>
            <a:r>
              <a:rPr lang="ja-JP" altLang="en-US" sz="2000" b="1" kern="0" dirty="0" smtClean="0">
                <a:latin typeface="Yu Gothic UI" panose="020B0500000000000000" pitchFamily="50" charset="-128"/>
                <a:ea typeface="Yu Gothic UI" panose="020B0500000000000000" pitchFamily="50" charset="-128"/>
              </a:rPr>
              <a:t>３　補助申請見込み合計額　　　</a:t>
            </a:r>
            <a:r>
              <a:rPr lang="ja-JP" altLang="en-US" sz="2000" b="1" u="sng" kern="0" dirty="0" smtClean="0">
                <a:latin typeface="Yu Gothic UI" panose="020B0500000000000000" pitchFamily="50" charset="-128"/>
                <a:ea typeface="Yu Gothic UI" panose="020B0500000000000000" pitchFamily="50" charset="-128"/>
              </a:rPr>
              <a:t>金　　　　　　　　　　　　　　　　　　円</a:t>
            </a:r>
            <a:r>
              <a:rPr lang="en-US" altLang="ja-JP" sz="2000" b="1" u="sng" kern="0" dirty="0" smtClean="0">
                <a:latin typeface="Yu Gothic UI" panose="020B0500000000000000" pitchFamily="50" charset="-128"/>
                <a:ea typeface="Yu Gothic UI" panose="020B0500000000000000" pitchFamily="50" charset="-128"/>
              </a:rPr>
              <a:t>  </a:t>
            </a:r>
          </a:p>
          <a:p>
            <a:r>
              <a:rPr lang="ja-JP" altLang="en-US" sz="2000" b="1" kern="0" dirty="0">
                <a:latin typeface="Yu Gothic UI" panose="020B0500000000000000" pitchFamily="50" charset="-128"/>
                <a:ea typeface="Yu Gothic UI" panose="020B0500000000000000" pitchFamily="50" charset="-128"/>
              </a:rPr>
              <a:t>　</a:t>
            </a:r>
            <a:r>
              <a:rPr lang="ja-JP" altLang="en-US" sz="2000" b="1" kern="0" dirty="0" smtClean="0">
                <a:latin typeface="Yu Gothic UI" panose="020B0500000000000000" pitchFamily="50" charset="-128"/>
                <a:ea typeface="Yu Gothic UI" panose="020B0500000000000000" pitchFamily="50" charset="-128"/>
              </a:rPr>
              <a:t>　　　　　　　　　　　　　　　　　　　　　　</a:t>
            </a:r>
            <a:r>
              <a:rPr lang="en-US" altLang="ja-JP" sz="2000" b="1" kern="0" dirty="0" smtClean="0">
                <a:latin typeface="Yu Gothic UI" panose="020B0500000000000000" pitchFamily="50" charset="-128"/>
                <a:ea typeface="Yu Gothic UI" panose="020B0500000000000000" pitchFamily="50" charset="-128"/>
              </a:rPr>
              <a:t>※</a:t>
            </a:r>
            <a:r>
              <a:rPr lang="ja-JP" altLang="en-US" sz="2000" b="1" kern="0" dirty="0" smtClean="0">
                <a:latin typeface="Yu Gothic UI" panose="020B0500000000000000" pitchFamily="50" charset="-128"/>
                <a:ea typeface="Yu Gothic UI" panose="020B0500000000000000" pitchFamily="50" charset="-128"/>
              </a:rPr>
              <a:t>千円未満は切り捨て</a:t>
            </a:r>
            <a:r>
              <a:rPr lang="en-US" altLang="ja-JP" sz="2000" b="1" kern="0" dirty="0" smtClean="0">
                <a:latin typeface="Yu Gothic UI" panose="020B0500000000000000" pitchFamily="50" charset="-128"/>
                <a:ea typeface="Yu Gothic UI" panose="020B0500000000000000" pitchFamily="50" charset="-128"/>
              </a:rPr>
              <a:t>  </a:t>
            </a:r>
            <a:r>
              <a:rPr lang="ja-JP" altLang="en-US" sz="2000" b="1" u="sng" kern="0" dirty="0" smtClean="0">
                <a:latin typeface="Yu Gothic UI" panose="020B0500000000000000" pitchFamily="50" charset="-128"/>
                <a:ea typeface="Yu Gothic UI" panose="020B0500000000000000" pitchFamily="50" charset="-128"/>
              </a:rPr>
              <a:t>　　　　　　　　　　</a:t>
            </a:r>
            <a:endParaRPr lang="en-US" altLang="ja-JP" sz="2000" b="1" u="sng" kern="0" dirty="0" smtClean="0">
              <a:latin typeface="Yu Gothic UI" panose="020B0500000000000000" pitchFamily="50" charset="-128"/>
              <a:ea typeface="Yu Gothic UI" panose="020B0500000000000000" pitchFamily="50" charset="-128"/>
            </a:endParaRPr>
          </a:p>
          <a:p>
            <a:r>
              <a:rPr lang="ja-JP" altLang="en-US" sz="2000" b="1" kern="0" dirty="0" smtClean="0">
                <a:latin typeface="Yu Gothic UI" panose="020B0500000000000000" pitchFamily="50" charset="-128"/>
                <a:ea typeface="Yu Gothic UI" panose="020B0500000000000000" pitchFamily="50" charset="-128"/>
              </a:rPr>
              <a:t>　</a:t>
            </a:r>
            <a:endParaRPr lang="ja-JP" altLang="en-US" sz="2000" b="1" kern="0" dirty="0">
              <a:latin typeface="Yu Gothic UI" panose="020B0500000000000000" pitchFamily="50" charset="-128"/>
              <a:ea typeface="Yu Gothic UI" panose="020B0500000000000000" pitchFamily="50" charset="-128"/>
            </a:endParaRPr>
          </a:p>
        </p:txBody>
      </p:sp>
      <p:sp>
        <p:nvSpPr>
          <p:cNvPr id="9" name="タイトル 1">
            <a:extLst>
              <a:ext uri="{FF2B5EF4-FFF2-40B4-BE49-F238E27FC236}">
                <a16:creationId xmlns:a16="http://schemas.microsoft.com/office/drawing/2014/main" id="{53544398-20C5-13A5-15B9-C199F243E932}"/>
              </a:ext>
            </a:extLst>
          </p:cNvPr>
          <p:cNvSpPr txBox="1">
            <a:spLocks/>
          </p:cNvSpPr>
          <p:nvPr/>
        </p:nvSpPr>
        <p:spPr>
          <a:xfrm>
            <a:off x="216407" y="1738994"/>
            <a:ext cx="818033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000" b="1" kern="0" dirty="0" smtClean="0">
                <a:latin typeface="Yu Gothic UI" panose="020B0500000000000000" pitchFamily="50" charset="-128"/>
                <a:ea typeface="Yu Gothic UI" panose="020B0500000000000000" pitchFamily="50" charset="-128"/>
              </a:rPr>
              <a:t>三重県知事　あて　</a:t>
            </a:r>
            <a:endParaRPr lang="ja-JP" altLang="en-US" sz="2000" b="1" kern="0"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678078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89B7DA-CA92-4852-B743-A317A1C0D92F}"/>
              </a:ext>
            </a:extLst>
          </p:cNvPr>
          <p:cNvSpPr>
            <a:spLocks noGrp="1"/>
          </p:cNvSpPr>
          <p:nvPr>
            <p:ph type="title"/>
          </p:nvPr>
        </p:nvSpPr>
        <p:spPr>
          <a:xfrm>
            <a:off x="1" y="0"/>
            <a:ext cx="9905999" cy="728664"/>
          </a:xfrm>
        </p:spPr>
        <p:txBody>
          <a:bodyPr/>
          <a:lstStyle/>
          <a:p>
            <a:pPr marL="271145" indent="-271145"/>
            <a:r>
              <a:rPr lang="ja-JP" altLang="en-US" sz="2400" b="1" dirty="0">
                <a:latin typeface="Yu Gothic UI" panose="020B0500000000000000" pitchFamily="50" charset="-128"/>
                <a:ea typeface="Yu Gothic UI" panose="020B0500000000000000" pitchFamily="50" charset="-128"/>
              </a:rPr>
              <a:t>１</a:t>
            </a:r>
            <a:r>
              <a:rPr lang="en-US" altLang="ja-JP" sz="2400" b="1" dirty="0">
                <a:latin typeface="Yu Gothic UI" panose="020B0500000000000000" pitchFamily="50" charset="-128"/>
                <a:ea typeface="Yu Gothic UI" panose="020B0500000000000000" pitchFamily="50" charset="-128"/>
              </a:rPr>
              <a:t>. </a:t>
            </a:r>
            <a:r>
              <a:rPr lang="ja-JP" altLang="en-US" sz="2400" b="1" dirty="0">
                <a:latin typeface="Yu Gothic UI" panose="020B0500000000000000" pitchFamily="50" charset="-128"/>
                <a:ea typeface="Yu Gothic UI" panose="020B0500000000000000" pitchFamily="50" charset="-128"/>
              </a:rPr>
              <a:t>計画の概要　</a:t>
            </a:r>
            <a:r>
              <a:rPr lang="en-US" altLang="ja-JP" sz="2400" b="1" dirty="0">
                <a:latin typeface="Yu Gothic UI" panose="020B0500000000000000" pitchFamily="50" charset="-128"/>
                <a:ea typeface="Yu Gothic UI" panose="020B0500000000000000" pitchFamily="50" charset="-128"/>
              </a:rPr>
              <a:t>- </a:t>
            </a:r>
            <a:r>
              <a:rPr lang="ja-JP" altLang="en-US" sz="2000" b="1" dirty="0">
                <a:latin typeface="Yu Gothic UI" panose="020B0500000000000000" pitchFamily="50" charset="-128"/>
                <a:ea typeface="Yu Gothic UI" panose="020B0500000000000000" pitchFamily="50" charset="-128"/>
              </a:rPr>
              <a:t>計画サマリ</a:t>
            </a:r>
            <a:endParaRPr lang="ja-JP" sz="2000" dirty="0">
              <a:ea typeface="+mj-lt"/>
              <a:cs typeface="+mj-lt"/>
            </a:endParaRPr>
          </a:p>
        </p:txBody>
      </p:sp>
      <p:sp>
        <p:nvSpPr>
          <p:cNvPr id="96" name="正方形/長方形 95">
            <a:extLst>
              <a:ext uri="{FF2B5EF4-FFF2-40B4-BE49-F238E27FC236}">
                <a16:creationId xmlns:a16="http://schemas.microsoft.com/office/drawing/2014/main" id="{2D8F4ECF-A8A6-4E88-AC1A-63949DF81F12}"/>
              </a:ext>
            </a:extLst>
          </p:cNvPr>
          <p:cNvSpPr/>
          <p:nvPr/>
        </p:nvSpPr>
        <p:spPr>
          <a:xfrm>
            <a:off x="0" y="911496"/>
            <a:ext cx="9906000" cy="277223"/>
          </a:xfrm>
          <a:prstGeom prst="rect">
            <a:avLst/>
          </a:prstGeom>
          <a:solidFill>
            <a:schemeClr val="accent1"/>
          </a:solidFill>
          <a:ln w="12700">
            <a:solidFill>
              <a:schemeClr val="bg1">
                <a:lumMod val="75000"/>
              </a:schemeClr>
            </a:solidFill>
          </a:ln>
        </p:spPr>
        <p:txBody>
          <a:bodyPr vertOverflow="overflow" horzOverflow="overflow" wrap="square" tIns="36000" bIns="36000" rtlCol="0" anchor="ctr">
            <a:noAutofit/>
          </a:bodyPr>
          <a:lstStyle/>
          <a:p>
            <a:pPr algn="l"/>
            <a:r>
              <a:rPr kumimoji="1" lang="ja-JP" altLang="en-US" sz="1400" b="1" dirty="0">
                <a:latin typeface="Yu Gothic UI" panose="020B0500000000000000" pitchFamily="50" charset="-128"/>
                <a:ea typeface="Yu Gothic UI" panose="020B0500000000000000" pitchFamily="50" charset="-128"/>
                <a:cs typeface="メイリオ"/>
              </a:rPr>
              <a:t>　計画の概要</a:t>
            </a:r>
            <a:endParaRPr kumimoji="1" lang="en-US" altLang="ja-JP" sz="1400" b="1" dirty="0">
              <a:latin typeface="Yu Gothic UI" panose="020B0500000000000000" pitchFamily="50" charset="-128"/>
              <a:ea typeface="Yu Gothic UI" panose="020B0500000000000000" pitchFamily="50" charset="-128"/>
              <a:cs typeface="メイリオ"/>
            </a:endParaRPr>
          </a:p>
        </p:txBody>
      </p:sp>
      <p:sp>
        <p:nvSpPr>
          <p:cNvPr id="10" name="フッター プレースホルダー 1">
            <a:extLst>
              <a:ext uri="{FF2B5EF4-FFF2-40B4-BE49-F238E27FC236}">
                <a16:creationId xmlns:a16="http://schemas.microsoft.com/office/drawing/2014/main" id="{A5347A75-E153-C3F8-D639-5D6D8FD2B056}"/>
              </a:ext>
            </a:extLst>
          </p:cNvPr>
          <p:cNvSpPr txBox="1">
            <a:spLocks/>
          </p:cNvSpPr>
          <p:nvPr/>
        </p:nvSpPr>
        <p:spPr bwMode="gray">
          <a:xfrm>
            <a:off x="578024" y="6509443"/>
            <a:ext cx="4068000" cy="232670"/>
          </a:xfrm>
          <a:prstGeom prst="rect">
            <a:avLst/>
          </a:prstGeom>
        </p:spPr>
        <p:txBody>
          <a:bodyPr vert="horz" lIns="0" tIns="0" rIns="0" bIns="0" rtlCol="0" anchor="ctr" anchorCtr="0"/>
          <a:lstStyle>
            <a:defPPr>
              <a:defRPr lang="en-US"/>
            </a:defPPr>
            <a:lvl1pPr algn="l"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r>
              <a:rPr kumimoji="0" lang="ja-JP" altLang="en-US" sz="1050" dirty="0">
                <a:solidFill>
                  <a:prstClr val="black"/>
                </a:solidFill>
                <a:latin typeface="Calibri"/>
                <a:ea typeface="Yu Gothic UI"/>
              </a:rPr>
              <a:t>計画名：</a:t>
            </a:r>
            <a:r>
              <a:rPr kumimoji="0" lang="ja-JP" altLang="en-US" sz="1050" dirty="0">
                <a:latin typeface="Calibri"/>
                <a:ea typeface="Yu Gothic UI"/>
              </a:rPr>
              <a:t>●●</a:t>
            </a:r>
            <a:endParaRPr kumimoji="0" lang="en-GB" altLang="en-GB" sz="1050" dirty="0">
              <a:latin typeface="Calibri"/>
              <a:ea typeface="Yu Gothic UI"/>
            </a:endParaRPr>
          </a:p>
        </p:txBody>
      </p:sp>
      <p:sp>
        <p:nvSpPr>
          <p:cNvPr id="13" name="スライド番号プレースホルダー 2">
            <a:extLst>
              <a:ext uri="{FF2B5EF4-FFF2-40B4-BE49-F238E27FC236}">
                <a16:creationId xmlns:a16="http://schemas.microsoft.com/office/drawing/2014/main" id="{B3A255D3-AA61-ACB9-8E86-57FD0FED3318}"/>
              </a:ext>
            </a:extLst>
          </p:cNvPr>
          <p:cNvSpPr txBox="1">
            <a:spLocks/>
          </p:cNvSpPr>
          <p:nvPr/>
        </p:nvSpPr>
        <p:spPr bwMode="gray">
          <a:xfrm>
            <a:off x="208592" y="6522506"/>
            <a:ext cx="243846" cy="208568"/>
          </a:xfrm>
          <a:prstGeom prst="rect">
            <a:avLst/>
          </a:prstGeom>
        </p:spPr>
        <p:txBody>
          <a:bodyPr vert="horz" wrap="none" lIns="0" tIns="0" rIns="0" bIns="0" rtlCol="0" anchor="ctr" anchorCtr="0"/>
          <a:lstStyle>
            <a:defPPr>
              <a:defRPr lang="en-US"/>
            </a:defPPr>
            <a:lvl1pPr algn="r"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lgn="ctr"/>
            <a:fld id="{AA5FCFE5-FE56-4EF1-80A8-07776887C2A1}" type="slidenum">
              <a:rPr kumimoji="0" lang="ja-JP" altLang="en-US" sz="1200" smtClean="0">
                <a:solidFill>
                  <a:prstClr val="black"/>
                </a:solidFill>
                <a:latin typeface="Calibri"/>
                <a:ea typeface="Yu Gothic UI"/>
              </a:rPr>
              <a:pPr algn="ctr"/>
              <a:t>3</a:t>
            </a:fld>
            <a:endParaRPr kumimoji="0" lang="ja-JP" altLang="en-US" sz="1200" dirty="0">
              <a:solidFill>
                <a:prstClr val="black"/>
              </a:solidFill>
              <a:latin typeface="Calibri"/>
              <a:ea typeface="Yu Gothic UI"/>
            </a:endParaRPr>
          </a:p>
        </p:txBody>
      </p:sp>
      <p:sp>
        <p:nvSpPr>
          <p:cNvPr id="18" name="正方形/長方形 17">
            <a:extLst>
              <a:ext uri="{FF2B5EF4-FFF2-40B4-BE49-F238E27FC236}">
                <a16:creationId xmlns:a16="http://schemas.microsoft.com/office/drawing/2014/main" id="{7A95DF39-BB70-124A-036A-9C074C144EC7}"/>
              </a:ext>
            </a:extLst>
          </p:cNvPr>
          <p:cNvSpPr/>
          <p:nvPr/>
        </p:nvSpPr>
        <p:spPr>
          <a:xfrm>
            <a:off x="0" y="4388304"/>
            <a:ext cx="9906000" cy="277223"/>
          </a:xfrm>
          <a:prstGeom prst="rect">
            <a:avLst/>
          </a:prstGeom>
          <a:solidFill>
            <a:schemeClr val="accent1"/>
          </a:solidFill>
          <a:ln w="12700">
            <a:solidFill>
              <a:schemeClr val="bg1">
                <a:lumMod val="75000"/>
              </a:schemeClr>
            </a:solidFill>
          </a:ln>
        </p:spPr>
        <p:txBody>
          <a:bodyPr vertOverflow="overflow" horzOverflow="overflow" wrap="square" tIns="36000" bIns="36000" rtlCol="0" anchor="ctr">
            <a:noAutofit/>
          </a:bodyPr>
          <a:lstStyle/>
          <a:p>
            <a:pPr algn="l"/>
            <a:r>
              <a:rPr kumimoji="1" lang="ja-JP" altLang="en-US" sz="1400" b="1" dirty="0">
                <a:latin typeface="Yu Gothic UI" panose="020B0500000000000000" pitchFamily="50" charset="-128"/>
                <a:ea typeface="Yu Gothic UI" panose="020B0500000000000000" pitchFamily="50" charset="-128"/>
                <a:cs typeface="メイリオ"/>
              </a:rPr>
              <a:t>　課題と解決に向けた取り組み</a:t>
            </a:r>
            <a:endParaRPr kumimoji="1" lang="en-US" altLang="ja-JP" sz="1400" b="1" dirty="0">
              <a:latin typeface="Yu Gothic UI" panose="020B0500000000000000" pitchFamily="50" charset="-128"/>
              <a:ea typeface="Yu Gothic UI" panose="020B0500000000000000" pitchFamily="50" charset="-128"/>
              <a:cs typeface="メイリオ"/>
            </a:endParaRPr>
          </a:p>
        </p:txBody>
      </p:sp>
      <p:sp>
        <p:nvSpPr>
          <p:cNvPr id="22" name="二等辺三角形 21">
            <a:extLst>
              <a:ext uri="{FF2B5EF4-FFF2-40B4-BE49-F238E27FC236}">
                <a16:creationId xmlns:a16="http://schemas.microsoft.com/office/drawing/2014/main" id="{4642A124-2A9D-E84A-2EB5-4C0D050A96B9}"/>
              </a:ext>
            </a:extLst>
          </p:cNvPr>
          <p:cNvSpPr/>
          <p:nvPr/>
        </p:nvSpPr>
        <p:spPr>
          <a:xfrm rot="5400000">
            <a:off x="4756351" y="5310329"/>
            <a:ext cx="393297" cy="257833"/>
          </a:xfrm>
          <a:prstGeom prst="triangle">
            <a:avLst/>
          </a:prstGeom>
          <a:solidFill>
            <a:schemeClr val="bg2"/>
          </a:solidFill>
          <a:ln w="28575">
            <a:noFill/>
          </a:ln>
        </p:spPr>
        <p:txBody>
          <a:bodyPr vertOverflow="overflow" horzOverflow="overflow" wrap="square" tIns="36000" bIns="36000" rtlCol="0" anchor="ctr">
            <a:noAutofit/>
          </a:bodyPr>
          <a:lstStyle/>
          <a:p>
            <a:pPr algn="l"/>
            <a:endParaRPr kumimoji="1" lang="ja-JP" altLang="en-US" sz="1200" dirty="0">
              <a:latin typeface="Yu Gothic UI" panose="020B0500000000000000" pitchFamily="50" charset="-128"/>
              <a:ea typeface="Yu Gothic UI" panose="020B0500000000000000" pitchFamily="50" charset="-128"/>
              <a:cs typeface="メイリオ"/>
            </a:endParaRPr>
          </a:p>
        </p:txBody>
      </p:sp>
      <p:sp>
        <p:nvSpPr>
          <p:cNvPr id="24" name="正方形/長方形 23">
            <a:extLst>
              <a:ext uri="{FF2B5EF4-FFF2-40B4-BE49-F238E27FC236}">
                <a16:creationId xmlns:a16="http://schemas.microsoft.com/office/drawing/2014/main" id="{F7B58704-FE63-4702-EDF6-4739746F34E2}"/>
              </a:ext>
            </a:extLst>
          </p:cNvPr>
          <p:cNvSpPr/>
          <p:nvPr/>
        </p:nvSpPr>
        <p:spPr>
          <a:xfrm>
            <a:off x="452438" y="5886523"/>
            <a:ext cx="4193586" cy="557550"/>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endParaRPr kumimoji="1" lang="ja-JP" altLang="en-US" sz="1200" dirty="0">
              <a:latin typeface="Yu Gothic UI" panose="020B0500000000000000" pitchFamily="50" charset="-128"/>
              <a:ea typeface="Yu Gothic UI" panose="020B0500000000000000" pitchFamily="50" charset="-128"/>
              <a:cs typeface="メイリオ"/>
            </a:endParaRPr>
          </a:p>
        </p:txBody>
      </p:sp>
      <p:sp>
        <p:nvSpPr>
          <p:cNvPr id="25" name="正方形/長方形 24">
            <a:extLst>
              <a:ext uri="{FF2B5EF4-FFF2-40B4-BE49-F238E27FC236}">
                <a16:creationId xmlns:a16="http://schemas.microsoft.com/office/drawing/2014/main" id="{38C03099-0405-7B8B-F393-76DF66A2BFC7}"/>
              </a:ext>
            </a:extLst>
          </p:cNvPr>
          <p:cNvSpPr/>
          <p:nvPr/>
        </p:nvSpPr>
        <p:spPr>
          <a:xfrm>
            <a:off x="452438" y="5160470"/>
            <a:ext cx="4193586" cy="557550"/>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endParaRPr kumimoji="1" lang="ja-JP" altLang="en-US" sz="1200" dirty="0">
              <a:latin typeface="Yu Gothic UI" panose="020B0500000000000000" pitchFamily="50" charset="-128"/>
              <a:ea typeface="Yu Gothic UI" panose="020B0500000000000000" pitchFamily="50" charset="-128"/>
              <a:cs typeface="メイリオ"/>
            </a:endParaRPr>
          </a:p>
        </p:txBody>
      </p:sp>
      <p:grpSp>
        <p:nvGrpSpPr>
          <p:cNvPr id="43" name="グループ化 42">
            <a:extLst>
              <a:ext uri="{FF2B5EF4-FFF2-40B4-BE49-F238E27FC236}">
                <a16:creationId xmlns:a16="http://schemas.microsoft.com/office/drawing/2014/main" id="{A533EFCA-8E70-7ABD-68D8-9F518BA09361}"/>
              </a:ext>
            </a:extLst>
          </p:cNvPr>
          <p:cNvGrpSpPr/>
          <p:nvPr/>
        </p:nvGrpSpPr>
        <p:grpSpPr>
          <a:xfrm>
            <a:off x="452438" y="4790760"/>
            <a:ext cx="4093436" cy="345546"/>
            <a:chOff x="452438" y="4049172"/>
            <a:chExt cx="4093436" cy="345546"/>
          </a:xfrm>
        </p:grpSpPr>
        <p:cxnSp>
          <p:nvCxnSpPr>
            <p:cNvPr id="29" name="直線コネクタ 28">
              <a:extLst>
                <a:ext uri="{FF2B5EF4-FFF2-40B4-BE49-F238E27FC236}">
                  <a16:creationId xmlns:a16="http://schemas.microsoft.com/office/drawing/2014/main" id="{9B33B21E-59FE-2848-6C63-C0EF4BF03B6C}"/>
                </a:ext>
              </a:extLst>
            </p:cNvPr>
            <p:cNvCxnSpPr/>
            <p:nvPr/>
          </p:nvCxnSpPr>
          <p:spPr>
            <a:xfrm>
              <a:off x="452438" y="4232367"/>
              <a:ext cx="4093436" cy="0"/>
            </a:xfrm>
            <a:prstGeom prst="line">
              <a:avLst/>
            </a:prstGeom>
            <a:solidFill>
              <a:srgbClr val="0066CC"/>
            </a:solidFill>
            <a:ln w="9525" cap="flat" cmpd="sng" algn="ctr">
              <a:solidFill>
                <a:schemeClr val="tx1"/>
              </a:solidFill>
              <a:prstDash val="solid"/>
              <a:round/>
              <a:headEnd type="none" w="med" len="med"/>
              <a:tailEnd type="none" w="med" len="med"/>
            </a:ln>
            <a:effectLst/>
          </p:spPr>
        </p:cxnSp>
        <p:sp>
          <p:nvSpPr>
            <p:cNvPr id="30" name="正方形/長方形 29">
              <a:extLst>
                <a:ext uri="{FF2B5EF4-FFF2-40B4-BE49-F238E27FC236}">
                  <a16:creationId xmlns:a16="http://schemas.microsoft.com/office/drawing/2014/main" id="{6D85EB55-587B-067F-2505-5977CBB07AF5}"/>
                </a:ext>
              </a:extLst>
            </p:cNvPr>
            <p:cNvSpPr/>
            <p:nvPr/>
          </p:nvSpPr>
          <p:spPr>
            <a:xfrm>
              <a:off x="1332003" y="4049172"/>
              <a:ext cx="2334305" cy="345546"/>
            </a:xfrm>
            <a:prstGeom prst="rect">
              <a:avLst/>
            </a:prstGeom>
            <a:solidFill>
              <a:schemeClr val="bg1"/>
            </a:solidFill>
            <a:ln w="12700">
              <a:noFill/>
            </a:ln>
          </p:spPr>
          <p:txBody>
            <a:bodyPr vertOverflow="overflow" horzOverflow="overflow" wrap="square" tIns="36000" bIns="36000" rtlCol="0" anchor="ctr">
              <a:noAutofit/>
            </a:bodyPr>
            <a:lstStyle/>
            <a:p>
              <a:pPr algn="ctr"/>
              <a:r>
                <a:rPr kumimoji="1" lang="ja-JP" altLang="en-US" sz="1200" dirty="0">
                  <a:latin typeface="Yu Gothic UI" panose="020B0500000000000000" pitchFamily="50" charset="-128"/>
                  <a:ea typeface="Yu Gothic UI" panose="020B0500000000000000" pitchFamily="50" charset="-128"/>
                  <a:cs typeface="メイリオ"/>
                </a:rPr>
                <a:t>課題（現状とビジョンとのギャップ）</a:t>
              </a:r>
            </a:p>
          </p:txBody>
        </p:sp>
      </p:grpSp>
      <p:sp>
        <p:nvSpPr>
          <p:cNvPr id="31" name="正方形/長方形 30">
            <a:extLst>
              <a:ext uri="{FF2B5EF4-FFF2-40B4-BE49-F238E27FC236}">
                <a16:creationId xmlns:a16="http://schemas.microsoft.com/office/drawing/2014/main" id="{CA08AADF-280D-A412-9782-F9BA8B102136}"/>
              </a:ext>
            </a:extLst>
          </p:cNvPr>
          <p:cNvSpPr/>
          <p:nvPr/>
        </p:nvSpPr>
        <p:spPr>
          <a:xfrm>
            <a:off x="5259975" y="5160470"/>
            <a:ext cx="4193586" cy="557550"/>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endParaRPr lang="ja-JP" altLang="en-US" sz="1200" dirty="0">
              <a:latin typeface="Yu Gothic UI" panose="020B0500000000000000" pitchFamily="50" charset="-128"/>
              <a:ea typeface="Yu Gothic UI" panose="020B0500000000000000" pitchFamily="50" charset="-128"/>
              <a:cs typeface="メイリオ"/>
            </a:endParaRPr>
          </a:p>
        </p:txBody>
      </p:sp>
      <p:sp>
        <p:nvSpPr>
          <p:cNvPr id="32" name="正方形/長方形 31">
            <a:extLst>
              <a:ext uri="{FF2B5EF4-FFF2-40B4-BE49-F238E27FC236}">
                <a16:creationId xmlns:a16="http://schemas.microsoft.com/office/drawing/2014/main" id="{1B043A07-9480-F9C9-10CC-14C1E539F309}"/>
              </a:ext>
            </a:extLst>
          </p:cNvPr>
          <p:cNvSpPr/>
          <p:nvPr/>
        </p:nvSpPr>
        <p:spPr>
          <a:xfrm>
            <a:off x="5259975" y="5884253"/>
            <a:ext cx="4193586" cy="557550"/>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endParaRPr kumimoji="1" lang="ja-JP" altLang="en-US" sz="1200" dirty="0">
              <a:latin typeface="Yu Gothic UI" panose="020B0500000000000000" pitchFamily="50" charset="-128"/>
              <a:ea typeface="Yu Gothic UI" panose="020B0500000000000000" pitchFamily="50" charset="-128"/>
              <a:cs typeface="メイリオ"/>
            </a:endParaRPr>
          </a:p>
        </p:txBody>
      </p:sp>
      <p:sp>
        <p:nvSpPr>
          <p:cNvPr id="34" name="二等辺三角形 33">
            <a:extLst>
              <a:ext uri="{FF2B5EF4-FFF2-40B4-BE49-F238E27FC236}">
                <a16:creationId xmlns:a16="http://schemas.microsoft.com/office/drawing/2014/main" id="{780D8313-C4DE-151C-AC39-A4B6F785CCA3}"/>
              </a:ext>
            </a:extLst>
          </p:cNvPr>
          <p:cNvSpPr/>
          <p:nvPr/>
        </p:nvSpPr>
        <p:spPr>
          <a:xfrm rot="5400000">
            <a:off x="4756351" y="6034112"/>
            <a:ext cx="393297" cy="257833"/>
          </a:xfrm>
          <a:prstGeom prst="triangle">
            <a:avLst/>
          </a:prstGeom>
          <a:solidFill>
            <a:schemeClr val="bg2"/>
          </a:solidFill>
          <a:ln w="28575">
            <a:noFill/>
          </a:ln>
        </p:spPr>
        <p:txBody>
          <a:bodyPr vertOverflow="overflow" horzOverflow="overflow" wrap="square" tIns="36000" bIns="36000" rtlCol="0" anchor="ctr">
            <a:noAutofit/>
          </a:bodyPr>
          <a:lstStyle/>
          <a:p>
            <a:pPr algn="l"/>
            <a:endParaRPr kumimoji="1" lang="ja-JP" altLang="en-US" sz="1200" dirty="0">
              <a:latin typeface="Yu Gothic UI" panose="020B0500000000000000" pitchFamily="50" charset="-128"/>
              <a:ea typeface="Yu Gothic UI" panose="020B0500000000000000" pitchFamily="50" charset="-128"/>
              <a:cs typeface="メイリオ"/>
            </a:endParaRPr>
          </a:p>
        </p:txBody>
      </p:sp>
      <p:grpSp>
        <p:nvGrpSpPr>
          <p:cNvPr id="9" name="グループ化 8">
            <a:extLst>
              <a:ext uri="{FF2B5EF4-FFF2-40B4-BE49-F238E27FC236}">
                <a16:creationId xmlns:a16="http://schemas.microsoft.com/office/drawing/2014/main" id="{AAC2A651-2FB3-6C17-C318-7B91D79F95CE}"/>
              </a:ext>
            </a:extLst>
          </p:cNvPr>
          <p:cNvGrpSpPr/>
          <p:nvPr/>
        </p:nvGrpSpPr>
        <p:grpSpPr>
          <a:xfrm>
            <a:off x="452438" y="1887019"/>
            <a:ext cx="9001123" cy="540000"/>
            <a:chOff x="452438" y="1986173"/>
            <a:chExt cx="9001123" cy="538285"/>
          </a:xfrm>
        </p:grpSpPr>
        <p:sp>
          <p:nvSpPr>
            <p:cNvPr id="14" name="矢印: 五方向 13">
              <a:extLst>
                <a:ext uri="{FF2B5EF4-FFF2-40B4-BE49-F238E27FC236}">
                  <a16:creationId xmlns:a16="http://schemas.microsoft.com/office/drawing/2014/main" id="{962F9A31-4F06-F9D6-9FDD-6F214A3FA616}"/>
                </a:ext>
              </a:extLst>
            </p:cNvPr>
            <p:cNvSpPr/>
            <p:nvPr/>
          </p:nvSpPr>
          <p:spPr>
            <a:xfrm>
              <a:off x="452438" y="1986173"/>
              <a:ext cx="1363299" cy="538285"/>
            </a:xfrm>
            <a:prstGeom prst="homePlate">
              <a:avLst>
                <a:gd name="adj" fmla="val 31579"/>
              </a:avLst>
            </a:prstGeom>
            <a:solidFill>
              <a:schemeClr val="tx1">
                <a:lumMod val="50000"/>
                <a:lumOff val="50000"/>
              </a:schemeClr>
            </a:solidFill>
            <a:ln w="28575">
              <a:noFill/>
            </a:ln>
            <a:effectLst>
              <a:outerShdw blurRad="50800" dist="38100" dir="2700000" algn="tl" rotWithShape="0">
                <a:prstClr val="black">
                  <a:alpha val="40000"/>
                </a:prstClr>
              </a:outerShdw>
            </a:effectLst>
          </p:spPr>
          <p:txBody>
            <a:bodyPr vertOverflow="overflow" horzOverflow="overflow" wrap="square" tIns="36000" bIns="36000" rtlCol="0" anchor="ctr">
              <a:noAutofit/>
            </a:bodyPr>
            <a:lstStyle/>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計画のコンセプト</a:t>
              </a:r>
            </a:p>
          </p:txBody>
        </p:sp>
        <p:sp>
          <p:nvSpPr>
            <p:cNvPr id="36" name="正方形/長方形 35">
              <a:extLst>
                <a:ext uri="{FF2B5EF4-FFF2-40B4-BE49-F238E27FC236}">
                  <a16:creationId xmlns:a16="http://schemas.microsoft.com/office/drawing/2014/main" id="{6297CB0D-37BE-96C9-E426-B562A42C1484}"/>
                </a:ext>
              </a:extLst>
            </p:cNvPr>
            <p:cNvSpPr/>
            <p:nvPr/>
          </p:nvSpPr>
          <p:spPr>
            <a:xfrm>
              <a:off x="1850571" y="1986174"/>
              <a:ext cx="7602990" cy="538284"/>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endParaRPr kumimoji="1" lang="ja-JP" altLang="en-US" sz="1200" dirty="0">
                <a:latin typeface="Yu Gothic UI" panose="020B0500000000000000" pitchFamily="50" charset="-128"/>
                <a:ea typeface="Yu Gothic UI" panose="020B0500000000000000" pitchFamily="50" charset="-128"/>
                <a:cs typeface="メイリオ"/>
              </a:endParaRPr>
            </a:p>
          </p:txBody>
        </p:sp>
      </p:grpSp>
      <p:grpSp>
        <p:nvGrpSpPr>
          <p:cNvPr id="11" name="グループ化 10">
            <a:extLst>
              <a:ext uri="{FF2B5EF4-FFF2-40B4-BE49-F238E27FC236}">
                <a16:creationId xmlns:a16="http://schemas.microsoft.com/office/drawing/2014/main" id="{8AADCF3C-C313-BFB0-CAB1-E2FC7542C006}"/>
              </a:ext>
            </a:extLst>
          </p:cNvPr>
          <p:cNvGrpSpPr/>
          <p:nvPr/>
        </p:nvGrpSpPr>
        <p:grpSpPr>
          <a:xfrm>
            <a:off x="452438" y="2491467"/>
            <a:ext cx="9001123" cy="540000"/>
            <a:chOff x="452438" y="2614440"/>
            <a:chExt cx="9001123" cy="552868"/>
          </a:xfrm>
        </p:grpSpPr>
        <p:sp>
          <p:nvSpPr>
            <p:cNvPr id="15" name="矢印: 五方向 14">
              <a:extLst>
                <a:ext uri="{FF2B5EF4-FFF2-40B4-BE49-F238E27FC236}">
                  <a16:creationId xmlns:a16="http://schemas.microsoft.com/office/drawing/2014/main" id="{2AB7434E-C0A1-A0EB-CF71-453A34609608}"/>
                </a:ext>
              </a:extLst>
            </p:cNvPr>
            <p:cNvSpPr/>
            <p:nvPr/>
          </p:nvSpPr>
          <p:spPr>
            <a:xfrm>
              <a:off x="452438" y="2614440"/>
              <a:ext cx="1363299" cy="549770"/>
            </a:xfrm>
            <a:prstGeom prst="homePlate">
              <a:avLst>
                <a:gd name="adj" fmla="val 19297"/>
              </a:avLst>
            </a:prstGeom>
            <a:solidFill>
              <a:schemeClr val="tx1">
                <a:lumMod val="50000"/>
                <a:lumOff val="50000"/>
              </a:schemeClr>
            </a:solidFill>
            <a:ln w="28575">
              <a:noFill/>
            </a:ln>
            <a:effectLst>
              <a:outerShdw blurRad="50800" dist="38100" dir="2700000" algn="tl" rotWithShape="0">
                <a:prstClr val="black">
                  <a:alpha val="40000"/>
                </a:prstClr>
              </a:outerShdw>
            </a:effectLst>
          </p:spPr>
          <p:txBody>
            <a:bodyPr vertOverflow="overflow" horzOverflow="overflow" wrap="square" tIns="36000" bIns="36000" rtlCol="0" anchor="ctr">
              <a:noAutofit/>
            </a:bodyPr>
            <a:lstStyle/>
            <a:p>
              <a:pPr algn="ctr"/>
              <a:r>
                <a:rPr lang="ja-JP" altLang="en-US" sz="1200" b="1" dirty="0">
                  <a:solidFill>
                    <a:schemeClr val="bg1"/>
                  </a:solidFill>
                  <a:latin typeface="Yu Gothic UI" panose="020B0500000000000000" pitchFamily="50" charset="-128"/>
                  <a:ea typeface="Yu Gothic UI" panose="020B0500000000000000" pitchFamily="50" charset="-128"/>
                  <a:cs typeface="メイリオ"/>
                </a:rPr>
                <a:t>計画における</a:t>
              </a:r>
              <a:endParaRPr lang="en-US" altLang="ja-JP" sz="1200" b="1" dirty="0">
                <a:solidFill>
                  <a:schemeClr val="bg1"/>
                </a:solidFill>
                <a:latin typeface="Yu Gothic UI" panose="020B0500000000000000" pitchFamily="50" charset="-128"/>
                <a:ea typeface="Yu Gothic UI" panose="020B0500000000000000" pitchFamily="50" charset="-128"/>
                <a:cs typeface="メイリオ"/>
              </a:endParaRPr>
            </a:p>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ターゲット</a:t>
              </a:r>
            </a:p>
          </p:txBody>
        </p:sp>
        <p:sp>
          <p:nvSpPr>
            <p:cNvPr id="37" name="正方形/長方形 36">
              <a:extLst>
                <a:ext uri="{FF2B5EF4-FFF2-40B4-BE49-F238E27FC236}">
                  <a16:creationId xmlns:a16="http://schemas.microsoft.com/office/drawing/2014/main" id="{0467A720-464E-30C1-68B8-2ADAD66E3006}"/>
                </a:ext>
              </a:extLst>
            </p:cNvPr>
            <p:cNvSpPr/>
            <p:nvPr/>
          </p:nvSpPr>
          <p:spPr>
            <a:xfrm>
              <a:off x="1850571" y="2632495"/>
              <a:ext cx="7602990" cy="534813"/>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endParaRPr kumimoji="1" lang="ja-JP" altLang="en-US" sz="1200" dirty="0">
                <a:latin typeface="Yu Gothic UI" panose="020B0500000000000000" pitchFamily="50" charset="-128"/>
                <a:ea typeface="Yu Gothic UI" panose="020B0500000000000000" pitchFamily="50" charset="-128"/>
                <a:cs typeface="メイリオ"/>
              </a:endParaRPr>
            </a:p>
          </p:txBody>
        </p:sp>
      </p:grpSp>
      <p:grpSp>
        <p:nvGrpSpPr>
          <p:cNvPr id="8" name="グループ化 7">
            <a:extLst>
              <a:ext uri="{FF2B5EF4-FFF2-40B4-BE49-F238E27FC236}">
                <a16:creationId xmlns:a16="http://schemas.microsoft.com/office/drawing/2014/main" id="{AB034FBE-C426-BA5A-3836-F6DA0606118E}"/>
              </a:ext>
            </a:extLst>
          </p:cNvPr>
          <p:cNvGrpSpPr/>
          <p:nvPr/>
        </p:nvGrpSpPr>
        <p:grpSpPr>
          <a:xfrm>
            <a:off x="452438" y="1282572"/>
            <a:ext cx="9001123" cy="540000"/>
            <a:chOff x="452438" y="1363254"/>
            <a:chExt cx="9001123" cy="538284"/>
          </a:xfrm>
        </p:grpSpPr>
        <p:sp>
          <p:nvSpPr>
            <p:cNvPr id="38" name="矢印: 五方向 37">
              <a:extLst>
                <a:ext uri="{FF2B5EF4-FFF2-40B4-BE49-F238E27FC236}">
                  <a16:creationId xmlns:a16="http://schemas.microsoft.com/office/drawing/2014/main" id="{748B263F-CF0E-36D7-0C7C-0B357D8689C9}"/>
                </a:ext>
              </a:extLst>
            </p:cNvPr>
            <p:cNvSpPr/>
            <p:nvPr/>
          </p:nvSpPr>
          <p:spPr>
            <a:xfrm>
              <a:off x="452438" y="1363254"/>
              <a:ext cx="1363299" cy="538284"/>
            </a:xfrm>
            <a:prstGeom prst="homePlate">
              <a:avLst>
                <a:gd name="adj" fmla="val 31579"/>
              </a:avLst>
            </a:prstGeom>
            <a:solidFill>
              <a:schemeClr val="tx1">
                <a:lumMod val="50000"/>
                <a:lumOff val="50000"/>
              </a:schemeClr>
            </a:solidFill>
            <a:ln w="28575">
              <a:noFill/>
            </a:ln>
            <a:effectLst>
              <a:outerShdw blurRad="50800" dist="38100" dir="2700000" algn="tl" rotWithShape="0">
                <a:prstClr val="black">
                  <a:alpha val="40000"/>
                </a:prstClr>
              </a:outerShdw>
            </a:effectLst>
          </p:spPr>
          <p:txBody>
            <a:bodyPr vertOverflow="overflow" horzOverflow="overflow" wrap="square" tIns="36000" bIns="36000" rtlCol="0" anchor="ctr">
              <a:noAutofit/>
            </a:bodyPr>
            <a:lstStyle/>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地域のビジョン</a:t>
              </a:r>
            </a:p>
          </p:txBody>
        </p:sp>
        <p:sp>
          <p:nvSpPr>
            <p:cNvPr id="39" name="正方形/長方形 38">
              <a:extLst>
                <a:ext uri="{FF2B5EF4-FFF2-40B4-BE49-F238E27FC236}">
                  <a16:creationId xmlns:a16="http://schemas.microsoft.com/office/drawing/2014/main" id="{C3A45A16-36CE-B20D-58F9-432DDFC2C5AB}"/>
                </a:ext>
              </a:extLst>
            </p:cNvPr>
            <p:cNvSpPr/>
            <p:nvPr/>
          </p:nvSpPr>
          <p:spPr>
            <a:xfrm>
              <a:off x="1850571" y="1363255"/>
              <a:ext cx="7602990" cy="538283"/>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endParaRPr kumimoji="1" lang="ja-JP" altLang="en-US" sz="1200" dirty="0">
                <a:latin typeface="Yu Gothic UI" panose="020B0500000000000000" pitchFamily="50" charset="-128"/>
                <a:ea typeface="Yu Gothic UI" panose="020B0500000000000000" pitchFamily="50" charset="-128"/>
                <a:cs typeface="メイリオ"/>
              </a:endParaRPr>
            </a:p>
          </p:txBody>
        </p:sp>
      </p:grpSp>
      <p:grpSp>
        <p:nvGrpSpPr>
          <p:cNvPr id="44" name="グループ化 43">
            <a:extLst>
              <a:ext uri="{FF2B5EF4-FFF2-40B4-BE49-F238E27FC236}">
                <a16:creationId xmlns:a16="http://schemas.microsoft.com/office/drawing/2014/main" id="{34728D29-69D1-3366-421F-383341CE8CF4}"/>
              </a:ext>
            </a:extLst>
          </p:cNvPr>
          <p:cNvGrpSpPr/>
          <p:nvPr/>
        </p:nvGrpSpPr>
        <p:grpSpPr>
          <a:xfrm>
            <a:off x="5259975" y="4801182"/>
            <a:ext cx="4093436" cy="345546"/>
            <a:chOff x="452438" y="4049172"/>
            <a:chExt cx="4093436" cy="345546"/>
          </a:xfrm>
        </p:grpSpPr>
        <p:cxnSp>
          <p:nvCxnSpPr>
            <p:cNvPr id="45" name="直線コネクタ 44">
              <a:extLst>
                <a:ext uri="{FF2B5EF4-FFF2-40B4-BE49-F238E27FC236}">
                  <a16:creationId xmlns:a16="http://schemas.microsoft.com/office/drawing/2014/main" id="{566CFE6D-1252-6B6B-C6BE-0D4502C4156E}"/>
                </a:ext>
              </a:extLst>
            </p:cNvPr>
            <p:cNvCxnSpPr/>
            <p:nvPr/>
          </p:nvCxnSpPr>
          <p:spPr>
            <a:xfrm>
              <a:off x="452438" y="4232367"/>
              <a:ext cx="4093436" cy="0"/>
            </a:xfrm>
            <a:prstGeom prst="line">
              <a:avLst/>
            </a:prstGeom>
            <a:solidFill>
              <a:srgbClr val="0066CC"/>
            </a:solidFill>
            <a:ln w="9525" cap="flat" cmpd="sng" algn="ctr">
              <a:solidFill>
                <a:schemeClr val="tx1"/>
              </a:solidFill>
              <a:prstDash val="solid"/>
              <a:round/>
              <a:headEnd type="none" w="med" len="med"/>
              <a:tailEnd type="none" w="med" len="med"/>
            </a:ln>
            <a:effectLst/>
          </p:spPr>
        </p:cxnSp>
        <p:sp>
          <p:nvSpPr>
            <p:cNvPr id="46" name="正方形/長方形 45">
              <a:extLst>
                <a:ext uri="{FF2B5EF4-FFF2-40B4-BE49-F238E27FC236}">
                  <a16:creationId xmlns:a16="http://schemas.microsoft.com/office/drawing/2014/main" id="{E00FCD89-D2F3-AA74-5B7D-7FA333379CAB}"/>
                </a:ext>
              </a:extLst>
            </p:cNvPr>
            <p:cNvSpPr/>
            <p:nvPr/>
          </p:nvSpPr>
          <p:spPr>
            <a:xfrm>
              <a:off x="1332003" y="4049172"/>
              <a:ext cx="2334305" cy="345546"/>
            </a:xfrm>
            <a:prstGeom prst="rect">
              <a:avLst/>
            </a:prstGeom>
            <a:solidFill>
              <a:schemeClr val="bg1"/>
            </a:solidFill>
            <a:ln w="12700">
              <a:noFill/>
            </a:ln>
          </p:spPr>
          <p:txBody>
            <a:bodyPr vertOverflow="overflow" horzOverflow="overflow" wrap="square" tIns="36000" bIns="36000" rtlCol="0" anchor="ctr">
              <a:noAutofit/>
            </a:bodyPr>
            <a:lstStyle/>
            <a:p>
              <a:pPr algn="ctr"/>
              <a:r>
                <a:rPr kumimoji="1" lang="ja-JP" altLang="en-US" sz="1200" dirty="0">
                  <a:latin typeface="Yu Gothic UI" panose="020B0500000000000000" pitchFamily="50" charset="-128"/>
                  <a:ea typeface="Yu Gothic UI" panose="020B0500000000000000" pitchFamily="50" charset="-128"/>
                  <a:cs typeface="メイリオ"/>
                </a:rPr>
                <a:t>解決に向けた取り組み</a:t>
              </a:r>
            </a:p>
          </p:txBody>
        </p:sp>
      </p:grpSp>
      <p:sp>
        <p:nvSpPr>
          <p:cNvPr id="3" name="正方形/長方形 2">
            <a:extLst>
              <a:ext uri="{FF2B5EF4-FFF2-40B4-BE49-F238E27FC236}">
                <a16:creationId xmlns:a16="http://schemas.microsoft.com/office/drawing/2014/main" id="{915BBD3A-4814-63A4-33B0-ABC014B618E7}"/>
              </a:ext>
            </a:extLst>
          </p:cNvPr>
          <p:cNvSpPr/>
          <p:nvPr/>
        </p:nvSpPr>
        <p:spPr>
          <a:xfrm>
            <a:off x="6061166" y="235131"/>
            <a:ext cx="3466011" cy="450190"/>
          </a:xfrm>
          <a:prstGeom prst="rect">
            <a:avLst/>
          </a:prstGeom>
          <a:noFill/>
          <a:ln w="12700">
            <a:solidFill>
              <a:schemeClr val="tx2"/>
            </a:solidFill>
          </a:ln>
        </p:spPr>
        <p:txBody>
          <a:bodyPr vertOverflow="overflow" horzOverflow="overflow" wrap="square" tIns="36000" bIns="36000" rtlCol="0" anchor="ctr">
            <a:noAutofit/>
          </a:bodyPr>
          <a:lstStyle/>
          <a:p>
            <a:pPr algn="ctr"/>
            <a:r>
              <a:rPr kumimoji="1" lang="ja-JP" altLang="en-US" sz="1400" dirty="0">
                <a:latin typeface="Yu Gothic UI" panose="020B0500000000000000" pitchFamily="50" charset="-128"/>
                <a:ea typeface="Yu Gothic UI" panose="020B0500000000000000" pitchFamily="50" charset="-128"/>
                <a:cs typeface="メイリオ"/>
              </a:rPr>
              <a:t>計画対象エリア：●●市●●町エリア</a:t>
            </a:r>
          </a:p>
        </p:txBody>
      </p:sp>
      <p:grpSp>
        <p:nvGrpSpPr>
          <p:cNvPr id="12" name="グループ化 11">
            <a:extLst>
              <a:ext uri="{FF2B5EF4-FFF2-40B4-BE49-F238E27FC236}">
                <a16:creationId xmlns:a16="http://schemas.microsoft.com/office/drawing/2014/main" id="{295870AF-83B1-2080-DFCB-9FA8059B878C}"/>
              </a:ext>
            </a:extLst>
          </p:cNvPr>
          <p:cNvGrpSpPr/>
          <p:nvPr/>
        </p:nvGrpSpPr>
        <p:grpSpPr>
          <a:xfrm>
            <a:off x="452438" y="3110498"/>
            <a:ext cx="9001123" cy="540000"/>
            <a:chOff x="452438" y="3167361"/>
            <a:chExt cx="9001123" cy="538285"/>
          </a:xfrm>
        </p:grpSpPr>
        <p:sp>
          <p:nvSpPr>
            <p:cNvPr id="4" name="矢印: 五方向 3">
              <a:extLst>
                <a:ext uri="{FF2B5EF4-FFF2-40B4-BE49-F238E27FC236}">
                  <a16:creationId xmlns:a16="http://schemas.microsoft.com/office/drawing/2014/main" id="{664E80DD-3594-167C-B0B4-38516C91B462}"/>
                </a:ext>
              </a:extLst>
            </p:cNvPr>
            <p:cNvSpPr/>
            <p:nvPr/>
          </p:nvSpPr>
          <p:spPr>
            <a:xfrm>
              <a:off x="452438" y="3167361"/>
              <a:ext cx="1363299" cy="538285"/>
            </a:xfrm>
            <a:prstGeom prst="homePlate">
              <a:avLst>
                <a:gd name="adj" fmla="val 31579"/>
              </a:avLst>
            </a:prstGeom>
            <a:solidFill>
              <a:schemeClr val="tx1">
                <a:lumMod val="50000"/>
                <a:lumOff val="50000"/>
              </a:schemeClr>
            </a:solidFill>
            <a:ln w="28575">
              <a:noFill/>
            </a:ln>
            <a:effectLst>
              <a:outerShdw blurRad="50800" dist="38100" dir="2700000" algn="tl" rotWithShape="0">
                <a:prstClr val="black">
                  <a:alpha val="40000"/>
                </a:prstClr>
              </a:outerShdw>
            </a:effectLst>
          </p:spPr>
          <p:txBody>
            <a:bodyPr vertOverflow="overflow" horzOverflow="overflow" wrap="square" tIns="36000" bIns="36000" rtlCol="0" anchor="ctr">
              <a:noAutofit/>
            </a:bodyPr>
            <a:lstStyle/>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エリアマネジメントの実施主体</a:t>
              </a:r>
            </a:p>
          </p:txBody>
        </p:sp>
        <p:sp>
          <p:nvSpPr>
            <p:cNvPr id="5" name="正方形/長方形 4">
              <a:extLst>
                <a:ext uri="{FF2B5EF4-FFF2-40B4-BE49-F238E27FC236}">
                  <a16:creationId xmlns:a16="http://schemas.microsoft.com/office/drawing/2014/main" id="{A39F4C7F-1A47-6941-A44D-40E24BC5E3F7}"/>
                </a:ext>
              </a:extLst>
            </p:cNvPr>
            <p:cNvSpPr/>
            <p:nvPr/>
          </p:nvSpPr>
          <p:spPr>
            <a:xfrm>
              <a:off x="1850571" y="3167362"/>
              <a:ext cx="7602990" cy="538284"/>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endParaRPr kumimoji="1" lang="ja-JP" altLang="en-US" sz="1200" dirty="0">
                <a:latin typeface="Yu Gothic UI" panose="020B0500000000000000" pitchFamily="50" charset="-128"/>
                <a:ea typeface="Yu Gothic UI" panose="020B0500000000000000" pitchFamily="50" charset="-128"/>
                <a:cs typeface="メイリオ"/>
              </a:endParaRPr>
            </a:p>
          </p:txBody>
        </p:sp>
      </p:grpSp>
      <p:grpSp>
        <p:nvGrpSpPr>
          <p:cNvPr id="16" name="グループ化 15">
            <a:extLst>
              <a:ext uri="{FF2B5EF4-FFF2-40B4-BE49-F238E27FC236}">
                <a16:creationId xmlns:a16="http://schemas.microsoft.com/office/drawing/2014/main" id="{A281A2FD-8030-D276-6095-9C43476241C9}"/>
              </a:ext>
            </a:extLst>
          </p:cNvPr>
          <p:cNvGrpSpPr/>
          <p:nvPr/>
        </p:nvGrpSpPr>
        <p:grpSpPr>
          <a:xfrm>
            <a:off x="452438" y="3714946"/>
            <a:ext cx="9001123" cy="540000"/>
            <a:chOff x="452438" y="3795628"/>
            <a:chExt cx="9001123" cy="552868"/>
          </a:xfrm>
        </p:grpSpPr>
        <p:sp>
          <p:nvSpPr>
            <p:cNvPr id="6" name="矢印: 五方向 5">
              <a:extLst>
                <a:ext uri="{FF2B5EF4-FFF2-40B4-BE49-F238E27FC236}">
                  <a16:creationId xmlns:a16="http://schemas.microsoft.com/office/drawing/2014/main" id="{E1A33BFB-FFC9-6200-1C24-82829E4D4E20}"/>
                </a:ext>
              </a:extLst>
            </p:cNvPr>
            <p:cNvSpPr/>
            <p:nvPr/>
          </p:nvSpPr>
          <p:spPr>
            <a:xfrm>
              <a:off x="452438" y="3795628"/>
              <a:ext cx="1363299" cy="549770"/>
            </a:xfrm>
            <a:prstGeom prst="homePlate">
              <a:avLst>
                <a:gd name="adj" fmla="val 19297"/>
              </a:avLst>
            </a:prstGeom>
            <a:solidFill>
              <a:schemeClr val="tx1">
                <a:lumMod val="50000"/>
                <a:lumOff val="50000"/>
              </a:schemeClr>
            </a:solidFill>
            <a:ln w="28575">
              <a:noFill/>
            </a:ln>
            <a:effectLst>
              <a:outerShdw blurRad="50800" dist="38100" dir="2700000" algn="tl" rotWithShape="0">
                <a:prstClr val="black">
                  <a:alpha val="40000"/>
                </a:prstClr>
              </a:outerShdw>
            </a:effectLst>
          </p:spPr>
          <p:txBody>
            <a:bodyPr vertOverflow="overflow" horzOverflow="overflow" wrap="square" tIns="36000" bIns="36000" rtlCol="0" anchor="ctr">
              <a:noAutofit/>
            </a:bodyPr>
            <a:lstStyle/>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行政の計画との</a:t>
              </a:r>
              <a:endParaRPr kumimoji="1" lang="en-US" altLang="ja-JP" sz="1200" b="1" dirty="0">
                <a:solidFill>
                  <a:schemeClr val="bg1"/>
                </a:solidFill>
                <a:latin typeface="Yu Gothic UI" panose="020B0500000000000000" pitchFamily="50" charset="-128"/>
                <a:ea typeface="Yu Gothic UI" panose="020B0500000000000000" pitchFamily="50" charset="-128"/>
                <a:cs typeface="メイリオ"/>
              </a:endParaRPr>
            </a:p>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整合性</a:t>
              </a:r>
            </a:p>
          </p:txBody>
        </p:sp>
        <p:sp>
          <p:nvSpPr>
            <p:cNvPr id="7" name="正方形/長方形 6">
              <a:extLst>
                <a:ext uri="{FF2B5EF4-FFF2-40B4-BE49-F238E27FC236}">
                  <a16:creationId xmlns:a16="http://schemas.microsoft.com/office/drawing/2014/main" id="{25128003-82D7-F390-FA0F-A856D6B3390F}"/>
                </a:ext>
              </a:extLst>
            </p:cNvPr>
            <p:cNvSpPr/>
            <p:nvPr/>
          </p:nvSpPr>
          <p:spPr>
            <a:xfrm>
              <a:off x="1850571" y="3813683"/>
              <a:ext cx="7602990" cy="534813"/>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endParaRPr kumimoji="1" lang="ja-JP" altLang="en-US" sz="1200" dirty="0">
                <a:latin typeface="Yu Gothic UI" panose="020B0500000000000000" pitchFamily="50" charset="-128"/>
                <a:ea typeface="Yu Gothic UI" panose="020B0500000000000000" pitchFamily="50" charset="-128"/>
                <a:cs typeface="メイリオ"/>
              </a:endParaRPr>
            </a:p>
          </p:txBody>
        </p:sp>
      </p:grpSp>
    </p:spTree>
    <p:extLst>
      <p:ext uri="{BB962C8B-B14F-4D97-AF65-F5344CB8AC3E}">
        <p14:creationId xmlns:p14="http://schemas.microsoft.com/office/powerpoint/2010/main" val="2179055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DD2D5421-E97C-4DBD-9DA8-54E1142B5BF5}"/>
              </a:ext>
            </a:extLst>
          </p:cNvPr>
          <p:cNvSpPr txBox="1">
            <a:spLocks/>
          </p:cNvSpPr>
          <p:nvPr/>
        </p:nvSpPr>
        <p:spPr>
          <a:xfrm>
            <a:off x="0" y="11656"/>
            <a:ext cx="8266113" cy="70468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266700" indent="-266700"/>
            <a:r>
              <a:rPr lang="ja-JP" altLang="en-US" sz="2400" b="1" dirty="0">
                <a:latin typeface="Yu Gothic UI" panose="020B0500000000000000" pitchFamily="50" charset="-128"/>
                <a:ea typeface="Yu Gothic UI" panose="020B0500000000000000" pitchFamily="50" charset="-128"/>
              </a:rPr>
              <a:t>１</a:t>
            </a:r>
            <a:r>
              <a:rPr lang="en-US" altLang="ja-JP" sz="2400" b="1" dirty="0">
                <a:latin typeface="Yu Gothic UI" panose="020B0500000000000000" pitchFamily="50" charset="-128"/>
                <a:ea typeface="Yu Gothic UI" panose="020B0500000000000000" pitchFamily="50" charset="-128"/>
              </a:rPr>
              <a:t>. </a:t>
            </a:r>
            <a:r>
              <a:rPr lang="ja-JP" altLang="en-US" sz="2400" b="1" dirty="0">
                <a:latin typeface="Yu Gothic UI" panose="020B0500000000000000" pitchFamily="50" charset="-128"/>
                <a:ea typeface="Yu Gothic UI" panose="020B0500000000000000" pitchFamily="50" charset="-128"/>
              </a:rPr>
              <a:t>計画の概要　</a:t>
            </a:r>
            <a:r>
              <a:rPr lang="en-US" altLang="ja-JP" sz="2400" b="1" dirty="0">
                <a:latin typeface="Yu Gothic UI" panose="020B0500000000000000" pitchFamily="50" charset="-128"/>
                <a:ea typeface="Yu Gothic UI" panose="020B0500000000000000" pitchFamily="50" charset="-128"/>
              </a:rPr>
              <a:t>- </a:t>
            </a:r>
            <a:r>
              <a:rPr lang="ja-JP" altLang="en-US" sz="2000" b="1" dirty="0">
                <a:latin typeface="Yu Gothic UI" panose="020B0500000000000000" pitchFamily="50" charset="-128"/>
                <a:ea typeface="Yu Gothic UI" panose="020B0500000000000000" pitchFamily="50" charset="-128"/>
              </a:rPr>
              <a:t>参画事業者と主な事業・連携内容</a:t>
            </a:r>
            <a:endParaRPr lang="ja-JP" altLang="en-US" b="1" kern="0" dirty="0">
              <a:latin typeface="Yu Gothic UI" panose="020B0500000000000000" pitchFamily="50" charset="-128"/>
              <a:ea typeface="Yu Gothic UI" panose="020B0500000000000000" pitchFamily="50" charset="-128"/>
            </a:endParaRPr>
          </a:p>
        </p:txBody>
      </p:sp>
      <p:sp>
        <p:nvSpPr>
          <p:cNvPr id="2" name="フッター プレースホルダー 1">
            <a:extLst>
              <a:ext uri="{FF2B5EF4-FFF2-40B4-BE49-F238E27FC236}">
                <a16:creationId xmlns:a16="http://schemas.microsoft.com/office/drawing/2014/main" id="{EA3A7961-9247-166F-2964-D4B67A10EAB8}"/>
              </a:ext>
            </a:extLst>
          </p:cNvPr>
          <p:cNvSpPr txBox="1">
            <a:spLocks/>
          </p:cNvSpPr>
          <p:nvPr/>
        </p:nvSpPr>
        <p:spPr bwMode="gray">
          <a:xfrm>
            <a:off x="578024" y="6509443"/>
            <a:ext cx="4068000" cy="232670"/>
          </a:xfrm>
          <a:prstGeom prst="rect">
            <a:avLst/>
          </a:prstGeom>
        </p:spPr>
        <p:txBody>
          <a:bodyPr vert="horz" lIns="0" tIns="0" rIns="0" bIns="0" rtlCol="0" anchor="ctr" anchorCtr="0"/>
          <a:lstStyle>
            <a:defPPr>
              <a:defRPr lang="en-US"/>
            </a:defPPr>
            <a:lvl1pPr algn="l"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r>
              <a:rPr kumimoji="0" lang="ja-JP" altLang="en-US" sz="1050" dirty="0">
                <a:solidFill>
                  <a:prstClr val="black"/>
                </a:solidFill>
                <a:latin typeface="Calibri"/>
                <a:ea typeface="Yu Gothic UI"/>
              </a:rPr>
              <a:t>計画名：●●</a:t>
            </a:r>
            <a:endParaRPr kumimoji="0" lang="en-GB" altLang="en-GB" sz="1050" dirty="0">
              <a:solidFill>
                <a:prstClr val="black"/>
              </a:solidFill>
              <a:latin typeface="Calibri"/>
              <a:ea typeface="Yu Gothic UI"/>
            </a:endParaRPr>
          </a:p>
        </p:txBody>
      </p:sp>
      <p:sp>
        <p:nvSpPr>
          <p:cNvPr id="5" name="スライド番号プレースホルダー 2">
            <a:extLst>
              <a:ext uri="{FF2B5EF4-FFF2-40B4-BE49-F238E27FC236}">
                <a16:creationId xmlns:a16="http://schemas.microsoft.com/office/drawing/2014/main" id="{B9CD5B25-15B6-D3E8-0D6A-1E53E9935C44}"/>
              </a:ext>
            </a:extLst>
          </p:cNvPr>
          <p:cNvSpPr txBox="1">
            <a:spLocks/>
          </p:cNvSpPr>
          <p:nvPr/>
        </p:nvSpPr>
        <p:spPr bwMode="gray">
          <a:xfrm>
            <a:off x="208592" y="6522506"/>
            <a:ext cx="243846" cy="208568"/>
          </a:xfrm>
          <a:prstGeom prst="rect">
            <a:avLst/>
          </a:prstGeom>
        </p:spPr>
        <p:txBody>
          <a:bodyPr vert="horz" wrap="none" lIns="0" tIns="0" rIns="0" bIns="0" rtlCol="0" anchor="ctr" anchorCtr="0"/>
          <a:lstStyle>
            <a:defPPr>
              <a:defRPr lang="en-US"/>
            </a:defPPr>
            <a:lvl1pPr algn="r"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lgn="ctr"/>
            <a:fld id="{AA5FCFE5-FE56-4EF1-80A8-07776887C2A1}" type="slidenum">
              <a:rPr kumimoji="0" lang="ja-JP" altLang="en-US" sz="1200" smtClean="0">
                <a:solidFill>
                  <a:prstClr val="black"/>
                </a:solidFill>
                <a:latin typeface="Calibri"/>
                <a:ea typeface="Yu Gothic UI"/>
              </a:rPr>
              <a:pPr algn="ctr"/>
              <a:t>4</a:t>
            </a:fld>
            <a:endParaRPr kumimoji="0" lang="ja-JP" altLang="en-US" sz="1200" dirty="0">
              <a:solidFill>
                <a:prstClr val="black"/>
              </a:solidFill>
              <a:latin typeface="Calibri"/>
              <a:ea typeface="Yu Gothic UI"/>
            </a:endParaRPr>
          </a:p>
        </p:txBody>
      </p:sp>
      <p:sp>
        <p:nvSpPr>
          <p:cNvPr id="3" name="テキスト ボックス 2">
            <a:extLst>
              <a:ext uri="{FF2B5EF4-FFF2-40B4-BE49-F238E27FC236}">
                <a16:creationId xmlns:a16="http://schemas.microsoft.com/office/drawing/2014/main" id="{1AB5B161-A85F-3EFB-7FF0-0A173D49607F}"/>
              </a:ext>
            </a:extLst>
          </p:cNvPr>
          <p:cNvSpPr txBox="1"/>
          <p:nvPr/>
        </p:nvSpPr>
        <p:spPr>
          <a:xfrm>
            <a:off x="321678" y="887394"/>
            <a:ext cx="8648692" cy="307777"/>
          </a:xfrm>
          <a:prstGeom prst="rect">
            <a:avLst/>
          </a:prstGeom>
          <a:noFill/>
        </p:spPr>
        <p:txBody>
          <a:bodyPr wrap="square" rtlCol="0">
            <a:spAutoFit/>
          </a:bodyPr>
          <a:lstStyle/>
          <a:p>
            <a:r>
              <a:rPr lang="ja-JP" altLang="en-US" sz="1400" b="1" dirty="0">
                <a:latin typeface="Yu Gothic UI" panose="020B0500000000000000" pitchFamily="50" charset="-128"/>
                <a:ea typeface="Yu Gothic UI" panose="020B0500000000000000" pitchFamily="50" charset="-128"/>
              </a:rPr>
              <a:t>◆ 補助を申請する事業者</a:t>
            </a:r>
            <a:endParaRPr lang="en-US" altLang="ja-JP" sz="1400" b="1" dirty="0">
              <a:latin typeface="Yu Gothic UI" panose="020B0500000000000000" pitchFamily="50" charset="-128"/>
              <a:ea typeface="Yu Gothic UI" panose="020B0500000000000000" pitchFamily="50" charset="-128"/>
            </a:endParaRPr>
          </a:p>
        </p:txBody>
      </p:sp>
      <p:graphicFrame>
        <p:nvGraphicFramePr>
          <p:cNvPr id="9" name="表 7">
            <a:extLst>
              <a:ext uri="{FF2B5EF4-FFF2-40B4-BE49-F238E27FC236}">
                <a16:creationId xmlns:a16="http://schemas.microsoft.com/office/drawing/2014/main" id="{02EB3509-3F5C-8DB0-6B03-402286022F02}"/>
              </a:ext>
            </a:extLst>
          </p:cNvPr>
          <p:cNvGraphicFramePr>
            <a:graphicFrameLocks noGrp="1"/>
          </p:cNvGraphicFramePr>
          <p:nvPr>
            <p:extLst>
              <p:ext uri="{D42A27DB-BD31-4B8C-83A1-F6EECF244321}">
                <p14:modId xmlns:p14="http://schemas.microsoft.com/office/powerpoint/2010/main" val="2012399330"/>
              </p:ext>
            </p:extLst>
          </p:nvPr>
        </p:nvGraphicFramePr>
        <p:xfrm>
          <a:off x="344487" y="1288561"/>
          <a:ext cx="9217025" cy="5153376"/>
        </p:xfrm>
        <a:graphic>
          <a:graphicData uri="http://schemas.openxmlformats.org/drawingml/2006/table">
            <a:tbl>
              <a:tblPr/>
              <a:tblGrid>
                <a:gridCol w="1409804">
                  <a:extLst>
                    <a:ext uri="{9D8B030D-6E8A-4147-A177-3AD203B41FA5}">
                      <a16:colId xmlns:a16="http://schemas.microsoft.com/office/drawing/2014/main" val="3671035324"/>
                    </a:ext>
                  </a:extLst>
                </a:gridCol>
                <a:gridCol w="192539">
                  <a:extLst>
                    <a:ext uri="{9D8B030D-6E8A-4147-A177-3AD203B41FA5}">
                      <a16:colId xmlns:a16="http://schemas.microsoft.com/office/drawing/2014/main" val="3129811789"/>
                    </a:ext>
                  </a:extLst>
                </a:gridCol>
                <a:gridCol w="1356506">
                  <a:extLst>
                    <a:ext uri="{9D8B030D-6E8A-4147-A177-3AD203B41FA5}">
                      <a16:colId xmlns:a16="http://schemas.microsoft.com/office/drawing/2014/main" val="1848914499"/>
                    </a:ext>
                  </a:extLst>
                </a:gridCol>
                <a:gridCol w="1356506">
                  <a:extLst>
                    <a:ext uri="{9D8B030D-6E8A-4147-A177-3AD203B41FA5}">
                      <a16:colId xmlns:a16="http://schemas.microsoft.com/office/drawing/2014/main" val="3257988094"/>
                    </a:ext>
                  </a:extLst>
                </a:gridCol>
                <a:gridCol w="1774536">
                  <a:extLst>
                    <a:ext uri="{9D8B030D-6E8A-4147-A177-3AD203B41FA5}">
                      <a16:colId xmlns:a16="http://schemas.microsoft.com/office/drawing/2014/main" val="803573020"/>
                    </a:ext>
                  </a:extLst>
                </a:gridCol>
                <a:gridCol w="1042378">
                  <a:extLst>
                    <a:ext uri="{9D8B030D-6E8A-4147-A177-3AD203B41FA5}">
                      <a16:colId xmlns:a16="http://schemas.microsoft.com/office/drawing/2014/main" val="248126400"/>
                    </a:ext>
                  </a:extLst>
                </a:gridCol>
                <a:gridCol w="1042378">
                  <a:extLst>
                    <a:ext uri="{9D8B030D-6E8A-4147-A177-3AD203B41FA5}">
                      <a16:colId xmlns:a16="http://schemas.microsoft.com/office/drawing/2014/main" val="1988140220"/>
                    </a:ext>
                  </a:extLst>
                </a:gridCol>
                <a:gridCol w="1042378">
                  <a:extLst>
                    <a:ext uri="{9D8B030D-6E8A-4147-A177-3AD203B41FA5}">
                      <a16:colId xmlns:a16="http://schemas.microsoft.com/office/drawing/2014/main" val="4212353970"/>
                    </a:ext>
                  </a:extLst>
                </a:gridCol>
              </a:tblGrid>
              <a:tr h="425938">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補助対象</a:t>
                      </a:r>
                      <a:r>
                        <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事業</a:t>
                      </a:r>
                    </a:p>
                  </a:txBody>
                  <a:tcPr marL="0" marR="0"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en-US" altLang="zh-TW" sz="1050" b="1" i="0" u="none" strike="noStrike" baseline="0" dirty="0">
                          <a:solidFill>
                            <a:srgbClr val="000000"/>
                          </a:solidFill>
                          <a:effectLst/>
                          <a:latin typeface="Yu Gothic UI" panose="020B0500000000000000" pitchFamily="50" charset="-128"/>
                          <a:ea typeface="Yu Gothic UI" panose="020B0500000000000000" pitchFamily="50" charset="-128"/>
                        </a:rPr>
                        <a:t>#</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事業者</a:t>
                      </a: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名</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施設名</a:t>
                      </a:r>
                      <a:endPar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主な事業内容</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事業費</a:t>
                      </a:r>
                      <a:endParaRPr lang="en-US" altLang="zh-TW" sz="1050" b="1" i="0" u="none" strike="noStrike" baseline="0" dirty="0">
                        <a:solidFill>
                          <a:srgbClr val="000000"/>
                        </a:solidFill>
                        <a:effectLst/>
                        <a:latin typeface="Yu Gothic UI" panose="020B0500000000000000" pitchFamily="50" charset="-128"/>
                        <a:ea typeface="Yu Gothic UI" panose="020B0500000000000000" pitchFamily="50" charset="-128"/>
                      </a:endParaRPr>
                    </a:p>
                    <a:p>
                      <a:pPr algn="ctr" fontAlgn="ctr"/>
                      <a:r>
                        <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rPr>
                        <a:t>(</a:t>
                      </a: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税別・千円</a:t>
                      </a:r>
                      <a:r>
                        <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rPr>
                        <a:t>)</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補助率</a:t>
                      </a: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補助金</a:t>
                      </a:r>
                      <a:endPar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endParaRPr>
                    </a:p>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申請額</a:t>
                      </a:r>
                      <a:endPar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rPr>
                        <a:t>(</a:t>
                      </a: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税別・千円</a:t>
                      </a:r>
                      <a:r>
                        <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rPr>
                        <a:t>)</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3723966411"/>
                  </a:ext>
                </a:extLst>
              </a:tr>
              <a:tr h="630953">
                <a:tc>
                  <a:txBody>
                    <a:bodyPr/>
                    <a:lstStyle/>
                    <a:p>
                      <a:pPr marL="179388" indent="-179388" algn="l" fontAlgn="ctr"/>
                      <a:r>
                        <a:rPr lang="en-US" altLang="ja-JP" sz="1000" b="1" i="0" u="none" strike="noStrike" dirty="0">
                          <a:solidFill>
                            <a:srgbClr val="000000"/>
                          </a:solidFill>
                          <a:effectLst/>
                          <a:latin typeface="Yu Gothic UI" panose="020B0500000000000000" pitchFamily="50" charset="-128"/>
                          <a:ea typeface="Yu Gothic UI" panose="020B0500000000000000" pitchFamily="50" charset="-128"/>
                        </a:rPr>
                        <a:t>1</a:t>
                      </a:r>
                      <a:r>
                        <a:rPr lang="ja-JP" altLang="en-US" sz="1000" b="1" i="0" u="none" strike="noStrike" dirty="0">
                          <a:solidFill>
                            <a:srgbClr val="000000"/>
                          </a:solidFill>
                          <a:effectLst/>
                          <a:latin typeface="Yu Gothic UI" panose="020B0500000000000000" pitchFamily="50" charset="-128"/>
                          <a:ea typeface="Yu Gothic UI" panose="020B0500000000000000" pitchFamily="50" charset="-128"/>
                        </a:rPr>
                        <a:t>．</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宿泊施設の改修</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ja-JP" sz="1000" b="0" i="0" u="none" strike="noStrike" dirty="0">
                          <a:solidFill>
                            <a:srgbClr val="000000"/>
                          </a:solidFill>
                          <a:effectLst/>
                          <a:latin typeface="Yu Gothic UI" panose="020B0500000000000000" pitchFamily="50" charset="-128"/>
                          <a:ea typeface="Yu Gothic UI" panose="020B0500000000000000" pitchFamily="50" charset="-128"/>
                        </a:rPr>
                        <a:t>1</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rtl="0"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rtl="0"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rtl="0"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029956649"/>
                  </a:ext>
                </a:extLst>
              </a:tr>
              <a:tr h="630953">
                <a:tc>
                  <a:txBody>
                    <a:bodyPr/>
                    <a:lstStyle/>
                    <a:p>
                      <a:pPr marL="179388" marR="0" lvl="0" indent="-179388" algn="l" defTabSz="914400" rtl="0" eaLnBrk="1" fontAlgn="ctr" latinLnBrk="0" hangingPunct="1">
                        <a:lnSpc>
                          <a:spcPct val="100000"/>
                        </a:lnSpc>
                        <a:spcBef>
                          <a:spcPts val="0"/>
                        </a:spcBef>
                        <a:spcAft>
                          <a:spcPts val="0"/>
                        </a:spcAft>
                        <a:buClrTx/>
                        <a:buSzTx/>
                        <a:buFontTx/>
                        <a:buNone/>
                        <a:tabLst/>
                        <a:defRPr/>
                      </a:pPr>
                      <a:r>
                        <a:rPr lang="en-US" altLang="ja-JP" sz="1000" b="1" i="0" u="none" strike="noStrike" dirty="0">
                          <a:solidFill>
                            <a:srgbClr val="000000"/>
                          </a:solidFill>
                          <a:effectLst/>
                          <a:latin typeface="Yu Gothic UI" panose="020B0500000000000000" pitchFamily="50" charset="-128"/>
                          <a:ea typeface="Yu Gothic UI" panose="020B0500000000000000" pitchFamily="50" charset="-128"/>
                        </a:rPr>
                        <a:t>1</a:t>
                      </a:r>
                      <a:r>
                        <a:rPr lang="ja-JP" altLang="en-US" sz="1000" b="1" i="0" u="none" strike="noStrike" dirty="0">
                          <a:solidFill>
                            <a:srgbClr val="000000"/>
                          </a:solidFill>
                          <a:effectLst/>
                          <a:latin typeface="Yu Gothic UI" panose="020B0500000000000000" pitchFamily="50" charset="-128"/>
                          <a:ea typeface="Yu Gothic UI" panose="020B0500000000000000" pitchFamily="50" charset="-128"/>
                        </a:rPr>
                        <a:t>．</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宿泊施設の改修</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2</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257467578"/>
                  </a:ext>
                </a:extLst>
              </a:tr>
              <a:tr h="630953">
                <a:tc>
                  <a:txBody>
                    <a:bodyPr/>
                    <a:lstStyle/>
                    <a:p>
                      <a:pPr marL="179388" indent="-179388" algn="l" fontAlgn="ctr"/>
                      <a:r>
                        <a:rPr lang="en-US" altLang="ja-JP" sz="1000" b="1" i="0" u="none" strike="noStrike" dirty="0">
                          <a:solidFill>
                            <a:srgbClr val="000000"/>
                          </a:solidFill>
                          <a:effectLst/>
                          <a:latin typeface="Yu Gothic UI" panose="020B0500000000000000" pitchFamily="50" charset="-128"/>
                          <a:ea typeface="Yu Gothic UI" panose="020B0500000000000000" pitchFamily="50" charset="-128"/>
                        </a:rPr>
                        <a:t>2</a:t>
                      </a:r>
                      <a:r>
                        <a:rPr lang="ja-JP" altLang="en-US" sz="1000" b="1" i="0" u="none" strike="noStrike" dirty="0">
                          <a:solidFill>
                            <a:srgbClr val="000000"/>
                          </a:solidFill>
                          <a:effectLst/>
                          <a:latin typeface="Yu Gothic UI" panose="020B0500000000000000" pitchFamily="50" charset="-128"/>
                          <a:ea typeface="Yu Gothic UI" panose="020B0500000000000000" pitchFamily="50" charset="-128"/>
                        </a:rPr>
                        <a:t>．観光</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施設の改修</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3</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13344959"/>
                  </a:ext>
                </a:extLst>
              </a:tr>
              <a:tr h="630953">
                <a:tc>
                  <a:txBody>
                    <a:bodyPr/>
                    <a:lstStyle/>
                    <a:p>
                      <a:pPr marL="179388" indent="-179388" algn="l" fontAlgn="ctr"/>
                      <a:r>
                        <a:rPr lang="en-US" altLang="ja-JP" sz="1000" b="1" i="0" u="none" strike="noStrike" dirty="0">
                          <a:solidFill>
                            <a:srgbClr val="000000"/>
                          </a:solidFill>
                          <a:effectLst/>
                          <a:latin typeface="Yu Gothic UI" panose="020B0500000000000000" pitchFamily="50" charset="-128"/>
                          <a:ea typeface="Yu Gothic UI" panose="020B0500000000000000" pitchFamily="50" charset="-128"/>
                        </a:rPr>
                        <a:t>2</a:t>
                      </a:r>
                      <a:r>
                        <a:rPr lang="ja-JP" altLang="en-US" sz="1000" b="1" i="0" u="none" strike="noStrike" dirty="0">
                          <a:solidFill>
                            <a:srgbClr val="000000"/>
                          </a:solidFill>
                          <a:effectLst/>
                          <a:latin typeface="Yu Gothic UI" panose="020B0500000000000000" pitchFamily="50" charset="-128"/>
                          <a:ea typeface="Yu Gothic UI" panose="020B0500000000000000" pitchFamily="50" charset="-128"/>
                        </a:rPr>
                        <a:t>．観光</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施設の改修</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4</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252719150"/>
                  </a:ext>
                </a:extLst>
              </a:tr>
              <a:tr h="63095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00" b="1" i="0" u="none" strike="noStrike" baseline="0" dirty="0">
                          <a:solidFill>
                            <a:srgbClr val="000000"/>
                          </a:solidFill>
                          <a:effectLst/>
                          <a:latin typeface="Yu Gothic UI" panose="020B0500000000000000" pitchFamily="50" charset="-128"/>
                          <a:ea typeface="Yu Gothic UI" panose="020B0500000000000000" pitchFamily="50" charset="-128"/>
                        </a:rPr>
                        <a:t>3</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．景観の整備</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5</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612725841"/>
                  </a:ext>
                </a:extLst>
              </a:tr>
              <a:tr h="63095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00" b="1" i="0" u="none" strike="noStrike" baseline="0" dirty="0">
                          <a:solidFill>
                            <a:srgbClr val="000000"/>
                          </a:solidFill>
                          <a:effectLst/>
                          <a:latin typeface="Yu Gothic UI" panose="020B0500000000000000" pitchFamily="50" charset="-128"/>
                          <a:ea typeface="Yu Gothic UI" panose="020B0500000000000000" pitchFamily="50" charset="-128"/>
                        </a:rPr>
                        <a:t>4</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．二次交通の充実</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6</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4100597205"/>
                  </a:ext>
                </a:extLst>
              </a:tr>
              <a:tr h="63095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00" b="1" i="0" u="none" strike="noStrike" baseline="0" dirty="0">
                          <a:solidFill>
                            <a:srgbClr val="000000"/>
                          </a:solidFill>
                          <a:effectLst/>
                          <a:latin typeface="Yu Gothic UI" panose="020B0500000000000000" pitchFamily="50" charset="-128"/>
                          <a:ea typeface="Yu Gothic UI" panose="020B0500000000000000" pitchFamily="50" charset="-128"/>
                        </a:rPr>
                        <a:t>5</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a:t>
                      </a:r>
                      <a:r>
                        <a:rPr lang="en-US" altLang="ja-JP" sz="1000" b="1" i="0" u="none" strike="noStrike" baseline="0" dirty="0">
                          <a:solidFill>
                            <a:srgbClr val="000000"/>
                          </a:solidFill>
                          <a:effectLst/>
                          <a:latin typeface="Yu Gothic UI" panose="020B0500000000000000" pitchFamily="50" charset="-128"/>
                          <a:ea typeface="Yu Gothic UI" panose="020B0500000000000000" pitchFamily="50" charset="-128"/>
                        </a:rPr>
                        <a:t>DX</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を活用した情報システムの導入</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7</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995560409"/>
                  </a:ext>
                </a:extLst>
              </a:tr>
              <a:tr h="249638">
                <a:tc>
                  <a:txBody>
                    <a:bodyPr/>
                    <a:lstStyle/>
                    <a:p>
                      <a:pPr algn="ctr" fontAlgn="ctr"/>
                      <a:r>
                        <a:rPr lang="ja-JP" altLang="en-US" sz="1050" b="1" u="none" strike="noStrike" dirty="0">
                          <a:effectLst/>
                          <a:latin typeface="Yu Gothic UI" panose="020B0500000000000000" pitchFamily="50" charset="-128"/>
                          <a:ea typeface="Yu Gothic UI" panose="020B0500000000000000" pitchFamily="50" charset="-128"/>
                        </a:rPr>
                        <a:t>計</a:t>
                      </a:r>
                      <a:endParaRPr lang="ja-JP" altLang="en-US" sz="1050" b="1"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ctr" fontAlgn="ctr"/>
                      <a:endParaRPr lang="en-US" altLang="ja-JP"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ctr" fontAlgn="ct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XX</a:t>
                      </a:r>
                      <a:r>
                        <a:rPr lang="ja-JP" altLang="en-US" sz="1000" b="1" i="0" u="none" strike="noStrike" dirty="0">
                          <a:solidFill>
                            <a:schemeClr val="tx1"/>
                          </a:solidFill>
                          <a:effectLst/>
                          <a:latin typeface="Yu Gothic UI" panose="020B0500000000000000" pitchFamily="50" charset="-128"/>
                          <a:ea typeface="Yu Gothic UI" panose="020B0500000000000000" pitchFamily="50" charset="-128"/>
                        </a:rPr>
                        <a:t>事業者</a:t>
                      </a:r>
                      <a:endParaRPr lang="en-US" altLang="ja-JP" sz="1000" b="1"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XX</a:t>
                      </a:r>
                      <a:r>
                        <a:rPr lang="ja-JP" altLang="en-US" sz="1000" b="1" i="0" u="none" strike="noStrike" dirty="0">
                          <a:solidFill>
                            <a:schemeClr val="tx1"/>
                          </a:solidFill>
                          <a:effectLst/>
                          <a:latin typeface="Yu Gothic UI" panose="020B0500000000000000" pitchFamily="50" charset="-128"/>
                          <a:ea typeface="Yu Gothic UI" panose="020B0500000000000000" pitchFamily="50" charset="-128"/>
                        </a:rPr>
                        <a:t>施設</a:t>
                      </a:r>
                      <a:endParaRPr lang="en-US" altLang="ja-JP" sz="1000" b="1"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ctr" fontAlgn="ctr"/>
                      <a:endParaRPr lang="en-US" altLang="ja-JP" sz="1000" b="1"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r" fontAlgn="ct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\000,000</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r" fontAlgn="ctr"/>
                      <a:endParaRPr lang="en-US" altLang="ja-JP"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r" fontAlgn="ct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\000,000</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extLst>
                  <a:ext uri="{0D108BD9-81ED-4DB2-BD59-A6C34878D82A}">
                    <a16:rowId xmlns:a16="http://schemas.microsoft.com/office/drawing/2014/main" val="964442785"/>
                  </a:ext>
                </a:extLst>
              </a:tr>
            </a:tbl>
          </a:graphicData>
        </a:graphic>
      </p:graphicFrame>
    </p:spTree>
    <p:extLst>
      <p:ext uri="{BB962C8B-B14F-4D97-AF65-F5344CB8AC3E}">
        <p14:creationId xmlns:p14="http://schemas.microsoft.com/office/powerpoint/2010/main" val="2024313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7">
            <a:extLst>
              <a:ext uri="{FF2B5EF4-FFF2-40B4-BE49-F238E27FC236}">
                <a16:creationId xmlns:a16="http://schemas.microsoft.com/office/drawing/2014/main" id="{E53286B1-875D-47D9-83BF-7846DD2D6FA5}"/>
              </a:ext>
            </a:extLst>
          </p:cNvPr>
          <p:cNvGraphicFramePr>
            <a:graphicFrameLocks noGrp="1"/>
          </p:cNvGraphicFramePr>
          <p:nvPr>
            <p:extLst>
              <p:ext uri="{D42A27DB-BD31-4B8C-83A1-F6EECF244321}">
                <p14:modId xmlns:p14="http://schemas.microsoft.com/office/powerpoint/2010/main" val="1828781998"/>
              </p:ext>
            </p:extLst>
          </p:nvPr>
        </p:nvGraphicFramePr>
        <p:xfrm>
          <a:off x="344487" y="1288561"/>
          <a:ext cx="9217026" cy="5207639"/>
        </p:xfrm>
        <a:graphic>
          <a:graphicData uri="http://schemas.openxmlformats.org/drawingml/2006/table">
            <a:tbl>
              <a:tblPr/>
              <a:tblGrid>
                <a:gridCol w="218096">
                  <a:extLst>
                    <a:ext uri="{9D8B030D-6E8A-4147-A177-3AD203B41FA5}">
                      <a16:colId xmlns:a16="http://schemas.microsoft.com/office/drawing/2014/main" val="3129811789"/>
                    </a:ext>
                  </a:extLst>
                </a:gridCol>
                <a:gridCol w="3209133">
                  <a:extLst>
                    <a:ext uri="{9D8B030D-6E8A-4147-A177-3AD203B41FA5}">
                      <a16:colId xmlns:a16="http://schemas.microsoft.com/office/drawing/2014/main" val="1848914499"/>
                    </a:ext>
                  </a:extLst>
                </a:gridCol>
                <a:gridCol w="2097880">
                  <a:extLst>
                    <a:ext uri="{9D8B030D-6E8A-4147-A177-3AD203B41FA5}">
                      <a16:colId xmlns:a16="http://schemas.microsoft.com/office/drawing/2014/main" val="3257988094"/>
                    </a:ext>
                  </a:extLst>
                </a:gridCol>
                <a:gridCol w="3691917">
                  <a:extLst>
                    <a:ext uri="{9D8B030D-6E8A-4147-A177-3AD203B41FA5}">
                      <a16:colId xmlns:a16="http://schemas.microsoft.com/office/drawing/2014/main" val="803573020"/>
                    </a:ext>
                  </a:extLst>
                </a:gridCol>
              </a:tblGrid>
              <a:tr h="496277">
                <a:tc>
                  <a:txBody>
                    <a:bodyPr/>
                    <a:lstStyle/>
                    <a:p>
                      <a:pPr algn="ctr" fontAlgn="ctr"/>
                      <a:r>
                        <a:rPr lang="en-US" altLang="zh-TW" sz="1050" b="1" i="0" u="none" strike="noStrike" baseline="0" dirty="0">
                          <a:solidFill>
                            <a:srgbClr val="000000"/>
                          </a:solidFill>
                          <a:effectLst/>
                          <a:latin typeface="Yu Gothic UI" panose="020B0500000000000000" pitchFamily="50" charset="-128"/>
                          <a:ea typeface="Yu Gothic UI" panose="020B0500000000000000" pitchFamily="50" charset="-128"/>
                        </a:rPr>
                        <a:t>#</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事業者</a:t>
                      </a: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名</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施設名</a:t>
                      </a:r>
                      <a:endPar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主な連携内容</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3723966411"/>
                  </a:ext>
                </a:extLst>
              </a:tr>
              <a:tr h="636961">
                <a:tc>
                  <a:txBody>
                    <a:bodyPr/>
                    <a:lstStyle/>
                    <a:p>
                      <a:pPr algn="ctr" rtl="0" fontAlgn="ctr"/>
                      <a:r>
                        <a:rPr lang="en-US" altLang="ja-JP" sz="1000" b="0" i="0" u="none" strike="noStrike" dirty="0">
                          <a:solidFill>
                            <a:srgbClr val="000000"/>
                          </a:solidFill>
                          <a:effectLst/>
                          <a:latin typeface="Yu Gothic UI" panose="020B0500000000000000" pitchFamily="50" charset="-128"/>
                          <a:ea typeface="Yu Gothic UI" panose="020B0500000000000000" pitchFamily="50" charset="-128"/>
                        </a:rPr>
                        <a:t>1</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ja-JP"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ja-JP"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rtl="0" fontAlgn="ctr"/>
                      <a:endParaRPr lang="en-US" altLang="ja-JP"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029956649"/>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2</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257467578"/>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3</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13344959"/>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4</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252719150"/>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5</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612725841"/>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6</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4100597205"/>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7</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995560409"/>
                  </a:ext>
                </a:extLst>
              </a:tr>
              <a:tr h="252635">
                <a:tc>
                  <a:txBody>
                    <a:bodyPr/>
                    <a:lstStyle/>
                    <a:p>
                      <a:pPr algn="ctr" fontAlgn="ctr"/>
                      <a:r>
                        <a:rPr lang="ja-JP" altLang="en-US" sz="1000" b="1" i="0" u="none" strike="noStrike" dirty="0">
                          <a:solidFill>
                            <a:srgbClr val="000000"/>
                          </a:solidFill>
                          <a:effectLst/>
                          <a:latin typeface="Yu Gothic UI" panose="020B0500000000000000" pitchFamily="50" charset="-128"/>
                          <a:ea typeface="Yu Gothic UI" panose="020B0500000000000000" pitchFamily="50" charset="-128"/>
                        </a:rPr>
                        <a:t>計</a:t>
                      </a:r>
                      <a:endParaRPr lang="en-US" altLang="ja-JP" sz="1000" b="1"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ctr" fontAlgn="ct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XX</a:t>
                      </a:r>
                      <a:r>
                        <a:rPr lang="ja-JP" altLang="en-US" sz="1000" b="1" i="0" u="none" strike="noStrike" dirty="0">
                          <a:solidFill>
                            <a:schemeClr val="tx1"/>
                          </a:solidFill>
                          <a:effectLst/>
                          <a:latin typeface="Yu Gothic UI" panose="020B0500000000000000" pitchFamily="50" charset="-128"/>
                          <a:ea typeface="Yu Gothic UI" panose="020B0500000000000000" pitchFamily="50" charset="-128"/>
                        </a:rPr>
                        <a:t>事業者</a:t>
                      </a:r>
                      <a:endParaRPr lang="en-US" altLang="ja-JP" sz="1000" b="1"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XX</a:t>
                      </a:r>
                      <a:r>
                        <a:rPr lang="ja-JP" altLang="en-US" sz="1000" b="1" i="0" u="none" strike="noStrike" dirty="0">
                          <a:solidFill>
                            <a:schemeClr val="tx1"/>
                          </a:solidFill>
                          <a:effectLst/>
                          <a:latin typeface="Yu Gothic UI" panose="020B0500000000000000" pitchFamily="50" charset="-128"/>
                          <a:ea typeface="Yu Gothic UI" panose="020B0500000000000000" pitchFamily="50" charset="-128"/>
                        </a:rPr>
                        <a:t>施設</a:t>
                      </a:r>
                      <a:endParaRPr lang="en-US" altLang="ja-JP" sz="1000" b="1"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ctr" fontAlgn="ctr"/>
                      <a:endParaRPr lang="en-US" altLang="ja-JP" sz="1000" b="1" i="0" u="none" strike="noStrike" dirty="0">
                        <a:solidFill>
                          <a:srgbClr val="FF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extLst>
                  <a:ext uri="{0D108BD9-81ED-4DB2-BD59-A6C34878D82A}">
                    <a16:rowId xmlns:a16="http://schemas.microsoft.com/office/drawing/2014/main" val="964442785"/>
                  </a:ext>
                </a:extLst>
              </a:tr>
            </a:tbl>
          </a:graphicData>
        </a:graphic>
      </p:graphicFrame>
      <p:sp>
        <p:nvSpPr>
          <p:cNvPr id="4" name="タイトル 1">
            <a:extLst>
              <a:ext uri="{FF2B5EF4-FFF2-40B4-BE49-F238E27FC236}">
                <a16:creationId xmlns:a16="http://schemas.microsoft.com/office/drawing/2014/main" id="{DD2D5421-E97C-4DBD-9DA8-54E1142B5BF5}"/>
              </a:ext>
            </a:extLst>
          </p:cNvPr>
          <p:cNvSpPr txBox="1">
            <a:spLocks/>
          </p:cNvSpPr>
          <p:nvPr/>
        </p:nvSpPr>
        <p:spPr>
          <a:xfrm>
            <a:off x="0" y="11656"/>
            <a:ext cx="8266113" cy="70468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266700" indent="-266700"/>
            <a:r>
              <a:rPr lang="ja-JP" altLang="en-US" sz="2400" b="1" dirty="0">
                <a:latin typeface="Yu Gothic UI" panose="020B0500000000000000" pitchFamily="50" charset="-128"/>
                <a:ea typeface="Yu Gothic UI" panose="020B0500000000000000" pitchFamily="50" charset="-128"/>
              </a:rPr>
              <a:t>１</a:t>
            </a:r>
            <a:r>
              <a:rPr lang="en-US" altLang="ja-JP" sz="2400" b="1" dirty="0">
                <a:latin typeface="Yu Gothic UI" panose="020B0500000000000000" pitchFamily="50" charset="-128"/>
                <a:ea typeface="Yu Gothic UI" panose="020B0500000000000000" pitchFamily="50" charset="-128"/>
              </a:rPr>
              <a:t>. </a:t>
            </a:r>
            <a:r>
              <a:rPr lang="ja-JP" altLang="en-US" sz="2400" b="1" dirty="0">
                <a:latin typeface="Yu Gothic UI" panose="020B0500000000000000" pitchFamily="50" charset="-128"/>
                <a:ea typeface="Yu Gothic UI" panose="020B0500000000000000" pitchFamily="50" charset="-128"/>
              </a:rPr>
              <a:t>計画の概要　</a:t>
            </a:r>
            <a:r>
              <a:rPr lang="en-US" altLang="ja-JP" sz="2400" b="1" dirty="0">
                <a:latin typeface="Yu Gothic UI" panose="020B0500000000000000" pitchFamily="50" charset="-128"/>
                <a:ea typeface="Yu Gothic UI" panose="020B0500000000000000" pitchFamily="50" charset="-128"/>
              </a:rPr>
              <a:t>- </a:t>
            </a:r>
            <a:r>
              <a:rPr lang="ja-JP" altLang="en-US" sz="2000" b="1" dirty="0">
                <a:latin typeface="Yu Gothic UI" panose="020B0500000000000000" pitchFamily="50" charset="-128"/>
                <a:ea typeface="Yu Gothic UI" panose="020B0500000000000000" pitchFamily="50" charset="-128"/>
              </a:rPr>
              <a:t>参画事業者と主な事業・連携内容</a:t>
            </a:r>
            <a:endParaRPr lang="ja-JP" altLang="en-US" b="1" kern="0" dirty="0">
              <a:latin typeface="Yu Gothic UI" panose="020B0500000000000000" pitchFamily="50" charset="-128"/>
              <a:ea typeface="Yu Gothic UI" panose="020B0500000000000000" pitchFamily="50" charset="-128"/>
            </a:endParaRPr>
          </a:p>
        </p:txBody>
      </p:sp>
      <p:sp>
        <p:nvSpPr>
          <p:cNvPr id="2" name="フッター プレースホルダー 1">
            <a:extLst>
              <a:ext uri="{FF2B5EF4-FFF2-40B4-BE49-F238E27FC236}">
                <a16:creationId xmlns:a16="http://schemas.microsoft.com/office/drawing/2014/main" id="{EA3A7961-9247-166F-2964-D4B67A10EAB8}"/>
              </a:ext>
            </a:extLst>
          </p:cNvPr>
          <p:cNvSpPr txBox="1">
            <a:spLocks/>
          </p:cNvSpPr>
          <p:nvPr/>
        </p:nvSpPr>
        <p:spPr bwMode="gray">
          <a:xfrm>
            <a:off x="578024" y="6509443"/>
            <a:ext cx="4068000" cy="232670"/>
          </a:xfrm>
          <a:prstGeom prst="rect">
            <a:avLst/>
          </a:prstGeom>
        </p:spPr>
        <p:txBody>
          <a:bodyPr vert="horz" lIns="0" tIns="0" rIns="0" bIns="0" rtlCol="0" anchor="ctr" anchorCtr="0"/>
          <a:lstStyle>
            <a:defPPr>
              <a:defRPr lang="en-US"/>
            </a:defPPr>
            <a:lvl1pPr algn="l"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r>
              <a:rPr kumimoji="0" lang="ja-JP" altLang="en-US" sz="1050" dirty="0">
                <a:solidFill>
                  <a:prstClr val="black"/>
                </a:solidFill>
                <a:latin typeface="Calibri"/>
                <a:ea typeface="Yu Gothic UI"/>
              </a:rPr>
              <a:t>計画名：●●</a:t>
            </a:r>
            <a:endParaRPr kumimoji="0" lang="en-GB" altLang="en-GB" sz="1050" dirty="0">
              <a:solidFill>
                <a:prstClr val="black"/>
              </a:solidFill>
              <a:latin typeface="Calibri"/>
              <a:ea typeface="Yu Gothic UI"/>
            </a:endParaRPr>
          </a:p>
        </p:txBody>
      </p:sp>
      <p:sp>
        <p:nvSpPr>
          <p:cNvPr id="5" name="スライド番号プレースホルダー 2">
            <a:extLst>
              <a:ext uri="{FF2B5EF4-FFF2-40B4-BE49-F238E27FC236}">
                <a16:creationId xmlns:a16="http://schemas.microsoft.com/office/drawing/2014/main" id="{B9CD5B25-15B6-D3E8-0D6A-1E53E9935C44}"/>
              </a:ext>
            </a:extLst>
          </p:cNvPr>
          <p:cNvSpPr txBox="1">
            <a:spLocks/>
          </p:cNvSpPr>
          <p:nvPr/>
        </p:nvSpPr>
        <p:spPr bwMode="gray">
          <a:xfrm>
            <a:off x="208592" y="6522506"/>
            <a:ext cx="243846" cy="208568"/>
          </a:xfrm>
          <a:prstGeom prst="rect">
            <a:avLst/>
          </a:prstGeom>
        </p:spPr>
        <p:txBody>
          <a:bodyPr vert="horz" wrap="none" lIns="0" tIns="0" rIns="0" bIns="0" rtlCol="0" anchor="ctr" anchorCtr="0"/>
          <a:lstStyle>
            <a:defPPr>
              <a:defRPr lang="en-US"/>
            </a:defPPr>
            <a:lvl1pPr algn="r"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lgn="ctr"/>
            <a:fld id="{AA5FCFE5-FE56-4EF1-80A8-07776887C2A1}" type="slidenum">
              <a:rPr kumimoji="0" lang="ja-JP" altLang="en-US" sz="1200" smtClean="0">
                <a:solidFill>
                  <a:prstClr val="black"/>
                </a:solidFill>
                <a:latin typeface="Calibri"/>
                <a:ea typeface="Yu Gothic UI"/>
              </a:rPr>
              <a:pPr algn="ctr"/>
              <a:t>5</a:t>
            </a:fld>
            <a:endParaRPr kumimoji="0" lang="ja-JP" altLang="en-US" sz="1200" dirty="0">
              <a:solidFill>
                <a:prstClr val="black"/>
              </a:solidFill>
              <a:latin typeface="Calibri"/>
              <a:ea typeface="Yu Gothic UI"/>
            </a:endParaRPr>
          </a:p>
        </p:txBody>
      </p:sp>
      <p:sp>
        <p:nvSpPr>
          <p:cNvPr id="3" name="テキスト ボックス 2">
            <a:extLst>
              <a:ext uri="{FF2B5EF4-FFF2-40B4-BE49-F238E27FC236}">
                <a16:creationId xmlns:a16="http://schemas.microsoft.com/office/drawing/2014/main" id="{1AB5B161-A85F-3EFB-7FF0-0A173D49607F}"/>
              </a:ext>
            </a:extLst>
          </p:cNvPr>
          <p:cNvSpPr txBox="1"/>
          <p:nvPr/>
        </p:nvSpPr>
        <p:spPr>
          <a:xfrm>
            <a:off x="321678" y="887394"/>
            <a:ext cx="8648692" cy="307777"/>
          </a:xfrm>
          <a:prstGeom prst="rect">
            <a:avLst/>
          </a:prstGeom>
          <a:noFill/>
        </p:spPr>
        <p:txBody>
          <a:bodyPr wrap="square" rtlCol="0">
            <a:spAutoFit/>
          </a:bodyPr>
          <a:lstStyle/>
          <a:p>
            <a:r>
              <a:rPr lang="ja-JP" altLang="en-US" sz="1400" b="1" dirty="0">
                <a:latin typeface="Yu Gothic UI" panose="020B0500000000000000" pitchFamily="50" charset="-128"/>
                <a:ea typeface="Yu Gothic UI" panose="020B0500000000000000" pitchFamily="50" charset="-128"/>
              </a:rPr>
              <a:t>◆ 補助の申請はしないが連携する事業者</a:t>
            </a:r>
            <a:endParaRPr lang="en-US" altLang="ja-JP" sz="1400" b="1"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1801825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4">
            <a:extLst>
              <a:ext uri="{FF2B5EF4-FFF2-40B4-BE49-F238E27FC236}">
                <a16:creationId xmlns:a16="http://schemas.microsoft.com/office/drawing/2014/main" id="{81E39878-DC2C-403C-AD84-3949403F1D46}"/>
              </a:ext>
            </a:extLst>
          </p:cNvPr>
          <p:cNvGraphicFramePr>
            <a:graphicFrameLocks noGrp="1"/>
          </p:cNvGraphicFramePr>
          <p:nvPr>
            <p:extLst>
              <p:ext uri="{D42A27DB-BD31-4B8C-83A1-F6EECF244321}">
                <p14:modId xmlns:p14="http://schemas.microsoft.com/office/powerpoint/2010/main" val="4274986120"/>
              </p:ext>
            </p:extLst>
          </p:nvPr>
        </p:nvGraphicFramePr>
        <p:xfrm>
          <a:off x="344488" y="1477108"/>
          <a:ext cx="9217028" cy="4877096"/>
        </p:xfrm>
        <a:graphic>
          <a:graphicData uri="http://schemas.openxmlformats.org/drawingml/2006/table">
            <a:tbl>
              <a:tblPr firstRow="1" bandRow="1">
                <a:tableStyleId>{C083E6E3-FA7D-4D7B-A595-EF9225AFEA82}</a:tableStyleId>
              </a:tblPr>
              <a:tblGrid>
                <a:gridCol w="279766">
                  <a:extLst>
                    <a:ext uri="{9D8B030D-6E8A-4147-A177-3AD203B41FA5}">
                      <a16:colId xmlns:a16="http://schemas.microsoft.com/office/drawing/2014/main" val="2410514859"/>
                    </a:ext>
                  </a:extLst>
                </a:gridCol>
                <a:gridCol w="2248328">
                  <a:extLst>
                    <a:ext uri="{9D8B030D-6E8A-4147-A177-3AD203B41FA5}">
                      <a16:colId xmlns:a16="http://schemas.microsoft.com/office/drawing/2014/main" val="1604511688"/>
                    </a:ext>
                  </a:extLst>
                </a:gridCol>
                <a:gridCol w="955562">
                  <a:extLst>
                    <a:ext uri="{9D8B030D-6E8A-4147-A177-3AD203B41FA5}">
                      <a16:colId xmlns:a16="http://schemas.microsoft.com/office/drawing/2014/main" val="20007"/>
                    </a:ext>
                  </a:extLst>
                </a:gridCol>
                <a:gridCol w="955562">
                  <a:extLst>
                    <a:ext uri="{9D8B030D-6E8A-4147-A177-3AD203B41FA5}">
                      <a16:colId xmlns:a16="http://schemas.microsoft.com/office/drawing/2014/main" val="20008"/>
                    </a:ext>
                  </a:extLst>
                </a:gridCol>
                <a:gridCol w="955562">
                  <a:extLst>
                    <a:ext uri="{9D8B030D-6E8A-4147-A177-3AD203B41FA5}">
                      <a16:colId xmlns:a16="http://schemas.microsoft.com/office/drawing/2014/main" val="20009"/>
                    </a:ext>
                  </a:extLst>
                </a:gridCol>
                <a:gridCol w="955562">
                  <a:extLst>
                    <a:ext uri="{9D8B030D-6E8A-4147-A177-3AD203B41FA5}">
                      <a16:colId xmlns:a16="http://schemas.microsoft.com/office/drawing/2014/main" val="20010"/>
                    </a:ext>
                  </a:extLst>
                </a:gridCol>
                <a:gridCol w="955562">
                  <a:extLst>
                    <a:ext uri="{9D8B030D-6E8A-4147-A177-3AD203B41FA5}">
                      <a16:colId xmlns:a16="http://schemas.microsoft.com/office/drawing/2014/main" val="20011"/>
                    </a:ext>
                  </a:extLst>
                </a:gridCol>
                <a:gridCol w="955562">
                  <a:extLst>
                    <a:ext uri="{9D8B030D-6E8A-4147-A177-3AD203B41FA5}">
                      <a16:colId xmlns:a16="http://schemas.microsoft.com/office/drawing/2014/main" val="20013"/>
                    </a:ext>
                  </a:extLst>
                </a:gridCol>
                <a:gridCol w="955562">
                  <a:extLst>
                    <a:ext uri="{9D8B030D-6E8A-4147-A177-3AD203B41FA5}">
                      <a16:colId xmlns:a16="http://schemas.microsoft.com/office/drawing/2014/main" val="20014"/>
                    </a:ext>
                  </a:extLst>
                </a:gridCol>
              </a:tblGrid>
              <a:tr h="259369">
                <a:tc gridSpan="9">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bg1"/>
                          </a:solidFill>
                          <a:latin typeface="Yu Gothic UI" panose="020B0500000000000000" pitchFamily="50" charset="-128"/>
                          <a:ea typeface="Yu Gothic UI" panose="020B0500000000000000" pitchFamily="50" charset="-128"/>
                        </a:rPr>
                        <a:t>実施スケジュール</a:t>
                      </a:r>
                      <a:endParaRPr kumimoji="1" lang="en-US" altLang="ja-JP" sz="1200" b="1" dirty="0">
                        <a:solidFill>
                          <a:schemeClr val="bg1"/>
                        </a:solidFill>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3C8C93"/>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200" b="1">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extLst>
                  <a:ext uri="{0D108BD9-81ED-4DB2-BD59-A6C34878D82A}">
                    <a16:rowId xmlns:a16="http://schemas.microsoft.com/office/drawing/2014/main" val="4068976465"/>
                  </a:ext>
                </a:extLst>
              </a:tr>
              <a:tr h="449942">
                <a:tc>
                  <a:txBody>
                    <a:bodyPr/>
                    <a:lstStyle/>
                    <a:p>
                      <a:endParaRPr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ja-JP" altLang="en-US" sz="1050" dirty="0">
                          <a:latin typeface="Yu Gothic UI" panose="020B0500000000000000" pitchFamily="50" charset="-128"/>
                          <a:ea typeface="Yu Gothic UI" panose="020B0500000000000000" pitchFamily="50" charset="-128"/>
                        </a:rPr>
                        <a:t>事業者名</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8</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9</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10</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11</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12</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2025</a:t>
                      </a:r>
                      <a:r>
                        <a:rPr kumimoji="1" lang="ja-JP" altLang="en-US" sz="1050" dirty="0">
                          <a:latin typeface="Yu Gothic UI" panose="020B0500000000000000" pitchFamily="50" charset="-128"/>
                          <a:ea typeface="Yu Gothic UI" panose="020B0500000000000000" pitchFamily="50" charset="-128"/>
                        </a:rPr>
                        <a:t>年</a:t>
                      </a:r>
                      <a:endParaRPr kumimoji="1" lang="en-US" altLang="ja-JP" sz="1050" dirty="0">
                        <a:latin typeface="Yu Gothic UI" panose="020B0500000000000000" pitchFamily="50" charset="-128"/>
                        <a:ea typeface="Yu Gothic UI" panose="020B0500000000000000" pitchFamily="50" charset="-128"/>
                      </a:endParaRPr>
                    </a:p>
                    <a:p>
                      <a:pPr algn="ctr"/>
                      <a:r>
                        <a:rPr kumimoji="1" lang="en-US" altLang="ja-JP" sz="1050" dirty="0">
                          <a:latin typeface="Yu Gothic UI" panose="020B0500000000000000" pitchFamily="50" charset="-128"/>
                          <a:ea typeface="Yu Gothic UI" panose="020B0500000000000000" pitchFamily="50" charset="-128"/>
                        </a:rPr>
                        <a:t>1</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tc>
                  <a:txBody>
                    <a:bodyPr/>
                    <a:lstStyle/>
                    <a:p>
                      <a:pPr algn="ctr"/>
                      <a:r>
                        <a:rPr kumimoji="1" lang="en-US" altLang="ja-JP" sz="1050" dirty="0">
                          <a:latin typeface="Yu Gothic UI" panose="020B0500000000000000" pitchFamily="50" charset="-128"/>
                          <a:ea typeface="Yu Gothic UI" panose="020B0500000000000000" pitchFamily="50" charset="-128"/>
                        </a:rPr>
                        <a:t>2</a:t>
                      </a:r>
                      <a:r>
                        <a:rPr kumimoji="1" lang="ja-JP" altLang="en-US" sz="1050" dirty="0">
                          <a:latin typeface="Yu Gothic UI" panose="020B0500000000000000" pitchFamily="50" charset="-128"/>
                          <a:ea typeface="Yu Gothic UI" panose="020B0500000000000000" pitchFamily="50" charset="-128"/>
                        </a:rPr>
                        <a:t>月</a:t>
                      </a:r>
                    </a:p>
                  </a:txBody>
                  <a:tcPr marL="0" marR="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alpha val="20000"/>
                      </a:schemeClr>
                    </a:solidFill>
                  </a:tcPr>
                </a:tc>
                <a:extLst>
                  <a:ext uri="{0D108BD9-81ED-4DB2-BD59-A6C34878D82A}">
                    <a16:rowId xmlns:a16="http://schemas.microsoft.com/office/drawing/2014/main" val="4170858383"/>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1</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en-US" altLang="ja-JP"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53738171"/>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2</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extLst>
                  <a:ext uri="{0D108BD9-81ED-4DB2-BD59-A6C34878D82A}">
                    <a16:rowId xmlns:a16="http://schemas.microsoft.com/office/drawing/2014/main" val="2183939788"/>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3</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6127260"/>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4</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extLst>
                  <a:ext uri="{0D108BD9-81ED-4DB2-BD59-A6C34878D82A}">
                    <a16:rowId xmlns:a16="http://schemas.microsoft.com/office/drawing/2014/main" val="63886104"/>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5</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36484113"/>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6</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extLst>
                  <a:ext uri="{0D108BD9-81ED-4DB2-BD59-A6C34878D82A}">
                    <a16:rowId xmlns:a16="http://schemas.microsoft.com/office/drawing/2014/main" val="10008"/>
                  </a:ext>
                </a:extLst>
              </a:tr>
              <a:tr h="593262">
                <a:tc>
                  <a:txBody>
                    <a:bodyPr/>
                    <a:lstStyle/>
                    <a:p>
                      <a:pPr algn="ctr"/>
                      <a:r>
                        <a:rPr kumimoji="1" lang="en-US" altLang="ja-JP" sz="1050" dirty="0">
                          <a:latin typeface="Yu Gothic UI" panose="020B0500000000000000" pitchFamily="50" charset="-128"/>
                          <a:ea typeface="Yu Gothic UI" panose="020B0500000000000000" pitchFamily="50" charset="-128"/>
                        </a:rPr>
                        <a:t>7</a:t>
                      </a:r>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tc>
                  <a:txBody>
                    <a:bodyPr/>
                    <a:lstStyle/>
                    <a:p>
                      <a:pPr algn="l"/>
                      <a:endParaRPr kumimoji="1" lang="ja-JP" altLang="en-US" sz="1050" dirty="0">
                        <a:latin typeface="Yu Gothic UI" panose="020B0500000000000000" pitchFamily="50" charset="-128"/>
                        <a:ea typeface="Yu Gothic UI" panose="020B05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BBE0E3">
                        <a:alpha val="20000"/>
                      </a:srgbClr>
                    </a:solidFill>
                  </a:tcPr>
                </a:tc>
                <a:extLst>
                  <a:ext uri="{0D108BD9-81ED-4DB2-BD59-A6C34878D82A}">
                    <a16:rowId xmlns:a16="http://schemas.microsoft.com/office/drawing/2014/main" val="1530748823"/>
                  </a:ext>
                </a:extLst>
              </a:tr>
            </a:tbl>
          </a:graphicData>
        </a:graphic>
      </p:graphicFrame>
      <p:sp>
        <p:nvSpPr>
          <p:cNvPr id="3" name="テキスト ボックス 2">
            <a:extLst>
              <a:ext uri="{FF2B5EF4-FFF2-40B4-BE49-F238E27FC236}">
                <a16:creationId xmlns:a16="http://schemas.microsoft.com/office/drawing/2014/main" id="{E3B095F0-D8D7-4F6F-80FB-753089D40EDC}"/>
              </a:ext>
            </a:extLst>
          </p:cNvPr>
          <p:cNvSpPr txBox="1"/>
          <p:nvPr/>
        </p:nvSpPr>
        <p:spPr>
          <a:xfrm>
            <a:off x="321678" y="831195"/>
            <a:ext cx="8648692" cy="461665"/>
          </a:xfrm>
          <a:prstGeom prst="rect">
            <a:avLst/>
          </a:prstGeom>
          <a:noFill/>
        </p:spPr>
        <p:txBody>
          <a:bodyPr wrap="square" rtlCol="0">
            <a:spAutoFit/>
          </a:bodyPr>
          <a:lstStyle/>
          <a:p>
            <a:r>
              <a:rPr lang="ja-JP" altLang="en-US" sz="1200" dirty="0">
                <a:latin typeface="Yu Gothic UI" panose="020B0500000000000000" pitchFamily="50" charset="-128"/>
                <a:ea typeface="Yu Gothic UI" panose="020B0500000000000000" pitchFamily="50" charset="-128"/>
              </a:rPr>
              <a:t>事業実施前後も含めて全体の事業スケジュールをご記入ください。</a:t>
            </a:r>
            <a:endParaRPr lang="en-US" altLang="ja-JP" sz="1200" dirty="0">
              <a:latin typeface="Yu Gothic UI" panose="020B0500000000000000" pitchFamily="50" charset="-128"/>
              <a:ea typeface="Yu Gothic UI" panose="020B0500000000000000" pitchFamily="50" charset="-128"/>
            </a:endParaRPr>
          </a:p>
          <a:p>
            <a:r>
              <a:rPr lang="en-US" altLang="ja-JP" sz="1200" b="1" dirty="0">
                <a:solidFill>
                  <a:srgbClr val="FF0000"/>
                </a:solidFill>
                <a:latin typeface="Yu Gothic UI" panose="020B0500000000000000" pitchFamily="50" charset="-128"/>
                <a:ea typeface="Yu Gothic UI" panose="020B0500000000000000" pitchFamily="50" charset="-128"/>
              </a:rPr>
              <a:t>※2025</a:t>
            </a:r>
            <a:r>
              <a:rPr lang="ja-JP" altLang="en-US" sz="1200" b="1" dirty="0">
                <a:solidFill>
                  <a:srgbClr val="FF0000"/>
                </a:solidFill>
                <a:latin typeface="Yu Gothic UI" panose="020B0500000000000000" pitchFamily="50" charset="-128"/>
                <a:ea typeface="Yu Gothic UI" panose="020B0500000000000000" pitchFamily="50" charset="-128"/>
              </a:rPr>
              <a:t>月</a:t>
            </a:r>
            <a:r>
              <a:rPr lang="en-US" altLang="ja-JP" sz="1200" b="1" dirty="0">
                <a:solidFill>
                  <a:srgbClr val="FF0000"/>
                </a:solidFill>
                <a:latin typeface="Yu Gothic UI" panose="020B0500000000000000" pitchFamily="50" charset="-128"/>
                <a:ea typeface="Yu Gothic UI" panose="020B0500000000000000" pitchFamily="50" charset="-128"/>
              </a:rPr>
              <a:t>1</a:t>
            </a:r>
            <a:r>
              <a:rPr lang="ja-JP" altLang="en-US" sz="1200" b="1" dirty="0">
                <a:solidFill>
                  <a:srgbClr val="FF0000"/>
                </a:solidFill>
                <a:latin typeface="Yu Gothic UI" panose="020B0500000000000000" pitchFamily="50" charset="-128"/>
                <a:ea typeface="Yu Gothic UI" panose="020B0500000000000000" pitchFamily="50" charset="-128"/>
              </a:rPr>
              <a:t>月末までに、精算までを完了させるスケジュールとなっている必要があります。</a:t>
            </a:r>
            <a:endParaRPr lang="en-US" altLang="ja-JP" sz="1200" b="1" dirty="0">
              <a:solidFill>
                <a:srgbClr val="FF0000"/>
              </a:solidFill>
              <a:latin typeface="Yu Gothic UI" panose="020B0500000000000000" pitchFamily="50" charset="-128"/>
              <a:ea typeface="Yu Gothic UI" panose="020B0500000000000000" pitchFamily="50" charset="-128"/>
            </a:endParaRPr>
          </a:p>
        </p:txBody>
      </p:sp>
      <p:sp>
        <p:nvSpPr>
          <p:cNvPr id="4" name="フッター プレースホルダー 1">
            <a:extLst>
              <a:ext uri="{FF2B5EF4-FFF2-40B4-BE49-F238E27FC236}">
                <a16:creationId xmlns:a16="http://schemas.microsoft.com/office/drawing/2014/main" id="{ACE65BD3-542C-2E9A-0163-E7C16955962E}"/>
              </a:ext>
            </a:extLst>
          </p:cNvPr>
          <p:cNvSpPr txBox="1">
            <a:spLocks/>
          </p:cNvSpPr>
          <p:nvPr/>
        </p:nvSpPr>
        <p:spPr bwMode="gray">
          <a:xfrm>
            <a:off x="578024" y="6509443"/>
            <a:ext cx="4068000" cy="232670"/>
          </a:xfrm>
          <a:prstGeom prst="rect">
            <a:avLst/>
          </a:prstGeom>
        </p:spPr>
        <p:txBody>
          <a:bodyPr vert="horz" lIns="0" tIns="0" rIns="0" bIns="0" rtlCol="0" anchor="ctr" anchorCtr="0"/>
          <a:lstStyle>
            <a:defPPr>
              <a:defRPr lang="en-US"/>
            </a:defPPr>
            <a:lvl1pPr algn="l"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r>
              <a:rPr kumimoji="0" lang="ja-JP" altLang="en-US" sz="1050" dirty="0">
                <a:solidFill>
                  <a:prstClr val="black"/>
                </a:solidFill>
                <a:latin typeface="Calibri"/>
                <a:ea typeface="Yu Gothic UI"/>
              </a:rPr>
              <a:t>計画名：●●</a:t>
            </a:r>
            <a:endParaRPr kumimoji="0" lang="en-GB" altLang="en-GB" sz="1050" dirty="0">
              <a:solidFill>
                <a:prstClr val="black"/>
              </a:solidFill>
              <a:latin typeface="Calibri"/>
              <a:ea typeface="Yu Gothic UI"/>
            </a:endParaRPr>
          </a:p>
        </p:txBody>
      </p:sp>
      <p:sp>
        <p:nvSpPr>
          <p:cNvPr id="6" name="スライド番号プレースホルダー 2">
            <a:extLst>
              <a:ext uri="{FF2B5EF4-FFF2-40B4-BE49-F238E27FC236}">
                <a16:creationId xmlns:a16="http://schemas.microsoft.com/office/drawing/2014/main" id="{8DAD9DED-6116-A41D-E0D8-D1E7FC1B3F4E}"/>
              </a:ext>
            </a:extLst>
          </p:cNvPr>
          <p:cNvSpPr txBox="1">
            <a:spLocks/>
          </p:cNvSpPr>
          <p:nvPr/>
        </p:nvSpPr>
        <p:spPr bwMode="gray">
          <a:xfrm>
            <a:off x="208592" y="6522506"/>
            <a:ext cx="243846" cy="208568"/>
          </a:xfrm>
          <a:prstGeom prst="rect">
            <a:avLst/>
          </a:prstGeom>
        </p:spPr>
        <p:txBody>
          <a:bodyPr vert="horz" wrap="none" lIns="0" tIns="0" rIns="0" bIns="0" rtlCol="0" anchor="ctr" anchorCtr="0"/>
          <a:lstStyle>
            <a:defPPr>
              <a:defRPr lang="en-US"/>
            </a:defPPr>
            <a:lvl1pPr algn="r"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lgn="ctr"/>
            <a:fld id="{AA5FCFE5-FE56-4EF1-80A8-07776887C2A1}" type="slidenum">
              <a:rPr kumimoji="0" lang="ja-JP" altLang="en-US" sz="1200" smtClean="0">
                <a:solidFill>
                  <a:prstClr val="black"/>
                </a:solidFill>
                <a:latin typeface="Calibri"/>
                <a:ea typeface="Yu Gothic UI"/>
              </a:rPr>
              <a:pPr algn="ctr"/>
              <a:t>6</a:t>
            </a:fld>
            <a:endParaRPr kumimoji="0" lang="ja-JP" altLang="en-US" sz="1200" dirty="0">
              <a:solidFill>
                <a:prstClr val="black"/>
              </a:solidFill>
              <a:latin typeface="Calibri"/>
              <a:ea typeface="Yu Gothic UI"/>
            </a:endParaRPr>
          </a:p>
        </p:txBody>
      </p:sp>
      <p:sp>
        <p:nvSpPr>
          <p:cNvPr id="8" name="タイトル 1">
            <a:extLst>
              <a:ext uri="{FF2B5EF4-FFF2-40B4-BE49-F238E27FC236}">
                <a16:creationId xmlns:a16="http://schemas.microsoft.com/office/drawing/2014/main" id="{49DE2715-1908-63CD-D0EE-A07A96BBEA85}"/>
              </a:ext>
            </a:extLst>
          </p:cNvPr>
          <p:cNvSpPr txBox="1">
            <a:spLocks/>
          </p:cNvSpPr>
          <p:nvPr/>
        </p:nvSpPr>
        <p:spPr>
          <a:xfrm>
            <a:off x="0" y="11656"/>
            <a:ext cx="8266113" cy="70468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266700" indent="-266700"/>
            <a:r>
              <a:rPr lang="ja-JP" altLang="en-US" sz="2400" b="1" dirty="0">
                <a:latin typeface="Yu Gothic UI" panose="020B0500000000000000" pitchFamily="50" charset="-128"/>
                <a:ea typeface="Yu Gothic UI" panose="020B0500000000000000" pitchFamily="50" charset="-128"/>
              </a:rPr>
              <a:t>１</a:t>
            </a:r>
            <a:r>
              <a:rPr lang="en-US" altLang="ja-JP" sz="2400" b="1" dirty="0">
                <a:latin typeface="Yu Gothic UI" panose="020B0500000000000000" pitchFamily="50" charset="-128"/>
                <a:ea typeface="Yu Gothic UI" panose="020B0500000000000000" pitchFamily="50" charset="-128"/>
              </a:rPr>
              <a:t>. </a:t>
            </a:r>
            <a:r>
              <a:rPr lang="ja-JP" altLang="en-US" sz="2400" b="1" dirty="0">
                <a:latin typeface="Yu Gothic UI" panose="020B0500000000000000" pitchFamily="50" charset="-128"/>
                <a:ea typeface="Yu Gothic UI" panose="020B0500000000000000" pitchFamily="50" charset="-128"/>
              </a:rPr>
              <a:t>計画の概要　</a:t>
            </a:r>
            <a:r>
              <a:rPr lang="en-US" altLang="ja-JP" sz="2400" b="1" dirty="0">
                <a:latin typeface="Yu Gothic UI" panose="020B0500000000000000" pitchFamily="50" charset="-128"/>
                <a:ea typeface="Yu Gothic UI" panose="020B0500000000000000" pitchFamily="50" charset="-128"/>
              </a:rPr>
              <a:t>- </a:t>
            </a:r>
            <a:r>
              <a:rPr lang="ja-JP" altLang="en-US" sz="2000" b="1" dirty="0">
                <a:latin typeface="Yu Gothic UI" panose="020B0500000000000000" pitchFamily="50" charset="-128"/>
                <a:ea typeface="Yu Gothic UI" panose="020B0500000000000000" pitchFamily="50" charset="-128"/>
              </a:rPr>
              <a:t>全体スケジュール</a:t>
            </a:r>
            <a:endParaRPr lang="ja-JP" altLang="en-US" b="1" kern="0"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4148409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89B7DA-CA92-4852-B743-A317A1C0D92F}"/>
              </a:ext>
            </a:extLst>
          </p:cNvPr>
          <p:cNvSpPr>
            <a:spLocks noGrp="1"/>
          </p:cNvSpPr>
          <p:nvPr>
            <p:ph type="title"/>
          </p:nvPr>
        </p:nvSpPr>
        <p:spPr>
          <a:xfrm>
            <a:off x="1" y="0"/>
            <a:ext cx="9905999" cy="728664"/>
          </a:xfrm>
        </p:spPr>
        <p:txBody>
          <a:bodyPr/>
          <a:lstStyle/>
          <a:p>
            <a:pPr marL="271145" indent="-271145"/>
            <a:r>
              <a:rPr lang="ja-JP" altLang="en-US" sz="2400" b="1" dirty="0">
                <a:latin typeface="Yu Gothic UI" panose="020B0500000000000000" pitchFamily="50" charset="-128"/>
                <a:ea typeface="Yu Gothic UI" panose="020B0500000000000000" pitchFamily="50" charset="-128"/>
              </a:rPr>
              <a:t>１</a:t>
            </a:r>
            <a:r>
              <a:rPr lang="en-US" altLang="ja-JP" sz="2400" b="1" dirty="0">
                <a:latin typeface="Yu Gothic UI" panose="020B0500000000000000" pitchFamily="50" charset="-128"/>
                <a:ea typeface="Yu Gothic UI" panose="020B0500000000000000" pitchFamily="50" charset="-128"/>
              </a:rPr>
              <a:t>. </a:t>
            </a:r>
            <a:r>
              <a:rPr lang="ja-JP" altLang="en-US" sz="2400" b="1" dirty="0">
                <a:latin typeface="Yu Gothic UI" panose="020B0500000000000000" pitchFamily="50" charset="-128"/>
                <a:ea typeface="Yu Gothic UI" panose="020B0500000000000000" pitchFamily="50" charset="-128"/>
              </a:rPr>
              <a:t>計画の概要　</a:t>
            </a:r>
            <a:r>
              <a:rPr lang="en-US" altLang="ja-JP" sz="2400" b="1" dirty="0">
                <a:latin typeface="Yu Gothic UI" panose="020B0500000000000000" pitchFamily="50" charset="-128"/>
                <a:ea typeface="Yu Gothic UI" panose="020B0500000000000000" pitchFamily="50" charset="-128"/>
              </a:rPr>
              <a:t>- </a:t>
            </a:r>
            <a:r>
              <a:rPr lang="ja-JP" altLang="en-US" sz="2000" b="1" dirty="0">
                <a:latin typeface="Yu Gothic UI" panose="020B0500000000000000" pitchFamily="50" charset="-128"/>
                <a:ea typeface="Yu Gothic UI" panose="020B0500000000000000" pitchFamily="50" charset="-128"/>
              </a:rPr>
              <a:t>計画サマリ</a:t>
            </a:r>
            <a:endParaRPr lang="ja-JP" sz="2000" dirty="0">
              <a:ea typeface="+mj-lt"/>
              <a:cs typeface="+mj-lt"/>
            </a:endParaRPr>
          </a:p>
        </p:txBody>
      </p:sp>
      <p:sp>
        <p:nvSpPr>
          <p:cNvPr id="96" name="正方形/長方形 95">
            <a:extLst>
              <a:ext uri="{FF2B5EF4-FFF2-40B4-BE49-F238E27FC236}">
                <a16:creationId xmlns:a16="http://schemas.microsoft.com/office/drawing/2014/main" id="{2D8F4ECF-A8A6-4E88-AC1A-63949DF81F12}"/>
              </a:ext>
            </a:extLst>
          </p:cNvPr>
          <p:cNvSpPr/>
          <p:nvPr/>
        </p:nvSpPr>
        <p:spPr>
          <a:xfrm>
            <a:off x="0" y="911496"/>
            <a:ext cx="9906000" cy="277223"/>
          </a:xfrm>
          <a:prstGeom prst="rect">
            <a:avLst/>
          </a:prstGeom>
          <a:solidFill>
            <a:schemeClr val="accent1"/>
          </a:solidFill>
          <a:ln w="12700">
            <a:solidFill>
              <a:schemeClr val="bg1">
                <a:lumMod val="75000"/>
              </a:schemeClr>
            </a:solidFill>
          </a:ln>
        </p:spPr>
        <p:txBody>
          <a:bodyPr vertOverflow="overflow" horzOverflow="overflow" wrap="square" tIns="36000" bIns="36000" rtlCol="0" anchor="ctr">
            <a:noAutofit/>
          </a:bodyPr>
          <a:lstStyle/>
          <a:p>
            <a:pPr algn="l"/>
            <a:r>
              <a:rPr kumimoji="1" lang="ja-JP" altLang="en-US" sz="1400" b="1" dirty="0">
                <a:latin typeface="Yu Gothic UI" panose="020B0500000000000000" pitchFamily="50" charset="-128"/>
                <a:ea typeface="Yu Gothic UI" panose="020B0500000000000000" pitchFamily="50" charset="-128"/>
                <a:cs typeface="メイリオ"/>
              </a:rPr>
              <a:t>　計画の概要</a:t>
            </a:r>
            <a:endParaRPr kumimoji="1" lang="en-US" altLang="ja-JP" sz="1400" b="1" dirty="0">
              <a:latin typeface="Yu Gothic UI" panose="020B0500000000000000" pitchFamily="50" charset="-128"/>
              <a:ea typeface="Yu Gothic UI" panose="020B0500000000000000" pitchFamily="50" charset="-128"/>
              <a:cs typeface="メイリオ"/>
            </a:endParaRPr>
          </a:p>
        </p:txBody>
      </p:sp>
      <p:sp>
        <p:nvSpPr>
          <p:cNvPr id="10" name="フッター プレースホルダー 1">
            <a:extLst>
              <a:ext uri="{FF2B5EF4-FFF2-40B4-BE49-F238E27FC236}">
                <a16:creationId xmlns:a16="http://schemas.microsoft.com/office/drawing/2014/main" id="{A5347A75-E153-C3F8-D639-5D6D8FD2B056}"/>
              </a:ext>
            </a:extLst>
          </p:cNvPr>
          <p:cNvSpPr txBox="1">
            <a:spLocks/>
          </p:cNvSpPr>
          <p:nvPr/>
        </p:nvSpPr>
        <p:spPr bwMode="gray">
          <a:xfrm>
            <a:off x="578024" y="6509443"/>
            <a:ext cx="4068000" cy="232670"/>
          </a:xfrm>
          <a:prstGeom prst="rect">
            <a:avLst/>
          </a:prstGeom>
        </p:spPr>
        <p:txBody>
          <a:bodyPr vert="horz" lIns="0" tIns="0" rIns="0" bIns="0" rtlCol="0" anchor="ctr" anchorCtr="0"/>
          <a:lstStyle>
            <a:defPPr>
              <a:defRPr lang="en-US"/>
            </a:defPPr>
            <a:lvl1pPr algn="l"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r>
              <a:rPr kumimoji="0" lang="ja-JP" altLang="en-US" sz="1050" dirty="0">
                <a:solidFill>
                  <a:prstClr val="black"/>
                </a:solidFill>
                <a:latin typeface="Calibri"/>
                <a:ea typeface="Yu Gothic UI"/>
              </a:rPr>
              <a:t>計画名：</a:t>
            </a:r>
            <a:r>
              <a:rPr kumimoji="0" lang="ja-JP" altLang="en-US" sz="1050" dirty="0">
                <a:latin typeface="Calibri"/>
                <a:ea typeface="Yu Gothic UI"/>
              </a:rPr>
              <a:t>●●</a:t>
            </a:r>
            <a:endParaRPr kumimoji="0" lang="en-GB" altLang="en-GB" sz="1050" dirty="0">
              <a:latin typeface="Calibri"/>
              <a:ea typeface="Yu Gothic UI"/>
            </a:endParaRPr>
          </a:p>
        </p:txBody>
      </p:sp>
      <p:sp>
        <p:nvSpPr>
          <p:cNvPr id="13" name="スライド番号プレースホルダー 2">
            <a:extLst>
              <a:ext uri="{FF2B5EF4-FFF2-40B4-BE49-F238E27FC236}">
                <a16:creationId xmlns:a16="http://schemas.microsoft.com/office/drawing/2014/main" id="{B3A255D3-AA61-ACB9-8E86-57FD0FED3318}"/>
              </a:ext>
            </a:extLst>
          </p:cNvPr>
          <p:cNvSpPr txBox="1">
            <a:spLocks/>
          </p:cNvSpPr>
          <p:nvPr/>
        </p:nvSpPr>
        <p:spPr bwMode="gray">
          <a:xfrm>
            <a:off x="208592" y="6522506"/>
            <a:ext cx="243846" cy="208568"/>
          </a:xfrm>
          <a:prstGeom prst="rect">
            <a:avLst/>
          </a:prstGeom>
        </p:spPr>
        <p:txBody>
          <a:bodyPr vert="horz" wrap="none" lIns="0" tIns="0" rIns="0" bIns="0" rtlCol="0" anchor="ctr" anchorCtr="0"/>
          <a:lstStyle>
            <a:defPPr>
              <a:defRPr lang="en-US"/>
            </a:defPPr>
            <a:lvl1pPr algn="r"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lgn="ctr"/>
            <a:fld id="{AA5FCFE5-FE56-4EF1-80A8-07776887C2A1}" type="slidenum">
              <a:rPr kumimoji="0" lang="ja-JP" altLang="en-US" sz="1200" smtClean="0">
                <a:solidFill>
                  <a:prstClr val="black"/>
                </a:solidFill>
                <a:latin typeface="Calibri"/>
                <a:ea typeface="Yu Gothic UI"/>
              </a:rPr>
              <a:pPr algn="ctr"/>
              <a:t>7</a:t>
            </a:fld>
            <a:endParaRPr kumimoji="0" lang="ja-JP" altLang="en-US" sz="1200" dirty="0">
              <a:solidFill>
                <a:prstClr val="black"/>
              </a:solidFill>
              <a:latin typeface="Calibri"/>
              <a:ea typeface="Yu Gothic UI"/>
            </a:endParaRPr>
          </a:p>
        </p:txBody>
      </p:sp>
      <p:sp>
        <p:nvSpPr>
          <p:cNvPr id="18" name="正方形/長方形 17">
            <a:extLst>
              <a:ext uri="{FF2B5EF4-FFF2-40B4-BE49-F238E27FC236}">
                <a16:creationId xmlns:a16="http://schemas.microsoft.com/office/drawing/2014/main" id="{7A95DF39-BB70-124A-036A-9C074C144EC7}"/>
              </a:ext>
            </a:extLst>
          </p:cNvPr>
          <p:cNvSpPr/>
          <p:nvPr/>
        </p:nvSpPr>
        <p:spPr>
          <a:xfrm>
            <a:off x="0" y="4388304"/>
            <a:ext cx="9906000" cy="277223"/>
          </a:xfrm>
          <a:prstGeom prst="rect">
            <a:avLst/>
          </a:prstGeom>
          <a:solidFill>
            <a:schemeClr val="accent1"/>
          </a:solidFill>
          <a:ln w="12700">
            <a:solidFill>
              <a:schemeClr val="bg1">
                <a:lumMod val="75000"/>
              </a:schemeClr>
            </a:solidFill>
          </a:ln>
        </p:spPr>
        <p:txBody>
          <a:bodyPr vertOverflow="overflow" horzOverflow="overflow" wrap="square" tIns="36000" bIns="36000" rtlCol="0" anchor="ctr">
            <a:noAutofit/>
          </a:bodyPr>
          <a:lstStyle/>
          <a:p>
            <a:pPr algn="l"/>
            <a:r>
              <a:rPr kumimoji="1" lang="ja-JP" altLang="en-US" sz="1400" b="1" dirty="0">
                <a:latin typeface="Yu Gothic UI" panose="020B0500000000000000" pitchFamily="50" charset="-128"/>
                <a:ea typeface="Yu Gothic UI" panose="020B0500000000000000" pitchFamily="50" charset="-128"/>
                <a:cs typeface="メイリオ"/>
              </a:rPr>
              <a:t>　課題と解決に向けた取り組み</a:t>
            </a:r>
            <a:endParaRPr kumimoji="1" lang="en-US" altLang="ja-JP" sz="1400" b="1" dirty="0">
              <a:latin typeface="Yu Gothic UI" panose="020B0500000000000000" pitchFamily="50" charset="-128"/>
              <a:ea typeface="Yu Gothic UI" panose="020B0500000000000000" pitchFamily="50" charset="-128"/>
              <a:cs typeface="メイリオ"/>
            </a:endParaRPr>
          </a:p>
        </p:txBody>
      </p:sp>
      <p:sp>
        <p:nvSpPr>
          <p:cNvPr id="22" name="二等辺三角形 21">
            <a:extLst>
              <a:ext uri="{FF2B5EF4-FFF2-40B4-BE49-F238E27FC236}">
                <a16:creationId xmlns:a16="http://schemas.microsoft.com/office/drawing/2014/main" id="{4642A124-2A9D-E84A-2EB5-4C0D050A96B9}"/>
              </a:ext>
            </a:extLst>
          </p:cNvPr>
          <p:cNvSpPr/>
          <p:nvPr/>
        </p:nvSpPr>
        <p:spPr>
          <a:xfrm rot="5400000">
            <a:off x="4756351" y="5310329"/>
            <a:ext cx="393297" cy="257833"/>
          </a:xfrm>
          <a:prstGeom prst="triangle">
            <a:avLst/>
          </a:prstGeom>
          <a:solidFill>
            <a:schemeClr val="bg2"/>
          </a:solidFill>
          <a:ln w="28575">
            <a:noFill/>
          </a:ln>
        </p:spPr>
        <p:txBody>
          <a:bodyPr vertOverflow="overflow" horzOverflow="overflow" wrap="square" tIns="36000" bIns="36000" rtlCol="0" anchor="ctr">
            <a:noAutofit/>
          </a:bodyPr>
          <a:lstStyle/>
          <a:p>
            <a:pPr algn="l"/>
            <a:endParaRPr kumimoji="1" lang="ja-JP" altLang="en-US" sz="1200" dirty="0">
              <a:latin typeface="Yu Gothic UI" panose="020B0500000000000000" pitchFamily="50" charset="-128"/>
              <a:ea typeface="Yu Gothic UI" panose="020B0500000000000000" pitchFamily="50" charset="-128"/>
              <a:cs typeface="メイリオ"/>
            </a:endParaRPr>
          </a:p>
        </p:txBody>
      </p:sp>
      <p:sp>
        <p:nvSpPr>
          <p:cNvPr id="24" name="正方形/長方形 23">
            <a:extLst>
              <a:ext uri="{FF2B5EF4-FFF2-40B4-BE49-F238E27FC236}">
                <a16:creationId xmlns:a16="http://schemas.microsoft.com/office/drawing/2014/main" id="{F7B58704-FE63-4702-EDF6-4739746F34E2}"/>
              </a:ext>
            </a:extLst>
          </p:cNvPr>
          <p:cNvSpPr/>
          <p:nvPr/>
        </p:nvSpPr>
        <p:spPr>
          <a:xfrm>
            <a:off x="452438" y="5886523"/>
            <a:ext cx="4193586" cy="557550"/>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r>
              <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観光の中心となるエリアの外観が統一されておらず、地域の文化や自然を感じられる要素が少ない</a:t>
            </a:r>
          </a:p>
        </p:txBody>
      </p:sp>
      <p:sp>
        <p:nvSpPr>
          <p:cNvPr id="25" name="正方形/長方形 24">
            <a:extLst>
              <a:ext uri="{FF2B5EF4-FFF2-40B4-BE49-F238E27FC236}">
                <a16:creationId xmlns:a16="http://schemas.microsoft.com/office/drawing/2014/main" id="{38C03099-0405-7B8B-F393-76DF66A2BFC7}"/>
              </a:ext>
            </a:extLst>
          </p:cNvPr>
          <p:cNvSpPr/>
          <p:nvPr/>
        </p:nvSpPr>
        <p:spPr>
          <a:xfrm>
            <a:off x="452438" y="5160470"/>
            <a:ext cx="4193586" cy="557550"/>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r>
              <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従来型の団体旅行向けの宿泊施設が多く、ターゲットである</a:t>
            </a:r>
            <a:r>
              <a:rPr kumimoji="1"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rPr>
              <a:t>20-30</a:t>
            </a:r>
            <a:r>
              <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代の若者のニーズを満たせる宿泊施設が少ない</a:t>
            </a:r>
          </a:p>
        </p:txBody>
      </p:sp>
      <p:grpSp>
        <p:nvGrpSpPr>
          <p:cNvPr id="43" name="グループ化 42">
            <a:extLst>
              <a:ext uri="{FF2B5EF4-FFF2-40B4-BE49-F238E27FC236}">
                <a16:creationId xmlns:a16="http://schemas.microsoft.com/office/drawing/2014/main" id="{A533EFCA-8E70-7ABD-68D8-9F518BA09361}"/>
              </a:ext>
            </a:extLst>
          </p:cNvPr>
          <p:cNvGrpSpPr/>
          <p:nvPr/>
        </p:nvGrpSpPr>
        <p:grpSpPr>
          <a:xfrm>
            <a:off x="452438" y="4790760"/>
            <a:ext cx="4093436" cy="345546"/>
            <a:chOff x="452438" y="4049172"/>
            <a:chExt cx="4093436" cy="345546"/>
          </a:xfrm>
        </p:grpSpPr>
        <p:cxnSp>
          <p:nvCxnSpPr>
            <p:cNvPr id="29" name="直線コネクタ 28">
              <a:extLst>
                <a:ext uri="{FF2B5EF4-FFF2-40B4-BE49-F238E27FC236}">
                  <a16:creationId xmlns:a16="http://schemas.microsoft.com/office/drawing/2014/main" id="{9B33B21E-59FE-2848-6C63-C0EF4BF03B6C}"/>
                </a:ext>
              </a:extLst>
            </p:cNvPr>
            <p:cNvCxnSpPr/>
            <p:nvPr/>
          </p:nvCxnSpPr>
          <p:spPr>
            <a:xfrm>
              <a:off x="452438" y="4232367"/>
              <a:ext cx="4093436" cy="0"/>
            </a:xfrm>
            <a:prstGeom prst="line">
              <a:avLst/>
            </a:prstGeom>
            <a:solidFill>
              <a:srgbClr val="0066CC"/>
            </a:solidFill>
            <a:ln w="9525" cap="flat" cmpd="sng" algn="ctr">
              <a:solidFill>
                <a:schemeClr val="tx1"/>
              </a:solidFill>
              <a:prstDash val="solid"/>
              <a:round/>
              <a:headEnd type="none" w="med" len="med"/>
              <a:tailEnd type="none" w="med" len="med"/>
            </a:ln>
            <a:effectLst/>
          </p:spPr>
        </p:cxnSp>
        <p:sp>
          <p:nvSpPr>
            <p:cNvPr id="30" name="正方形/長方形 29">
              <a:extLst>
                <a:ext uri="{FF2B5EF4-FFF2-40B4-BE49-F238E27FC236}">
                  <a16:creationId xmlns:a16="http://schemas.microsoft.com/office/drawing/2014/main" id="{6D85EB55-587B-067F-2505-5977CBB07AF5}"/>
                </a:ext>
              </a:extLst>
            </p:cNvPr>
            <p:cNvSpPr/>
            <p:nvPr/>
          </p:nvSpPr>
          <p:spPr>
            <a:xfrm>
              <a:off x="1332003" y="4049172"/>
              <a:ext cx="2334305" cy="345546"/>
            </a:xfrm>
            <a:prstGeom prst="rect">
              <a:avLst/>
            </a:prstGeom>
            <a:solidFill>
              <a:schemeClr val="bg1"/>
            </a:solidFill>
            <a:ln w="12700">
              <a:noFill/>
            </a:ln>
          </p:spPr>
          <p:txBody>
            <a:bodyPr vertOverflow="overflow" horzOverflow="overflow" wrap="square" tIns="36000" bIns="36000" rtlCol="0" anchor="ctr">
              <a:noAutofit/>
            </a:bodyPr>
            <a:lstStyle/>
            <a:p>
              <a:pPr algn="ctr"/>
              <a:r>
                <a:rPr kumimoji="1" lang="ja-JP" altLang="en-US" sz="1200" dirty="0">
                  <a:latin typeface="Yu Gothic UI" panose="020B0500000000000000" pitchFamily="50" charset="-128"/>
                  <a:ea typeface="Yu Gothic UI" panose="020B0500000000000000" pitchFamily="50" charset="-128"/>
                  <a:cs typeface="メイリオ"/>
                </a:rPr>
                <a:t>課題（現状とビジョンとのギャップ）</a:t>
              </a:r>
            </a:p>
          </p:txBody>
        </p:sp>
      </p:grpSp>
      <p:sp>
        <p:nvSpPr>
          <p:cNvPr id="31" name="正方形/長方形 30">
            <a:extLst>
              <a:ext uri="{FF2B5EF4-FFF2-40B4-BE49-F238E27FC236}">
                <a16:creationId xmlns:a16="http://schemas.microsoft.com/office/drawing/2014/main" id="{CA08AADF-280D-A412-9782-F9BA8B102136}"/>
              </a:ext>
            </a:extLst>
          </p:cNvPr>
          <p:cNvSpPr/>
          <p:nvPr/>
        </p:nvSpPr>
        <p:spPr>
          <a:xfrm>
            <a:off x="5259975" y="5160470"/>
            <a:ext cx="4193586" cy="557550"/>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r>
              <a:rPr lang="ja-JP" altLang="en-US" sz="1200" b="1" dirty="0">
                <a:solidFill>
                  <a:schemeClr val="bg1">
                    <a:lumMod val="75000"/>
                  </a:schemeClr>
                </a:solidFill>
                <a:latin typeface="Yu Gothic UI" panose="020B0500000000000000" pitchFamily="50" charset="-128"/>
                <a:ea typeface="Yu Gothic UI" panose="020B0500000000000000" pitchFamily="50" charset="-128"/>
                <a:cs typeface="メイリオ"/>
              </a:rPr>
              <a:t>①宿泊施設の改修</a:t>
            </a:r>
            <a:r>
              <a:rPr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rPr>
              <a:t/>
            </a:r>
            <a:br>
              <a:rPr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rPr>
            </a:br>
            <a:r>
              <a:rPr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rPr>
              <a:t>20-30</a:t>
            </a:r>
            <a:r>
              <a:rPr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代の働く世代が、ワーケーションでも楽しめる長期滞在タイプ客室へと改修</a:t>
            </a:r>
          </a:p>
        </p:txBody>
      </p:sp>
      <p:sp>
        <p:nvSpPr>
          <p:cNvPr id="32" name="正方形/長方形 31">
            <a:extLst>
              <a:ext uri="{FF2B5EF4-FFF2-40B4-BE49-F238E27FC236}">
                <a16:creationId xmlns:a16="http://schemas.microsoft.com/office/drawing/2014/main" id="{1B043A07-9480-F9C9-10CC-14C1E539F309}"/>
              </a:ext>
            </a:extLst>
          </p:cNvPr>
          <p:cNvSpPr/>
          <p:nvPr/>
        </p:nvSpPr>
        <p:spPr>
          <a:xfrm>
            <a:off x="5259975" y="5884253"/>
            <a:ext cx="4193586" cy="557550"/>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r>
              <a:rPr kumimoji="1" lang="ja-JP" altLang="en-US" sz="1200" b="1" dirty="0">
                <a:solidFill>
                  <a:schemeClr val="bg1">
                    <a:lumMod val="75000"/>
                  </a:schemeClr>
                </a:solidFill>
                <a:latin typeface="Yu Gothic UI" panose="020B0500000000000000" pitchFamily="50" charset="-128"/>
                <a:ea typeface="Yu Gothic UI" panose="020B0500000000000000" pitchFamily="50" charset="-128"/>
                <a:cs typeface="メイリオ"/>
              </a:rPr>
              <a:t>②観光施設の改修、③景観の整備</a:t>
            </a:r>
            <a:endParaRPr kumimoji="1" lang="en-US" altLang="ja-JP" sz="1200" b="1" dirty="0">
              <a:solidFill>
                <a:schemeClr val="bg1">
                  <a:lumMod val="75000"/>
                </a:schemeClr>
              </a:solidFill>
              <a:latin typeface="Yu Gothic UI" panose="020B0500000000000000" pitchFamily="50" charset="-128"/>
              <a:ea typeface="Yu Gothic UI" panose="020B0500000000000000" pitchFamily="50" charset="-128"/>
              <a:cs typeface="メイリオ"/>
            </a:endParaRPr>
          </a:p>
          <a:p>
            <a:pPr algn="l"/>
            <a:r>
              <a:rPr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空家となっている建物の撤去、外壁の改修等による色彩・素材の統一により風情を感じられる街並みへ改修</a:t>
            </a:r>
            <a:endPar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endParaRPr>
          </a:p>
        </p:txBody>
      </p:sp>
      <p:sp>
        <p:nvSpPr>
          <p:cNvPr id="34" name="二等辺三角形 33">
            <a:extLst>
              <a:ext uri="{FF2B5EF4-FFF2-40B4-BE49-F238E27FC236}">
                <a16:creationId xmlns:a16="http://schemas.microsoft.com/office/drawing/2014/main" id="{780D8313-C4DE-151C-AC39-A4B6F785CCA3}"/>
              </a:ext>
            </a:extLst>
          </p:cNvPr>
          <p:cNvSpPr/>
          <p:nvPr/>
        </p:nvSpPr>
        <p:spPr>
          <a:xfrm rot="5400000">
            <a:off x="4756351" y="6034112"/>
            <a:ext cx="393297" cy="257833"/>
          </a:xfrm>
          <a:prstGeom prst="triangle">
            <a:avLst/>
          </a:prstGeom>
          <a:solidFill>
            <a:schemeClr val="bg2"/>
          </a:solidFill>
          <a:ln w="28575">
            <a:noFill/>
          </a:ln>
        </p:spPr>
        <p:txBody>
          <a:bodyPr vertOverflow="overflow" horzOverflow="overflow" wrap="square" tIns="36000" bIns="36000" rtlCol="0" anchor="ctr">
            <a:noAutofit/>
          </a:bodyPr>
          <a:lstStyle/>
          <a:p>
            <a:pPr algn="l"/>
            <a:endParaRPr kumimoji="1" lang="ja-JP" altLang="en-US" sz="1200" dirty="0">
              <a:latin typeface="Yu Gothic UI" panose="020B0500000000000000" pitchFamily="50" charset="-128"/>
              <a:ea typeface="Yu Gothic UI" panose="020B0500000000000000" pitchFamily="50" charset="-128"/>
              <a:cs typeface="メイリオ"/>
            </a:endParaRPr>
          </a:p>
        </p:txBody>
      </p:sp>
      <p:grpSp>
        <p:nvGrpSpPr>
          <p:cNvPr id="9" name="グループ化 8">
            <a:extLst>
              <a:ext uri="{FF2B5EF4-FFF2-40B4-BE49-F238E27FC236}">
                <a16:creationId xmlns:a16="http://schemas.microsoft.com/office/drawing/2014/main" id="{AAC2A651-2FB3-6C17-C318-7B91D79F95CE}"/>
              </a:ext>
            </a:extLst>
          </p:cNvPr>
          <p:cNvGrpSpPr/>
          <p:nvPr/>
        </p:nvGrpSpPr>
        <p:grpSpPr>
          <a:xfrm>
            <a:off x="452438" y="1887019"/>
            <a:ext cx="9001123" cy="540000"/>
            <a:chOff x="452438" y="1986173"/>
            <a:chExt cx="9001123" cy="538285"/>
          </a:xfrm>
        </p:grpSpPr>
        <p:sp>
          <p:nvSpPr>
            <p:cNvPr id="14" name="矢印: 五方向 13">
              <a:extLst>
                <a:ext uri="{FF2B5EF4-FFF2-40B4-BE49-F238E27FC236}">
                  <a16:creationId xmlns:a16="http://schemas.microsoft.com/office/drawing/2014/main" id="{962F9A31-4F06-F9D6-9FDD-6F214A3FA616}"/>
                </a:ext>
              </a:extLst>
            </p:cNvPr>
            <p:cNvSpPr/>
            <p:nvPr/>
          </p:nvSpPr>
          <p:spPr>
            <a:xfrm>
              <a:off x="452438" y="1986173"/>
              <a:ext cx="1363299" cy="538285"/>
            </a:xfrm>
            <a:prstGeom prst="homePlate">
              <a:avLst>
                <a:gd name="adj" fmla="val 31579"/>
              </a:avLst>
            </a:prstGeom>
            <a:solidFill>
              <a:schemeClr val="tx1">
                <a:lumMod val="50000"/>
                <a:lumOff val="50000"/>
              </a:schemeClr>
            </a:solidFill>
            <a:ln w="28575">
              <a:noFill/>
            </a:ln>
            <a:effectLst>
              <a:outerShdw blurRad="50800" dist="38100" dir="2700000" algn="tl" rotWithShape="0">
                <a:prstClr val="black">
                  <a:alpha val="40000"/>
                </a:prstClr>
              </a:outerShdw>
            </a:effectLst>
          </p:spPr>
          <p:txBody>
            <a:bodyPr vertOverflow="overflow" horzOverflow="overflow" wrap="square" tIns="36000" bIns="36000" rtlCol="0" anchor="ctr">
              <a:noAutofit/>
            </a:bodyPr>
            <a:lstStyle/>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計画のコンセプト</a:t>
              </a:r>
            </a:p>
          </p:txBody>
        </p:sp>
        <p:sp>
          <p:nvSpPr>
            <p:cNvPr id="36" name="正方形/長方形 35">
              <a:extLst>
                <a:ext uri="{FF2B5EF4-FFF2-40B4-BE49-F238E27FC236}">
                  <a16:creationId xmlns:a16="http://schemas.microsoft.com/office/drawing/2014/main" id="{6297CB0D-37BE-96C9-E426-B562A42C1484}"/>
                </a:ext>
              </a:extLst>
            </p:cNvPr>
            <p:cNvSpPr/>
            <p:nvPr/>
          </p:nvSpPr>
          <p:spPr>
            <a:xfrm>
              <a:off x="1850571" y="1986174"/>
              <a:ext cx="7602990" cy="538284"/>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r>
                <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本事業におけるコンセプト（個別事業を含めた計画全体を通して基本となる考え方・方向性）を記載してください</a:t>
              </a:r>
              <a:endParaRPr kumimoji="1"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endParaRPr>
            </a:p>
            <a:p>
              <a:pPr algn="l"/>
              <a:r>
                <a:rPr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rPr>
                <a:t>※</a:t>
              </a:r>
              <a:r>
                <a:rPr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計画名は各ページフッターに記載ください</a:t>
              </a:r>
              <a:endPar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endParaRPr>
            </a:p>
          </p:txBody>
        </p:sp>
      </p:grpSp>
      <p:grpSp>
        <p:nvGrpSpPr>
          <p:cNvPr id="11" name="グループ化 10">
            <a:extLst>
              <a:ext uri="{FF2B5EF4-FFF2-40B4-BE49-F238E27FC236}">
                <a16:creationId xmlns:a16="http://schemas.microsoft.com/office/drawing/2014/main" id="{8AADCF3C-C313-BFB0-CAB1-E2FC7542C006}"/>
              </a:ext>
            </a:extLst>
          </p:cNvPr>
          <p:cNvGrpSpPr/>
          <p:nvPr/>
        </p:nvGrpSpPr>
        <p:grpSpPr>
          <a:xfrm>
            <a:off x="452438" y="2491467"/>
            <a:ext cx="9001123" cy="540000"/>
            <a:chOff x="452438" y="2614440"/>
            <a:chExt cx="9001123" cy="552868"/>
          </a:xfrm>
        </p:grpSpPr>
        <p:sp>
          <p:nvSpPr>
            <p:cNvPr id="15" name="矢印: 五方向 14">
              <a:extLst>
                <a:ext uri="{FF2B5EF4-FFF2-40B4-BE49-F238E27FC236}">
                  <a16:creationId xmlns:a16="http://schemas.microsoft.com/office/drawing/2014/main" id="{2AB7434E-C0A1-A0EB-CF71-453A34609608}"/>
                </a:ext>
              </a:extLst>
            </p:cNvPr>
            <p:cNvSpPr/>
            <p:nvPr/>
          </p:nvSpPr>
          <p:spPr>
            <a:xfrm>
              <a:off x="452438" y="2614440"/>
              <a:ext cx="1363299" cy="549770"/>
            </a:xfrm>
            <a:prstGeom prst="homePlate">
              <a:avLst>
                <a:gd name="adj" fmla="val 19297"/>
              </a:avLst>
            </a:prstGeom>
            <a:solidFill>
              <a:schemeClr val="tx1">
                <a:lumMod val="50000"/>
                <a:lumOff val="50000"/>
              </a:schemeClr>
            </a:solidFill>
            <a:ln w="28575">
              <a:noFill/>
            </a:ln>
            <a:effectLst>
              <a:outerShdw blurRad="50800" dist="38100" dir="2700000" algn="tl" rotWithShape="0">
                <a:prstClr val="black">
                  <a:alpha val="40000"/>
                </a:prstClr>
              </a:outerShdw>
            </a:effectLst>
          </p:spPr>
          <p:txBody>
            <a:bodyPr vertOverflow="overflow" horzOverflow="overflow" wrap="square" tIns="36000" bIns="36000" rtlCol="0" anchor="ctr">
              <a:noAutofit/>
            </a:bodyPr>
            <a:lstStyle/>
            <a:p>
              <a:pPr algn="ctr"/>
              <a:r>
                <a:rPr lang="ja-JP" altLang="en-US" sz="1200" b="1" dirty="0">
                  <a:solidFill>
                    <a:schemeClr val="bg1"/>
                  </a:solidFill>
                  <a:latin typeface="Yu Gothic UI" panose="020B0500000000000000" pitchFamily="50" charset="-128"/>
                  <a:ea typeface="Yu Gothic UI" panose="020B0500000000000000" pitchFamily="50" charset="-128"/>
                  <a:cs typeface="メイリオ"/>
                </a:rPr>
                <a:t>計画における</a:t>
              </a:r>
              <a:endParaRPr lang="en-US" altLang="ja-JP" sz="1200" b="1" dirty="0">
                <a:solidFill>
                  <a:schemeClr val="bg1"/>
                </a:solidFill>
                <a:latin typeface="Yu Gothic UI" panose="020B0500000000000000" pitchFamily="50" charset="-128"/>
                <a:ea typeface="Yu Gothic UI" panose="020B0500000000000000" pitchFamily="50" charset="-128"/>
                <a:cs typeface="メイリオ"/>
              </a:endParaRPr>
            </a:p>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ターゲット</a:t>
              </a:r>
            </a:p>
          </p:txBody>
        </p:sp>
        <p:sp>
          <p:nvSpPr>
            <p:cNvPr id="37" name="正方形/長方形 36">
              <a:extLst>
                <a:ext uri="{FF2B5EF4-FFF2-40B4-BE49-F238E27FC236}">
                  <a16:creationId xmlns:a16="http://schemas.microsoft.com/office/drawing/2014/main" id="{0467A720-464E-30C1-68B8-2ADAD66E3006}"/>
                </a:ext>
              </a:extLst>
            </p:cNvPr>
            <p:cNvSpPr/>
            <p:nvPr/>
          </p:nvSpPr>
          <p:spPr>
            <a:xfrm>
              <a:off x="1850571" y="2632495"/>
              <a:ext cx="7602990" cy="534813"/>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r>
                <a:rPr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現時点では属性レベルでの記載で問題ありません</a:t>
              </a:r>
              <a:endParaRPr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endParaRPr>
            </a:p>
            <a:p>
              <a:pPr algn="l"/>
              <a:r>
                <a:rPr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例：</a:t>
              </a:r>
              <a:r>
                <a:rPr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rPr>
                <a:t>XX</a:t>
              </a:r>
              <a:r>
                <a:rPr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エリアに住む</a:t>
              </a:r>
              <a:r>
                <a:rPr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rPr>
                <a:t>20</a:t>
              </a:r>
              <a:r>
                <a:rPr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代～</a:t>
              </a:r>
              <a:r>
                <a:rPr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rPr>
                <a:t>30</a:t>
              </a:r>
              <a:r>
                <a:rPr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代の働く世代</a:t>
              </a:r>
              <a:endPar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endParaRPr>
            </a:p>
          </p:txBody>
        </p:sp>
      </p:grpSp>
      <p:grpSp>
        <p:nvGrpSpPr>
          <p:cNvPr id="8" name="グループ化 7">
            <a:extLst>
              <a:ext uri="{FF2B5EF4-FFF2-40B4-BE49-F238E27FC236}">
                <a16:creationId xmlns:a16="http://schemas.microsoft.com/office/drawing/2014/main" id="{AB034FBE-C426-BA5A-3836-F6DA0606118E}"/>
              </a:ext>
            </a:extLst>
          </p:cNvPr>
          <p:cNvGrpSpPr/>
          <p:nvPr/>
        </p:nvGrpSpPr>
        <p:grpSpPr>
          <a:xfrm>
            <a:off x="452438" y="1282572"/>
            <a:ext cx="9001123" cy="540000"/>
            <a:chOff x="452438" y="1363254"/>
            <a:chExt cx="9001123" cy="538284"/>
          </a:xfrm>
        </p:grpSpPr>
        <p:sp>
          <p:nvSpPr>
            <p:cNvPr id="38" name="矢印: 五方向 37">
              <a:extLst>
                <a:ext uri="{FF2B5EF4-FFF2-40B4-BE49-F238E27FC236}">
                  <a16:creationId xmlns:a16="http://schemas.microsoft.com/office/drawing/2014/main" id="{748B263F-CF0E-36D7-0C7C-0B357D8689C9}"/>
                </a:ext>
              </a:extLst>
            </p:cNvPr>
            <p:cNvSpPr/>
            <p:nvPr/>
          </p:nvSpPr>
          <p:spPr>
            <a:xfrm>
              <a:off x="452438" y="1363254"/>
              <a:ext cx="1363299" cy="538284"/>
            </a:xfrm>
            <a:prstGeom prst="homePlate">
              <a:avLst>
                <a:gd name="adj" fmla="val 31579"/>
              </a:avLst>
            </a:prstGeom>
            <a:solidFill>
              <a:schemeClr val="tx1">
                <a:lumMod val="50000"/>
                <a:lumOff val="50000"/>
              </a:schemeClr>
            </a:solidFill>
            <a:ln w="28575">
              <a:noFill/>
            </a:ln>
            <a:effectLst>
              <a:outerShdw blurRad="50800" dist="38100" dir="2700000" algn="tl" rotWithShape="0">
                <a:prstClr val="black">
                  <a:alpha val="40000"/>
                </a:prstClr>
              </a:outerShdw>
            </a:effectLst>
          </p:spPr>
          <p:txBody>
            <a:bodyPr vertOverflow="overflow" horzOverflow="overflow" wrap="square" tIns="36000" bIns="36000" rtlCol="0" anchor="ctr">
              <a:noAutofit/>
            </a:bodyPr>
            <a:lstStyle/>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地域のビジョン</a:t>
              </a:r>
            </a:p>
          </p:txBody>
        </p:sp>
        <p:sp>
          <p:nvSpPr>
            <p:cNvPr id="39" name="正方形/長方形 38">
              <a:extLst>
                <a:ext uri="{FF2B5EF4-FFF2-40B4-BE49-F238E27FC236}">
                  <a16:creationId xmlns:a16="http://schemas.microsoft.com/office/drawing/2014/main" id="{C3A45A16-36CE-B20D-58F9-432DDFC2C5AB}"/>
                </a:ext>
              </a:extLst>
            </p:cNvPr>
            <p:cNvSpPr/>
            <p:nvPr/>
          </p:nvSpPr>
          <p:spPr>
            <a:xfrm>
              <a:off x="1850571" y="1363255"/>
              <a:ext cx="7602990" cy="538283"/>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r>
                <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各地域・</a:t>
              </a:r>
              <a:r>
                <a:rPr kumimoji="1"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rPr>
                <a:t>DMO</a:t>
              </a:r>
              <a:r>
                <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等において何をミッションとし、実現化に向けてどのようなビジョン／目標を設定しているのかを記載してください</a:t>
              </a:r>
            </a:p>
          </p:txBody>
        </p:sp>
      </p:grpSp>
      <p:grpSp>
        <p:nvGrpSpPr>
          <p:cNvPr id="44" name="グループ化 43">
            <a:extLst>
              <a:ext uri="{FF2B5EF4-FFF2-40B4-BE49-F238E27FC236}">
                <a16:creationId xmlns:a16="http://schemas.microsoft.com/office/drawing/2014/main" id="{34728D29-69D1-3366-421F-383341CE8CF4}"/>
              </a:ext>
            </a:extLst>
          </p:cNvPr>
          <p:cNvGrpSpPr/>
          <p:nvPr/>
        </p:nvGrpSpPr>
        <p:grpSpPr>
          <a:xfrm>
            <a:off x="5259975" y="4801182"/>
            <a:ext cx="4093436" cy="345546"/>
            <a:chOff x="452438" y="4049172"/>
            <a:chExt cx="4093436" cy="345546"/>
          </a:xfrm>
        </p:grpSpPr>
        <p:cxnSp>
          <p:nvCxnSpPr>
            <p:cNvPr id="45" name="直線コネクタ 44">
              <a:extLst>
                <a:ext uri="{FF2B5EF4-FFF2-40B4-BE49-F238E27FC236}">
                  <a16:creationId xmlns:a16="http://schemas.microsoft.com/office/drawing/2014/main" id="{566CFE6D-1252-6B6B-C6BE-0D4502C4156E}"/>
                </a:ext>
              </a:extLst>
            </p:cNvPr>
            <p:cNvCxnSpPr/>
            <p:nvPr/>
          </p:nvCxnSpPr>
          <p:spPr>
            <a:xfrm>
              <a:off x="452438" y="4232367"/>
              <a:ext cx="4093436" cy="0"/>
            </a:xfrm>
            <a:prstGeom prst="line">
              <a:avLst/>
            </a:prstGeom>
            <a:solidFill>
              <a:srgbClr val="0066CC"/>
            </a:solidFill>
            <a:ln w="9525" cap="flat" cmpd="sng" algn="ctr">
              <a:solidFill>
                <a:schemeClr val="tx1"/>
              </a:solidFill>
              <a:prstDash val="solid"/>
              <a:round/>
              <a:headEnd type="none" w="med" len="med"/>
              <a:tailEnd type="none" w="med" len="med"/>
            </a:ln>
            <a:effectLst/>
          </p:spPr>
        </p:cxnSp>
        <p:sp>
          <p:nvSpPr>
            <p:cNvPr id="46" name="正方形/長方形 45">
              <a:extLst>
                <a:ext uri="{FF2B5EF4-FFF2-40B4-BE49-F238E27FC236}">
                  <a16:creationId xmlns:a16="http://schemas.microsoft.com/office/drawing/2014/main" id="{E00FCD89-D2F3-AA74-5B7D-7FA333379CAB}"/>
                </a:ext>
              </a:extLst>
            </p:cNvPr>
            <p:cNvSpPr/>
            <p:nvPr/>
          </p:nvSpPr>
          <p:spPr>
            <a:xfrm>
              <a:off x="1332003" y="4049172"/>
              <a:ext cx="2334305" cy="345546"/>
            </a:xfrm>
            <a:prstGeom prst="rect">
              <a:avLst/>
            </a:prstGeom>
            <a:solidFill>
              <a:schemeClr val="bg1"/>
            </a:solidFill>
            <a:ln w="12700">
              <a:noFill/>
            </a:ln>
          </p:spPr>
          <p:txBody>
            <a:bodyPr vertOverflow="overflow" horzOverflow="overflow" wrap="square" tIns="36000" bIns="36000" rtlCol="0" anchor="ctr">
              <a:noAutofit/>
            </a:bodyPr>
            <a:lstStyle/>
            <a:p>
              <a:pPr algn="ctr"/>
              <a:r>
                <a:rPr kumimoji="1" lang="ja-JP" altLang="en-US" sz="1200" dirty="0">
                  <a:latin typeface="Yu Gothic UI" panose="020B0500000000000000" pitchFamily="50" charset="-128"/>
                  <a:ea typeface="Yu Gothic UI" panose="020B0500000000000000" pitchFamily="50" charset="-128"/>
                  <a:cs typeface="メイリオ"/>
                </a:rPr>
                <a:t>解決に向けた取り組み</a:t>
              </a:r>
            </a:p>
          </p:txBody>
        </p:sp>
      </p:grpSp>
      <p:sp>
        <p:nvSpPr>
          <p:cNvPr id="3" name="正方形/長方形 2">
            <a:extLst>
              <a:ext uri="{FF2B5EF4-FFF2-40B4-BE49-F238E27FC236}">
                <a16:creationId xmlns:a16="http://schemas.microsoft.com/office/drawing/2014/main" id="{915BBD3A-4814-63A4-33B0-ABC014B618E7}"/>
              </a:ext>
            </a:extLst>
          </p:cNvPr>
          <p:cNvSpPr/>
          <p:nvPr/>
        </p:nvSpPr>
        <p:spPr>
          <a:xfrm>
            <a:off x="6061166" y="235131"/>
            <a:ext cx="3466011" cy="450190"/>
          </a:xfrm>
          <a:prstGeom prst="rect">
            <a:avLst/>
          </a:prstGeom>
          <a:noFill/>
          <a:ln w="12700">
            <a:solidFill>
              <a:schemeClr val="tx2"/>
            </a:solidFill>
          </a:ln>
        </p:spPr>
        <p:txBody>
          <a:bodyPr vertOverflow="overflow" horzOverflow="overflow" wrap="square" tIns="36000" bIns="36000" rtlCol="0" anchor="ctr">
            <a:noAutofit/>
          </a:bodyPr>
          <a:lstStyle/>
          <a:p>
            <a:pPr algn="ctr"/>
            <a:r>
              <a:rPr kumimoji="1" lang="ja-JP" altLang="en-US" sz="1400" dirty="0">
                <a:latin typeface="Yu Gothic UI" panose="020B0500000000000000" pitchFamily="50" charset="-128"/>
                <a:ea typeface="Yu Gothic UI" panose="020B0500000000000000" pitchFamily="50" charset="-128"/>
                <a:cs typeface="メイリオ"/>
              </a:rPr>
              <a:t>計画対象エリア：●●市●●町エリア</a:t>
            </a:r>
          </a:p>
        </p:txBody>
      </p:sp>
      <p:grpSp>
        <p:nvGrpSpPr>
          <p:cNvPr id="12" name="グループ化 11">
            <a:extLst>
              <a:ext uri="{FF2B5EF4-FFF2-40B4-BE49-F238E27FC236}">
                <a16:creationId xmlns:a16="http://schemas.microsoft.com/office/drawing/2014/main" id="{295870AF-83B1-2080-DFCB-9FA8059B878C}"/>
              </a:ext>
            </a:extLst>
          </p:cNvPr>
          <p:cNvGrpSpPr/>
          <p:nvPr/>
        </p:nvGrpSpPr>
        <p:grpSpPr>
          <a:xfrm>
            <a:off x="452438" y="3110498"/>
            <a:ext cx="9001123" cy="540000"/>
            <a:chOff x="452438" y="3167361"/>
            <a:chExt cx="9001123" cy="538285"/>
          </a:xfrm>
        </p:grpSpPr>
        <p:sp>
          <p:nvSpPr>
            <p:cNvPr id="4" name="矢印: 五方向 3">
              <a:extLst>
                <a:ext uri="{FF2B5EF4-FFF2-40B4-BE49-F238E27FC236}">
                  <a16:creationId xmlns:a16="http://schemas.microsoft.com/office/drawing/2014/main" id="{664E80DD-3594-167C-B0B4-38516C91B462}"/>
                </a:ext>
              </a:extLst>
            </p:cNvPr>
            <p:cNvSpPr/>
            <p:nvPr/>
          </p:nvSpPr>
          <p:spPr>
            <a:xfrm>
              <a:off x="452438" y="3167361"/>
              <a:ext cx="1363299" cy="538285"/>
            </a:xfrm>
            <a:prstGeom prst="homePlate">
              <a:avLst>
                <a:gd name="adj" fmla="val 31579"/>
              </a:avLst>
            </a:prstGeom>
            <a:solidFill>
              <a:schemeClr val="tx1">
                <a:lumMod val="50000"/>
                <a:lumOff val="50000"/>
              </a:schemeClr>
            </a:solidFill>
            <a:ln w="28575">
              <a:noFill/>
            </a:ln>
            <a:effectLst>
              <a:outerShdw blurRad="50800" dist="38100" dir="2700000" algn="tl" rotWithShape="0">
                <a:prstClr val="black">
                  <a:alpha val="40000"/>
                </a:prstClr>
              </a:outerShdw>
            </a:effectLst>
          </p:spPr>
          <p:txBody>
            <a:bodyPr vertOverflow="overflow" horzOverflow="overflow" wrap="square" tIns="36000" bIns="36000" rtlCol="0" anchor="ctr">
              <a:noAutofit/>
            </a:bodyPr>
            <a:lstStyle/>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エリアマネジメントの実施主体</a:t>
              </a:r>
            </a:p>
          </p:txBody>
        </p:sp>
        <p:sp>
          <p:nvSpPr>
            <p:cNvPr id="5" name="正方形/長方形 4">
              <a:extLst>
                <a:ext uri="{FF2B5EF4-FFF2-40B4-BE49-F238E27FC236}">
                  <a16:creationId xmlns:a16="http://schemas.microsoft.com/office/drawing/2014/main" id="{A39F4C7F-1A47-6941-A44D-40E24BC5E3F7}"/>
                </a:ext>
              </a:extLst>
            </p:cNvPr>
            <p:cNvSpPr/>
            <p:nvPr/>
          </p:nvSpPr>
          <p:spPr>
            <a:xfrm>
              <a:off x="1850571" y="3167362"/>
              <a:ext cx="7602990" cy="538284"/>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r>
                <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エリアマネジメントの実施主体が</a:t>
              </a:r>
              <a:r>
                <a:rPr kumimoji="1" lang="en-US" altLang="ja-JP" sz="1200" dirty="0">
                  <a:solidFill>
                    <a:schemeClr val="bg1">
                      <a:lumMod val="75000"/>
                    </a:schemeClr>
                  </a:solidFill>
                  <a:latin typeface="Yu Gothic UI" panose="020B0500000000000000" pitchFamily="50" charset="-128"/>
                  <a:ea typeface="Yu Gothic UI" panose="020B0500000000000000" pitchFamily="50" charset="-128"/>
                  <a:cs typeface="メイリオ"/>
                </a:rPr>
                <a:t>DMO</a:t>
              </a:r>
              <a:r>
                <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でない場合、どのように地域のマネジメント体制を形成していくのかを記載してください</a:t>
              </a:r>
            </a:p>
          </p:txBody>
        </p:sp>
      </p:grpSp>
      <p:grpSp>
        <p:nvGrpSpPr>
          <p:cNvPr id="16" name="グループ化 15">
            <a:extLst>
              <a:ext uri="{FF2B5EF4-FFF2-40B4-BE49-F238E27FC236}">
                <a16:creationId xmlns:a16="http://schemas.microsoft.com/office/drawing/2014/main" id="{A281A2FD-8030-D276-6095-9C43476241C9}"/>
              </a:ext>
            </a:extLst>
          </p:cNvPr>
          <p:cNvGrpSpPr/>
          <p:nvPr/>
        </p:nvGrpSpPr>
        <p:grpSpPr>
          <a:xfrm>
            <a:off x="452438" y="3714946"/>
            <a:ext cx="9001123" cy="540000"/>
            <a:chOff x="452438" y="3795628"/>
            <a:chExt cx="9001123" cy="552868"/>
          </a:xfrm>
        </p:grpSpPr>
        <p:sp>
          <p:nvSpPr>
            <p:cNvPr id="6" name="矢印: 五方向 5">
              <a:extLst>
                <a:ext uri="{FF2B5EF4-FFF2-40B4-BE49-F238E27FC236}">
                  <a16:creationId xmlns:a16="http://schemas.microsoft.com/office/drawing/2014/main" id="{E1A33BFB-FFC9-6200-1C24-82829E4D4E20}"/>
                </a:ext>
              </a:extLst>
            </p:cNvPr>
            <p:cNvSpPr/>
            <p:nvPr/>
          </p:nvSpPr>
          <p:spPr>
            <a:xfrm>
              <a:off x="452438" y="3795628"/>
              <a:ext cx="1363299" cy="549770"/>
            </a:xfrm>
            <a:prstGeom prst="homePlate">
              <a:avLst>
                <a:gd name="adj" fmla="val 19297"/>
              </a:avLst>
            </a:prstGeom>
            <a:solidFill>
              <a:schemeClr val="tx1">
                <a:lumMod val="50000"/>
                <a:lumOff val="50000"/>
              </a:schemeClr>
            </a:solidFill>
            <a:ln w="28575">
              <a:noFill/>
            </a:ln>
            <a:effectLst>
              <a:outerShdw blurRad="50800" dist="38100" dir="2700000" algn="tl" rotWithShape="0">
                <a:prstClr val="black">
                  <a:alpha val="40000"/>
                </a:prstClr>
              </a:outerShdw>
            </a:effectLst>
          </p:spPr>
          <p:txBody>
            <a:bodyPr vertOverflow="overflow" horzOverflow="overflow" wrap="square" tIns="36000" bIns="36000" rtlCol="0" anchor="ctr">
              <a:noAutofit/>
            </a:bodyPr>
            <a:lstStyle/>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行政の計画との</a:t>
              </a:r>
              <a:endParaRPr kumimoji="1" lang="en-US" altLang="ja-JP" sz="1200" b="1" dirty="0">
                <a:solidFill>
                  <a:schemeClr val="bg1"/>
                </a:solidFill>
                <a:latin typeface="Yu Gothic UI" panose="020B0500000000000000" pitchFamily="50" charset="-128"/>
                <a:ea typeface="Yu Gothic UI" panose="020B0500000000000000" pitchFamily="50" charset="-128"/>
                <a:cs typeface="メイリオ"/>
              </a:endParaRPr>
            </a:p>
            <a:p>
              <a:pPr algn="ctr"/>
              <a:r>
                <a:rPr kumimoji="1" lang="ja-JP" altLang="en-US" sz="1200" b="1" dirty="0">
                  <a:solidFill>
                    <a:schemeClr val="bg1"/>
                  </a:solidFill>
                  <a:latin typeface="Yu Gothic UI" panose="020B0500000000000000" pitchFamily="50" charset="-128"/>
                  <a:ea typeface="Yu Gothic UI" panose="020B0500000000000000" pitchFamily="50" charset="-128"/>
                  <a:cs typeface="メイリオ"/>
                </a:rPr>
                <a:t>整合性</a:t>
              </a:r>
            </a:p>
          </p:txBody>
        </p:sp>
        <p:sp>
          <p:nvSpPr>
            <p:cNvPr id="7" name="正方形/長方形 6">
              <a:extLst>
                <a:ext uri="{FF2B5EF4-FFF2-40B4-BE49-F238E27FC236}">
                  <a16:creationId xmlns:a16="http://schemas.microsoft.com/office/drawing/2014/main" id="{25128003-82D7-F390-FA0F-A856D6B3390F}"/>
                </a:ext>
              </a:extLst>
            </p:cNvPr>
            <p:cNvSpPr/>
            <p:nvPr/>
          </p:nvSpPr>
          <p:spPr>
            <a:xfrm>
              <a:off x="1850571" y="3813683"/>
              <a:ext cx="7602990" cy="534813"/>
            </a:xfrm>
            <a:prstGeom prst="rect">
              <a:avLst/>
            </a:prstGeom>
            <a:noFill/>
            <a:ln w="12700">
              <a:solidFill>
                <a:schemeClr val="bg1">
                  <a:lumMod val="75000"/>
                </a:schemeClr>
              </a:solidFill>
            </a:ln>
          </p:spPr>
          <p:txBody>
            <a:bodyPr vertOverflow="overflow" horzOverflow="overflow" wrap="square" tIns="36000" bIns="36000" rtlCol="0" anchor="ctr">
              <a:noAutofit/>
            </a:bodyPr>
            <a:lstStyle/>
            <a:p>
              <a:pPr algn="l"/>
              <a:r>
                <a:rPr kumimoji="1" lang="ja-JP" altLang="en-US" sz="1200" dirty="0">
                  <a:solidFill>
                    <a:schemeClr val="bg1">
                      <a:lumMod val="75000"/>
                    </a:schemeClr>
                  </a:solidFill>
                  <a:latin typeface="Yu Gothic UI" panose="020B0500000000000000" pitchFamily="50" charset="-128"/>
                  <a:ea typeface="Yu Gothic UI" panose="020B0500000000000000" pitchFamily="50" charset="-128"/>
                  <a:cs typeface="メイリオ"/>
                </a:rPr>
                <a:t>行政の各種計画（総合計画、観光計画など）と、本計画の整合性が取れていることを記載してください</a:t>
              </a:r>
            </a:p>
          </p:txBody>
        </p:sp>
      </p:grpSp>
      <p:sp>
        <p:nvSpPr>
          <p:cNvPr id="17" name="Rectangle 21">
            <a:extLst>
              <a:ext uri="{FF2B5EF4-FFF2-40B4-BE49-F238E27FC236}">
                <a16:creationId xmlns:a16="http://schemas.microsoft.com/office/drawing/2014/main" id="{09B0E734-45FA-5139-C7F8-37CAA78F95CF}"/>
              </a:ext>
            </a:extLst>
          </p:cNvPr>
          <p:cNvSpPr/>
          <p:nvPr/>
        </p:nvSpPr>
        <p:spPr>
          <a:xfrm>
            <a:off x="2436117" y="4344439"/>
            <a:ext cx="7406845" cy="472902"/>
          </a:xfrm>
          <a:prstGeom prst="rect">
            <a:avLst/>
          </a:prstGeom>
          <a:solidFill>
            <a:srgbClr val="D6D6E8"/>
          </a:solidFill>
          <a:ln w="28575">
            <a:solidFill>
              <a:srgbClr val="082C65"/>
            </a:solidFill>
          </a:ln>
        </p:spPr>
        <p:txBody>
          <a:bodyPr vertOverflow="overflow" horzOverflow="overflow" wrap="square" tIns="36000" bIns="36000" rtlCol="0" anchor="ctr">
            <a:noAutofit/>
          </a:bodyPr>
          <a:lstStyle/>
          <a:p>
            <a:pPr marR="0" lvl="0" algn="l" defTabSz="914400" rtl="0" eaLnBrk="1" fontAlgn="base" latinLnBrk="0" hangingPunct="1">
              <a:lnSpc>
                <a:spcPct val="130000"/>
              </a:lnSpc>
              <a:spcBef>
                <a:spcPct val="0"/>
              </a:spcBef>
              <a:spcAft>
                <a:spcPct val="0"/>
              </a:spcAft>
              <a:buClrTx/>
              <a:buSzTx/>
              <a:tabLst/>
              <a:defRPr/>
            </a:pPr>
            <a:r>
              <a:rPr lang="en-US" altLang="ja-JP" sz="1050" dirty="0">
                <a:solidFill>
                  <a:srgbClr val="000000"/>
                </a:solidFill>
                <a:latin typeface="Yu Gothic UI" panose="020B0500000000000000" pitchFamily="50" charset="-128"/>
                <a:ea typeface="Yu Gothic UI" panose="020B0500000000000000" pitchFamily="50" charset="-128"/>
                <a:cs typeface="メイリオ"/>
              </a:rPr>
              <a:t>【POINT】</a:t>
            </a:r>
          </a:p>
          <a:p>
            <a:pPr marL="171450" marR="0" lvl="0" indent="-171450" algn="l" defTabSz="914400" rtl="0" eaLnBrk="1" fontAlgn="base" latinLnBrk="0" hangingPunct="1">
              <a:lnSpc>
                <a:spcPct val="130000"/>
              </a:lnSpc>
              <a:spcBef>
                <a:spcPct val="0"/>
              </a:spcBef>
              <a:spcAft>
                <a:spcPct val="0"/>
              </a:spcAft>
              <a:buClrTx/>
              <a:buSzTx/>
              <a:buFont typeface="Wingdings" panose="05000000000000000000" pitchFamily="2" charset="2"/>
              <a:buChar char="ü"/>
              <a:tabLst/>
              <a:defRPr/>
            </a:pPr>
            <a:r>
              <a:rPr lang="ja-JP" altLang="en-US" sz="1050" dirty="0">
                <a:solidFill>
                  <a:srgbClr val="000000"/>
                </a:solidFill>
                <a:latin typeface="Yu Gothic UI" panose="020B0500000000000000" pitchFamily="50" charset="-128"/>
                <a:ea typeface="Yu Gothic UI" panose="020B0500000000000000" pitchFamily="50" charset="-128"/>
                <a:cs typeface="メイリオ"/>
              </a:rPr>
              <a:t>課題解決に向けて取り組む補助対象事業と概要について記載してください（必要に応じて枠・ページを追加いただいて問題ありません）</a:t>
            </a:r>
            <a:endParaRPr lang="en-US" altLang="ja-JP" sz="1050" dirty="0">
              <a:solidFill>
                <a:srgbClr val="000000"/>
              </a:solidFill>
              <a:latin typeface="Yu Gothic UI" panose="020B0500000000000000" pitchFamily="50" charset="-128"/>
              <a:ea typeface="Yu Gothic UI" panose="020B0500000000000000" pitchFamily="50" charset="-128"/>
              <a:cs typeface="メイリオ"/>
            </a:endParaRPr>
          </a:p>
        </p:txBody>
      </p:sp>
    </p:spTree>
    <p:extLst>
      <p:ext uri="{BB962C8B-B14F-4D97-AF65-F5344CB8AC3E}">
        <p14:creationId xmlns:p14="http://schemas.microsoft.com/office/powerpoint/2010/main" val="3790219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DD2D5421-E97C-4DBD-9DA8-54E1142B5BF5}"/>
              </a:ext>
            </a:extLst>
          </p:cNvPr>
          <p:cNvSpPr txBox="1">
            <a:spLocks/>
          </p:cNvSpPr>
          <p:nvPr/>
        </p:nvSpPr>
        <p:spPr>
          <a:xfrm>
            <a:off x="0" y="11656"/>
            <a:ext cx="8266113" cy="70468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266700" indent="-266700"/>
            <a:r>
              <a:rPr lang="ja-JP" altLang="en-US" sz="2400" b="1" dirty="0">
                <a:latin typeface="Yu Gothic UI" panose="020B0500000000000000" pitchFamily="50" charset="-128"/>
                <a:ea typeface="Yu Gothic UI" panose="020B0500000000000000" pitchFamily="50" charset="-128"/>
              </a:rPr>
              <a:t>１</a:t>
            </a:r>
            <a:r>
              <a:rPr lang="en-US" altLang="ja-JP" sz="2400" b="1" dirty="0">
                <a:latin typeface="Yu Gothic UI" panose="020B0500000000000000" pitchFamily="50" charset="-128"/>
                <a:ea typeface="Yu Gothic UI" panose="020B0500000000000000" pitchFamily="50" charset="-128"/>
              </a:rPr>
              <a:t>. </a:t>
            </a:r>
            <a:r>
              <a:rPr lang="ja-JP" altLang="en-US" sz="2400" b="1" dirty="0">
                <a:latin typeface="Yu Gothic UI" panose="020B0500000000000000" pitchFamily="50" charset="-128"/>
                <a:ea typeface="Yu Gothic UI" panose="020B0500000000000000" pitchFamily="50" charset="-128"/>
              </a:rPr>
              <a:t>計画の概要　</a:t>
            </a:r>
            <a:r>
              <a:rPr lang="en-US" altLang="ja-JP" sz="2400" b="1" dirty="0">
                <a:latin typeface="Yu Gothic UI" panose="020B0500000000000000" pitchFamily="50" charset="-128"/>
                <a:ea typeface="Yu Gothic UI" panose="020B0500000000000000" pitchFamily="50" charset="-128"/>
              </a:rPr>
              <a:t>- </a:t>
            </a:r>
            <a:r>
              <a:rPr lang="ja-JP" altLang="en-US" sz="2000" b="1" dirty="0">
                <a:latin typeface="Yu Gothic UI" panose="020B0500000000000000" pitchFamily="50" charset="-128"/>
                <a:ea typeface="Yu Gothic UI" panose="020B0500000000000000" pitchFamily="50" charset="-128"/>
              </a:rPr>
              <a:t>参画事業者と主な事業・連携内容</a:t>
            </a:r>
            <a:endParaRPr lang="ja-JP" altLang="en-US" b="1" kern="0" dirty="0">
              <a:latin typeface="Yu Gothic UI" panose="020B0500000000000000" pitchFamily="50" charset="-128"/>
              <a:ea typeface="Yu Gothic UI" panose="020B0500000000000000" pitchFamily="50" charset="-128"/>
            </a:endParaRPr>
          </a:p>
        </p:txBody>
      </p:sp>
      <p:graphicFrame>
        <p:nvGraphicFramePr>
          <p:cNvPr id="6" name="表 7">
            <a:extLst>
              <a:ext uri="{FF2B5EF4-FFF2-40B4-BE49-F238E27FC236}">
                <a16:creationId xmlns:a16="http://schemas.microsoft.com/office/drawing/2014/main" id="{E53286B1-875D-47D9-83BF-7846DD2D6FA5}"/>
              </a:ext>
            </a:extLst>
          </p:cNvPr>
          <p:cNvGraphicFramePr>
            <a:graphicFrameLocks noGrp="1"/>
          </p:cNvGraphicFramePr>
          <p:nvPr>
            <p:extLst>
              <p:ext uri="{D42A27DB-BD31-4B8C-83A1-F6EECF244321}">
                <p14:modId xmlns:p14="http://schemas.microsoft.com/office/powerpoint/2010/main" val="839989305"/>
              </p:ext>
            </p:extLst>
          </p:nvPr>
        </p:nvGraphicFramePr>
        <p:xfrm>
          <a:off x="344487" y="1288561"/>
          <a:ext cx="9217025" cy="5153376"/>
        </p:xfrm>
        <a:graphic>
          <a:graphicData uri="http://schemas.openxmlformats.org/drawingml/2006/table">
            <a:tbl>
              <a:tblPr/>
              <a:tblGrid>
                <a:gridCol w="1409804">
                  <a:extLst>
                    <a:ext uri="{9D8B030D-6E8A-4147-A177-3AD203B41FA5}">
                      <a16:colId xmlns:a16="http://schemas.microsoft.com/office/drawing/2014/main" val="3671035324"/>
                    </a:ext>
                  </a:extLst>
                </a:gridCol>
                <a:gridCol w="192539">
                  <a:extLst>
                    <a:ext uri="{9D8B030D-6E8A-4147-A177-3AD203B41FA5}">
                      <a16:colId xmlns:a16="http://schemas.microsoft.com/office/drawing/2014/main" val="3129811789"/>
                    </a:ext>
                  </a:extLst>
                </a:gridCol>
                <a:gridCol w="1356506">
                  <a:extLst>
                    <a:ext uri="{9D8B030D-6E8A-4147-A177-3AD203B41FA5}">
                      <a16:colId xmlns:a16="http://schemas.microsoft.com/office/drawing/2014/main" val="1848914499"/>
                    </a:ext>
                  </a:extLst>
                </a:gridCol>
                <a:gridCol w="1356506">
                  <a:extLst>
                    <a:ext uri="{9D8B030D-6E8A-4147-A177-3AD203B41FA5}">
                      <a16:colId xmlns:a16="http://schemas.microsoft.com/office/drawing/2014/main" val="3257988094"/>
                    </a:ext>
                  </a:extLst>
                </a:gridCol>
                <a:gridCol w="1774536">
                  <a:extLst>
                    <a:ext uri="{9D8B030D-6E8A-4147-A177-3AD203B41FA5}">
                      <a16:colId xmlns:a16="http://schemas.microsoft.com/office/drawing/2014/main" val="803573020"/>
                    </a:ext>
                  </a:extLst>
                </a:gridCol>
                <a:gridCol w="1042378">
                  <a:extLst>
                    <a:ext uri="{9D8B030D-6E8A-4147-A177-3AD203B41FA5}">
                      <a16:colId xmlns:a16="http://schemas.microsoft.com/office/drawing/2014/main" val="248126400"/>
                    </a:ext>
                  </a:extLst>
                </a:gridCol>
                <a:gridCol w="1042378">
                  <a:extLst>
                    <a:ext uri="{9D8B030D-6E8A-4147-A177-3AD203B41FA5}">
                      <a16:colId xmlns:a16="http://schemas.microsoft.com/office/drawing/2014/main" val="1988140220"/>
                    </a:ext>
                  </a:extLst>
                </a:gridCol>
                <a:gridCol w="1042378">
                  <a:extLst>
                    <a:ext uri="{9D8B030D-6E8A-4147-A177-3AD203B41FA5}">
                      <a16:colId xmlns:a16="http://schemas.microsoft.com/office/drawing/2014/main" val="4212353970"/>
                    </a:ext>
                  </a:extLst>
                </a:gridCol>
              </a:tblGrid>
              <a:tr h="425938">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補助対象</a:t>
                      </a:r>
                      <a:r>
                        <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事業</a:t>
                      </a:r>
                    </a:p>
                  </a:txBody>
                  <a:tcPr marL="0" marR="0"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en-US" altLang="zh-TW" sz="1050" b="1" i="0" u="none" strike="noStrike" baseline="0" dirty="0">
                          <a:solidFill>
                            <a:srgbClr val="000000"/>
                          </a:solidFill>
                          <a:effectLst/>
                          <a:latin typeface="Yu Gothic UI" panose="020B0500000000000000" pitchFamily="50" charset="-128"/>
                          <a:ea typeface="Yu Gothic UI" panose="020B0500000000000000" pitchFamily="50" charset="-128"/>
                        </a:rPr>
                        <a:t>#</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事業者</a:t>
                      </a: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名</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施設名</a:t>
                      </a:r>
                      <a:endPar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主な事業内容</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事業費</a:t>
                      </a:r>
                      <a:endParaRPr lang="en-US" altLang="zh-TW" sz="1050" b="1" i="0" u="none" strike="noStrike" baseline="0" dirty="0">
                        <a:solidFill>
                          <a:srgbClr val="000000"/>
                        </a:solidFill>
                        <a:effectLst/>
                        <a:latin typeface="Yu Gothic UI" panose="020B0500000000000000" pitchFamily="50" charset="-128"/>
                        <a:ea typeface="Yu Gothic UI" panose="020B0500000000000000" pitchFamily="50" charset="-128"/>
                      </a:endParaRPr>
                    </a:p>
                    <a:p>
                      <a:pPr algn="ctr" fontAlgn="ctr"/>
                      <a:r>
                        <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rPr>
                        <a:t>(</a:t>
                      </a: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税別・千円</a:t>
                      </a:r>
                      <a:r>
                        <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rPr>
                        <a:t>)</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補助率</a:t>
                      </a: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補助金</a:t>
                      </a:r>
                      <a:endPar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endParaRPr>
                    </a:p>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申請額</a:t>
                      </a:r>
                      <a:endPar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rPr>
                        <a:t>(</a:t>
                      </a: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税別・千円</a:t>
                      </a:r>
                      <a:r>
                        <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rPr>
                        <a:t>)</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3723966411"/>
                  </a:ext>
                </a:extLst>
              </a:tr>
              <a:tr h="630953">
                <a:tc>
                  <a:txBody>
                    <a:bodyPr/>
                    <a:lstStyle/>
                    <a:p>
                      <a:pPr marL="179388" indent="-179388" algn="l" fontAlgn="ctr"/>
                      <a:r>
                        <a:rPr lang="en-US" altLang="ja-JP" sz="1000" b="1" i="0" u="none" strike="noStrike" dirty="0">
                          <a:solidFill>
                            <a:srgbClr val="000000"/>
                          </a:solidFill>
                          <a:effectLst/>
                          <a:latin typeface="Yu Gothic UI" panose="020B0500000000000000" pitchFamily="50" charset="-128"/>
                          <a:ea typeface="Yu Gothic UI" panose="020B0500000000000000" pitchFamily="50" charset="-128"/>
                        </a:rPr>
                        <a:t>1</a:t>
                      </a:r>
                      <a:r>
                        <a:rPr lang="ja-JP" altLang="en-US" sz="1000" b="1" i="0" u="none" strike="noStrike" dirty="0">
                          <a:solidFill>
                            <a:srgbClr val="000000"/>
                          </a:solidFill>
                          <a:effectLst/>
                          <a:latin typeface="Yu Gothic UI" panose="020B0500000000000000" pitchFamily="50" charset="-128"/>
                          <a:ea typeface="Yu Gothic UI" panose="020B0500000000000000" pitchFamily="50" charset="-128"/>
                        </a:rPr>
                        <a:t>．</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宿泊施設の改修</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ja-JP" sz="1000" b="0" i="0" u="none" strike="noStrike" dirty="0">
                          <a:solidFill>
                            <a:srgbClr val="000000"/>
                          </a:solidFill>
                          <a:effectLst/>
                          <a:latin typeface="Yu Gothic UI" panose="020B0500000000000000" pitchFamily="50" charset="-128"/>
                          <a:ea typeface="Yu Gothic UI" panose="020B0500000000000000" pitchFamily="50" charset="-128"/>
                        </a:rPr>
                        <a:t>1</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XXX</a:t>
                      </a:r>
                      <a:r>
                        <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株式会社</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XX</a:t>
                      </a:r>
                      <a:r>
                        <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ホテル</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rtl="0" fontAlgn="ctr"/>
                      <a:r>
                        <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・宴会場をワーケーションスペースへ改修</a:t>
                      </a: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rtl="0" fontAlgn="ctr"/>
                      <a:r>
                        <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a:t>
                      </a:r>
                      <a:r>
                        <a:rPr lang="en-US" altLang="ja-JP" sz="1000" b="0" i="0" u="none" strike="noStrike" dirty="0" err="1">
                          <a:solidFill>
                            <a:schemeClr val="bg1">
                              <a:lumMod val="75000"/>
                            </a:schemeClr>
                          </a:solidFill>
                          <a:effectLst/>
                          <a:latin typeface="Yu Gothic UI" panose="020B0500000000000000" pitchFamily="50" charset="-128"/>
                          <a:ea typeface="Yu Gothic UI" panose="020B0500000000000000" pitchFamily="50" charset="-128"/>
                        </a:rPr>
                        <a:t>xxxx</a:t>
                      </a: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r>
                        <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1/3</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rtl="0" fontAlgn="ctr"/>
                      <a:r>
                        <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a:t>
                      </a:r>
                      <a:r>
                        <a:rPr lang="en-US" altLang="ja-JP" sz="1000" b="0" i="0" u="none" strike="noStrike" dirty="0" err="1">
                          <a:solidFill>
                            <a:schemeClr val="bg1">
                              <a:lumMod val="75000"/>
                            </a:schemeClr>
                          </a:solidFill>
                          <a:effectLst/>
                          <a:latin typeface="Yu Gothic UI" panose="020B0500000000000000" pitchFamily="50" charset="-128"/>
                          <a:ea typeface="Yu Gothic UI" panose="020B0500000000000000" pitchFamily="50" charset="-128"/>
                        </a:rPr>
                        <a:t>xxxx</a:t>
                      </a: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029956649"/>
                  </a:ext>
                </a:extLst>
              </a:tr>
              <a:tr h="630953">
                <a:tc>
                  <a:txBody>
                    <a:bodyPr/>
                    <a:lstStyle/>
                    <a:p>
                      <a:pPr marL="179388" marR="0" lvl="0" indent="-179388" algn="l" defTabSz="914400" rtl="0" eaLnBrk="1" fontAlgn="ctr" latinLnBrk="0" hangingPunct="1">
                        <a:lnSpc>
                          <a:spcPct val="100000"/>
                        </a:lnSpc>
                        <a:spcBef>
                          <a:spcPts val="0"/>
                        </a:spcBef>
                        <a:spcAft>
                          <a:spcPts val="0"/>
                        </a:spcAft>
                        <a:buClrTx/>
                        <a:buSzTx/>
                        <a:buFontTx/>
                        <a:buNone/>
                        <a:tabLst/>
                        <a:defRPr/>
                      </a:pPr>
                      <a:r>
                        <a:rPr lang="en-US" altLang="ja-JP" sz="1000" b="1" i="0" u="none" strike="noStrike" dirty="0">
                          <a:solidFill>
                            <a:srgbClr val="000000"/>
                          </a:solidFill>
                          <a:effectLst/>
                          <a:latin typeface="Yu Gothic UI" panose="020B0500000000000000" pitchFamily="50" charset="-128"/>
                          <a:ea typeface="Yu Gothic UI" panose="020B0500000000000000" pitchFamily="50" charset="-128"/>
                        </a:rPr>
                        <a:t>1</a:t>
                      </a:r>
                      <a:r>
                        <a:rPr lang="ja-JP" altLang="en-US" sz="1000" b="1" i="0" u="none" strike="noStrike" dirty="0">
                          <a:solidFill>
                            <a:srgbClr val="000000"/>
                          </a:solidFill>
                          <a:effectLst/>
                          <a:latin typeface="Yu Gothic UI" panose="020B0500000000000000" pitchFamily="50" charset="-128"/>
                          <a:ea typeface="Yu Gothic UI" panose="020B0500000000000000" pitchFamily="50" charset="-128"/>
                        </a:rPr>
                        <a:t>．</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宿泊施設の改修</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2</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257467578"/>
                  </a:ext>
                </a:extLst>
              </a:tr>
              <a:tr h="630953">
                <a:tc>
                  <a:txBody>
                    <a:bodyPr/>
                    <a:lstStyle/>
                    <a:p>
                      <a:pPr marL="179388" indent="-179388" algn="l" fontAlgn="ctr"/>
                      <a:r>
                        <a:rPr lang="en-US" altLang="ja-JP" sz="1000" b="1" i="0" u="none" strike="noStrike" dirty="0">
                          <a:solidFill>
                            <a:srgbClr val="000000"/>
                          </a:solidFill>
                          <a:effectLst/>
                          <a:latin typeface="Yu Gothic UI" panose="020B0500000000000000" pitchFamily="50" charset="-128"/>
                          <a:ea typeface="Yu Gothic UI" panose="020B0500000000000000" pitchFamily="50" charset="-128"/>
                        </a:rPr>
                        <a:t>2</a:t>
                      </a:r>
                      <a:r>
                        <a:rPr lang="ja-JP" altLang="en-US" sz="1000" b="1" i="0" u="none" strike="noStrike" dirty="0">
                          <a:solidFill>
                            <a:srgbClr val="000000"/>
                          </a:solidFill>
                          <a:effectLst/>
                          <a:latin typeface="Yu Gothic UI" panose="020B0500000000000000" pitchFamily="50" charset="-128"/>
                          <a:ea typeface="Yu Gothic UI" panose="020B0500000000000000" pitchFamily="50" charset="-128"/>
                        </a:rPr>
                        <a:t>．観光</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施設の改修</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3</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13344959"/>
                  </a:ext>
                </a:extLst>
              </a:tr>
              <a:tr h="630953">
                <a:tc>
                  <a:txBody>
                    <a:bodyPr/>
                    <a:lstStyle/>
                    <a:p>
                      <a:pPr marL="179388" indent="-179388" algn="l" fontAlgn="ctr"/>
                      <a:r>
                        <a:rPr lang="en-US" altLang="ja-JP" sz="1000" b="1" i="0" u="none" strike="noStrike" dirty="0">
                          <a:solidFill>
                            <a:srgbClr val="000000"/>
                          </a:solidFill>
                          <a:effectLst/>
                          <a:latin typeface="Yu Gothic UI" panose="020B0500000000000000" pitchFamily="50" charset="-128"/>
                          <a:ea typeface="Yu Gothic UI" panose="020B0500000000000000" pitchFamily="50" charset="-128"/>
                        </a:rPr>
                        <a:t>2</a:t>
                      </a:r>
                      <a:r>
                        <a:rPr lang="ja-JP" altLang="en-US" sz="1000" b="1" i="0" u="none" strike="noStrike" dirty="0">
                          <a:solidFill>
                            <a:srgbClr val="000000"/>
                          </a:solidFill>
                          <a:effectLst/>
                          <a:latin typeface="Yu Gothic UI" panose="020B0500000000000000" pitchFamily="50" charset="-128"/>
                          <a:ea typeface="Yu Gothic UI" panose="020B0500000000000000" pitchFamily="50" charset="-128"/>
                        </a:rPr>
                        <a:t>．観光</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施設の改修</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4</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252719150"/>
                  </a:ext>
                </a:extLst>
              </a:tr>
              <a:tr h="63095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00" b="1" i="0" u="none" strike="noStrike" baseline="0" dirty="0">
                          <a:solidFill>
                            <a:srgbClr val="000000"/>
                          </a:solidFill>
                          <a:effectLst/>
                          <a:latin typeface="Yu Gothic UI" panose="020B0500000000000000" pitchFamily="50" charset="-128"/>
                          <a:ea typeface="Yu Gothic UI" panose="020B0500000000000000" pitchFamily="50" charset="-128"/>
                        </a:rPr>
                        <a:t>3</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．景観の整備</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5</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612725841"/>
                  </a:ext>
                </a:extLst>
              </a:tr>
              <a:tr h="63095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00" b="1" i="0" u="none" strike="noStrike" baseline="0" dirty="0">
                          <a:solidFill>
                            <a:srgbClr val="000000"/>
                          </a:solidFill>
                          <a:effectLst/>
                          <a:latin typeface="Yu Gothic UI" panose="020B0500000000000000" pitchFamily="50" charset="-128"/>
                          <a:ea typeface="Yu Gothic UI" panose="020B0500000000000000" pitchFamily="50" charset="-128"/>
                        </a:rPr>
                        <a:t>4</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．二次交通の充実</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6</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4100597205"/>
                  </a:ext>
                </a:extLst>
              </a:tr>
              <a:tr h="630953">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1000" b="1" i="0" u="none" strike="noStrike" baseline="0" dirty="0">
                          <a:solidFill>
                            <a:srgbClr val="000000"/>
                          </a:solidFill>
                          <a:effectLst/>
                          <a:latin typeface="Yu Gothic UI" panose="020B0500000000000000" pitchFamily="50" charset="-128"/>
                          <a:ea typeface="Yu Gothic UI" panose="020B0500000000000000" pitchFamily="50" charset="-128"/>
                        </a:rPr>
                        <a:t>5</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a:t>
                      </a:r>
                      <a:r>
                        <a:rPr lang="en-US" altLang="ja-JP" sz="1000" b="1" i="0" u="none" strike="noStrike" baseline="0" dirty="0">
                          <a:solidFill>
                            <a:srgbClr val="000000"/>
                          </a:solidFill>
                          <a:effectLst/>
                          <a:latin typeface="Yu Gothic UI" panose="020B0500000000000000" pitchFamily="50" charset="-128"/>
                          <a:ea typeface="Yu Gothic UI" panose="020B0500000000000000" pitchFamily="50" charset="-128"/>
                        </a:rPr>
                        <a:t>DX</a:t>
                      </a:r>
                      <a:r>
                        <a:rPr lang="ja-JP" altLang="en-US" sz="1000" b="1" i="0" u="none" strike="noStrike" baseline="0" dirty="0">
                          <a:solidFill>
                            <a:srgbClr val="000000"/>
                          </a:solidFill>
                          <a:effectLst/>
                          <a:latin typeface="Yu Gothic UI" panose="020B0500000000000000" pitchFamily="50" charset="-128"/>
                          <a:ea typeface="Yu Gothic UI" panose="020B0500000000000000" pitchFamily="50" charset="-128"/>
                        </a:rPr>
                        <a:t>を活用した情報システムの導入</a:t>
                      </a:r>
                    </a:p>
                  </a:txBody>
                  <a:tcPr marL="36000" marR="7007" marT="7007"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7</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r"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995560409"/>
                  </a:ext>
                </a:extLst>
              </a:tr>
              <a:tr h="249638">
                <a:tc>
                  <a:txBody>
                    <a:bodyPr/>
                    <a:lstStyle/>
                    <a:p>
                      <a:pPr algn="ctr" fontAlgn="ctr"/>
                      <a:r>
                        <a:rPr lang="ja-JP" altLang="en-US" sz="1050" b="1" u="none" strike="noStrike" dirty="0">
                          <a:effectLst/>
                          <a:latin typeface="Yu Gothic UI" panose="020B0500000000000000" pitchFamily="50" charset="-128"/>
                          <a:ea typeface="Yu Gothic UI" panose="020B0500000000000000" pitchFamily="50" charset="-128"/>
                        </a:rPr>
                        <a:t>計</a:t>
                      </a:r>
                      <a:endParaRPr lang="ja-JP" altLang="en-US" sz="1050" b="1"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1">
                          <a:lumMod val="5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ctr" fontAlgn="ctr"/>
                      <a:endParaRPr lang="en-US" altLang="ja-JP"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ctr" fontAlgn="ct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XX</a:t>
                      </a:r>
                      <a:r>
                        <a:rPr lang="ja-JP" altLang="en-US" sz="1000" b="1" i="0" u="none" strike="noStrike" dirty="0">
                          <a:solidFill>
                            <a:schemeClr val="tx1"/>
                          </a:solidFill>
                          <a:effectLst/>
                          <a:latin typeface="Yu Gothic UI" panose="020B0500000000000000" pitchFamily="50" charset="-128"/>
                          <a:ea typeface="Yu Gothic UI" panose="020B0500000000000000" pitchFamily="50" charset="-128"/>
                        </a:rPr>
                        <a:t>事業者</a:t>
                      </a:r>
                      <a:endParaRPr lang="en-US" altLang="ja-JP" sz="1000" b="1"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XX</a:t>
                      </a:r>
                      <a:r>
                        <a:rPr lang="ja-JP" altLang="en-US" sz="1000" b="1" i="0" u="none" strike="noStrike" dirty="0">
                          <a:solidFill>
                            <a:schemeClr val="tx1"/>
                          </a:solidFill>
                          <a:effectLst/>
                          <a:latin typeface="Yu Gothic UI" panose="020B0500000000000000" pitchFamily="50" charset="-128"/>
                          <a:ea typeface="Yu Gothic UI" panose="020B0500000000000000" pitchFamily="50" charset="-128"/>
                        </a:rPr>
                        <a:t>施設</a:t>
                      </a:r>
                      <a:endParaRPr lang="en-US" altLang="ja-JP" sz="1000" b="1"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ctr" fontAlgn="ctr"/>
                      <a:endParaRPr lang="en-US" altLang="ja-JP" sz="1000" b="1"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r" fontAlgn="ct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\000,000</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r" fontAlgn="ctr"/>
                      <a:endParaRPr lang="en-US" altLang="ja-JP" sz="1000" b="0"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r" fontAlgn="ct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\000,000</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extLst>
                  <a:ext uri="{0D108BD9-81ED-4DB2-BD59-A6C34878D82A}">
                    <a16:rowId xmlns:a16="http://schemas.microsoft.com/office/drawing/2014/main" val="964442785"/>
                  </a:ext>
                </a:extLst>
              </a:tr>
            </a:tbl>
          </a:graphicData>
        </a:graphic>
      </p:graphicFrame>
      <p:sp>
        <p:nvSpPr>
          <p:cNvPr id="2" name="フッター プレースホルダー 1">
            <a:extLst>
              <a:ext uri="{FF2B5EF4-FFF2-40B4-BE49-F238E27FC236}">
                <a16:creationId xmlns:a16="http://schemas.microsoft.com/office/drawing/2014/main" id="{EA3A7961-9247-166F-2964-D4B67A10EAB8}"/>
              </a:ext>
            </a:extLst>
          </p:cNvPr>
          <p:cNvSpPr txBox="1">
            <a:spLocks/>
          </p:cNvSpPr>
          <p:nvPr/>
        </p:nvSpPr>
        <p:spPr bwMode="gray">
          <a:xfrm>
            <a:off x="578024" y="6509443"/>
            <a:ext cx="4068000" cy="232670"/>
          </a:xfrm>
          <a:prstGeom prst="rect">
            <a:avLst/>
          </a:prstGeom>
        </p:spPr>
        <p:txBody>
          <a:bodyPr vert="horz" lIns="0" tIns="0" rIns="0" bIns="0" rtlCol="0" anchor="ctr" anchorCtr="0"/>
          <a:lstStyle>
            <a:defPPr>
              <a:defRPr lang="en-US"/>
            </a:defPPr>
            <a:lvl1pPr algn="l"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r>
              <a:rPr kumimoji="0" lang="ja-JP" altLang="en-US" sz="1050" dirty="0">
                <a:solidFill>
                  <a:prstClr val="black"/>
                </a:solidFill>
                <a:latin typeface="Calibri"/>
                <a:ea typeface="Yu Gothic UI"/>
              </a:rPr>
              <a:t>計画名：●●</a:t>
            </a:r>
            <a:endParaRPr kumimoji="0" lang="en-GB" altLang="en-GB" sz="1050" dirty="0">
              <a:solidFill>
                <a:prstClr val="black"/>
              </a:solidFill>
              <a:latin typeface="Calibri"/>
              <a:ea typeface="Yu Gothic UI"/>
            </a:endParaRPr>
          </a:p>
        </p:txBody>
      </p:sp>
      <p:sp>
        <p:nvSpPr>
          <p:cNvPr id="5" name="スライド番号プレースホルダー 2">
            <a:extLst>
              <a:ext uri="{FF2B5EF4-FFF2-40B4-BE49-F238E27FC236}">
                <a16:creationId xmlns:a16="http://schemas.microsoft.com/office/drawing/2014/main" id="{B9CD5B25-15B6-D3E8-0D6A-1E53E9935C44}"/>
              </a:ext>
            </a:extLst>
          </p:cNvPr>
          <p:cNvSpPr txBox="1">
            <a:spLocks/>
          </p:cNvSpPr>
          <p:nvPr/>
        </p:nvSpPr>
        <p:spPr bwMode="gray">
          <a:xfrm>
            <a:off x="208592" y="6522506"/>
            <a:ext cx="243846" cy="208568"/>
          </a:xfrm>
          <a:prstGeom prst="rect">
            <a:avLst/>
          </a:prstGeom>
        </p:spPr>
        <p:txBody>
          <a:bodyPr vert="horz" wrap="none" lIns="0" tIns="0" rIns="0" bIns="0" rtlCol="0" anchor="ctr" anchorCtr="0"/>
          <a:lstStyle>
            <a:defPPr>
              <a:defRPr lang="en-US"/>
            </a:defPPr>
            <a:lvl1pPr algn="r"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lgn="ctr"/>
            <a:fld id="{AA5FCFE5-FE56-4EF1-80A8-07776887C2A1}" type="slidenum">
              <a:rPr kumimoji="0" lang="ja-JP" altLang="en-US" sz="1200" smtClean="0">
                <a:solidFill>
                  <a:prstClr val="black"/>
                </a:solidFill>
                <a:latin typeface="Calibri"/>
                <a:ea typeface="Yu Gothic UI"/>
              </a:rPr>
              <a:pPr algn="ctr"/>
              <a:t>8</a:t>
            </a:fld>
            <a:endParaRPr kumimoji="0" lang="ja-JP" altLang="en-US" sz="1200" dirty="0">
              <a:solidFill>
                <a:prstClr val="black"/>
              </a:solidFill>
              <a:latin typeface="Calibri"/>
              <a:ea typeface="Yu Gothic UI"/>
            </a:endParaRPr>
          </a:p>
        </p:txBody>
      </p:sp>
      <p:sp>
        <p:nvSpPr>
          <p:cNvPr id="3" name="テキスト ボックス 2">
            <a:extLst>
              <a:ext uri="{FF2B5EF4-FFF2-40B4-BE49-F238E27FC236}">
                <a16:creationId xmlns:a16="http://schemas.microsoft.com/office/drawing/2014/main" id="{1AB5B161-A85F-3EFB-7FF0-0A173D49607F}"/>
              </a:ext>
            </a:extLst>
          </p:cNvPr>
          <p:cNvSpPr txBox="1"/>
          <p:nvPr/>
        </p:nvSpPr>
        <p:spPr>
          <a:xfrm>
            <a:off x="321678" y="887394"/>
            <a:ext cx="8648692" cy="307777"/>
          </a:xfrm>
          <a:prstGeom prst="rect">
            <a:avLst/>
          </a:prstGeom>
          <a:noFill/>
        </p:spPr>
        <p:txBody>
          <a:bodyPr wrap="square" rtlCol="0">
            <a:spAutoFit/>
          </a:bodyPr>
          <a:lstStyle/>
          <a:p>
            <a:r>
              <a:rPr lang="ja-JP" altLang="en-US" sz="1400" b="1" dirty="0">
                <a:latin typeface="Yu Gothic UI" panose="020B0500000000000000" pitchFamily="50" charset="-128"/>
                <a:ea typeface="Yu Gothic UI" panose="020B0500000000000000" pitchFamily="50" charset="-128"/>
              </a:rPr>
              <a:t>◆ 補助を申請する事業者</a:t>
            </a:r>
            <a:endParaRPr lang="en-US" altLang="ja-JP" sz="1400" b="1" dirty="0">
              <a:latin typeface="Yu Gothic UI" panose="020B0500000000000000" pitchFamily="50" charset="-128"/>
              <a:ea typeface="Yu Gothic UI" panose="020B0500000000000000" pitchFamily="50" charset="-128"/>
            </a:endParaRPr>
          </a:p>
        </p:txBody>
      </p:sp>
      <p:sp>
        <p:nvSpPr>
          <p:cNvPr id="7" name="Rectangle 21">
            <a:extLst>
              <a:ext uri="{FF2B5EF4-FFF2-40B4-BE49-F238E27FC236}">
                <a16:creationId xmlns:a16="http://schemas.microsoft.com/office/drawing/2014/main" id="{0E0D9519-ACBC-0D23-B8A5-291303C73D1D}"/>
              </a:ext>
            </a:extLst>
          </p:cNvPr>
          <p:cNvSpPr/>
          <p:nvPr/>
        </p:nvSpPr>
        <p:spPr>
          <a:xfrm>
            <a:off x="2286000" y="2788560"/>
            <a:ext cx="7007469" cy="2935231"/>
          </a:xfrm>
          <a:prstGeom prst="rect">
            <a:avLst/>
          </a:prstGeom>
          <a:solidFill>
            <a:srgbClr val="D6D6E8"/>
          </a:solidFill>
          <a:ln w="28575">
            <a:solidFill>
              <a:srgbClr val="082C65"/>
            </a:solidFill>
          </a:ln>
        </p:spPr>
        <p:txBody>
          <a:bodyPr vertOverflow="overflow" horzOverflow="overflow" wrap="square" tIns="36000" bIns="36000" rtlCol="0" anchor="ctr">
            <a:noAutofit/>
          </a:bodyPr>
          <a:lstStyle/>
          <a:p>
            <a:pPr marR="0" lvl="0" algn="l" defTabSz="914400" rtl="0" eaLnBrk="1" fontAlgn="base" latinLnBrk="0" hangingPunct="1">
              <a:lnSpc>
                <a:spcPct val="130000"/>
              </a:lnSpc>
              <a:spcBef>
                <a:spcPct val="0"/>
              </a:spcBef>
              <a:spcAft>
                <a:spcPct val="0"/>
              </a:spcAft>
              <a:buClrTx/>
              <a:buSzTx/>
              <a:tabLst/>
              <a:defRPr/>
            </a:pPr>
            <a:r>
              <a:rPr lang="en-US" altLang="ja-JP" sz="1200" dirty="0">
                <a:solidFill>
                  <a:srgbClr val="000000"/>
                </a:solidFill>
                <a:latin typeface="Yu Gothic UI" panose="020B0500000000000000" pitchFamily="50" charset="-128"/>
                <a:ea typeface="Yu Gothic UI" panose="020B0500000000000000" pitchFamily="50" charset="-128"/>
                <a:cs typeface="メイリオ"/>
              </a:rPr>
              <a:t>【POINT】</a:t>
            </a:r>
          </a:p>
          <a:p>
            <a:pPr marL="171450" marR="0" lvl="0" indent="-171450" algn="l" defTabSz="914400" rtl="0" eaLnBrk="1" fontAlgn="base" latinLnBrk="0" hangingPunct="1">
              <a:lnSpc>
                <a:spcPct val="130000"/>
              </a:lnSpc>
              <a:spcBef>
                <a:spcPct val="0"/>
              </a:spcBef>
              <a:spcAft>
                <a:spcPct val="0"/>
              </a:spcAft>
              <a:buClrTx/>
              <a:buSzTx/>
              <a:buFont typeface="Wingdings" panose="05000000000000000000" pitchFamily="2" charset="2"/>
              <a:buChar char="ü"/>
              <a:tabLst/>
              <a:defRPr/>
            </a:pPr>
            <a:r>
              <a:rPr lang="ja-JP" altLang="en-US" sz="1200" dirty="0">
                <a:solidFill>
                  <a:srgbClr val="000000"/>
                </a:solidFill>
                <a:latin typeface="Yu Gothic UI" panose="020B0500000000000000" pitchFamily="50" charset="-128"/>
                <a:ea typeface="Yu Gothic UI" panose="020B0500000000000000" pitchFamily="50" charset="-128"/>
                <a:cs typeface="メイリオ"/>
              </a:rPr>
              <a:t>本事業の参画要件は以下の通りです。これらを満たしているか確認の上ご提出をお願いします。</a:t>
            </a:r>
            <a:endParaRPr lang="en-US" altLang="ja-JP" sz="1200" dirty="0">
              <a:solidFill>
                <a:srgbClr val="000000"/>
              </a:solidFill>
              <a:latin typeface="Yu Gothic UI" panose="020B0500000000000000" pitchFamily="50" charset="-128"/>
              <a:ea typeface="Yu Gothic UI" panose="020B0500000000000000" pitchFamily="50" charset="-128"/>
              <a:cs typeface="メイリオ"/>
            </a:endParaRPr>
          </a:p>
          <a:p>
            <a:pPr marL="628650" lvl="1" indent="-171450">
              <a:lnSpc>
                <a:spcPct val="130000"/>
              </a:lnSpc>
              <a:buFont typeface="Wingdings" panose="05000000000000000000" pitchFamily="2" charset="2"/>
              <a:buChar char="Ø"/>
              <a:defRPr/>
            </a:pP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計画に参画する事業者が</a:t>
            </a:r>
            <a:r>
              <a:rPr lang="en-US" altLang="ja-JP" sz="1200" b="1" u="sng" dirty="0">
                <a:solidFill>
                  <a:srgbClr val="000000"/>
                </a:solidFill>
                <a:latin typeface="Yu Gothic UI" panose="020B0500000000000000" pitchFamily="50" charset="-128"/>
                <a:ea typeface="Yu Gothic UI" panose="020B0500000000000000" pitchFamily="50" charset="-128"/>
                <a:cs typeface="メイリオ"/>
              </a:rPr>
              <a:t>7</a:t>
            </a: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者以上となっている</a:t>
            </a:r>
            <a:endParaRPr lang="en-US" altLang="ja-JP" sz="1200" b="1" u="sng" dirty="0">
              <a:solidFill>
                <a:srgbClr val="000000"/>
              </a:solidFill>
              <a:latin typeface="Yu Gothic UI" panose="020B0500000000000000" pitchFamily="50" charset="-128"/>
              <a:ea typeface="Yu Gothic UI" panose="020B0500000000000000" pitchFamily="50" charset="-128"/>
              <a:cs typeface="メイリオ"/>
            </a:endParaRPr>
          </a:p>
          <a:p>
            <a:pPr marL="628650" lvl="1" indent="-171450">
              <a:lnSpc>
                <a:spcPct val="130000"/>
              </a:lnSpc>
              <a:buFont typeface="Wingdings" panose="05000000000000000000" pitchFamily="2" charset="2"/>
              <a:buChar char="Ø"/>
              <a:defRPr/>
            </a:pP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補助対象事業者が</a:t>
            </a:r>
            <a:r>
              <a:rPr lang="en-US" altLang="ja-JP" sz="1200" b="1" u="sng" dirty="0">
                <a:solidFill>
                  <a:srgbClr val="000000"/>
                </a:solidFill>
                <a:latin typeface="Yu Gothic UI" panose="020B0500000000000000" pitchFamily="50" charset="-128"/>
                <a:ea typeface="Yu Gothic UI" panose="020B0500000000000000" pitchFamily="50" charset="-128"/>
                <a:cs typeface="メイリオ"/>
              </a:rPr>
              <a:t>5</a:t>
            </a: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者以上参画している</a:t>
            </a:r>
            <a:endParaRPr lang="en-US" altLang="ja-JP" sz="1200" b="1" u="sng" dirty="0">
              <a:solidFill>
                <a:srgbClr val="000000"/>
              </a:solidFill>
              <a:latin typeface="Yu Gothic UI" panose="020B0500000000000000" pitchFamily="50" charset="-128"/>
              <a:ea typeface="Yu Gothic UI" panose="020B0500000000000000" pitchFamily="50" charset="-128"/>
              <a:cs typeface="メイリオ"/>
            </a:endParaRPr>
          </a:p>
          <a:p>
            <a:pPr marL="628650" lvl="1" indent="-171450">
              <a:lnSpc>
                <a:spcPct val="130000"/>
              </a:lnSpc>
              <a:buFont typeface="Wingdings" panose="05000000000000000000" pitchFamily="2" charset="2"/>
              <a:buChar char="Ø"/>
              <a:defRPr/>
            </a:pPr>
            <a:r>
              <a:rPr lang="ja-JP" altLang="en-US" sz="1200" b="1" u="sng" dirty="0">
                <a:latin typeface="Yu Gothic UI" panose="020B0500000000000000" pitchFamily="50" charset="-128"/>
                <a:ea typeface="Yu Gothic UI" panose="020B0500000000000000" pitchFamily="50" charset="-128"/>
                <a:cs typeface="メイリオ"/>
              </a:rPr>
              <a:t>補助対象事業者の中に「宿泊施設の改修」を行う宿泊事業者が含まれている</a:t>
            </a:r>
            <a:endParaRPr lang="en-US" altLang="ja-JP" sz="1200" b="1" u="sng" dirty="0">
              <a:latin typeface="Yu Gothic UI" panose="020B0500000000000000" pitchFamily="50" charset="-128"/>
              <a:ea typeface="Yu Gothic UI" panose="020B0500000000000000" pitchFamily="50" charset="-128"/>
              <a:cs typeface="メイリオ"/>
            </a:endParaRPr>
          </a:p>
          <a:p>
            <a:pPr marL="628650" lvl="1" indent="-171450">
              <a:lnSpc>
                <a:spcPct val="130000"/>
              </a:lnSpc>
              <a:buFont typeface="Wingdings" panose="05000000000000000000" pitchFamily="2" charset="2"/>
              <a:buChar char="Ø"/>
              <a:defRPr/>
            </a:pPr>
            <a:r>
              <a:rPr lang="ja-JP" altLang="en-US" sz="1200" b="1" u="sng" dirty="0">
                <a:latin typeface="Yu Gothic UI" panose="020B0500000000000000" pitchFamily="50" charset="-128"/>
                <a:ea typeface="Yu Gothic UI" panose="020B0500000000000000" pitchFamily="50" charset="-128"/>
                <a:cs typeface="メイリオ"/>
              </a:rPr>
              <a:t>交通事業者と協議し、交通アクセスの向上に取り組むことが予定されている</a:t>
            </a:r>
            <a:endParaRPr lang="en-US" altLang="ja-JP" sz="1200" b="1" u="sng" dirty="0">
              <a:latin typeface="Yu Gothic UI" panose="020B0500000000000000" pitchFamily="50" charset="-128"/>
              <a:ea typeface="Yu Gothic UI" panose="020B0500000000000000" pitchFamily="50" charset="-128"/>
              <a:cs typeface="メイリオ"/>
            </a:endParaRPr>
          </a:p>
          <a:p>
            <a:pPr marL="171450" indent="-171450">
              <a:lnSpc>
                <a:spcPct val="130000"/>
              </a:lnSpc>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cs typeface="メイリオ"/>
              </a:rPr>
              <a:t>本ページには補助事業に取り組む予定の事業者を記入して下さい</a:t>
            </a:r>
            <a:endParaRPr lang="en-US" altLang="ja-JP" sz="1200" dirty="0">
              <a:solidFill>
                <a:srgbClr val="000000"/>
              </a:solidFill>
              <a:latin typeface="Yu Gothic UI" panose="020B0500000000000000" pitchFamily="50" charset="-128"/>
              <a:ea typeface="Yu Gothic UI" panose="020B0500000000000000" pitchFamily="50" charset="-128"/>
              <a:cs typeface="メイリオ"/>
            </a:endParaRPr>
          </a:p>
          <a:p>
            <a:pPr marL="171450" marR="0" lvl="0" indent="-171450" algn="l" defTabSz="914400" rtl="0" eaLnBrk="1" fontAlgn="base" latinLnBrk="0" hangingPunct="1">
              <a:lnSpc>
                <a:spcPct val="130000"/>
              </a:lnSpc>
              <a:spcBef>
                <a:spcPct val="0"/>
              </a:spcBef>
              <a:spcAft>
                <a:spcPct val="0"/>
              </a:spcAft>
              <a:buClrTx/>
              <a:buSzTx/>
              <a:buFont typeface="Wingdings" panose="05000000000000000000" pitchFamily="2" charset="2"/>
              <a:buChar char="ü"/>
              <a:tabLst/>
              <a:defRPr/>
            </a:pPr>
            <a:r>
              <a:rPr lang="ja-JP" altLang="en-US" sz="1200" dirty="0">
                <a:solidFill>
                  <a:srgbClr val="000000"/>
                </a:solidFill>
                <a:latin typeface="Yu Gothic UI" panose="020B0500000000000000" pitchFamily="50" charset="-128"/>
                <a:ea typeface="Yu Gothic UI" panose="020B0500000000000000" pitchFamily="50" charset="-128"/>
                <a:cs typeface="メイリオ"/>
              </a:rPr>
              <a:t>必要に応じて行やページを追加してください</a:t>
            </a:r>
            <a:endParaRPr lang="en-US" altLang="ja-JP" sz="1200" dirty="0">
              <a:solidFill>
                <a:srgbClr val="000000"/>
              </a:solidFill>
              <a:latin typeface="Yu Gothic UI" panose="020B0500000000000000" pitchFamily="50" charset="-128"/>
              <a:ea typeface="Yu Gothic UI" panose="020B0500000000000000" pitchFamily="50" charset="-128"/>
              <a:cs typeface="メイリオ"/>
            </a:endParaRPr>
          </a:p>
          <a:p>
            <a:pPr marL="171450" marR="0" lvl="0" indent="-171450" algn="l" defTabSz="914400" rtl="0" eaLnBrk="1" fontAlgn="base" latinLnBrk="0" hangingPunct="1">
              <a:lnSpc>
                <a:spcPct val="130000"/>
              </a:lnSpc>
              <a:spcBef>
                <a:spcPct val="0"/>
              </a:spcBef>
              <a:spcAft>
                <a:spcPct val="0"/>
              </a:spcAft>
              <a:buClrTx/>
              <a:buSzTx/>
              <a:buFont typeface="Wingdings" panose="05000000000000000000" pitchFamily="2" charset="2"/>
              <a:buChar char="ü"/>
              <a:tabLst/>
              <a:defRPr/>
            </a:pPr>
            <a:r>
              <a:rPr lang="ja-JP" altLang="en-US" sz="1200" dirty="0">
                <a:solidFill>
                  <a:srgbClr val="000000"/>
                </a:solidFill>
                <a:latin typeface="Yu Gothic UI" panose="020B0500000000000000" pitchFamily="50" charset="-128"/>
                <a:ea typeface="Yu Gothic UI" panose="020B0500000000000000" pitchFamily="50" charset="-128"/>
                <a:cs typeface="メイリオ"/>
              </a:rPr>
              <a:t>主な事業内容について、工事内容等の詳細を記載いただく必要はありませんが、</a:t>
            </a:r>
            <a:r>
              <a:rPr lang="en-US" altLang="ja-JP" sz="1200" dirty="0">
                <a:solidFill>
                  <a:srgbClr val="000000"/>
                </a:solidFill>
                <a:latin typeface="Yu Gothic UI" panose="020B0500000000000000" pitchFamily="50" charset="-128"/>
                <a:ea typeface="Yu Gothic UI" panose="020B0500000000000000" pitchFamily="50" charset="-128"/>
                <a:cs typeface="メイリオ"/>
              </a:rPr>
              <a:t/>
            </a:r>
            <a:br>
              <a:rPr lang="en-US" altLang="ja-JP" sz="1200" dirty="0">
                <a:solidFill>
                  <a:srgbClr val="000000"/>
                </a:solidFill>
                <a:latin typeface="Yu Gothic UI" panose="020B0500000000000000" pitchFamily="50" charset="-128"/>
                <a:ea typeface="Yu Gothic UI" panose="020B0500000000000000" pitchFamily="50" charset="-128"/>
                <a:cs typeface="メイリオ"/>
              </a:rPr>
            </a:b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前述の「解決に向けた取り組み」を踏まえ、個別事業者とも方向性の合意をとるようにしてください</a:t>
            </a:r>
            <a:endParaRPr lang="en-US" altLang="ja-JP" sz="1200" b="1" u="sng" dirty="0">
              <a:solidFill>
                <a:srgbClr val="000000"/>
              </a:solidFill>
              <a:latin typeface="Yu Gothic UI" panose="020B0500000000000000" pitchFamily="50" charset="-128"/>
              <a:ea typeface="Yu Gothic UI" panose="020B0500000000000000" pitchFamily="50" charset="-128"/>
              <a:cs typeface="メイリオ"/>
            </a:endParaRPr>
          </a:p>
          <a:p>
            <a:pPr marL="171450" marR="0" lvl="0" indent="-171450" algn="l" defTabSz="914400" rtl="0" eaLnBrk="1" fontAlgn="base" latinLnBrk="0" hangingPunct="1">
              <a:lnSpc>
                <a:spcPct val="130000"/>
              </a:lnSpc>
              <a:spcBef>
                <a:spcPct val="0"/>
              </a:spcBef>
              <a:spcAft>
                <a:spcPct val="0"/>
              </a:spcAft>
              <a:buClrTx/>
              <a:buSzTx/>
              <a:buFont typeface="Wingdings" panose="05000000000000000000" pitchFamily="2" charset="2"/>
              <a:buChar char="ü"/>
              <a:tabLst/>
              <a:defRPr/>
            </a:pPr>
            <a:r>
              <a:rPr lang="ja-JP" altLang="en-US" sz="1200" dirty="0">
                <a:solidFill>
                  <a:srgbClr val="000000"/>
                </a:solidFill>
                <a:latin typeface="Yu Gothic UI" panose="020B0500000000000000" pitchFamily="50" charset="-128"/>
                <a:ea typeface="Yu Gothic UI" panose="020B0500000000000000" pitchFamily="50" charset="-128"/>
                <a:cs typeface="メイリオ"/>
              </a:rPr>
              <a:t>事業費は概算で問題ありません</a:t>
            </a:r>
            <a:r>
              <a:rPr lang="en-US" altLang="ja-JP" sz="1200" dirty="0">
                <a:solidFill>
                  <a:srgbClr val="000000"/>
                </a:solidFill>
                <a:latin typeface="Yu Gothic UI" panose="020B0500000000000000" pitchFamily="50" charset="-128"/>
                <a:ea typeface="Yu Gothic UI" panose="020B0500000000000000" pitchFamily="50" charset="-128"/>
                <a:cs typeface="メイリオ"/>
              </a:rPr>
              <a:t/>
            </a:r>
            <a:br>
              <a:rPr lang="en-US" altLang="ja-JP" sz="1200" dirty="0">
                <a:solidFill>
                  <a:srgbClr val="000000"/>
                </a:solidFill>
                <a:latin typeface="Yu Gothic UI" panose="020B0500000000000000" pitchFamily="50" charset="-128"/>
                <a:ea typeface="Yu Gothic UI" panose="020B0500000000000000" pitchFamily="50" charset="-128"/>
                <a:cs typeface="メイリオ"/>
              </a:rPr>
            </a:br>
            <a:r>
              <a:rPr lang="ja-JP" altLang="en-US" sz="1200" dirty="0">
                <a:solidFill>
                  <a:srgbClr val="000000"/>
                </a:solidFill>
                <a:latin typeface="Yu Gothic UI" panose="020B0500000000000000" pitchFamily="50" charset="-128"/>
                <a:ea typeface="Yu Gothic UI" panose="020B0500000000000000" pitchFamily="50" charset="-128"/>
                <a:cs typeface="メイリオ"/>
              </a:rPr>
              <a:t>ただし、公募要項をご覧の上、</a:t>
            </a: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各事業の補助率および申請下限・上限額について必ず確認してください</a:t>
            </a:r>
            <a:endParaRPr lang="en-US" altLang="ja-JP" sz="1200" b="1" u="sng" dirty="0">
              <a:solidFill>
                <a:srgbClr val="000000"/>
              </a:solidFill>
              <a:latin typeface="Yu Gothic UI" panose="020B0500000000000000" pitchFamily="50" charset="-128"/>
              <a:ea typeface="Yu Gothic UI" panose="020B0500000000000000" pitchFamily="50" charset="-128"/>
              <a:cs typeface="メイリオ"/>
            </a:endParaRPr>
          </a:p>
        </p:txBody>
      </p:sp>
    </p:spTree>
    <p:extLst>
      <p:ext uri="{BB962C8B-B14F-4D97-AF65-F5344CB8AC3E}">
        <p14:creationId xmlns:p14="http://schemas.microsoft.com/office/powerpoint/2010/main" val="801269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7">
            <a:extLst>
              <a:ext uri="{FF2B5EF4-FFF2-40B4-BE49-F238E27FC236}">
                <a16:creationId xmlns:a16="http://schemas.microsoft.com/office/drawing/2014/main" id="{E53286B1-875D-47D9-83BF-7846DD2D6FA5}"/>
              </a:ext>
            </a:extLst>
          </p:cNvPr>
          <p:cNvGraphicFramePr>
            <a:graphicFrameLocks noGrp="1"/>
          </p:cNvGraphicFramePr>
          <p:nvPr>
            <p:extLst>
              <p:ext uri="{D42A27DB-BD31-4B8C-83A1-F6EECF244321}">
                <p14:modId xmlns:p14="http://schemas.microsoft.com/office/powerpoint/2010/main" val="3210199302"/>
              </p:ext>
            </p:extLst>
          </p:nvPr>
        </p:nvGraphicFramePr>
        <p:xfrm>
          <a:off x="344487" y="1288561"/>
          <a:ext cx="9217026" cy="5207639"/>
        </p:xfrm>
        <a:graphic>
          <a:graphicData uri="http://schemas.openxmlformats.org/drawingml/2006/table">
            <a:tbl>
              <a:tblPr/>
              <a:tblGrid>
                <a:gridCol w="218096">
                  <a:extLst>
                    <a:ext uri="{9D8B030D-6E8A-4147-A177-3AD203B41FA5}">
                      <a16:colId xmlns:a16="http://schemas.microsoft.com/office/drawing/2014/main" val="3129811789"/>
                    </a:ext>
                  </a:extLst>
                </a:gridCol>
                <a:gridCol w="3209133">
                  <a:extLst>
                    <a:ext uri="{9D8B030D-6E8A-4147-A177-3AD203B41FA5}">
                      <a16:colId xmlns:a16="http://schemas.microsoft.com/office/drawing/2014/main" val="1848914499"/>
                    </a:ext>
                  </a:extLst>
                </a:gridCol>
                <a:gridCol w="2097880">
                  <a:extLst>
                    <a:ext uri="{9D8B030D-6E8A-4147-A177-3AD203B41FA5}">
                      <a16:colId xmlns:a16="http://schemas.microsoft.com/office/drawing/2014/main" val="3257988094"/>
                    </a:ext>
                  </a:extLst>
                </a:gridCol>
                <a:gridCol w="3691917">
                  <a:extLst>
                    <a:ext uri="{9D8B030D-6E8A-4147-A177-3AD203B41FA5}">
                      <a16:colId xmlns:a16="http://schemas.microsoft.com/office/drawing/2014/main" val="803573020"/>
                    </a:ext>
                  </a:extLst>
                </a:gridCol>
              </a:tblGrid>
              <a:tr h="496277">
                <a:tc>
                  <a:txBody>
                    <a:bodyPr/>
                    <a:lstStyle/>
                    <a:p>
                      <a:pPr algn="ctr" fontAlgn="ctr"/>
                      <a:r>
                        <a:rPr lang="en-US" altLang="zh-TW" sz="1050" b="1" i="0" u="none" strike="noStrike" baseline="0" dirty="0">
                          <a:solidFill>
                            <a:srgbClr val="000000"/>
                          </a:solidFill>
                          <a:effectLst/>
                          <a:latin typeface="Yu Gothic UI" panose="020B0500000000000000" pitchFamily="50" charset="-128"/>
                          <a:ea typeface="Yu Gothic UI" panose="020B0500000000000000" pitchFamily="50" charset="-128"/>
                        </a:rPr>
                        <a:t>#</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事業者</a:t>
                      </a: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名</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施設名</a:t>
                      </a:r>
                      <a:endParaRPr lang="en-US" altLang="ja-JP"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tc>
                  <a:txBody>
                    <a:bodyPr/>
                    <a:lstStyle/>
                    <a:p>
                      <a:pPr algn="ctr" fontAlgn="ctr"/>
                      <a:r>
                        <a:rPr lang="ja-JP" altLang="en-US" sz="1050" b="1" i="0" u="none" strike="noStrike" baseline="0" dirty="0">
                          <a:solidFill>
                            <a:srgbClr val="000000"/>
                          </a:solidFill>
                          <a:effectLst/>
                          <a:latin typeface="Yu Gothic UI" panose="020B0500000000000000" pitchFamily="50" charset="-128"/>
                          <a:ea typeface="Yu Gothic UI" panose="020B0500000000000000" pitchFamily="50" charset="-128"/>
                        </a:rPr>
                        <a:t>主な連携内容</a:t>
                      </a:r>
                      <a:endParaRPr lang="zh-TW" altLang="en-US" sz="1050" b="1" i="0" u="none" strike="noStrike" baseline="0" dirty="0">
                        <a:solidFill>
                          <a:srgbClr val="000000"/>
                        </a:solidFill>
                        <a:effectLst/>
                        <a:latin typeface="Yu Gothic UI" panose="020B0500000000000000" pitchFamily="50" charset="-128"/>
                        <a:ea typeface="Yu Gothic UI" panose="020B0500000000000000" pitchFamily="50" charset="-128"/>
                      </a:endParaRPr>
                    </a:p>
                  </a:txBody>
                  <a:tcPr marL="0" marR="0" marT="7007"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3723966411"/>
                  </a:ext>
                </a:extLst>
              </a:tr>
              <a:tr h="636961">
                <a:tc>
                  <a:txBody>
                    <a:bodyPr/>
                    <a:lstStyle/>
                    <a:p>
                      <a:pPr algn="ctr" rtl="0" fontAlgn="ctr"/>
                      <a:r>
                        <a:rPr lang="en-US" altLang="ja-JP" sz="1000" b="0" i="0" u="none" strike="noStrike" dirty="0">
                          <a:solidFill>
                            <a:srgbClr val="000000"/>
                          </a:solidFill>
                          <a:effectLst/>
                          <a:latin typeface="Yu Gothic UI" panose="020B0500000000000000" pitchFamily="50" charset="-128"/>
                          <a:ea typeface="Yu Gothic UI" panose="020B0500000000000000" pitchFamily="50" charset="-128"/>
                        </a:rPr>
                        <a:t>1</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XXX</a:t>
                      </a:r>
                      <a:r>
                        <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株式会社</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r>
                        <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XX</a:t>
                      </a:r>
                      <a:r>
                        <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rPr>
                        <a:t>旅館</a:t>
                      </a: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rtl="0"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029956649"/>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2</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1257467578"/>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3</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13344959"/>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4</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252719150"/>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5</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612725841"/>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6</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4100597205"/>
                  </a:ext>
                </a:extLst>
              </a:tr>
              <a:tr h="636961">
                <a:tc>
                  <a:txBody>
                    <a:bodyPr/>
                    <a:lstStyle/>
                    <a:p>
                      <a:pPr algn="ctr" rtl="0" fontAlgn="ctr"/>
                      <a:r>
                        <a:rPr lang="en-US" altLang="zh-CN" sz="1000" b="0" i="0" u="none" strike="noStrike" dirty="0">
                          <a:solidFill>
                            <a:srgbClr val="000000"/>
                          </a:solidFill>
                          <a:effectLst/>
                          <a:latin typeface="Yu Gothic UI" panose="020B0500000000000000" pitchFamily="50" charset="-128"/>
                          <a:ea typeface="Yu Gothic UI" panose="020B0500000000000000" pitchFamily="50" charset="-128"/>
                        </a:rPr>
                        <a:t>7</a:t>
                      </a:r>
                      <a:endParaRPr lang="zh-CN" altLang="en-US" sz="1000" b="0"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rtl="0" fontAlgn="ctr"/>
                      <a:endParaRPr lang="zh-CN"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ctr" fontAlgn="ctr"/>
                      <a:endParaRPr lang="ja-JP" altLang="en-US"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pPr algn="l" fontAlgn="ctr"/>
                      <a:endParaRPr lang="en-US" altLang="ja-JP" sz="1000" b="0" i="0" u="none" strike="noStrike" dirty="0">
                        <a:solidFill>
                          <a:schemeClr val="bg1">
                            <a:lumMod val="75000"/>
                          </a:schemeClr>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val="3995560409"/>
                  </a:ext>
                </a:extLst>
              </a:tr>
              <a:tr h="252635">
                <a:tc>
                  <a:txBody>
                    <a:bodyPr/>
                    <a:lstStyle/>
                    <a:p>
                      <a:pPr algn="ctr" fontAlgn="ctr"/>
                      <a:r>
                        <a:rPr lang="ja-JP" altLang="en-US" sz="1000" b="1" i="0" u="none" strike="noStrike" dirty="0">
                          <a:solidFill>
                            <a:srgbClr val="000000"/>
                          </a:solidFill>
                          <a:effectLst/>
                          <a:latin typeface="Yu Gothic UI" panose="020B0500000000000000" pitchFamily="50" charset="-128"/>
                          <a:ea typeface="Yu Gothic UI" panose="020B0500000000000000" pitchFamily="50" charset="-128"/>
                        </a:rPr>
                        <a:t>計</a:t>
                      </a:r>
                      <a:endParaRPr lang="en-US" altLang="ja-JP" sz="1000" b="1" i="0" u="none" strike="noStrike" dirty="0">
                        <a:solidFill>
                          <a:srgbClr val="00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ctr" fontAlgn="ct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XX</a:t>
                      </a:r>
                      <a:r>
                        <a:rPr lang="ja-JP" altLang="en-US" sz="1000" b="1" i="0" u="none" strike="noStrike" dirty="0">
                          <a:solidFill>
                            <a:schemeClr val="tx1"/>
                          </a:solidFill>
                          <a:effectLst/>
                          <a:latin typeface="Yu Gothic UI" panose="020B0500000000000000" pitchFamily="50" charset="-128"/>
                          <a:ea typeface="Yu Gothic UI" panose="020B0500000000000000" pitchFamily="50" charset="-128"/>
                        </a:rPr>
                        <a:t>事業者</a:t>
                      </a:r>
                      <a:endParaRPr lang="en-US" altLang="ja-JP" sz="1000" b="1"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000" b="1" i="0" u="none" strike="noStrike" dirty="0">
                          <a:solidFill>
                            <a:schemeClr val="tx1"/>
                          </a:solidFill>
                          <a:effectLst/>
                          <a:latin typeface="Yu Gothic UI" panose="020B0500000000000000" pitchFamily="50" charset="-128"/>
                          <a:ea typeface="Yu Gothic UI" panose="020B0500000000000000" pitchFamily="50" charset="-128"/>
                        </a:rPr>
                        <a:t>XX</a:t>
                      </a:r>
                      <a:r>
                        <a:rPr lang="ja-JP" altLang="en-US" sz="1000" b="1" i="0" u="none" strike="noStrike" dirty="0">
                          <a:solidFill>
                            <a:schemeClr val="tx1"/>
                          </a:solidFill>
                          <a:effectLst/>
                          <a:latin typeface="Yu Gothic UI" panose="020B0500000000000000" pitchFamily="50" charset="-128"/>
                          <a:ea typeface="Yu Gothic UI" panose="020B0500000000000000" pitchFamily="50" charset="-128"/>
                        </a:rPr>
                        <a:t>施設</a:t>
                      </a:r>
                      <a:endParaRPr lang="en-US" altLang="ja-JP" sz="1000" b="1" i="0" u="none" strike="noStrike" dirty="0">
                        <a:solidFill>
                          <a:schemeClr val="tx1"/>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tc>
                  <a:txBody>
                    <a:bodyPr/>
                    <a:lstStyle/>
                    <a:p>
                      <a:pPr algn="ctr" fontAlgn="ctr"/>
                      <a:endParaRPr lang="en-US" altLang="ja-JP" sz="1000" b="1" i="0" u="none" strike="noStrike" dirty="0">
                        <a:solidFill>
                          <a:srgbClr val="FF0000"/>
                        </a:solidFill>
                        <a:effectLst/>
                        <a:latin typeface="Yu Gothic UI" panose="020B0500000000000000" pitchFamily="50" charset="-128"/>
                        <a:ea typeface="Yu Gothic UI" panose="020B0500000000000000" pitchFamily="50" charset="-128"/>
                      </a:endParaRPr>
                    </a:p>
                  </a:txBody>
                  <a:tcPr marL="8056" marR="8056" marT="8056"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3">
                        <a:lumMod val="95000"/>
                      </a:schemeClr>
                    </a:solidFill>
                  </a:tcPr>
                </a:tc>
                <a:extLst>
                  <a:ext uri="{0D108BD9-81ED-4DB2-BD59-A6C34878D82A}">
                    <a16:rowId xmlns:a16="http://schemas.microsoft.com/office/drawing/2014/main" val="964442785"/>
                  </a:ext>
                </a:extLst>
              </a:tr>
            </a:tbl>
          </a:graphicData>
        </a:graphic>
      </p:graphicFrame>
      <p:sp>
        <p:nvSpPr>
          <p:cNvPr id="4" name="タイトル 1">
            <a:extLst>
              <a:ext uri="{FF2B5EF4-FFF2-40B4-BE49-F238E27FC236}">
                <a16:creationId xmlns:a16="http://schemas.microsoft.com/office/drawing/2014/main" id="{DD2D5421-E97C-4DBD-9DA8-54E1142B5BF5}"/>
              </a:ext>
            </a:extLst>
          </p:cNvPr>
          <p:cNvSpPr txBox="1">
            <a:spLocks/>
          </p:cNvSpPr>
          <p:nvPr/>
        </p:nvSpPr>
        <p:spPr>
          <a:xfrm>
            <a:off x="0" y="11656"/>
            <a:ext cx="8266113" cy="70468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266700" indent="-266700"/>
            <a:r>
              <a:rPr lang="ja-JP" altLang="en-US" sz="2400" b="1" dirty="0">
                <a:latin typeface="Yu Gothic UI" panose="020B0500000000000000" pitchFamily="50" charset="-128"/>
                <a:ea typeface="Yu Gothic UI" panose="020B0500000000000000" pitchFamily="50" charset="-128"/>
              </a:rPr>
              <a:t>１</a:t>
            </a:r>
            <a:r>
              <a:rPr lang="en-US" altLang="ja-JP" sz="2400" b="1" dirty="0">
                <a:latin typeface="Yu Gothic UI" panose="020B0500000000000000" pitchFamily="50" charset="-128"/>
                <a:ea typeface="Yu Gothic UI" panose="020B0500000000000000" pitchFamily="50" charset="-128"/>
              </a:rPr>
              <a:t>. </a:t>
            </a:r>
            <a:r>
              <a:rPr lang="ja-JP" altLang="en-US" sz="2400" b="1" dirty="0">
                <a:latin typeface="Yu Gothic UI" panose="020B0500000000000000" pitchFamily="50" charset="-128"/>
                <a:ea typeface="Yu Gothic UI" panose="020B0500000000000000" pitchFamily="50" charset="-128"/>
              </a:rPr>
              <a:t>計画の概要　</a:t>
            </a:r>
            <a:r>
              <a:rPr lang="en-US" altLang="ja-JP" sz="2400" b="1" dirty="0">
                <a:latin typeface="Yu Gothic UI" panose="020B0500000000000000" pitchFamily="50" charset="-128"/>
                <a:ea typeface="Yu Gothic UI" panose="020B0500000000000000" pitchFamily="50" charset="-128"/>
              </a:rPr>
              <a:t>- </a:t>
            </a:r>
            <a:r>
              <a:rPr lang="ja-JP" altLang="en-US" sz="2000" b="1" dirty="0">
                <a:latin typeface="Yu Gothic UI" panose="020B0500000000000000" pitchFamily="50" charset="-128"/>
                <a:ea typeface="Yu Gothic UI" panose="020B0500000000000000" pitchFamily="50" charset="-128"/>
              </a:rPr>
              <a:t>参画事業者と主な事業・連携内容</a:t>
            </a:r>
            <a:endParaRPr lang="ja-JP" altLang="en-US" b="1" kern="0" dirty="0">
              <a:latin typeface="Yu Gothic UI" panose="020B0500000000000000" pitchFamily="50" charset="-128"/>
              <a:ea typeface="Yu Gothic UI" panose="020B0500000000000000" pitchFamily="50" charset="-128"/>
            </a:endParaRPr>
          </a:p>
        </p:txBody>
      </p:sp>
      <p:sp>
        <p:nvSpPr>
          <p:cNvPr id="2" name="フッター プレースホルダー 1">
            <a:extLst>
              <a:ext uri="{FF2B5EF4-FFF2-40B4-BE49-F238E27FC236}">
                <a16:creationId xmlns:a16="http://schemas.microsoft.com/office/drawing/2014/main" id="{EA3A7961-9247-166F-2964-D4B67A10EAB8}"/>
              </a:ext>
            </a:extLst>
          </p:cNvPr>
          <p:cNvSpPr txBox="1">
            <a:spLocks/>
          </p:cNvSpPr>
          <p:nvPr/>
        </p:nvSpPr>
        <p:spPr bwMode="gray">
          <a:xfrm>
            <a:off x="578024" y="6509443"/>
            <a:ext cx="4068000" cy="232670"/>
          </a:xfrm>
          <a:prstGeom prst="rect">
            <a:avLst/>
          </a:prstGeom>
        </p:spPr>
        <p:txBody>
          <a:bodyPr vert="horz" lIns="0" tIns="0" rIns="0" bIns="0" rtlCol="0" anchor="ctr" anchorCtr="0"/>
          <a:lstStyle>
            <a:defPPr>
              <a:defRPr lang="en-US"/>
            </a:defPPr>
            <a:lvl1pPr algn="l"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r>
              <a:rPr kumimoji="0" lang="ja-JP" altLang="en-US" sz="1050" dirty="0">
                <a:solidFill>
                  <a:prstClr val="black"/>
                </a:solidFill>
                <a:latin typeface="Calibri"/>
                <a:ea typeface="Yu Gothic UI"/>
              </a:rPr>
              <a:t>計画名：●●</a:t>
            </a:r>
            <a:endParaRPr kumimoji="0" lang="en-GB" altLang="en-GB" sz="1050" dirty="0">
              <a:solidFill>
                <a:prstClr val="black"/>
              </a:solidFill>
              <a:latin typeface="Calibri"/>
              <a:ea typeface="Yu Gothic UI"/>
            </a:endParaRPr>
          </a:p>
        </p:txBody>
      </p:sp>
      <p:sp>
        <p:nvSpPr>
          <p:cNvPr id="5" name="スライド番号プレースホルダー 2">
            <a:extLst>
              <a:ext uri="{FF2B5EF4-FFF2-40B4-BE49-F238E27FC236}">
                <a16:creationId xmlns:a16="http://schemas.microsoft.com/office/drawing/2014/main" id="{B9CD5B25-15B6-D3E8-0D6A-1E53E9935C44}"/>
              </a:ext>
            </a:extLst>
          </p:cNvPr>
          <p:cNvSpPr txBox="1">
            <a:spLocks/>
          </p:cNvSpPr>
          <p:nvPr/>
        </p:nvSpPr>
        <p:spPr bwMode="gray">
          <a:xfrm>
            <a:off x="208592" y="6522506"/>
            <a:ext cx="243846" cy="208568"/>
          </a:xfrm>
          <a:prstGeom prst="rect">
            <a:avLst/>
          </a:prstGeom>
        </p:spPr>
        <p:txBody>
          <a:bodyPr vert="horz" wrap="none" lIns="0" tIns="0" rIns="0" bIns="0" rtlCol="0" anchor="ctr" anchorCtr="0"/>
          <a:lstStyle>
            <a:defPPr>
              <a:defRPr lang="en-US"/>
            </a:defPPr>
            <a:lvl1pPr algn="r" rtl="0" fontAlgn="base">
              <a:spcBef>
                <a:spcPct val="0"/>
              </a:spcBef>
              <a:spcAft>
                <a:spcPct val="0"/>
              </a:spcAft>
              <a:defRPr sz="900" kern="1200">
                <a:solidFill>
                  <a:schemeClr val="tx1"/>
                </a:solidFill>
                <a:latin typeface="+mn-lt"/>
                <a:ea typeface="+mn-ea"/>
                <a:cs typeface="+mn-cs"/>
                <a:sym typeface="+mn-lt"/>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a:lstStyle>
          <a:p>
            <a:pPr algn="ctr"/>
            <a:fld id="{AA5FCFE5-FE56-4EF1-80A8-07776887C2A1}" type="slidenum">
              <a:rPr kumimoji="0" lang="ja-JP" altLang="en-US" sz="1200" smtClean="0">
                <a:solidFill>
                  <a:prstClr val="black"/>
                </a:solidFill>
                <a:latin typeface="Calibri"/>
                <a:ea typeface="Yu Gothic UI"/>
              </a:rPr>
              <a:pPr algn="ctr"/>
              <a:t>9</a:t>
            </a:fld>
            <a:endParaRPr kumimoji="0" lang="ja-JP" altLang="en-US" sz="1200" dirty="0">
              <a:solidFill>
                <a:prstClr val="black"/>
              </a:solidFill>
              <a:latin typeface="Calibri"/>
              <a:ea typeface="Yu Gothic UI"/>
            </a:endParaRPr>
          </a:p>
        </p:txBody>
      </p:sp>
      <p:sp>
        <p:nvSpPr>
          <p:cNvPr id="3" name="テキスト ボックス 2">
            <a:extLst>
              <a:ext uri="{FF2B5EF4-FFF2-40B4-BE49-F238E27FC236}">
                <a16:creationId xmlns:a16="http://schemas.microsoft.com/office/drawing/2014/main" id="{1AB5B161-A85F-3EFB-7FF0-0A173D49607F}"/>
              </a:ext>
            </a:extLst>
          </p:cNvPr>
          <p:cNvSpPr txBox="1"/>
          <p:nvPr/>
        </p:nvSpPr>
        <p:spPr>
          <a:xfrm>
            <a:off x="321678" y="887394"/>
            <a:ext cx="8648692" cy="307777"/>
          </a:xfrm>
          <a:prstGeom prst="rect">
            <a:avLst/>
          </a:prstGeom>
          <a:noFill/>
        </p:spPr>
        <p:txBody>
          <a:bodyPr wrap="square" rtlCol="0">
            <a:spAutoFit/>
          </a:bodyPr>
          <a:lstStyle/>
          <a:p>
            <a:r>
              <a:rPr lang="ja-JP" altLang="en-US" sz="1400" b="1" dirty="0">
                <a:latin typeface="Yu Gothic UI" panose="020B0500000000000000" pitchFamily="50" charset="-128"/>
                <a:ea typeface="Yu Gothic UI" panose="020B0500000000000000" pitchFamily="50" charset="-128"/>
              </a:rPr>
              <a:t>◆ 補助の申請はしないが連携する事業者</a:t>
            </a:r>
            <a:endParaRPr lang="en-US" altLang="ja-JP" sz="1400" b="1" dirty="0">
              <a:latin typeface="Yu Gothic UI" panose="020B0500000000000000" pitchFamily="50" charset="-128"/>
              <a:ea typeface="Yu Gothic UI" panose="020B0500000000000000" pitchFamily="50" charset="-128"/>
            </a:endParaRPr>
          </a:p>
        </p:txBody>
      </p:sp>
      <p:sp>
        <p:nvSpPr>
          <p:cNvPr id="7" name="Rectangle 21">
            <a:extLst>
              <a:ext uri="{FF2B5EF4-FFF2-40B4-BE49-F238E27FC236}">
                <a16:creationId xmlns:a16="http://schemas.microsoft.com/office/drawing/2014/main" id="{B0625FAF-1467-10B6-9997-05A9B4D6DB59}"/>
              </a:ext>
            </a:extLst>
          </p:cNvPr>
          <p:cNvSpPr/>
          <p:nvPr/>
        </p:nvSpPr>
        <p:spPr>
          <a:xfrm>
            <a:off x="2286000" y="2788560"/>
            <a:ext cx="7007469" cy="2935231"/>
          </a:xfrm>
          <a:prstGeom prst="rect">
            <a:avLst/>
          </a:prstGeom>
          <a:solidFill>
            <a:srgbClr val="D6D6E8"/>
          </a:solidFill>
          <a:ln w="28575">
            <a:solidFill>
              <a:srgbClr val="082C65"/>
            </a:solidFill>
          </a:ln>
        </p:spPr>
        <p:txBody>
          <a:bodyPr vertOverflow="overflow" horzOverflow="overflow" wrap="square" tIns="36000" bIns="36000" rtlCol="0" anchor="ctr">
            <a:noAutofit/>
          </a:bodyPr>
          <a:lstStyle/>
          <a:p>
            <a:pPr marR="0" lvl="0" algn="l" defTabSz="914400" rtl="0" eaLnBrk="1" fontAlgn="base" latinLnBrk="0" hangingPunct="1">
              <a:lnSpc>
                <a:spcPct val="130000"/>
              </a:lnSpc>
              <a:spcBef>
                <a:spcPct val="0"/>
              </a:spcBef>
              <a:spcAft>
                <a:spcPct val="0"/>
              </a:spcAft>
              <a:buClrTx/>
              <a:buSzTx/>
              <a:tabLst/>
              <a:defRPr/>
            </a:pPr>
            <a:r>
              <a:rPr lang="en-US" altLang="ja-JP" sz="1200" dirty="0">
                <a:solidFill>
                  <a:srgbClr val="000000"/>
                </a:solidFill>
                <a:latin typeface="Yu Gothic UI" panose="020B0500000000000000" pitchFamily="50" charset="-128"/>
                <a:ea typeface="Yu Gothic UI" panose="020B0500000000000000" pitchFamily="50" charset="-128"/>
                <a:cs typeface="メイリオ"/>
              </a:rPr>
              <a:t>【POINT】</a:t>
            </a:r>
          </a:p>
          <a:p>
            <a:pPr marL="171450" marR="0" lvl="0" indent="-171450" algn="l" defTabSz="914400" rtl="0" eaLnBrk="1" fontAlgn="base" latinLnBrk="0" hangingPunct="1">
              <a:lnSpc>
                <a:spcPct val="130000"/>
              </a:lnSpc>
              <a:spcBef>
                <a:spcPct val="0"/>
              </a:spcBef>
              <a:spcAft>
                <a:spcPct val="0"/>
              </a:spcAft>
              <a:buClrTx/>
              <a:buSzTx/>
              <a:buFont typeface="Wingdings" panose="05000000000000000000" pitchFamily="2" charset="2"/>
              <a:buChar char="ü"/>
              <a:tabLst/>
              <a:defRPr/>
            </a:pPr>
            <a:r>
              <a:rPr lang="ja-JP" altLang="en-US" sz="1200" dirty="0">
                <a:solidFill>
                  <a:srgbClr val="000000"/>
                </a:solidFill>
                <a:latin typeface="Yu Gothic UI" panose="020B0500000000000000" pitchFamily="50" charset="-128"/>
                <a:ea typeface="Yu Gothic UI" panose="020B0500000000000000" pitchFamily="50" charset="-128"/>
                <a:cs typeface="メイリオ"/>
              </a:rPr>
              <a:t>本事業の参画要件は以下の通りです。これらを満たしているか確認の上ご提出をお願いします。</a:t>
            </a:r>
            <a:endParaRPr lang="en-US" altLang="ja-JP" sz="1200" dirty="0">
              <a:solidFill>
                <a:srgbClr val="000000"/>
              </a:solidFill>
              <a:latin typeface="Yu Gothic UI" panose="020B0500000000000000" pitchFamily="50" charset="-128"/>
              <a:ea typeface="Yu Gothic UI" panose="020B0500000000000000" pitchFamily="50" charset="-128"/>
              <a:cs typeface="メイリオ"/>
            </a:endParaRPr>
          </a:p>
          <a:p>
            <a:pPr marL="628650" lvl="1" indent="-171450">
              <a:lnSpc>
                <a:spcPct val="130000"/>
              </a:lnSpc>
              <a:buFont typeface="Wingdings" panose="05000000000000000000" pitchFamily="2" charset="2"/>
              <a:buChar char="Ø"/>
              <a:defRPr/>
            </a:pP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計画に参画する事業者が</a:t>
            </a:r>
            <a:r>
              <a:rPr lang="en-US" altLang="ja-JP" sz="1200" b="1" u="sng" dirty="0">
                <a:solidFill>
                  <a:srgbClr val="000000"/>
                </a:solidFill>
                <a:latin typeface="Yu Gothic UI" panose="020B0500000000000000" pitchFamily="50" charset="-128"/>
                <a:ea typeface="Yu Gothic UI" panose="020B0500000000000000" pitchFamily="50" charset="-128"/>
                <a:cs typeface="メイリオ"/>
              </a:rPr>
              <a:t>7</a:t>
            </a: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者以上となっている</a:t>
            </a:r>
            <a:endParaRPr lang="en-US" altLang="ja-JP" sz="1200" b="1" u="sng" dirty="0">
              <a:solidFill>
                <a:srgbClr val="000000"/>
              </a:solidFill>
              <a:latin typeface="Yu Gothic UI" panose="020B0500000000000000" pitchFamily="50" charset="-128"/>
              <a:ea typeface="Yu Gothic UI" panose="020B0500000000000000" pitchFamily="50" charset="-128"/>
              <a:cs typeface="メイリオ"/>
            </a:endParaRPr>
          </a:p>
          <a:p>
            <a:pPr marL="628650" lvl="1" indent="-171450">
              <a:lnSpc>
                <a:spcPct val="130000"/>
              </a:lnSpc>
              <a:buFont typeface="Wingdings" panose="05000000000000000000" pitchFamily="2" charset="2"/>
              <a:buChar char="Ø"/>
              <a:defRPr/>
            </a:pP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補助対象事業者が</a:t>
            </a:r>
            <a:r>
              <a:rPr lang="en-US" altLang="ja-JP" sz="1200" b="1" u="sng" dirty="0">
                <a:solidFill>
                  <a:srgbClr val="000000"/>
                </a:solidFill>
                <a:latin typeface="Yu Gothic UI" panose="020B0500000000000000" pitchFamily="50" charset="-128"/>
                <a:ea typeface="Yu Gothic UI" panose="020B0500000000000000" pitchFamily="50" charset="-128"/>
                <a:cs typeface="メイリオ"/>
              </a:rPr>
              <a:t>5</a:t>
            </a: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者以上参画している</a:t>
            </a:r>
            <a:endParaRPr lang="en-US" altLang="ja-JP" sz="1200" b="1" u="sng" dirty="0">
              <a:solidFill>
                <a:srgbClr val="000000"/>
              </a:solidFill>
              <a:latin typeface="Yu Gothic UI" panose="020B0500000000000000" pitchFamily="50" charset="-128"/>
              <a:ea typeface="Yu Gothic UI" panose="020B0500000000000000" pitchFamily="50" charset="-128"/>
              <a:cs typeface="メイリオ"/>
            </a:endParaRPr>
          </a:p>
          <a:p>
            <a:pPr marL="628650" lvl="1" indent="-171450">
              <a:lnSpc>
                <a:spcPct val="130000"/>
              </a:lnSpc>
              <a:buFont typeface="Wingdings" panose="05000000000000000000" pitchFamily="2" charset="2"/>
              <a:buChar char="Ø"/>
              <a:defRPr/>
            </a:pPr>
            <a:r>
              <a:rPr lang="ja-JP" altLang="en-US" sz="1200" b="1" u="sng" dirty="0">
                <a:latin typeface="Yu Gothic UI" panose="020B0500000000000000" pitchFamily="50" charset="-128"/>
                <a:ea typeface="Yu Gothic UI" panose="020B0500000000000000" pitchFamily="50" charset="-128"/>
                <a:cs typeface="メイリオ"/>
              </a:rPr>
              <a:t>補助対象事業者の中に「宿泊施設の改修」を行う宿泊事業者が含まれている</a:t>
            </a:r>
            <a:endParaRPr lang="en-US" altLang="ja-JP" sz="1200" b="1" u="sng" dirty="0">
              <a:latin typeface="Yu Gothic UI" panose="020B0500000000000000" pitchFamily="50" charset="-128"/>
              <a:ea typeface="Yu Gothic UI" panose="020B0500000000000000" pitchFamily="50" charset="-128"/>
              <a:cs typeface="メイリオ"/>
            </a:endParaRPr>
          </a:p>
          <a:p>
            <a:pPr marL="628650" lvl="1" indent="-171450">
              <a:lnSpc>
                <a:spcPct val="130000"/>
              </a:lnSpc>
              <a:buFont typeface="Wingdings" panose="05000000000000000000" pitchFamily="2" charset="2"/>
              <a:buChar char="Ø"/>
              <a:defRPr/>
            </a:pPr>
            <a:r>
              <a:rPr lang="ja-JP" altLang="en-US" sz="1200" b="1" u="sng" dirty="0">
                <a:latin typeface="Yu Gothic UI" panose="020B0500000000000000" pitchFamily="50" charset="-128"/>
                <a:ea typeface="Yu Gothic UI" panose="020B0500000000000000" pitchFamily="50" charset="-128"/>
                <a:cs typeface="メイリオ"/>
              </a:rPr>
              <a:t>交通事業者と協議し、交通アクセスの向上に取り組むことが予定されている</a:t>
            </a:r>
            <a:endParaRPr lang="en-US" altLang="ja-JP" sz="1200" b="1" u="sng" dirty="0">
              <a:latin typeface="Yu Gothic UI" panose="020B0500000000000000" pitchFamily="50" charset="-128"/>
              <a:ea typeface="Yu Gothic UI" panose="020B0500000000000000" pitchFamily="50" charset="-128"/>
              <a:cs typeface="メイリオ"/>
            </a:endParaRPr>
          </a:p>
          <a:p>
            <a:pPr marL="171450" indent="-171450">
              <a:lnSpc>
                <a:spcPct val="130000"/>
              </a:lnSpc>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cs typeface="メイリオ"/>
              </a:rPr>
              <a:t>本ページには補助事業には取り組まないが、計画実現にあたり連携を予定している事業者を記入して下さい</a:t>
            </a:r>
            <a:endParaRPr lang="en-US" altLang="ja-JP" sz="1200" dirty="0">
              <a:solidFill>
                <a:srgbClr val="000000"/>
              </a:solidFill>
              <a:latin typeface="Yu Gothic UI" panose="020B0500000000000000" pitchFamily="50" charset="-128"/>
              <a:ea typeface="Yu Gothic UI" panose="020B0500000000000000" pitchFamily="50" charset="-128"/>
              <a:cs typeface="メイリオ"/>
            </a:endParaRPr>
          </a:p>
          <a:p>
            <a:pPr marL="171450" indent="-171450">
              <a:lnSpc>
                <a:spcPct val="130000"/>
              </a:lnSpc>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cs typeface="メイリオ"/>
              </a:rPr>
              <a:t>必要に応じて行やページを追加してください</a:t>
            </a:r>
            <a:endParaRPr lang="en-US" altLang="ja-JP" sz="1200" dirty="0">
              <a:solidFill>
                <a:srgbClr val="000000"/>
              </a:solidFill>
              <a:latin typeface="Yu Gothic UI" panose="020B0500000000000000" pitchFamily="50" charset="-128"/>
              <a:ea typeface="Yu Gothic UI" panose="020B0500000000000000" pitchFamily="50" charset="-128"/>
              <a:cs typeface="メイリオ"/>
            </a:endParaRPr>
          </a:p>
          <a:p>
            <a:pPr marL="171450" indent="-171450">
              <a:lnSpc>
                <a:spcPct val="130000"/>
              </a:lnSpc>
              <a:buFont typeface="Wingdings" panose="05000000000000000000" pitchFamily="2" charset="2"/>
              <a:buChar char="ü"/>
              <a:defRPr/>
            </a:pPr>
            <a:r>
              <a:rPr lang="ja-JP" altLang="en-US" sz="1200" dirty="0">
                <a:solidFill>
                  <a:srgbClr val="000000"/>
                </a:solidFill>
                <a:latin typeface="Yu Gothic UI" panose="020B0500000000000000" pitchFamily="50" charset="-128"/>
                <a:ea typeface="Yu Gothic UI" panose="020B0500000000000000" pitchFamily="50" charset="-128"/>
                <a:cs typeface="メイリオ"/>
              </a:rPr>
              <a:t>主な連携内容については</a:t>
            </a:r>
            <a:r>
              <a:rPr lang="ja-JP" altLang="en-US" sz="1200" b="1" u="sng" dirty="0">
                <a:solidFill>
                  <a:srgbClr val="000000"/>
                </a:solidFill>
                <a:latin typeface="Yu Gothic UI" panose="020B0500000000000000" pitchFamily="50" charset="-128"/>
                <a:ea typeface="Yu Gothic UI" panose="020B0500000000000000" pitchFamily="50" charset="-128"/>
                <a:cs typeface="メイリオ"/>
              </a:rPr>
              <a:t>前述の「解決に向けた取り組み」を踏まえ、個別事業者とも方向性の合意をとるようにしてください</a:t>
            </a:r>
            <a:endParaRPr lang="en-US" altLang="ja-JP" sz="1200" dirty="0">
              <a:solidFill>
                <a:srgbClr val="000000"/>
              </a:solidFill>
              <a:latin typeface="Yu Gothic UI" panose="020B0500000000000000" pitchFamily="50" charset="-128"/>
              <a:ea typeface="Yu Gothic UI" panose="020B0500000000000000" pitchFamily="50" charset="-128"/>
              <a:cs typeface="メイリオ"/>
            </a:endParaRPr>
          </a:p>
        </p:txBody>
      </p:sp>
    </p:spTree>
    <p:extLst>
      <p:ext uri="{BB962C8B-B14F-4D97-AF65-F5344CB8AC3E}">
        <p14:creationId xmlns:p14="http://schemas.microsoft.com/office/powerpoint/2010/main" val="12539183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3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chemeClr val="bg1">
            <a:lumMod val="95000"/>
          </a:schemeClr>
        </a:solidFill>
        <a:ln w="28575">
          <a:noFill/>
        </a:ln>
      </a:spPr>
      <a:bodyPr vertOverflow="overflow" horzOverflow="overflow" wrap="square" tIns="36000" bIns="36000" rtlCol="0" anchor="ctr">
        <a:noAutofit/>
      </a:bodyPr>
      <a:lstStyle>
        <a:defPPr algn="l">
          <a:defRPr kumimoji="1" sz="1200" dirty="0" smtClean="0">
            <a:latin typeface="Meiryo UI" panose="020B0604030504040204" pitchFamily="50" charset="-128"/>
            <a:ea typeface="Meiryo UI" panose="020B0604030504040204" pitchFamily="50" charset="-128"/>
            <a:cs typeface="メイリオ"/>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txDef>
      <a:spPr>
        <a:noFill/>
      </a:spPr>
      <a:bodyPr wrap="square" rtlCol="0">
        <a:spAutoFit/>
      </a:bodyPr>
      <a:lstStyle>
        <a:defPPr algn="l">
          <a:defRPr kumimoji="1" sz="1200" dirty="0">
            <a:latin typeface="Meiryo UI" panose="020B0604030504040204" pitchFamily="50" charset="-128"/>
            <a:ea typeface="Meiryo UI" panose="020B0604030504040204"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18146f0-1ff6-4923-9176-4829f8c48e50">
      <UserInfo>
        <DisplayName>観光再生ーPMOチーム Members</DisplayName>
        <AccountId>1282</AccountId>
        <AccountType/>
      </UserInfo>
      <UserInfo>
        <DisplayName>Tetsuya Shimada</DisplayName>
        <AccountId>1313</AccountId>
        <AccountType/>
      </UserInfo>
    </SharedWithUsers>
    <TaxCatchAll xmlns="50c908b1-f277-4340-90a9-4611d0b0f078" xsi:nil="true"/>
    <lcf76f155ced4ddcb4097134ff3c332f xmlns="97d214e1-938a-44bb-9cd3-01e38c5eb5c1">
      <Terms xmlns="http://schemas.microsoft.com/office/infopath/2007/PartnerControls"/>
    </lcf76f155ced4ddcb4097134ff3c332f>
    <_Flow_SignoffStatus xmlns="97d214e1-938a-44bb-9cd3-01e38c5eb5c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A1D773CFC55E2B45B936EC0F85CDE04C" ma:contentTypeVersion="17" ma:contentTypeDescription="新しいドキュメントを作成します。" ma:contentTypeScope="" ma:versionID="a799766da7cfb821c39422fc70ff2b64">
  <xsd:schema xmlns:xsd="http://www.w3.org/2001/XMLSchema" xmlns:xs="http://www.w3.org/2001/XMLSchema" xmlns:p="http://schemas.microsoft.com/office/2006/metadata/properties" xmlns:ns2="97d214e1-938a-44bb-9cd3-01e38c5eb5c1" xmlns:ns3="518146f0-1ff6-4923-9176-4829f8c48e50" xmlns:ns4="50c908b1-f277-4340-90a9-4611d0b0f078" targetNamespace="http://schemas.microsoft.com/office/2006/metadata/properties" ma:root="true" ma:fieldsID="fef720b256ecc96ec6ade4d258df6e7e" ns2:_="" ns3:_="" ns4:_="">
    <xsd:import namespace="97d214e1-938a-44bb-9cd3-01e38c5eb5c1"/>
    <xsd:import namespace="518146f0-1ff6-4923-9176-4829f8c48e50"/>
    <xsd:import namespace="50c908b1-f277-4340-90a9-4611d0b0f07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Location" minOccurs="0"/>
                <xsd:element ref="ns2:MediaServiceAutoKeyPoints" minOccurs="0"/>
                <xsd:element ref="ns2:MediaServiceKeyPoints" minOccurs="0"/>
                <xsd:element ref="ns2:lcf76f155ced4ddcb4097134ff3c332f" minOccurs="0"/>
                <xsd:element ref="ns4:TaxCatchAll"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d214e1-938a-44bb-9cd3-01e38c5eb5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33ef62f9-2e07-484b-bd79-00aec90129fe" ma:termSetId="09814cd3-568e-fe90-9814-8d621ff8fb84" ma:anchorId="fba54fb3-c3e1-fe81-a776-ca4b69148c4d" ma:open="true" ma:isKeyword="false">
      <xsd:complexType>
        <xsd:sequence>
          <xsd:element ref="pc:Terms" minOccurs="0" maxOccurs="1"/>
        </xsd:sequence>
      </xsd:complexType>
    </xsd:element>
    <xsd:element name="_Flow_SignoffStatus" ma:index="24"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8146f0-1ff6-4923-9176-4829f8c48e50" elementFormDefault="qualified">
    <xsd:import namespace="http://schemas.microsoft.com/office/2006/documentManagement/types"/>
    <xsd:import namespace="http://schemas.microsoft.com/office/infopath/2007/PartnerControls"/>
    <xsd:element name="SharedWithUsers" ma:index="15"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共有相手の詳細情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0c908b1-f277-4340-90a9-4611d0b0f078"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fea6ec54-fa50-46af-8c35-c33d01b5b3a5}" ma:internalName="TaxCatchAll" ma:showField="CatchAllData" ma:web="518146f0-1ff6-4923-9176-4829f8c48e5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03A0E8-2FA3-4BF2-B529-B8DD115F0CF1}">
  <ds:schemaRefs>
    <ds:schemaRef ds:uri="http://schemas.microsoft.com/office/2006/documentManagement/types"/>
    <ds:schemaRef ds:uri="http://purl.org/dc/elements/1.1/"/>
    <ds:schemaRef ds:uri="http://schemas.microsoft.com/office/2006/metadata/properties"/>
    <ds:schemaRef ds:uri="http://schemas.openxmlformats.org/package/2006/metadata/core-properties"/>
    <ds:schemaRef ds:uri="50c908b1-f277-4340-90a9-4611d0b0f078"/>
    <ds:schemaRef ds:uri="http://schemas.microsoft.com/office/infopath/2007/PartnerControls"/>
    <ds:schemaRef ds:uri="http://purl.org/dc/terms/"/>
    <ds:schemaRef ds:uri="97d214e1-938a-44bb-9cd3-01e38c5eb5c1"/>
    <ds:schemaRef ds:uri="518146f0-1ff6-4923-9176-4829f8c48e50"/>
    <ds:schemaRef ds:uri="http://www.w3.org/XML/1998/namespace"/>
    <ds:schemaRef ds:uri="http://purl.org/dc/dcmitype/"/>
  </ds:schemaRefs>
</ds:datastoreItem>
</file>

<file path=customXml/itemProps2.xml><?xml version="1.0" encoding="utf-8"?>
<ds:datastoreItem xmlns:ds="http://schemas.openxmlformats.org/officeDocument/2006/customXml" ds:itemID="{96DF0EC7-8C23-421E-9A9A-3EA02A987940}">
  <ds:schemaRefs>
    <ds:schemaRef ds:uri="50c908b1-f277-4340-90a9-4611d0b0f078"/>
    <ds:schemaRef ds:uri="518146f0-1ff6-4923-9176-4829f8c48e50"/>
    <ds:schemaRef ds:uri="97d214e1-938a-44bb-9cd3-01e38c5eb5c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E92B7EA-32BD-433A-909A-69073BF74D0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観光庁</Template>
  <Words>1722</Words>
  <PresentationFormat>A4 210 x 297 mm</PresentationFormat>
  <Paragraphs>272</Paragraphs>
  <Slides>10</Slides>
  <Notes>6</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10</vt:i4>
      </vt:variant>
    </vt:vector>
  </HeadingPairs>
  <TitlesOfParts>
    <vt:vector size="19" baseType="lpstr">
      <vt:lpstr>HGP創英角ｺﾞｼｯｸUB</vt:lpstr>
      <vt:lpstr>ＭＳ Ｐゴシック</vt:lpstr>
      <vt:lpstr>Yu Gothic UI</vt:lpstr>
      <vt:lpstr>メイリオ</vt:lpstr>
      <vt:lpstr>Arial</vt:lpstr>
      <vt:lpstr>Calibri</vt:lpstr>
      <vt:lpstr>Wingdings</vt:lpstr>
      <vt:lpstr>23_標準デザイン</vt:lpstr>
      <vt:lpstr>think-cell スライド</vt:lpstr>
      <vt:lpstr>留意事項</vt:lpstr>
      <vt:lpstr>全体事業計画書（概要）</vt:lpstr>
      <vt:lpstr>１. 計画の概要　- 計画サマリ</vt:lpstr>
      <vt:lpstr>PowerPoint プレゼンテーション</vt:lpstr>
      <vt:lpstr>PowerPoint プレゼンテーション</vt:lpstr>
      <vt:lpstr>PowerPoint プレゼンテーション</vt:lpstr>
      <vt:lpstr>１. 計画の概要　- 計画サマリ</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0x010100A1D773CFC55E2B45B936EC0F85CDE04C</vt:lpwstr>
  </property>
  <property fmtid="{D5CDD505-2E9C-101B-9397-08002B2CF9AE}" pid="3" name="MediaServiceImageTags">
    <vt:lpwstr/>
  </property>
  <property fmtid="{D5CDD505-2E9C-101B-9397-08002B2CF9AE}" pid="4" name="MSIP_Label_ea60d57e-af5b-4752-ac57-3e4f28ca11dc_Enabled">
    <vt:lpwstr>true</vt:lpwstr>
  </property>
  <property fmtid="{D5CDD505-2E9C-101B-9397-08002B2CF9AE}" pid="5" name="MSIP_Label_ea60d57e-af5b-4752-ac57-3e4f28ca11dc_SetDate">
    <vt:lpwstr>2023-04-25T00:46:27Z</vt:lpwstr>
  </property>
  <property fmtid="{D5CDD505-2E9C-101B-9397-08002B2CF9AE}" pid="6" name="MSIP_Label_ea60d57e-af5b-4752-ac57-3e4f28ca11dc_Method">
    <vt:lpwstr>Standard</vt:lpwstr>
  </property>
  <property fmtid="{D5CDD505-2E9C-101B-9397-08002B2CF9AE}" pid="7" name="MSIP_Label_ea60d57e-af5b-4752-ac57-3e4f28ca11dc_Name">
    <vt:lpwstr>ea60d57e-af5b-4752-ac57-3e4f28ca11dc</vt:lpwstr>
  </property>
  <property fmtid="{D5CDD505-2E9C-101B-9397-08002B2CF9AE}" pid="8" name="MSIP_Label_ea60d57e-af5b-4752-ac57-3e4f28ca11dc_SiteId">
    <vt:lpwstr>36da45f1-dd2c-4d1f-af13-5abe46b99921</vt:lpwstr>
  </property>
  <property fmtid="{D5CDD505-2E9C-101B-9397-08002B2CF9AE}" pid="9" name="MSIP_Label_ea60d57e-af5b-4752-ac57-3e4f28ca11dc_ActionId">
    <vt:lpwstr>cbe45b48-de09-4ba5-bf36-88187435a23a</vt:lpwstr>
  </property>
  <property fmtid="{D5CDD505-2E9C-101B-9397-08002B2CF9AE}" pid="10" name="MSIP_Label_ea60d57e-af5b-4752-ac57-3e4f28ca11dc_ContentBits">
    <vt:lpwstr>0</vt:lpwstr>
  </property>
</Properties>
</file>