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俊" initials="服部" lastIdx="1" clrIdx="0">
    <p:extLst>
      <p:ext uri="{19B8F6BF-5375-455C-9EA6-DF929625EA0E}">
        <p15:presenceInfo xmlns:p15="http://schemas.microsoft.com/office/powerpoint/2012/main" userId="S-1-5-21-2498087-317271295-327642922-49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000"/>
    <a:srgbClr val="BC60A8"/>
    <a:srgbClr val="6D86C1"/>
    <a:srgbClr val="6686C1"/>
    <a:srgbClr val="00953D"/>
    <a:srgbClr val="EC7903"/>
    <a:srgbClr val="B60081"/>
    <a:srgbClr val="019342"/>
    <a:srgbClr val="00A651"/>
    <a:srgbClr val="DEB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1" autoAdjust="0"/>
  </p:normalViewPr>
  <p:slideViewPr>
    <p:cSldViewPr snapToGrid="0">
      <p:cViewPr>
        <p:scale>
          <a:sx n="150" d="100"/>
          <a:sy n="150" d="100"/>
        </p:scale>
        <p:origin x="1536"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300566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217314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356542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156282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217055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225907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860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314923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151884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245341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F4FFE9-9304-4C74-A579-02B516DE87C5}"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361978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BF4FFE9-9304-4C74-A579-02B516DE87C5}" type="datetimeFigureOut">
              <a:rPr kumimoji="1" lang="ja-JP" altLang="en-US" smtClean="0"/>
              <a:t>2024/1/10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874339C-1AC0-417E-B595-D8EF7C51BEAA}" type="slidenum">
              <a:rPr kumimoji="1" lang="ja-JP" altLang="en-US" smtClean="0"/>
              <a:t>‹#›</a:t>
            </a:fld>
            <a:endParaRPr kumimoji="1" lang="ja-JP" altLang="en-US"/>
          </a:p>
        </p:txBody>
      </p:sp>
    </p:spTree>
    <p:extLst>
      <p:ext uri="{BB962C8B-B14F-4D97-AF65-F5344CB8AC3E}">
        <p14:creationId xmlns:p14="http://schemas.microsoft.com/office/powerpoint/2010/main" val="3340208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 y="6610247"/>
            <a:ext cx="6858001" cy="3295753"/>
          </a:xfrm>
          <a:prstGeom prst="rect">
            <a:avLst/>
          </a:prstGeom>
          <a:solidFill>
            <a:schemeClr val="accent1">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564" y="2125802"/>
            <a:ext cx="6858001" cy="4492689"/>
          </a:xfrm>
          <a:prstGeom prst="rect">
            <a:avLst/>
          </a:prstGeom>
          <a:solidFill>
            <a:schemeClr val="accent1">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8840" y="578224"/>
            <a:ext cx="6670416" cy="954107"/>
          </a:xfrm>
          <a:prstGeom prst="rect">
            <a:avLst/>
          </a:prstGeom>
          <a:noFill/>
        </p:spPr>
        <p:txBody>
          <a:bodyPr wrap="none" rtlCol="0">
            <a:spAutoFit/>
          </a:bodyPr>
          <a:lstStyle/>
          <a:p>
            <a:r>
              <a:rPr kumimoji="1" lang="ja-JP" altLang="en-US" b="1" dirty="0" err="1" smtClean="0">
                <a:effectLst/>
                <a:latin typeface="HG丸ｺﾞｼｯｸM-PRO" panose="020F0600000000000000" pitchFamily="50" charset="-128"/>
                <a:ea typeface="HG丸ｺﾞｼｯｸM-PRO" panose="020F0600000000000000" pitchFamily="50" charset="-128"/>
              </a:rPr>
              <a:t>まな</a:t>
            </a:r>
            <a:r>
              <a:rPr kumimoji="1" lang="ja-JP" altLang="en-US" b="1" dirty="0">
                <a:effectLst/>
                <a:latin typeface="HG丸ｺﾞｼｯｸM-PRO" panose="020F0600000000000000" pitchFamily="50" charset="-128"/>
                <a:ea typeface="HG丸ｺﾞｼｯｸM-PRO" panose="020F0600000000000000" pitchFamily="50" charset="-128"/>
              </a:rPr>
              <a:t> </a:t>
            </a:r>
            <a:r>
              <a:rPr kumimoji="1" lang="ja-JP" altLang="en-US" b="1" dirty="0" smtClean="0">
                <a:effectLst/>
                <a:latin typeface="HG丸ｺﾞｼｯｸM-PRO" panose="020F0600000000000000" pitchFamily="50" charset="-128"/>
                <a:ea typeface="HG丸ｺﾞｼｯｸM-PRO" panose="020F0600000000000000" pitchFamily="50" charset="-128"/>
              </a:rPr>
              <a:t>           あ</a:t>
            </a:r>
            <a:r>
              <a:rPr kumimoji="1" lang="ja-JP" altLang="en-US" b="1" dirty="0">
                <a:effectLst/>
                <a:latin typeface="HG丸ｺﾞｼｯｸM-PRO" panose="020F0600000000000000" pitchFamily="50" charset="-128"/>
                <a:ea typeface="HG丸ｺﾞｼｯｸM-PRO" panose="020F0600000000000000" pitchFamily="50" charset="-128"/>
              </a:rPr>
              <a:t>そ</a:t>
            </a:r>
            <a:r>
              <a:rPr kumimoji="1" lang="ja-JP" altLang="en-US" b="1" dirty="0" smtClean="0">
                <a:effectLst/>
                <a:latin typeface="HG丸ｺﾞｼｯｸM-PRO" panose="020F0600000000000000" pitchFamily="50" charset="-128"/>
                <a:ea typeface="HG丸ｺﾞｼｯｸM-PRO" panose="020F0600000000000000" pitchFamily="50" charset="-128"/>
              </a:rPr>
              <a:t>                   すい</a:t>
            </a:r>
            <a:r>
              <a:rPr kumimoji="1" lang="ja-JP" altLang="en-US" b="1" dirty="0" err="1" smtClean="0">
                <a:effectLst/>
                <a:latin typeface="HG丸ｺﾞｼｯｸM-PRO" panose="020F0600000000000000" pitchFamily="50" charset="-128"/>
                <a:ea typeface="HG丸ｺﾞｼｯｸM-PRO" panose="020F0600000000000000" pitchFamily="50" charset="-128"/>
              </a:rPr>
              <a:t>そ</a:t>
            </a:r>
            <a:endParaRPr kumimoji="1" lang="en-US" altLang="ja-JP" b="1" dirty="0" smtClean="0">
              <a:effectLst/>
              <a:latin typeface="HG丸ｺﾞｼｯｸM-PRO" panose="020F0600000000000000" pitchFamily="50" charset="-128"/>
              <a:ea typeface="HG丸ｺﾞｼｯｸM-PRO" panose="020F0600000000000000" pitchFamily="50" charset="-128"/>
            </a:endParaRPr>
          </a:p>
          <a:p>
            <a:r>
              <a:rPr kumimoji="1" lang="ja-JP" altLang="en-US" sz="36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学んで遊ぼう！水素エネルギー</a:t>
            </a:r>
            <a:endParaRPr kumimoji="1" lang="ja-JP" altLang="en-US" sz="3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952243" y="1503841"/>
            <a:ext cx="1180131" cy="646331"/>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令和</a:t>
            </a:r>
            <a:r>
              <a:rPr kumimoji="1" lang="en-US" altLang="ja-JP" sz="1200" dirty="0" smtClean="0">
                <a:latin typeface="HG丸ｺﾞｼｯｸM-PRO" panose="020F0600000000000000" pitchFamily="50" charset="-128"/>
                <a:ea typeface="HG丸ｺﾞｼｯｸM-PRO" panose="020F0600000000000000" pitchFamily="50" charset="-128"/>
              </a:rPr>
              <a:t>6</a:t>
            </a:r>
            <a:r>
              <a:rPr kumimoji="1" lang="ja-JP" altLang="en-US" sz="1200" dirty="0" smtClean="0">
                <a:latin typeface="HG丸ｺﾞｼｯｸM-PRO" panose="020F0600000000000000" pitchFamily="50" charset="-128"/>
                <a:ea typeface="HG丸ｺﾞｼｯｸM-PRO" panose="020F0600000000000000" pitchFamily="50" charset="-128"/>
              </a:rPr>
              <a:t>年</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en-US" altLang="ja-JP" sz="2400" dirty="0" smtClean="0">
                <a:latin typeface="HG丸ｺﾞｼｯｸM-PRO" panose="020F0600000000000000" pitchFamily="50" charset="-128"/>
                <a:ea typeface="HG丸ｺﾞｼｯｸM-PRO" panose="020F0600000000000000" pitchFamily="50" charset="-128"/>
              </a:rPr>
              <a:t>1</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2400" dirty="0" smtClean="0">
                <a:latin typeface="HG丸ｺﾞｼｯｸM-PRO" panose="020F0600000000000000" pitchFamily="50" charset="-128"/>
                <a:ea typeface="HG丸ｺﾞｼｯｸM-PRO" panose="020F0600000000000000" pitchFamily="50" charset="-128"/>
              </a:rPr>
              <a:t>27</a:t>
            </a:r>
            <a:r>
              <a:rPr kumimoji="1" lang="ja-JP" altLang="en-US" sz="1200" dirty="0" smtClean="0">
                <a:latin typeface="HG丸ｺﾞｼｯｸM-PRO" panose="020F0600000000000000" pitchFamily="50" charset="-128"/>
                <a:ea typeface="HG丸ｺﾞｼｯｸM-PRO" panose="020F0600000000000000" pitchFamily="50" charset="-128"/>
              </a:rPr>
              <a:t>日</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54623" y="1503841"/>
            <a:ext cx="2031325" cy="646331"/>
          </a:xfrm>
          <a:prstGeom prst="rect">
            <a:avLst/>
          </a:prstGeom>
          <a:noFill/>
        </p:spPr>
        <p:txBody>
          <a:bodyPr wrap="none" rtlCol="0">
            <a:spAutoFit/>
          </a:bodyPr>
          <a:lstStyle/>
          <a:p>
            <a:r>
              <a:rPr kumimoji="1" lang="ja-JP" altLang="en-US" dirty="0" smtClean="0">
                <a:solidFill>
                  <a:srgbClr val="B60081"/>
                </a:solidFill>
                <a:latin typeface="HG丸ｺﾞｼｯｸM-PRO" panose="020F0600000000000000" pitchFamily="50" charset="-128"/>
                <a:ea typeface="HG丸ｺﾞｼｯｸM-PRO" panose="020F0600000000000000" pitchFamily="50" charset="-128"/>
              </a:rPr>
              <a:t>イオンモール東員</a:t>
            </a:r>
            <a:endParaRPr kumimoji="1" lang="en-US" altLang="ja-JP" dirty="0" smtClean="0">
              <a:solidFill>
                <a:srgbClr val="B60081"/>
              </a:solidFill>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１階カブキコート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47638" y="1712706"/>
            <a:ext cx="447675" cy="228600"/>
          </a:xfrm>
          <a:prstGeom prst="round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kumimoji="1" lang="ja-JP" altLang="en-US" sz="1200" b="1" dirty="0" smtClean="0">
                <a:latin typeface="BIZ UDゴシック" panose="020B0400000000000000" pitchFamily="49" charset="-128"/>
                <a:ea typeface="BIZ UDゴシック" panose="020B0400000000000000" pitchFamily="49" charset="-128"/>
              </a:rPr>
              <a:t>場所</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2545258" y="1712706"/>
            <a:ext cx="447675" cy="228600"/>
          </a:xfrm>
          <a:prstGeom prst="round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kumimoji="1" lang="ja-JP" altLang="en-US" sz="1200" b="1" dirty="0" smtClean="0">
                <a:latin typeface="BIZ UDゴシック" panose="020B0400000000000000" pitchFamily="49" charset="-128"/>
                <a:ea typeface="BIZ UDゴシック" panose="020B0400000000000000" pitchFamily="49" charset="-128"/>
              </a:rPr>
              <a:t>日時</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0" name="テキスト ボックス 9"/>
          <p:cNvSpPr txBox="1"/>
          <p:nvPr/>
        </p:nvSpPr>
        <p:spPr>
          <a:xfrm>
            <a:off x="848078" y="196025"/>
            <a:ext cx="4031873" cy="276999"/>
          </a:xfrm>
          <a:prstGeom prst="rect">
            <a:avLst/>
          </a:prstGeom>
          <a:solidFill>
            <a:schemeClr val="bg1"/>
          </a:solidFill>
          <a:ln w="6350">
            <a:solidFill>
              <a:schemeClr val="tx1"/>
            </a:solidFill>
          </a:ln>
        </p:spPr>
        <p:txBody>
          <a:bodyPr wrap="none" rtlCol="0">
            <a:spAutoFit/>
          </a:bodyPr>
          <a:lstStyle/>
          <a:p>
            <a:r>
              <a:rPr kumimoji="1" lang="ja-JP" altLang="en-US" sz="1200" dirty="0" smtClean="0">
                <a:latin typeface="BIZ UDゴシック" panose="020B0400000000000000" pitchFamily="49" charset="-128"/>
                <a:ea typeface="BIZ UDゴシック" panose="020B0400000000000000" pitchFamily="49" charset="-128"/>
              </a:rPr>
              <a:t>三重県主催　水素の需要拡大に向けた普及啓発イベント</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11088" y="5496496"/>
            <a:ext cx="3438762" cy="646331"/>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p:spPr>
        <p:txBody>
          <a:bodyPr wrap="none" rtlCol="0">
            <a:spAutoFit/>
          </a:bodyPr>
          <a:lstStyle/>
          <a:p>
            <a:r>
              <a:rPr kumimoji="1" lang="ja-JP" altLang="en-US"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お子様向けイベント</a:t>
            </a:r>
            <a:endParaRPr kumimoji="1" lang="en-US" altLang="ja-JP"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　</a:t>
            </a:r>
            <a:r>
              <a:rPr kumimoji="1" lang="ja-JP" altLang="en-US"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～水素エネルギーで遊ぼう～</a:t>
            </a:r>
            <a:endParaRPr kumimoji="1" lang="en-US" altLang="ja-JP"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644340" y="2222758"/>
            <a:ext cx="2492990"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水素を作ってみよう！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96171" y="8855293"/>
            <a:ext cx="1107996" cy="646331"/>
          </a:xfrm>
          <a:prstGeom prst="rect">
            <a:avLst/>
          </a:prstGeom>
          <a:noFill/>
        </p:spPr>
        <p:txBody>
          <a:bodyPr wrap="none" rtlCol="0">
            <a:spAutoFit/>
          </a:bodyPr>
          <a:lstStyle/>
          <a:p>
            <a:r>
              <a:rPr kumimoji="1" lang="ja-JP" altLang="en-US" dirty="0" smtClean="0">
                <a:solidFill>
                  <a:srgbClr val="FF0000"/>
                </a:solidFill>
                <a:latin typeface="HG創英角ﾎﾟｯﾌﾟ体" panose="040B0A09000000000000" pitchFamily="49" charset="-128"/>
                <a:ea typeface="HG創英角ﾎﾟｯﾌﾟ体" panose="040B0A09000000000000" pitchFamily="49" charset="-128"/>
              </a:rPr>
              <a:t>常時展示</a:t>
            </a:r>
            <a:endParaRPr kumimoji="1" lang="en-US" altLang="ja-JP" dirty="0" smtClean="0">
              <a:solidFill>
                <a:srgbClr val="FF0000"/>
              </a:solidFill>
              <a:latin typeface="HG創英角ﾎﾟｯﾌﾟ体" panose="040B0A09000000000000" pitchFamily="49" charset="-128"/>
              <a:ea typeface="HG創英角ﾎﾟｯﾌﾟ体" panose="040B0A09000000000000" pitchFamily="49" charset="-128"/>
            </a:endParaRPr>
          </a:p>
          <a:p>
            <a:r>
              <a:rPr kumimoji="1" lang="ja-JP" altLang="en-US" dirty="0" smtClean="0">
                <a:solidFill>
                  <a:srgbClr val="FF0000"/>
                </a:solidFill>
                <a:latin typeface="HG創英角ﾎﾟｯﾌﾟ体" panose="040B0A09000000000000" pitchFamily="49" charset="-128"/>
                <a:ea typeface="HG創英角ﾎﾟｯﾌﾟ体" panose="040B0A09000000000000" pitchFamily="49" charset="-128"/>
              </a:rPr>
              <a:t>入場</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自由</a:t>
            </a:r>
          </a:p>
        </p:txBody>
      </p:sp>
      <p:sp>
        <p:nvSpPr>
          <p:cNvPr id="17" name="テキスト ボックス 16"/>
          <p:cNvSpPr txBox="1"/>
          <p:nvPr/>
        </p:nvSpPr>
        <p:spPr>
          <a:xfrm>
            <a:off x="3649850" y="3758531"/>
            <a:ext cx="3262432" cy="2400657"/>
          </a:xfrm>
          <a:prstGeom prst="rect">
            <a:avLst/>
          </a:prstGeom>
          <a:noFill/>
        </p:spPr>
        <p:txBody>
          <a:bodyPr wrap="none" rtlCol="0">
            <a:spAutoFit/>
          </a:bodyPr>
          <a:lstStyle/>
          <a:p>
            <a:r>
              <a:rPr kumimoji="1" lang="ja-JP" altLang="en-US" b="1" u="sng" dirty="0" smtClean="0">
                <a:latin typeface="HG丸ｺﾞｼｯｸM-PRO" panose="020F0600000000000000" pitchFamily="50" charset="-128"/>
                <a:ea typeface="HG丸ｺﾞｼｯｸM-PRO" panose="020F0600000000000000" pitchFamily="50" charset="-128"/>
              </a:rPr>
              <a:t>開始</a:t>
            </a:r>
            <a:r>
              <a:rPr kumimoji="1" lang="ja-JP" altLang="en-US" sz="1400" b="1" u="sng" dirty="0" smtClean="0">
                <a:latin typeface="HG丸ｺﾞｼｯｸM-PRO" panose="020F0600000000000000" pitchFamily="50" charset="-128"/>
                <a:ea typeface="HG丸ｺﾞｼｯｸM-PRO" panose="020F0600000000000000" pitchFamily="50" charset="-128"/>
              </a:rPr>
              <a:t>時刻～</a:t>
            </a:r>
            <a:r>
              <a:rPr kumimoji="1" lang="ja-JP" altLang="en-US" b="1" u="sng" dirty="0" smtClean="0">
                <a:latin typeface="HG丸ｺﾞｼｯｸM-PRO" panose="020F0600000000000000" pitchFamily="50" charset="-128"/>
                <a:ea typeface="HG丸ｺﾞｼｯｸM-PRO" panose="020F0600000000000000" pitchFamily="50" charset="-128"/>
              </a:rPr>
              <a:t>終了</a:t>
            </a:r>
            <a:r>
              <a:rPr kumimoji="1" lang="ja-JP" altLang="en-US" sz="1400" b="1" u="sng" dirty="0" smtClean="0">
                <a:latin typeface="HG丸ｺﾞｼｯｸM-PRO" panose="020F0600000000000000" pitchFamily="50" charset="-128"/>
                <a:ea typeface="HG丸ｺﾞｼｯｸM-PRO" panose="020F0600000000000000" pitchFamily="50" charset="-128"/>
              </a:rPr>
              <a:t>時刻</a:t>
            </a:r>
            <a:endParaRPr kumimoji="1" lang="en-US" altLang="ja-JP" sz="1400" b="1"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①</a:t>
            </a:r>
            <a:r>
              <a:rPr kumimoji="1" lang="en-US" altLang="ja-JP" dirty="0" smtClean="0">
                <a:latin typeface="HG丸ｺﾞｼｯｸM-PRO" panose="020F0600000000000000" pitchFamily="50" charset="-128"/>
                <a:ea typeface="HG丸ｺﾞｼｯｸM-PRO" panose="020F0600000000000000" pitchFamily="50" charset="-128"/>
              </a:rPr>
              <a:t>1</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sz="1400" dirty="0" smtClean="0">
                <a:latin typeface="HG丸ｺﾞｼｯｸM-PRO" panose="020F0600000000000000" pitchFamily="50" charset="-128"/>
                <a:ea typeface="HG丸ｺﾞｼｯｸM-PRO" panose="020F0600000000000000" pitchFamily="50" charset="-128"/>
              </a:rPr>
              <a:t>時～</a:t>
            </a:r>
            <a:r>
              <a:rPr kumimoji="1" lang="en-US" altLang="ja-JP" dirty="0" smtClean="0">
                <a:latin typeface="HG丸ｺﾞｼｯｸM-PRO" panose="020F0600000000000000" pitchFamily="50" charset="-128"/>
                <a:ea typeface="HG丸ｺﾞｼｯｸM-PRO" panose="020F0600000000000000" pitchFamily="50" charset="-128"/>
              </a:rPr>
              <a:t>12</a:t>
            </a:r>
            <a:r>
              <a:rPr kumimoji="1" lang="ja-JP" altLang="en-US" sz="1400" dirty="0" smtClean="0">
                <a:latin typeface="HG丸ｺﾞｼｯｸM-PRO" panose="020F0600000000000000" pitchFamily="50" charset="-128"/>
                <a:ea typeface="HG丸ｺﾞｼｯｸM-PRO" panose="020F0600000000000000" pitchFamily="50" charset="-128"/>
              </a:rPr>
              <a:t>時</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②</a:t>
            </a:r>
            <a:r>
              <a:rPr kumimoji="1" lang="en-US" altLang="ja-JP" dirty="0" smtClean="0">
                <a:latin typeface="HG丸ｺﾞｼｯｸM-PRO" panose="020F0600000000000000" pitchFamily="50" charset="-128"/>
                <a:ea typeface="HG丸ｺﾞｼｯｸM-PRO" panose="020F0600000000000000" pitchFamily="50" charset="-128"/>
              </a:rPr>
              <a:t>13</a:t>
            </a:r>
            <a:r>
              <a:rPr kumimoji="1" lang="ja-JP" altLang="en-US" sz="1400" dirty="0" smtClean="0">
                <a:latin typeface="HG丸ｺﾞｼｯｸM-PRO" panose="020F0600000000000000" pitchFamily="50" charset="-128"/>
                <a:ea typeface="HG丸ｺﾞｼｯｸM-PRO" panose="020F0600000000000000" pitchFamily="50" charset="-128"/>
              </a:rPr>
              <a:t>時～</a:t>
            </a:r>
            <a:r>
              <a:rPr kumimoji="1" lang="en-US" altLang="ja-JP" dirty="0" smtClean="0">
                <a:latin typeface="HG丸ｺﾞｼｯｸM-PRO" panose="020F0600000000000000" pitchFamily="50" charset="-128"/>
                <a:ea typeface="HG丸ｺﾞｼｯｸM-PRO" panose="020F0600000000000000" pitchFamily="50" charset="-128"/>
              </a:rPr>
              <a:t>14</a:t>
            </a:r>
            <a:r>
              <a:rPr kumimoji="1" lang="ja-JP" altLang="en-US" sz="1400" dirty="0" smtClean="0">
                <a:latin typeface="HG丸ｺﾞｼｯｸM-PRO" panose="020F0600000000000000" pitchFamily="50" charset="-128"/>
                <a:ea typeface="HG丸ｺﾞｼｯｸM-PRO" panose="020F0600000000000000" pitchFamily="50" charset="-128"/>
              </a:rPr>
              <a:t>時</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③</a:t>
            </a:r>
            <a:r>
              <a:rPr kumimoji="1" lang="en-US" altLang="ja-JP" dirty="0" smtClean="0">
                <a:latin typeface="HG丸ｺﾞｼｯｸM-PRO" panose="020F0600000000000000" pitchFamily="50" charset="-128"/>
                <a:ea typeface="HG丸ｺﾞｼｯｸM-PRO" panose="020F0600000000000000" pitchFamily="50" charset="-128"/>
              </a:rPr>
              <a:t>15</a:t>
            </a:r>
            <a:r>
              <a:rPr kumimoji="1" lang="ja-JP" altLang="en-US" sz="1400" dirty="0" smtClean="0">
                <a:latin typeface="HG丸ｺﾞｼｯｸM-PRO" panose="020F0600000000000000" pitchFamily="50" charset="-128"/>
                <a:ea typeface="HG丸ｺﾞｼｯｸM-PRO" panose="020F0600000000000000" pitchFamily="50" charset="-128"/>
              </a:rPr>
              <a:t>時～</a:t>
            </a:r>
            <a:r>
              <a:rPr kumimoji="1" lang="en-US" altLang="ja-JP" dirty="0" smtClean="0">
                <a:latin typeface="HG丸ｺﾞｼｯｸM-PRO" panose="020F0600000000000000" pitchFamily="50" charset="-128"/>
                <a:ea typeface="HG丸ｺﾞｼｯｸM-PRO" panose="020F0600000000000000" pitchFamily="50" charset="-128"/>
              </a:rPr>
              <a:t>16</a:t>
            </a:r>
            <a:r>
              <a:rPr kumimoji="1" lang="ja-JP" altLang="en-US" sz="1400" dirty="0" smtClean="0">
                <a:latin typeface="HG丸ｺﾞｼｯｸM-PRO" panose="020F0600000000000000" pitchFamily="50" charset="-128"/>
                <a:ea typeface="HG丸ｺﾞｼｯｸM-PRO" panose="020F0600000000000000" pitchFamily="50" charset="-128"/>
              </a:rPr>
              <a:t>時　　</a:t>
            </a:r>
            <a:r>
              <a:rPr kumimoji="1" lang="ja-JP" altLang="en-US" dirty="0" smtClean="0">
                <a:latin typeface="HG丸ｺﾞｼｯｸM-PRO" panose="020F0600000000000000" pitchFamily="50" charset="-128"/>
                <a:ea typeface="HG丸ｺﾞｼｯｸM-PRO" panose="020F0600000000000000" pitchFamily="50" charset="-128"/>
              </a:rPr>
              <a:t>（３回）</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BIZ UDゴシック" panose="020B0400000000000000" pitchFamily="49" charset="-128"/>
                <a:ea typeface="BIZ UDゴシック" panose="020B0400000000000000" pitchFamily="49" charset="-128"/>
              </a:rPr>
              <a:t>　</a:t>
            </a:r>
            <a:r>
              <a:rPr kumimoji="1" lang="en-US" altLang="ja-JP" sz="1200" dirty="0" smtClean="0">
                <a:latin typeface="BIZ UDゴシック" panose="020B0400000000000000" pitchFamily="49" charset="-128"/>
                <a:ea typeface="BIZ UDゴシック" panose="020B0400000000000000" pitchFamily="49" charset="-128"/>
              </a:rPr>
              <a:t>※</a:t>
            </a:r>
            <a:r>
              <a:rPr kumimoji="1" lang="ja-JP" altLang="en-US" sz="1200" dirty="0" smtClean="0">
                <a:latin typeface="BIZ UDゴシック" panose="020B0400000000000000" pitchFamily="49" charset="-128"/>
                <a:ea typeface="BIZ UDゴシック" panose="020B0400000000000000" pitchFamily="49" charset="-128"/>
              </a:rPr>
              <a:t>定員　親子１６組</a:t>
            </a:r>
            <a:endParaRPr kumimoji="1" lang="en-US" altLang="ja-JP" sz="1200" dirty="0" smtClean="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smtClean="0">
                <a:latin typeface="BIZ UDゴシック" panose="020B0400000000000000" pitchFamily="49" charset="-128"/>
                <a:ea typeface="BIZ UDゴシック" panose="020B0400000000000000" pitchFamily="49" charset="-128"/>
              </a:rPr>
              <a:t>※</a:t>
            </a:r>
            <a:r>
              <a:rPr kumimoji="1" lang="ja-JP" altLang="en-US" sz="1200" dirty="0" smtClean="0">
                <a:latin typeface="BIZ UDゴシック" panose="020B0400000000000000" pitchFamily="49" charset="-128"/>
                <a:ea typeface="BIZ UDゴシック" panose="020B0400000000000000" pitchFamily="49" charset="-128"/>
              </a:rPr>
              <a:t>各回、同じ内容です。</a:t>
            </a:r>
            <a:endParaRPr kumimoji="1" lang="en-US" altLang="ja-JP" sz="1200" dirty="0" smtClean="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smtClean="0">
                <a:latin typeface="BIZ UDゴシック" panose="020B0400000000000000" pitchFamily="49" charset="-128"/>
                <a:ea typeface="BIZ UDゴシック" panose="020B0400000000000000" pitchFamily="49" charset="-128"/>
              </a:rPr>
              <a:t>※</a:t>
            </a:r>
            <a:r>
              <a:rPr kumimoji="1" lang="ja-JP" altLang="en-US" sz="1200" dirty="0" smtClean="0">
                <a:latin typeface="BIZ UDゴシック" panose="020B0400000000000000" pitchFamily="49" charset="-128"/>
                <a:ea typeface="BIZ UDゴシック" panose="020B0400000000000000" pitchFamily="49" charset="-128"/>
              </a:rPr>
              <a:t>イベントで使うおもちゃの</a:t>
            </a:r>
            <a:endParaRPr kumimoji="1" lang="en-US" altLang="ja-JP" sz="1200" dirty="0" smtClean="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kumimoji="1" lang="ja-JP" altLang="en-US" sz="1200" dirty="0" smtClean="0">
                <a:latin typeface="BIZ UDゴシック" panose="020B0400000000000000" pitchFamily="49" charset="-128"/>
                <a:ea typeface="BIZ UDゴシック" panose="020B0400000000000000" pitchFamily="49" charset="-128"/>
              </a:rPr>
              <a:t>　お持ち帰りはできません。</a:t>
            </a:r>
            <a:endParaRPr kumimoji="1" lang="en-US" altLang="ja-JP" sz="1200" dirty="0" smtClean="0">
              <a:latin typeface="BIZ UDゴシック" panose="020B0400000000000000" pitchFamily="49" charset="-128"/>
              <a:ea typeface="BIZ UDゴシック" panose="020B0400000000000000" pitchFamily="49" charset="-128"/>
            </a:endParaRPr>
          </a:p>
          <a:p>
            <a:pPr lvl="0"/>
            <a:r>
              <a:rPr kumimoji="1" lang="ja-JP" altLang="en-US" dirty="0" smtClean="0">
                <a:solidFill>
                  <a:srgbClr val="FF0000"/>
                </a:solidFill>
                <a:latin typeface="HG創英角ﾎﾟｯﾌﾟ体" panose="040B0A09000000000000" pitchFamily="49" charset="-128"/>
                <a:ea typeface="HG創英角ﾎﾟｯﾌﾟ体" panose="040B0A09000000000000" pitchFamily="49" charset="-128"/>
              </a:rPr>
              <a:t>参加整理券が必要です</a:t>
            </a:r>
            <a:endParaRPr kumimoji="1" lang="en-US" altLang="ja-JP" dirty="0">
              <a:solidFill>
                <a:srgbClr val="FF0000"/>
              </a:solidFill>
              <a:latin typeface="HG創英角ﾎﾟｯﾌﾟ体" panose="040B0A09000000000000" pitchFamily="49" charset="-128"/>
              <a:ea typeface="HG創英角ﾎﾟｯﾌﾟ体" panose="040B0A09000000000000" pitchFamily="49" charset="-128"/>
            </a:endParaRPr>
          </a:p>
          <a:p>
            <a:pPr lvl="0"/>
            <a:r>
              <a:rPr kumimoji="1" lang="ja-JP" altLang="en-US" sz="1200" dirty="0" smtClean="0">
                <a:latin typeface="BIZ UDゴシック" panose="020B0400000000000000" pitchFamily="49" charset="-128"/>
                <a:ea typeface="BIZ UDゴシック" panose="020B0400000000000000" pitchFamily="49" charset="-128"/>
              </a:rPr>
              <a:t>（各回の開始前に、会場</a:t>
            </a:r>
            <a:r>
              <a:rPr kumimoji="1" lang="ja-JP" altLang="en-US" sz="1200" dirty="0" smtClean="0">
                <a:latin typeface="BIZ UDゴシック" panose="020B0400000000000000" pitchFamily="49" charset="-128"/>
                <a:ea typeface="BIZ UDゴシック" panose="020B0400000000000000" pitchFamily="49" charset="-128"/>
              </a:rPr>
              <a:t>にて先着順で配布）</a:t>
            </a:r>
            <a:endParaRPr kumimoji="1" lang="en-US" altLang="ja-JP" sz="1200" dirty="0">
              <a:latin typeface="BIZ UDゴシック" panose="020B0400000000000000" pitchFamily="49" charset="-128"/>
              <a:ea typeface="BIZ UDゴシック" panose="020B0400000000000000" pitchFamily="49" charset="-128"/>
            </a:endParaRPr>
          </a:p>
        </p:txBody>
      </p:sp>
      <p:pic>
        <p:nvPicPr>
          <p:cNvPr id="21" name="図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684" y="7286426"/>
            <a:ext cx="2114802" cy="1437061"/>
          </a:xfrm>
          <a:prstGeom prst="rect">
            <a:avLst/>
          </a:prstGeom>
          <a:effectLst>
            <a:softEdge rad="63500"/>
          </a:effectLst>
        </p:spPr>
      </p:pic>
      <p:sp>
        <p:nvSpPr>
          <p:cNvPr id="24" name="テキスト ボックス 23"/>
          <p:cNvSpPr txBox="1"/>
          <p:nvPr/>
        </p:nvSpPr>
        <p:spPr>
          <a:xfrm>
            <a:off x="4989085" y="70922"/>
            <a:ext cx="1723549" cy="461665"/>
          </a:xfrm>
          <a:prstGeom prst="rect">
            <a:avLst/>
          </a:prstGeom>
          <a:noFill/>
        </p:spPr>
        <p:txBody>
          <a:bodyPr wrap="none" rtlCol="0">
            <a:spAutoFit/>
          </a:bodyPr>
          <a:lstStyle/>
          <a:p>
            <a:r>
              <a:rPr kumimoji="1" lang="ja-JP" altLang="en-US" sz="2400" dirty="0" smtClean="0">
                <a:solidFill>
                  <a:srgbClr val="FF0000"/>
                </a:solidFill>
                <a:latin typeface="HG創英角ﾎﾟｯﾌﾟ体" panose="040B0A09000000000000" pitchFamily="49" charset="-128"/>
                <a:ea typeface="HG創英角ﾎﾟｯﾌﾟ体" panose="040B0A09000000000000" pitchFamily="49" charset="-128"/>
              </a:rPr>
              <a:t>参加費無料</a:t>
            </a:r>
            <a:endParaRPr kumimoji="1" lang="en-US" altLang="ja-JP" sz="2400" dirty="0" smtClean="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12" name="テキスト ボックス 11"/>
          <p:cNvSpPr txBox="1"/>
          <p:nvPr/>
        </p:nvSpPr>
        <p:spPr>
          <a:xfrm>
            <a:off x="1204167" y="8855293"/>
            <a:ext cx="5530681" cy="646331"/>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p:spPr>
        <p:txBody>
          <a:bodyPr wrap="none" rtlCol="0">
            <a:spAutoFit/>
          </a:bodyPr>
          <a:lstStyle/>
          <a:p>
            <a:r>
              <a:rPr kumimoji="1" lang="ja-JP" altLang="en-US"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メイド・イン・三重県　部品展示</a:t>
            </a:r>
            <a:endParaRPr kumimoji="1" lang="en-US" altLang="ja-JP"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a:p>
            <a:r>
              <a:rPr kumimoji="1" lang="ja-JP" altLang="en-US" b="1" dirty="0" smtClean="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～ＦＣＥＶ（燃料電池車）のタンクを見てみよう～</a:t>
            </a:r>
            <a:endParaRPr kumimoji="1" lang="ja-JP" altLang="en-US" b="1" dirty="0">
              <a:solidFill>
                <a:schemeClr val="bg1"/>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endParaRPr>
          </a:p>
        </p:txBody>
      </p:sp>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32436" t="42879" r="58596" b="46002"/>
          <a:stretch/>
        </p:blipFill>
        <p:spPr>
          <a:xfrm>
            <a:off x="3919533" y="2250275"/>
            <a:ext cx="1657614" cy="1541269"/>
          </a:xfrm>
          <a:prstGeom prst="rect">
            <a:avLst/>
          </a:prstGeom>
          <a:effectLst>
            <a:softEdge rad="63500"/>
          </a:effectLst>
        </p:spPr>
      </p:pic>
      <p:sp>
        <p:nvSpPr>
          <p:cNvPr id="27" name="テキスト ボックス 26"/>
          <p:cNvSpPr txBox="1"/>
          <p:nvPr/>
        </p:nvSpPr>
        <p:spPr>
          <a:xfrm>
            <a:off x="182675" y="3587048"/>
            <a:ext cx="3416320" cy="507831"/>
          </a:xfrm>
          <a:prstGeom prst="rect">
            <a:avLst/>
          </a:prstGeom>
          <a:noFill/>
        </p:spPr>
        <p:txBody>
          <a:bodyPr wrap="none" rtlCol="0">
            <a:spAutoFit/>
          </a:bodyPr>
          <a:lstStyle/>
          <a:p>
            <a:r>
              <a:rPr kumimoji="1" lang="ja-JP" altLang="en-US" sz="900" dirty="0" smtClean="0">
                <a:latin typeface="HG丸ｺﾞｼｯｸM-PRO" panose="020F0600000000000000" pitchFamily="50" charset="-128"/>
                <a:ea typeface="HG丸ｺﾞｼｯｸM-PRO" panose="020F0600000000000000" pitchFamily="50" charset="-128"/>
              </a:rPr>
              <a:t>　　　　　　　　　　　　　　まと</a:t>
            </a:r>
            <a:endParaRPr kumimoji="1" lang="en-US" altLang="ja-JP" sz="900"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水素ロケットで的をねらおう！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528924" y="2904903"/>
            <a:ext cx="272382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水素で動く車で遊ぼう！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29" name="二等辺三角形 28"/>
          <p:cNvSpPr/>
          <p:nvPr/>
        </p:nvSpPr>
        <p:spPr>
          <a:xfrm rot="10800000">
            <a:off x="1724176" y="2604825"/>
            <a:ext cx="333319" cy="287344"/>
          </a:xfrm>
          <a:prstGeom prst="triangl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0800000">
            <a:off x="1724176" y="3286969"/>
            <a:ext cx="333319" cy="287344"/>
          </a:xfrm>
          <a:prstGeom prst="triangl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58" y="4157147"/>
            <a:ext cx="717852" cy="10800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7945" y="2516043"/>
            <a:ext cx="717852" cy="1080000"/>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4175" y="6713777"/>
            <a:ext cx="937589" cy="937589"/>
          </a:xfrm>
          <a:prstGeom prst="rect">
            <a:avLst/>
          </a:prstGeom>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638" y="89023"/>
            <a:ext cx="727978" cy="489201"/>
          </a:xfrm>
          <a:prstGeom prst="rect">
            <a:avLst/>
          </a:prstGeom>
        </p:spPr>
      </p:pic>
      <p:sp>
        <p:nvSpPr>
          <p:cNvPr id="31" name="テキスト ボックス 30"/>
          <p:cNvSpPr txBox="1"/>
          <p:nvPr/>
        </p:nvSpPr>
        <p:spPr>
          <a:xfrm>
            <a:off x="79449" y="6203385"/>
            <a:ext cx="4339650" cy="276999"/>
          </a:xfrm>
          <a:prstGeom prst="rect">
            <a:avLst/>
          </a:prstGeom>
          <a:noFill/>
        </p:spPr>
        <p:txBody>
          <a:bodyPr wrap="none" rtlCol="0">
            <a:spAutoFit/>
          </a:bodyPr>
          <a:lstStyle/>
          <a:p>
            <a:r>
              <a:rPr kumimoji="1" lang="ja-JP" altLang="en-US" sz="1200" dirty="0" smtClean="0">
                <a:latin typeface="BIZ UDゴシック" panose="020B0400000000000000" pitchFamily="49" charset="-128"/>
                <a:ea typeface="BIZ UDゴシック" panose="020B0400000000000000" pitchFamily="49" charset="-128"/>
              </a:rPr>
              <a:t>（イベント協力）</a:t>
            </a:r>
            <a:r>
              <a:rPr kumimoji="1" lang="ja-JP" altLang="en-US" sz="1200" dirty="0">
                <a:latin typeface="BIZ UDゴシック" panose="020B0400000000000000" pitchFamily="49" charset="-128"/>
                <a:ea typeface="BIZ UDゴシック" panose="020B0400000000000000" pitchFamily="49" charset="-128"/>
              </a:rPr>
              <a:t>中部圏水素・アンモニア社会実装推進会議</a:t>
            </a:r>
          </a:p>
        </p:txBody>
      </p:sp>
      <p:sp>
        <p:nvSpPr>
          <p:cNvPr id="35" name="テキスト ボックス 34"/>
          <p:cNvSpPr txBox="1"/>
          <p:nvPr/>
        </p:nvSpPr>
        <p:spPr>
          <a:xfrm>
            <a:off x="1232798" y="9484570"/>
            <a:ext cx="3262432" cy="276999"/>
          </a:xfrm>
          <a:prstGeom prst="rect">
            <a:avLst/>
          </a:prstGeom>
          <a:noFill/>
        </p:spPr>
        <p:txBody>
          <a:bodyPr wrap="none" rtlCol="0">
            <a:spAutoFit/>
          </a:bodyPr>
          <a:lstStyle/>
          <a:p>
            <a:r>
              <a:rPr kumimoji="1" lang="ja-JP" altLang="en-US" sz="1200" dirty="0" smtClean="0">
                <a:latin typeface="BIZ UDゴシック" panose="020B0400000000000000" pitchFamily="49" charset="-128"/>
                <a:ea typeface="BIZ UDゴシック" panose="020B0400000000000000" pitchFamily="49" charset="-128"/>
              </a:rPr>
              <a:t>（展示協力）豊田合成株式会社　いなべ工場</a:t>
            </a:r>
            <a:endParaRPr kumimoji="1" lang="ja-JP" altLang="en-US" sz="1200" dirty="0">
              <a:latin typeface="BIZ UDゴシック" panose="020B0400000000000000" pitchFamily="49" charset="-128"/>
              <a:ea typeface="BIZ UDゴシック" panose="020B0400000000000000" pitchFamily="49" charset="-128"/>
            </a:endParaRPr>
          </a:p>
        </p:txBody>
      </p:sp>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l="5674" t="65041" r="85927" b="28320"/>
          <a:stretch/>
        </p:blipFill>
        <p:spPr>
          <a:xfrm>
            <a:off x="1204167" y="4063538"/>
            <a:ext cx="2137742" cy="1267219"/>
          </a:xfrm>
          <a:prstGeom prst="rect">
            <a:avLst/>
          </a:prstGeom>
          <a:effectLst>
            <a:softEdge rad="63500"/>
          </a:effectLst>
        </p:spPr>
      </p:pic>
      <p:sp>
        <p:nvSpPr>
          <p:cNvPr id="36" name="テキスト ボックス 35"/>
          <p:cNvSpPr txBox="1"/>
          <p:nvPr/>
        </p:nvSpPr>
        <p:spPr>
          <a:xfrm>
            <a:off x="4483785" y="1688507"/>
            <a:ext cx="2380780" cy="461665"/>
          </a:xfrm>
          <a:prstGeom prst="rect">
            <a:avLst/>
          </a:prstGeom>
          <a:noFill/>
        </p:spPr>
        <p:txBody>
          <a:bodyPr wrap="none" rtlCol="0">
            <a:spAutoFit/>
          </a:bodyPr>
          <a:lstStyle/>
          <a:p>
            <a:r>
              <a:rPr kumimoji="1" lang="en-US" altLang="ja-JP" sz="2400" dirty="0" smtClean="0">
                <a:latin typeface="HG丸ｺﾞｼｯｸM-PRO" panose="020F0600000000000000" pitchFamily="50" charset="-128"/>
                <a:ea typeface="HG丸ｺﾞｼｯｸM-PRO" panose="020F0600000000000000" pitchFamily="50" charset="-128"/>
              </a:rPr>
              <a:t>10</a:t>
            </a:r>
            <a:r>
              <a:rPr kumimoji="1" lang="ja-JP" altLang="en-US" sz="1200" dirty="0" smtClean="0">
                <a:latin typeface="HG丸ｺﾞｼｯｸM-PRO" panose="020F0600000000000000" pitchFamily="50" charset="-128"/>
                <a:ea typeface="HG丸ｺﾞｼｯｸM-PRO" panose="020F0600000000000000" pitchFamily="50" charset="-128"/>
              </a:rPr>
              <a:t>時</a:t>
            </a:r>
            <a:r>
              <a:rPr kumimoji="1" lang="ja-JP" altLang="en-US" dirty="0" smtClean="0">
                <a:latin typeface="HG丸ｺﾞｼｯｸM-PRO" panose="020F0600000000000000" pitchFamily="50" charset="-128"/>
                <a:ea typeface="HG丸ｺﾞｼｯｸM-PRO" panose="020F0600000000000000" pitchFamily="50" charset="-128"/>
              </a:rPr>
              <a:t>～</a:t>
            </a:r>
            <a:r>
              <a:rPr kumimoji="1" lang="en-US" altLang="ja-JP" sz="2400" dirty="0" smtClean="0">
                <a:latin typeface="HG丸ｺﾞｼｯｸM-PRO" panose="020F0600000000000000" pitchFamily="50" charset="-128"/>
                <a:ea typeface="HG丸ｺﾞｼｯｸM-PRO" panose="020F0600000000000000" pitchFamily="50" charset="-128"/>
              </a:rPr>
              <a:t>16</a:t>
            </a:r>
            <a:r>
              <a:rPr kumimoji="1" lang="ja-JP" altLang="en-US" sz="1400" dirty="0" smtClean="0">
                <a:latin typeface="HG丸ｺﾞｼｯｸM-PRO" panose="020F0600000000000000" pitchFamily="50" charset="-128"/>
                <a:ea typeface="HG丸ｺﾞｼｯｸM-PRO" panose="020F0600000000000000" pitchFamily="50" charset="-128"/>
              </a:rPr>
              <a:t>時</a:t>
            </a:r>
            <a:r>
              <a:rPr kumimoji="1" lang="en-US" altLang="ja-JP" sz="2400" dirty="0" smtClean="0">
                <a:latin typeface="HG丸ｺﾞｼｯｸM-PRO" panose="020F0600000000000000" pitchFamily="50" charset="-128"/>
                <a:ea typeface="HG丸ｺﾞｼｯｸM-PRO" panose="020F0600000000000000" pitchFamily="50" charset="-128"/>
              </a:rPr>
              <a:t>30</a:t>
            </a:r>
            <a:r>
              <a:rPr kumimoji="1" lang="ja-JP" altLang="en-US" sz="1400" dirty="0" smtClean="0">
                <a:latin typeface="HG丸ｺﾞｼｯｸM-PRO" panose="020F0600000000000000" pitchFamily="50" charset="-128"/>
                <a:ea typeface="HG丸ｺﾞｼｯｸM-PRO" panose="020F0600000000000000" pitchFamily="50" charset="-128"/>
              </a:rPr>
              <a:t>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楕円 5"/>
          <p:cNvSpPr/>
          <p:nvPr/>
        </p:nvSpPr>
        <p:spPr>
          <a:xfrm>
            <a:off x="4091684" y="1718172"/>
            <a:ext cx="432792" cy="43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noAutofit/>
          </a:bodyPr>
          <a:lstStyle/>
          <a:p>
            <a:pPr algn="ctr"/>
            <a:r>
              <a:rPr kumimoji="1" lang="ja-JP" altLang="en-US" sz="2400" dirty="0" smtClean="0">
                <a:latin typeface="HG丸ｺﾞｼｯｸM-PRO" panose="020F0600000000000000" pitchFamily="50" charset="-128"/>
                <a:ea typeface="HG丸ｺﾞｼｯｸM-PRO" panose="020F0600000000000000" pitchFamily="50" charset="-128"/>
              </a:rPr>
              <a:t>土</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37" name="図 36">
            <a:extLst>
              <a:ext uri="{FF2B5EF4-FFF2-40B4-BE49-F238E27FC236}">
                <a16:creationId xmlns:a16="http://schemas.microsoft.com/office/drawing/2014/main" id="{00000000-0008-0000-0000-000009000000}"/>
              </a:ext>
            </a:extLst>
          </p:cNvPr>
          <p:cNvPicPr>
            <a:picLocks noChangeAspect="1"/>
          </p:cNvPicPr>
          <p:nvPr/>
        </p:nvPicPr>
        <p:blipFill>
          <a:blip r:embed="rId9"/>
          <a:stretch>
            <a:fillRect/>
          </a:stretch>
        </p:blipFill>
        <p:spPr>
          <a:xfrm>
            <a:off x="491892" y="6795439"/>
            <a:ext cx="3427641" cy="1928048"/>
          </a:xfrm>
          <a:prstGeom prst="rect">
            <a:avLst/>
          </a:prstGeom>
          <a:effectLst>
            <a:softEdge rad="127000"/>
          </a:effectLst>
        </p:spPr>
      </p:pic>
    </p:spTree>
    <p:extLst>
      <p:ext uri="{BB962C8B-B14F-4D97-AF65-F5344CB8AC3E}">
        <p14:creationId xmlns:p14="http://schemas.microsoft.com/office/powerpoint/2010/main" val="2008052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6864565" cy="1395127"/>
          </a:xfrm>
          <a:prstGeom prst="rect">
            <a:avLst/>
          </a:prstGeom>
          <a:solidFill>
            <a:schemeClr val="accent1">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88640" y="177956"/>
            <a:ext cx="2954655"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イベント会場ご案内</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1182231" y="7898690"/>
            <a:ext cx="4493538" cy="1600438"/>
          </a:xfrm>
          <a:prstGeom prst="rect">
            <a:avLst/>
          </a:prstGeom>
          <a:noFill/>
          <a:ln>
            <a:solidFill>
              <a:schemeClr val="tx1"/>
            </a:solidFill>
          </a:ln>
        </p:spPr>
        <p:txBody>
          <a:bodyPr wrap="none" rtlCol="0">
            <a:spAutoFit/>
          </a:bodyPr>
          <a:lstStyle/>
          <a:p>
            <a:r>
              <a:rPr kumimoji="1" lang="ja-JP" altLang="en-US" sz="1400" dirty="0" smtClean="0">
                <a:latin typeface="BIZ UDゴシック" panose="020B0400000000000000" pitchFamily="49" charset="-128"/>
                <a:ea typeface="BIZ UDゴシック" panose="020B0400000000000000" pitchFamily="49" charset="-128"/>
              </a:rPr>
              <a:t>主催　　　三重県</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協力　　　中部圏</a:t>
            </a:r>
            <a:r>
              <a:rPr kumimoji="1" lang="ja-JP" altLang="en-US" sz="1400" dirty="0">
                <a:latin typeface="BIZ UDゴシック" panose="020B0400000000000000" pitchFamily="49" charset="-128"/>
                <a:ea typeface="BIZ UDゴシック" panose="020B0400000000000000" pitchFamily="49" charset="-128"/>
              </a:rPr>
              <a:t>水素・アンモニア社会実装推進会議</a:t>
            </a:r>
          </a:p>
          <a:p>
            <a:r>
              <a:rPr kumimoji="1" lang="ja-JP" altLang="en-US" sz="1400" dirty="0" smtClean="0">
                <a:latin typeface="BIZ UDゴシック" panose="020B0400000000000000" pitchFamily="49" charset="-128"/>
                <a:ea typeface="BIZ UDゴシック" panose="020B0400000000000000" pitchFamily="49" charset="-128"/>
              </a:rPr>
              <a:t>　　　　　豊田</a:t>
            </a:r>
            <a:r>
              <a:rPr kumimoji="1" lang="ja-JP" altLang="en-US" sz="1400" dirty="0">
                <a:latin typeface="BIZ UDゴシック" panose="020B0400000000000000" pitchFamily="49" charset="-128"/>
                <a:ea typeface="BIZ UDゴシック" panose="020B0400000000000000" pitchFamily="49" charset="-128"/>
              </a:rPr>
              <a:t>合成株式会社　いなべ</a:t>
            </a:r>
            <a:r>
              <a:rPr kumimoji="1" lang="ja-JP" altLang="en-US" sz="1400" dirty="0" smtClean="0">
                <a:latin typeface="BIZ UDゴシック" panose="020B0400000000000000" pitchFamily="49" charset="-128"/>
                <a:ea typeface="BIZ UDゴシック" panose="020B0400000000000000" pitchFamily="49" charset="-128"/>
              </a:rPr>
              <a:t>工場</a:t>
            </a:r>
            <a:endParaRPr kumimoji="1" lang="en-US" altLang="ja-JP" sz="1400" dirty="0" smtClean="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問合せ　　三重県　雇用経済部　新産業振興課</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（電話）　０５９－２２４－３１１３</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a:t>
            </a:r>
            <a:r>
              <a:rPr kumimoji="1" lang="en-US" altLang="ja-JP" sz="1400" dirty="0" smtClean="0">
                <a:latin typeface="BIZ UDゴシック" panose="020B0400000000000000" pitchFamily="49" charset="-128"/>
                <a:ea typeface="BIZ UDゴシック" panose="020B0400000000000000" pitchFamily="49" charset="-128"/>
              </a:rPr>
              <a:t>Mail</a:t>
            </a:r>
            <a:r>
              <a:rPr kumimoji="1" lang="ja-JP" altLang="en-US" sz="1400" dirty="0" smtClean="0">
                <a:latin typeface="BIZ UDゴシック" panose="020B0400000000000000" pitchFamily="49" charset="-128"/>
                <a:ea typeface="BIZ UDゴシック" panose="020B0400000000000000" pitchFamily="49" charset="-128"/>
              </a:rPr>
              <a:t>）　</a:t>
            </a:r>
            <a:r>
              <a:rPr kumimoji="1" lang="en-US" altLang="ja-JP" sz="1400" dirty="0" smtClean="0">
                <a:latin typeface="BIZ UDゴシック" panose="020B0400000000000000" pitchFamily="49" charset="-128"/>
                <a:ea typeface="BIZ UDゴシック" panose="020B0400000000000000" pitchFamily="49" charset="-128"/>
              </a:rPr>
              <a:t>shinsang@pref.mie.lg.jp</a:t>
            </a:r>
            <a:endParaRPr kumimoji="1" lang="ja-JP" altLang="en-US" sz="1400" dirty="0">
              <a:latin typeface="BIZ UDゴシック" panose="020B0400000000000000" pitchFamily="49" charset="-128"/>
              <a:ea typeface="BIZ UDゴシック" panose="020B0400000000000000" pitchFamily="49" charset="-128"/>
            </a:endParaRPr>
          </a:p>
        </p:txBody>
      </p:sp>
      <p:pic>
        <p:nvPicPr>
          <p:cNvPr id="31" name="図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847" y="7965328"/>
            <a:ext cx="278064" cy="186859"/>
          </a:xfrm>
          <a:prstGeom prst="rect">
            <a:avLst/>
          </a:prstGeom>
        </p:spPr>
      </p:pic>
      <p:sp>
        <p:nvSpPr>
          <p:cNvPr id="22" name="テキスト ボックス 21"/>
          <p:cNvSpPr txBox="1"/>
          <p:nvPr/>
        </p:nvSpPr>
        <p:spPr>
          <a:xfrm>
            <a:off x="404664" y="679561"/>
            <a:ext cx="6192688" cy="430887"/>
          </a:xfrm>
          <a:prstGeom prst="rect">
            <a:avLst/>
          </a:prstGeom>
          <a:noFill/>
        </p:spPr>
        <p:txBody>
          <a:bodyPr wrap="square" lIns="0" tIns="0" rIns="0" bIns="0" rtlCol="0" anchor="ctr" anchorCtr="0">
            <a:noAutofit/>
          </a:bodyPr>
          <a:lstStyle/>
          <a:p>
            <a:r>
              <a:rPr kumimoji="1" lang="ja-JP" altLang="en-US" sz="1400" dirty="0">
                <a:solidFill>
                  <a:srgbClr val="B60081"/>
                </a:solidFill>
                <a:latin typeface="BIZ UDゴシック" panose="020B0400000000000000" pitchFamily="49" charset="-128"/>
                <a:ea typeface="BIZ UDゴシック" panose="020B0400000000000000" pitchFamily="49" charset="-128"/>
              </a:rPr>
              <a:t>イオンモール</a:t>
            </a:r>
            <a:r>
              <a:rPr kumimoji="1" lang="ja-JP" altLang="en-US" sz="1400" dirty="0" smtClean="0">
                <a:solidFill>
                  <a:srgbClr val="B60081"/>
                </a:solidFill>
                <a:latin typeface="BIZ UDゴシック" panose="020B0400000000000000" pitchFamily="49" charset="-128"/>
                <a:ea typeface="BIZ UDゴシック" panose="020B0400000000000000" pitchFamily="49" charset="-128"/>
              </a:rPr>
              <a:t>東員 </a:t>
            </a:r>
            <a:r>
              <a:rPr kumimoji="1" lang="ja-JP" altLang="en-US" sz="1400" dirty="0" smtClean="0">
                <a:latin typeface="BIZ UDゴシック" panose="020B0400000000000000" pitchFamily="49" charset="-128"/>
                <a:ea typeface="BIZ UDゴシック" panose="020B0400000000000000" pitchFamily="49" charset="-128"/>
              </a:rPr>
              <a:t>≪</a:t>
            </a:r>
            <a:r>
              <a:rPr kumimoji="1" lang="zh-TW" altLang="en-US" sz="1400" dirty="0" smtClean="0">
                <a:latin typeface="BIZ UDゴシック" panose="020B0400000000000000" pitchFamily="49" charset="-128"/>
                <a:ea typeface="BIZ UDゴシック" panose="020B0400000000000000" pitchFamily="49" charset="-128"/>
              </a:rPr>
              <a:t>員弁郡</a:t>
            </a:r>
            <a:r>
              <a:rPr kumimoji="1" lang="zh-TW" altLang="en-US" sz="1400" dirty="0">
                <a:latin typeface="BIZ UDゴシック" panose="020B0400000000000000" pitchFamily="49" charset="-128"/>
                <a:ea typeface="BIZ UDゴシック" panose="020B0400000000000000" pitchFamily="49" charset="-128"/>
              </a:rPr>
              <a:t>東員町大字長深字築田</a:t>
            </a:r>
            <a:r>
              <a:rPr kumimoji="1" lang="en-US" altLang="zh-TW" sz="1400" dirty="0">
                <a:latin typeface="BIZ UDゴシック" panose="020B0400000000000000" pitchFamily="49" charset="-128"/>
                <a:ea typeface="BIZ UDゴシック" panose="020B0400000000000000" pitchFamily="49" charset="-128"/>
              </a:rPr>
              <a:t>510</a:t>
            </a:r>
            <a:r>
              <a:rPr kumimoji="1" lang="zh-TW" altLang="en-US" sz="1400" dirty="0">
                <a:latin typeface="BIZ UDゴシック" panose="020B0400000000000000" pitchFamily="49" charset="-128"/>
                <a:ea typeface="BIZ UDゴシック" panose="020B0400000000000000" pitchFamily="49" charset="-128"/>
              </a:rPr>
              <a:t>番地</a:t>
            </a:r>
            <a:r>
              <a:rPr kumimoji="1" lang="en-US" altLang="zh-TW" sz="1400" dirty="0" smtClean="0">
                <a:latin typeface="BIZ UDゴシック" panose="020B0400000000000000" pitchFamily="49" charset="-128"/>
                <a:ea typeface="BIZ UDゴシック" panose="020B0400000000000000" pitchFamily="49" charset="-128"/>
              </a:rPr>
              <a:t>1</a:t>
            </a:r>
            <a:r>
              <a:rPr kumimoji="1" lang="ja-JP" altLang="en-US" sz="1400" dirty="0" smtClean="0">
                <a:latin typeface="BIZ UDゴシック" panose="020B0400000000000000" pitchFamily="49" charset="-128"/>
                <a:ea typeface="BIZ UDゴシック" panose="020B0400000000000000" pitchFamily="49" charset="-128"/>
              </a:rPr>
              <a:t>≫</a:t>
            </a:r>
            <a:endParaRPr kumimoji="1" lang="en-US" altLang="zh-TW" sz="1400" dirty="0" smtClean="0">
              <a:latin typeface="BIZ UDゴシック" panose="020B0400000000000000" pitchFamily="49" charset="-128"/>
              <a:ea typeface="BIZ UDゴシック" panose="020B0400000000000000" pitchFamily="49" charset="-128"/>
            </a:endParaRPr>
          </a:p>
          <a:p>
            <a:r>
              <a:rPr kumimoji="1" lang="en-US" altLang="ja-JP" sz="1400" dirty="0" smtClean="0">
                <a:latin typeface="BIZ UDゴシック" panose="020B0400000000000000" pitchFamily="49" charset="-128"/>
                <a:ea typeface="BIZ UDゴシック" panose="020B0400000000000000" pitchFamily="49" charset="-128"/>
              </a:rPr>
              <a:t>※</a:t>
            </a:r>
            <a:r>
              <a:rPr kumimoji="1" lang="ja-JP" altLang="en-US" sz="1400" dirty="0" smtClean="0">
                <a:latin typeface="BIZ UDゴシック" panose="020B0400000000000000" pitchFamily="49" charset="-128"/>
                <a:ea typeface="BIZ UDゴシック" panose="020B0400000000000000" pitchFamily="49" charset="-128"/>
              </a:rPr>
              <a:t>東海環状自動車道　東員</a:t>
            </a:r>
            <a:r>
              <a:rPr kumimoji="1" lang="en-US" altLang="ja-JP" sz="1400" dirty="0" smtClean="0">
                <a:latin typeface="BIZ UDゴシック" panose="020B0400000000000000" pitchFamily="49" charset="-128"/>
                <a:ea typeface="BIZ UDゴシック" panose="020B0400000000000000" pitchFamily="49" charset="-128"/>
              </a:rPr>
              <a:t>IC</a:t>
            </a:r>
            <a:r>
              <a:rPr kumimoji="1" lang="ja-JP" altLang="en-US" sz="1400" dirty="0" smtClean="0">
                <a:latin typeface="BIZ UDゴシック" panose="020B0400000000000000" pitchFamily="49" charset="-128"/>
                <a:ea typeface="BIZ UDゴシック" panose="020B0400000000000000" pitchFamily="49" charset="-128"/>
              </a:rPr>
              <a:t>を下りてスグ、国道</a:t>
            </a:r>
            <a:r>
              <a:rPr kumimoji="1" lang="en-US" altLang="ja-JP" sz="1400" dirty="0" smtClean="0">
                <a:latin typeface="BIZ UDゴシック" panose="020B0400000000000000" pitchFamily="49" charset="-128"/>
                <a:ea typeface="BIZ UDゴシック" panose="020B0400000000000000" pitchFamily="49" charset="-128"/>
              </a:rPr>
              <a:t>365</a:t>
            </a:r>
            <a:r>
              <a:rPr kumimoji="1" lang="ja-JP" altLang="en-US" sz="1400" dirty="0" smtClean="0">
                <a:latin typeface="BIZ UDゴシック" panose="020B0400000000000000" pitchFamily="49" charset="-128"/>
                <a:ea typeface="BIZ UDゴシック" panose="020B0400000000000000" pitchFamily="49" charset="-128"/>
              </a:rPr>
              <a:t>号（員弁バイパス）沿い</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1484784" y="3632609"/>
            <a:ext cx="2880320" cy="14401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rot="2700000">
            <a:off x="3568958" y="4139223"/>
            <a:ext cx="2029457" cy="14401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365104" y="5072769"/>
            <a:ext cx="1440160" cy="144016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365104" y="5648833"/>
            <a:ext cx="1440160" cy="194421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2060848" y="4064657"/>
            <a:ext cx="2088232"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2060848" y="4064657"/>
            <a:ext cx="8384" cy="999728"/>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708920" y="3632609"/>
            <a:ext cx="0" cy="36004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221088" y="4064657"/>
            <a:ext cx="1152128" cy="1224136"/>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373216" y="5288793"/>
            <a:ext cx="0" cy="648072"/>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4653136" y="5936865"/>
            <a:ext cx="1296144"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653136" y="5504817"/>
            <a:ext cx="0" cy="432048"/>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933056" y="4784737"/>
            <a:ext cx="720080" cy="72008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132856" y="4784737"/>
            <a:ext cx="1728192"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3717032" y="4064657"/>
            <a:ext cx="504056" cy="108012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4869160" y="4280681"/>
            <a:ext cx="432048" cy="432048"/>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365104" y="7016985"/>
            <a:ext cx="0"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013176" y="7593049"/>
            <a:ext cx="0" cy="0"/>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0" name="楕円 49"/>
          <p:cNvSpPr/>
          <p:nvPr/>
        </p:nvSpPr>
        <p:spPr>
          <a:xfrm>
            <a:off x="1772816" y="5144777"/>
            <a:ext cx="576064" cy="576064"/>
          </a:xfrm>
          <a:prstGeom prst="ellipse">
            <a:avLst/>
          </a:prstGeom>
          <a:solidFill>
            <a:srgbClr val="EC790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b="1" dirty="0" smtClean="0">
                <a:latin typeface="BIZ UDゴシック" panose="020B0400000000000000" pitchFamily="49" charset="-128"/>
                <a:ea typeface="BIZ UDゴシック" panose="020B0400000000000000" pitchFamily="49" charset="-128"/>
              </a:rPr>
              <a:t>Ａ</a:t>
            </a:r>
            <a:endParaRPr kumimoji="1" lang="en-US" altLang="ja-JP" sz="1400" b="1" dirty="0" smtClean="0">
              <a:latin typeface="BIZ UDゴシック" panose="020B0400000000000000" pitchFamily="49" charset="-128"/>
              <a:ea typeface="BIZ UDゴシック" panose="020B0400000000000000" pitchFamily="49" charset="-128"/>
            </a:endParaRPr>
          </a:p>
          <a:p>
            <a:pPr algn="ctr"/>
            <a:r>
              <a:rPr kumimoji="1" lang="ja-JP" altLang="en-US" sz="1400" b="1" dirty="0" smtClean="0">
                <a:latin typeface="BIZ UDゴシック" panose="020B0400000000000000" pitchFamily="49" charset="-128"/>
                <a:ea typeface="BIZ UDゴシック" panose="020B0400000000000000" pitchFamily="49" charset="-128"/>
              </a:rPr>
              <a:t>入口</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1" name="楕円 50"/>
          <p:cNvSpPr/>
          <p:nvPr/>
        </p:nvSpPr>
        <p:spPr>
          <a:xfrm>
            <a:off x="3284984" y="5144777"/>
            <a:ext cx="576064" cy="576064"/>
          </a:xfrm>
          <a:prstGeom prst="ellipse">
            <a:avLst/>
          </a:prstGeom>
          <a:solidFill>
            <a:srgbClr val="6D86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b="1" dirty="0" smtClean="0">
                <a:latin typeface="BIZ UDゴシック" panose="020B0400000000000000" pitchFamily="49" charset="-128"/>
                <a:ea typeface="BIZ UDゴシック" panose="020B0400000000000000" pitchFamily="49" charset="-128"/>
              </a:rPr>
              <a:t>Ｂ</a:t>
            </a:r>
            <a:endParaRPr kumimoji="1" lang="en-US" altLang="ja-JP" sz="1400" b="1" dirty="0" smtClean="0">
              <a:latin typeface="BIZ UDゴシック" panose="020B0400000000000000" pitchFamily="49" charset="-128"/>
              <a:ea typeface="BIZ UDゴシック" panose="020B0400000000000000" pitchFamily="49" charset="-128"/>
            </a:endParaRPr>
          </a:p>
          <a:p>
            <a:pPr algn="ctr"/>
            <a:r>
              <a:rPr kumimoji="1" lang="ja-JP" altLang="en-US" sz="1400" b="1" dirty="0" smtClean="0">
                <a:latin typeface="BIZ UDゴシック" panose="020B0400000000000000" pitchFamily="49" charset="-128"/>
                <a:ea typeface="BIZ UDゴシック" panose="020B0400000000000000" pitchFamily="49" charset="-128"/>
              </a:rPr>
              <a:t>入口</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2" name="楕円 51"/>
          <p:cNvSpPr/>
          <p:nvPr/>
        </p:nvSpPr>
        <p:spPr>
          <a:xfrm>
            <a:off x="2420888" y="2984537"/>
            <a:ext cx="576064" cy="576064"/>
          </a:xfrm>
          <a:prstGeom prst="ellipse">
            <a:avLst/>
          </a:prstGeom>
          <a:solidFill>
            <a:srgbClr val="00953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b="1" dirty="0" smtClean="0">
                <a:latin typeface="BIZ UDゴシック" panose="020B0400000000000000" pitchFamily="49" charset="-128"/>
                <a:ea typeface="BIZ UDゴシック" panose="020B0400000000000000" pitchFamily="49" charset="-128"/>
              </a:rPr>
              <a:t>Ｅ３</a:t>
            </a:r>
            <a:endParaRPr kumimoji="1" lang="en-US" altLang="ja-JP" sz="1400" b="1" dirty="0" smtClean="0">
              <a:latin typeface="BIZ UDゴシック" panose="020B0400000000000000" pitchFamily="49" charset="-128"/>
              <a:ea typeface="BIZ UDゴシック" panose="020B0400000000000000" pitchFamily="49" charset="-128"/>
            </a:endParaRPr>
          </a:p>
          <a:p>
            <a:pPr algn="ctr"/>
            <a:r>
              <a:rPr kumimoji="1" lang="ja-JP" altLang="en-US" sz="1400" b="1" dirty="0" smtClean="0">
                <a:latin typeface="BIZ UDゴシック" panose="020B0400000000000000" pitchFamily="49" charset="-128"/>
                <a:ea typeface="BIZ UDゴシック" panose="020B0400000000000000" pitchFamily="49" charset="-128"/>
              </a:rPr>
              <a:t>入口</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3" name="楕円 52"/>
          <p:cNvSpPr/>
          <p:nvPr/>
        </p:nvSpPr>
        <p:spPr>
          <a:xfrm>
            <a:off x="5157192" y="3848633"/>
            <a:ext cx="576064" cy="576064"/>
          </a:xfrm>
          <a:prstGeom prst="ellipse">
            <a:avLst/>
          </a:prstGeom>
          <a:solidFill>
            <a:srgbClr val="00953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b="1" dirty="0" smtClean="0">
                <a:latin typeface="BIZ UDゴシック" panose="020B0400000000000000" pitchFamily="49" charset="-128"/>
                <a:ea typeface="BIZ UDゴシック" panose="020B0400000000000000" pitchFamily="49" charset="-128"/>
              </a:rPr>
              <a:t>Ｅ２</a:t>
            </a:r>
            <a:endParaRPr kumimoji="1" lang="en-US" altLang="ja-JP" sz="1400" b="1" dirty="0" smtClean="0">
              <a:latin typeface="BIZ UDゴシック" panose="020B0400000000000000" pitchFamily="49" charset="-128"/>
              <a:ea typeface="BIZ UDゴシック" panose="020B0400000000000000" pitchFamily="49" charset="-128"/>
            </a:endParaRPr>
          </a:p>
          <a:p>
            <a:pPr algn="ctr"/>
            <a:r>
              <a:rPr kumimoji="1" lang="ja-JP" altLang="en-US" sz="1400" b="1" dirty="0" smtClean="0">
                <a:latin typeface="BIZ UDゴシック" panose="020B0400000000000000" pitchFamily="49" charset="-128"/>
                <a:ea typeface="BIZ UDゴシック" panose="020B0400000000000000" pitchFamily="49" charset="-128"/>
              </a:rPr>
              <a:t>入口</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4" name="楕円 53"/>
          <p:cNvSpPr/>
          <p:nvPr/>
        </p:nvSpPr>
        <p:spPr>
          <a:xfrm>
            <a:off x="5877272" y="5648833"/>
            <a:ext cx="576064" cy="576064"/>
          </a:xfrm>
          <a:prstGeom prst="ellipse">
            <a:avLst/>
          </a:prstGeom>
          <a:solidFill>
            <a:srgbClr val="00953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b="1" dirty="0" smtClean="0">
                <a:latin typeface="BIZ UDゴシック" panose="020B0400000000000000" pitchFamily="49" charset="-128"/>
                <a:ea typeface="BIZ UDゴシック" panose="020B0400000000000000" pitchFamily="49" charset="-128"/>
              </a:rPr>
              <a:t>Ｅ１</a:t>
            </a:r>
            <a:endParaRPr kumimoji="1" lang="en-US" altLang="ja-JP" sz="1400" b="1" dirty="0" smtClean="0">
              <a:latin typeface="BIZ UDゴシック" panose="020B0400000000000000" pitchFamily="49" charset="-128"/>
              <a:ea typeface="BIZ UDゴシック" panose="020B0400000000000000" pitchFamily="49" charset="-128"/>
            </a:endParaRPr>
          </a:p>
          <a:p>
            <a:pPr algn="ctr"/>
            <a:r>
              <a:rPr kumimoji="1" lang="ja-JP" altLang="en-US" sz="1400" b="1" dirty="0" smtClean="0">
                <a:latin typeface="BIZ UDゴシック" panose="020B0400000000000000" pitchFamily="49" charset="-128"/>
                <a:ea typeface="BIZ UDゴシック" panose="020B0400000000000000" pitchFamily="49" charset="-128"/>
              </a:rPr>
              <a:t>入口</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5" name="角丸四角形 54"/>
          <p:cNvSpPr/>
          <p:nvPr/>
        </p:nvSpPr>
        <p:spPr>
          <a:xfrm>
            <a:off x="2204864" y="4208673"/>
            <a:ext cx="504056" cy="432048"/>
          </a:xfrm>
          <a:prstGeom prst="roundRect">
            <a:avLst/>
          </a:prstGeom>
          <a:solidFill>
            <a:srgbClr val="BC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1484784" y="6368913"/>
            <a:ext cx="2448272" cy="864096"/>
            <a:chOff x="1268760" y="4808984"/>
            <a:chExt cx="2448272" cy="864096"/>
          </a:xfrm>
          <a:solidFill>
            <a:schemeClr val="tx2">
              <a:lumMod val="75000"/>
            </a:schemeClr>
          </a:solidFill>
        </p:grpSpPr>
        <p:sp>
          <p:nvSpPr>
            <p:cNvPr id="57" name="ホームベース 56"/>
            <p:cNvSpPr/>
            <p:nvPr/>
          </p:nvSpPr>
          <p:spPr>
            <a:xfrm rot="16200000">
              <a:off x="2132856" y="4088904"/>
              <a:ext cx="720080" cy="2448272"/>
            </a:xfrm>
            <a:prstGeom prst="homePlat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latin typeface="BIZ UDゴシック" panose="020B0400000000000000" pitchFamily="49" charset="-128"/>
                  <a:ea typeface="BIZ UDゴシック" panose="020B0400000000000000" pitchFamily="49" charset="-128"/>
                </a:rPr>
                <a:t>地上駐車場から</a:t>
              </a:r>
              <a:endParaRPr kumimoji="1" lang="ja-JP" altLang="en-US" dirty="0">
                <a:latin typeface="BIZ UDゴシック" panose="020B0400000000000000" pitchFamily="49" charset="-128"/>
                <a:ea typeface="BIZ UDゴシック" panose="020B0400000000000000" pitchFamily="49" charset="-128"/>
              </a:endParaRPr>
            </a:p>
          </p:txBody>
        </p:sp>
        <p:cxnSp>
          <p:nvCxnSpPr>
            <p:cNvPr id="58" name="直線コネクタ 57"/>
            <p:cNvCxnSpPr/>
            <p:nvPr/>
          </p:nvCxnSpPr>
          <p:spPr>
            <a:xfrm flipH="1">
              <a:off x="1268760" y="4808984"/>
              <a:ext cx="1224136" cy="360040"/>
            </a:xfrm>
            <a:prstGeom prst="line">
              <a:avLst/>
            </a:prstGeom>
            <a:grpFill/>
            <a:ln w="31750"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2492896" y="4808984"/>
              <a:ext cx="1224136" cy="360040"/>
            </a:xfrm>
            <a:prstGeom prst="line">
              <a:avLst/>
            </a:prstGeom>
            <a:grpFill/>
            <a:ln w="31750"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rot="10800000">
            <a:off x="4005064" y="2552488"/>
            <a:ext cx="2448272" cy="864096"/>
            <a:chOff x="1268760" y="4808984"/>
            <a:chExt cx="2448272" cy="864096"/>
          </a:xfrm>
          <a:solidFill>
            <a:schemeClr val="tx2">
              <a:lumMod val="75000"/>
            </a:schemeClr>
          </a:solidFill>
        </p:grpSpPr>
        <p:sp>
          <p:nvSpPr>
            <p:cNvPr id="61" name="ホームベース 60"/>
            <p:cNvSpPr/>
            <p:nvPr/>
          </p:nvSpPr>
          <p:spPr>
            <a:xfrm rot="16200000">
              <a:off x="2132856" y="4088904"/>
              <a:ext cx="720080" cy="2448272"/>
            </a:xfrm>
            <a:prstGeom prst="homePlat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dirty="0" smtClean="0">
                  <a:latin typeface="BIZ UDゴシック" panose="020B0400000000000000" pitchFamily="49" charset="-128"/>
                  <a:ea typeface="BIZ UDゴシック" panose="020B0400000000000000" pitchFamily="49" charset="-128"/>
                </a:rPr>
                <a:t>立体駐車場から</a:t>
              </a:r>
              <a:endParaRPr kumimoji="1" lang="ja-JP" altLang="en-US" dirty="0">
                <a:latin typeface="BIZ UDゴシック" panose="020B0400000000000000" pitchFamily="49" charset="-128"/>
                <a:ea typeface="BIZ UDゴシック" panose="020B0400000000000000" pitchFamily="49" charset="-128"/>
              </a:endParaRPr>
            </a:p>
          </p:txBody>
        </p:sp>
        <p:cxnSp>
          <p:nvCxnSpPr>
            <p:cNvPr id="62" name="直線コネクタ 61"/>
            <p:cNvCxnSpPr/>
            <p:nvPr/>
          </p:nvCxnSpPr>
          <p:spPr>
            <a:xfrm flipH="1">
              <a:off x="1268760" y="4808984"/>
              <a:ext cx="1224136" cy="360040"/>
            </a:xfrm>
            <a:prstGeom prst="line">
              <a:avLst/>
            </a:prstGeom>
            <a:grpFill/>
            <a:ln w="31750"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2492896" y="4808984"/>
              <a:ext cx="1224136" cy="360040"/>
            </a:xfrm>
            <a:prstGeom prst="line">
              <a:avLst/>
            </a:prstGeom>
            <a:grpFill/>
            <a:ln w="31750"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64" name="円形吹き出し 63"/>
          <p:cNvSpPr/>
          <p:nvPr/>
        </p:nvSpPr>
        <p:spPr>
          <a:xfrm>
            <a:off x="404664" y="2552488"/>
            <a:ext cx="1872208" cy="936104"/>
          </a:xfrm>
          <a:prstGeom prst="wedgeEllipseCallout">
            <a:avLst>
              <a:gd name="adj1" fmla="val 53527"/>
              <a:gd name="adj2" fmla="val 135301"/>
            </a:avLst>
          </a:prstGeom>
          <a:solidFill>
            <a:schemeClr val="bg1"/>
          </a:solidFill>
          <a:ln w="508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カブキコート</a:t>
            </a:r>
            <a:r>
              <a:rPr kumimoji="1" lang="en-US" altLang="ja-JP" b="1"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b="1"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（イベント会場）</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テキスト ボックス 65"/>
          <p:cNvSpPr txBox="1"/>
          <p:nvPr/>
        </p:nvSpPr>
        <p:spPr>
          <a:xfrm>
            <a:off x="355043" y="1541249"/>
            <a:ext cx="3787833" cy="458757"/>
          </a:xfrm>
          <a:prstGeom prst="rect">
            <a:avLst/>
          </a:prstGeom>
          <a:solidFill>
            <a:schemeClr val="bg1"/>
          </a:solidFill>
          <a:ln>
            <a:noFill/>
          </a:ln>
          <a:effectLst/>
        </p:spPr>
        <p:txBody>
          <a:bodyPr wrap="none" lIns="46800" tIns="90000" rIns="46800" bIns="90000" rtlCol="0" anchor="ctr" anchorCtr="0">
            <a:spAutoFit/>
          </a:bodyPr>
          <a:lstStyle/>
          <a:p>
            <a:r>
              <a:rPr kumimoji="1" lang="ja-JP" altLang="en-US" dirty="0" smtClean="0">
                <a:latin typeface="BIZ UDゴシック" panose="020B0400000000000000" pitchFamily="49" charset="-128"/>
                <a:ea typeface="BIZ UDゴシック" panose="020B0400000000000000" pitchFamily="49" charset="-128"/>
              </a:rPr>
              <a:t>館内図（</a:t>
            </a:r>
            <a:r>
              <a:rPr kumimoji="1" lang="ja-JP" altLang="en-US" dirty="0">
                <a:solidFill>
                  <a:srgbClr val="B60081"/>
                </a:solidFill>
                <a:latin typeface="BIZ UDゴシック" panose="020B0400000000000000" pitchFamily="49" charset="-128"/>
                <a:ea typeface="BIZ UDゴシック" panose="020B0400000000000000" pitchFamily="49" charset="-128"/>
              </a:rPr>
              <a:t>イオンモール</a:t>
            </a:r>
            <a:r>
              <a:rPr kumimoji="1" lang="ja-JP" altLang="en-US" dirty="0" smtClean="0">
                <a:solidFill>
                  <a:srgbClr val="B60081"/>
                </a:solidFill>
                <a:latin typeface="BIZ UDゴシック" panose="020B0400000000000000" pitchFamily="49" charset="-128"/>
                <a:ea typeface="BIZ UDゴシック" panose="020B0400000000000000" pitchFamily="49" charset="-128"/>
              </a:rPr>
              <a:t>東員　</a:t>
            </a:r>
            <a:r>
              <a:rPr kumimoji="1" lang="ja-JP" altLang="en-US" dirty="0" smtClean="0">
                <a:latin typeface="BIZ UDゴシック" panose="020B0400000000000000" pitchFamily="49" charset="-128"/>
                <a:ea typeface="BIZ UDゴシック" panose="020B0400000000000000" pitchFamily="49" charset="-128"/>
              </a:rPr>
              <a:t>１階）</a:t>
            </a:r>
            <a:endParaRPr kumimoji="1" lang="ja-JP" altLang="en-US"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131898" y="1455993"/>
            <a:ext cx="6594204" cy="6310143"/>
          </a:xfrm>
          <a:prstGeom prst="rect">
            <a:avLst/>
          </a:prstGeom>
          <a:noFill/>
          <a:ln w="127000">
            <a:solidFill>
              <a:schemeClr val="accent2">
                <a:lumMod val="60000"/>
                <a:lumOff val="40000"/>
              </a:schemeClr>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58145" y="9631683"/>
            <a:ext cx="5924699" cy="161583"/>
          </a:xfrm>
          <a:prstGeom prst="rect">
            <a:avLst/>
          </a:prstGeom>
          <a:noFill/>
        </p:spPr>
        <p:txBody>
          <a:bodyPr wrap="none" lIns="0" tIns="0" rIns="0" bIns="0" rtlCol="0" anchor="ctr" anchorCtr="0">
            <a:spAutoFit/>
          </a:bodyPr>
          <a:lstStyle/>
          <a:p>
            <a:r>
              <a:rPr kumimoji="1" lang="en-US" altLang="ja-JP" sz="1050" dirty="0" smtClean="0">
                <a:latin typeface="BIZ UDゴシック" panose="020B0400000000000000" pitchFamily="49" charset="-128"/>
                <a:ea typeface="BIZ UDゴシック" panose="020B0400000000000000" pitchFamily="49" charset="-128"/>
              </a:rPr>
              <a:t>※</a:t>
            </a:r>
            <a:r>
              <a:rPr kumimoji="1" lang="ja-JP" altLang="en-US" sz="1050" dirty="0" smtClean="0">
                <a:latin typeface="BIZ UDゴシック" panose="020B0400000000000000" pitchFamily="49" charset="-128"/>
                <a:ea typeface="BIZ UDゴシック" panose="020B0400000000000000" pitchFamily="49" charset="-128"/>
              </a:rPr>
              <a:t>新型コロナウイルスの感染状況や天候等の事情により内容を変更又は中止する場合があります。</a:t>
            </a:r>
            <a:endParaRPr kumimoji="1" lang="ja-JP"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517183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344</Words>
  <Application>Microsoft Office PowerPoint</Application>
  <PresentationFormat>A4 210 x 297 mm</PresentationFormat>
  <Paragraphs>59</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HG創英角ﾎﾟｯﾌﾟ体</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誠</dc:creator>
  <cp:lastModifiedBy>服部 俊</cp:lastModifiedBy>
  <cp:revision>75</cp:revision>
  <cp:lastPrinted>2024-01-10T00:08:58Z</cp:lastPrinted>
  <dcterms:created xsi:type="dcterms:W3CDTF">2023-12-15T09:38:41Z</dcterms:created>
  <dcterms:modified xsi:type="dcterms:W3CDTF">2024-01-10T00:09:59Z</dcterms:modified>
</cp:coreProperties>
</file>