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4"/>
  </p:notesMasterIdLst>
  <p:sldIdLst>
    <p:sldId id="262" r:id="rId2"/>
    <p:sldId id="263" r:id="rId3"/>
  </p:sldIdLst>
  <p:sldSz cx="6858000" cy="9906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FFD1"/>
    <a:srgbClr val="9FFFCF"/>
    <a:srgbClr val="6DFFB6"/>
    <a:srgbClr val="339966"/>
    <a:srgbClr val="339933"/>
    <a:srgbClr val="009999"/>
    <a:srgbClr val="00CC99"/>
    <a:srgbClr val="CCCC00"/>
    <a:srgbClr val="00CC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866" autoAdjust="0"/>
    <p:restoredTop sz="94660"/>
  </p:normalViewPr>
  <p:slideViewPr>
    <p:cSldViewPr showGuides="1">
      <p:cViewPr>
        <p:scale>
          <a:sx n="88" d="100"/>
          <a:sy n="88" d="100"/>
        </p:scale>
        <p:origin x="1536" y="-154"/>
      </p:cViewPr>
      <p:guideLst>
        <p:guide orient="horz" pos="3120"/>
        <p:guide pos="2160"/>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 y="3"/>
            <a:ext cx="2917150" cy="49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31" tIns="45264" rIns="90531" bIns="45264" numCol="1" anchor="t" anchorCtr="0" compatLnSpc="1">
            <a:prstTxWarp prst="textNoShape">
              <a:avLst/>
            </a:prstTxWarp>
          </a:bodyPr>
          <a:lstStyle>
            <a:lvl1pPr defTabSz="896521" eaLnBrk="1" hangingPunct="1">
              <a:defRPr sz="1300">
                <a:effectLst/>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18614" y="3"/>
            <a:ext cx="2915574" cy="491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31" tIns="45264" rIns="90531" bIns="45264" numCol="1" anchor="t" anchorCtr="0" compatLnSpc="1">
            <a:prstTxWarp prst="textNoShape">
              <a:avLst/>
            </a:prstTxWarp>
          </a:bodyPr>
          <a:lstStyle>
            <a:lvl1pPr algn="r" defTabSz="896521" eaLnBrk="1" hangingPunct="1">
              <a:defRPr sz="1300">
                <a:effectLst/>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2090738" y="738188"/>
            <a:ext cx="2559050" cy="37004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4523" y="4686500"/>
            <a:ext cx="5386719" cy="4439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31" tIns="45264" rIns="90531" bIns="4526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2" y="9371417"/>
            <a:ext cx="2917150" cy="493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31" tIns="45264" rIns="90531" bIns="45264" numCol="1" anchor="b" anchorCtr="0" compatLnSpc="1">
            <a:prstTxWarp prst="textNoShape">
              <a:avLst/>
            </a:prstTxWarp>
          </a:bodyPr>
          <a:lstStyle>
            <a:lvl1pPr defTabSz="896521" eaLnBrk="1" hangingPunct="1">
              <a:defRPr sz="1300">
                <a:effectLst/>
                <a:latin typeface="Arial"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18614" y="9371417"/>
            <a:ext cx="2915574" cy="493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31" tIns="45264" rIns="90531" bIns="45264" numCol="1" anchor="b" anchorCtr="0" compatLnSpc="1">
            <a:prstTxWarp prst="textNoShape">
              <a:avLst/>
            </a:prstTxWarp>
          </a:bodyPr>
          <a:lstStyle>
            <a:lvl1pPr algn="r" defTabSz="895045" eaLnBrk="1" hangingPunct="1">
              <a:defRPr sz="1300"/>
            </a:lvl1pPr>
          </a:lstStyle>
          <a:p>
            <a:pPr>
              <a:defRPr/>
            </a:pPr>
            <a:fld id="{9088AF86-76C2-4CA7-AC86-566F91027F59}" type="slidenum">
              <a:rPr lang="en-US" altLang="ja-JP"/>
              <a:pPr>
                <a:defRPr/>
              </a:pPr>
              <a:t>‹#›</a:t>
            </a:fld>
            <a:endParaRPr lang="en-US" altLang="ja-JP"/>
          </a:p>
        </p:txBody>
      </p:sp>
    </p:spTree>
    <p:extLst>
      <p:ext uri="{BB962C8B-B14F-4D97-AF65-F5344CB8AC3E}">
        <p14:creationId xmlns:p14="http://schemas.microsoft.com/office/powerpoint/2010/main" val="37576389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64BA775E-39B5-4823-96D6-58B9D1A9FD7F}" type="slidenum">
              <a:rPr lang="en-US" altLang="ja-JP" smtClean="0"/>
              <a:pPr>
                <a:defRPr/>
              </a:pPr>
              <a:t>‹#›</a:t>
            </a:fld>
            <a:endParaRPr lang="en-US" altLang="ja-JP"/>
          </a:p>
        </p:txBody>
      </p:sp>
    </p:spTree>
    <p:extLst>
      <p:ext uri="{BB962C8B-B14F-4D97-AF65-F5344CB8AC3E}">
        <p14:creationId xmlns:p14="http://schemas.microsoft.com/office/powerpoint/2010/main" val="2478816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AB616BDC-3CF4-4CFD-98A4-38685D345A01}" type="slidenum">
              <a:rPr lang="en-US" altLang="ja-JP" smtClean="0"/>
              <a:pPr>
                <a:defRPr/>
              </a:pPr>
              <a:t>‹#›</a:t>
            </a:fld>
            <a:endParaRPr lang="en-US" altLang="ja-JP"/>
          </a:p>
        </p:txBody>
      </p:sp>
    </p:spTree>
    <p:extLst>
      <p:ext uri="{BB962C8B-B14F-4D97-AF65-F5344CB8AC3E}">
        <p14:creationId xmlns:p14="http://schemas.microsoft.com/office/powerpoint/2010/main" val="1857486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AB616BDC-3CF4-4CFD-98A4-38685D345A01}" type="slidenum">
              <a:rPr lang="en-US" altLang="ja-JP" smtClean="0"/>
              <a:pPr>
                <a:defRPr/>
              </a:pPr>
              <a:t>‹#›</a:t>
            </a:fld>
            <a:endParaRPr lang="en-US" altLang="ja-JP"/>
          </a:p>
        </p:txBody>
      </p:sp>
    </p:spTree>
    <p:extLst>
      <p:ext uri="{BB962C8B-B14F-4D97-AF65-F5344CB8AC3E}">
        <p14:creationId xmlns:p14="http://schemas.microsoft.com/office/powerpoint/2010/main" val="881858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BF85A1C3-B649-4105-BB50-7A2F38A31D20}" type="slidenum">
              <a:rPr lang="en-US" altLang="ja-JP" smtClean="0"/>
              <a:pPr>
                <a:defRPr/>
              </a:pPr>
              <a:t>‹#›</a:t>
            </a:fld>
            <a:endParaRPr lang="en-US" altLang="ja-JP"/>
          </a:p>
        </p:txBody>
      </p:sp>
    </p:spTree>
    <p:extLst>
      <p:ext uri="{BB962C8B-B14F-4D97-AF65-F5344CB8AC3E}">
        <p14:creationId xmlns:p14="http://schemas.microsoft.com/office/powerpoint/2010/main" val="322411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284C486-42A3-4E44-B116-7EA44E17D098}" type="slidenum">
              <a:rPr lang="en-US" altLang="ja-JP" smtClean="0"/>
              <a:pPr>
                <a:defRPr/>
              </a:pPr>
              <a:t>‹#›</a:t>
            </a:fld>
            <a:endParaRPr lang="en-US" altLang="ja-JP"/>
          </a:p>
        </p:txBody>
      </p:sp>
    </p:spTree>
    <p:extLst>
      <p:ext uri="{BB962C8B-B14F-4D97-AF65-F5344CB8AC3E}">
        <p14:creationId xmlns:p14="http://schemas.microsoft.com/office/powerpoint/2010/main" val="2560886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98C8535-946D-4087-BAEB-AA54D987FAAF}" type="slidenum">
              <a:rPr lang="en-US" altLang="ja-JP" smtClean="0"/>
              <a:pPr>
                <a:defRPr/>
              </a:pPr>
              <a:t>‹#›</a:t>
            </a:fld>
            <a:endParaRPr lang="en-US" altLang="ja-JP"/>
          </a:p>
        </p:txBody>
      </p:sp>
    </p:spTree>
    <p:extLst>
      <p:ext uri="{BB962C8B-B14F-4D97-AF65-F5344CB8AC3E}">
        <p14:creationId xmlns:p14="http://schemas.microsoft.com/office/powerpoint/2010/main" val="2073195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572E4E6C-4F50-4457-A6E3-9127FAE6A7B9}" type="slidenum">
              <a:rPr lang="en-US" altLang="ja-JP" smtClean="0"/>
              <a:pPr>
                <a:defRPr/>
              </a:pPr>
              <a:t>‹#›</a:t>
            </a:fld>
            <a:endParaRPr lang="en-US" altLang="ja-JP"/>
          </a:p>
        </p:txBody>
      </p:sp>
    </p:spTree>
    <p:extLst>
      <p:ext uri="{BB962C8B-B14F-4D97-AF65-F5344CB8AC3E}">
        <p14:creationId xmlns:p14="http://schemas.microsoft.com/office/powerpoint/2010/main" val="3773238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031C7140-61CA-44A5-9C91-913F9DBB3F47}" type="slidenum">
              <a:rPr lang="en-US" altLang="ja-JP" smtClean="0"/>
              <a:pPr>
                <a:defRPr/>
              </a:pPr>
              <a:t>‹#›</a:t>
            </a:fld>
            <a:endParaRPr lang="en-US" altLang="ja-JP"/>
          </a:p>
        </p:txBody>
      </p:sp>
    </p:spTree>
    <p:extLst>
      <p:ext uri="{BB962C8B-B14F-4D97-AF65-F5344CB8AC3E}">
        <p14:creationId xmlns:p14="http://schemas.microsoft.com/office/powerpoint/2010/main" val="42280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6A03C899-FD72-47BA-A90A-405A9182AC3B}" type="slidenum">
              <a:rPr lang="en-US" altLang="ja-JP" smtClean="0"/>
              <a:pPr>
                <a:defRPr/>
              </a:pPr>
              <a:t>‹#›</a:t>
            </a:fld>
            <a:endParaRPr lang="en-US" altLang="ja-JP"/>
          </a:p>
        </p:txBody>
      </p:sp>
    </p:spTree>
    <p:extLst>
      <p:ext uri="{BB962C8B-B14F-4D97-AF65-F5344CB8AC3E}">
        <p14:creationId xmlns:p14="http://schemas.microsoft.com/office/powerpoint/2010/main" val="395808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AB616BDC-3CF4-4CFD-98A4-38685D345A01}" type="slidenum">
              <a:rPr lang="en-US" altLang="ja-JP" smtClean="0"/>
              <a:pPr>
                <a:defRPr/>
              </a:pPr>
              <a:t>‹#›</a:t>
            </a:fld>
            <a:endParaRPr lang="en-US" altLang="ja-JP"/>
          </a:p>
        </p:txBody>
      </p:sp>
    </p:spTree>
    <p:extLst>
      <p:ext uri="{BB962C8B-B14F-4D97-AF65-F5344CB8AC3E}">
        <p14:creationId xmlns:p14="http://schemas.microsoft.com/office/powerpoint/2010/main" val="78606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8460A3A2-512D-433A-83D7-855B5FB30979}" type="slidenum">
              <a:rPr lang="en-US" altLang="ja-JP" smtClean="0"/>
              <a:pPr>
                <a:defRPr/>
              </a:pPr>
              <a:t>‹#›</a:t>
            </a:fld>
            <a:endParaRPr lang="en-US" altLang="ja-JP"/>
          </a:p>
        </p:txBody>
      </p:sp>
    </p:spTree>
    <p:extLst>
      <p:ext uri="{BB962C8B-B14F-4D97-AF65-F5344CB8AC3E}">
        <p14:creationId xmlns:p14="http://schemas.microsoft.com/office/powerpoint/2010/main" val="4293634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pPr>
              <a:defRPr/>
            </a:pPr>
            <a:fld id="{AB616BDC-3CF4-4CFD-98A4-38685D345A01}" type="slidenum">
              <a:rPr lang="en-US" altLang="ja-JP" smtClean="0"/>
              <a:pPr>
                <a:defRPr/>
              </a:pPr>
              <a:t>‹#›</a:t>
            </a:fld>
            <a:endParaRPr lang="en-US" altLang="ja-JP"/>
          </a:p>
        </p:txBody>
      </p:sp>
    </p:spTree>
    <p:extLst>
      <p:ext uri="{BB962C8B-B14F-4D97-AF65-F5344CB8AC3E}">
        <p14:creationId xmlns:p14="http://schemas.microsoft.com/office/powerpoint/2010/main" val="22135873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フリーフォーム 26"/>
          <p:cNvSpPr/>
          <p:nvPr/>
        </p:nvSpPr>
        <p:spPr>
          <a:xfrm>
            <a:off x="4185084" y="3152800"/>
            <a:ext cx="2520000" cy="1886400"/>
          </a:xfrm>
          <a:custGeom>
            <a:avLst/>
            <a:gdLst>
              <a:gd name="connsiteX0" fmla="*/ 715114 w 2880000"/>
              <a:gd name="connsiteY0" fmla="*/ 0 h 1741784"/>
              <a:gd name="connsiteX1" fmla="*/ 856424 w 2880000"/>
              <a:gd name="connsiteY1" fmla="*/ 22709 h 1741784"/>
              <a:gd name="connsiteX2" fmla="*/ 2880000 w 2880000"/>
              <a:gd name="connsiteY2" fmla="*/ 1741784 h 1741784"/>
              <a:gd name="connsiteX3" fmla="*/ 0 w 2880000"/>
              <a:gd name="connsiteY3" fmla="*/ 1741784 h 1741784"/>
              <a:gd name="connsiteX4" fmla="*/ 0 w 2880000"/>
              <a:gd name="connsiteY4" fmla="*/ 1732758 h 1741784"/>
              <a:gd name="connsiteX5" fmla="*/ 117742 w 2880000"/>
              <a:gd name="connsiteY5" fmla="*/ 1722411 h 1741784"/>
              <a:gd name="connsiteX6" fmla="*/ 1440000 w 2880000"/>
              <a:gd name="connsiteY6" fmla="*/ 788223 h 1741784"/>
              <a:gd name="connsiteX7" fmla="*/ 954969 w 2880000"/>
              <a:gd name="connsiteY7" fmla="*/ 113954 h 1741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80000" h="1741784">
                <a:moveTo>
                  <a:pt x="715114" y="0"/>
                </a:moveTo>
                <a:lnTo>
                  <a:pt x="856424" y="22709"/>
                </a:lnTo>
                <a:cubicBezTo>
                  <a:pt x="2028782" y="250609"/>
                  <a:pt x="2880000" y="934067"/>
                  <a:pt x="2880000" y="1741784"/>
                </a:cubicBezTo>
                <a:lnTo>
                  <a:pt x="0" y="1741784"/>
                </a:lnTo>
                <a:lnTo>
                  <a:pt x="0" y="1732758"/>
                </a:lnTo>
                <a:lnTo>
                  <a:pt x="117742" y="1722411"/>
                </a:lnTo>
                <a:cubicBezTo>
                  <a:pt x="872354" y="1633495"/>
                  <a:pt x="1440000" y="1249031"/>
                  <a:pt x="1440000" y="788223"/>
                </a:cubicBezTo>
                <a:cubicBezTo>
                  <a:pt x="1440000" y="524905"/>
                  <a:pt x="1254646" y="286514"/>
                  <a:pt x="954969" y="113954"/>
                </a:cubicBezTo>
                <a:close/>
              </a:path>
            </a:pathLst>
          </a:custGeom>
          <a:gradFill>
            <a:gsLst>
              <a:gs pos="35000">
                <a:srgbClr val="00CC66">
                  <a:alpha val="40000"/>
                </a:srgbClr>
              </a:gs>
              <a:gs pos="100000">
                <a:schemeClr val="bg1"/>
              </a:gs>
              <a:gs pos="75000">
                <a:srgbClr val="FFFF9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a:p>
        </p:txBody>
      </p:sp>
      <p:sp>
        <p:nvSpPr>
          <p:cNvPr id="3094" name="テキスト ボックス 6"/>
          <p:cNvSpPr txBox="1">
            <a:spLocks noChangeArrowheads="1"/>
          </p:cNvSpPr>
          <p:nvPr/>
        </p:nvSpPr>
        <p:spPr bwMode="auto">
          <a:xfrm>
            <a:off x="0" y="920552"/>
            <a:ext cx="6858000" cy="1548172"/>
          </a:xfrm>
          <a:prstGeom prst="rect">
            <a:avLst/>
          </a:prstGeom>
          <a:gradFill flip="none" rotWithShape="1">
            <a:gsLst>
              <a:gs pos="30000">
                <a:srgbClr val="00CC66">
                  <a:alpha val="40000"/>
                </a:srgbClr>
              </a:gs>
              <a:gs pos="100000">
                <a:schemeClr val="bg1"/>
              </a:gs>
            </a:gsLst>
            <a:path path="rect">
              <a:fillToRect l="50000" t="50000" r="50000" b="50000"/>
            </a:path>
            <a:tileRect/>
          </a:gradFill>
          <a:ln>
            <a:noFill/>
          </a:ln>
          <a:extLst/>
        </p:spPr>
        <p:txBody>
          <a:bodyPr wrap="square" lIns="144000" tIns="72000" rIns="144000" bIns="72000" anchor="t" anchorCtr="0">
            <a:no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lnSpc>
                <a:spcPts val="1600"/>
              </a:lnSpc>
              <a:spcBef>
                <a:spcPct val="0"/>
              </a:spcBef>
              <a:buFontTx/>
              <a:buNone/>
            </a:pPr>
            <a:r>
              <a:rPr lang="ja-JP" altLang="en-US" sz="1200" dirty="0" smtClean="0">
                <a:latin typeface="BIZ UDPゴシック" panose="020B0400000000000000" pitchFamily="50" charset="-128"/>
                <a:ea typeface="BIZ UDPゴシック" panose="020B0400000000000000" pitchFamily="50" charset="-128"/>
              </a:rPr>
              <a:t>　</a:t>
            </a:r>
            <a:endParaRPr lang="ja-JP" altLang="en-US" sz="9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cxnSp>
        <p:nvCxnSpPr>
          <p:cNvPr id="10" name="直線コネクタ 9"/>
          <p:cNvCxnSpPr/>
          <p:nvPr/>
        </p:nvCxnSpPr>
        <p:spPr>
          <a:xfrm>
            <a:off x="188640" y="5450400"/>
            <a:ext cx="6228000" cy="0"/>
          </a:xfrm>
          <a:prstGeom prst="line">
            <a:avLst/>
          </a:prstGeom>
          <a:ln w="88900">
            <a:solidFill>
              <a:srgbClr val="FFFF00">
                <a:alpha val="50000"/>
              </a:srgb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260648" y="5634000"/>
            <a:ext cx="3042000" cy="0"/>
          </a:xfrm>
          <a:prstGeom prst="line">
            <a:avLst/>
          </a:prstGeom>
          <a:ln w="88900">
            <a:solidFill>
              <a:srgbClr val="FFFF00">
                <a:alpha val="50000"/>
              </a:srgb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88640" y="6361200"/>
            <a:ext cx="2358000" cy="0"/>
          </a:xfrm>
          <a:prstGeom prst="line">
            <a:avLst/>
          </a:prstGeom>
          <a:ln w="88900">
            <a:solidFill>
              <a:srgbClr val="FFFF00">
                <a:alpha val="50000"/>
              </a:srgbClr>
            </a:solidFill>
          </a:ln>
        </p:spPr>
        <p:style>
          <a:lnRef idx="1">
            <a:schemeClr val="accent1"/>
          </a:lnRef>
          <a:fillRef idx="0">
            <a:schemeClr val="accent1"/>
          </a:fillRef>
          <a:effectRef idx="0">
            <a:schemeClr val="accent1"/>
          </a:effectRef>
          <a:fontRef idx="minor">
            <a:schemeClr val="tx1"/>
          </a:fontRef>
        </p:style>
      </p:cxnSp>
      <p:sp>
        <p:nvSpPr>
          <p:cNvPr id="13" name="Rectangle 5"/>
          <p:cNvSpPr>
            <a:spLocks noChangeArrowheads="1"/>
          </p:cNvSpPr>
          <p:nvPr/>
        </p:nvSpPr>
        <p:spPr bwMode="auto">
          <a:xfrm>
            <a:off x="189360" y="344552"/>
            <a:ext cx="6480000" cy="576000"/>
          </a:xfrm>
          <a:prstGeom prst="roundRect">
            <a:avLst/>
          </a:prstGeom>
          <a:gradFill flip="none" rotWithShape="1">
            <a:gsLst>
              <a:gs pos="0">
                <a:srgbClr val="99FFCC"/>
              </a:gs>
              <a:gs pos="50000">
                <a:srgbClr val="00CC66"/>
              </a:gs>
              <a:gs pos="100000">
                <a:srgbClr val="99FFCC"/>
              </a:gs>
            </a:gsLst>
            <a:path path="circle">
              <a:fillToRect l="100000" t="100000"/>
            </a:path>
            <a:tileRect r="-100000" b="-100000"/>
          </a:gradFill>
          <a:ln w="9525">
            <a:noFill/>
            <a:miter lim="800000"/>
            <a:headEnd/>
            <a:tailEnd/>
          </a:ln>
          <a:effectLst/>
        </p:spPr>
        <p:txBody>
          <a:bodyPr wrap="none" lIns="0" tIns="0" rIns="0" bIns="0" anchor="ctr"/>
          <a:lstStyle/>
          <a:p>
            <a:pPr algn="ctr" eaLnBrk="1" hangingPunct="1">
              <a:spcAft>
                <a:spcPct val="25000"/>
              </a:spcAft>
              <a:defRPr/>
            </a:pPr>
            <a:r>
              <a:rPr lang="ja-JP" altLang="en-US" sz="2400" b="1" dirty="0" smtClean="0">
                <a:solidFill>
                  <a:schemeClr val="bg1"/>
                </a:solidFill>
                <a:effectLst>
                  <a:outerShdw blurRad="38100" dist="38100" dir="2700000" algn="tl">
                    <a:srgbClr val="000000"/>
                  </a:outerShdw>
                </a:effectLst>
                <a:latin typeface="BIZ UDPゴシック" panose="020B0400000000000000" pitchFamily="50" charset="-128"/>
                <a:ea typeface="BIZ UDPゴシック" panose="020B0400000000000000" pitchFamily="50" charset="-128"/>
              </a:rPr>
              <a:t>第２回　電動自動車　分解展示・解説セミナー</a:t>
            </a:r>
            <a:endParaRPr lang="en-US" altLang="ja-JP" sz="2400" b="1" dirty="0">
              <a:solidFill>
                <a:schemeClr val="bg1"/>
              </a:solidFill>
              <a:effectLst>
                <a:outerShdw blurRad="38100" dist="38100" dir="2700000" algn="tl">
                  <a:srgbClr val="000000"/>
                </a:outerShdw>
              </a:effectLst>
              <a:latin typeface="BIZ UDPゴシック" panose="020B0400000000000000" pitchFamily="50" charset="-128"/>
              <a:ea typeface="BIZ UDPゴシック" panose="020B0400000000000000" pitchFamily="50" charset="-128"/>
            </a:endParaRPr>
          </a:p>
        </p:txBody>
      </p:sp>
      <p:sp>
        <p:nvSpPr>
          <p:cNvPr id="37" name="正方形/長方形 36"/>
          <p:cNvSpPr/>
          <p:nvPr/>
        </p:nvSpPr>
        <p:spPr>
          <a:xfrm>
            <a:off x="116632" y="7653300"/>
            <a:ext cx="6624736" cy="2124236"/>
          </a:xfrm>
          <a:prstGeom prst="rect">
            <a:avLst/>
          </a:prstGeom>
          <a:noFill/>
          <a:ln w="31750" cmpd="dbl">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t" anchorCtr="0"/>
          <a:lstStyle/>
          <a:p>
            <a:r>
              <a:rPr kumimoji="1" lang="ja-JP" altLang="en-US" sz="1200" dirty="0" smtClean="0">
                <a:solidFill>
                  <a:schemeClr val="tx1"/>
                </a:solidFill>
                <a:latin typeface="BIZ UDPゴシック" panose="020B0400000000000000" pitchFamily="50" charset="-128"/>
                <a:ea typeface="BIZ UDPゴシック" panose="020B0400000000000000" pitchFamily="50" charset="-128"/>
              </a:rPr>
              <a:t>≪講師紹介≫</a:t>
            </a:r>
            <a:endParaRPr kumimoji="1" lang="en-US" altLang="ja-JP" sz="1200" dirty="0" smtClean="0">
              <a:solidFill>
                <a:schemeClr val="tx1"/>
              </a:solidFill>
              <a:latin typeface="BIZ UDPゴシック" panose="020B0400000000000000" pitchFamily="50" charset="-128"/>
              <a:ea typeface="BIZ UDPゴシック" panose="020B0400000000000000" pitchFamily="50" charset="-128"/>
            </a:endParaRPr>
          </a:p>
          <a:p>
            <a:r>
              <a:rPr lang="ja-JP" altLang="en-US" sz="1200" dirty="0" smtClean="0">
                <a:solidFill>
                  <a:schemeClr val="tx1"/>
                </a:solidFill>
                <a:latin typeface="BIZ UDPゴシック" panose="020B0400000000000000" pitchFamily="50" charset="-128"/>
                <a:ea typeface="BIZ UDPゴシック" panose="020B0400000000000000" pitchFamily="50" charset="-128"/>
              </a:rPr>
              <a:t>　</a:t>
            </a:r>
            <a:r>
              <a:rPr lang="ja-JP" altLang="en-US" sz="1600" dirty="0">
                <a:solidFill>
                  <a:schemeClr val="tx1"/>
                </a:solidFill>
                <a:latin typeface="BIZ UDPゴシック" panose="020B0400000000000000" pitchFamily="50" charset="-128"/>
                <a:ea typeface="BIZ UDPゴシック" panose="020B0400000000000000" pitchFamily="50" charset="-128"/>
              </a:rPr>
              <a:t>加藤</a:t>
            </a:r>
            <a:r>
              <a:rPr lang="ja-JP" altLang="en-US" sz="1600" dirty="0" smtClean="0">
                <a:solidFill>
                  <a:schemeClr val="tx1"/>
                </a:solidFill>
                <a:latin typeface="BIZ UDPゴシック" panose="020B0400000000000000" pitchFamily="50" charset="-128"/>
                <a:ea typeface="BIZ UDPゴシック" panose="020B0400000000000000" pitchFamily="50" charset="-128"/>
              </a:rPr>
              <a:t>　</a:t>
            </a:r>
            <a:r>
              <a:rPr lang="ja-JP" altLang="en-US" sz="1600" dirty="0">
                <a:solidFill>
                  <a:schemeClr val="tx1"/>
                </a:solidFill>
                <a:latin typeface="BIZ UDPゴシック" panose="020B0400000000000000" pitchFamily="50" charset="-128"/>
                <a:ea typeface="BIZ UDPゴシック" panose="020B0400000000000000" pitchFamily="50" charset="-128"/>
              </a:rPr>
              <a:t>克司</a:t>
            </a:r>
            <a:r>
              <a:rPr lang="ja-JP" altLang="en-US" sz="1400" dirty="0" smtClean="0">
                <a:solidFill>
                  <a:schemeClr val="tx1"/>
                </a:solidFill>
                <a:latin typeface="BIZ UDPゴシック" panose="020B0400000000000000" pitchFamily="50" charset="-128"/>
                <a:ea typeface="BIZ UDPゴシック" panose="020B0400000000000000" pitchFamily="50" charset="-128"/>
              </a:rPr>
              <a:t>　</a:t>
            </a:r>
            <a:r>
              <a:rPr lang="ja-JP" altLang="en-US" sz="1200" dirty="0" smtClean="0">
                <a:solidFill>
                  <a:schemeClr val="tx1"/>
                </a:solidFill>
                <a:latin typeface="BIZ UDPゴシック" panose="020B0400000000000000" pitchFamily="50" charset="-128"/>
                <a:ea typeface="BIZ UDPゴシック" panose="020B0400000000000000" pitchFamily="50" charset="-128"/>
              </a:rPr>
              <a:t>Ｋ＆Ｋテクノリサーチ</a:t>
            </a:r>
            <a:r>
              <a:rPr lang="ja-JP" altLang="en-US" sz="1200" dirty="0">
                <a:solidFill>
                  <a:schemeClr val="tx1"/>
                </a:solidFill>
                <a:latin typeface="BIZ UDPゴシック" panose="020B0400000000000000" pitchFamily="50" charset="-128"/>
                <a:ea typeface="BIZ UDPゴシック" panose="020B0400000000000000" pitchFamily="50" charset="-128"/>
              </a:rPr>
              <a:t>　社長</a:t>
            </a:r>
            <a:r>
              <a:rPr lang="ja-JP" altLang="en-US" sz="1200" dirty="0" smtClean="0">
                <a:solidFill>
                  <a:schemeClr val="tx1"/>
                </a:solidFill>
                <a:latin typeface="BIZ UDPゴシック" panose="020B0400000000000000" pitchFamily="50" charset="-128"/>
                <a:ea typeface="BIZ UDPゴシック" panose="020B0400000000000000" pitchFamily="50" charset="-128"/>
              </a:rPr>
              <a:t>／株式会社ワールドテック　講師</a:t>
            </a:r>
            <a:endParaRPr lang="ja-JP" altLang="en-US" sz="1200" dirty="0">
              <a:solidFill>
                <a:schemeClr val="tx1"/>
              </a:solidFill>
              <a:latin typeface="BIZ UDPゴシック" panose="020B0400000000000000" pitchFamily="50" charset="-128"/>
              <a:ea typeface="BIZ UDPゴシック" panose="020B0400000000000000" pitchFamily="50" charset="-128"/>
            </a:endParaRPr>
          </a:p>
          <a:p>
            <a:pPr>
              <a:tabLst>
                <a:tab pos="806450" algn="l"/>
              </a:tabLst>
            </a:pPr>
            <a:endParaRPr lang="en-US" altLang="ja-JP" sz="1000" dirty="0" smtClean="0">
              <a:solidFill>
                <a:schemeClr val="tx1"/>
              </a:solidFill>
              <a:latin typeface="BIZ UDPゴシック" panose="020B0400000000000000" pitchFamily="50" charset="-128"/>
              <a:ea typeface="BIZ UDPゴシック" panose="020B0400000000000000" pitchFamily="50" charset="-128"/>
            </a:endParaRPr>
          </a:p>
        </p:txBody>
      </p:sp>
      <p:sp>
        <p:nvSpPr>
          <p:cNvPr id="19" name="Rectangle 6"/>
          <p:cNvSpPr>
            <a:spLocks noChangeArrowheads="1"/>
          </p:cNvSpPr>
          <p:nvPr/>
        </p:nvSpPr>
        <p:spPr bwMode="auto">
          <a:xfrm>
            <a:off x="5445224" y="56456"/>
            <a:ext cx="1260000" cy="432000"/>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lIns="0" tIns="0" rIns="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400" b="1" dirty="0">
                <a:solidFill>
                  <a:schemeClr val="bg1"/>
                </a:solidFill>
                <a:latin typeface="BIZ UDPゴシック" panose="020B0400000000000000" pitchFamily="50" charset="-128"/>
                <a:ea typeface="BIZ UDPゴシック" panose="020B0400000000000000" pitchFamily="50" charset="-128"/>
              </a:rPr>
              <a:t>参加者募集！</a:t>
            </a:r>
          </a:p>
        </p:txBody>
      </p:sp>
      <p:cxnSp>
        <p:nvCxnSpPr>
          <p:cNvPr id="18" name="直線コネクタ 17"/>
          <p:cNvCxnSpPr/>
          <p:nvPr/>
        </p:nvCxnSpPr>
        <p:spPr>
          <a:xfrm>
            <a:off x="3886564" y="5814000"/>
            <a:ext cx="2793600" cy="0"/>
          </a:xfrm>
          <a:prstGeom prst="line">
            <a:avLst/>
          </a:prstGeom>
          <a:ln w="88900">
            <a:solidFill>
              <a:srgbClr val="FFFF00">
                <a:alpha val="50000"/>
              </a:srgbClr>
            </a:solidFill>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16632" y="8229364"/>
            <a:ext cx="5184576" cy="864096"/>
          </a:xfrm>
          <a:prstGeom prst="rect">
            <a:avLst/>
          </a:prstGeom>
          <a:noFill/>
        </p:spPr>
        <p:txBody>
          <a:bodyPr wrap="square" lIns="72000" tIns="72000" rIns="72000" bIns="72000" rtlCol="0">
            <a:noAutofit/>
          </a:bodyPr>
          <a:lstStyle/>
          <a:p>
            <a:pPr algn="just"/>
            <a:r>
              <a:rPr lang="ja-JP" altLang="en-US" sz="1000" dirty="0">
                <a:latin typeface="BIZ UDPゴシック" panose="020B0400000000000000" pitchFamily="50" charset="-128"/>
                <a:ea typeface="BIZ UDPゴシック" panose="020B0400000000000000" pitchFamily="50" charset="-128"/>
              </a:rPr>
              <a:t>日本電装株式会社（現・株式会社デンソー）入社。パワートレインシステム（ガソリンエンジン、ディーゼルエンジン、</a:t>
            </a:r>
            <a:r>
              <a:rPr lang="ja-JP" altLang="en-US" sz="1000" dirty="0" smtClean="0">
                <a:latin typeface="BIZ UDPゴシック" panose="020B0400000000000000" pitchFamily="50" charset="-128"/>
                <a:ea typeface="BIZ UDPゴシック" panose="020B0400000000000000" pitchFamily="50" charset="-128"/>
              </a:rPr>
              <a:t>ハイブリッド車</a:t>
            </a:r>
            <a:r>
              <a:rPr lang="ja-JP" altLang="en-US" sz="1000" dirty="0">
                <a:latin typeface="BIZ UDPゴシック" panose="020B0400000000000000" pitchFamily="50" charset="-128"/>
                <a:ea typeface="BIZ UDPゴシック" panose="020B0400000000000000" pitchFamily="50" charset="-128"/>
              </a:rPr>
              <a:t>、トランスミッション等）の技術開発に長年携わり、日本のカーメーカー８社を始め、欧州やアジアのカーメーカー向け</a:t>
            </a:r>
            <a:r>
              <a:rPr lang="ja-JP" altLang="en-US" sz="1000" dirty="0" smtClean="0">
                <a:latin typeface="BIZ UDPゴシック" panose="020B0400000000000000" pitchFamily="50" charset="-128"/>
                <a:ea typeface="BIZ UDPゴシック" panose="020B0400000000000000" pitchFamily="50" charset="-128"/>
              </a:rPr>
              <a:t>パワートレインシステムの開発</a:t>
            </a:r>
            <a:r>
              <a:rPr lang="ja-JP" altLang="en-US" sz="1000" dirty="0">
                <a:latin typeface="BIZ UDPゴシック" panose="020B0400000000000000" pitchFamily="50" charset="-128"/>
                <a:ea typeface="BIZ UDPゴシック" panose="020B0400000000000000" pitchFamily="50" charset="-128"/>
              </a:rPr>
              <a:t>に従事した後、デンソータイの初代テクニカルセンター長と</a:t>
            </a:r>
            <a:r>
              <a:rPr lang="ja-JP" altLang="en-US" sz="1000" dirty="0" smtClean="0">
                <a:latin typeface="BIZ UDPゴシック" panose="020B0400000000000000" pitchFamily="50" charset="-128"/>
                <a:ea typeface="BIZ UDPゴシック" panose="020B0400000000000000" pitchFamily="50" charset="-128"/>
              </a:rPr>
              <a:t>して、新興国向け</a:t>
            </a:r>
            <a:r>
              <a:rPr lang="ja-JP" altLang="en-US" sz="1000" dirty="0">
                <a:latin typeface="BIZ UDPゴシック" panose="020B0400000000000000" pitchFamily="50" charset="-128"/>
                <a:ea typeface="BIZ UDPゴシック" panose="020B0400000000000000" pitchFamily="50" charset="-128"/>
              </a:rPr>
              <a:t>開発プロジェクトを推進。</a:t>
            </a:r>
            <a:endParaRPr lang="en-US" altLang="ja-JP" sz="1000" dirty="0">
              <a:latin typeface="BIZ UDPゴシック" panose="020B0400000000000000" pitchFamily="50" charset="-128"/>
              <a:ea typeface="BIZ UDPゴシック" panose="020B0400000000000000" pitchFamily="50" charset="-128"/>
            </a:endParaRPr>
          </a:p>
          <a:p>
            <a:pPr algn="just"/>
            <a:endParaRPr kumimoji="1" lang="ja-JP" altLang="en-US" sz="1000" dirty="0">
              <a:solidFill>
                <a:srgbClr val="FF0000"/>
              </a:solidFill>
            </a:endParaRPr>
          </a:p>
        </p:txBody>
      </p:sp>
      <p:sp>
        <p:nvSpPr>
          <p:cNvPr id="20" name="テキスト ボックス 19"/>
          <p:cNvSpPr txBox="1"/>
          <p:nvPr/>
        </p:nvSpPr>
        <p:spPr>
          <a:xfrm>
            <a:off x="116632" y="9129464"/>
            <a:ext cx="6624736" cy="540060"/>
          </a:xfrm>
          <a:prstGeom prst="rect">
            <a:avLst/>
          </a:prstGeom>
          <a:noFill/>
        </p:spPr>
        <p:txBody>
          <a:bodyPr wrap="square" lIns="72000" tIns="72000" rIns="72000" bIns="72000" rtlCol="0">
            <a:noAutofit/>
          </a:bodyPr>
          <a:lstStyle/>
          <a:p>
            <a:pPr algn="just">
              <a:tabLst>
                <a:tab pos="5561013" algn="l"/>
              </a:tabLst>
            </a:pPr>
            <a:r>
              <a:rPr lang="ja-JP" altLang="en-US" sz="1000" dirty="0">
                <a:latin typeface="BIZ UDPゴシック" panose="020B0400000000000000" pitchFamily="50" charset="-128"/>
                <a:ea typeface="BIZ UDPゴシック" panose="020B0400000000000000" pitchFamily="50" charset="-128"/>
              </a:rPr>
              <a:t>デンソー退社後、</a:t>
            </a:r>
            <a:r>
              <a:rPr lang="ja-JP" altLang="en-US" sz="1000" dirty="0" smtClean="0">
                <a:latin typeface="BIZ UDPゴシック" panose="020B0400000000000000" pitchFamily="50" charset="-128"/>
                <a:ea typeface="BIZ UDPゴシック" panose="020B0400000000000000" pitchFamily="50" charset="-128"/>
              </a:rPr>
              <a:t>「Ｋ＆Ｋテクノリサーチ社</a:t>
            </a:r>
            <a:r>
              <a:rPr lang="ja-JP" altLang="en-US" sz="1000" dirty="0">
                <a:latin typeface="BIZ UDPゴシック" panose="020B0400000000000000" pitchFamily="50" charset="-128"/>
                <a:ea typeface="BIZ UDPゴシック" panose="020B0400000000000000" pitchFamily="50" charset="-128"/>
              </a:rPr>
              <a:t>」を立ち上げ、自動車関係の最新技術</a:t>
            </a:r>
            <a:r>
              <a:rPr lang="ja-JP" altLang="en-US" sz="1000" dirty="0" smtClean="0">
                <a:latin typeface="BIZ UDPゴシック" panose="020B0400000000000000" pitchFamily="50" charset="-128"/>
                <a:ea typeface="BIZ UDPゴシック" panose="020B0400000000000000" pitchFamily="50" charset="-128"/>
              </a:rPr>
              <a:t>動向の調査や、パワートレイン</a:t>
            </a:r>
            <a:r>
              <a:rPr lang="ja-JP" altLang="en-US" sz="1000" dirty="0">
                <a:latin typeface="BIZ UDPゴシック" panose="020B0400000000000000" pitchFamily="50" charset="-128"/>
                <a:ea typeface="BIZ UDPゴシック" panose="020B0400000000000000" pitchFamily="50" charset="-128"/>
              </a:rPr>
              <a:t>の電動化の最新動向を中心に、国内外の研修・講演で講師を担当。また複数企業のコンサルタントや調査会社のアナリストとして活躍中。</a:t>
            </a:r>
          </a:p>
          <a:p>
            <a:pPr algn="just"/>
            <a:endParaRPr kumimoji="1" lang="ja-JP" altLang="en-US" sz="1000" dirty="0">
              <a:solidFill>
                <a:srgbClr val="FF0000"/>
              </a:solidFill>
            </a:endParaRPr>
          </a:p>
        </p:txBody>
      </p:sp>
      <p:pic>
        <p:nvPicPr>
          <p:cNvPr id="21" name="図 20">
            <a:extLst>
              <a:ext uri="{FF2B5EF4-FFF2-40B4-BE49-F238E27FC236}">
                <a16:creationId xmlns:a16="http://schemas.microsoft.com/office/drawing/2014/main" id="{43A5DCF5-919E-E7E9-F02D-0E03957398F3}"/>
              </a:ext>
            </a:extLst>
          </p:cNvPr>
          <p:cNvPicPr>
            <a:picLocks noChangeAspect="1"/>
          </p:cNvPicPr>
          <p:nvPr/>
        </p:nvPicPr>
        <p:blipFill rotWithShape="1">
          <a:blip r:embed="rId2"/>
          <a:srcRect t="5626"/>
          <a:stretch/>
        </p:blipFill>
        <p:spPr>
          <a:xfrm>
            <a:off x="5373216" y="7941332"/>
            <a:ext cx="1296000" cy="1012500"/>
          </a:xfrm>
          <a:prstGeom prst="rect">
            <a:avLst/>
          </a:prstGeom>
        </p:spPr>
      </p:pic>
      <p:pic>
        <p:nvPicPr>
          <p:cNvPr id="22" name="図 2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553352" y="4061988"/>
            <a:ext cx="1044000" cy="783000"/>
          </a:xfrm>
          <a:prstGeom prst="rect">
            <a:avLst/>
          </a:prstGeom>
          <a:ln w="19050" cap="rnd">
            <a:solidFill>
              <a:srgbClr val="FFFF00"/>
            </a:solidFill>
          </a:ln>
        </p:spPr>
      </p:pic>
      <p:pic>
        <p:nvPicPr>
          <p:cNvPr id="23" name="図 22"/>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5157308" y="3305904"/>
            <a:ext cx="1044000" cy="783000"/>
          </a:xfrm>
          <a:prstGeom prst="rect">
            <a:avLst/>
          </a:prstGeom>
          <a:ln w="19050" cap="rnd">
            <a:solidFill>
              <a:srgbClr val="00B050"/>
            </a:solidFill>
          </a:ln>
        </p:spPr>
      </p:pic>
      <p:pic>
        <p:nvPicPr>
          <p:cNvPr id="25" name="図 24"/>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653252" y="3917972"/>
            <a:ext cx="1044000" cy="783000"/>
          </a:xfrm>
          <a:prstGeom prst="rect">
            <a:avLst/>
          </a:prstGeom>
          <a:ln w="19050" cap="rnd">
            <a:solidFill>
              <a:srgbClr val="FFC000"/>
            </a:solidFill>
          </a:ln>
        </p:spPr>
      </p:pic>
      <p:sp>
        <p:nvSpPr>
          <p:cNvPr id="24" name="テキスト ボックス 23"/>
          <p:cNvSpPr txBox="1"/>
          <p:nvPr/>
        </p:nvSpPr>
        <p:spPr>
          <a:xfrm>
            <a:off x="117000" y="2468724"/>
            <a:ext cx="6624000" cy="5076564"/>
          </a:xfrm>
          <a:prstGeom prst="rect">
            <a:avLst/>
          </a:prstGeom>
          <a:noFill/>
          <a:ln w="31750">
            <a:solidFill>
              <a:srgbClr val="008080"/>
            </a:solidFill>
          </a:ln>
        </p:spPr>
        <p:txBody>
          <a:bodyPr lIns="72000" tIns="72000" rIns="72000" bIns="72000">
            <a:noAutofit/>
          </a:bodyPr>
          <a:lstStyle/>
          <a:p>
            <a:pPr eaLnBrk="1" hangingPunct="1">
              <a:spcBef>
                <a:spcPts val="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◆日</a:t>
            </a:r>
            <a:r>
              <a:rPr lang="ja-JP" altLang="en-US" sz="1200" b="1" dirty="0">
                <a:latin typeface="BIZ UDゴシック" panose="020B0400000000000000" pitchFamily="49" charset="-128"/>
                <a:ea typeface="BIZ UDゴシック" panose="020B0400000000000000" pitchFamily="49" charset="-128"/>
              </a:rPr>
              <a:t>　</a:t>
            </a:r>
            <a:r>
              <a:rPr lang="ja-JP" altLang="en-US" sz="1200" b="1" dirty="0" smtClean="0">
                <a:latin typeface="BIZ UDゴシック" panose="020B0400000000000000" pitchFamily="49" charset="-128"/>
                <a:ea typeface="BIZ UDゴシック" panose="020B0400000000000000" pitchFamily="49" charset="-128"/>
              </a:rPr>
              <a:t>　時</a:t>
            </a:r>
            <a:r>
              <a:rPr lang="en-US" altLang="ja-JP" sz="1200" dirty="0" smtClean="0">
                <a:latin typeface="BIZ UDゴシック" panose="020B0400000000000000" pitchFamily="49" charset="-128"/>
                <a:ea typeface="BIZ UDゴシック" panose="020B0400000000000000" pitchFamily="49" charset="-128"/>
              </a:rPr>
              <a:t>	</a:t>
            </a:r>
            <a:r>
              <a:rPr lang="ja-JP" altLang="en-US" b="1" dirty="0" smtClean="0">
                <a:solidFill>
                  <a:srgbClr val="339966"/>
                </a:solidFill>
                <a:latin typeface="BIZ UDPゴシック" panose="020B0400000000000000" pitchFamily="50" charset="-128"/>
                <a:ea typeface="BIZ UDPゴシック" panose="020B0400000000000000" pitchFamily="50" charset="-128"/>
              </a:rPr>
              <a:t>２０２４</a:t>
            </a:r>
            <a:r>
              <a:rPr lang="ja-JP" altLang="en-US" sz="1200" dirty="0" smtClean="0">
                <a:latin typeface="BIZ UDPゴシック" panose="020B0400000000000000" pitchFamily="50" charset="-128"/>
                <a:ea typeface="BIZ UDPゴシック" panose="020B0400000000000000" pitchFamily="50" charset="-128"/>
              </a:rPr>
              <a:t>年 </a:t>
            </a:r>
            <a:r>
              <a:rPr lang="ja-JP" altLang="en-US" b="1" dirty="0" smtClean="0">
                <a:solidFill>
                  <a:srgbClr val="339966"/>
                </a:solidFill>
                <a:latin typeface="BIZ UDPゴシック" panose="020B0400000000000000" pitchFamily="50" charset="-128"/>
                <a:ea typeface="BIZ UDPゴシック" panose="020B0400000000000000" pitchFamily="50" charset="-128"/>
              </a:rPr>
              <a:t>１</a:t>
            </a:r>
            <a:r>
              <a:rPr lang="ja-JP" altLang="en-US" sz="1200" dirty="0" smtClean="0">
                <a:latin typeface="BIZ UDPゴシック" panose="020B0400000000000000" pitchFamily="50" charset="-128"/>
                <a:ea typeface="BIZ UDPゴシック" panose="020B0400000000000000" pitchFamily="50" charset="-128"/>
              </a:rPr>
              <a:t>月</a:t>
            </a:r>
            <a:r>
              <a:rPr lang="ja-JP" altLang="en-US" b="1" dirty="0" smtClean="0">
                <a:solidFill>
                  <a:srgbClr val="339966"/>
                </a:solidFill>
                <a:latin typeface="BIZ UDPゴシック" panose="020B0400000000000000" pitchFamily="50" charset="-128"/>
                <a:ea typeface="BIZ UDPゴシック" panose="020B0400000000000000" pitchFamily="50" charset="-128"/>
              </a:rPr>
              <a:t>３１</a:t>
            </a:r>
            <a:r>
              <a:rPr lang="ja-JP" altLang="en-US" sz="1200" dirty="0" smtClean="0">
                <a:latin typeface="BIZ UDPゴシック" panose="020B0400000000000000" pitchFamily="50" charset="-128"/>
                <a:ea typeface="BIZ UDPゴシック" panose="020B0400000000000000" pitchFamily="50" charset="-128"/>
              </a:rPr>
              <a:t>日（水）</a:t>
            </a:r>
            <a:r>
              <a:rPr lang="ja-JP" altLang="en-US" b="1" dirty="0" smtClean="0">
                <a:solidFill>
                  <a:srgbClr val="339966"/>
                </a:solidFill>
                <a:latin typeface="BIZ UDPゴシック" panose="020B0400000000000000" pitchFamily="50" charset="-128"/>
                <a:ea typeface="BIZ UDPゴシック" panose="020B0400000000000000" pitchFamily="50" charset="-128"/>
              </a:rPr>
              <a:t>１３：３０～１６：３０</a:t>
            </a:r>
            <a:r>
              <a:rPr lang="ja-JP" altLang="en-US" sz="1200" dirty="0" smtClean="0">
                <a:latin typeface="BIZ UDPゴシック" panose="020B0400000000000000" pitchFamily="50" charset="-128"/>
                <a:ea typeface="BIZ UDPゴシック" panose="020B0400000000000000" pitchFamily="50" charset="-128"/>
              </a:rPr>
              <a:t>　（１３：００より開場）</a:t>
            </a:r>
            <a:endParaRPr lang="ja-JP" altLang="en-US" sz="1200" dirty="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◆場　　所</a:t>
            </a:r>
            <a:r>
              <a:rPr lang="en-US" altLang="ja-JP" sz="1200" dirty="0" smtClean="0">
                <a:latin typeface="BIZ UDゴシック" panose="020B0400000000000000" pitchFamily="49" charset="-128"/>
                <a:ea typeface="BIZ UDゴシック" panose="020B0400000000000000" pitchFamily="49" charset="-128"/>
              </a:rPr>
              <a:t>	</a:t>
            </a:r>
            <a:r>
              <a:rPr lang="ja-JP" altLang="en-US" b="1" dirty="0" smtClean="0">
                <a:solidFill>
                  <a:srgbClr val="339966"/>
                </a:solidFill>
                <a:latin typeface="BIZ UDPゴシック" panose="020B0400000000000000" pitchFamily="50" charset="-128"/>
                <a:ea typeface="BIZ UDPゴシック" panose="020B0400000000000000" pitchFamily="50" charset="-128"/>
              </a:rPr>
              <a:t>三重県工業研究所</a:t>
            </a:r>
            <a:r>
              <a:rPr lang="ja-JP" altLang="en-US" sz="1200" dirty="0" smtClean="0">
                <a:solidFill>
                  <a:srgbClr val="3366CC"/>
                </a:solidFill>
                <a:latin typeface="BIZ UDPゴシック" panose="020B0400000000000000" pitchFamily="50" charset="-128"/>
                <a:ea typeface="BIZ UDPゴシック" panose="020B0400000000000000" pitchFamily="50" charset="-128"/>
              </a:rPr>
              <a:t>　</a:t>
            </a:r>
            <a:r>
              <a:rPr lang="ja-JP" altLang="en-US" sz="1200" dirty="0" smtClean="0">
                <a:latin typeface="BIZ UDPゴシック" panose="020B0400000000000000" pitchFamily="50" charset="-128"/>
                <a:ea typeface="BIZ UDPゴシック" panose="020B0400000000000000" pitchFamily="50" charset="-128"/>
              </a:rPr>
              <a:t>（津市高茶屋５－５－４５）</a:t>
            </a:r>
            <a:endParaRPr lang="en-US" altLang="ja-JP" sz="1200" dirty="0" smtClean="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a:t>
            </a:r>
            <a:r>
              <a:rPr lang="ja-JP" altLang="en-US" sz="1200" b="1" dirty="0">
                <a:latin typeface="BIZ UDゴシック" panose="020B0400000000000000" pitchFamily="49" charset="-128"/>
                <a:ea typeface="BIZ UDゴシック" panose="020B0400000000000000" pitchFamily="49" charset="-128"/>
              </a:rPr>
              <a:t>開催</a:t>
            </a:r>
            <a:r>
              <a:rPr lang="ja-JP" altLang="en-US" sz="1200" b="1" dirty="0" smtClean="0">
                <a:latin typeface="BIZ UDゴシック" panose="020B0400000000000000" pitchFamily="49" charset="-128"/>
                <a:ea typeface="BIZ UDゴシック" panose="020B0400000000000000" pitchFamily="49" charset="-128"/>
              </a:rPr>
              <a:t>方法</a:t>
            </a:r>
            <a:r>
              <a:rPr lang="en-US" altLang="ja-JP" sz="1200" dirty="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現地開催　（オンラインでの参加はできません）</a:t>
            </a:r>
            <a:endParaRPr lang="en-US" altLang="ja-JP" sz="1200" dirty="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a:latin typeface="BIZ UDゴシック" panose="020B0400000000000000" pitchFamily="49" charset="-128"/>
                <a:ea typeface="BIZ UDゴシック" panose="020B0400000000000000" pitchFamily="49" charset="-128"/>
              </a:rPr>
              <a:t>◆</a:t>
            </a:r>
            <a:r>
              <a:rPr lang="ja-JP" altLang="en-US" sz="1200" b="1" dirty="0" smtClean="0">
                <a:latin typeface="BIZ UDゴシック" panose="020B0400000000000000" pitchFamily="49" charset="-128"/>
                <a:ea typeface="BIZ UDゴシック" panose="020B0400000000000000" pitchFamily="49" charset="-128"/>
              </a:rPr>
              <a:t>対 象 者</a:t>
            </a:r>
            <a:r>
              <a:rPr lang="en-US" altLang="ja-JP" sz="1200" dirty="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県内製造業を中心に、</a:t>
            </a:r>
            <a:r>
              <a:rPr lang="ja-JP" altLang="en-US" sz="1200" dirty="0">
                <a:latin typeface="BIZ UDPゴシック" panose="020B0400000000000000" pitchFamily="50" charset="-128"/>
                <a:ea typeface="BIZ UDPゴシック" panose="020B0400000000000000" pitchFamily="50" charset="-128"/>
              </a:rPr>
              <a:t>次世代</a:t>
            </a:r>
            <a:r>
              <a:rPr lang="ja-JP" altLang="en-US" sz="1200" dirty="0" smtClean="0">
                <a:latin typeface="BIZ UDPゴシック" panose="020B0400000000000000" pitchFamily="50" charset="-128"/>
                <a:ea typeface="BIZ UDPゴシック" panose="020B0400000000000000" pitchFamily="50" charset="-128"/>
              </a:rPr>
              <a:t>自動車に関心をお持ちの方</a:t>
            </a:r>
            <a:endParaRPr lang="en-US" altLang="ja-JP" sz="1200" dirty="0" smtClean="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a:t>
            </a:r>
            <a:r>
              <a:rPr lang="ja-JP" altLang="en-US" sz="1200" b="1" dirty="0">
                <a:latin typeface="BIZ UDゴシック" panose="020B0400000000000000" pitchFamily="49" charset="-128"/>
                <a:ea typeface="BIZ UDゴシック" panose="020B0400000000000000" pitchFamily="49" charset="-128"/>
              </a:rPr>
              <a:t>定　</a:t>
            </a:r>
            <a:r>
              <a:rPr lang="ja-JP" altLang="en-US" sz="1200" b="1" dirty="0" smtClean="0">
                <a:latin typeface="BIZ UDゴシック" panose="020B0400000000000000" pitchFamily="49" charset="-128"/>
                <a:ea typeface="BIZ UDゴシック" panose="020B0400000000000000" pitchFamily="49" charset="-128"/>
              </a:rPr>
              <a:t>　員</a:t>
            </a:r>
            <a:r>
              <a:rPr lang="en-US" altLang="ja-JP" sz="1200" dirty="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５０名　（先着順）</a:t>
            </a:r>
            <a:endParaRPr lang="en-US" altLang="ja-JP" sz="1200" dirty="0" smtClean="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◆参 加 費</a:t>
            </a:r>
            <a:r>
              <a:rPr lang="en-US" altLang="ja-JP" sz="1200" dirty="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無料</a:t>
            </a:r>
            <a:endParaRPr lang="en-US" altLang="ja-JP" sz="1200" dirty="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a:t>
            </a:r>
            <a:r>
              <a:rPr lang="ja-JP" altLang="en-US" sz="1200" b="1" dirty="0">
                <a:latin typeface="BIZ UDゴシック" panose="020B0400000000000000" pitchFamily="49" charset="-128"/>
                <a:ea typeface="BIZ UDゴシック" panose="020B0400000000000000" pitchFamily="49" charset="-128"/>
              </a:rPr>
              <a:t>内　</a:t>
            </a:r>
            <a:r>
              <a:rPr lang="ja-JP" altLang="en-US" sz="1200" b="1" dirty="0" smtClean="0">
                <a:latin typeface="BIZ UDゴシック" panose="020B0400000000000000" pitchFamily="49" charset="-128"/>
                <a:ea typeface="BIZ UDゴシック" panose="020B0400000000000000" pitchFamily="49" charset="-128"/>
              </a:rPr>
              <a:t>　容</a:t>
            </a:r>
            <a:endParaRPr lang="en-US" altLang="ja-JP" sz="1200" b="1" dirty="0">
              <a:latin typeface="BIZ UDゴシック" panose="020B0400000000000000" pitchFamily="49" charset="-128"/>
              <a:ea typeface="BIZ UDゴシック" panose="020B0400000000000000" pitchFamily="49" charset="-128"/>
            </a:endParaRPr>
          </a:p>
          <a:p>
            <a:pPr eaLnBrk="1" hangingPunct="1">
              <a:defRPr/>
            </a:pPr>
            <a:endParaRPr lang="en-US" altLang="ja-JP" sz="1200" dirty="0" smtClean="0">
              <a:latin typeface="BIZ UDPゴシック" panose="020B0400000000000000" pitchFamily="50" charset="-128"/>
              <a:ea typeface="BIZ UDPゴシック" panose="020B0400000000000000" pitchFamily="50" charset="-128"/>
            </a:endParaRPr>
          </a:p>
          <a:p>
            <a:pPr eaLnBrk="1" hangingPunct="1">
              <a:defRPr/>
            </a:pPr>
            <a:r>
              <a:rPr lang="ja-JP" altLang="en-US" sz="1200" dirty="0" smtClean="0">
                <a:latin typeface="BIZ UDPゴシック" panose="020B0400000000000000" pitchFamily="50" charset="-128"/>
                <a:ea typeface="BIZ UDPゴシック" panose="020B0400000000000000" pitchFamily="50" charset="-128"/>
              </a:rPr>
              <a:t>（１）開会挨拶　（三重県 雇用経済部 新産業振興課）</a:t>
            </a:r>
            <a:endParaRPr lang="en-US" altLang="ja-JP" sz="1200" dirty="0" smtClean="0">
              <a:latin typeface="BIZ UDPゴシック" panose="020B0400000000000000" pitchFamily="50" charset="-128"/>
              <a:ea typeface="BIZ UDPゴシック" panose="020B0400000000000000" pitchFamily="50" charset="-128"/>
            </a:endParaRPr>
          </a:p>
          <a:p>
            <a:pPr eaLnBrk="1" hangingPunct="1">
              <a:defRPr/>
            </a:pPr>
            <a:endParaRPr lang="en-US" altLang="ja-JP" sz="1200" dirty="0" smtClean="0">
              <a:latin typeface="BIZ UDPゴシック" panose="020B0400000000000000" pitchFamily="50" charset="-128"/>
              <a:ea typeface="BIZ UDPゴシック" panose="020B0400000000000000" pitchFamily="50" charset="-128"/>
            </a:endParaRPr>
          </a:p>
          <a:p>
            <a:pPr eaLnBrk="1" hangingPunct="1">
              <a:defRPr/>
            </a:pPr>
            <a:r>
              <a:rPr lang="ja-JP" altLang="en-US" sz="1200" dirty="0" smtClean="0">
                <a:latin typeface="BIZ UDPゴシック" panose="020B0400000000000000" pitchFamily="50" charset="-128"/>
                <a:ea typeface="BIZ UDPゴシック" panose="020B0400000000000000" pitchFamily="50" charset="-128"/>
              </a:rPr>
              <a:t>（２）講演　</a:t>
            </a:r>
            <a:r>
              <a:rPr lang="en-US" altLang="ja-JP" sz="1200" dirty="0" smtClean="0">
                <a:latin typeface="BIZ UDPゴシック" panose="020B0400000000000000" pitchFamily="50" charset="-128"/>
                <a:ea typeface="BIZ UDPゴシック" panose="020B0400000000000000" pitchFamily="50" charset="-128"/>
              </a:rPr>
              <a:t>【</a:t>
            </a:r>
            <a:r>
              <a:rPr lang="ja-JP" altLang="en-US" sz="1200" dirty="0" smtClean="0">
                <a:latin typeface="BIZ UDPゴシック" panose="020B0400000000000000" pitchFamily="50" charset="-128"/>
                <a:ea typeface="BIZ UDPゴシック" panose="020B0400000000000000" pitchFamily="50" charset="-128"/>
              </a:rPr>
              <a:t>１２０分</a:t>
            </a:r>
            <a:r>
              <a:rPr lang="en-US" altLang="ja-JP" sz="1200" dirty="0" smtClean="0">
                <a:latin typeface="BIZ UDPゴシック" panose="020B0400000000000000" pitchFamily="50" charset="-128"/>
                <a:ea typeface="BIZ UDPゴシック" panose="020B0400000000000000" pitchFamily="50" charset="-128"/>
              </a:rPr>
              <a:t>】</a:t>
            </a:r>
          </a:p>
          <a:p>
            <a:pPr eaLnBrk="1" hangingPunct="1">
              <a:defRPr/>
            </a:pPr>
            <a:r>
              <a:rPr lang="ja-JP" altLang="en-US"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spc="-60" dirty="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世界の主な地域での</a:t>
            </a:r>
            <a:r>
              <a:rPr lang="ja-JP" altLang="en-US"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電動車（特にＥＶ）の</a:t>
            </a:r>
            <a:r>
              <a:rPr lang="ja-JP" altLang="en-US" sz="1200" spc="-60" dirty="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最新動向やカーメーカーの今後の電動化戦略</a:t>
            </a:r>
            <a:r>
              <a:rPr lang="ja-JP" altLang="en-US"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とＥＶ関連の</a:t>
            </a:r>
            <a:endParaRPr lang="en-US" altLang="ja-JP"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eaLnBrk="1" hangingPunct="1">
              <a:defRPr/>
            </a:pPr>
            <a:r>
              <a:rPr lang="ja-JP" altLang="en-US" sz="1200" spc="-60" dirty="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lang="ja-JP" altLang="en-US"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主力</a:t>
            </a:r>
            <a:r>
              <a:rPr lang="ja-JP" altLang="en-US" sz="1200" spc="-60" dirty="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製品</a:t>
            </a:r>
            <a:r>
              <a:rPr lang="ja-JP" altLang="en-US"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（ｅ</a:t>
            </a:r>
            <a:r>
              <a:rPr lang="en-US" altLang="ja-JP"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spc="-6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Ａｘｌｅ、ＥＶ用</a:t>
            </a:r>
            <a:r>
              <a:rPr lang="ja-JP" altLang="en-US" sz="1200" spc="-60" dirty="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電池等）の今後の展望</a:t>
            </a:r>
            <a:r>
              <a:rPr lang="ja-JP" altLang="en-US"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endParaRPr lang="en-US" altLang="ja-JP"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r" eaLnBrk="1" hangingPunct="1">
              <a:defRPr/>
            </a:pPr>
            <a:r>
              <a:rPr lang="ja-JP" altLang="en-US"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Ｋ＆Ｋテクノリサーチ　社長　加藤 克司　氏</a:t>
            </a:r>
            <a:endParaRPr lang="en-US" altLang="ja-JP"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eaLnBrk="1" hangingPunct="1">
              <a:defRPr/>
            </a:pPr>
            <a:endParaRPr lang="en-US" altLang="ja-JP" sz="1200" dirty="0" smtClean="0">
              <a:latin typeface="BIZ UDPゴシック" panose="020B0400000000000000" pitchFamily="50" charset="-128"/>
              <a:ea typeface="BIZ UDPゴシック" panose="020B0400000000000000" pitchFamily="50" charset="-128"/>
            </a:endParaRPr>
          </a:p>
          <a:p>
            <a:pPr eaLnBrk="1" hangingPunct="1">
              <a:defRPr/>
            </a:pPr>
            <a:r>
              <a:rPr lang="ja-JP" altLang="en-US" sz="1200" dirty="0" smtClean="0">
                <a:latin typeface="BIZ UDPゴシック" panose="020B0400000000000000" pitchFamily="50" charset="-128"/>
                <a:ea typeface="BIZ UDPゴシック" panose="020B0400000000000000" pitchFamily="50" charset="-128"/>
              </a:rPr>
              <a:t>（３）部品分解展示見学・解説／工業研究所紹介　</a:t>
            </a:r>
            <a:r>
              <a:rPr lang="en-US" altLang="ja-JP" sz="1200" dirty="0" smtClean="0">
                <a:latin typeface="BIZ UDPゴシック" panose="020B0400000000000000" pitchFamily="50" charset="-128"/>
                <a:ea typeface="BIZ UDPゴシック" panose="020B0400000000000000" pitchFamily="50" charset="-128"/>
              </a:rPr>
              <a:t>【</a:t>
            </a:r>
            <a:r>
              <a:rPr lang="ja-JP" altLang="en-US" sz="1200" dirty="0" smtClean="0">
                <a:latin typeface="BIZ UDPゴシック" panose="020B0400000000000000" pitchFamily="50" charset="-128"/>
                <a:ea typeface="BIZ UDPゴシック" panose="020B0400000000000000" pitchFamily="50" charset="-128"/>
              </a:rPr>
              <a:t>２班に分け、各</a:t>
            </a:r>
            <a:r>
              <a:rPr lang="ja-JP" altLang="en-US" sz="1200" dirty="0">
                <a:latin typeface="BIZ UDPゴシック" panose="020B0400000000000000" pitchFamily="50" charset="-128"/>
                <a:ea typeface="BIZ UDPゴシック" panose="020B0400000000000000" pitchFamily="50" charset="-128"/>
              </a:rPr>
              <a:t>２</a:t>
            </a:r>
            <a:r>
              <a:rPr lang="en-US" altLang="ja-JP" sz="1200" dirty="0" smtClean="0">
                <a:latin typeface="BIZ UDPゴシック" panose="020B0400000000000000" pitchFamily="50" charset="-128"/>
                <a:ea typeface="BIZ UDPゴシック" panose="020B0400000000000000" pitchFamily="50" charset="-128"/>
              </a:rPr>
              <a:t>0</a:t>
            </a:r>
            <a:r>
              <a:rPr lang="ja-JP" altLang="en-US" sz="1200" dirty="0" smtClean="0">
                <a:latin typeface="BIZ UDPゴシック" panose="020B0400000000000000" pitchFamily="50" charset="-128"/>
                <a:ea typeface="BIZ UDPゴシック" panose="020B0400000000000000" pitchFamily="50" charset="-128"/>
              </a:rPr>
              <a:t>分</a:t>
            </a:r>
            <a:r>
              <a:rPr lang="en-US" altLang="ja-JP" sz="1200" dirty="0" smtClean="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a:p>
            <a:pPr eaLnBrk="1" hangingPunct="1">
              <a:defRPr/>
            </a:pPr>
            <a:r>
              <a:rPr lang="ja-JP" altLang="en-US"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「電動車分解展示部品の見学・解説」</a:t>
            </a:r>
            <a:endParaRPr lang="en-US" altLang="ja-JP" sz="1200" dirty="0" smtClean="0">
              <a:solidFill>
                <a:srgbClr val="339966"/>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eaLnBrk="1" hangingPunct="1">
              <a:defRPr/>
            </a:pPr>
            <a:endParaRPr lang="en-US" altLang="ja-JP" sz="1200" dirty="0" smtClean="0">
              <a:latin typeface="BIZ UDPゴシック" panose="020B0400000000000000" pitchFamily="50" charset="-128"/>
              <a:ea typeface="BIZ UDPゴシック" panose="020B0400000000000000" pitchFamily="50" charset="-128"/>
            </a:endParaRPr>
          </a:p>
          <a:p>
            <a:pPr eaLnBrk="1" hangingPunct="1">
              <a:defRPr/>
            </a:pPr>
            <a:r>
              <a:rPr lang="ja-JP" altLang="en-US" sz="1200" dirty="0" smtClean="0">
                <a:latin typeface="BIZ UDPゴシック" panose="020B0400000000000000" pitchFamily="50" charset="-128"/>
                <a:ea typeface="BIZ UDPゴシック" panose="020B0400000000000000" pitchFamily="50" charset="-128"/>
              </a:rPr>
              <a:t>（４）閉会挨拶　（三重県工業研究所）</a:t>
            </a:r>
            <a:endParaRPr lang="ja-JP" altLang="en-US" sz="1200" dirty="0">
              <a:latin typeface="BIZ UDPゴシック" panose="020B0400000000000000" pitchFamily="50" charset="-128"/>
              <a:ea typeface="BIZ UDPゴシック" panose="020B0400000000000000" pitchFamily="50" charset="-128"/>
            </a:endParaRPr>
          </a:p>
          <a:p>
            <a:pPr eaLnBrk="1" hangingPunct="1">
              <a:defRPr/>
            </a:pPr>
            <a:endParaRPr lang="en-US" altLang="ja-JP" sz="1200" b="1" dirty="0" smtClean="0">
              <a:latin typeface="BIZ UDPゴシック" panose="020B0400000000000000" pitchFamily="50" charset="-128"/>
              <a:ea typeface="BIZ UDPゴシック" panose="020B0400000000000000" pitchFamily="50" charset="-128"/>
            </a:endParaRPr>
          </a:p>
          <a:p>
            <a:pPr eaLnBrk="1" hangingPunct="1">
              <a:spcBef>
                <a:spcPts val="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a:t>
            </a:r>
            <a:r>
              <a:rPr lang="ja-JP" altLang="en-US" sz="1200" b="1" dirty="0">
                <a:latin typeface="BIZ UDゴシック" panose="020B0400000000000000" pitchFamily="49" charset="-128"/>
                <a:ea typeface="BIZ UDゴシック" panose="020B0400000000000000" pitchFamily="49" charset="-128"/>
              </a:rPr>
              <a:t>申込</a:t>
            </a:r>
            <a:r>
              <a:rPr lang="ja-JP" altLang="en-US" sz="1200" b="1" dirty="0" smtClean="0">
                <a:latin typeface="BIZ UDゴシック" panose="020B0400000000000000" pitchFamily="49" charset="-128"/>
                <a:ea typeface="BIZ UDゴシック" panose="020B0400000000000000" pitchFamily="49" charset="-128"/>
              </a:rPr>
              <a:t>方法</a:t>
            </a:r>
            <a:r>
              <a:rPr lang="en-US" altLang="ja-JP" sz="1200" dirty="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裏面に記載</a:t>
            </a:r>
            <a:endParaRPr lang="en-US" altLang="ja-JP" sz="1200" dirty="0" smtClean="0">
              <a:latin typeface="BIZ UDPゴシック" panose="020B0400000000000000" pitchFamily="50" charset="-128"/>
              <a:ea typeface="BIZ UDPゴシック" panose="020B0400000000000000" pitchFamily="50" charset="-128"/>
            </a:endParaRPr>
          </a:p>
          <a:p>
            <a:pPr eaLnBrk="1" hangingPunct="1">
              <a:spcBef>
                <a:spcPts val="800"/>
              </a:spcBef>
              <a:tabLst>
                <a:tab pos="900113" algn="l"/>
              </a:tabLst>
              <a:defRPr/>
            </a:pPr>
            <a:r>
              <a:rPr lang="ja-JP" altLang="en-US" sz="1200" b="1" dirty="0" smtClean="0">
                <a:latin typeface="BIZ UDゴシック" panose="020B0400000000000000" pitchFamily="49" charset="-128"/>
                <a:ea typeface="BIZ UDゴシック" panose="020B0400000000000000" pitchFamily="49" charset="-128"/>
              </a:rPr>
              <a:t>◆問合せ先</a:t>
            </a:r>
            <a:r>
              <a:rPr lang="en-US" altLang="ja-JP" sz="1200" b="1" dirty="0" smtClean="0">
                <a:latin typeface="BIZ UDゴシック" panose="020B0400000000000000" pitchFamily="49" charset="-128"/>
                <a:ea typeface="BIZ UDゴシック" panose="020B0400000000000000" pitchFamily="49" charset="-128"/>
              </a:rPr>
              <a:t>	</a:t>
            </a:r>
            <a:r>
              <a:rPr lang="ja-JP" altLang="en-US" sz="1200" dirty="0" smtClean="0">
                <a:latin typeface="BIZ UDPゴシック" panose="020B0400000000000000" pitchFamily="50" charset="-128"/>
                <a:ea typeface="BIZ UDPゴシック" panose="020B0400000000000000" pitchFamily="50" charset="-128"/>
              </a:rPr>
              <a:t>三重県 </a:t>
            </a:r>
            <a:r>
              <a:rPr lang="ja-JP" altLang="en-US" sz="1200" dirty="0">
                <a:latin typeface="BIZ UDPゴシック" panose="020B0400000000000000" pitchFamily="50" charset="-128"/>
                <a:ea typeface="BIZ UDPゴシック" panose="020B0400000000000000" pitchFamily="50" charset="-128"/>
              </a:rPr>
              <a:t>雇用経済部 新産業振興課　服部・</a:t>
            </a:r>
            <a:r>
              <a:rPr lang="ja-JP" altLang="en-US" sz="1200" dirty="0" smtClean="0">
                <a:latin typeface="BIZ UDPゴシック" panose="020B0400000000000000" pitchFamily="50" charset="-128"/>
                <a:ea typeface="BIZ UDPゴシック" panose="020B0400000000000000" pitchFamily="50" charset="-128"/>
              </a:rPr>
              <a:t>山本　（</a:t>
            </a:r>
            <a:r>
              <a:rPr lang="ja-JP" altLang="en-US" sz="1200" dirty="0">
                <a:latin typeface="BIZ UDPゴシック" panose="020B0400000000000000" pitchFamily="50" charset="-128"/>
                <a:ea typeface="BIZ UDPゴシック" panose="020B0400000000000000" pitchFamily="50" charset="-128"/>
              </a:rPr>
              <a:t>電話</a:t>
            </a:r>
            <a:r>
              <a:rPr lang="ja-JP" altLang="en-US" sz="1200" dirty="0" smtClean="0">
                <a:latin typeface="BIZ UDPゴシック" panose="020B0400000000000000" pitchFamily="50" charset="-128"/>
                <a:ea typeface="BIZ UDPゴシック" panose="020B0400000000000000" pitchFamily="50" charset="-128"/>
              </a:rPr>
              <a:t>：</a:t>
            </a:r>
            <a:r>
              <a:rPr lang="en-US" altLang="ja-JP" sz="1200" dirty="0" smtClean="0">
                <a:latin typeface="BIZ UDPゴシック" panose="020B0400000000000000" pitchFamily="50" charset="-128"/>
                <a:ea typeface="BIZ UDPゴシック" panose="020B0400000000000000" pitchFamily="50" charset="-128"/>
              </a:rPr>
              <a:t>059-224-3113</a:t>
            </a:r>
            <a:r>
              <a:rPr lang="ja-JP" altLang="en-US" sz="1200" dirty="0" smtClean="0">
                <a:latin typeface="BIZ UDPゴシック" panose="020B0400000000000000" pitchFamily="50" charset="-128"/>
                <a:ea typeface="BIZ UDPゴシック" panose="020B0400000000000000" pitchFamily="50" charset="-128"/>
              </a:rPr>
              <a:t>）</a:t>
            </a:r>
            <a:endParaRPr lang="en-US" altLang="ja-JP" sz="1200" dirty="0">
              <a:latin typeface="BIZ UDPゴシック" panose="020B0400000000000000" pitchFamily="50" charset="-128"/>
              <a:ea typeface="BIZ UDPゴシック" panose="020B0400000000000000" pitchFamily="50" charset="-128"/>
            </a:endParaRPr>
          </a:p>
        </p:txBody>
      </p:sp>
      <p:sp>
        <p:nvSpPr>
          <p:cNvPr id="26" name="テキスト ボックス 6"/>
          <p:cNvSpPr txBox="1">
            <a:spLocks noChangeArrowheads="1"/>
          </p:cNvSpPr>
          <p:nvPr/>
        </p:nvSpPr>
        <p:spPr bwMode="auto">
          <a:xfrm>
            <a:off x="0" y="920552"/>
            <a:ext cx="6858000" cy="1548172"/>
          </a:xfrm>
          <a:prstGeom prst="rect">
            <a:avLst/>
          </a:prstGeom>
          <a:noFill/>
          <a:ln>
            <a:noFill/>
          </a:ln>
          <a:extLst/>
        </p:spPr>
        <p:txBody>
          <a:bodyPr wrap="square" lIns="144000" tIns="72000" rIns="144000" bIns="72000" anchor="t" anchorCtr="0">
            <a:no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lnSpc>
                <a:spcPts val="1600"/>
              </a:lnSpc>
              <a:spcBef>
                <a:spcPct val="0"/>
              </a:spcBef>
              <a:buFontTx/>
              <a:buNone/>
            </a:pPr>
            <a:r>
              <a:rPr lang="ja-JP" altLang="en-US" sz="1200" dirty="0" smtClean="0">
                <a:latin typeface="BIZ UDPゴシック" panose="020B0400000000000000" pitchFamily="50" charset="-128"/>
                <a:ea typeface="BIZ UDPゴシック" panose="020B0400000000000000" pitchFamily="50" charset="-128"/>
              </a:rPr>
              <a:t>　</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三重県では、次世代自動車への関心や理解を深めていただくことを目的に、工業研究所において、ハイブリッド自動車等のバッテリーやモーターとい</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った</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構成部品を分解して展示</a:t>
            </a:r>
            <a:r>
              <a:rPr lang="en-US" altLang="ja-JP" sz="1200" baseline="300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しています。</a:t>
            </a:r>
            <a:endParaRPr lang="en-US" altLang="ja-JP"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just" eaLnBrk="1" hangingPunct="1">
              <a:lnSpc>
                <a:spcPts val="1600"/>
              </a:lnSpc>
              <a:spcBef>
                <a:spcPct val="0"/>
              </a:spcBef>
              <a:buFontTx/>
              <a:buNone/>
              <a:tabLst>
                <a:tab pos="6660000" algn="r"/>
              </a:tabLst>
            </a:pP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この度、電動車</a:t>
            </a:r>
            <a:r>
              <a:rPr lang="en-US" altLang="ja-JP"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特</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にＥＶ）、ｅ</a:t>
            </a:r>
            <a:r>
              <a:rPr lang="en-US" altLang="ja-JP"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Ｆｕｅｌ、</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水素エンジン等の脱炭素化エンジン、及び関連する主力製品</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（ｅ</a:t>
            </a:r>
            <a:r>
              <a:rPr lang="en-US" altLang="ja-JP"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Ａｘｌｅや</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パワー半導体、車載用バッテリー電池等）の最新動向と今後の展望について、</a:t>
            </a:r>
            <a:r>
              <a:rPr lang="en-US" altLang="ja-JP"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株）デンソーで長年パワートレインシステム開発で活躍され、現在もパワートレインの動向調査や講演活動を続けて</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いる</a:t>
            </a:r>
            <a:r>
              <a:rPr lang="en-US" altLang="ja-JP"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K&amp;K</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テクノリサーチ</a:t>
            </a:r>
            <a:r>
              <a:rPr lang="ja-JP" altLang="en-US" sz="12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社長の加藤克司氏を講師にお招きし、ご講演をいただきます</a:t>
            </a:r>
            <a:r>
              <a:rPr lang="ja-JP" altLang="en-US"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endParaRPr lang="en-US" altLang="ja-JP" sz="12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pPr algn="r" eaLnBrk="1" hangingPunct="1">
              <a:lnSpc>
                <a:spcPts val="1600"/>
              </a:lnSpc>
              <a:spcBef>
                <a:spcPct val="0"/>
              </a:spcBef>
              <a:buFontTx/>
              <a:buNone/>
              <a:tabLst>
                <a:tab pos="6660000" algn="r"/>
              </a:tabLst>
            </a:pPr>
            <a:r>
              <a:rPr lang="en-US" altLang="ja-JP" sz="9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lang="ja-JP" altLang="en-US" sz="900" dirty="0" smtClean="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モーター、インバーター、リチウムイオンバッテリー等（ボディ、内装、エンジン等は展示していません）</a:t>
            </a:r>
            <a:endParaRPr lang="ja-JP" altLang="en-US" sz="900" dirty="0">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503575414"/>
              </p:ext>
            </p:extLst>
          </p:nvPr>
        </p:nvGraphicFramePr>
        <p:xfrm>
          <a:off x="117000" y="7725524"/>
          <a:ext cx="6624000" cy="1944000"/>
        </p:xfrm>
        <a:graphic>
          <a:graphicData uri="http://schemas.openxmlformats.org/drawingml/2006/table">
            <a:tbl>
              <a:tblPr firstRow="1" bandRow="1">
                <a:tableStyleId>{5C22544A-7EE6-4342-B048-85BDC9FD1C3A}</a:tableStyleId>
              </a:tblPr>
              <a:tblGrid>
                <a:gridCol w="1296000">
                  <a:extLst>
                    <a:ext uri="{9D8B030D-6E8A-4147-A177-3AD203B41FA5}">
                      <a16:colId xmlns:a16="http://schemas.microsoft.com/office/drawing/2014/main" val="20000"/>
                    </a:ext>
                  </a:extLst>
                </a:gridCol>
                <a:gridCol w="864000">
                  <a:extLst>
                    <a:ext uri="{9D8B030D-6E8A-4147-A177-3AD203B41FA5}">
                      <a16:colId xmlns:a16="http://schemas.microsoft.com/office/drawing/2014/main" val="20001"/>
                    </a:ext>
                  </a:extLst>
                </a:gridCol>
                <a:gridCol w="1800000">
                  <a:extLst>
                    <a:ext uri="{9D8B030D-6E8A-4147-A177-3AD203B41FA5}">
                      <a16:colId xmlns:a16="http://schemas.microsoft.com/office/drawing/2014/main" val="20002"/>
                    </a:ext>
                  </a:extLst>
                </a:gridCol>
                <a:gridCol w="864000">
                  <a:extLst>
                    <a:ext uri="{9D8B030D-6E8A-4147-A177-3AD203B41FA5}">
                      <a16:colId xmlns:a16="http://schemas.microsoft.com/office/drawing/2014/main" val="20003"/>
                    </a:ext>
                  </a:extLst>
                </a:gridCol>
                <a:gridCol w="1800000">
                  <a:extLst>
                    <a:ext uri="{9D8B030D-6E8A-4147-A177-3AD203B41FA5}">
                      <a16:colId xmlns:a16="http://schemas.microsoft.com/office/drawing/2014/main" val="20004"/>
                    </a:ext>
                  </a:extLst>
                </a:gridCol>
              </a:tblGrid>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企業（団体）名</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住所</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所属・部署名</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氏名・役職</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（氏名）</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（役職）</a:t>
                      </a: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電話番号</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24000">
                <a:tc>
                  <a:txBody>
                    <a:bodyPr/>
                    <a:lstStyle/>
                    <a:p>
                      <a:pPr algn="dist"/>
                      <a:r>
                        <a:rPr kumimoji="1" lang="ja-JP" altLang="en-US" sz="1200" b="0" dirty="0" smtClean="0">
                          <a:solidFill>
                            <a:schemeClr val="tx1"/>
                          </a:solidFill>
                          <a:latin typeface="BIZ UDPゴシック" panose="020B0400000000000000" pitchFamily="50" charset="-128"/>
                          <a:ea typeface="BIZ UDPゴシック" panose="020B0400000000000000" pitchFamily="50" charset="-128"/>
                        </a:rPr>
                        <a:t>メールアドレス</a:t>
                      </a: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marL="144000" marR="144000" marT="0" marB="0"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gridSpan="4">
                  <a:txBody>
                    <a:bodyPr/>
                    <a:lstStyle/>
                    <a:p>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
        <p:nvSpPr>
          <p:cNvPr id="4" name="正方形/長方形 3"/>
          <p:cNvSpPr/>
          <p:nvPr/>
        </p:nvSpPr>
        <p:spPr>
          <a:xfrm>
            <a:off x="116632" y="4989004"/>
            <a:ext cx="6624000" cy="2340260"/>
          </a:xfrm>
          <a:prstGeom prst="rect">
            <a:avLst/>
          </a:prstGeom>
          <a:noFill/>
          <a:ln w="44450" cmpd="thickThi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98525" indent="-898525">
              <a:tabLst>
                <a:tab pos="898525" algn="l"/>
              </a:tabLst>
            </a:pPr>
            <a:endParaRPr lang="en-US" altLang="ja-JP" sz="1200" dirty="0" smtClean="0">
              <a:solidFill>
                <a:schemeClr val="tx1"/>
              </a:solidFill>
              <a:latin typeface="BIZ UDゴシック" panose="020B0400000000000000" pitchFamily="49" charset="-128"/>
              <a:ea typeface="BIZ UDゴシック" panose="020B0400000000000000" pitchFamily="49" charset="-128"/>
            </a:endParaRPr>
          </a:p>
          <a:p>
            <a:pPr marL="898525" indent="-898525">
              <a:tabLst>
                <a:tab pos="898525" algn="l"/>
              </a:tabLst>
            </a:pPr>
            <a:r>
              <a:rPr lang="ja-JP" altLang="en-US" sz="1200" dirty="0" smtClean="0">
                <a:solidFill>
                  <a:schemeClr val="tx1"/>
                </a:solidFill>
                <a:latin typeface="BIZ UDゴシック" panose="020B0400000000000000" pitchFamily="49" charset="-128"/>
                <a:ea typeface="BIZ UDゴシック" panose="020B0400000000000000" pitchFamily="49" charset="-128"/>
              </a:rPr>
              <a:t>①下記</a:t>
            </a:r>
            <a:r>
              <a:rPr lang="ja-JP" altLang="en-US" sz="1200" dirty="0" smtClean="0">
                <a:solidFill>
                  <a:schemeClr val="tx1"/>
                </a:solidFill>
                <a:latin typeface="BIZ UDPゴシック" panose="020B0400000000000000" pitchFamily="50" charset="-128"/>
                <a:ea typeface="BIZ UDPゴシック" panose="020B0400000000000000" pitchFamily="50" charset="-128"/>
              </a:rPr>
              <a:t>ＵＲＬ（または２次元バーコード）から</a:t>
            </a:r>
            <a:r>
              <a:rPr lang="ja-JP" altLang="en-US" sz="1200" dirty="0">
                <a:solidFill>
                  <a:schemeClr val="tx1"/>
                </a:solidFill>
                <a:latin typeface="BIZ UDPゴシック" panose="020B0400000000000000" pitchFamily="50" charset="-128"/>
                <a:ea typeface="BIZ UDPゴシック" panose="020B0400000000000000" pitchFamily="50" charset="-128"/>
              </a:rPr>
              <a:t>申込みページに</a:t>
            </a:r>
            <a:r>
              <a:rPr lang="ja-JP" altLang="en-US" sz="1200" dirty="0" smtClean="0">
                <a:solidFill>
                  <a:schemeClr val="tx1"/>
                </a:solidFill>
                <a:latin typeface="BIZ UDPゴシック" panose="020B0400000000000000" pitchFamily="50" charset="-128"/>
                <a:ea typeface="BIZ UDPゴシック" panose="020B0400000000000000" pitchFamily="50" charset="-128"/>
              </a:rPr>
              <a:t>アクセスし、必要</a:t>
            </a:r>
            <a:r>
              <a:rPr lang="ja-JP" altLang="en-US" sz="1200" dirty="0">
                <a:solidFill>
                  <a:schemeClr val="tx1"/>
                </a:solidFill>
                <a:latin typeface="BIZ UDPゴシック" panose="020B0400000000000000" pitchFamily="50" charset="-128"/>
                <a:ea typeface="BIZ UDPゴシック" panose="020B0400000000000000" pitchFamily="50" charset="-128"/>
              </a:rPr>
              <a:t>事項</a:t>
            </a:r>
            <a:r>
              <a:rPr lang="ja-JP" altLang="en-US" sz="1200" dirty="0" smtClean="0">
                <a:solidFill>
                  <a:schemeClr val="tx1"/>
                </a:solidFill>
                <a:latin typeface="BIZ UDPゴシック" panose="020B0400000000000000" pitchFamily="50" charset="-128"/>
                <a:ea typeface="BIZ UDPゴシック" panose="020B0400000000000000" pitchFamily="50" charset="-128"/>
              </a:rPr>
              <a:t>を入力ください。</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en-US" altLang="ja-JP" sz="1200" dirty="0">
                <a:solidFill>
                  <a:schemeClr val="tx1"/>
                </a:solidFill>
                <a:latin typeface="BIZ UDPゴシック" panose="020B0400000000000000" pitchFamily="50" charset="-128"/>
                <a:ea typeface="BIZ UDPゴシック" panose="020B0400000000000000" pitchFamily="50" charset="-128"/>
              </a:rPr>
              <a:t>	</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ゴシック" panose="020B0400000000000000" pitchFamily="49" charset="-128"/>
                <a:ea typeface="BIZ UDゴシック" panose="020B0400000000000000" pitchFamily="49" charset="-128"/>
              </a:rPr>
              <a:t>　　　ＵＲＬ：</a:t>
            </a:r>
            <a:r>
              <a:rPr lang="en-US" altLang="ja-JP" sz="1200" dirty="0">
                <a:solidFill>
                  <a:srgbClr val="00B050"/>
                </a:solidFill>
                <a:latin typeface="BIZ UDPゴシック" panose="020B0400000000000000" pitchFamily="50" charset="-128"/>
                <a:ea typeface="BIZ UDPゴシック" panose="020B0400000000000000" pitchFamily="50" charset="-128"/>
              </a:rPr>
              <a:t>https://logoform.jp/form/8vMX/435405</a:t>
            </a:r>
            <a:endParaRPr lang="en-US" altLang="ja-JP" sz="1200" dirty="0" smtClean="0">
              <a:solidFill>
                <a:srgbClr val="00B050"/>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Pゴシック" panose="020B0400000000000000" pitchFamily="50" charset="-128"/>
                <a:ea typeface="BIZ UDPゴシック" panose="020B0400000000000000" pitchFamily="50" charset="-128"/>
              </a:rPr>
              <a:t>②また</a:t>
            </a:r>
            <a:r>
              <a:rPr lang="ja-JP" altLang="en-US" sz="1200" dirty="0">
                <a:solidFill>
                  <a:schemeClr val="tx1"/>
                </a:solidFill>
                <a:latin typeface="BIZ UDPゴシック" panose="020B0400000000000000" pitchFamily="50" charset="-128"/>
                <a:ea typeface="BIZ UDPゴシック" panose="020B0400000000000000" pitchFamily="50" charset="-128"/>
              </a:rPr>
              <a:t>は</a:t>
            </a:r>
            <a:r>
              <a:rPr lang="ja-JP" altLang="en-US" sz="1200" dirty="0" smtClean="0">
                <a:solidFill>
                  <a:schemeClr val="tx1"/>
                </a:solidFill>
                <a:latin typeface="BIZ UDPゴシック" panose="020B0400000000000000" pitchFamily="50" charset="-128"/>
                <a:ea typeface="BIZ UDPゴシック" panose="020B0400000000000000" pitchFamily="50" charset="-128"/>
              </a:rPr>
              <a:t>、下欄に必要事項を記入</a:t>
            </a:r>
            <a:r>
              <a:rPr lang="ja-JP" altLang="en-US" sz="1200" dirty="0">
                <a:solidFill>
                  <a:schemeClr val="tx1"/>
                </a:solidFill>
                <a:latin typeface="BIZ UDPゴシック" panose="020B0400000000000000" pitchFamily="50" charset="-128"/>
                <a:ea typeface="BIZ UDPゴシック" panose="020B0400000000000000" pitchFamily="50" charset="-128"/>
              </a:rPr>
              <a:t>のうえ、メールまた</a:t>
            </a:r>
            <a:r>
              <a:rPr lang="ja-JP" altLang="en-US" sz="1200" dirty="0" smtClean="0">
                <a:solidFill>
                  <a:schemeClr val="tx1"/>
                </a:solidFill>
                <a:latin typeface="BIZ UDPゴシック" panose="020B0400000000000000" pitchFamily="50" charset="-128"/>
                <a:ea typeface="BIZ UDPゴシック" panose="020B0400000000000000" pitchFamily="50" charset="-128"/>
              </a:rPr>
              <a:t>は</a:t>
            </a:r>
            <a:r>
              <a:rPr lang="en-US" altLang="ja-JP" sz="1200" dirty="0" smtClean="0">
                <a:solidFill>
                  <a:schemeClr val="tx1"/>
                </a:solidFill>
                <a:latin typeface="BIZ UDPゴシック" panose="020B0400000000000000" pitchFamily="50" charset="-128"/>
                <a:ea typeface="BIZ UDPゴシック" panose="020B0400000000000000" pitchFamily="50" charset="-128"/>
              </a:rPr>
              <a:t>FAX</a:t>
            </a:r>
            <a:r>
              <a:rPr lang="ja-JP" altLang="en-US" sz="1200" dirty="0" smtClean="0">
                <a:solidFill>
                  <a:schemeClr val="tx1"/>
                </a:solidFill>
                <a:latin typeface="BIZ UDPゴシック" panose="020B0400000000000000" pitchFamily="50" charset="-128"/>
                <a:ea typeface="BIZ UDPゴシック" panose="020B0400000000000000" pitchFamily="50" charset="-128"/>
              </a:rPr>
              <a:t>にてお申込み</a:t>
            </a:r>
            <a:r>
              <a:rPr lang="ja-JP" altLang="en-US" sz="1200" dirty="0">
                <a:solidFill>
                  <a:schemeClr val="tx1"/>
                </a:solidFill>
                <a:latin typeface="BIZ UDPゴシック" panose="020B0400000000000000" pitchFamily="50" charset="-128"/>
                <a:ea typeface="BIZ UDPゴシック" panose="020B0400000000000000" pitchFamily="50" charset="-128"/>
              </a:rPr>
              <a:t>ください。</a:t>
            </a:r>
          </a:p>
          <a:p>
            <a:pPr marL="898525" indent="-898525">
              <a:tabLst>
                <a:tab pos="898525" algn="l"/>
              </a:tabLst>
            </a:pPr>
            <a:endParaRPr lang="ja-JP" altLang="en-US"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ゴシック" panose="020B0400000000000000" pitchFamily="49" charset="-128"/>
                <a:ea typeface="BIZ UDゴシック" panose="020B0400000000000000" pitchFamily="49" charset="-128"/>
              </a:rPr>
              <a:t>　　　メール</a:t>
            </a:r>
            <a:r>
              <a:rPr lang="ja-JP" altLang="en-US" sz="1200" dirty="0">
                <a:solidFill>
                  <a:schemeClr val="tx1"/>
                </a:solidFill>
                <a:latin typeface="BIZ UDゴシック" panose="020B0400000000000000" pitchFamily="49" charset="-128"/>
                <a:ea typeface="BIZ UDゴシック" panose="020B0400000000000000" pitchFamily="49" charset="-128"/>
              </a:rPr>
              <a:t>：</a:t>
            </a:r>
            <a:r>
              <a:rPr lang="en-US" altLang="ja-JP" sz="1200" dirty="0">
                <a:solidFill>
                  <a:srgbClr val="00B050"/>
                </a:solidFill>
                <a:latin typeface="BIZ UDPゴシック" panose="020B0400000000000000" pitchFamily="50" charset="-128"/>
                <a:ea typeface="BIZ UDPゴシック" panose="020B0400000000000000" pitchFamily="50" charset="-128"/>
              </a:rPr>
              <a:t>shinsang@pref.mie.lg.jp</a:t>
            </a:r>
            <a:r>
              <a:rPr lang="ja-JP" altLang="en-US" sz="1200" dirty="0">
                <a:solidFill>
                  <a:schemeClr val="tx1"/>
                </a:solidFill>
                <a:latin typeface="BIZ UDゴシック" panose="020B0400000000000000" pitchFamily="49" charset="-128"/>
                <a:ea typeface="BIZ UDゴシック" panose="020B0400000000000000" pitchFamily="49" charset="-128"/>
              </a:rPr>
              <a:t>　　</a:t>
            </a:r>
            <a:r>
              <a:rPr lang="ja-JP" altLang="en-US" sz="1200" dirty="0" smtClean="0">
                <a:solidFill>
                  <a:schemeClr val="tx1"/>
                </a:solidFill>
                <a:latin typeface="BIZ UDゴシック" panose="020B0400000000000000" pitchFamily="49" charset="-128"/>
                <a:ea typeface="BIZ UDゴシック" panose="020B0400000000000000" pitchFamily="49" charset="-128"/>
              </a:rPr>
              <a:t>ＦＡＸ：</a:t>
            </a:r>
            <a:r>
              <a:rPr lang="ja-JP" altLang="en-US" sz="1200" dirty="0" smtClean="0">
                <a:solidFill>
                  <a:srgbClr val="00B050"/>
                </a:solidFill>
                <a:latin typeface="BIZ UDPゴシック" panose="020B0400000000000000" pitchFamily="50" charset="-128"/>
                <a:ea typeface="BIZ UDPゴシック" panose="020B0400000000000000" pitchFamily="50" charset="-128"/>
              </a:rPr>
              <a:t>０５９</a:t>
            </a:r>
            <a:r>
              <a:rPr lang="en-US" altLang="ja-JP" sz="1200" dirty="0" smtClean="0">
                <a:solidFill>
                  <a:srgbClr val="00B050"/>
                </a:solidFill>
                <a:latin typeface="BIZ UDPゴシック" panose="020B0400000000000000" pitchFamily="50" charset="-128"/>
                <a:ea typeface="BIZ UDPゴシック" panose="020B0400000000000000" pitchFamily="50" charset="-128"/>
              </a:rPr>
              <a:t>-</a:t>
            </a:r>
            <a:r>
              <a:rPr lang="ja-JP" altLang="en-US" sz="1200" dirty="0" smtClean="0">
                <a:solidFill>
                  <a:srgbClr val="00B050"/>
                </a:solidFill>
                <a:latin typeface="BIZ UDPゴシック" panose="020B0400000000000000" pitchFamily="50" charset="-128"/>
                <a:ea typeface="BIZ UDPゴシック" panose="020B0400000000000000" pitchFamily="50" charset="-128"/>
              </a:rPr>
              <a:t>２２４</a:t>
            </a:r>
            <a:r>
              <a:rPr lang="en-US" altLang="ja-JP" sz="1200" dirty="0" smtClean="0">
                <a:solidFill>
                  <a:srgbClr val="00B050"/>
                </a:solidFill>
                <a:latin typeface="BIZ UDPゴシック" panose="020B0400000000000000" pitchFamily="50" charset="-128"/>
                <a:ea typeface="BIZ UDPゴシック" panose="020B0400000000000000" pitchFamily="50" charset="-128"/>
              </a:rPr>
              <a:t>-</a:t>
            </a:r>
            <a:r>
              <a:rPr lang="ja-JP" altLang="en-US" sz="1200" dirty="0" smtClean="0">
                <a:solidFill>
                  <a:srgbClr val="00B050"/>
                </a:solidFill>
                <a:latin typeface="BIZ UDPゴシック" panose="020B0400000000000000" pitchFamily="50" charset="-128"/>
                <a:ea typeface="BIZ UDPゴシック" panose="020B0400000000000000" pitchFamily="50" charset="-128"/>
              </a:rPr>
              <a:t>２０７８</a:t>
            </a:r>
            <a:endParaRPr lang="ja-JP" altLang="en-US" sz="1200" dirty="0">
              <a:solidFill>
                <a:srgbClr val="00B050"/>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ja-JP" altLang="en-US"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ゴシック" panose="020B0400000000000000" pitchFamily="49" charset="-128"/>
              <a:ea typeface="BIZ UDゴシック" panose="020B0400000000000000" pitchFamily="49" charset="-128"/>
            </a:endParaRPr>
          </a:p>
          <a:p>
            <a:pPr marL="898525" indent="-898525">
              <a:tabLst>
                <a:tab pos="898525" algn="l"/>
              </a:tabLst>
            </a:pPr>
            <a:r>
              <a:rPr lang="ja-JP" altLang="en-US" sz="1200" dirty="0" smtClean="0">
                <a:solidFill>
                  <a:schemeClr val="tx1"/>
                </a:solidFill>
                <a:latin typeface="BIZ UDゴシック" panose="020B0400000000000000" pitchFamily="49" charset="-128"/>
                <a:ea typeface="BIZ UDゴシック" panose="020B0400000000000000" pitchFamily="49" charset="-128"/>
              </a:rPr>
              <a:t>◆</a:t>
            </a:r>
            <a:r>
              <a:rPr lang="ja-JP" altLang="en-US" sz="1200" dirty="0">
                <a:solidFill>
                  <a:schemeClr val="tx1"/>
                </a:solidFill>
                <a:latin typeface="BIZ UDゴシック" panose="020B0400000000000000" pitchFamily="49" charset="-128"/>
                <a:ea typeface="BIZ UDゴシック" panose="020B0400000000000000" pitchFamily="49" charset="-128"/>
              </a:rPr>
              <a:t>申込期限　</a:t>
            </a:r>
            <a:r>
              <a:rPr lang="ja-JP" altLang="en-US" sz="1200" dirty="0" smtClean="0">
                <a:solidFill>
                  <a:schemeClr val="tx1"/>
                </a:solidFill>
                <a:latin typeface="BIZ UDPゴシック" panose="020B0400000000000000" pitchFamily="50" charset="-128"/>
                <a:ea typeface="BIZ UDPゴシック" panose="020B0400000000000000" pitchFamily="50" charset="-128"/>
              </a:rPr>
              <a:t>２０２４年１月２９日（月）　（</a:t>
            </a:r>
            <a:r>
              <a:rPr lang="ja-JP" altLang="en-US" sz="1200" dirty="0">
                <a:solidFill>
                  <a:schemeClr val="tx1"/>
                </a:solidFill>
                <a:latin typeface="BIZ UDPゴシック" panose="020B0400000000000000" pitchFamily="50" charset="-128"/>
                <a:ea typeface="BIZ UDPゴシック" panose="020B0400000000000000" pitchFamily="50" charset="-128"/>
              </a:rPr>
              <a:t>応募状況により、早く締め切る場合があります</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endParaRPr lang="ja-JP" altLang="en-US" sz="1200" dirty="0">
              <a:solidFill>
                <a:schemeClr val="tx1"/>
              </a:solidFill>
              <a:latin typeface="BIZ UDPゴシック" panose="020B0400000000000000" pitchFamily="50" charset="-128"/>
              <a:ea typeface="BIZ UDPゴシック" panose="020B0400000000000000" pitchFamily="50" charset="-128"/>
            </a:endParaRPr>
          </a:p>
        </p:txBody>
      </p:sp>
      <p:sp>
        <p:nvSpPr>
          <p:cNvPr id="5" name="正方形/長方形 4"/>
          <p:cNvSpPr/>
          <p:nvPr/>
        </p:nvSpPr>
        <p:spPr>
          <a:xfrm>
            <a:off x="116632" y="128464"/>
            <a:ext cx="6624000" cy="4500500"/>
          </a:xfrm>
          <a:prstGeom prst="rect">
            <a:avLst/>
          </a:prstGeom>
          <a:noFill/>
          <a:ln w="31750">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898525" indent="-898525">
              <a:tabLst>
                <a:tab pos="898525" algn="l"/>
              </a:tabLst>
            </a:pPr>
            <a:r>
              <a:rPr lang="ja-JP" altLang="en-US" sz="1200" dirty="0" smtClean="0">
                <a:solidFill>
                  <a:schemeClr val="tx1"/>
                </a:solidFill>
                <a:latin typeface="BIZ UDPゴシック" panose="020B0400000000000000" pitchFamily="50" charset="-128"/>
                <a:ea typeface="BIZ UDPゴシック" panose="020B0400000000000000" pitchFamily="50" charset="-128"/>
              </a:rPr>
              <a:t>≪会場アクセス≫</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Pゴシック" panose="020B0400000000000000" pitchFamily="50" charset="-128"/>
                <a:ea typeface="BIZ UDPゴシック" panose="020B0400000000000000" pitchFamily="50" charset="-128"/>
              </a:rPr>
              <a:t>◆自動車　（駐車場有り（無料））</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Pゴシック" panose="020B0400000000000000" pitchFamily="50" charset="-128"/>
                <a:ea typeface="BIZ UDPゴシック" panose="020B0400000000000000" pitchFamily="50" charset="-128"/>
              </a:rPr>
              <a:t>　伊勢自動車道　久居</a:t>
            </a:r>
            <a:r>
              <a:rPr lang="en-US" altLang="ja-JP" sz="1200" dirty="0" smtClean="0">
                <a:solidFill>
                  <a:schemeClr val="tx1"/>
                </a:solidFill>
                <a:latin typeface="BIZ UDPゴシック" panose="020B0400000000000000" pitchFamily="50" charset="-128"/>
                <a:ea typeface="BIZ UDPゴシック" panose="020B0400000000000000" pitchFamily="50" charset="-128"/>
              </a:rPr>
              <a:t>IC</a:t>
            </a:r>
            <a:r>
              <a:rPr lang="ja-JP" altLang="en-US" sz="1200" dirty="0" smtClean="0">
                <a:solidFill>
                  <a:schemeClr val="tx1"/>
                </a:solidFill>
                <a:latin typeface="BIZ UDPゴシック" panose="020B0400000000000000" pitchFamily="50" charset="-128"/>
                <a:ea typeface="BIZ UDPゴシック" panose="020B0400000000000000" pitchFamily="50" charset="-128"/>
              </a:rPr>
              <a:t>から</a:t>
            </a:r>
            <a:r>
              <a:rPr lang="en-US" altLang="ja-JP" sz="1200" dirty="0" smtClean="0">
                <a:solidFill>
                  <a:schemeClr val="tx1"/>
                </a:solidFill>
                <a:latin typeface="BIZ UDPゴシック" panose="020B0400000000000000" pitchFamily="50" charset="-128"/>
                <a:ea typeface="BIZ UDPゴシック" panose="020B0400000000000000" pitchFamily="50" charset="-128"/>
              </a:rPr>
              <a:t>R165</a:t>
            </a:r>
            <a:r>
              <a:rPr lang="ja-JP" altLang="en-US" sz="1200" dirty="0" smtClean="0">
                <a:solidFill>
                  <a:schemeClr val="tx1"/>
                </a:solidFill>
                <a:latin typeface="BIZ UDPゴシック" panose="020B0400000000000000" pitchFamily="50" charset="-128"/>
                <a:ea typeface="BIZ UDPゴシック" panose="020B0400000000000000" pitchFamily="50" charset="-128"/>
              </a:rPr>
              <a:t>経由で約</a:t>
            </a:r>
            <a:r>
              <a:rPr lang="en-US" altLang="ja-JP" sz="1200" dirty="0" smtClean="0">
                <a:solidFill>
                  <a:schemeClr val="tx1"/>
                </a:solidFill>
                <a:latin typeface="BIZ UDPゴシック" panose="020B0400000000000000" pitchFamily="50" charset="-128"/>
                <a:ea typeface="BIZ UDPゴシック" panose="020B0400000000000000" pitchFamily="50" charset="-128"/>
              </a:rPr>
              <a:t>15</a:t>
            </a:r>
            <a:r>
              <a:rPr lang="ja-JP" altLang="en-US" sz="1200" dirty="0" smtClean="0">
                <a:solidFill>
                  <a:schemeClr val="tx1"/>
                </a:solidFill>
                <a:latin typeface="BIZ UDPゴシック" panose="020B0400000000000000" pitchFamily="50" charset="-128"/>
                <a:ea typeface="BIZ UDPゴシック" panose="020B0400000000000000" pitchFamily="50" charset="-128"/>
              </a:rPr>
              <a:t>分</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endParaRPr lang="en-US" altLang="ja-JP" sz="1200" dirty="0">
              <a:solidFill>
                <a:srgbClr val="FF0000"/>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smtClean="0">
                <a:solidFill>
                  <a:schemeClr val="tx1"/>
                </a:solidFill>
                <a:latin typeface="BIZ UDPゴシック" panose="020B0400000000000000" pitchFamily="50" charset="-128"/>
                <a:ea typeface="BIZ UDPゴシック" panose="020B0400000000000000" pitchFamily="50" charset="-128"/>
              </a:rPr>
              <a:t>◆公共交通機関</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smtClean="0">
                <a:solidFill>
                  <a:schemeClr val="tx1"/>
                </a:solidFill>
                <a:latin typeface="BIZ UDPゴシック" panose="020B0400000000000000" pitchFamily="50" charset="-128"/>
                <a:ea typeface="BIZ UDPゴシック" panose="020B0400000000000000" pitchFamily="50" charset="-128"/>
              </a:rPr>
              <a:t>近鉄久居駅から三重交通バスで約</a:t>
            </a:r>
            <a:r>
              <a:rPr lang="en-US" altLang="ja-JP" sz="1200" dirty="0" smtClean="0">
                <a:solidFill>
                  <a:schemeClr val="tx1"/>
                </a:solidFill>
                <a:latin typeface="BIZ UDPゴシック" panose="020B0400000000000000" pitchFamily="50" charset="-128"/>
                <a:ea typeface="BIZ UDPゴシック" panose="020B0400000000000000" pitchFamily="50" charset="-128"/>
              </a:rPr>
              <a:t>10</a:t>
            </a:r>
            <a:r>
              <a:rPr lang="ja-JP" altLang="en-US" sz="1200" dirty="0" smtClean="0">
                <a:solidFill>
                  <a:schemeClr val="tx1"/>
                </a:solidFill>
                <a:latin typeface="BIZ UDPゴシック" panose="020B0400000000000000" pitchFamily="50" charset="-128"/>
                <a:ea typeface="BIZ UDPゴシック" panose="020B0400000000000000" pitchFamily="50" charset="-128"/>
              </a:rPr>
              <a:t>分</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r>
              <a:rPr lang="en-US" altLang="ja-JP" sz="1200" dirty="0" smtClean="0">
                <a:solidFill>
                  <a:schemeClr val="tx1"/>
                </a:solidFill>
                <a:latin typeface="BIZ UDPゴシック" panose="020B0400000000000000" pitchFamily="50" charset="-128"/>
                <a:ea typeface="BIZ UDPゴシック" panose="020B0400000000000000" pitchFamily="50" charset="-128"/>
              </a:rPr>
              <a:t>『</a:t>
            </a:r>
            <a:r>
              <a:rPr lang="ja-JP" altLang="en-US" sz="1200" dirty="0" smtClean="0">
                <a:solidFill>
                  <a:schemeClr val="tx1"/>
                </a:solidFill>
                <a:latin typeface="BIZ UDPゴシック" panose="020B0400000000000000" pitchFamily="50" charset="-128"/>
                <a:ea typeface="BIZ UDPゴシック" panose="020B0400000000000000" pitchFamily="50" charset="-128"/>
              </a:rPr>
              <a:t>久居駅</a:t>
            </a:r>
            <a:r>
              <a:rPr lang="ja-JP" altLang="en-US" sz="1200" dirty="0">
                <a:solidFill>
                  <a:schemeClr val="tx1"/>
                </a:solidFill>
                <a:latin typeface="BIZ UDPゴシック" panose="020B0400000000000000" pitchFamily="50" charset="-128"/>
                <a:ea typeface="BIZ UDPゴシック" panose="020B0400000000000000" pitchFamily="50" charset="-128"/>
              </a:rPr>
              <a:t>東口（ハチ公口</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r>
              <a:rPr lang="en-US" altLang="ja-JP" sz="1200" dirty="0" smtClean="0">
                <a:solidFill>
                  <a:schemeClr val="tx1"/>
                </a:solidFill>
                <a:latin typeface="BIZ UDPゴシック" panose="020B0400000000000000" pitchFamily="50" charset="-128"/>
                <a:ea typeface="BIZ UDPゴシック" panose="020B0400000000000000" pitchFamily="50" charset="-128"/>
              </a:rPr>
              <a:t>』</a:t>
            </a:r>
            <a:r>
              <a:rPr lang="ja-JP" altLang="en-US" sz="1200" dirty="0" smtClean="0">
                <a:solidFill>
                  <a:schemeClr val="tx1"/>
                </a:solidFill>
                <a:latin typeface="BIZ UDPゴシック" panose="020B0400000000000000" pitchFamily="50" charset="-128"/>
                <a:ea typeface="BIZ UDPゴシック" panose="020B0400000000000000" pitchFamily="50" charset="-128"/>
              </a:rPr>
              <a:t>から「</a:t>
            </a:r>
            <a:r>
              <a:rPr lang="ja-JP" altLang="en-US" sz="1200" dirty="0">
                <a:solidFill>
                  <a:schemeClr val="tx1"/>
                </a:solidFill>
                <a:latin typeface="BIZ UDPゴシック" panose="020B0400000000000000" pitchFamily="50" charset="-128"/>
                <a:ea typeface="BIZ UDPゴシック" panose="020B0400000000000000" pitchFamily="50" charset="-128"/>
              </a:rPr>
              <a:t>香良洲</a:t>
            </a:r>
            <a:r>
              <a:rPr lang="ja-JP" altLang="en-US" sz="1200" dirty="0" smtClean="0">
                <a:solidFill>
                  <a:schemeClr val="tx1"/>
                </a:solidFill>
                <a:latin typeface="BIZ UDPゴシック" panose="020B0400000000000000" pitchFamily="50" charset="-128"/>
                <a:ea typeface="BIZ UDPゴシック" panose="020B0400000000000000" pitchFamily="50" charset="-128"/>
              </a:rPr>
              <a:t>公園」行き、また</a:t>
            </a:r>
            <a:r>
              <a:rPr lang="ja-JP" altLang="en-US" sz="1200" dirty="0">
                <a:solidFill>
                  <a:schemeClr val="tx1"/>
                </a:solidFill>
                <a:latin typeface="BIZ UDPゴシック" panose="020B0400000000000000" pitchFamily="50" charset="-128"/>
                <a:ea typeface="BIZ UDPゴシック" panose="020B0400000000000000" pitchFamily="50" charset="-128"/>
              </a:rPr>
              <a:t>は「雲出鋼管</a:t>
            </a:r>
            <a:r>
              <a:rPr lang="ja-JP" altLang="en-US" sz="1200" dirty="0" smtClean="0">
                <a:solidFill>
                  <a:schemeClr val="tx1"/>
                </a:solidFill>
                <a:latin typeface="BIZ UDPゴシック" panose="020B0400000000000000" pitchFamily="50" charset="-128"/>
                <a:ea typeface="BIZ UDPゴシック" panose="020B0400000000000000" pitchFamily="50" charset="-128"/>
              </a:rPr>
              <a:t>町」行きに乗車し、</a:t>
            </a:r>
            <a:endParaRPr lang="en-US" altLang="ja-JP" sz="1200" dirty="0" smtClean="0">
              <a:solidFill>
                <a:schemeClr val="tx1"/>
              </a:solidFill>
              <a:latin typeface="BIZ UDPゴシック" panose="020B0400000000000000" pitchFamily="50" charset="-128"/>
              <a:ea typeface="BIZ UDPゴシック" panose="020B0400000000000000" pitchFamily="50" charset="-128"/>
            </a:endParaRPr>
          </a:p>
          <a:p>
            <a:pPr marL="898525" indent="-898525">
              <a:tabLst>
                <a:tab pos="898525" algn="l"/>
              </a:tabLst>
            </a:pPr>
            <a:r>
              <a:rPr lang="ja-JP" altLang="en-US" sz="1200" dirty="0">
                <a:solidFill>
                  <a:schemeClr val="tx1"/>
                </a:solidFill>
                <a:latin typeface="BIZ UDPゴシック" panose="020B0400000000000000" pitchFamily="50" charset="-128"/>
                <a:ea typeface="BIZ UDPゴシック" panose="020B0400000000000000" pitchFamily="50" charset="-128"/>
              </a:rPr>
              <a:t>　</a:t>
            </a:r>
            <a:r>
              <a:rPr lang="ja-JP" altLang="en-US" sz="1200" dirty="0" smtClean="0">
                <a:solidFill>
                  <a:schemeClr val="tx1"/>
                </a:solidFill>
                <a:latin typeface="BIZ UDPゴシック" panose="020B0400000000000000" pitchFamily="50" charset="-128"/>
                <a:ea typeface="BIZ UDPゴシック" panose="020B0400000000000000" pitchFamily="50" charset="-128"/>
              </a:rPr>
              <a:t>　</a:t>
            </a:r>
            <a:r>
              <a:rPr lang="en-US" altLang="ja-JP" sz="1200" dirty="0" smtClean="0">
                <a:solidFill>
                  <a:schemeClr val="tx1"/>
                </a:solidFill>
                <a:latin typeface="BIZ UDPゴシック" panose="020B0400000000000000" pitchFamily="50" charset="-128"/>
                <a:ea typeface="BIZ UDPゴシック" panose="020B0400000000000000" pitchFamily="50" charset="-128"/>
              </a:rPr>
              <a:t>『</a:t>
            </a:r>
            <a:r>
              <a:rPr lang="ja-JP" altLang="en-US" sz="1200" dirty="0">
                <a:solidFill>
                  <a:schemeClr val="tx1"/>
                </a:solidFill>
                <a:latin typeface="BIZ UDPゴシック" panose="020B0400000000000000" pitchFamily="50" charset="-128"/>
                <a:ea typeface="BIZ UDPゴシック" panose="020B0400000000000000" pitchFamily="50" charset="-128"/>
              </a:rPr>
              <a:t>高茶屋団地前</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r>
              <a:rPr lang="en-US" altLang="ja-JP" sz="1200" dirty="0" smtClean="0">
                <a:solidFill>
                  <a:schemeClr val="tx1"/>
                </a:solidFill>
                <a:latin typeface="BIZ UDPゴシック" panose="020B0400000000000000" pitchFamily="50" charset="-128"/>
                <a:ea typeface="BIZ UDPゴシック" panose="020B0400000000000000" pitchFamily="50" charset="-128"/>
              </a:rPr>
              <a:t>R165</a:t>
            </a:r>
            <a:r>
              <a:rPr lang="ja-JP" altLang="en-US" sz="1200" dirty="0" smtClean="0">
                <a:solidFill>
                  <a:schemeClr val="tx1"/>
                </a:solidFill>
                <a:latin typeface="BIZ UDPゴシック" panose="020B0400000000000000" pitchFamily="50" charset="-128"/>
                <a:ea typeface="BIZ UDPゴシック" panose="020B0400000000000000" pitchFamily="50" charset="-128"/>
              </a:rPr>
              <a:t>）</a:t>
            </a:r>
            <a:r>
              <a:rPr lang="en-US" altLang="ja-JP" sz="1200" dirty="0" smtClean="0">
                <a:solidFill>
                  <a:schemeClr val="tx1"/>
                </a:solidFill>
                <a:latin typeface="BIZ UDPゴシック" panose="020B0400000000000000" pitchFamily="50" charset="-128"/>
                <a:ea typeface="BIZ UDPゴシック" panose="020B0400000000000000" pitchFamily="50" charset="-128"/>
              </a:rPr>
              <a:t>』</a:t>
            </a:r>
            <a:r>
              <a:rPr lang="ja-JP" altLang="en-US" sz="1200" dirty="0" smtClean="0">
                <a:solidFill>
                  <a:schemeClr val="tx1"/>
                </a:solidFill>
                <a:latin typeface="BIZ UDPゴシック" panose="020B0400000000000000" pitchFamily="50" charset="-128"/>
                <a:ea typeface="BIZ UDPゴシック" panose="020B0400000000000000" pitchFamily="50" charset="-128"/>
              </a:rPr>
              <a:t>下車スグ。　片道</a:t>
            </a:r>
            <a:r>
              <a:rPr lang="en-US" altLang="ja-JP" sz="1200" dirty="0" smtClean="0">
                <a:solidFill>
                  <a:schemeClr val="tx1"/>
                </a:solidFill>
                <a:latin typeface="BIZ UDPゴシック" panose="020B0400000000000000" pitchFamily="50" charset="-128"/>
                <a:ea typeface="BIZ UDPゴシック" panose="020B0400000000000000" pitchFamily="50" charset="-128"/>
              </a:rPr>
              <a:t>230</a:t>
            </a:r>
            <a:r>
              <a:rPr lang="ja-JP" altLang="en-US" sz="1200" dirty="0" smtClean="0">
                <a:solidFill>
                  <a:schemeClr val="tx1"/>
                </a:solidFill>
                <a:latin typeface="BIZ UDPゴシック" panose="020B0400000000000000" pitchFamily="50" charset="-128"/>
                <a:ea typeface="BIZ UDPゴシック" panose="020B0400000000000000" pitchFamily="50" charset="-128"/>
              </a:rPr>
              <a:t>円）</a:t>
            </a:r>
            <a:endParaRPr lang="ja-JP" altLang="en-US" sz="1200" dirty="0">
              <a:solidFill>
                <a:schemeClr val="tx1"/>
              </a:solidFill>
              <a:latin typeface="BIZ UDPゴシック" panose="020B0400000000000000" pitchFamily="50" charset="-128"/>
              <a:ea typeface="BIZ UDPゴシック" panose="020B0400000000000000" pitchFamily="50" charset="-128"/>
            </a:endParaRPr>
          </a:p>
        </p:txBody>
      </p:sp>
      <p:pic>
        <p:nvPicPr>
          <p:cNvPr id="6" name="図 5"/>
          <p:cNvPicPr>
            <a:picLocks noChangeAspect="1"/>
          </p:cNvPicPr>
          <p:nvPr/>
        </p:nvPicPr>
        <p:blipFill>
          <a:blip r:embed="rId2"/>
          <a:stretch>
            <a:fillRect/>
          </a:stretch>
        </p:blipFill>
        <p:spPr>
          <a:xfrm>
            <a:off x="1665196" y="344491"/>
            <a:ext cx="3528000" cy="2904080"/>
          </a:xfrm>
          <a:prstGeom prst="rect">
            <a:avLst/>
          </a:prstGeom>
        </p:spPr>
      </p:pic>
      <p:sp>
        <p:nvSpPr>
          <p:cNvPr id="3" name="テキスト ボックス 2"/>
          <p:cNvSpPr txBox="1"/>
          <p:nvPr/>
        </p:nvSpPr>
        <p:spPr>
          <a:xfrm>
            <a:off x="2709080" y="4808984"/>
            <a:ext cx="1440000" cy="360040"/>
          </a:xfrm>
          <a:prstGeom prst="rect">
            <a:avLst/>
          </a:prstGeom>
          <a:solidFill>
            <a:schemeClr val="bg1"/>
          </a:solidFill>
          <a:ln w="44450" cmpd="thickThin">
            <a:solidFill>
              <a:schemeClr val="accent4"/>
            </a:solidFill>
          </a:ln>
        </p:spPr>
        <p:txBody>
          <a:bodyPr wrap="square" lIns="0" tIns="0" rIns="0" bIns="36000" rtlCol="0" anchor="ctr" anchorCtr="0">
            <a:noAutofit/>
          </a:bodyPr>
          <a:lstStyle/>
          <a:p>
            <a:pPr algn="ctr"/>
            <a:r>
              <a:rPr kumimoji="1" lang="ja-JP" altLang="en-US" b="1" dirty="0" smtClean="0">
                <a:solidFill>
                  <a:schemeClr val="accent4"/>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申込方法</a:t>
            </a:r>
            <a:endParaRPr kumimoji="1" lang="ja-JP" altLang="en-US" b="1" dirty="0">
              <a:solidFill>
                <a:schemeClr val="accent4"/>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9" name="テキスト ボックス 8"/>
          <p:cNvSpPr txBox="1"/>
          <p:nvPr/>
        </p:nvSpPr>
        <p:spPr>
          <a:xfrm>
            <a:off x="116632" y="9669524"/>
            <a:ext cx="6624736" cy="180020"/>
          </a:xfrm>
          <a:prstGeom prst="rect">
            <a:avLst/>
          </a:prstGeom>
          <a:noFill/>
        </p:spPr>
        <p:txBody>
          <a:bodyPr wrap="square" lIns="0" tIns="0" rIns="0" bIns="0" rtlCol="0" anchor="ctr" anchorCtr="0">
            <a:noAutofit/>
          </a:bodyPr>
          <a:lstStyle/>
          <a:p>
            <a:pPr algn="r"/>
            <a:r>
              <a:rPr lang="ja-JP" altLang="en-US" sz="900" dirty="0">
                <a:latin typeface="BIZ UDPゴシック" panose="020B0400000000000000" pitchFamily="50" charset="-128"/>
                <a:ea typeface="BIZ UDPゴシック" panose="020B0400000000000000" pitchFamily="50" charset="-128"/>
              </a:rPr>
              <a:t>ご記入いただいた情報は、</a:t>
            </a:r>
            <a:r>
              <a:rPr lang="ja-JP" altLang="en-US" sz="900" dirty="0" smtClean="0">
                <a:latin typeface="BIZ UDPゴシック" panose="020B0400000000000000" pitchFamily="50" charset="-128"/>
                <a:ea typeface="BIZ UDPゴシック" panose="020B0400000000000000" pitchFamily="50" charset="-128"/>
              </a:rPr>
              <a:t>本セミナーに</a:t>
            </a:r>
            <a:r>
              <a:rPr lang="ja-JP" altLang="en-US" sz="900" dirty="0">
                <a:latin typeface="BIZ UDPゴシック" panose="020B0400000000000000" pitchFamily="50" charset="-128"/>
                <a:ea typeface="BIZ UDPゴシック" panose="020B0400000000000000" pitchFamily="50" charset="-128"/>
              </a:rPr>
              <a:t>関する連絡のほか</a:t>
            </a:r>
            <a:r>
              <a:rPr lang="ja-JP" altLang="en-US" sz="900" dirty="0" smtClean="0">
                <a:latin typeface="BIZ UDPゴシック" panose="020B0400000000000000" pitchFamily="50" charset="-128"/>
                <a:ea typeface="BIZ UDPゴシック" panose="020B0400000000000000" pitchFamily="50" charset="-128"/>
              </a:rPr>
              <a:t>、国や県の支援事業の</a:t>
            </a:r>
            <a:r>
              <a:rPr lang="ja-JP" altLang="en-US" sz="900" dirty="0">
                <a:latin typeface="BIZ UDPゴシック" panose="020B0400000000000000" pitchFamily="50" charset="-128"/>
                <a:ea typeface="BIZ UDPゴシック" panose="020B0400000000000000" pitchFamily="50" charset="-128"/>
              </a:rPr>
              <a:t>ご案内に用いることが</a:t>
            </a:r>
            <a:r>
              <a:rPr lang="ja-JP" altLang="en-US" sz="900" dirty="0" smtClean="0">
                <a:latin typeface="BIZ UDPゴシック" panose="020B0400000000000000" pitchFamily="50" charset="-128"/>
                <a:ea typeface="BIZ UDPゴシック" panose="020B0400000000000000" pitchFamily="50" charset="-128"/>
              </a:rPr>
              <a:t>あります。</a:t>
            </a:r>
            <a:endParaRPr kumimoji="1" lang="ja-JP" altLang="en-US" sz="900" dirty="0">
              <a:latin typeface="BIZ UDPゴシック" panose="020B0400000000000000" pitchFamily="50" charset="-128"/>
              <a:ea typeface="BIZ UDPゴシック" panose="020B0400000000000000" pitchFamily="50" charset="-128"/>
            </a:endParaRPr>
          </a:p>
        </p:txBody>
      </p:sp>
      <p:sp>
        <p:nvSpPr>
          <p:cNvPr id="10" name="テキスト ボックス 9"/>
          <p:cNvSpPr txBox="1"/>
          <p:nvPr/>
        </p:nvSpPr>
        <p:spPr>
          <a:xfrm>
            <a:off x="116632" y="7473280"/>
            <a:ext cx="6624736" cy="252028"/>
          </a:xfrm>
          <a:prstGeom prst="rect">
            <a:avLst/>
          </a:prstGeom>
          <a:noFill/>
        </p:spPr>
        <p:txBody>
          <a:bodyPr wrap="square" lIns="0" tIns="0" rIns="0" bIns="0" rtlCol="0" anchor="ctr" anchorCtr="0">
            <a:noAutofit/>
          </a:bodyPr>
          <a:lstStyle/>
          <a:p>
            <a:pPr algn="ctr"/>
            <a:r>
              <a:rPr lang="ja-JP" altLang="en-US" sz="1200" dirty="0" smtClean="0">
                <a:latin typeface="BIZ UDPゴシック" panose="020B0400000000000000" pitchFamily="50" charset="-128"/>
                <a:ea typeface="BIZ UDPゴシック" panose="020B0400000000000000" pitchFamily="50" charset="-128"/>
              </a:rPr>
              <a:t>－　メール／ＦＡＸ申込用　－</a:t>
            </a:r>
            <a:endParaRPr kumimoji="1" lang="ja-JP" altLang="en-US" sz="1200" dirty="0">
              <a:latin typeface="BIZ UDPゴシック" panose="020B0400000000000000" pitchFamily="50" charset="-128"/>
              <a:ea typeface="BIZ UDPゴシック" panose="020B0400000000000000" pitchFamily="50" charset="-128"/>
            </a:endParaRPr>
          </a:p>
        </p:txBody>
      </p:sp>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77172" y="5493060"/>
            <a:ext cx="504000" cy="504000"/>
          </a:xfrm>
          <a:prstGeom prst="rect">
            <a:avLst/>
          </a:prstGeom>
        </p:spPr>
      </p:pic>
    </p:spTree>
    <p:extLst>
      <p:ext uri="{BB962C8B-B14F-4D97-AF65-F5344CB8AC3E}">
        <p14:creationId xmlns:p14="http://schemas.microsoft.com/office/powerpoint/2010/main" val="1579671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7246</TotalTime>
  <Words>789</Words>
  <Application>Microsoft Office PowerPoint</Application>
  <PresentationFormat>A4 210 x 297 mm</PresentationFormat>
  <Paragraphs>79</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BIZ UDゴシック</vt:lpstr>
      <vt:lpstr>ＭＳ Ｐゴシック</vt:lpstr>
      <vt:lpstr>ＭＳ Ｐ明朝</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三重県</dc:creator>
  <cp:lastModifiedBy>Yamamoto</cp:lastModifiedBy>
  <cp:revision>508</cp:revision>
  <cp:lastPrinted>2023-12-24T23:48:21Z</cp:lastPrinted>
  <dcterms:created xsi:type="dcterms:W3CDTF">2010-12-28T06:08:39Z</dcterms:created>
  <dcterms:modified xsi:type="dcterms:W3CDTF">2023-12-24T23:49:57Z</dcterms:modified>
</cp:coreProperties>
</file>