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59" d="100"/>
          <a:sy n="59" d="100"/>
        </p:scale>
        <p:origin x="254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1027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375266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4811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9938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86868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09997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4465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7088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299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3207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2023/11/8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185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8CD404D-5EC0-4FC5-BB4E-5297F2D9461E}" type="datetimeFigureOut">
              <a:rPr kumimoji="1" lang="ja-JP" altLang="en-US" smtClean="0"/>
              <a:t>2023/11/8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555691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hyperlink" Target="http://www.pref.mie.lg.jp/nougi/hp/index.sht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正方形/長方形 1028">
            <a:extLst>
              <a:ext uri="{FF2B5EF4-FFF2-40B4-BE49-F238E27FC236}">
                <a16:creationId xmlns:a16="http://schemas.microsoft.com/office/drawing/2014/main" id="{E719A18B-2356-891D-C667-1E12A5870E8D}"/>
              </a:ext>
            </a:extLst>
          </p:cNvPr>
          <p:cNvSpPr/>
          <p:nvPr/>
        </p:nvSpPr>
        <p:spPr>
          <a:xfrm>
            <a:off x="3626702" y="3813597"/>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正方形/長方形 1030">
            <a:extLst>
              <a:ext uri="{FF2B5EF4-FFF2-40B4-BE49-F238E27FC236}">
                <a16:creationId xmlns:a16="http://schemas.microsoft.com/office/drawing/2014/main" id="{4E32FCBD-DCC5-C451-D50F-EA3DBCC0A955}"/>
              </a:ext>
            </a:extLst>
          </p:cNvPr>
          <p:cNvSpPr/>
          <p:nvPr/>
        </p:nvSpPr>
        <p:spPr>
          <a:xfrm>
            <a:off x="1022823" y="3810944"/>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5" name="図 1024">
            <a:extLst>
              <a:ext uri="{FF2B5EF4-FFF2-40B4-BE49-F238E27FC236}">
                <a16:creationId xmlns:a16="http://schemas.microsoft.com/office/drawing/2014/main" id="{426928B8-C52D-F6F9-92AE-C971A373A4F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710058" y="97357"/>
            <a:ext cx="2401058" cy="1800794"/>
          </a:xfrm>
          <a:prstGeom prst="rect">
            <a:avLst/>
          </a:prstGeom>
        </p:spPr>
      </p:pic>
      <p:pic>
        <p:nvPicPr>
          <p:cNvPr id="1030" name="Picture 6" descr="#">
            <a:extLst>
              <a:ext uri="{FF2B5EF4-FFF2-40B4-BE49-F238E27FC236}">
                <a16:creationId xmlns:a16="http://schemas.microsoft.com/office/drawing/2014/main" id="{199EF42A-3796-C303-4FD4-C24AFC461B27}"/>
              </a:ext>
            </a:extLst>
          </p:cNvPr>
          <p:cNvPicPr>
            <a:picLocks noChangeAspect="1" noChangeArrowheads="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b="38065"/>
          <a:stretch/>
        </p:blipFill>
        <p:spPr bwMode="auto">
          <a:xfrm>
            <a:off x="3501100" y="7557326"/>
            <a:ext cx="3277768" cy="164821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BAA911C1-6FDD-4173-5ADA-CC9CFF0611A5}"/>
              </a:ext>
            </a:extLst>
          </p:cNvPr>
          <p:cNvSpPr txBox="1"/>
          <p:nvPr/>
        </p:nvSpPr>
        <p:spPr>
          <a:xfrm>
            <a:off x="79011" y="178601"/>
            <a:ext cx="3464410" cy="1785104"/>
          </a:xfrm>
          <a:prstGeom prst="rect">
            <a:avLst/>
          </a:prstGeom>
          <a:noFill/>
        </p:spPr>
        <p:txBody>
          <a:bodyPr wrap="none" rtlCol="0">
            <a:spAutoFit/>
          </a:bodyPr>
          <a:lstStyle/>
          <a:p>
            <a:r>
              <a:rPr kumimoji="1" lang="ja-JP" altLang="en-US" sz="2800" dirty="0">
                <a:latin typeface="HGP創英角ｺﾞｼｯｸUB" panose="020B0A00000000000000" pitchFamily="50" charset="-128"/>
                <a:ea typeface="HGP創英角ｺﾞｼｯｸUB" panose="020B0A00000000000000" pitchFamily="50" charset="-128"/>
              </a:rPr>
              <a:t>令和５年度</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スマートグリーンハウス</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展開推進研修会</a:t>
            </a:r>
            <a:endParaRPr kumimoji="1" lang="en-US" altLang="ja-JP" sz="2800" dirty="0">
              <a:latin typeface="HGP創英角ｺﾞｼｯｸUB" panose="020B0A00000000000000" pitchFamily="50" charset="-128"/>
              <a:ea typeface="HGP創英角ｺﾞｼｯｸUB" panose="020B0A00000000000000" pitchFamily="50" charset="-128"/>
            </a:endParaRPr>
          </a:p>
          <a:p>
            <a:endParaRPr kumimoji="1" lang="en-US" altLang="ja-JP" sz="1000" dirty="0">
              <a:latin typeface="HGP創英角ｺﾞｼｯｸUB" panose="020B0A00000000000000" pitchFamily="50" charset="-128"/>
              <a:ea typeface="HGP創英角ｺﾞｼｯｸUB" panose="020B0A00000000000000" pitchFamily="50" charset="-128"/>
            </a:endParaRPr>
          </a:p>
          <a:p>
            <a:r>
              <a:rPr kumimoji="1" lang="ja-JP" altLang="en-US" sz="1600" dirty="0">
                <a:latin typeface="HGP創英角ｺﾞｼｯｸUB" panose="020B0A00000000000000" pitchFamily="50" charset="-128"/>
                <a:ea typeface="HGP創英角ｺﾞｼｯｸUB" panose="020B0A00000000000000" pitchFamily="50" charset="-128"/>
              </a:rPr>
              <a:t>（主催：三重県農業研究所）</a:t>
            </a:r>
          </a:p>
        </p:txBody>
      </p:sp>
      <p:sp>
        <p:nvSpPr>
          <p:cNvPr id="6" name="矢印: 五方向 5">
            <a:extLst>
              <a:ext uri="{FF2B5EF4-FFF2-40B4-BE49-F238E27FC236}">
                <a16:creationId xmlns:a16="http://schemas.microsoft.com/office/drawing/2014/main" id="{47406231-0923-FFB5-C3E6-E9B2D1E3C960}"/>
              </a:ext>
            </a:extLst>
          </p:cNvPr>
          <p:cNvSpPr/>
          <p:nvPr/>
        </p:nvSpPr>
        <p:spPr>
          <a:xfrm>
            <a:off x="87924" y="2051538"/>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開催日時</a:t>
            </a:r>
          </a:p>
        </p:txBody>
      </p:sp>
      <p:sp>
        <p:nvSpPr>
          <p:cNvPr id="7" name="テキスト ボックス 6">
            <a:extLst>
              <a:ext uri="{FF2B5EF4-FFF2-40B4-BE49-F238E27FC236}">
                <a16:creationId xmlns:a16="http://schemas.microsoft.com/office/drawing/2014/main" id="{98D6C475-41DB-7720-BCD1-AA09127CBD1F}"/>
              </a:ext>
            </a:extLst>
          </p:cNvPr>
          <p:cNvSpPr txBox="1"/>
          <p:nvPr/>
        </p:nvSpPr>
        <p:spPr>
          <a:xfrm>
            <a:off x="1556992" y="2012619"/>
            <a:ext cx="3401893" cy="400110"/>
          </a:xfrm>
          <a:prstGeom prst="rect">
            <a:avLst/>
          </a:prstGeom>
          <a:noFill/>
        </p:spPr>
        <p:txBody>
          <a:bodyPr wrap="none" rtlCol="0">
            <a:spAutoFit/>
          </a:bodyPr>
          <a:lstStyle/>
          <a:p>
            <a:r>
              <a:rPr kumimoji="1" lang="ja-JP" altLang="en-US" sz="1400" b="1" dirty="0">
                <a:latin typeface="ＭＳ ゴシック" panose="020B0609070205080204" pitchFamily="49" charset="-128"/>
                <a:ea typeface="ＭＳ ゴシック" panose="020B0609070205080204" pitchFamily="49" charset="-128"/>
              </a:rPr>
              <a:t>令和</a:t>
            </a:r>
            <a:r>
              <a:rPr kumimoji="1" lang="en-US" altLang="ja-JP" sz="1400" b="1" dirty="0">
                <a:latin typeface="ＭＳ ゴシック" panose="020B0609070205080204" pitchFamily="49" charset="-128"/>
                <a:ea typeface="ＭＳ ゴシック" panose="020B0609070205080204" pitchFamily="49" charset="-128"/>
              </a:rPr>
              <a:t>5</a:t>
            </a:r>
            <a:r>
              <a:rPr kumimoji="1" lang="ja-JP" altLang="en-US" sz="1400" b="1" dirty="0">
                <a:latin typeface="ＭＳ ゴシック" panose="020B0609070205080204" pitchFamily="49" charset="-128"/>
                <a:ea typeface="ＭＳ ゴシック" panose="020B0609070205080204" pitchFamily="49" charset="-128"/>
              </a:rPr>
              <a:t>年</a:t>
            </a:r>
            <a:r>
              <a:rPr kumimoji="1" lang="en-US" altLang="ja-JP" sz="2000" b="1" dirty="0">
                <a:latin typeface="ＭＳ ゴシック" panose="020B0609070205080204" pitchFamily="49" charset="-128"/>
                <a:ea typeface="ＭＳ ゴシック" panose="020B0609070205080204" pitchFamily="49" charset="-128"/>
              </a:rPr>
              <a:t>11</a:t>
            </a:r>
            <a:r>
              <a:rPr kumimoji="1" lang="ja-JP" altLang="en-US" sz="2000" b="1" dirty="0">
                <a:latin typeface="ＭＳ ゴシック" panose="020B0609070205080204" pitchFamily="49" charset="-128"/>
                <a:ea typeface="ＭＳ ゴシック" panose="020B0609070205080204" pitchFamily="49" charset="-128"/>
              </a:rPr>
              <a:t>月</a:t>
            </a:r>
            <a:r>
              <a:rPr kumimoji="1" lang="en-US" altLang="ja-JP" sz="2000" b="1" dirty="0">
                <a:latin typeface="ＭＳ ゴシック" panose="020B0609070205080204" pitchFamily="49" charset="-128"/>
                <a:ea typeface="ＭＳ ゴシック" panose="020B0609070205080204" pitchFamily="49" charset="-128"/>
              </a:rPr>
              <a:t>29</a:t>
            </a:r>
            <a:r>
              <a:rPr kumimoji="1" lang="ja-JP" altLang="en-US" sz="2000" b="1" dirty="0">
                <a:latin typeface="ＭＳ ゴシック" panose="020B0609070205080204" pitchFamily="49" charset="-128"/>
                <a:ea typeface="ＭＳ ゴシック" panose="020B0609070205080204" pitchFamily="49" charset="-128"/>
              </a:rPr>
              <a:t>日</a:t>
            </a:r>
            <a:r>
              <a:rPr kumimoji="1" lang="en-US" altLang="ja-JP" sz="2000" b="1" dirty="0">
                <a:latin typeface="ＭＳ ゴシック" panose="020B0609070205080204" pitchFamily="49" charset="-128"/>
                <a:ea typeface="ＭＳ ゴシック" panose="020B0609070205080204" pitchFamily="49" charset="-128"/>
              </a:rPr>
              <a:t>(</a:t>
            </a:r>
            <a:r>
              <a:rPr kumimoji="1" lang="ja-JP" altLang="en-US" sz="2000" b="1" dirty="0">
                <a:latin typeface="ＭＳ ゴシック" panose="020B0609070205080204" pitchFamily="49" charset="-128"/>
                <a:ea typeface="ＭＳ ゴシック" panose="020B0609070205080204" pitchFamily="49" charset="-128"/>
              </a:rPr>
              <a:t>水</a:t>
            </a:r>
            <a:r>
              <a:rPr kumimoji="1" lang="en-US" altLang="ja-JP" sz="2000" b="1" dirty="0">
                <a:latin typeface="ＭＳ ゴシック" panose="020B0609070205080204" pitchFamily="49" charset="-128"/>
                <a:ea typeface="ＭＳ ゴシック" panose="020B0609070205080204" pitchFamily="49" charset="-128"/>
              </a:rPr>
              <a:t>)14:00</a:t>
            </a:r>
            <a:r>
              <a:rPr kumimoji="1" lang="ja-JP" altLang="en-US" sz="2000" b="1" dirty="0">
                <a:latin typeface="ＭＳ ゴシック" panose="020B0609070205080204" pitchFamily="49" charset="-128"/>
                <a:ea typeface="ＭＳ ゴシック" panose="020B0609070205080204" pitchFamily="49" charset="-128"/>
              </a:rPr>
              <a:t>～</a:t>
            </a:r>
            <a:endParaRPr kumimoji="1" lang="ja-JP" altLang="en-US" sz="1600" b="1" dirty="0">
              <a:latin typeface="ＭＳ ゴシック" panose="020B0609070205080204" pitchFamily="49" charset="-128"/>
              <a:ea typeface="ＭＳ ゴシック" panose="020B0609070205080204" pitchFamily="49" charset="-128"/>
            </a:endParaRPr>
          </a:p>
        </p:txBody>
      </p:sp>
      <p:sp>
        <p:nvSpPr>
          <p:cNvPr id="8" name="矢印: 五方向 7">
            <a:extLst>
              <a:ext uri="{FF2B5EF4-FFF2-40B4-BE49-F238E27FC236}">
                <a16:creationId xmlns:a16="http://schemas.microsoft.com/office/drawing/2014/main" id="{157ECDD2-16A9-3BA0-EE7E-22666EA5EF96}"/>
              </a:ext>
            </a:extLst>
          </p:cNvPr>
          <p:cNvSpPr/>
          <p:nvPr/>
        </p:nvSpPr>
        <p:spPr>
          <a:xfrm>
            <a:off x="87924" y="2464777"/>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参加応募締切</a:t>
            </a:r>
          </a:p>
        </p:txBody>
      </p:sp>
      <p:sp>
        <p:nvSpPr>
          <p:cNvPr id="9" name="テキスト ボックス 8">
            <a:extLst>
              <a:ext uri="{FF2B5EF4-FFF2-40B4-BE49-F238E27FC236}">
                <a16:creationId xmlns:a16="http://schemas.microsoft.com/office/drawing/2014/main" id="{ADE71904-8CC3-03F5-1ACC-344DAE79E4A5}"/>
              </a:ext>
            </a:extLst>
          </p:cNvPr>
          <p:cNvSpPr txBox="1"/>
          <p:nvPr/>
        </p:nvSpPr>
        <p:spPr>
          <a:xfrm>
            <a:off x="1583609" y="2491722"/>
            <a:ext cx="2787943" cy="307777"/>
          </a:xfrm>
          <a:prstGeom prst="rect">
            <a:avLst/>
          </a:prstGeom>
          <a:noFill/>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令和</a:t>
            </a:r>
            <a:r>
              <a:rPr kumimoji="1" lang="en-US" altLang="ja-JP" sz="1400" dirty="0">
                <a:latin typeface="ＭＳ ゴシック" panose="020B0609070205080204" pitchFamily="49" charset="-128"/>
                <a:ea typeface="ＭＳ ゴシック" panose="020B0609070205080204" pitchFamily="49" charset="-128"/>
              </a:rPr>
              <a:t>5</a:t>
            </a:r>
            <a:r>
              <a:rPr kumimoji="1" lang="ja-JP" altLang="en-US" sz="1400" dirty="0">
                <a:latin typeface="ＭＳ ゴシック" panose="020B0609070205080204" pitchFamily="49" charset="-128"/>
                <a:ea typeface="ＭＳ ゴシック" panose="020B0609070205080204" pitchFamily="49" charset="-128"/>
              </a:rPr>
              <a:t>年</a:t>
            </a:r>
            <a:r>
              <a:rPr kumimoji="1" lang="en-US" altLang="ja-JP" sz="1400" dirty="0">
                <a:latin typeface="ＭＳ ゴシック" panose="020B0609070205080204" pitchFamily="49" charset="-128"/>
                <a:ea typeface="ＭＳ ゴシック" panose="020B0609070205080204" pitchFamily="49" charset="-128"/>
              </a:rPr>
              <a:t>11</a:t>
            </a:r>
            <a:r>
              <a:rPr kumimoji="1" lang="ja-JP" altLang="en-US" sz="1400" dirty="0">
                <a:latin typeface="ＭＳ ゴシック" panose="020B0609070205080204" pitchFamily="49" charset="-128"/>
                <a:ea typeface="ＭＳ ゴシック" panose="020B0609070205080204" pitchFamily="49" charset="-128"/>
              </a:rPr>
              <a:t>月</a:t>
            </a:r>
            <a:r>
              <a:rPr kumimoji="1" lang="en-US" altLang="ja-JP" sz="1400" dirty="0">
                <a:latin typeface="ＭＳ ゴシック" panose="020B0609070205080204" pitchFamily="49" charset="-128"/>
                <a:ea typeface="ＭＳ ゴシック" panose="020B0609070205080204" pitchFamily="49" charset="-128"/>
              </a:rPr>
              <a:t>24</a:t>
            </a:r>
            <a:r>
              <a:rPr kumimoji="1" lang="ja-JP" altLang="en-US" sz="1400" dirty="0">
                <a:latin typeface="ＭＳ ゴシック" panose="020B0609070205080204" pitchFamily="49" charset="-128"/>
                <a:ea typeface="ＭＳ ゴシック" panose="020B0609070205080204" pitchFamily="49" charset="-128"/>
              </a:rPr>
              <a:t>日</a:t>
            </a: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金</a:t>
            </a:r>
            <a:r>
              <a:rPr kumimoji="1" lang="en-US" altLang="ja-JP" sz="1400" dirty="0">
                <a:latin typeface="ＭＳ ゴシック" panose="020B0609070205080204" pitchFamily="49" charset="-128"/>
                <a:ea typeface="ＭＳ ゴシック" panose="020B0609070205080204" pitchFamily="49" charset="-128"/>
              </a:rPr>
              <a:t>)17:15</a:t>
            </a:r>
            <a:r>
              <a:rPr kumimoji="1" lang="ja-JP" altLang="en-US" sz="1400" dirty="0">
                <a:latin typeface="ＭＳ ゴシック" panose="020B0609070205080204" pitchFamily="49" charset="-128"/>
                <a:ea typeface="ＭＳ ゴシック" panose="020B0609070205080204" pitchFamily="49" charset="-128"/>
              </a:rPr>
              <a:t>必着</a:t>
            </a:r>
            <a:endParaRPr kumimoji="1" lang="ja-JP" altLang="en-US"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1C7D014E-E5DA-544A-8165-41BC176E8409}"/>
              </a:ext>
            </a:extLst>
          </p:cNvPr>
          <p:cNvSpPr txBox="1"/>
          <p:nvPr/>
        </p:nvSpPr>
        <p:spPr>
          <a:xfrm>
            <a:off x="87925" y="3219076"/>
            <a:ext cx="6664568" cy="369332"/>
          </a:xfrm>
          <a:prstGeom prst="rect">
            <a:avLst/>
          </a:prstGeom>
          <a:noFill/>
        </p:spPr>
        <p:txBody>
          <a:bodyPr wrap="square">
            <a:spAutoFit/>
          </a:bodyPr>
          <a:lstStyle/>
          <a:p>
            <a:pPr algn="ctr"/>
            <a:r>
              <a:rPr lang="ja-JP" altLang="en-US"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ケーススタディとディスカッション「培養液管理と栽培技術」</a:t>
            </a:r>
            <a:endParaRPr lang="ja-JP" altLang="ja-JP" sz="1000" kern="1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p:txBody>
      </p:sp>
      <p:sp>
        <p:nvSpPr>
          <p:cNvPr id="13" name="四角形: 角を丸くする 12">
            <a:extLst>
              <a:ext uri="{FF2B5EF4-FFF2-40B4-BE49-F238E27FC236}">
                <a16:creationId xmlns:a16="http://schemas.microsoft.com/office/drawing/2014/main" id="{B83235E7-56F1-11E9-6395-20635099EC77}"/>
              </a:ext>
            </a:extLst>
          </p:cNvPr>
          <p:cNvSpPr/>
          <p:nvPr/>
        </p:nvSpPr>
        <p:spPr>
          <a:xfrm>
            <a:off x="2004268" y="295922"/>
            <a:ext cx="2101740" cy="3195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先着順　参加費無料！</a:t>
            </a:r>
          </a:p>
        </p:txBody>
      </p:sp>
      <p:graphicFrame>
        <p:nvGraphicFramePr>
          <p:cNvPr id="15" name="表 15">
            <a:extLst>
              <a:ext uri="{FF2B5EF4-FFF2-40B4-BE49-F238E27FC236}">
                <a16:creationId xmlns:a16="http://schemas.microsoft.com/office/drawing/2014/main" id="{17AEF474-8E5C-7394-D082-43A1020F884E}"/>
              </a:ext>
            </a:extLst>
          </p:cNvPr>
          <p:cNvGraphicFramePr>
            <a:graphicFrameLocks noGrp="1"/>
          </p:cNvGraphicFramePr>
          <p:nvPr>
            <p:extLst>
              <p:ext uri="{D42A27DB-BD31-4B8C-83A1-F6EECF244321}">
                <p14:modId xmlns:p14="http://schemas.microsoft.com/office/powerpoint/2010/main" val="1105994218"/>
              </p:ext>
            </p:extLst>
          </p:nvPr>
        </p:nvGraphicFramePr>
        <p:xfrm>
          <a:off x="850667" y="3571002"/>
          <a:ext cx="7601002" cy="1950347"/>
        </p:xfrm>
        <a:graphic>
          <a:graphicData uri="http://schemas.openxmlformats.org/drawingml/2006/table">
            <a:tbl>
              <a:tblPr firstRow="1" bandRow="1">
                <a:tableStyleId>{2D5ABB26-0587-4C30-8999-92F81FD0307C}</a:tableStyleId>
              </a:tblPr>
              <a:tblGrid>
                <a:gridCol w="1918659">
                  <a:extLst>
                    <a:ext uri="{9D8B030D-6E8A-4147-A177-3AD203B41FA5}">
                      <a16:colId xmlns:a16="http://schemas.microsoft.com/office/drawing/2014/main" val="2810094433"/>
                    </a:ext>
                  </a:extLst>
                </a:gridCol>
                <a:gridCol w="615007">
                  <a:extLst>
                    <a:ext uri="{9D8B030D-6E8A-4147-A177-3AD203B41FA5}">
                      <a16:colId xmlns:a16="http://schemas.microsoft.com/office/drawing/2014/main" val="2634326508"/>
                    </a:ext>
                  </a:extLst>
                </a:gridCol>
                <a:gridCol w="2325389">
                  <a:extLst>
                    <a:ext uri="{9D8B030D-6E8A-4147-A177-3AD203B41FA5}">
                      <a16:colId xmlns:a16="http://schemas.microsoft.com/office/drawing/2014/main" val="2565864751"/>
                    </a:ext>
                  </a:extLst>
                </a:gridCol>
                <a:gridCol w="208280">
                  <a:extLst>
                    <a:ext uri="{9D8B030D-6E8A-4147-A177-3AD203B41FA5}">
                      <a16:colId xmlns:a16="http://schemas.microsoft.com/office/drawing/2014/main" val="1667719704"/>
                    </a:ext>
                  </a:extLst>
                </a:gridCol>
                <a:gridCol w="1560978">
                  <a:extLst>
                    <a:ext uri="{9D8B030D-6E8A-4147-A177-3AD203B41FA5}">
                      <a16:colId xmlns:a16="http://schemas.microsoft.com/office/drawing/2014/main" val="3014592006"/>
                    </a:ext>
                  </a:extLst>
                </a:gridCol>
                <a:gridCol w="972689">
                  <a:extLst>
                    <a:ext uri="{9D8B030D-6E8A-4147-A177-3AD203B41FA5}">
                      <a16:colId xmlns:a16="http://schemas.microsoft.com/office/drawing/2014/main" val="204303687"/>
                    </a:ext>
                  </a:extLst>
                </a:gridCol>
              </a:tblGrid>
              <a:tr h="283209">
                <a:tc gridSpan="2">
                  <a:txBody>
                    <a:bodyPr/>
                    <a:lstStyle/>
                    <a:p>
                      <a:pPr algn="ctr"/>
                      <a:r>
                        <a:rPr kumimoji="1" lang="ja-JP" altLang="en-US" sz="1200" dirty="0">
                          <a:latin typeface="ＭＳ ゴシック" panose="020B0609070205080204" pitchFamily="49" charset="-128"/>
                          <a:ea typeface="ＭＳ ゴシック" panose="020B0609070205080204" pitchFamily="49" charset="-128"/>
                        </a:rPr>
                        <a:t>講演</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200" dirty="0">
                          <a:latin typeface="ＭＳ ゴシック" panose="020B0609070205080204" pitchFamily="49" charset="-128"/>
                          <a:ea typeface="ＭＳ ゴシック" panose="020B0609070205080204" pitchFamily="49" charset="-128"/>
                        </a:rPr>
                        <a:t>　ケーススタディ</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38160326"/>
                  </a:ext>
                </a:extLst>
              </a:tr>
              <a:tr h="569858">
                <a:tc gridSpan="2">
                  <a:txBody>
                    <a:bodyPr/>
                    <a:lstStyle/>
                    <a:p>
                      <a:pPr algn="ctr"/>
                      <a:r>
                        <a:rPr kumimoji="1" lang="ja-JP" altLang="en-US" sz="1400" b="0" dirty="0">
                          <a:latin typeface="HGP創英角ｺﾞｼｯｸUB" panose="020B0A00000000000000" pitchFamily="50" charset="-128"/>
                          <a:ea typeface="HGP創英角ｺﾞｼｯｸUB" panose="020B0A00000000000000" pitchFamily="50" charset="-128"/>
                        </a:rPr>
                        <a:t>培養液管理と栽培技術</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　培養液分析データによる</a:t>
                      </a:r>
                      <a:endParaRPr kumimoji="1" lang="en-US" altLang="ja-JP"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endParaRPr>
                    </a:p>
                    <a:p>
                      <a:pPr algn="ctr"/>
                      <a:r>
                        <a:rPr kumimoji="1" lang="ja-JP" altLang="en-US"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検討</a:t>
                      </a:r>
                      <a:endParaRPr kumimoji="1" lang="ja-JP" altLang="en-US" sz="1400" b="0" dirty="0">
                        <a:latin typeface="HGP創英角ｺﾞｼｯｸUB" panose="020B0A00000000000000" pitchFamily="50" charset="-128"/>
                        <a:ea typeface="HGP創英角ｺﾞｼｯｸUB" panose="020B0A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endParaRPr kumimoji="1" lang="en-US" altLang="ja-JP" sz="1400" b="0" dirty="0">
                        <a:latin typeface="HGP創英角ｺﾞｼｯｸUB" panose="020B0A00000000000000" pitchFamily="50" charset="-128"/>
                        <a:ea typeface="HGP創英角ｺﾞｼｯｸUB" panose="020B0A00000000000000" pitchFamily="50" charset="-128"/>
                      </a:endParaRPr>
                    </a:p>
                    <a:p>
                      <a:pPr algn="ctr"/>
                      <a:endParaRPr kumimoji="1" lang="ja-JP" altLang="en-US" sz="1400" b="0" dirty="0">
                        <a:latin typeface="HGP創英角ｺﾞｼｯｸUB" panose="020B0A00000000000000" pitchFamily="50" charset="-128"/>
                        <a:ea typeface="HGP創英角ｺﾞｼｯｸUB" panose="020B0A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2673354094"/>
                  </a:ext>
                </a:extLst>
              </a:tr>
              <a:tr h="625642">
                <a:tc>
                  <a:txBody>
                    <a:bodyPr/>
                    <a:lstStyle/>
                    <a:p>
                      <a:pPr algn="ctr"/>
                      <a:r>
                        <a:rPr kumimoji="1" lang="ja-JP" altLang="en-US" sz="1200" dirty="0">
                          <a:latin typeface="ＭＳ ゴシック" panose="020B0609070205080204" pitchFamily="49" charset="-128"/>
                          <a:ea typeface="ＭＳ ゴシック" panose="020B0609070205080204" pitchFamily="49" charset="-128"/>
                        </a:rPr>
                        <a:t>農研機構　</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施設野菜花</a:t>
                      </a:r>
                      <a:r>
                        <a:rPr kumimoji="1" lang="ja-JP" altLang="en-US" sz="1200" dirty="0" err="1">
                          <a:latin typeface="ＭＳ ゴシック" panose="020B0609070205080204" pitchFamily="49" charset="-128"/>
                          <a:ea typeface="ＭＳ ゴシック" panose="020B0609070205080204" pitchFamily="49" charset="-128"/>
                        </a:rPr>
                        <a:t>き</a:t>
                      </a:r>
                      <a:r>
                        <a:rPr kumimoji="1" lang="ja-JP" altLang="en-US" sz="1200" dirty="0">
                          <a:latin typeface="ＭＳ ゴシック" panose="020B0609070205080204" pitchFamily="49" charset="-128"/>
                          <a:ea typeface="ＭＳ ゴシック" panose="020B0609070205080204" pitchFamily="49" charset="-128"/>
                        </a:rPr>
                        <a:t>生産管理</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システムグループ</a:t>
                      </a:r>
                    </a:p>
                    <a:p>
                      <a:pPr algn="ctr"/>
                      <a:r>
                        <a:rPr kumimoji="1" lang="ja-JP" altLang="en-US" sz="1200" dirty="0">
                          <a:latin typeface="ＭＳ ゴシック" panose="020B0609070205080204" pitchFamily="49" charset="-128"/>
                          <a:ea typeface="ＭＳ ゴシック" panose="020B0609070205080204" pitchFamily="49" charset="-128"/>
                        </a:rPr>
                        <a:t>礒﨑　真英　グループ長</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三重県農業研究所</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磯山　陽介</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主査研究員</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en-US" altLang="ja-JP" sz="1200" dirty="0">
                        <a:latin typeface="ＭＳ ゴシック" panose="020B0609070205080204" pitchFamily="49" charset="-128"/>
                        <a:ea typeface="ＭＳ ゴシック" panose="020B0609070205080204" pitchFamily="49" charset="-128"/>
                      </a:endParaRPr>
                    </a:p>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8522428"/>
                  </a:ext>
                </a:extLst>
              </a:tr>
              <a:tr h="165459">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14:00 - 15:00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15:00 – 15:30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748049797"/>
                  </a:ext>
                </a:extLst>
              </a:tr>
            </a:tbl>
          </a:graphicData>
        </a:graphic>
      </p:graphicFrame>
      <p:sp>
        <p:nvSpPr>
          <p:cNvPr id="17" name="正方形/長方形 16">
            <a:extLst>
              <a:ext uri="{FF2B5EF4-FFF2-40B4-BE49-F238E27FC236}">
                <a16:creationId xmlns:a16="http://schemas.microsoft.com/office/drawing/2014/main" id="{2E48ECC3-5477-613F-E680-49761067ADEA}"/>
              </a:ext>
            </a:extLst>
          </p:cNvPr>
          <p:cNvSpPr/>
          <p:nvPr/>
        </p:nvSpPr>
        <p:spPr>
          <a:xfrm>
            <a:off x="87924" y="2918028"/>
            <a:ext cx="6664569"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テーマ</a:t>
            </a:r>
          </a:p>
        </p:txBody>
      </p:sp>
      <p:sp>
        <p:nvSpPr>
          <p:cNvPr id="18" name="正方形/長方形 17">
            <a:extLst>
              <a:ext uri="{FF2B5EF4-FFF2-40B4-BE49-F238E27FC236}">
                <a16:creationId xmlns:a16="http://schemas.microsoft.com/office/drawing/2014/main" id="{F7C184AF-2850-A76C-5AC3-FFB8E0205195}"/>
              </a:ext>
            </a:extLst>
          </p:cNvPr>
          <p:cNvSpPr/>
          <p:nvPr/>
        </p:nvSpPr>
        <p:spPr>
          <a:xfrm>
            <a:off x="3511236" y="6839962"/>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開催場所</a:t>
            </a:r>
          </a:p>
        </p:txBody>
      </p:sp>
      <p:sp>
        <p:nvSpPr>
          <p:cNvPr id="19" name="正方形/長方形 18">
            <a:extLst>
              <a:ext uri="{FF2B5EF4-FFF2-40B4-BE49-F238E27FC236}">
                <a16:creationId xmlns:a16="http://schemas.microsoft.com/office/drawing/2014/main" id="{5BC38887-771A-9B31-54EF-7A1FA00AC536}"/>
              </a:ext>
            </a:extLst>
          </p:cNvPr>
          <p:cNvSpPr/>
          <p:nvPr/>
        </p:nvSpPr>
        <p:spPr>
          <a:xfrm>
            <a:off x="5785338" y="8938030"/>
            <a:ext cx="351693" cy="26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11CA7B96-B4BA-6A55-7EC0-3D67261DD038}"/>
              </a:ext>
            </a:extLst>
          </p:cNvPr>
          <p:cNvSpPr/>
          <p:nvPr/>
        </p:nvSpPr>
        <p:spPr>
          <a:xfrm>
            <a:off x="4708341" y="8273565"/>
            <a:ext cx="422031" cy="18756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図形 20">
            <a:extLst>
              <a:ext uri="{FF2B5EF4-FFF2-40B4-BE49-F238E27FC236}">
                <a16:creationId xmlns:a16="http://schemas.microsoft.com/office/drawing/2014/main" id="{07FF2990-5D55-BA23-D889-D613C0F0640F}"/>
              </a:ext>
            </a:extLst>
          </p:cNvPr>
          <p:cNvSpPr/>
          <p:nvPr/>
        </p:nvSpPr>
        <p:spPr>
          <a:xfrm>
            <a:off x="4923692" y="8449410"/>
            <a:ext cx="835270" cy="501162"/>
          </a:xfrm>
          <a:custGeom>
            <a:avLst/>
            <a:gdLst>
              <a:gd name="connsiteX0" fmla="*/ 0 w 835270"/>
              <a:gd name="connsiteY0" fmla="*/ 0 h 501162"/>
              <a:gd name="connsiteX1" fmla="*/ 0 w 835270"/>
              <a:gd name="connsiteY1" fmla="*/ 96716 h 501162"/>
              <a:gd name="connsiteX2" fmla="*/ 527539 w 835270"/>
              <a:gd name="connsiteY2" fmla="*/ 96716 h 501162"/>
              <a:gd name="connsiteX3" fmla="*/ 527539 w 835270"/>
              <a:gd name="connsiteY3" fmla="*/ 501162 h 501162"/>
              <a:gd name="connsiteX4" fmla="*/ 835270 w 835270"/>
              <a:gd name="connsiteY4" fmla="*/ 501162 h 501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270" h="501162">
                <a:moveTo>
                  <a:pt x="0" y="0"/>
                </a:moveTo>
                <a:lnTo>
                  <a:pt x="0" y="96716"/>
                </a:lnTo>
                <a:lnTo>
                  <a:pt x="527539" y="96716"/>
                </a:lnTo>
                <a:lnTo>
                  <a:pt x="527539" y="501162"/>
                </a:lnTo>
                <a:lnTo>
                  <a:pt x="835270" y="501162"/>
                </a:lnTo>
              </a:path>
            </a:pathLst>
          </a:custGeom>
          <a:noFill/>
          <a:ln w="28575">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FD90A5C8-E54F-C2E4-856F-1B9F23841755}"/>
              </a:ext>
            </a:extLst>
          </p:cNvPr>
          <p:cNvSpPr/>
          <p:nvPr/>
        </p:nvSpPr>
        <p:spPr>
          <a:xfrm>
            <a:off x="225967" y="9304621"/>
            <a:ext cx="6497516" cy="4913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この研修は、農林水産省　令和</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５</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年度におけるスマートグリーンハウス展開推進における指導者育成研修を日本施設園芸協会より委託を受けて実施するものです。</a:t>
            </a:r>
          </a:p>
        </p:txBody>
      </p:sp>
      <p:sp>
        <p:nvSpPr>
          <p:cNvPr id="23" name="正方形/長方形 22">
            <a:extLst>
              <a:ext uri="{FF2B5EF4-FFF2-40B4-BE49-F238E27FC236}">
                <a16:creationId xmlns:a16="http://schemas.microsoft.com/office/drawing/2014/main" id="{FBFFD496-2E5B-4E1E-388D-13E234FF8E74}"/>
              </a:ext>
            </a:extLst>
          </p:cNvPr>
          <p:cNvSpPr/>
          <p:nvPr/>
        </p:nvSpPr>
        <p:spPr>
          <a:xfrm>
            <a:off x="169812" y="7448218"/>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参加手続きについて</a:t>
            </a:r>
          </a:p>
        </p:txBody>
      </p:sp>
      <p:sp>
        <p:nvSpPr>
          <p:cNvPr id="25" name="テキスト ボックス 24">
            <a:extLst>
              <a:ext uri="{FF2B5EF4-FFF2-40B4-BE49-F238E27FC236}">
                <a16:creationId xmlns:a16="http://schemas.microsoft.com/office/drawing/2014/main" id="{E3BFA1A6-F0F5-6F27-D0AD-B2C2E111B6AB}"/>
              </a:ext>
            </a:extLst>
          </p:cNvPr>
          <p:cNvSpPr txBox="1"/>
          <p:nvPr/>
        </p:nvSpPr>
        <p:spPr>
          <a:xfrm>
            <a:off x="3613639" y="7190172"/>
            <a:ext cx="3109844" cy="738664"/>
          </a:xfrm>
          <a:prstGeom prst="rect">
            <a:avLst/>
          </a:prstGeom>
          <a:noFill/>
        </p:spPr>
        <p:txBody>
          <a:bodyPr wrap="square">
            <a:spAutoFit/>
          </a:bodyPr>
          <a:lstStyle/>
          <a:p>
            <a:r>
              <a:rPr lang="zh-TW" altLang="en-US" sz="1400" u="sng" dirty="0">
                <a:latin typeface="ＭＳ ゴシック" panose="020B0609070205080204" pitchFamily="49" charset="-128"/>
                <a:ea typeface="ＭＳ ゴシック" panose="020B0609070205080204" pitchFamily="49" charset="-128"/>
              </a:rPr>
              <a:t>三重県松阪市嬉野川北町</a:t>
            </a:r>
            <a:r>
              <a:rPr lang="en-US" altLang="zh-TW" sz="1400" u="sng" dirty="0">
                <a:latin typeface="ＭＳ ゴシック" panose="020B0609070205080204" pitchFamily="49" charset="-128"/>
                <a:ea typeface="ＭＳ ゴシック" panose="020B0609070205080204" pitchFamily="49" charset="-128"/>
              </a:rPr>
              <a:t>530</a:t>
            </a:r>
          </a:p>
          <a:p>
            <a:r>
              <a:rPr lang="ja-JP" altLang="en-US" sz="1400" u="sng" dirty="0">
                <a:solidFill>
                  <a:schemeClr val="bg1">
                    <a:lumMod val="75000"/>
                  </a:schemeClr>
                </a:solidFill>
                <a:latin typeface="ＭＳ ゴシック" panose="020B0609070205080204" pitchFamily="49" charset="-128"/>
                <a:ea typeface="ＭＳ ゴシック" panose="020B0609070205080204" pitchFamily="49" charset="-128"/>
              </a:rPr>
              <a:t>　　　</a:t>
            </a:r>
            <a:r>
              <a:rPr lang="zh-TW" altLang="en-US" sz="1400" u="sng" dirty="0">
                <a:latin typeface="ＭＳ ゴシック" panose="020B0609070205080204" pitchFamily="49" charset="-128"/>
                <a:ea typeface="ＭＳ ゴシック" panose="020B0609070205080204" pitchFamily="49" charset="-128"/>
              </a:rPr>
              <a:t>植物工場三重実証拠点研修室</a:t>
            </a:r>
            <a:endParaRPr lang="en-US" altLang="zh-TW" sz="1400" u="sng"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zh-TW" altLang="en-US" sz="1050" dirty="0">
                <a:latin typeface="ＭＳ ゴシック" panose="020B0609070205080204" pitchFamily="49" charset="-128"/>
                <a:ea typeface="ＭＳ ゴシック" panose="020B0609070205080204" pitchFamily="49" charset="-128"/>
              </a:rPr>
              <a:t>（三重県農業研究所内</a:t>
            </a:r>
            <a:r>
              <a:rPr lang="ja-JP" altLang="en-US" sz="1050" dirty="0">
                <a:latin typeface="ＭＳ ゴシック" panose="020B0609070205080204" pitchFamily="49" charset="-128"/>
                <a:ea typeface="ＭＳ ゴシック" panose="020B0609070205080204" pitchFamily="49" charset="-128"/>
              </a:rPr>
              <a:t>）</a:t>
            </a:r>
            <a:endParaRPr lang="en-US" altLang="zh-TW" sz="1050" dirty="0">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18EC9AEC-C6F7-E52A-308E-0DF90A7F4097}"/>
              </a:ext>
            </a:extLst>
          </p:cNvPr>
          <p:cNvSpPr txBox="1"/>
          <p:nvPr/>
        </p:nvSpPr>
        <p:spPr>
          <a:xfrm>
            <a:off x="5954156" y="9010154"/>
            <a:ext cx="1037492" cy="261610"/>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植物工場</a:t>
            </a:r>
          </a:p>
        </p:txBody>
      </p:sp>
      <p:sp>
        <p:nvSpPr>
          <p:cNvPr id="27" name="テキスト ボックス 26">
            <a:extLst>
              <a:ext uri="{FF2B5EF4-FFF2-40B4-BE49-F238E27FC236}">
                <a16:creationId xmlns:a16="http://schemas.microsoft.com/office/drawing/2014/main" id="{AAD8F828-8568-EBDF-BA6B-C7A1C0C0B755}"/>
              </a:ext>
            </a:extLst>
          </p:cNvPr>
          <p:cNvSpPr txBox="1"/>
          <p:nvPr/>
        </p:nvSpPr>
        <p:spPr>
          <a:xfrm>
            <a:off x="4349119" y="8056327"/>
            <a:ext cx="481812" cy="253916"/>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本館</a:t>
            </a:r>
          </a:p>
        </p:txBody>
      </p:sp>
      <p:sp>
        <p:nvSpPr>
          <p:cNvPr id="29" name="テキスト ボックス 28">
            <a:extLst>
              <a:ext uri="{FF2B5EF4-FFF2-40B4-BE49-F238E27FC236}">
                <a16:creationId xmlns:a16="http://schemas.microsoft.com/office/drawing/2014/main" id="{310A068F-B95E-FD25-FCDA-A3A00B0E2464}"/>
              </a:ext>
            </a:extLst>
          </p:cNvPr>
          <p:cNvSpPr txBox="1"/>
          <p:nvPr/>
        </p:nvSpPr>
        <p:spPr>
          <a:xfrm>
            <a:off x="369764" y="7860963"/>
            <a:ext cx="2783107" cy="1200329"/>
          </a:xfrm>
          <a:prstGeom prst="rect">
            <a:avLst/>
          </a:prstGeom>
          <a:noFill/>
        </p:spPr>
        <p:txBody>
          <a:bodyPr wrap="square">
            <a:spAutoFit/>
          </a:bodyPr>
          <a:lstStyle/>
          <a:p>
            <a:r>
              <a:rPr lang="en-US" altLang="ja-JP" sz="1200" u="sng" dirty="0">
                <a:latin typeface="ＭＳ ゴシック" panose="020B0609070205080204" pitchFamily="49" charset="-128"/>
                <a:ea typeface="ＭＳ ゴシック" panose="020B0609070205080204" pitchFamily="49" charset="-128"/>
              </a:rPr>
              <a:t>11</a:t>
            </a:r>
            <a:r>
              <a:rPr lang="ja-JP" altLang="en-US" sz="1200" u="sng" dirty="0">
                <a:latin typeface="ＭＳ ゴシック" panose="020B0609070205080204" pitchFamily="49" charset="-128"/>
                <a:ea typeface="ＭＳ ゴシック" panose="020B0609070205080204" pitchFamily="49" charset="-128"/>
              </a:rPr>
              <a:t>月</a:t>
            </a:r>
            <a:r>
              <a:rPr lang="en-US" altLang="ja-JP" sz="1200" u="sng" dirty="0">
                <a:latin typeface="ＭＳ ゴシック" panose="020B0609070205080204" pitchFamily="49" charset="-128"/>
                <a:ea typeface="ＭＳ ゴシック" panose="020B0609070205080204" pitchFamily="49" charset="-128"/>
              </a:rPr>
              <a:t>24</a:t>
            </a:r>
            <a:r>
              <a:rPr lang="ja-JP" altLang="en-US" sz="1200" u="sng" dirty="0">
                <a:latin typeface="ＭＳ ゴシック" panose="020B0609070205080204" pitchFamily="49" charset="-128"/>
                <a:ea typeface="ＭＳ ゴシック" panose="020B0609070205080204" pitchFamily="49" charset="-128"/>
              </a:rPr>
              <a:t>日</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金</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まで</a:t>
            </a:r>
            <a:r>
              <a:rPr lang="ja-JP" altLang="en-US" sz="1200" dirty="0">
                <a:latin typeface="ＭＳ ゴシック" panose="020B0609070205080204" pitchFamily="49" charset="-128"/>
                <a:ea typeface="ＭＳ ゴシック" panose="020B0609070205080204" pitchFamily="49" charset="-128"/>
              </a:rPr>
              <a:t>に、裏面の申込書に必要事項を記入のうえ、</a:t>
            </a:r>
            <a:r>
              <a:rPr lang="en-US" altLang="ja-JP" sz="1200" dirty="0">
                <a:latin typeface="ＭＳ ゴシック" panose="020B0609070205080204" pitchFamily="49" charset="-128"/>
                <a:ea typeface="ＭＳ ゴシック" panose="020B0609070205080204" pitchFamily="49" charset="-128"/>
              </a:rPr>
              <a:t>FAX</a:t>
            </a:r>
            <a:r>
              <a:rPr lang="ja-JP" altLang="en-US" sz="1200" dirty="0">
                <a:latin typeface="ＭＳ ゴシック" panose="020B0609070205080204" pitchFamily="49" charset="-128"/>
                <a:ea typeface="ＭＳ ゴシック" panose="020B0609070205080204" pitchFamily="49" charset="-128"/>
              </a:rPr>
              <a:t>または電子メールで事務担当までお申し込みください。</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申込書はホームページにも掲載しています。</a:t>
            </a:r>
            <a:endParaRPr lang="en-US" altLang="zh-TW" sz="1000" dirty="0">
              <a:latin typeface="ＭＳ ゴシック" panose="020B0609070205080204" pitchFamily="49" charset="-128"/>
              <a:ea typeface="ＭＳ ゴシック" panose="020B0609070205080204" pitchFamily="49" charset="-128"/>
            </a:endParaRPr>
          </a:p>
        </p:txBody>
      </p:sp>
      <p:pic>
        <p:nvPicPr>
          <p:cNvPr id="31" name="図 30">
            <a:extLst>
              <a:ext uri="{FF2B5EF4-FFF2-40B4-BE49-F238E27FC236}">
                <a16:creationId xmlns:a16="http://schemas.microsoft.com/office/drawing/2014/main" id="{B4CAEC73-DED3-7236-D7D3-A62693FDDFB4}"/>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4009" t="18430" r="2986" b="32436"/>
          <a:stretch/>
        </p:blipFill>
        <p:spPr>
          <a:xfrm>
            <a:off x="5253693" y="4578026"/>
            <a:ext cx="501845" cy="374974"/>
          </a:xfrm>
          <a:prstGeom prst="rect">
            <a:avLst/>
          </a:prstGeom>
        </p:spPr>
      </p:pic>
      <p:pic>
        <p:nvPicPr>
          <p:cNvPr id="3" name="図 2">
            <a:extLst>
              <a:ext uri="{FF2B5EF4-FFF2-40B4-BE49-F238E27FC236}">
                <a16:creationId xmlns:a16="http://schemas.microsoft.com/office/drawing/2014/main" id="{AD3257E9-331D-6735-A022-D4D3BBA76C2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792732" y="1431777"/>
            <a:ext cx="1988193" cy="137750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4" name="図 3">
            <a:extLst>
              <a:ext uri="{FF2B5EF4-FFF2-40B4-BE49-F238E27FC236}">
                <a16:creationId xmlns:a16="http://schemas.microsoft.com/office/drawing/2014/main" id="{5A645E7F-4159-F0B8-D747-C95D796E88F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701362" y="4525910"/>
            <a:ext cx="423362" cy="515763"/>
          </a:xfrm>
          <a:prstGeom prst="rect">
            <a:avLst/>
          </a:prstGeom>
        </p:spPr>
      </p:pic>
      <p:sp>
        <p:nvSpPr>
          <p:cNvPr id="10" name="テキスト ボックス 9">
            <a:extLst>
              <a:ext uri="{FF2B5EF4-FFF2-40B4-BE49-F238E27FC236}">
                <a16:creationId xmlns:a16="http://schemas.microsoft.com/office/drawing/2014/main" id="{056F3F78-9F26-6777-CA63-325EAA432AD6}"/>
              </a:ext>
            </a:extLst>
          </p:cNvPr>
          <p:cNvSpPr txBox="1"/>
          <p:nvPr/>
        </p:nvSpPr>
        <p:spPr>
          <a:xfrm>
            <a:off x="169812" y="5493266"/>
            <a:ext cx="6566533" cy="1384995"/>
          </a:xfrm>
          <a:prstGeom prst="rect">
            <a:avLst/>
          </a:prstGeom>
          <a:noFill/>
        </p:spPr>
        <p:txBody>
          <a:bodyPr wrap="square">
            <a:spAutoFit/>
          </a:bodyPr>
          <a:lstStyle/>
          <a:p>
            <a:r>
              <a:rPr lang="ja-JP" altLang="en-US" sz="1200" dirty="0"/>
              <a:t>　養液栽培においてどのような培養液処方が利用されているか、また、栽培中にどのように調整されるのが望ましいと考えられているかについて、給液方法と生育の制御を踏まえ，基本的理論を講演いただきます。また、肥料資源確保の不確実性が表面化してきたことから、培養液の循環利用について講演いただきます。講演ののち、実際の培養液分析結果をもとに培養液調整の必要性についてディスカッションを行います。これから植物工場の圃場管理を行っていくような経験年数の浅い方や、培養液の循環利用を検討されている方にお勧めの研修です。</a:t>
            </a:r>
          </a:p>
        </p:txBody>
      </p:sp>
      <p:sp>
        <p:nvSpPr>
          <p:cNvPr id="14" name="テキスト ボックス 13">
            <a:extLst>
              <a:ext uri="{FF2B5EF4-FFF2-40B4-BE49-F238E27FC236}">
                <a16:creationId xmlns:a16="http://schemas.microsoft.com/office/drawing/2014/main" id="{9D16A1A5-72E1-6DD2-CAE1-254874865401}"/>
              </a:ext>
            </a:extLst>
          </p:cNvPr>
          <p:cNvSpPr txBox="1"/>
          <p:nvPr/>
        </p:nvSpPr>
        <p:spPr>
          <a:xfrm>
            <a:off x="213953" y="6790523"/>
            <a:ext cx="3003366" cy="646331"/>
          </a:xfrm>
          <a:prstGeom prst="rect">
            <a:avLst/>
          </a:prstGeom>
          <a:noFill/>
        </p:spPr>
        <p:txBody>
          <a:bodyPr wrap="square">
            <a:spAutoFit/>
          </a:bodyPr>
          <a:lstStyle/>
          <a:p>
            <a:r>
              <a:rPr lang="ja-JP" altLang="en-US" sz="1200" dirty="0"/>
              <a:t>　研修会終了後、希望者に対し植物工場三重実証拠点の見学を行います．</a:t>
            </a:r>
            <a:endParaRPr lang="en-US" altLang="ja-JP" sz="1200" dirty="0"/>
          </a:p>
          <a:p>
            <a:r>
              <a:rPr lang="ja-JP" altLang="en-US" sz="1200" dirty="0"/>
              <a:t>（</a:t>
            </a:r>
            <a:r>
              <a:rPr lang="en-US" altLang="ja-JP" sz="1200" dirty="0"/>
              <a:t>16:00</a:t>
            </a:r>
            <a:r>
              <a:rPr lang="ja-JP" altLang="en-US" sz="1200"/>
              <a:t>頃まで）</a:t>
            </a:r>
            <a:endParaRPr lang="ja-JP" altLang="en-US" sz="1200" dirty="0"/>
          </a:p>
        </p:txBody>
      </p:sp>
    </p:spTree>
    <p:extLst>
      <p:ext uri="{BB962C8B-B14F-4D97-AF65-F5344CB8AC3E}">
        <p14:creationId xmlns:p14="http://schemas.microsoft.com/office/powerpoint/2010/main" val="243386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FD90A5C8-E54F-C2E4-856F-1B9F23841755}"/>
              </a:ext>
            </a:extLst>
          </p:cNvPr>
          <p:cNvSpPr/>
          <p:nvPr/>
        </p:nvSpPr>
        <p:spPr>
          <a:xfrm>
            <a:off x="122814" y="8663416"/>
            <a:ext cx="6600669" cy="1069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事務担当</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三重県農業研究所　生産技術研究室　野菜園芸研究課　磯山</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電話番号：</a:t>
            </a:r>
            <a:r>
              <a:rPr kumimoji="1" lang="en-US" altLang="ja-JP" sz="1600" dirty="0">
                <a:solidFill>
                  <a:schemeClr val="tx1"/>
                </a:solidFill>
                <a:latin typeface="ＭＳ ゴシック" panose="020B0609070205080204" pitchFamily="49" charset="-128"/>
                <a:ea typeface="ＭＳ ゴシック" panose="020B0609070205080204" pitchFamily="49" charset="-128"/>
              </a:rPr>
              <a:t>0598-42-6358</a:t>
            </a:r>
            <a:r>
              <a:rPr kumimoji="1" lang="ja-JP" altLang="en-US" sz="1600" dirty="0">
                <a:solidFill>
                  <a:schemeClr val="tx1"/>
                </a:solidFill>
                <a:latin typeface="ＭＳ ゴシック" panose="020B0609070205080204" pitchFamily="49" charset="-128"/>
                <a:ea typeface="ＭＳ ゴシック" panose="020B0609070205080204" pitchFamily="49" charset="-128"/>
              </a:rPr>
              <a:t>　メール：</a:t>
            </a:r>
            <a:r>
              <a:rPr kumimoji="1" lang="en-US" altLang="ja-JP" sz="1600" dirty="0">
                <a:solidFill>
                  <a:schemeClr val="tx1"/>
                </a:solidFill>
                <a:latin typeface="ＭＳ ゴシック" panose="020B0609070205080204" pitchFamily="49" charset="-128"/>
                <a:ea typeface="ＭＳ ゴシック" panose="020B0609070205080204" pitchFamily="49" charset="-128"/>
              </a:rPr>
              <a:t>plant-fb@pref.mie.lg.jp</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県</a:t>
            </a:r>
            <a:r>
              <a:rPr kumimoji="1" lang="en-US" altLang="ja-JP" sz="1600" dirty="0">
                <a:solidFill>
                  <a:schemeClr val="tx1"/>
                </a:solidFill>
                <a:latin typeface="ＭＳ ゴシック" panose="020B0609070205080204" pitchFamily="49" charset="-128"/>
                <a:ea typeface="ＭＳ ゴシック" panose="020B0609070205080204" pitchFamily="49" charset="-128"/>
              </a:rPr>
              <a:t>HP</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r>
              <a:rPr kumimoji="1" lang="en-US" altLang="ja-JP" sz="1600" dirty="0">
                <a:solidFill>
                  <a:schemeClr val="tx1"/>
                </a:solidFill>
                <a:latin typeface="ＭＳ ゴシック" panose="020B0609070205080204" pitchFamily="49" charset="-128"/>
                <a:ea typeface="ＭＳ ゴシック" panose="020B0609070205080204" pitchFamily="49" charset="-128"/>
                <a:hlinkClick r:id="rId2"/>
              </a:rPr>
              <a:t>http://www.pref.mie.lg.jp/nougi/hp/index.shtm</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818054E6-05A4-6C4D-25C6-FB221D8B0703}"/>
              </a:ext>
            </a:extLst>
          </p:cNvPr>
          <p:cNvSpPr txBox="1"/>
          <p:nvPr/>
        </p:nvSpPr>
        <p:spPr>
          <a:xfrm>
            <a:off x="0" y="783606"/>
            <a:ext cx="6858000" cy="646331"/>
          </a:xfrm>
          <a:prstGeom prst="rect">
            <a:avLst/>
          </a:prstGeom>
          <a:noFill/>
        </p:spPr>
        <p:txBody>
          <a:bodyPr wrap="square">
            <a:spAutoFit/>
          </a:bodyPr>
          <a:lstStyle/>
          <a:p>
            <a:pPr algn="ctr"/>
            <a:r>
              <a:rPr lang="ja-JP" altLang="en-US" dirty="0"/>
              <a:t>令和５年度スマートグリーンハウス展開推進研修会</a:t>
            </a:r>
            <a:endParaRPr lang="en-US" altLang="ja-JP" dirty="0"/>
          </a:p>
          <a:p>
            <a:pPr algn="ctr"/>
            <a:r>
              <a:rPr lang="ja-JP" altLang="en-US" dirty="0"/>
              <a:t>参加申込書</a:t>
            </a:r>
          </a:p>
        </p:txBody>
      </p:sp>
      <p:sp>
        <p:nvSpPr>
          <p:cNvPr id="4" name="テキスト ボックス 3">
            <a:extLst>
              <a:ext uri="{FF2B5EF4-FFF2-40B4-BE49-F238E27FC236}">
                <a16:creationId xmlns:a16="http://schemas.microsoft.com/office/drawing/2014/main" id="{709E9E82-CD1F-945E-20AB-DF72C7071301}"/>
              </a:ext>
            </a:extLst>
          </p:cNvPr>
          <p:cNvSpPr txBox="1"/>
          <p:nvPr/>
        </p:nvSpPr>
        <p:spPr>
          <a:xfrm>
            <a:off x="225967" y="1549613"/>
            <a:ext cx="5373385" cy="307777"/>
          </a:xfrm>
          <a:prstGeom prst="rect">
            <a:avLst/>
          </a:prstGeom>
          <a:noFill/>
        </p:spPr>
        <p:txBody>
          <a:bodyPr wrap="square">
            <a:spAutoFit/>
          </a:bodyPr>
          <a:lstStyle/>
          <a:p>
            <a:r>
              <a:rPr lang="ja-JP" altLang="en-US" sz="1400" dirty="0"/>
              <a:t>三重県農業研究所　生産技術研究室　野菜園芸研究課　行</a:t>
            </a:r>
          </a:p>
        </p:txBody>
      </p:sp>
      <p:sp>
        <p:nvSpPr>
          <p:cNvPr id="10" name="正方形/長方形 9">
            <a:extLst>
              <a:ext uri="{FF2B5EF4-FFF2-40B4-BE49-F238E27FC236}">
                <a16:creationId xmlns:a16="http://schemas.microsoft.com/office/drawing/2014/main" id="{177950A4-3FC1-5699-DF63-6AEE0CAC5BE9}"/>
              </a:ext>
            </a:extLst>
          </p:cNvPr>
          <p:cNvSpPr/>
          <p:nvPr/>
        </p:nvSpPr>
        <p:spPr>
          <a:xfrm>
            <a:off x="336884" y="783606"/>
            <a:ext cx="6172200" cy="6463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811D14F-B5F2-76F7-D804-393F07BA241B}"/>
              </a:ext>
            </a:extLst>
          </p:cNvPr>
          <p:cNvSpPr txBox="1"/>
          <p:nvPr/>
        </p:nvSpPr>
        <p:spPr>
          <a:xfrm>
            <a:off x="0" y="40350"/>
            <a:ext cx="6826636" cy="584775"/>
          </a:xfrm>
          <a:prstGeom prst="rect">
            <a:avLst/>
          </a:prstGeom>
          <a:noFill/>
        </p:spPr>
        <p:txBody>
          <a:bodyPr wrap="square">
            <a:spAutoFit/>
          </a:bodyPr>
          <a:lstStyle/>
          <a:p>
            <a:pPr algn="ctr"/>
            <a:r>
              <a:rPr lang="en-US" altLang="ja-JP" sz="1600" dirty="0">
                <a:latin typeface="HGP創英角ｺﾞｼｯｸUB" panose="020B0A00000000000000" pitchFamily="50" charset="-128"/>
                <a:ea typeface="HGP創英角ｺﾞｼｯｸUB" panose="020B0A00000000000000" pitchFamily="50" charset="-128"/>
              </a:rPr>
              <a:t>FAX</a:t>
            </a:r>
            <a:r>
              <a:rPr lang="ja-JP" altLang="en-US" sz="1600" dirty="0">
                <a:latin typeface="HGP創英角ｺﾞｼｯｸUB" panose="020B0A00000000000000" pitchFamily="50" charset="-128"/>
                <a:ea typeface="HGP創英角ｺﾞｼｯｸUB" panose="020B0A00000000000000" pitchFamily="50" charset="-128"/>
              </a:rPr>
              <a:t>：</a:t>
            </a:r>
            <a:r>
              <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0598-42-1644</a:t>
            </a:r>
            <a:r>
              <a:rPr lang="ja-JP" altLang="en-US"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　または　メール：</a:t>
            </a:r>
            <a:r>
              <a:rPr kumimoji="1" lang="en-US" altLang="ja-JP" sz="1600" dirty="0">
                <a:solidFill>
                  <a:schemeClr val="tx1"/>
                </a:solidFill>
                <a:latin typeface="HGP創英角ｺﾞｼｯｸUB" panose="020B0A00000000000000" pitchFamily="50" charset="-128"/>
                <a:ea typeface="HGP創英角ｺﾞｼｯｸUB" panose="020B0A00000000000000" pitchFamily="50" charset="-128"/>
              </a:rPr>
              <a:t> plant-fb@pref.mie.lg.jp</a:t>
            </a:r>
            <a:endPar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a:p>
            <a:pPr algn="ctr"/>
            <a:r>
              <a:rPr kumimoji="1" lang="ja-JP" altLang="en-US" sz="1600" dirty="0">
                <a:latin typeface="HGP創英角ｺﾞｼｯｸUB" panose="020B0A00000000000000" pitchFamily="50" charset="-128"/>
                <a:ea typeface="HGP創英角ｺﾞｼｯｸUB" panose="020B0A00000000000000" pitchFamily="50" charset="-128"/>
              </a:rPr>
              <a:t>令和</a:t>
            </a:r>
            <a:r>
              <a:rPr kumimoji="1" lang="en-US" altLang="ja-JP" sz="1600" dirty="0">
                <a:latin typeface="HGP創英角ｺﾞｼｯｸUB" panose="020B0A00000000000000" pitchFamily="50" charset="-128"/>
                <a:ea typeface="HGP創英角ｺﾞｼｯｸUB" panose="020B0A00000000000000" pitchFamily="50" charset="-128"/>
              </a:rPr>
              <a:t>5</a:t>
            </a:r>
            <a:r>
              <a:rPr kumimoji="1" lang="ja-JP" altLang="en-US" sz="1600" dirty="0">
                <a:latin typeface="HGP創英角ｺﾞｼｯｸUB" panose="020B0A00000000000000" pitchFamily="50" charset="-128"/>
                <a:ea typeface="HGP創英角ｺﾞｼｯｸUB" panose="020B0A00000000000000" pitchFamily="50" charset="-128"/>
              </a:rPr>
              <a:t>年</a:t>
            </a:r>
            <a:r>
              <a:rPr kumimoji="1" lang="en-US" altLang="ja-JP" sz="1600" dirty="0">
                <a:latin typeface="HGP創英角ｺﾞｼｯｸUB" panose="020B0A00000000000000" pitchFamily="50" charset="-128"/>
                <a:ea typeface="HGP創英角ｺﾞｼｯｸUB" panose="020B0A00000000000000" pitchFamily="50" charset="-128"/>
              </a:rPr>
              <a:t>11</a:t>
            </a:r>
            <a:r>
              <a:rPr kumimoji="1" lang="ja-JP" altLang="en-US" sz="1600" dirty="0">
                <a:latin typeface="HGP創英角ｺﾞｼｯｸUB" panose="020B0A00000000000000" pitchFamily="50" charset="-128"/>
                <a:ea typeface="HGP創英角ｺﾞｼｯｸUB" panose="020B0A00000000000000" pitchFamily="50" charset="-128"/>
              </a:rPr>
              <a:t>月</a:t>
            </a:r>
            <a:r>
              <a:rPr kumimoji="1" lang="en-US" altLang="ja-JP" sz="1600" dirty="0">
                <a:latin typeface="HGP創英角ｺﾞｼｯｸUB" panose="020B0A00000000000000" pitchFamily="50" charset="-128"/>
                <a:ea typeface="HGP創英角ｺﾞｼｯｸUB" panose="020B0A00000000000000" pitchFamily="50" charset="-128"/>
              </a:rPr>
              <a:t>24</a:t>
            </a:r>
            <a:r>
              <a:rPr kumimoji="1" lang="ja-JP" altLang="en-US" sz="1600" dirty="0">
                <a:latin typeface="HGP創英角ｺﾞｼｯｸUB" panose="020B0A00000000000000" pitchFamily="50" charset="-128"/>
                <a:ea typeface="HGP創英角ｺﾞｼｯｸUB" panose="020B0A00000000000000" pitchFamily="50" charset="-128"/>
              </a:rPr>
              <a:t>日</a:t>
            </a:r>
            <a:r>
              <a:rPr kumimoji="1" lang="en-US" altLang="ja-JP" sz="1600" dirty="0">
                <a:latin typeface="HGP創英角ｺﾞｼｯｸUB" panose="020B0A00000000000000" pitchFamily="50" charset="-128"/>
                <a:ea typeface="HGP創英角ｺﾞｼｯｸUB" panose="020B0A00000000000000" pitchFamily="50" charset="-128"/>
              </a:rPr>
              <a:t>(</a:t>
            </a:r>
            <a:r>
              <a:rPr kumimoji="1" lang="ja-JP" altLang="en-US" sz="1600" dirty="0">
                <a:latin typeface="HGP創英角ｺﾞｼｯｸUB" panose="020B0A00000000000000" pitchFamily="50" charset="-128"/>
                <a:ea typeface="HGP創英角ｺﾞｼｯｸUB" panose="020B0A00000000000000" pitchFamily="50" charset="-128"/>
              </a:rPr>
              <a:t>金</a:t>
            </a:r>
            <a:r>
              <a:rPr kumimoji="1" lang="en-US" altLang="ja-JP" sz="1600" dirty="0">
                <a:latin typeface="HGP創英角ｺﾞｼｯｸUB" panose="020B0A00000000000000" pitchFamily="50" charset="-128"/>
                <a:ea typeface="HGP創英角ｺﾞｼｯｸUB" panose="020B0A00000000000000" pitchFamily="50" charset="-128"/>
              </a:rPr>
              <a:t>)17:15</a:t>
            </a:r>
            <a:r>
              <a:rPr kumimoji="1" lang="ja-JP" altLang="en-US" sz="1200" dirty="0">
                <a:latin typeface="HGP創英角ｺﾞｼｯｸUB" panose="020B0A00000000000000" pitchFamily="50" charset="-128"/>
                <a:ea typeface="HGP創英角ｺﾞｼｯｸUB" panose="020B0A00000000000000" pitchFamily="50" charset="-128"/>
              </a:rPr>
              <a:t>〆</a:t>
            </a:r>
            <a:endParaRPr kumimoji="1" lang="ja-JP" altLang="en-US" sz="1600" dirty="0">
              <a:latin typeface="HGP創英角ｺﾞｼｯｸUB" panose="020B0A00000000000000" pitchFamily="50" charset="-128"/>
              <a:ea typeface="HGP創英角ｺﾞｼｯｸUB" panose="020B0A00000000000000" pitchFamily="50" charset="-128"/>
            </a:endParaRPr>
          </a:p>
        </p:txBody>
      </p:sp>
      <p:graphicFrame>
        <p:nvGraphicFramePr>
          <p:cNvPr id="16" name="表 23">
            <a:extLst>
              <a:ext uri="{FF2B5EF4-FFF2-40B4-BE49-F238E27FC236}">
                <a16:creationId xmlns:a16="http://schemas.microsoft.com/office/drawing/2014/main" id="{874238A6-9BFE-4824-AFBE-0FC63726F054}"/>
              </a:ext>
            </a:extLst>
          </p:cNvPr>
          <p:cNvGraphicFramePr>
            <a:graphicFrameLocks noGrp="1"/>
          </p:cNvGraphicFramePr>
          <p:nvPr>
            <p:extLst>
              <p:ext uri="{D42A27DB-BD31-4B8C-83A1-F6EECF244321}">
                <p14:modId xmlns:p14="http://schemas.microsoft.com/office/powerpoint/2010/main" val="498187104"/>
              </p:ext>
            </p:extLst>
          </p:nvPr>
        </p:nvGraphicFramePr>
        <p:xfrm>
          <a:off x="336884" y="1978425"/>
          <a:ext cx="6192000" cy="2752920"/>
        </p:xfrm>
        <a:graphic>
          <a:graphicData uri="http://schemas.openxmlformats.org/drawingml/2006/table">
            <a:tbl>
              <a:tblPr firstRow="1" bandRow="1">
                <a:tableStyleId>{2D5ABB26-0587-4C30-8999-92F81FD0307C}</a:tableStyleId>
              </a:tblPr>
              <a:tblGrid>
                <a:gridCol w="2816241">
                  <a:extLst>
                    <a:ext uri="{9D8B030D-6E8A-4147-A177-3AD203B41FA5}">
                      <a16:colId xmlns:a16="http://schemas.microsoft.com/office/drawing/2014/main" val="1353004662"/>
                    </a:ext>
                  </a:extLst>
                </a:gridCol>
                <a:gridCol w="3375759">
                  <a:extLst>
                    <a:ext uri="{9D8B030D-6E8A-4147-A177-3AD203B41FA5}">
                      <a16:colId xmlns:a16="http://schemas.microsoft.com/office/drawing/2014/main" val="3873936832"/>
                    </a:ext>
                  </a:extLst>
                </a:gridCol>
              </a:tblGrid>
              <a:tr h="450000">
                <a:tc>
                  <a:txBody>
                    <a:bodyPr/>
                    <a:lstStyle/>
                    <a:p>
                      <a:pPr algn="l"/>
                      <a:r>
                        <a:rPr kumimoji="1" lang="ja-JP" altLang="en-US" dirty="0"/>
                        <a:t>参加希望人数（代表含む　</a:t>
                      </a:r>
                      <a:r>
                        <a:rPr kumimoji="1" lang="en-US" altLang="ja-JP" dirty="0"/>
                        <a:t>※</a:t>
                      </a:r>
                      <a:r>
                        <a:rPr kumimoji="1" lang="ja-JP" altLang="en-US" dirty="0"/>
                        <a:t>１）</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dirty="0"/>
                        <a:t>名</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8343754"/>
                  </a:ext>
                </a:extLst>
              </a:tr>
              <a:tr h="450000">
                <a:tc>
                  <a:txBody>
                    <a:bodyPr/>
                    <a:lstStyle/>
                    <a:p>
                      <a:pPr algn="l"/>
                      <a:r>
                        <a:rPr kumimoji="1" lang="ja-JP" altLang="en-US" dirty="0"/>
                        <a:t>（参加代表者情報）</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7245438"/>
                  </a:ext>
                </a:extLst>
              </a:tr>
              <a:tr h="450000">
                <a:tc>
                  <a:txBody>
                    <a:bodyPr/>
                    <a:lstStyle/>
                    <a:p>
                      <a:pPr algn="l"/>
                      <a:r>
                        <a:rPr kumimoji="1" lang="en-US" altLang="ja-JP" dirty="0"/>
                        <a:t>【</a:t>
                      </a:r>
                      <a:r>
                        <a:rPr kumimoji="1" lang="ja-JP" altLang="en-US" dirty="0"/>
                        <a:t>御所属（都道府県）</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　　　　　）</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6938042"/>
                  </a:ext>
                </a:extLst>
              </a:tr>
              <a:tr h="450000">
                <a:tc>
                  <a:txBody>
                    <a:bodyPr/>
                    <a:lstStyle/>
                    <a:p>
                      <a:pPr algn="l"/>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0614460"/>
                  </a:ext>
                </a:extLst>
              </a:tr>
              <a:tr h="450000">
                <a:tc>
                  <a:txBody>
                    <a:bodyPr/>
                    <a:lstStyle/>
                    <a:p>
                      <a:pPr algn="l"/>
                      <a:r>
                        <a:rPr kumimoji="1" lang="en-US" altLang="ja-JP" dirty="0"/>
                        <a:t>【</a:t>
                      </a:r>
                      <a:r>
                        <a:rPr kumimoji="1" lang="ja-JP" altLang="en-US" dirty="0"/>
                        <a:t>メールアドレス（</a:t>
                      </a:r>
                      <a:r>
                        <a:rPr kumimoji="1" lang="en-US" altLang="ja-JP" dirty="0"/>
                        <a:t>※</a:t>
                      </a:r>
                      <a:r>
                        <a:rPr kumimoji="1" lang="ja-JP" altLang="en-US" dirty="0"/>
                        <a:t>２）</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0625570"/>
                  </a:ext>
                </a:extLst>
              </a:tr>
              <a:tr h="450000">
                <a:tc>
                  <a:txBody>
                    <a:bodyPr/>
                    <a:lstStyle/>
                    <a:p>
                      <a:pPr algn="l"/>
                      <a:r>
                        <a:rPr kumimoji="1" lang="en-US" altLang="ja-JP" dirty="0"/>
                        <a:t>【</a:t>
                      </a:r>
                      <a:r>
                        <a:rPr kumimoji="1" lang="ja-JP" altLang="en-US" dirty="0"/>
                        <a:t>メルマガの希望（</a:t>
                      </a:r>
                      <a:r>
                        <a:rPr kumimoji="1" lang="en-US" altLang="ja-JP" dirty="0"/>
                        <a:t>※</a:t>
                      </a:r>
                      <a:r>
                        <a:rPr kumimoji="1" lang="ja-JP" altLang="en-US" dirty="0"/>
                        <a:t>３）</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登録します　□　登録しません　　□　登録済み</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1805375"/>
                  </a:ext>
                </a:extLst>
              </a:tr>
            </a:tbl>
          </a:graphicData>
        </a:graphic>
      </p:graphicFrame>
      <p:sp>
        <p:nvSpPr>
          <p:cNvPr id="1024" name="テキスト ボックス 1023">
            <a:extLst>
              <a:ext uri="{FF2B5EF4-FFF2-40B4-BE49-F238E27FC236}">
                <a16:creationId xmlns:a16="http://schemas.microsoft.com/office/drawing/2014/main" id="{32BDD1EF-D7F8-A814-59A2-59B4A851861F}"/>
              </a:ext>
            </a:extLst>
          </p:cNvPr>
          <p:cNvSpPr txBox="1"/>
          <p:nvPr/>
        </p:nvSpPr>
        <p:spPr>
          <a:xfrm>
            <a:off x="31365" y="7246171"/>
            <a:ext cx="6826635" cy="1384995"/>
          </a:xfrm>
          <a:prstGeom prst="rect">
            <a:avLst/>
          </a:prstGeom>
          <a:noFill/>
        </p:spPr>
        <p:txBody>
          <a:bodyPr wrap="square">
            <a:spAutoFit/>
          </a:bodyPr>
          <a:lstStyle/>
          <a:p>
            <a:r>
              <a:rPr lang="ja-JP" altLang="en-US" sz="1400" dirty="0">
                <a:latin typeface="ＭＳ ゴシック" panose="020B0609070205080204" pitchFamily="49" charset="-128"/>
                <a:ea typeface="ＭＳ ゴシック" panose="020B0609070205080204" pitchFamily="49" charset="-128"/>
              </a:rPr>
              <a:t>（注意事項）</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１　申し込み者多数の場合は、同一所属の複数名申し込みに対して、参加人数の</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調整をお願いする場合がございます。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２　参加の決定は記載の代表者メールアドレス宛に返信いたします。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３　今後の研修会等について、ご登録いただいた方に開催案内を送付しています。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代表者以外は登録を希望する場合にメールアドレスを記載ください。</a:t>
            </a:r>
          </a:p>
        </p:txBody>
      </p:sp>
      <p:graphicFrame>
        <p:nvGraphicFramePr>
          <p:cNvPr id="1025" name="表 1026">
            <a:extLst>
              <a:ext uri="{FF2B5EF4-FFF2-40B4-BE49-F238E27FC236}">
                <a16:creationId xmlns:a16="http://schemas.microsoft.com/office/drawing/2014/main" id="{4384FF3C-F109-9072-3EB5-81D1E6F9CEED}"/>
              </a:ext>
            </a:extLst>
          </p:cNvPr>
          <p:cNvGraphicFramePr>
            <a:graphicFrameLocks noGrp="1"/>
          </p:cNvGraphicFramePr>
          <p:nvPr>
            <p:extLst>
              <p:ext uri="{D42A27DB-BD31-4B8C-83A1-F6EECF244321}">
                <p14:modId xmlns:p14="http://schemas.microsoft.com/office/powerpoint/2010/main" val="363671194"/>
              </p:ext>
            </p:extLst>
          </p:nvPr>
        </p:nvGraphicFramePr>
        <p:xfrm>
          <a:off x="336884" y="4854277"/>
          <a:ext cx="6192000" cy="2225040"/>
        </p:xfrm>
        <a:graphic>
          <a:graphicData uri="http://schemas.openxmlformats.org/drawingml/2006/table">
            <a:tbl>
              <a:tblPr firstRow="1" bandRow="1">
                <a:tableStyleId>{2D5ABB26-0587-4C30-8999-92F81FD0307C}</a:tableStyleId>
              </a:tblPr>
              <a:tblGrid>
                <a:gridCol w="2827421">
                  <a:extLst>
                    <a:ext uri="{9D8B030D-6E8A-4147-A177-3AD203B41FA5}">
                      <a16:colId xmlns:a16="http://schemas.microsoft.com/office/drawing/2014/main" val="1009990716"/>
                    </a:ext>
                  </a:extLst>
                </a:gridCol>
                <a:gridCol w="3364579">
                  <a:extLst>
                    <a:ext uri="{9D8B030D-6E8A-4147-A177-3AD203B41FA5}">
                      <a16:colId xmlns:a16="http://schemas.microsoft.com/office/drawing/2014/main" val="139408925"/>
                    </a:ext>
                  </a:extLst>
                </a:gridCol>
              </a:tblGrid>
              <a:tr h="370840">
                <a:tc>
                  <a:txBody>
                    <a:bodyPr/>
                    <a:lstStyle/>
                    <a:p>
                      <a:r>
                        <a:rPr kumimoji="1" lang="ja-JP" altLang="en-US" dirty="0"/>
                        <a:t>（代表者以外の参加者）</a:t>
                      </a:r>
                    </a:p>
                  </a:txBody>
                  <a:tcPr>
                    <a:lnB w="6350" cap="flat" cmpd="sng" algn="ctr">
                      <a:solidFill>
                        <a:schemeClr val="tx1"/>
                      </a:solidFill>
                      <a:prstDash val="solid"/>
                      <a:round/>
                      <a:headEnd type="none" w="med" len="med"/>
                      <a:tailEnd type="none" w="med" len="med"/>
                    </a:lnB>
                  </a:tcPr>
                </a:tc>
                <a:tc>
                  <a:txBody>
                    <a:bodyPr/>
                    <a:lstStyle/>
                    <a:p>
                      <a:endParaRPr kumimoji="1" lang="ja-JP" altLang="en-US"/>
                    </a:p>
                  </a:txBody>
                  <a:tcP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4686486"/>
                  </a:ext>
                </a:extLst>
              </a:tr>
              <a:tr h="370840">
                <a:tc>
                  <a:txBody>
                    <a:bodyPr/>
                    <a:lstStyle/>
                    <a:p>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a:t>【</a:t>
                      </a:r>
                      <a:r>
                        <a:rPr kumimoji="1" lang="ja-JP" altLang="en-US" dirty="0"/>
                        <a:t>メールアドレス（任意　</a:t>
                      </a:r>
                      <a:r>
                        <a:rPr kumimoji="1" lang="en-US" altLang="ja-JP" dirty="0"/>
                        <a:t>※</a:t>
                      </a:r>
                      <a:r>
                        <a:rPr kumimoji="1" lang="ja-JP" altLang="en-US" dirty="0"/>
                        <a:t>３）</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5968900"/>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20237"/>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3193325"/>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2157558"/>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32151"/>
                  </a:ext>
                </a:extLst>
              </a:tr>
            </a:tbl>
          </a:graphicData>
        </a:graphic>
      </p:graphicFrame>
    </p:spTree>
    <p:extLst>
      <p:ext uri="{BB962C8B-B14F-4D97-AF65-F5344CB8AC3E}">
        <p14:creationId xmlns:p14="http://schemas.microsoft.com/office/powerpoint/2010/main" val="16660312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485</TotalTime>
  <Words>614</Words>
  <Application>Microsoft Office PowerPoint</Application>
  <PresentationFormat>A4 210 x 297 mm</PresentationFormat>
  <Paragraphs>67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HGP創英角ｺﾞｼｯｸUB</vt:lpstr>
      <vt:lpstr>ＭＳ 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杉村 安都武</dc:creator>
  <cp:lastModifiedBy>Yosuke Isoyama</cp:lastModifiedBy>
  <cp:revision>14</cp:revision>
  <cp:lastPrinted>2023-11-04T07:01:40Z</cp:lastPrinted>
  <dcterms:created xsi:type="dcterms:W3CDTF">2022-11-03T20:34:59Z</dcterms:created>
  <dcterms:modified xsi:type="dcterms:W3CDTF">2023-11-08T05:17:43Z</dcterms:modified>
</cp:coreProperties>
</file>