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</p:sldIdLst>
  <p:sldSz cx="6858000" cy="9906000" type="A4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スタイルなし、表のグリッド線なし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57" d="100"/>
          <a:sy n="57" d="100"/>
        </p:scale>
        <p:origin x="2630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2BBF1C-AEC2-40A6-BD16-53A844190FE6}" type="datetimeFigureOut">
              <a:rPr kumimoji="1" lang="ja-JP" altLang="en-US" smtClean="0"/>
              <a:t>2023/6/28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DEEB10-C46A-4D95-A531-2AAD1458E27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233240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2BBF1C-AEC2-40A6-BD16-53A844190FE6}" type="datetimeFigureOut">
              <a:rPr kumimoji="1" lang="ja-JP" altLang="en-US" smtClean="0"/>
              <a:t>2023/6/28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DEEB10-C46A-4D95-A531-2AAD1458E27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815356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2BBF1C-AEC2-40A6-BD16-53A844190FE6}" type="datetimeFigureOut">
              <a:rPr kumimoji="1" lang="ja-JP" altLang="en-US" smtClean="0"/>
              <a:t>2023/6/28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DEEB10-C46A-4D95-A531-2AAD1458E27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59378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2BBF1C-AEC2-40A6-BD16-53A844190FE6}" type="datetimeFigureOut">
              <a:rPr kumimoji="1" lang="ja-JP" altLang="en-US" smtClean="0"/>
              <a:t>2023/6/28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DEEB10-C46A-4D95-A531-2AAD1458E27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177726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2BBF1C-AEC2-40A6-BD16-53A844190FE6}" type="datetimeFigureOut">
              <a:rPr kumimoji="1" lang="ja-JP" altLang="en-US" smtClean="0"/>
              <a:t>2023/6/28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DEEB10-C46A-4D95-A531-2AAD1458E27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242827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2BBF1C-AEC2-40A6-BD16-53A844190FE6}" type="datetimeFigureOut">
              <a:rPr kumimoji="1" lang="ja-JP" altLang="en-US" smtClean="0"/>
              <a:t>2023/6/28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DEEB10-C46A-4D95-A531-2AAD1458E27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607618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2BBF1C-AEC2-40A6-BD16-53A844190FE6}" type="datetimeFigureOut">
              <a:rPr kumimoji="1" lang="ja-JP" altLang="en-US" smtClean="0"/>
              <a:t>2023/6/28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DEEB10-C46A-4D95-A531-2AAD1458E27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487519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2BBF1C-AEC2-40A6-BD16-53A844190FE6}" type="datetimeFigureOut">
              <a:rPr kumimoji="1" lang="ja-JP" altLang="en-US" smtClean="0"/>
              <a:t>2023/6/28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DEEB10-C46A-4D95-A531-2AAD1458E27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777793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2BBF1C-AEC2-40A6-BD16-53A844190FE6}" type="datetimeFigureOut">
              <a:rPr kumimoji="1" lang="ja-JP" altLang="en-US" smtClean="0"/>
              <a:t>2023/6/28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DEEB10-C46A-4D95-A531-2AAD1458E27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396767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2BBF1C-AEC2-40A6-BD16-53A844190FE6}" type="datetimeFigureOut">
              <a:rPr kumimoji="1" lang="ja-JP" altLang="en-US" smtClean="0"/>
              <a:t>2023/6/28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DEEB10-C46A-4D95-A531-2AAD1458E27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467500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2BBF1C-AEC2-40A6-BD16-53A844190FE6}" type="datetimeFigureOut">
              <a:rPr kumimoji="1" lang="ja-JP" altLang="en-US" smtClean="0"/>
              <a:t>2023/6/28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DEEB10-C46A-4D95-A531-2AAD1458E27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483826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2BBF1C-AEC2-40A6-BD16-53A844190FE6}" type="datetimeFigureOut">
              <a:rPr kumimoji="1" lang="ja-JP" altLang="en-US" smtClean="0"/>
              <a:t>2023/6/28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DEEB10-C46A-4D95-A531-2AAD1458E27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88758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2.png"/><Relationship Id="rId7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5" Type="http://schemas.microsoft.com/office/2007/relationships/hdphoto" Target="../media/hdphoto1.wdp"/><Relationship Id="rId4" Type="http://schemas.openxmlformats.org/officeDocument/2006/relationships/image" Target="../media/image3.png"/><Relationship Id="rId9" Type="http://schemas.openxmlformats.org/officeDocument/2006/relationships/image" Target="../media/image7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" name="図 42">
            <a:extLst>
              <a:ext uri="{FF2B5EF4-FFF2-40B4-BE49-F238E27FC236}">
                <a16:creationId xmlns:a16="http://schemas.microsoft.com/office/drawing/2014/main" id="{DF15060A-5536-BFC7-148F-A6A07F53E625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409" t="27253" r="28087" b="31055"/>
          <a:stretch/>
        </p:blipFill>
        <p:spPr>
          <a:xfrm>
            <a:off x="2095201" y="3956226"/>
            <a:ext cx="2622903" cy="2840089"/>
          </a:xfrm>
          <a:prstGeom prst="rect">
            <a:avLst/>
          </a:prstGeom>
        </p:spPr>
      </p:pic>
      <p:pic>
        <p:nvPicPr>
          <p:cNvPr id="41" name="図 40">
            <a:extLst>
              <a:ext uri="{FF2B5EF4-FFF2-40B4-BE49-F238E27FC236}">
                <a16:creationId xmlns:a16="http://schemas.microsoft.com/office/drawing/2014/main" id="{A0B755C1-A53B-206D-2A98-51E236097DF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021073">
            <a:off x="466967" y="4448781"/>
            <a:ext cx="1760828" cy="2070109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3897C6C8-233E-9D3B-DD1A-896976531355}"/>
              </a:ext>
            </a:extLst>
          </p:cNvPr>
          <p:cNvSpPr txBox="1"/>
          <p:nvPr/>
        </p:nvSpPr>
        <p:spPr>
          <a:xfrm>
            <a:off x="0" y="0"/>
            <a:ext cx="68580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100" dirty="0">
                <a:solidFill>
                  <a:schemeClr val="bg1">
                    <a:lumMod val="50000"/>
                  </a:schemeClr>
                </a:solidFill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令和５年度「子どもの居場所」継続的な運営のための人材育成支援（三重県委託事業）</a:t>
            </a: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D0DBA0DF-9E0A-5C30-7EE9-ABDE9D5545CA}"/>
              </a:ext>
            </a:extLst>
          </p:cNvPr>
          <p:cNvSpPr/>
          <p:nvPr/>
        </p:nvSpPr>
        <p:spPr>
          <a:xfrm>
            <a:off x="0" y="258418"/>
            <a:ext cx="6858000" cy="2521347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8A71B171-67BB-B057-BAD4-7639358DA3E5}"/>
              </a:ext>
            </a:extLst>
          </p:cNvPr>
          <p:cNvSpPr txBox="1"/>
          <p:nvPr/>
        </p:nvSpPr>
        <p:spPr>
          <a:xfrm>
            <a:off x="238539" y="364103"/>
            <a:ext cx="634116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3600" dirty="0">
                <a:solidFill>
                  <a:schemeClr val="bg1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子 ど も の 居 場 所 づ く り</a:t>
            </a:r>
            <a:endParaRPr kumimoji="1" lang="en-US" altLang="ja-JP" sz="3600" dirty="0">
              <a:solidFill>
                <a:schemeClr val="bg1"/>
              </a:solidFill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  <a:p>
            <a:pPr algn="ctr"/>
            <a:r>
              <a:rPr kumimoji="1" lang="ja-JP" altLang="en-US" sz="3600" dirty="0">
                <a:solidFill>
                  <a:schemeClr val="bg1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応 援 ア ド バ イ ザ ー 派 遣</a:t>
            </a: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98127C1D-1B93-270C-F3C9-2A0DFD85AB1A}"/>
              </a:ext>
            </a:extLst>
          </p:cNvPr>
          <p:cNvSpPr/>
          <p:nvPr/>
        </p:nvSpPr>
        <p:spPr>
          <a:xfrm>
            <a:off x="200232" y="1677849"/>
            <a:ext cx="6457536" cy="99521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8EEC14C6-54EF-EBA7-4802-B29DC6A16C21}"/>
              </a:ext>
            </a:extLst>
          </p:cNvPr>
          <p:cNvSpPr txBox="1"/>
          <p:nvPr/>
        </p:nvSpPr>
        <p:spPr>
          <a:xfrm>
            <a:off x="514061" y="1677380"/>
            <a:ext cx="5475633" cy="10021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800"/>
              </a:lnSpc>
            </a:pPr>
            <a:r>
              <a:rPr kumimoji="1" lang="ja-JP" altLang="en-US" sz="1200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対　　象　子どもの居場所の開設を予定している団体・個人</a:t>
            </a:r>
            <a:endParaRPr kumimoji="1" lang="en-US" altLang="ja-JP" sz="1200" dirty="0"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  <a:p>
            <a:pPr>
              <a:lnSpc>
                <a:spcPts val="1800"/>
              </a:lnSpc>
            </a:pPr>
            <a:r>
              <a:rPr kumimoji="1" lang="ja-JP" altLang="en-US" sz="1200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　　　　　子どもの居場所を運営している団体・個人</a:t>
            </a:r>
            <a:endParaRPr kumimoji="1" lang="en-US" altLang="ja-JP" sz="1200" dirty="0"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  <a:p>
            <a:pPr>
              <a:lnSpc>
                <a:spcPts val="1800"/>
              </a:lnSpc>
            </a:pPr>
            <a:r>
              <a:rPr kumimoji="1" lang="ja-JP" altLang="en-US" sz="1200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利用期間　令和６年２月２９日まで（最終申込締切：</a:t>
            </a:r>
            <a:r>
              <a:rPr kumimoji="1" lang="en-US" altLang="ja-JP" sz="1200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1</a:t>
            </a:r>
            <a:r>
              <a:rPr kumimoji="1" lang="ja-JP" altLang="en-US" sz="1200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月</a:t>
            </a:r>
            <a:r>
              <a:rPr kumimoji="1" lang="en-US" altLang="ja-JP" sz="1200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31</a:t>
            </a:r>
            <a:r>
              <a:rPr kumimoji="1" lang="ja-JP" altLang="en-US" sz="1200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日）</a:t>
            </a:r>
            <a:endParaRPr kumimoji="1" lang="en-US" altLang="ja-JP" sz="1200" dirty="0"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  <a:p>
            <a:pPr>
              <a:lnSpc>
                <a:spcPts val="1800"/>
              </a:lnSpc>
            </a:pPr>
            <a:r>
              <a:rPr kumimoji="1" lang="ja-JP" altLang="en-US" sz="1200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費　　用　無 料</a:t>
            </a:r>
            <a:r>
              <a:rPr kumimoji="1" lang="ja-JP" altLang="en-US" sz="1050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（アドバイザー派遣にかかる講師料・交通費は事務局が負担します）</a:t>
            </a:r>
            <a:endParaRPr kumimoji="1" lang="ja-JP" altLang="en-US" sz="1200" dirty="0"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</p:txBody>
      </p:sp>
      <p:pic>
        <p:nvPicPr>
          <p:cNvPr id="21" name="図 20">
            <a:extLst>
              <a:ext uri="{FF2B5EF4-FFF2-40B4-BE49-F238E27FC236}">
                <a16:creationId xmlns:a16="http://schemas.microsoft.com/office/drawing/2014/main" id="{C0B5D150-645E-EE86-0F32-7976530DD5C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97773" y="2684543"/>
            <a:ext cx="2607376" cy="1383947"/>
          </a:xfrm>
          <a:prstGeom prst="rect">
            <a:avLst/>
          </a:prstGeom>
        </p:spPr>
      </p:pic>
      <p:pic>
        <p:nvPicPr>
          <p:cNvPr id="25" name="図 24">
            <a:extLst>
              <a:ext uri="{FF2B5EF4-FFF2-40B4-BE49-F238E27FC236}">
                <a16:creationId xmlns:a16="http://schemas.microsoft.com/office/drawing/2014/main" id="{C989C03A-3061-7A81-730D-B87DC9AE421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harpenSoften amount="-2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319064">
            <a:off x="360450" y="3103563"/>
            <a:ext cx="2307647" cy="1806557"/>
          </a:xfrm>
          <a:prstGeom prst="rect">
            <a:avLst/>
          </a:prstGeom>
        </p:spPr>
      </p:pic>
      <p:pic>
        <p:nvPicPr>
          <p:cNvPr id="27" name="図 26">
            <a:extLst>
              <a:ext uri="{FF2B5EF4-FFF2-40B4-BE49-F238E27FC236}">
                <a16:creationId xmlns:a16="http://schemas.microsoft.com/office/drawing/2014/main" id="{81B39229-7C58-74E3-D2B2-6922140B1A89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362042" flipH="1">
            <a:off x="4460593" y="2753713"/>
            <a:ext cx="2169009" cy="1684597"/>
          </a:xfrm>
          <a:prstGeom prst="rect">
            <a:avLst/>
          </a:prstGeom>
        </p:spPr>
      </p:pic>
      <p:sp>
        <p:nvSpPr>
          <p:cNvPr id="30" name="テキスト ボックス 29">
            <a:extLst>
              <a:ext uri="{FF2B5EF4-FFF2-40B4-BE49-F238E27FC236}">
                <a16:creationId xmlns:a16="http://schemas.microsoft.com/office/drawing/2014/main" id="{043F7B8D-3855-D326-D748-F7AB8F4A89C7}"/>
              </a:ext>
            </a:extLst>
          </p:cNvPr>
          <p:cNvSpPr txBox="1"/>
          <p:nvPr/>
        </p:nvSpPr>
        <p:spPr>
          <a:xfrm>
            <a:off x="4821453" y="3142146"/>
            <a:ext cx="1568304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助成金申請書の</a:t>
            </a:r>
            <a:endParaRPr kumimoji="1" lang="en-US" altLang="ja-JP" sz="1400" dirty="0"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  <a:p>
            <a:r>
              <a:rPr kumimoji="1" lang="ja-JP" altLang="en-US" sz="1400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書き方を教えて</a:t>
            </a:r>
            <a:endParaRPr kumimoji="1" lang="en-US" altLang="ja-JP" sz="1400" dirty="0"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  <a:p>
            <a:r>
              <a:rPr kumimoji="1" lang="ja-JP" altLang="en-US" sz="1400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欲しい。</a:t>
            </a:r>
          </a:p>
        </p:txBody>
      </p:sp>
      <p:sp>
        <p:nvSpPr>
          <p:cNvPr id="31" name="テキスト ボックス 30">
            <a:extLst>
              <a:ext uri="{FF2B5EF4-FFF2-40B4-BE49-F238E27FC236}">
                <a16:creationId xmlns:a16="http://schemas.microsoft.com/office/drawing/2014/main" id="{D8243DE4-DD27-0E2C-B22F-61097FE11B71}"/>
              </a:ext>
            </a:extLst>
          </p:cNvPr>
          <p:cNvSpPr txBox="1"/>
          <p:nvPr/>
        </p:nvSpPr>
        <p:spPr>
          <a:xfrm>
            <a:off x="501795" y="5132692"/>
            <a:ext cx="182961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活動資金について</a:t>
            </a:r>
            <a:endParaRPr kumimoji="1" lang="en-US" altLang="ja-JP" sz="1400" dirty="0"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  <a:p>
            <a:r>
              <a:rPr kumimoji="1" lang="ja-JP" altLang="en-US" sz="1400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知りたいな。</a:t>
            </a:r>
            <a:endParaRPr kumimoji="1" lang="en-US" altLang="ja-JP" sz="1400" dirty="0"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</p:txBody>
      </p:sp>
      <p:sp>
        <p:nvSpPr>
          <p:cNvPr id="32" name="テキスト ボックス 31">
            <a:extLst>
              <a:ext uri="{FF2B5EF4-FFF2-40B4-BE49-F238E27FC236}">
                <a16:creationId xmlns:a16="http://schemas.microsoft.com/office/drawing/2014/main" id="{6F032110-3C31-6D18-A83E-2E1A5726FD1F}"/>
              </a:ext>
            </a:extLst>
          </p:cNvPr>
          <p:cNvSpPr txBox="1"/>
          <p:nvPr/>
        </p:nvSpPr>
        <p:spPr>
          <a:xfrm>
            <a:off x="2506569" y="3068583"/>
            <a:ext cx="2073899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学習支援教室について詳しく知りたい！</a:t>
            </a:r>
            <a:endParaRPr kumimoji="1" lang="en-US" altLang="ja-JP" sz="1400" dirty="0"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  <a:p>
            <a:endParaRPr kumimoji="1" lang="ja-JP" altLang="en-US" sz="1400" dirty="0"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</p:txBody>
      </p:sp>
      <p:pic>
        <p:nvPicPr>
          <p:cNvPr id="35" name="図 34">
            <a:extLst>
              <a:ext uri="{FF2B5EF4-FFF2-40B4-BE49-F238E27FC236}">
                <a16:creationId xmlns:a16="http://schemas.microsoft.com/office/drawing/2014/main" id="{9DC29F52-2E46-4ADB-6072-3E2D6030FA9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harpenSoften amount="-2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4648045" flipH="1">
            <a:off x="4478979" y="4007079"/>
            <a:ext cx="2074797" cy="2109282"/>
          </a:xfrm>
          <a:prstGeom prst="rect">
            <a:avLst/>
          </a:prstGeom>
        </p:spPr>
      </p:pic>
      <p:sp>
        <p:nvSpPr>
          <p:cNvPr id="36" name="テキスト ボックス 35">
            <a:extLst>
              <a:ext uri="{FF2B5EF4-FFF2-40B4-BE49-F238E27FC236}">
                <a16:creationId xmlns:a16="http://schemas.microsoft.com/office/drawing/2014/main" id="{634CBDB6-A973-EED0-4F06-99294126B040}"/>
              </a:ext>
            </a:extLst>
          </p:cNvPr>
          <p:cNvSpPr txBox="1"/>
          <p:nvPr/>
        </p:nvSpPr>
        <p:spPr>
          <a:xfrm>
            <a:off x="4967089" y="4347291"/>
            <a:ext cx="1515328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活動を</a:t>
            </a:r>
            <a:endParaRPr kumimoji="1" lang="en-US" altLang="ja-JP" sz="1400" dirty="0"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  <a:p>
            <a:r>
              <a:rPr kumimoji="1" lang="ja-JP" altLang="en-US" sz="1400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周知したいけど、</a:t>
            </a:r>
            <a:r>
              <a:rPr kumimoji="1" lang="en-US" altLang="ja-JP" sz="1400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SNS</a:t>
            </a:r>
            <a:r>
              <a:rPr kumimoji="1" lang="ja-JP" altLang="en-US" sz="1400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の活用が</a:t>
            </a:r>
            <a:endParaRPr kumimoji="1" lang="en-US" altLang="ja-JP" sz="1400" dirty="0"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  <a:p>
            <a:r>
              <a:rPr kumimoji="1" lang="ja-JP" altLang="en-US" sz="1400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難しい</a:t>
            </a:r>
            <a:r>
              <a:rPr kumimoji="1" lang="en-US" altLang="ja-JP" sz="1400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…</a:t>
            </a:r>
            <a:r>
              <a:rPr kumimoji="1" lang="ja-JP" altLang="en-US" sz="1400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。</a:t>
            </a:r>
            <a:endParaRPr kumimoji="1" lang="en-US" altLang="ja-JP" sz="1400" dirty="0"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  <a:p>
            <a:r>
              <a:rPr kumimoji="1" lang="en-US" altLang="ja-JP" sz="1400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PR</a:t>
            </a:r>
            <a:r>
              <a:rPr kumimoji="1" lang="ja-JP" altLang="en-US" sz="1400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方法を教えて欲しいな。</a:t>
            </a:r>
          </a:p>
        </p:txBody>
      </p:sp>
      <p:sp>
        <p:nvSpPr>
          <p:cNvPr id="39" name="テキスト ボックス 38">
            <a:extLst>
              <a:ext uri="{FF2B5EF4-FFF2-40B4-BE49-F238E27FC236}">
                <a16:creationId xmlns:a16="http://schemas.microsoft.com/office/drawing/2014/main" id="{7DDF90F5-A6DB-E9B2-6695-A335F6FBB8AE}"/>
              </a:ext>
            </a:extLst>
          </p:cNvPr>
          <p:cNvSpPr txBox="1"/>
          <p:nvPr/>
        </p:nvSpPr>
        <p:spPr>
          <a:xfrm>
            <a:off x="705239" y="3570568"/>
            <a:ext cx="193892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新しく子ども食堂を</a:t>
            </a:r>
            <a:endParaRPr kumimoji="1" lang="en-US" altLang="ja-JP" sz="1400" dirty="0"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  <a:p>
            <a:r>
              <a:rPr kumimoji="1" lang="ja-JP" altLang="en-US" sz="1400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始めてみたいけど、</a:t>
            </a:r>
            <a:endParaRPr kumimoji="1" lang="en-US" altLang="ja-JP" sz="1400" dirty="0"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  <a:p>
            <a:r>
              <a:rPr kumimoji="1" lang="ja-JP" altLang="en-US" sz="1400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まず何をすれば</a:t>
            </a:r>
            <a:endParaRPr kumimoji="1" lang="en-US" altLang="ja-JP" sz="1400" dirty="0"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  <a:p>
            <a:r>
              <a:rPr kumimoji="1" lang="ja-JP" altLang="en-US" sz="1400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いいのかな。</a:t>
            </a:r>
          </a:p>
        </p:txBody>
      </p:sp>
      <p:pic>
        <p:nvPicPr>
          <p:cNvPr id="46" name="図 45">
            <a:extLst>
              <a:ext uri="{FF2B5EF4-FFF2-40B4-BE49-F238E27FC236}">
                <a16:creationId xmlns:a16="http://schemas.microsoft.com/office/drawing/2014/main" id="{34914878-90EF-573C-7B29-995E52BEC44C}"/>
              </a:ext>
            </a:extLst>
          </p:cNvPr>
          <p:cNvPicPr>
            <a:picLocks noChangeAspect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" b="34528"/>
          <a:stretch/>
        </p:blipFill>
        <p:spPr>
          <a:xfrm>
            <a:off x="5166554" y="1409086"/>
            <a:ext cx="2113838" cy="1383947"/>
          </a:xfrm>
          <a:prstGeom prst="rect">
            <a:avLst/>
          </a:prstGeom>
        </p:spPr>
      </p:pic>
      <p:sp>
        <p:nvSpPr>
          <p:cNvPr id="48" name="テキスト ボックス 47">
            <a:extLst>
              <a:ext uri="{FF2B5EF4-FFF2-40B4-BE49-F238E27FC236}">
                <a16:creationId xmlns:a16="http://schemas.microsoft.com/office/drawing/2014/main" id="{970A837B-56CC-DF71-F10E-91A588D11DAD}"/>
              </a:ext>
            </a:extLst>
          </p:cNvPr>
          <p:cNvSpPr txBox="1"/>
          <p:nvPr/>
        </p:nvSpPr>
        <p:spPr>
          <a:xfrm>
            <a:off x="268842" y="6142787"/>
            <a:ext cx="2948359" cy="14927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1400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他にも</a:t>
            </a:r>
            <a:r>
              <a:rPr kumimoji="1" lang="en-US" altLang="ja-JP" sz="1400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…</a:t>
            </a:r>
          </a:p>
          <a:p>
            <a:r>
              <a:rPr kumimoji="1" lang="ja-JP" altLang="en-US" sz="1400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〇参加者への接し方</a:t>
            </a:r>
            <a:endParaRPr kumimoji="1" lang="en-US" altLang="ja-JP" sz="1400" dirty="0"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  <a:p>
            <a:r>
              <a:rPr kumimoji="1" lang="ja-JP" altLang="en-US" sz="1400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〇計画作り</a:t>
            </a:r>
            <a:endParaRPr kumimoji="1" lang="en-US" altLang="ja-JP" sz="1400" dirty="0"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  <a:p>
            <a:r>
              <a:rPr kumimoji="1" lang="ja-JP" altLang="en-US" sz="1400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〇地域</a:t>
            </a:r>
            <a:r>
              <a:rPr kumimoji="1" lang="en-US" altLang="ja-JP" sz="1400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/</a:t>
            </a:r>
            <a:r>
              <a:rPr kumimoji="1" lang="ja-JP" altLang="en-US" sz="1400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関係機関との連携</a:t>
            </a:r>
            <a:endParaRPr kumimoji="1" lang="en-US" altLang="ja-JP" sz="1400" dirty="0"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  <a:p>
            <a:r>
              <a:rPr kumimoji="1" lang="ja-JP" altLang="en-US" sz="1400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〇広報・活動の活性化</a:t>
            </a:r>
            <a:endParaRPr kumimoji="1" lang="en-US" altLang="ja-JP" sz="1400" dirty="0"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  <a:p>
            <a:r>
              <a:rPr kumimoji="1" lang="ja-JP" altLang="en-US" sz="1400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〇運営者やスタッフの資質向上 等</a:t>
            </a:r>
          </a:p>
        </p:txBody>
      </p:sp>
      <p:sp>
        <p:nvSpPr>
          <p:cNvPr id="50" name="正方形/長方形 49">
            <a:extLst>
              <a:ext uri="{FF2B5EF4-FFF2-40B4-BE49-F238E27FC236}">
                <a16:creationId xmlns:a16="http://schemas.microsoft.com/office/drawing/2014/main" id="{70C0930F-76D5-286B-1F85-096E5D33511E}"/>
              </a:ext>
            </a:extLst>
          </p:cNvPr>
          <p:cNvSpPr/>
          <p:nvPr/>
        </p:nvSpPr>
        <p:spPr>
          <a:xfrm>
            <a:off x="629746" y="7741835"/>
            <a:ext cx="490394" cy="2012079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1" name="テキスト ボックス 50">
            <a:extLst>
              <a:ext uri="{FF2B5EF4-FFF2-40B4-BE49-F238E27FC236}">
                <a16:creationId xmlns:a16="http://schemas.microsoft.com/office/drawing/2014/main" id="{37264F45-F52B-8A9A-7B22-6E77F4A65DDA}"/>
              </a:ext>
            </a:extLst>
          </p:cNvPr>
          <p:cNvSpPr txBox="1"/>
          <p:nvPr/>
        </p:nvSpPr>
        <p:spPr>
          <a:xfrm>
            <a:off x="210117" y="7741835"/>
            <a:ext cx="369332" cy="1988905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algn="ctr"/>
            <a:r>
              <a:rPr kumimoji="1" lang="ja-JP" altLang="en-US" sz="1200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アドバイザー派遣の流れ</a:t>
            </a:r>
          </a:p>
        </p:txBody>
      </p:sp>
      <p:sp>
        <p:nvSpPr>
          <p:cNvPr id="52" name="テキスト ボックス 51">
            <a:extLst>
              <a:ext uri="{FF2B5EF4-FFF2-40B4-BE49-F238E27FC236}">
                <a16:creationId xmlns:a16="http://schemas.microsoft.com/office/drawing/2014/main" id="{F6BA8AC2-FAE6-8D53-4F8F-D48A58E0ABDA}"/>
              </a:ext>
            </a:extLst>
          </p:cNvPr>
          <p:cNvSpPr txBox="1"/>
          <p:nvPr/>
        </p:nvSpPr>
        <p:spPr>
          <a:xfrm>
            <a:off x="690177" y="7757389"/>
            <a:ext cx="369332" cy="1988905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algn="ctr"/>
            <a:r>
              <a:rPr kumimoji="1" lang="ja-JP" altLang="en-US" sz="1200" dirty="0">
                <a:solidFill>
                  <a:schemeClr val="bg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相 談 者</a:t>
            </a:r>
          </a:p>
        </p:txBody>
      </p:sp>
      <p:sp>
        <p:nvSpPr>
          <p:cNvPr id="53" name="正方形/長方形 52">
            <a:extLst>
              <a:ext uri="{FF2B5EF4-FFF2-40B4-BE49-F238E27FC236}">
                <a16:creationId xmlns:a16="http://schemas.microsoft.com/office/drawing/2014/main" id="{48862635-A29D-E2AD-3A73-86AB1A6471C6}"/>
              </a:ext>
            </a:extLst>
          </p:cNvPr>
          <p:cNvSpPr/>
          <p:nvPr/>
        </p:nvSpPr>
        <p:spPr>
          <a:xfrm>
            <a:off x="5734050" y="7730247"/>
            <a:ext cx="748367" cy="2012079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4" name="テキスト ボックス 53">
            <a:extLst>
              <a:ext uri="{FF2B5EF4-FFF2-40B4-BE49-F238E27FC236}">
                <a16:creationId xmlns:a16="http://schemas.microsoft.com/office/drawing/2014/main" id="{B921E240-8882-F119-B2AD-52CF54A86138}"/>
              </a:ext>
            </a:extLst>
          </p:cNvPr>
          <p:cNvSpPr txBox="1"/>
          <p:nvPr/>
        </p:nvSpPr>
        <p:spPr>
          <a:xfrm>
            <a:off x="5831234" y="7730247"/>
            <a:ext cx="553998" cy="1988905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algn="ctr"/>
            <a:r>
              <a:rPr kumimoji="1" lang="ja-JP" altLang="en-US" sz="1200" dirty="0">
                <a:solidFill>
                  <a:schemeClr val="bg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子どもの居場所づくり</a:t>
            </a:r>
            <a:endParaRPr kumimoji="1" lang="en-US" altLang="ja-JP" sz="1200" dirty="0">
              <a:solidFill>
                <a:schemeClr val="bg1"/>
              </a:solidFill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  <a:p>
            <a:r>
              <a:rPr kumimoji="1" lang="ja-JP" altLang="en-US" sz="1200" dirty="0">
                <a:solidFill>
                  <a:schemeClr val="bg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  　ア ド バ イ ザ ー</a:t>
            </a:r>
          </a:p>
        </p:txBody>
      </p:sp>
      <p:sp>
        <p:nvSpPr>
          <p:cNvPr id="55" name="正方形/長方形 54">
            <a:extLst>
              <a:ext uri="{FF2B5EF4-FFF2-40B4-BE49-F238E27FC236}">
                <a16:creationId xmlns:a16="http://schemas.microsoft.com/office/drawing/2014/main" id="{C69D026C-10A0-8DDF-6A93-C6DB28DAF64E}"/>
              </a:ext>
            </a:extLst>
          </p:cNvPr>
          <p:cNvSpPr/>
          <p:nvPr/>
        </p:nvSpPr>
        <p:spPr>
          <a:xfrm>
            <a:off x="3183803" y="7707073"/>
            <a:ext cx="490394" cy="1147367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6" name="テキスト ボックス 55">
            <a:extLst>
              <a:ext uri="{FF2B5EF4-FFF2-40B4-BE49-F238E27FC236}">
                <a16:creationId xmlns:a16="http://schemas.microsoft.com/office/drawing/2014/main" id="{2A5BC516-86D4-0E93-CC46-8ED36477286A}"/>
              </a:ext>
            </a:extLst>
          </p:cNvPr>
          <p:cNvSpPr txBox="1"/>
          <p:nvPr/>
        </p:nvSpPr>
        <p:spPr>
          <a:xfrm>
            <a:off x="3244334" y="7707073"/>
            <a:ext cx="369332" cy="1147367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algn="ctr"/>
            <a:r>
              <a:rPr kumimoji="1" lang="ja-JP" altLang="en-US" sz="1200" dirty="0">
                <a:solidFill>
                  <a:schemeClr val="bg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事 務 局</a:t>
            </a:r>
          </a:p>
        </p:txBody>
      </p:sp>
      <p:sp>
        <p:nvSpPr>
          <p:cNvPr id="58" name="矢印: 右 57">
            <a:extLst>
              <a:ext uri="{FF2B5EF4-FFF2-40B4-BE49-F238E27FC236}">
                <a16:creationId xmlns:a16="http://schemas.microsoft.com/office/drawing/2014/main" id="{B7E58EF9-3A65-1429-A71A-EFEF0F0246BB}"/>
              </a:ext>
            </a:extLst>
          </p:cNvPr>
          <p:cNvSpPr/>
          <p:nvPr/>
        </p:nvSpPr>
        <p:spPr>
          <a:xfrm>
            <a:off x="1234148" y="7761097"/>
            <a:ext cx="1867418" cy="358140"/>
          </a:xfrm>
          <a:prstGeom prst="rightArrow">
            <a:avLst>
              <a:gd name="adj1" fmla="val 62501"/>
              <a:gd name="adj2" fmla="val 65408"/>
            </a:avLst>
          </a:prstGeom>
          <a:noFill/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9" name="矢印: 右 58">
            <a:extLst>
              <a:ext uri="{FF2B5EF4-FFF2-40B4-BE49-F238E27FC236}">
                <a16:creationId xmlns:a16="http://schemas.microsoft.com/office/drawing/2014/main" id="{7737A467-8C6B-EEF6-D29A-709FE8C964DF}"/>
              </a:ext>
            </a:extLst>
          </p:cNvPr>
          <p:cNvSpPr/>
          <p:nvPr/>
        </p:nvSpPr>
        <p:spPr>
          <a:xfrm rot="10800000">
            <a:off x="1218592" y="8457706"/>
            <a:ext cx="1867418" cy="358140"/>
          </a:xfrm>
          <a:prstGeom prst="rightArrow">
            <a:avLst>
              <a:gd name="adj1" fmla="val 62501"/>
              <a:gd name="adj2" fmla="val 65408"/>
            </a:avLst>
          </a:prstGeom>
          <a:noFill/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0" name="矢印: 右 59">
            <a:extLst>
              <a:ext uri="{FF2B5EF4-FFF2-40B4-BE49-F238E27FC236}">
                <a16:creationId xmlns:a16="http://schemas.microsoft.com/office/drawing/2014/main" id="{7E2EB526-6D18-E6CC-7555-9731D7FE8383}"/>
              </a:ext>
            </a:extLst>
          </p:cNvPr>
          <p:cNvSpPr/>
          <p:nvPr/>
        </p:nvSpPr>
        <p:spPr>
          <a:xfrm>
            <a:off x="3784395" y="7956906"/>
            <a:ext cx="1867418" cy="358140"/>
          </a:xfrm>
          <a:prstGeom prst="rightArrow">
            <a:avLst>
              <a:gd name="adj1" fmla="val 62501"/>
              <a:gd name="adj2" fmla="val 65408"/>
            </a:avLst>
          </a:prstGeom>
          <a:noFill/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1" name="矢印: 右 60">
            <a:extLst>
              <a:ext uri="{FF2B5EF4-FFF2-40B4-BE49-F238E27FC236}">
                <a16:creationId xmlns:a16="http://schemas.microsoft.com/office/drawing/2014/main" id="{BA6EB197-7286-9FAC-E287-ACAAE27B4829}"/>
              </a:ext>
            </a:extLst>
          </p:cNvPr>
          <p:cNvSpPr/>
          <p:nvPr/>
        </p:nvSpPr>
        <p:spPr>
          <a:xfrm rot="10800000">
            <a:off x="1232877" y="8980337"/>
            <a:ext cx="4412962" cy="358140"/>
          </a:xfrm>
          <a:prstGeom prst="rightArrow">
            <a:avLst>
              <a:gd name="adj1" fmla="val 62501"/>
              <a:gd name="adj2" fmla="val 65408"/>
            </a:avLst>
          </a:prstGeom>
          <a:noFill/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2" name="テキスト ボックス 61">
            <a:extLst>
              <a:ext uri="{FF2B5EF4-FFF2-40B4-BE49-F238E27FC236}">
                <a16:creationId xmlns:a16="http://schemas.microsoft.com/office/drawing/2014/main" id="{043C6DE0-C291-A7DB-00DF-CA51BFEF3398}"/>
              </a:ext>
            </a:extLst>
          </p:cNvPr>
          <p:cNvSpPr txBox="1"/>
          <p:nvPr/>
        </p:nvSpPr>
        <p:spPr>
          <a:xfrm>
            <a:off x="1275860" y="7812284"/>
            <a:ext cx="184901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　 ① 申込み　</a:t>
            </a:r>
          </a:p>
        </p:txBody>
      </p:sp>
      <p:sp>
        <p:nvSpPr>
          <p:cNvPr id="63" name="テキスト ボックス 62">
            <a:extLst>
              <a:ext uri="{FF2B5EF4-FFF2-40B4-BE49-F238E27FC236}">
                <a16:creationId xmlns:a16="http://schemas.microsoft.com/office/drawing/2014/main" id="{8535A6C9-37EC-11D8-D893-602CDC320167}"/>
              </a:ext>
            </a:extLst>
          </p:cNvPr>
          <p:cNvSpPr txBox="1"/>
          <p:nvPr/>
        </p:nvSpPr>
        <p:spPr>
          <a:xfrm>
            <a:off x="1291623" y="8510250"/>
            <a:ext cx="163725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　 ② ヒアリング</a:t>
            </a:r>
          </a:p>
        </p:txBody>
      </p:sp>
      <p:sp>
        <p:nvSpPr>
          <p:cNvPr id="64" name="テキスト ボックス 63">
            <a:extLst>
              <a:ext uri="{FF2B5EF4-FFF2-40B4-BE49-F238E27FC236}">
                <a16:creationId xmlns:a16="http://schemas.microsoft.com/office/drawing/2014/main" id="{F9F59152-4C33-D91E-D5FA-DC4EEC4953C8}"/>
              </a:ext>
            </a:extLst>
          </p:cNvPr>
          <p:cNvSpPr txBox="1"/>
          <p:nvPr/>
        </p:nvSpPr>
        <p:spPr>
          <a:xfrm>
            <a:off x="3786269" y="8005193"/>
            <a:ext cx="184901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　③ 日程調整</a:t>
            </a:r>
          </a:p>
        </p:txBody>
      </p:sp>
      <p:sp>
        <p:nvSpPr>
          <p:cNvPr id="65" name="テキスト ボックス 64">
            <a:extLst>
              <a:ext uri="{FF2B5EF4-FFF2-40B4-BE49-F238E27FC236}">
                <a16:creationId xmlns:a16="http://schemas.microsoft.com/office/drawing/2014/main" id="{862DE82B-FACA-26D9-BD07-26945667D264}"/>
              </a:ext>
            </a:extLst>
          </p:cNvPr>
          <p:cNvSpPr txBox="1"/>
          <p:nvPr/>
        </p:nvSpPr>
        <p:spPr>
          <a:xfrm>
            <a:off x="1232878" y="9040415"/>
            <a:ext cx="44024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200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　 ④ アドバイザーによる訪問支援</a:t>
            </a:r>
          </a:p>
        </p:txBody>
      </p:sp>
      <p:sp>
        <p:nvSpPr>
          <p:cNvPr id="66" name="テキスト ボックス 65">
            <a:extLst>
              <a:ext uri="{FF2B5EF4-FFF2-40B4-BE49-F238E27FC236}">
                <a16:creationId xmlns:a16="http://schemas.microsoft.com/office/drawing/2014/main" id="{3C9409F9-5014-57F0-C1EB-90D4178EF2B2}"/>
              </a:ext>
            </a:extLst>
          </p:cNvPr>
          <p:cNvSpPr txBox="1"/>
          <p:nvPr/>
        </p:nvSpPr>
        <p:spPr>
          <a:xfrm>
            <a:off x="1316749" y="8073659"/>
            <a:ext cx="1849013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100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　 ● メール　● </a:t>
            </a:r>
            <a:r>
              <a:rPr kumimoji="1" lang="en-US" altLang="ja-JP" sz="1100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FAX</a:t>
            </a:r>
          </a:p>
          <a:p>
            <a:r>
              <a:rPr kumimoji="1" lang="ja-JP" altLang="en-US" sz="1100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　 ● </a:t>
            </a:r>
            <a:r>
              <a:rPr kumimoji="1" lang="en-US" altLang="ja-JP" sz="1100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Google</a:t>
            </a:r>
            <a:r>
              <a:rPr kumimoji="1" lang="ja-JP" altLang="en-US" sz="1100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フォーム</a:t>
            </a:r>
          </a:p>
        </p:txBody>
      </p:sp>
      <p:sp>
        <p:nvSpPr>
          <p:cNvPr id="67" name="テキスト ボックス 66">
            <a:extLst>
              <a:ext uri="{FF2B5EF4-FFF2-40B4-BE49-F238E27FC236}">
                <a16:creationId xmlns:a16="http://schemas.microsoft.com/office/drawing/2014/main" id="{65A13578-8183-95F8-8FFA-2576870D3156}"/>
              </a:ext>
            </a:extLst>
          </p:cNvPr>
          <p:cNvSpPr txBox="1"/>
          <p:nvPr/>
        </p:nvSpPr>
        <p:spPr>
          <a:xfrm>
            <a:off x="3723912" y="8305204"/>
            <a:ext cx="1849013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100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　 ● 日程調整</a:t>
            </a:r>
            <a:endParaRPr kumimoji="1" lang="en-US" altLang="ja-JP" sz="1100" dirty="0"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  <a:p>
            <a:r>
              <a:rPr kumimoji="1" lang="ja-JP" altLang="en-US" sz="1100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　 ● アドバイザー依頼</a:t>
            </a:r>
          </a:p>
        </p:txBody>
      </p:sp>
      <p:sp>
        <p:nvSpPr>
          <p:cNvPr id="68" name="テキスト ボックス 67">
            <a:extLst>
              <a:ext uri="{FF2B5EF4-FFF2-40B4-BE49-F238E27FC236}">
                <a16:creationId xmlns:a16="http://schemas.microsoft.com/office/drawing/2014/main" id="{1ABAA6FC-8058-2F0D-5115-D4B34C1A6241}"/>
              </a:ext>
            </a:extLst>
          </p:cNvPr>
          <p:cNvSpPr txBox="1"/>
          <p:nvPr/>
        </p:nvSpPr>
        <p:spPr>
          <a:xfrm>
            <a:off x="1151264" y="9377492"/>
            <a:ext cx="4603769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100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● 立ち上げのノウハウをレクチャー　● アドバイス　● お悩み相談</a:t>
            </a:r>
            <a:endParaRPr kumimoji="1" lang="en-US" altLang="ja-JP" sz="1100" dirty="0"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19839A9-258F-DA48-246A-304EFC55F9B0}"/>
              </a:ext>
            </a:extLst>
          </p:cNvPr>
          <p:cNvSpPr/>
          <p:nvPr/>
        </p:nvSpPr>
        <p:spPr>
          <a:xfrm>
            <a:off x="4669877" y="6049930"/>
            <a:ext cx="2024919" cy="166686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80" name="図 79">
            <a:extLst>
              <a:ext uri="{FF2B5EF4-FFF2-40B4-BE49-F238E27FC236}">
                <a16:creationId xmlns:a16="http://schemas.microsoft.com/office/drawing/2014/main" id="{CEF0AE8D-7F25-195A-D8B9-158A1B8E3066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99860" y="6599652"/>
            <a:ext cx="978438" cy="978438"/>
          </a:xfrm>
          <a:prstGeom prst="rect">
            <a:avLst/>
          </a:prstGeom>
        </p:spPr>
      </p:pic>
      <p:pic>
        <p:nvPicPr>
          <p:cNvPr id="82" name="図 81">
            <a:extLst>
              <a:ext uri="{FF2B5EF4-FFF2-40B4-BE49-F238E27FC236}">
                <a16:creationId xmlns:a16="http://schemas.microsoft.com/office/drawing/2014/main" id="{FEE29993-A07D-EAE0-DE32-151B89B2EC74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84311" y="6430318"/>
            <a:ext cx="1436411" cy="1436411"/>
          </a:xfrm>
          <a:prstGeom prst="rect">
            <a:avLst/>
          </a:prstGeom>
        </p:spPr>
      </p:pic>
      <p:sp>
        <p:nvSpPr>
          <p:cNvPr id="78" name="テキスト ボックス 77">
            <a:extLst>
              <a:ext uri="{FF2B5EF4-FFF2-40B4-BE49-F238E27FC236}">
                <a16:creationId xmlns:a16="http://schemas.microsoft.com/office/drawing/2014/main" id="{90326430-EF0A-559F-9BDB-F1AED4921868}"/>
              </a:ext>
            </a:extLst>
          </p:cNvPr>
          <p:cNvSpPr txBox="1"/>
          <p:nvPr/>
        </p:nvSpPr>
        <p:spPr>
          <a:xfrm>
            <a:off x="4759336" y="6252597"/>
            <a:ext cx="195388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1" lang="ja-JP" altLang="en-US" sz="900" dirty="0">
                <a:solidFill>
                  <a:schemeClr val="tx1">
                    <a:lumMod val="65000"/>
                    <a:lumOff val="35000"/>
                  </a:schemeClr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下記</a:t>
            </a:r>
            <a:r>
              <a:rPr kumimoji="1" lang="en-US" altLang="ja-JP" sz="900" dirty="0">
                <a:solidFill>
                  <a:schemeClr val="tx1">
                    <a:lumMod val="65000"/>
                    <a:lumOff val="35000"/>
                  </a:schemeClr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QR</a:t>
            </a:r>
            <a:r>
              <a:rPr kumimoji="1" lang="ja-JP" altLang="en-US" sz="900" dirty="0">
                <a:solidFill>
                  <a:schemeClr val="tx1">
                    <a:lumMod val="65000"/>
                    <a:lumOff val="35000"/>
                  </a:schemeClr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コードから、アドバイザーの皆さまをご確認いただけます。</a:t>
            </a:r>
          </a:p>
        </p:txBody>
      </p:sp>
      <p:sp>
        <p:nvSpPr>
          <p:cNvPr id="76" name="テキスト ボックス 75">
            <a:extLst>
              <a:ext uri="{FF2B5EF4-FFF2-40B4-BE49-F238E27FC236}">
                <a16:creationId xmlns:a16="http://schemas.microsoft.com/office/drawing/2014/main" id="{16F35DE0-3577-1051-F154-A050377B4468}"/>
              </a:ext>
            </a:extLst>
          </p:cNvPr>
          <p:cNvSpPr txBox="1"/>
          <p:nvPr/>
        </p:nvSpPr>
        <p:spPr>
          <a:xfrm>
            <a:off x="4719167" y="6067429"/>
            <a:ext cx="19812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200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アドバイザーのご紹介</a:t>
            </a:r>
            <a:endParaRPr kumimoji="1" lang="en-US" altLang="ja-JP" sz="1200" dirty="0"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4191704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3AB299C1-BF3B-E5C0-520B-62F20DA2DCC4}"/>
              </a:ext>
            </a:extLst>
          </p:cNvPr>
          <p:cNvSpPr txBox="1"/>
          <p:nvPr/>
        </p:nvSpPr>
        <p:spPr>
          <a:xfrm>
            <a:off x="266700" y="317500"/>
            <a:ext cx="6324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三重県子どもの居場所づくり応援アドバイザー派遣申込書</a:t>
            </a: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7E570061-1735-7069-E00A-34FA5CC930FF}"/>
              </a:ext>
            </a:extLst>
          </p:cNvPr>
          <p:cNvSpPr txBox="1"/>
          <p:nvPr/>
        </p:nvSpPr>
        <p:spPr>
          <a:xfrm>
            <a:off x="3530600" y="656771"/>
            <a:ext cx="30607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申込日： 令和　　年　　月　　日</a:t>
            </a:r>
          </a:p>
        </p:txBody>
      </p:sp>
      <p:graphicFrame>
        <p:nvGraphicFramePr>
          <p:cNvPr id="7" name="表 7">
            <a:extLst>
              <a:ext uri="{FF2B5EF4-FFF2-40B4-BE49-F238E27FC236}">
                <a16:creationId xmlns:a16="http://schemas.microsoft.com/office/drawing/2014/main" id="{5BB9D26C-2DAE-E4EA-1DA1-044E82030F8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85598587"/>
              </p:ext>
            </p:extLst>
          </p:nvPr>
        </p:nvGraphicFramePr>
        <p:xfrm>
          <a:off x="615950" y="1317172"/>
          <a:ext cx="5626100" cy="14833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496060">
                  <a:extLst>
                    <a:ext uri="{9D8B030D-6E8A-4147-A177-3AD203B41FA5}">
                      <a16:colId xmlns:a16="http://schemas.microsoft.com/office/drawing/2014/main" val="3860896140"/>
                    </a:ext>
                  </a:extLst>
                </a:gridCol>
                <a:gridCol w="4130040">
                  <a:extLst>
                    <a:ext uri="{9D8B030D-6E8A-4147-A177-3AD203B41FA5}">
                      <a16:colId xmlns:a16="http://schemas.microsoft.com/office/drawing/2014/main" val="8445409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dist"/>
                      <a:r>
                        <a:rPr kumimoji="1" lang="ja-JP" altLang="en-US" dirty="0"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氏名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8621184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dist"/>
                      <a:r>
                        <a:rPr kumimoji="1" lang="ja-JP" altLang="en-US" dirty="0"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団体名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8845091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dist"/>
                      <a:r>
                        <a:rPr kumimoji="1" lang="ja-JP" altLang="en-US" dirty="0"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電話番号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5223827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dist"/>
                      <a:r>
                        <a:rPr kumimoji="1" lang="ja-JP" altLang="en-US" dirty="0"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メールアドレス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52117832"/>
                  </a:ext>
                </a:extLst>
              </a:tr>
            </a:tbl>
          </a:graphicData>
        </a:graphic>
      </p:graphicFrame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A17E7F2D-70F2-4BA0-B311-A27712B8305B}"/>
              </a:ext>
            </a:extLst>
          </p:cNvPr>
          <p:cNvSpPr txBox="1"/>
          <p:nvPr/>
        </p:nvSpPr>
        <p:spPr>
          <a:xfrm>
            <a:off x="266700" y="972783"/>
            <a:ext cx="14859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●申込者情報</a:t>
            </a: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F69B9BB2-096E-284A-B199-5D2DF01696A1}"/>
              </a:ext>
            </a:extLst>
          </p:cNvPr>
          <p:cNvSpPr txBox="1"/>
          <p:nvPr/>
        </p:nvSpPr>
        <p:spPr>
          <a:xfrm>
            <a:off x="266700" y="3055583"/>
            <a:ext cx="3556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●アドバイザー派遣を希望する日時等</a:t>
            </a:r>
          </a:p>
        </p:txBody>
      </p:sp>
      <p:graphicFrame>
        <p:nvGraphicFramePr>
          <p:cNvPr id="10" name="表 10">
            <a:extLst>
              <a:ext uri="{FF2B5EF4-FFF2-40B4-BE49-F238E27FC236}">
                <a16:creationId xmlns:a16="http://schemas.microsoft.com/office/drawing/2014/main" id="{22F6CF9C-0A62-B76E-CD20-A6E6E4FC970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24855977"/>
              </p:ext>
            </p:extLst>
          </p:nvPr>
        </p:nvGraphicFramePr>
        <p:xfrm>
          <a:off x="615950" y="3363360"/>
          <a:ext cx="5626100" cy="40157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517650">
                  <a:extLst>
                    <a:ext uri="{9D8B030D-6E8A-4147-A177-3AD203B41FA5}">
                      <a16:colId xmlns:a16="http://schemas.microsoft.com/office/drawing/2014/main" val="647147932"/>
                    </a:ext>
                  </a:extLst>
                </a:gridCol>
                <a:gridCol w="4108450">
                  <a:extLst>
                    <a:ext uri="{9D8B030D-6E8A-4147-A177-3AD203B41FA5}">
                      <a16:colId xmlns:a16="http://schemas.microsoft.com/office/drawing/2014/main" val="1967594975"/>
                    </a:ext>
                  </a:extLst>
                </a:gridCol>
              </a:tblGrid>
              <a:tr h="647700">
                <a:tc>
                  <a:txBody>
                    <a:bodyPr/>
                    <a:lstStyle/>
                    <a:p>
                      <a:pPr algn="dist"/>
                      <a:r>
                        <a:rPr kumimoji="1" lang="ja-JP" altLang="en-US" dirty="0"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希望日時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159232433"/>
                  </a:ext>
                </a:extLst>
              </a:tr>
              <a:tr h="685800">
                <a:tc>
                  <a:txBody>
                    <a:bodyPr/>
                    <a:lstStyle/>
                    <a:p>
                      <a:pPr algn="dist"/>
                      <a:r>
                        <a:rPr kumimoji="1" lang="ja-JP" altLang="en-US" dirty="0"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会場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05804143"/>
                  </a:ext>
                </a:extLst>
              </a:tr>
              <a:tr h="685800">
                <a:tc>
                  <a:txBody>
                    <a:bodyPr/>
                    <a:lstStyle/>
                    <a:p>
                      <a:pPr algn="dist"/>
                      <a:r>
                        <a:rPr kumimoji="1" lang="ja-JP" altLang="en-US" sz="1200" dirty="0"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希望アドバイザー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485356383"/>
                  </a:ext>
                </a:extLst>
              </a:tr>
              <a:tr h="1625600">
                <a:tc>
                  <a:txBody>
                    <a:bodyPr/>
                    <a:lstStyle/>
                    <a:p>
                      <a:pPr algn="dist"/>
                      <a:r>
                        <a:rPr kumimoji="1" lang="ja-JP" altLang="en-US" dirty="0"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相談内容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74521723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dist"/>
                      <a:r>
                        <a:rPr kumimoji="1" lang="ja-JP" altLang="en-US" dirty="0"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参加者人数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　　　人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997245262"/>
                  </a:ext>
                </a:extLst>
              </a:tr>
            </a:tbl>
          </a:graphicData>
        </a:graphic>
      </p:graphicFrame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0F3066CA-A82F-6EF6-123E-5BCC8C00391A}"/>
              </a:ext>
            </a:extLst>
          </p:cNvPr>
          <p:cNvSpPr txBox="1"/>
          <p:nvPr/>
        </p:nvSpPr>
        <p:spPr>
          <a:xfrm>
            <a:off x="2108200" y="3362135"/>
            <a:ext cx="355600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9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記入例）第２・４水曜日　１４時以降　指定日など</a:t>
            </a: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B3E92ADD-4D94-32A2-0742-BC83320BAE28}"/>
              </a:ext>
            </a:extLst>
          </p:cNvPr>
          <p:cNvSpPr txBox="1"/>
          <p:nvPr/>
        </p:nvSpPr>
        <p:spPr>
          <a:xfrm>
            <a:off x="2108200" y="4039154"/>
            <a:ext cx="355600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9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会場名及び住所を記入してください</a:t>
            </a:r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4EF12326-79AF-0BE9-5F8A-2EA32E31233C}"/>
              </a:ext>
            </a:extLst>
          </p:cNvPr>
          <p:cNvSpPr txBox="1"/>
          <p:nvPr/>
        </p:nvSpPr>
        <p:spPr>
          <a:xfrm>
            <a:off x="615950" y="7392545"/>
            <a:ext cx="5626100" cy="5770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05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※</a:t>
            </a:r>
            <a:r>
              <a:rPr kumimoji="1" lang="ja-JP" altLang="en-US" sz="105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個人情報は、本事業以外には使用しません。</a:t>
            </a:r>
            <a:endParaRPr kumimoji="1" lang="en-US" altLang="ja-JP" sz="1050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r>
              <a:rPr kumimoji="1" lang="en-US" altLang="ja-JP" sz="105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※</a:t>
            </a:r>
            <a:r>
              <a:rPr kumimoji="1" lang="ja-JP" altLang="en-US" sz="105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その他、グループの目的、活動内容が分かる資料があれば参考として添付してください。</a:t>
            </a:r>
            <a:endParaRPr kumimoji="1" lang="en-US" altLang="ja-JP" sz="1050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r>
              <a:rPr kumimoji="1" lang="en-US" altLang="ja-JP" sz="105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※</a:t>
            </a:r>
            <a:r>
              <a:rPr kumimoji="1" lang="ja-JP" altLang="en-US" sz="105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ご希望に添えない場合もございますので、予めご了承ください。</a:t>
            </a: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5480557A-2991-DF54-6551-3DA1D7AC8481}"/>
              </a:ext>
            </a:extLst>
          </p:cNvPr>
          <p:cNvSpPr txBox="1"/>
          <p:nvPr/>
        </p:nvSpPr>
        <p:spPr>
          <a:xfrm>
            <a:off x="2108200" y="4716173"/>
            <a:ext cx="355600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9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希望アドバイザーがありましたら記入してください</a:t>
            </a: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ACA4028C-5FDD-F179-567B-477274147A38}"/>
              </a:ext>
            </a:extLst>
          </p:cNvPr>
          <p:cNvSpPr txBox="1"/>
          <p:nvPr/>
        </p:nvSpPr>
        <p:spPr>
          <a:xfrm>
            <a:off x="214085" y="8160277"/>
            <a:ext cx="5040085" cy="1131079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1050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アドバイザーを希望する団体・個人の方は、右の</a:t>
            </a:r>
            <a:r>
              <a:rPr kumimoji="1" lang="en-US" altLang="ja-JP" sz="1050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QR</a:t>
            </a:r>
            <a:r>
              <a:rPr kumimoji="1" lang="ja-JP" altLang="en-US" sz="1050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コードによる</a:t>
            </a:r>
            <a:r>
              <a:rPr kumimoji="1" lang="en-US" altLang="ja-JP" sz="1050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Google</a:t>
            </a:r>
            <a:r>
              <a:rPr kumimoji="1" lang="ja-JP" altLang="en-US" sz="1050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フォームでの申込み、または上記の派遣申込書に必要事項を記入しメールまたは</a:t>
            </a:r>
            <a:r>
              <a:rPr kumimoji="1" lang="en-US" altLang="ja-JP" sz="1050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FAX</a:t>
            </a:r>
            <a:r>
              <a:rPr kumimoji="1" lang="ja-JP" altLang="en-US" sz="1050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にて</a:t>
            </a:r>
            <a:r>
              <a:rPr kumimoji="1" lang="ja-JP" altLang="en-US" sz="105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事務局にご提出</a:t>
            </a:r>
            <a:r>
              <a:rPr kumimoji="1" lang="ja-JP" altLang="en-US" sz="1050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ください。</a:t>
            </a:r>
            <a:endParaRPr kumimoji="1" lang="en-US" altLang="ja-JP" sz="1050" dirty="0"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  <a:p>
            <a:endParaRPr kumimoji="1" lang="en-US" altLang="ja-JP" sz="1200" dirty="0"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  <a:p>
            <a:r>
              <a:rPr kumimoji="1" lang="ja-JP" altLang="en-US" sz="1200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●アドバイザー派遣は、１団体（個人）最大２回まで（２時間</a:t>
            </a:r>
            <a:r>
              <a:rPr kumimoji="1" lang="en-US" altLang="ja-JP" sz="1200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/</a:t>
            </a:r>
            <a:r>
              <a:rPr kumimoji="1" lang="ja-JP" altLang="en-US" sz="1200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１回）</a:t>
            </a:r>
            <a:endParaRPr kumimoji="1" lang="en-US" altLang="ja-JP" sz="1200" dirty="0"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  <a:p>
            <a:r>
              <a:rPr kumimoji="1" lang="ja-JP" altLang="en-US" sz="1200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●その他ご不明・ご質問は事務局までご連絡ください。</a:t>
            </a:r>
            <a:endParaRPr kumimoji="1" lang="ja-JP" altLang="en-US" sz="1600" dirty="0"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3A889643-B622-06F9-1E90-1ED47174AE28}"/>
              </a:ext>
            </a:extLst>
          </p:cNvPr>
          <p:cNvSpPr txBox="1"/>
          <p:nvPr/>
        </p:nvSpPr>
        <p:spPr>
          <a:xfrm>
            <a:off x="554264" y="9388904"/>
            <a:ext cx="56261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【</a:t>
            </a:r>
            <a:r>
              <a:rPr kumimoji="1" lang="ja-JP" altLang="en-US" sz="11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事務局</a:t>
            </a:r>
            <a:r>
              <a:rPr kumimoji="1" lang="en-US" altLang="ja-JP" sz="11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】</a:t>
            </a:r>
            <a:r>
              <a:rPr kumimoji="1" lang="ja-JP" altLang="en-US" sz="11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社会福祉法人 三重県社会福祉協議会　地域福祉課「子どもの居場所」担当</a:t>
            </a:r>
            <a:endParaRPr kumimoji="1" lang="en-US" altLang="ja-JP" sz="1100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r>
              <a:rPr kumimoji="1" lang="ja-JP" altLang="en-US" sz="11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　　　　　</a:t>
            </a:r>
            <a:r>
              <a:rPr kumimoji="1" lang="en-US" altLang="ja-JP" sz="11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TEL</a:t>
            </a:r>
            <a:r>
              <a:rPr kumimoji="1" lang="ja-JP" altLang="en-US" sz="11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：</a:t>
            </a:r>
            <a:r>
              <a:rPr kumimoji="1" lang="en-US" altLang="ja-JP" sz="11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059-227-5145</a:t>
            </a:r>
            <a:r>
              <a:rPr kumimoji="1" lang="ja-JP" altLang="en-US" sz="11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　</a:t>
            </a:r>
            <a:r>
              <a:rPr kumimoji="1" lang="en-US" altLang="ja-JP" sz="11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FAX</a:t>
            </a:r>
            <a:r>
              <a:rPr kumimoji="1" lang="ja-JP" altLang="en-US" sz="11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：</a:t>
            </a:r>
            <a:r>
              <a:rPr kumimoji="1" lang="en-US" altLang="ja-JP" sz="11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059-227-6618</a:t>
            </a:r>
            <a:r>
              <a:rPr kumimoji="1" lang="ja-JP" altLang="en-US" sz="11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　</a:t>
            </a:r>
            <a:r>
              <a:rPr kumimoji="1" lang="en-US" altLang="ja-JP" sz="11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MAIL</a:t>
            </a:r>
            <a:r>
              <a:rPr kumimoji="1" lang="ja-JP" altLang="en-US" sz="11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：</a:t>
            </a:r>
            <a:r>
              <a:rPr kumimoji="1" lang="en-US" altLang="ja-JP" sz="11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kodomo29@miewel.or.jp</a:t>
            </a:r>
            <a:endParaRPr kumimoji="1" lang="ja-JP" altLang="en-US" sz="1100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</p:txBody>
      </p:sp>
      <p:pic>
        <p:nvPicPr>
          <p:cNvPr id="19" name="図 18">
            <a:extLst>
              <a:ext uri="{FF2B5EF4-FFF2-40B4-BE49-F238E27FC236}">
                <a16:creationId xmlns:a16="http://schemas.microsoft.com/office/drawing/2014/main" id="{18DD8EBA-704C-2BF0-68C7-3F09F38FCFD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70284" y="8080408"/>
            <a:ext cx="1068615" cy="1068615"/>
          </a:xfrm>
          <a:prstGeom prst="rect">
            <a:avLst/>
          </a:prstGeom>
        </p:spPr>
      </p:pic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AAB038A8-BB4A-FDE9-6DD3-CFEAE2B421F6}"/>
              </a:ext>
            </a:extLst>
          </p:cNvPr>
          <p:cNvSpPr txBox="1"/>
          <p:nvPr/>
        </p:nvSpPr>
        <p:spPr>
          <a:xfrm>
            <a:off x="5481682" y="9111099"/>
            <a:ext cx="871765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05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申込ページ</a:t>
            </a:r>
          </a:p>
        </p:txBody>
      </p:sp>
    </p:spTree>
    <p:extLst>
      <p:ext uri="{BB962C8B-B14F-4D97-AF65-F5344CB8AC3E}">
        <p14:creationId xmlns:p14="http://schemas.microsoft.com/office/powerpoint/2010/main" val="36382544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155</TotalTime>
  <Words>495</Words>
  <Application>Microsoft Office PowerPoint</Application>
  <PresentationFormat>A4 210 x 297 mm</PresentationFormat>
  <Paragraphs>70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9" baseType="lpstr">
      <vt:lpstr>HGP創英角ﾎﾟｯﾌﾟ体</vt:lpstr>
      <vt:lpstr>UD デジタル 教科書体 N-B</vt:lpstr>
      <vt:lpstr>UD デジタル 教科書体 N-R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a.matsuno</dc:creator>
  <cp:lastModifiedBy>m.matsuo</cp:lastModifiedBy>
  <cp:revision>8</cp:revision>
  <cp:lastPrinted>2023-06-26T09:39:25Z</cp:lastPrinted>
  <dcterms:created xsi:type="dcterms:W3CDTF">2023-06-24T01:35:16Z</dcterms:created>
  <dcterms:modified xsi:type="dcterms:W3CDTF">2023-06-28T00:33:00Z</dcterms:modified>
</cp:coreProperties>
</file>