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7" r:id="rId2"/>
    <p:sldId id="258" r:id="rId3"/>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33"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7D0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52" d="100"/>
          <a:sy n="52" d="100"/>
        </p:scale>
        <p:origin x="2316" y="78"/>
      </p:cViewPr>
      <p:guideLst>
        <p:guide orient="horz" pos="3233"/>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8678" cy="494626"/>
          </a:xfrm>
          <a:prstGeom prst="rect">
            <a:avLst/>
          </a:prstGeom>
        </p:spPr>
        <p:txBody>
          <a:bodyPr vert="horz" lIns="88238" tIns="44119" rIns="88238" bIns="4411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64" y="1"/>
            <a:ext cx="2918678" cy="494626"/>
          </a:xfrm>
          <a:prstGeom prst="rect">
            <a:avLst/>
          </a:prstGeom>
        </p:spPr>
        <p:txBody>
          <a:bodyPr vert="horz" lIns="88238" tIns="44119" rIns="88238" bIns="44119" rtlCol="0"/>
          <a:lstStyle>
            <a:lvl1pPr algn="r">
              <a:defRPr sz="1200"/>
            </a:lvl1pPr>
          </a:lstStyle>
          <a:p>
            <a:fld id="{D237A604-50D1-4744-A38C-5F6517223C5B}" type="datetimeFigureOut">
              <a:rPr kumimoji="1" lang="ja-JP" altLang="en-US" smtClean="0"/>
              <a:t>2023/6/29</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88238" tIns="44119" rIns="88238" bIns="44119" rtlCol="0" anchor="ctr"/>
          <a:lstStyle/>
          <a:p>
            <a:endParaRPr lang="ja-JP" altLang="en-US"/>
          </a:p>
        </p:txBody>
      </p:sp>
      <p:sp>
        <p:nvSpPr>
          <p:cNvPr id="5" name="ノート プレースホルダー 4"/>
          <p:cNvSpPr>
            <a:spLocks noGrp="1"/>
          </p:cNvSpPr>
          <p:nvPr>
            <p:ph type="body" sz="quarter" idx="3"/>
          </p:nvPr>
        </p:nvSpPr>
        <p:spPr>
          <a:xfrm>
            <a:off x="673426" y="4747480"/>
            <a:ext cx="5388914" cy="3886122"/>
          </a:xfrm>
          <a:prstGeom prst="rect">
            <a:avLst/>
          </a:prstGeom>
        </p:spPr>
        <p:txBody>
          <a:bodyPr vert="horz" lIns="88238" tIns="44119" rIns="88238" bIns="4411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687"/>
            <a:ext cx="2918678" cy="494626"/>
          </a:xfrm>
          <a:prstGeom prst="rect">
            <a:avLst/>
          </a:prstGeom>
        </p:spPr>
        <p:txBody>
          <a:bodyPr vert="horz" lIns="88238" tIns="44119" rIns="88238" bIns="4411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64" y="9371687"/>
            <a:ext cx="2918678" cy="494626"/>
          </a:xfrm>
          <a:prstGeom prst="rect">
            <a:avLst/>
          </a:prstGeom>
        </p:spPr>
        <p:txBody>
          <a:bodyPr vert="horz" lIns="88238" tIns="44119" rIns="88238" bIns="44119" rtlCol="0" anchor="b"/>
          <a:lstStyle>
            <a:lvl1pPr algn="r">
              <a:defRPr sz="1200"/>
            </a:lvl1pPr>
          </a:lstStyle>
          <a:p>
            <a:fld id="{3824B2AD-9318-4AAB-A24C-0DB7D60F6A6F}" type="slidenum">
              <a:rPr kumimoji="1" lang="ja-JP" altLang="en-US" smtClean="0"/>
              <a:t>‹#›</a:t>
            </a:fld>
            <a:endParaRPr kumimoji="1" lang="ja-JP" altLang="en-US"/>
          </a:p>
        </p:txBody>
      </p:sp>
    </p:spTree>
    <p:extLst>
      <p:ext uri="{BB962C8B-B14F-4D97-AF65-F5344CB8AC3E}">
        <p14:creationId xmlns:p14="http://schemas.microsoft.com/office/powerpoint/2010/main" val="17798553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9AECE44-4983-4AA9-BE55-9DF3D6098A38}" type="datetimeFigureOut">
              <a:rPr kumimoji="1" lang="ja-JP" altLang="en-US" smtClean="0"/>
              <a:t>2023/6/29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3C38718-DF13-415B-B9C0-C033553987A8}" type="slidenum">
              <a:rPr kumimoji="1" lang="ja-JP" altLang="en-US" smtClean="0"/>
              <a:t>‹#›</a:t>
            </a:fld>
            <a:endParaRPr kumimoji="1" lang="ja-JP" altLang="en-US"/>
          </a:p>
        </p:txBody>
      </p:sp>
    </p:spTree>
    <p:extLst>
      <p:ext uri="{BB962C8B-B14F-4D97-AF65-F5344CB8AC3E}">
        <p14:creationId xmlns:p14="http://schemas.microsoft.com/office/powerpoint/2010/main" val="204990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9AECE44-4983-4AA9-BE55-9DF3D6098A38}" type="datetimeFigureOut">
              <a:rPr kumimoji="1" lang="ja-JP" altLang="en-US" smtClean="0"/>
              <a:t>2023/6/29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3C38718-DF13-415B-B9C0-C033553987A8}" type="slidenum">
              <a:rPr kumimoji="1" lang="ja-JP" altLang="en-US" smtClean="0"/>
              <a:t>‹#›</a:t>
            </a:fld>
            <a:endParaRPr kumimoji="1" lang="ja-JP" altLang="en-US"/>
          </a:p>
        </p:txBody>
      </p:sp>
    </p:spTree>
    <p:extLst>
      <p:ext uri="{BB962C8B-B14F-4D97-AF65-F5344CB8AC3E}">
        <p14:creationId xmlns:p14="http://schemas.microsoft.com/office/powerpoint/2010/main" val="36407178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9AECE44-4983-4AA9-BE55-9DF3D6098A38}" type="datetimeFigureOut">
              <a:rPr kumimoji="1" lang="ja-JP" altLang="en-US" smtClean="0"/>
              <a:t>2023/6/29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3C38718-DF13-415B-B9C0-C033553987A8}" type="slidenum">
              <a:rPr kumimoji="1" lang="ja-JP" altLang="en-US" smtClean="0"/>
              <a:t>‹#›</a:t>
            </a:fld>
            <a:endParaRPr kumimoji="1" lang="ja-JP" altLang="en-US"/>
          </a:p>
        </p:txBody>
      </p:sp>
    </p:spTree>
    <p:extLst>
      <p:ext uri="{BB962C8B-B14F-4D97-AF65-F5344CB8AC3E}">
        <p14:creationId xmlns:p14="http://schemas.microsoft.com/office/powerpoint/2010/main" val="3901380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9AECE44-4983-4AA9-BE55-9DF3D6098A38}" type="datetimeFigureOut">
              <a:rPr kumimoji="1" lang="ja-JP" altLang="en-US" smtClean="0"/>
              <a:t>2023/6/29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3C38718-DF13-415B-B9C0-C033553987A8}" type="slidenum">
              <a:rPr kumimoji="1" lang="ja-JP" altLang="en-US" smtClean="0"/>
              <a:t>‹#›</a:t>
            </a:fld>
            <a:endParaRPr kumimoji="1" lang="ja-JP" altLang="en-US"/>
          </a:p>
        </p:txBody>
      </p:sp>
    </p:spTree>
    <p:extLst>
      <p:ext uri="{BB962C8B-B14F-4D97-AF65-F5344CB8AC3E}">
        <p14:creationId xmlns:p14="http://schemas.microsoft.com/office/powerpoint/2010/main" val="2405401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9AECE44-4983-4AA9-BE55-9DF3D6098A38}" type="datetimeFigureOut">
              <a:rPr kumimoji="1" lang="ja-JP" altLang="en-US" smtClean="0"/>
              <a:t>2023/6/29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3C38718-DF13-415B-B9C0-C033553987A8}" type="slidenum">
              <a:rPr kumimoji="1" lang="ja-JP" altLang="en-US" smtClean="0"/>
              <a:t>‹#›</a:t>
            </a:fld>
            <a:endParaRPr kumimoji="1" lang="ja-JP" altLang="en-US"/>
          </a:p>
        </p:txBody>
      </p:sp>
    </p:spTree>
    <p:extLst>
      <p:ext uri="{BB962C8B-B14F-4D97-AF65-F5344CB8AC3E}">
        <p14:creationId xmlns:p14="http://schemas.microsoft.com/office/powerpoint/2010/main" val="632207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9AECE44-4983-4AA9-BE55-9DF3D6098A38}" type="datetimeFigureOut">
              <a:rPr kumimoji="1" lang="ja-JP" altLang="en-US" smtClean="0"/>
              <a:t>2023/6/29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3C38718-DF13-415B-B9C0-C033553987A8}" type="slidenum">
              <a:rPr kumimoji="1" lang="ja-JP" altLang="en-US" smtClean="0"/>
              <a:t>‹#›</a:t>
            </a:fld>
            <a:endParaRPr kumimoji="1" lang="ja-JP" altLang="en-US"/>
          </a:p>
        </p:txBody>
      </p:sp>
    </p:spTree>
    <p:extLst>
      <p:ext uri="{BB962C8B-B14F-4D97-AF65-F5344CB8AC3E}">
        <p14:creationId xmlns:p14="http://schemas.microsoft.com/office/powerpoint/2010/main" val="1208037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9AECE44-4983-4AA9-BE55-9DF3D6098A38}" type="datetimeFigureOut">
              <a:rPr kumimoji="1" lang="ja-JP" altLang="en-US" smtClean="0"/>
              <a:t>2023/6/29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3C38718-DF13-415B-B9C0-C033553987A8}" type="slidenum">
              <a:rPr kumimoji="1" lang="ja-JP" altLang="en-US" smtClean="0"/>
              <a:t>‹#›</a:t>
            </a:fld>
            <a:endParaRPr kumimoji="1" lang="ja-JP" altLang="en-US"/>
          </a:p>
        </p:txBody>
      </p:sp>
    </p:spTree>
    <p:extLst>
      <p:ext uri="{BB962C8B-B14F-4D97-AF65-F5344CB8AC3E}">
        <p14:creationId xmlns:p14="http://schemas.microsoft.com/office/powerpoint/2010/main" val="22756824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9AECE44-4983-4AA9-BE55-9DF3D6098A38}" type="datetimeFigureOut">
              <a:rPr kumimoji="1" lang="ja-JP" altLang="en-US" smtClean="0"/>
              <a:t>2023/6/29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3C38718-DF13-415B-B9C0-C033553987A8}" type="slidenum">
              <a:rPr kumimoji="1" lang="ja-JP" altLang="en-US" smtClean="0"/>
              <a:t>‹#›</a:t>
            </a:fld>
            <a:endParaRPr kumimoji="1" lang="ja-JP" altLang="en-US"/>
          </a:p>
        </p:txBody>
      </p:sp>
    </p:spTree>
    <p:extLst>
      <p:ext uri="{BB962C8B-B14F-4D97-AF65-F5344CB8AC3E}">
        <p14:creationId xmlns:p14="http://schemas.microsoft.com/office/powerpoint/2010/main" val="1589252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AECE44-4983-4AA9-BE55-9DF3D6098A38}" type="datetimeFigureOut">
              <a:rPr kumimoji="1" lang="ja-JP" altLang="en-US" smtClean="0"/>
              <a:t>2023/6/29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3C38718-DF13-415B-B9C0-C033553987A8}" type="slidenum">
              <a:rPr kumimoji="1" lang="ja-JP" altLang="en-US" smtClean="0"/>
              <a:t>‹#›</a:t>
            </a:fld>
            <a:endParaRPr kumimoji="1" lang="ja-JP" altLang="en-US"/>
          </a:p>
        </p:txBody>
      </p:sp>
    </p:spTree>
    <p:extLst>
      <p:ext uri="{BB962C8B-B14F-4D97-AF65-F5344CB8AC3E}">
        <p14:creationId xmlns:p14="http://schemas.microsoft.com/office/powerpoint/2010/main" val="2047425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9AECE44-4983-4AA9-BE55-9DF3D6098A38}" type="datetimeFigureOut">
              <a:rPr kumimoji="1" lang="ja-JP" altLang="en-US" smtClean="0"/>
              <a:t>2023/6/29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3C38718-DF13-415B-B9C0-C033553987A8}" type="slidenum">
              <a:rPr kumimoji="1" lang="ja-JP" altLang="en-US" smtClean="0"/>
              <a:t>‹#›</a:t>
            </a:fld>
            <a:endParaRPr kumimoji="1" lang="ja-JP" altLang="en-US"/>
          </a:p>
        </p:txBody>
      </p:sp>
    </p:spTree>
    <p:extLst>
      <p:ext uri="{BB962C8B-B14F-4D97-AF65-F5344CB8AC3E}">
        <p14:creationId xmlns:p14="http://schemas.microsoft.com/office/powerpoint/2010/main" val="932442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9AECE44-4983-4AA9-BE55-9DF3D6098A38}" type="datetimeFigureOut">
              <a:rPr kumimoji="1" lang="ja-JP" altLang="en-US" smtClean="0"/>
              <a:t>2023/6/29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3C38718-DF13-415B-B9C0-C033553987A8}" type="slidenum">
              <a:rPr kumimoji="1" lang="ja-JP" altLang="en-US" smtClean="0"/>
              <a:t>‹#›</a:t>
            </a:fld>
            <a:endParaRPr kumimoji="1" lang="ja-JP" altLang="en-US"/>
          </a:p>
        </p:txBody>
      </p:sp>
    </p:spTree>
    <p:extLst>
      <p:ext uri="{BB962C8B-B14F-4D97-AF65-F5344CB8AC3E}">
        <p14:creationId xmlns:p14="http://schemas.microsoft.com/office/powerpoint/2010/main" val="2974983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A9AECE44-4983-4AA9-BE55-9DF3D6098A38}" type="datetimeFigureOut">
              <a:rPr kumimoji="1" lang="ja-JP" altLang="en-US" smtClean="0"/>
              <a:t>2023/6/29</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3C38718-DF13-415B-B9C0-C033553987A8}" type="slidenum">
              <a:rPr kumimoji="1" lang="ja-JP" altLang="en-US" smtClean="0"/>
              <a:t>‹#›</a:t>
            </a:fld>
            <a:endParaRPr kumimoji="1" lang="ja-JP" altLang="en-US"/>
          </a:p>
        </p:txBody>
      </p:sp>
    </p:spTree>
    <p:extLst>
      <p:ext uri="{BB962C8B-B14F-4D97-AF65-F5344CB8AC3E}">
        <p14:creationId xmlns:p14="http://schemas.microsoft.com/office/powerpoint/2010/main" val="3007385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a:extLst>
              <a:ext uri="{FF2B5EF4-FFF2-40B4-BE49-F238E27FC236}">
                <a16:creationId xmlns:a16="http://schemas.microsoft.com/office/drawing/2014/main" id="{370FC8D2-8F88-7240-837C-30D821FA511D}"/>
              </a:ext>
            </a:extLst>
          </p:cNvPr>
          <p:cNvSpPr/>
          <p:nvPr/>
        </p:nvSpPr>
        <p:spPr>
          <a:xfrm>
            <a:off x="-9696" y="1953860"/>
            <a:ext cx="6864673" cy="1355513"/>
          </a:xfrm>
          <a:prstGeom prst="rect">
            <a:avLst/>
          </a:prstGeom>
          <a:solidFill>
            <a:srgbClr val="F77D03"/>
          </a:solidFill>
          <a:ln>
            <a:solidFill>
              <a:srgbClr val="F77D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正方形/長方形 12">
            <a:extLst>
              <a:ext uri="{FF2B5EF4-FFF2-40B4-BE49-F238E27FC236}">
                <a16:creationId xmlns:a16="http://schemas.microsoft.com/office/drawing/2014/main" id="{2467ACFA-35FA-B2BD-8B18-2C9CA68DAE32}"/>
              </a:ext>
            </a:extLst>
          </p:cNvPr>
          <p:cNvSpPr/>
          <p:nvPr/>
        </p:nvSpPr>
        <p:spPr>
          <a:xfrm>
            <a:off x="-15161" y="336968"/>
            <a:ext cx="6864673" cy="402203"/>
          </a:xfrm>
          <a:prstGeom prst="rect">
            <a:avLst/>
          </a:prstGeom>
          <a:solidFill>
            <a:srgbClr val="F77D03"/>
          </a:solidFill>
          <a:ln>
            <a:solidFill>
              <a:srgbClr val="F77D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07148E0D-289E-013C-49B3-E81A06E06223}"/>
              </a:ext>
            </a:extLst>
          </p:cNvPr>
          <p:cNvSpPr txBox="1"/>
          <p:nvPr/>
        </p:nvSpPr>
        <p:spPr>
          <a:xfrm>
            <a:off x="-28789" y="374211"/>
            <a:ext cx="6857999" cy="369332"/>
          </a:xfrm>
          <a:prstGeom prst="rect">
            <a:avLst/>
          </a:prstGeom>
          <a:noFill/>
        </p:spPr>
        <p:txBody>
          <a:bodyPr wrap="square" rtlCol="0">
            <a:spAutoFit/>
          </a:bodyPr>
          <a:lstStyle/>
          <a:p>
            <a:pPr algn="ctr"/>
            <a:r>
              <a:rPr kumimoji="1" lang="ja-JP" altLang="en-US" dirty="0">
                <a:solidFill>
                  <a:schemeClr val="bg1"/>
                </a:solidFill>
                <a:latin typeface="UD デジタル 教科書体 NP-B" panose="02020700000000000000" pitchFamily="18" charset="-128"/>
                <a:ea typeface="UD デジタル 教科書体 NP-B" panose="02020700000000000000" pitchFamily="18" charset="-128"/>
              </a:rPr>
              <a:t>子ども達のための“居場所”づくりを考えているあなたへ</a:t>
            </a:r>
          </a:p>
        </p:txBody>
      </p:sp>
      <p:sp>
        <p:nvSpPr>
          <p:cNvPr id="3" name="テキスト ボックス 2">
            <a:extLst>
              <a:ext uri="{FF2B5EF4-FFF2-40B4-BE49-F238E27FC236}">
                <a16:creationId xmlns:a16="http://schemas.microsoft.com/office/drawing/2014/main" id="{97933318-061A-EA75-31CD-E2F2565D1883}"/>
              </a:ext>
            </a:extLst>
          </p:cNvPr>
          <p:cNvSpPr txBox="1"/>
          <p:nvPr/>
        </p:nvSpPr>
        <p:spPr>
          <a:xfrm>
            <a:off x="95249" y="114300"/>
            <a:ext cx="5882217" cy="246221"/>
          </a:xfrm>
          <a:prstGeom prst="rect">
            <a:avLst/>
          </a:prstGeom>
          <a:noFill/>
        </p:spPr>
        <p:txBody>
          <a:bodyPr wrap="square" rtlCol="0">
            <a:spAutoFit/>
          </a:bodyPr>
          <a:lstStyle/>
          <a:p>
            <a:r>
              <a:rPr kumimoji="1" lang="ja-JP" altLang="en-US" sz="1000" dirty="0"/>
              <a:t>令和</a:t>
            </a:r>
            <a:r>
              <a:rPr kumimoji="1" lang="en-US" altLang="ja-JP" sz="1000" dirty="0"/>
              <a:t>5</a:t>
            </a:r>
            <a:r>
              <a:rPr kumimoji="1" lang="ja-JP" altLang="en-US" sz="1000" dirty="0"/>
              <a:t>年度「子どもの居場所」継続的な運営のための人材育成支援事業（三重県委託事業）</a:t>
            </a:r>
          </a:p>
        </p:txBody>
      </p:sp>
      <p:sp>
        <p:nvSpPr>
          <p:cNvPr id="4" name="テキスト ボックス 3">
            <a:extLst>
              <a:ext uri="{FF2B5EF4-FFF2-40B4-BE49-F238E27FC236}">
                <a16:creationId xmlns:a16="http://schemas.microsoft.com/office/drawing/2014/main" id="{3D626B5E-8156-F22E-7FEC-90F93A6CDCB3}"/>
              </a:ext>
            </a:extLst>
          </p:cNvPr>
          <p:cNvSpPr txBox="1"/>
          <p:nvPr/>
        </p:nvSpPr>
        <p:spPr>
          <a:xfrm>
            <a:off x="-205740" y="814122"/>
            <a:ext cx="7071040" cy="1200329"/>
          </a:xfrm>
          <a:prstGeom prst="rect">
            <a:avLst/>
          </a:prstGeom>
          <a:noFill/>
        </p:spPr>
        <p:txBody>
          <a:bodyPr wrap="square" rtlCol="0">
            <a:spAutoFit/>
          </a:bodyPr>
          <a:lstStyle/>
          <a:p>
            <a:r>
              <a:rPr kumimoji="1" lang="ja-JP" altLang="en-US" sz="4000" dirty="0">
                <a:solidFill>
                  <a:sysClr val="windowText" lastClr="000000"/>
                </a:solidFill>
                <a:latin typeface="UD デジタル 教科書体 NP-B" panose="02020700000000000000" pitchFamily="18" charset="-128"/>
                <a:ea typeface="UD デジタル 教科書体 NP-B" panose="02020700000000000000" pitchFamily="18" charset="-128"/>
              </a:rPr>
              <a:t>「子どもの居場所」</a:t>
            </a:r>
            <a:endParaRPr kumimoji="1" lang="en-US" altLang="ja-JP" sz="4000" dirty="0">
              <a:solidFill>
                <a:sysClr val="windowText" lastClr="000000"/>
              </a:solidFill>
              <a:latin typeface="UD デジタル 教科書体 NP-B" panose="02020700000000000000" pitchFamily="18" charset="-128"/>
              <a:ea typeface="UD デジタル 教科書体 NP-B" panose="02020700000000000000" pitchFamily="18" charset="-128"/>
            </a:endParaRPr>
          </a:p>
          <a:p>
            <a:pPr algn="r"/>
            <a:r>
              <a:rPr kumimoji="1" lang="ja-JP" altLang="en-US" sz="3200" dirty="0">
                <a:solidFill>
                  <a:sysClr val="windowText" lastClr="000000"/>
                </a:solidFill>
                <a:latin typeface="UD デジタル 教科書体 NP-B" panose="02020700000000000000" pitchFamily="18" charset="-128"/>
                <a:ea typeface="UD デジタル 教科書体 NP-B" panose="02020700000000000000" pitchFamily="18" charset="-128"/>
              </a:rPr>
              <a:t>インターンシップ参加者募集</a:t>
            </a:r>
          </a:p>
        </p:txBody>
      </p:sp>
      <p:sp>
        <p:nvSpPr>
          <p:cNvPr id="5" name="テキスト ボックス 4">
            <a:extLst>
              <a:ext uri="{FF2B5EF4-FFF2-40B4-BE49-F238E27FC236}">
                <a16:creationId xmlns:a16="http://schemas.microsoft.com/office/drawing/2014/main" id="{7285A5FA-D87A-07AA-DBED-8E8F1AD5F9C1}"/>
              </a:ext>
            </a:extLst>
          </p:cNvPr>
          <p:cNvSpPr txBox="1"/>
          <p:nvPr/>
        </p:nvSpPr>
        <p:spPr>
          <a:xfrm>
            <a:off x="2075289" y="3286352"/>
            <a:ext cx="4860952" cy="1719620"/>
          </a:xfrm>
          <a:prstGeom prst="roundRect">
            <a:avLst/>
          </a:prstGeom>
          <a:noFill/>
          <a:ln>
            <a:noFill/>
          </a:ln>
        </p:spPr>
        <p:style>
          <a:lnRef idx="0">
            <a:scrgbClr r="0" g="0" b="0"/>
          </a:lnRef>
          <a:fillRef idx="0">
            <a:scrgbClr r="0" g="0" b="0"/>
          </a:fillRef>
          <a:effectRef idx="0">
            <a:scrgbClr r="0" g="0" b="0"/>
          </a:effectRef>
          <a:fontRef idx="minor">
            <a:schemeClr val="dk1"/>
          </a:fontRef>
        </p:style>
        <p:txBody>
          <a:bodyPr wrap="square" rtlCol="0">
            <a:spAutoFit/>
          </a:bodyPr>
          <a:lstStyle/>
          <a:p>
            <a:pPr>
              <a:lnSpc>
                <a:spcPts val="1900"/>
              </a:lnSpc>
            </a:pPr>
            <a:r>
              <a:rPr kumimoji="1" lang="ja-JP" altLang="en-US" sz="1100" dirty="0">
                <a:solidFill>
                  <a:sysClr val="windowText" lastClr="000000"/>
                </a:solidFill>
                <a:latin typeface="UD デジタル 教科書体 N-R" panose="02020400000000000000" pitchFamily="17" charset="-128"/>
                <a:ea typeface="UD デジタル 教科書体 N-R" panose="02020400000000000000" pitchFamily="17" charset="-128"/>
              </a:rPr>
              <a:t>新たに「子どもの居場所づくり」を始めたいと考えている方を対象に、「子ども食堂」開催団体でのインターンシップを開催します。 </a:t>
            </a:r>
            <a:endParaRPr kumimoji="1" lang="en-US" altLang="ja-JP" sz="1100" dirty="0">
              <a:solidFill>
                <a:sysClr val="windowText" lastClr="000000"/>
              </a:solidFill>
              <a:latin typeface="UD デジタル 教科書体 N-R" panose="02020400000000000000" pitchFamily="17" charset="-128"/>
              <a:ea typeface="UD デジタル 教科書体 N-R" panose="02020400000000000000" pitchFamily="17" charset="-128"/>
            </a:endParaRPr>
          </a:p>
          <a:p>
            <a:pPr>
              <a:lnSpc>
                <a:spcPts val="1900"/>
              </a:lnSpc>
            </a:pPr>
            <a:r>
              <a:rPr kumimoji="1" lang="ja-JP" altLang="en-US" sz="1100" dirty="0">
                <a:solidFill>
                  <a:sysClr val="windowText" lastClr="000000"/>
                </a:solidFill>
                <a:latin typeface="UD デジタル 教科書体 N-R" panose="02020400000000000000" pitchFamily="17" charset="-128"/>
                <a:ea typeface="UD デジタル 教科書体 N-R" panose="02020400000000000000" pitchFamily="17" charset="-128"/>
              </a:rPr>
              <a:t>実際に「子どもの居場所」の活動を体験することで、今後のプランをしっかり固めていきましょう！</a:t>
            </a:r>
            <a:endParaRPr kumimoji="1" lang="en-US" altLang="ja-JP" sz="1100" dirty="0">
              <a:solidFill>
                <a:sysClr val="windowText" lastClr="000000"/>
              </a:solidFill>
              <a:latin typeface="UD デジタル 教科書体 N-R" panose="02020400000000000000" pitchFamily="17" charset="-128"/>
              <a:ea typeface="UD デジタル 教科書体 N-R" panose="02020400000000000000" pitchFamily="17" charset="-128"/>
            </a:endParaRPr>
          </a:p>
          <a:p>
            <a:pPr>
              <a:lnSpc>
                <a:spcPts val="1900"/>
              </a:lnSpc>
            </a:pPr>
            <a:r>
              <a:rPr kumimoji="1" lang="ja-JP" altLang="en-US" sz="1100" dirty="0">
                <a:solidFill>
                  <a:sysClr val="windowText" lastClr="000000"/>
                </a:solidFill>
                <a:latin typeface="UD デジタル 教科書体 N-R" panose="02020400000000000000" pitchFamily="17" charset="-128"/>
                <a:ea typeface="UD デジタル 教科書体 N-R" panose="02020400000000000000" pitchFamily="17" charset="-128"/>
              </a:rPr>
              <a:t>インターンシップ受入先の“先輩”の皆さんと、ぜひ意見交換も</a:t>
            </a:r>
            <a:r>
              <a:rPr kumimoji="1" lang="ja-JP" altLang="en-US" sz="1100" dirty="0" smtClean="0">
                <a:solidFill>
                  <a:sysClr val="windowText" lastClr="000000"/>
                </a:solidFill>
                <a:latin typeface="UD デジタル 教科書体 N-R" panose="02020400000000000000" pitchFamily="17" charset="-128"/>
                <a:ea typeface="UD デジタル 教科書体 N-R" panose="02020400000000000000" pitchFamily="17" charset="-128"/>
              </a:rPr>
              <a:t>して</a:t>
            </a:r>
            <a:endParaRPr kumimoji="1" lang="en-US" altLang="ja-JP" sz="1100" dirty="0" smtClean="0">
              <a:solidFill>
                <a:sysClr val="windowText" lastClr="000000"/>
              </a:solidFill>
              <a:latin typeface="UD デジタル 教科書体 N-R" panose="02020400000000000000" pitchFamily="17" charset="-128"/>
              <a:ea typeface="UD デジタル 教科書体 N-R" panose="02020400000000000000" pitchFamily="17" charset="-128"/>
            </a:endParaRPr>
          </a:p>
          <a:p>
            <a:pPr>
              <a:lnSpc>
                <a:spcPts val="1900"/>
              </a:lnSpc>
            </a:pPr>
            <a:r>
              <a:rPr kumimoji="1" lang="ja-JP" altLang="en-US" sz="1100" dirty="0" smtClean="0">
                <a:solidFill>
                  <a:sysClr val="windowText" lastClr="000000"/>
                </a:solidFill>
                <a:latin typeface="UD デジタル 教科書体 N-R" panose="02020400000000000000" pitchFamily="17" charset="-128"/>
                <a:ea typeface="UD デジタル 教科書体 N-R" panose="02020400000000000000" pitchFamily="17" charset="-128"/>
              </a:rPr>
              <a:t>ください</a:t>
            </a:r>
            <a:r>
              <a:rPr kumimoji="1" lang="ja-JP" altLang="en-US" sz="1100" dirty="0">
                <a:solidFill>
                  <a:sysClr val="windowText" lastClr="000000"/>
                </a:solidFill>
                <a:latin typeface="UD デジタル 教科書体 N-R" panose="02020400000000000000" pitchFamily="17" charset="-128"/>
                <a:ea typeface="UD デジタル 教科書体 N-R" panose="02020400000000000000" pitchFamily="17" charset="-128"/>
              </a:rPr>
              <a:t>ね！</a:t>
            </a:r>
            <a:endParaRPr kumimoji="1" lang="en-US" altLang="ja-JP" sz="1100" dirty="0">
              <a:solidFill>
                <a:sysClr val="windowText" lastClr="000000"/>
              </a:solidFill>
              <a:latin typeface="UD デジタル 教科書体 N-R" panose="02020400000000000000" pitchFamily="17" charset="-128"/>
              <a:ea typeface="UD デジタル 教科書体 N-R" panose="02020400000000000000" pitchFamily="17" charset="-128"/>
            </a:endParaRPr>
          </a:p>
        </p:txBody>
      </p:sp>
      <p:sp>
        <p:nvSpPr>
          <p:cNvPr id="7" name="四角形: 角を丸くする 6">
            <a:extLst>
              <a:ext uri="{FF2B5EF4-FFF2-40B4-BE49-F238E27FC236}">
                <a16:creationId xmlns:a16="http://schemas.microsoft.com/office/drawing/2014/main" id="{6E029409-BB1A-4910-20BC-FE52531F7517}"/>
              </a:ext>
            </a:extLst>
          </p:cNvPr>
          <p:cNvSpPr/>
          <p:nvPr/>
        </p:nvSpPr>
        <p:spPr>
          <a:xfrm>
            <a:off x="524826" y="2030993"/>
            <a:ext cx="2371725" cy="750915"/>
          </a:xfrm>
          <a:prstGeom prst="roundRect">
            <a:avLst/>
          </a:prstGeom>
          <a:noFill/>
          <a:ln>
            <a:noFill/>
          </a:ln>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sz="3600" b="1" dirty="0">
                <a:solidFill>
                  <a:schemeClr val="bg1"/>
                </a:solidFill>
                <a:latin typeface="UD デジタル 教科書体 NP-B" panose="02020700000000000000" pitchFamily="18" charset="-128"/>
                <a:ea typeface="UD デジタル 教科書体 NP-B" panose="02020700000000000000" pitchFamily="18" charset="-128"/>
              </a:rPr>
              <a:t>参加無料</a:t>
            </a:r>
            <a:endParaRPr kumimoji="1" lang="en-US" altLang="ja-JP" sz="3600" b="1" dirty="0">
              <a:solidFill>
                <a:schemeClr val="bg1"/>
              </a:solidFill>
              <a:latin typeface="UD デジタル 教科書体 NP-B" panose="02020700000000000000" pitchFamily="18" charset="-128"/>
              <a:ea typeface="UD デジタル 教科書体 NP-B" panose="02020700000000000000" pitchFamily="18" charset="-128"/>
            </a:endParaRPr>
          </a:p>
        </p:txBody>
      </p:sp>
      <p:sp>
        <p:nvSpPr>
          <p:cNvPr id="8" name="テキスト ボックス 7">
            <a:extLst>
              <a:ext uri="{FF2B5EF4-FFF2-40B4-BE49-F238E27FC236}">
                <a16:creationId xmlns:a16="http://schemas.microsoft.com/office/drawing/2014/main" id="{891C8FF0-9F4C-8C4C-F55E-408636409F7F}"/>
              </a:ext>
            </a:extLst>
          </p:cNvPr>
          <p:cNvSpPr txBox="1"/>
          <p:nvPr/>
        </p:nvSpPr>
        <p:spPr>
          <a:xfrm>
            <a:off x="144336" y="4581788"/>
            <a:ext cx="2735581" cy="307777"/>
          </a:xfrm>
          <a:prstGeom prst="rect">
            <a:avLst/>
          </a:prstGeom>
          <a:noFill/>
        </p:spPr>
        <p:txBody>
          <a:bodyPr wrap="square" rtlCol="0">
            <a:spAutoFit/>
          </a:bodyPr>
          <a:lstStyle/>
          <a:p>
            <a:r>
              <a:rPr kumimoji="1" lang="en-US" altLang="ja-JP" sz="1400" dirty="0">
                <a:latin typeface="UD デジタル 教科書体 N-R" panose="02020400000000000000" pitchFamily="17" charset="-128"/>
                <a:ea typeface="UD デジタル 教科書体 N-R" panose="02020400000000000000" pitchFamily="17" charset="-128"/>
              </a:rPr>
              <a:t>【</a:t>
            </a:r>
            <a:r>
              <a:rPr kumimoji="1" lang="ja-JP" altLang="en-US" sz="1400" dirty="0">
                <a:latin typeface="UD デジタル 教科書体 N-R" panose="02020400000000000000" pitchFamily="17" charset="-128"/>
                <a:ea typeface="UD デジタル 教科書体 N-R" panose="02020400000000000000" pitchFamily="17" charset="-128"/>
              </a:rPr>
              <a:t>インターンシップ先</a:t>
            </a:r>
            <a:r>
              <a:rPr kumimoji="1" lang="en-US" altLang="ja-JP" sz="1400" dirty="0">
                <a:latin typeface="UD デジタル 教科書体 N-R" panose="02020400000000000000" pitchFamily="17" charset="-128"/>
                <a:ea typeface="UD デジタル 教科書体 N-R" panose="02020400000000000000" pitchFamily="17" charset="-128"/>
              </a:rPr>
              <a:t>】</a:t>
            </a:r>
            <a:endParaRPr kumimoji="1" lang="ja-JP" altLang="en-US" sz="1400" dirty="0">
              <a:latin typeface="UD デジタル 教科書体 N-R" panose="02020400000000000000" pitchFamily="17" charset="-128"/>
              <a:ea typeface="UD デジタル 教科書体 N-R" panose="02020400000000000000" pitchFamily="17" charset="-128"/>
            </a:endParaRPr>
          </a:p>
        </p:txBody>
      </p:sp>
      <p:sp>
        <p:nvSpPr>
          <p:cNvPr id="10" name="四角形: 角を丸くする 9">
            <a:extLst>
              <a:ext uri="{FF2B5EF4-FFF2-40B4-BE49-F238E27FC236}">
                <a16:creationId xmlns:a16="http://schemas.microsoft.com/office/drawing/2014/main" id="{AFE5435F-08D3-B6C5-C3D9-CB7061277074}"/>
              </a:ext>
            </a:extLst>
          </p:cNvPr>
          <p:cNvSpPr/>
          <p:nvPr/>
        </p:nvSpPr>
        <p:spPr>
          <a:xfrm>
            <a:off x="165890" y="4956668"/>
            <a:ext cx="3248025" cy="1167907"/>
          </a:xfrm>
          <a:prstGeom prst="roundRect">
            <a:avLst/>
          </a:prstGeom>
          <a:noFill/>
          <a:ln w="28575">
            <a:solidFill>
              <a:srgbClr val="F77D0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楕円 15">
            <a:extLst>
              <a:ext uri="{FF2B5EF4-FFF2-40B4-BE49-F238E27FC236}">
                <a16:creationId xmlns:a16="http://schemas.microsoft.com/office/drawing/2014/main" id="{69B39D78-36B7-1F9A-4E0A-F0600B919BBE}"/>
              </a:ext>
            </a:extLst>
          </p:cNvPr>
          <p:cNvSpPr/>
          <p:nvPr/>
        </p:nvSpPr>
        <p:spPr>
          <a:xfrm>
            <a:off x="97661" y="4938755"/>
            <a:ext cx="474348" cy="403268"/>
          </a:xfrm>
          <a:prstGeom prst="ellipse">
            <a:avLst/>
          </a:prstGeom>
          <a:solidFill>
            <a:srgbClr val="F77D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UD デジタル 教科書体 NP-B" panose="02020700000000000000" pitchFamily="18" charset="-128"/>
              <a:ea typeface="UD デジタル 教科書体 NP-B" panose="02020700000000000000" pitchFamily="18" charset="-128"/>
            </a:endParaRPr>
          </a:p>
        </p:txBody>
      </p:sp>
      <p:sp>
        <p:nvSpPr>
          <p:cNvPr id="47" name="テキスト ボックス 46">
            <a:extLst>
              <a:ext uri="{FF2B5EF4-FFF2-40B4-BE49-F238E27FC236}">
                <a16:creationId xmlns:a16="http://schemas.microsoft.com/office/drawing/2014/main" id="{DBCC66F6-EF1D-218A-16B5-E5C214BB8A42}"/>
              </a:ext>
            </a:extLst>
          </p:cNvPr>
          <p:cNvSpPr txBox="1"/>
          <p:nvPr/>
        </p:nvSpPr>
        <p:spPr>
          <a:xfrm>
            <a:off x="27020" y="9172444"/>
            <a:ext cx="6858000" cy="430887"/>
          </a:xfrm>
          <a:prstGeom prst="rect">
            <a:avLst/>
          </a:prstGeom>
          <a:noFill/>
        </p:spPr>
        <p:txBody>
          <a:bodyPr wrap="square" rtlCol="0">
            <a:spAutoFit/>
          </a:bodyPr>
          <a:lstStyle/>
          <a:p>
            <a:pPr algn="ctr"/>
            <a:r>
              <a:rPr kumimoji="1" lang="ja-JP" altLang="en-US" sz="1100" dirty="0">
                <a:latin typeface="UD デジタル 教科書体 N-R" panose="02020400000000000000" pitchFamily="17" charset="-128"/>
                <a:ea typeface="UD デジタル 教科書体 N-R" panose="02020400000000000000" pitchFamily="17" charset="-128"/>
              </a:rPr>
              <a:t>三重県社会福祉協議会（〒</a:t>
            </a:r>
            <a:r>
              <a:rPr kumimoji="1" lang="en-US" altLang="ja-JP" sz="1100" dirty="0">
                <a:latin typeface="UD デジタル 教科書体 N-R" panose="02020400000000000000" pitchFamily="17" charset="-128"/>
                <a:ea typeface="UD デジタル 教科書体 N-R" panose="02020400000000000000" pitchFamily="17" charset="-128"/>
              </a:rPr>
              <a:t>514-8552</a:t>
            </a:r>
            <a:r>
              <a:rPr kumimoji="1" lang="ja-JP" altLang="en-US" sz="1100" dirty="0">
                <a:latin typeface="UD デジタル 教科書体 N-R" panose="02020400000000000000" pitchFamily="17" charset="-128"/>
                <a:ea typeface="UD デジタル 教科書体 N-R" panose="02020400000000000000" pitchFamily="17" charset="-128"/>
              </a:rPr>
              <a:t>　津市桜橋</a:t>
            </a:r>
            <a:r>
              <a:rPr kumimoji="1" lang="en-US" altLang="ja-JP" sz="1100" dirty="0">
                <a:latin typeface="UD デジタル 教科書体 N-R" panose="02020400000000000000" pitchFamily="17" charset="-128"/>
                <a:ea typeface="UD デジタル 教科書体 N-R" panose="02020400000000000000" pitchFamily="17" charset="-128"/>
              </a:rPr>
              <a:t>2</a:t>
            </a:r>
            <a:r>
              <a:rPr kumimoji="1" lang="ja-JP" altLang="en-US" sz="1100" dirty="0">
                <a:latin typeface="UD デジタル 教科書体 N-R" panose="02020400000000000000" pitchFamily="17" charset="-128"/>
                <a:ea typeface="UD デジタル 教科書体 N-R" panose="02020400000000000000" pitchFamily="17" charset="-128"/>
              </a:rPr>
              <a:t>丁目</a:t>
            </a:r>
            <a:r>
              <a:rPr kumimoji="1" lang="en-US" altLang="ja-JP" sz="1100" dirty="0">
                <a:latin typeface="UD デジタル 教科書体 N-R" panose="02020400000000000000" pitchFamily="17" charset="-128"/>
                <a:ea typeface="UD デジタル 教科書体 N-R" panose="02020400000000000000" pitchFamily="17" charset="-128"/>
              </a:rPr>
              <a:t>131</a:t>
            </a:r>
            <a:r>
              <a:rPr kumimoji="1" lang="ja-JP" altLang="en-US" sz="1100" dirty="0">
                <a:latin typeface="UD デジタル 教科書体 N-R" panose="02020400000000000000" pitchFamily="17" charset="-128"/>
                <a:ea typeface="UD デジタル 教科書体 N-R" panose="02020400000000000000" pitchFamily="17" charset="-128"/>
              </a:rPr>
              <a:t>）　地域福祉課「子どもの居場所」担当</a:t>
            </a:r>
            <a:endParaRPr kumimoji="1" lang="en-US" altLang="ja-JP" sz="1100" dirty="0">
              <a:latin typeface="UD デジタル 教科書体 N-R" panose="02020400000000000000" pitchFamily="17" charset="-128"/>
              <a:ea typeface="UD デジタル 教科書体 N-R" panose="02020400000000000000" pitchFamily="17" charset="-128"/>
            </a:endParaRPr>
          </a:p>
          <a:p>
            <a:pPr algn="ctr"/>
            <a:r>
              <a:rPr kumimoji="1" lang="en-US" altLang="ja-JP" sz="1100" dirty="0">
                <a:latin typeface="UD デジタル 教科書体 N-R" panose="02020400000000000000" pitchFamily="17" charset="-128"/>
                <a:ea typeface="UD デジタル 教科書体 N-R" panose="02020400000000000000" pitchFamily="17" charset="-128"/>
              </a:rPr>
              <a:t>TEL:059-227-5145 FAX:059-227-6618 Mail: kodomo29@miewel.or.jp</a:t>
            </a:r>
          </a:p>
        </p:txBody>
      </p:sp>
      <p:sp>
        <p:nvSpPr>
          <p:cNvPr id="12" name="四角形: 角を丸くする 11">
            <a:extLst>
              <a:ext uri="{FF2B5EF4-FFF2-40B4-BE49-F238E27FC236}">
                <a16:creationId xmlns:a16="http://schemas.microsoft.com/office/drawing/2014/main" id="{871210B3-17D8-A022-AC08-C265ED0D9EA6}"/>
              </a:ext>
            </a:extLst>
          </p:cNvPr>
          <p:cNvSpPr/>
          <p:nvPr/>
        </p:nvSpPr>
        <p:spPr>
          <a:xfrm>
            <a:off x="2292600" y="2014450"/>
            <a:ext cx="4592420" cy="1107583"/>
          </a:xfrm>
          <a:prstGeom prst="roundRect">
            <a:avLst/>
          </a:prstGeom>
          <a:noFill/>
          <a:ln>
            <a:noFill/>
          </a:ln>
        </p:spPr>
        <p:style>
          <a:lnRef idx="3">
            <a:schemeClr val="lt1"/>
          </a:lnRef>
          <a:fillRef idx="1">
            <a:schemeClr val="accent4"/>
          </a:fillRef>
          <a:effectRef idx="1">
            <a:schemeClr val="accent4"/>
          </a:effectRef>
          <a:fontRef idx="minor">
            <a:schemeClr val="lt1"/>
          </a:fontRef>
        </p:style>
        <p:txBody>
          <a:bodyPr rtlCol="0" anchor="ctr"/>
          <a:lstStyle/>
          <a:p>
            <a:endParaRPr kumimoji="1" lang="en-US" altLang="ja-JP" b="1" dirty="0">
              <a:solidFill>
                <a:schemeClr val="bg1"/>
              </a:solidFill>
              <a:latin typeface="UD デジタル 教科書体 NP-B" panose="02020700000000000000" pitchFamily="18" charset="-128"/>
              <a:ea typeface="UD デジタル 教科書体 NP-B" panose="02020700000000000000" pitchFamily="18" charset="-128"/>
            </a:endParaRPr>
          </a:p>
        </p:txBody>
      </p:sp>
      <p:sp>
        <p:nvSpPr>
          <p:cNvPr id="44" name="四角形: 角を丸くする 43">
            <a:extLst>
              <a:ext uri="{FF2B5EF4-FFF2-40B4-BE49-F238E27FC236}">
                <a16:creationId xmlns:a16="http://schemas.microsoft.com/office/drawing/2014/main" id="{B0710573-9951-322B-0143-138B6370D2F5}"/>
              </a:ext>
            </a:extLst>
          </p:cNvPr>
          <p:cNvSpPr/>
          <p:nvPr/>
        </p:nvSpPr>
        <p:spPr>
          <a:xfrm>
            <a:off x="588786" y="2627000"/>
            <a:ext cx="2489694" cy="453828"/>
          </a:xfrm>
          <a:prstGeom prst="roundRect">
            <a:avLst/>
          </a:prstGeom>
          <a:noFill/>
          <a:ln>
            <a:noFill/>
          </a:ln>
        </p:spPr>
        <p:style>
          <a:lnRef idx="3">
            <a:schemeClr val="lt1"/>
          </a:lnRef>
          <a:fillRef idx="1">
            <a:schemeClr val="accent4"/>
          </a:fillRef>
          <a:effectRef idx="1">
            <a:schemeClr val="accent4"/>
          </a:effectRef>
          <a:fontRef idx="minor">
            <a:schemeClr val="lt1"/>
          </a:fontRef>
        </p:style>
        <p:txBody>
          <a:bodyPr rtlCol="0" anchor="ctr"/>
          <a:lstStyle/>
          <a:p>
            <a:endParaRPr kumimoji="1" lang="en-US" altLang="ja-JP" sz="1050" b="1" dirty="0">
              <a:solidFill>
                <a:schemeClr val="bg1"/>
              </a:solidFill>
              <a:latin typeface="UD デジタル 教科書体 NP-B" panose="02020700000000000000" pitchFamily="18" charset="-128"/>
              <a:ea typeface="UD デジタル 教科書体 NP-B" panose="02020700000000000000" pitchFamily="18" charset="-128"/>
            </a:endParaRPr>
          </a:p>
        </p:txBody>
      </p:sp>
      <p:sp>
        <p:nvSpPr>
          <p:cNvPr id="49" name="テキスト ボックス 48">
            <a:extLst>
              <a:ext uri="{FF2B5EF4-FFF2-40B4-BE49-F238E27FC236}">
                <a16:creationId xmlns:a16="http://schemas.microsoft.com/office/drawing/2014/main" id="{C1E700EB-F145-A4AB-6248-91E2DEA918C4}"/>
              </a:ext>
            </a:extLst>
          </p:cNvPr>
          <p:cNvSpPr txBox="1"/>
          <p:nvPr/>
        </p:nvSpPr>
        <p:spPr>
          <a:xfrm>
            <a:off x="777410" y="4951039"/>
            <a:ext cx="2031229" cy="615553"/>
          </a:xfrm>
          <a:prstGeom prst="rect">
            <a:avLst/>
          </a:prstGeom>
          <a:noFill/>
        </p:spPr>
        <p:txBody>
          <a:bodyPr wrap="square" rtlCol="0">
            <a:spAutoFit/>
          </a:bodyPr>
          <a:lstStyle/>
          <a:p>
            <a:pPr algn="ctr"/>
            <a:r>
              <a:rPr kumimoji="1" lang="en-US" altLang="ja-JP" sz="1400" dirty="0">
                <a:latin typeface="UD デジタル 教科書体 NP-B" panose="02020700000000000000" pitchFamily="18" charset="-128"/>
                <a:ea typeface="UD デジタル 教科書体 NP-B" panose="02020700000000000000" pitchFamily="18" charset="-128"/>
              </a:rPr>
              <a:t>NPO</a:t>
            </a:r>
            <a:r>
              <a:rPr kumimoji="1" lang="ja-JP" altLang="en-US" sz="1400" dirty="0">
                <a:latin typeface="UD デジタル 教科書体 NP-B" panose="02020700000000000000" pitchFamily="18" charset="-128"/>
                <a:ea typeface="UD デジタル 教科書体 NP-B" panose="02020700000000000000" pitchFamily="18" charset="-128"/>
              </a:rPr>
              <a:t>法人太陽の家</a:t>
            </a:r>
            <a:r>
              <a:rPr kumimoji="1" lang="ja-JP" altLang="en-US" dirty="0">
                <a:latin typeface="UD デジタル 教科書体 NP-B" panose="02020700000000000000" pitchFamily="18" charset="-128"/>
                <a:ea typeface="UD デジタル 教科書体 NP-B" panose="02020700000000000000" pitchFamily="18" charset="-128"/>
              </a:rPr>
              <a:t> </a:t>
            </a:r>
          </a:p>
          <a:p>
            <a:pPr algn="ctr"/>
            <a:r>
              <a:rPr kumimoji="1" lang="ja-JP" altLang="en-US" sz="1600" dirty="0">
                <a:latin typeface="UD デジタル 教科書体 NP-B" panose="02020700000000000000" pitchFamily="18" charset="-128"/>
                <a:ea typeface="UD デジタル 教科書体 NP-B" panose="02020700000000000000" pitchFamily="18" charset="-128"/>
              </a:rPr>
              <a:t>桑名こども食堂</a:t>
            </a:r>
          </a:p>
        </p:txBody>
      </p:sp>
      <p:sp>
        <p:nvSpPr>
          <p:cNvPr id="57" name="テキスト ボックス 56">
            <a:extLst>
              <a:ext uri="{FF2B5EF4-FFF2-40B4-BE49-F238E27FC236}">
                <a16:creationId xmlns:a16="http://schemas.microsoft.com/office/drawing/2014/main" id="{8709BE66-ECAB-AF0F-925E-3AFB752D2AA9}"/>
              </a:ext>
            </a:extLst>
          </p:cNvPr>
          <p:cNvSpPr txBox="1"/>
          <p:nvPr/>
        </p:nvSpPr>
        <p:spPr>
          <a:xfrm>
            <a:off x="3482734" y="8202959"/>
            <a:ext cx="2980394" cy="400110"/>
          </a:xfrm>
          <a:prstGeom prst="rect">
            <a:avLst/>
          </a:prstGeom>
          <a:noFill/>
        </p:spPr>
        <p:txBody>
          <a:bodyPr wrap="square" rtlCol="0">
            <a:spAutoFit/>
          </a:bodyPr>
          <a:lstStyle/>
          <a:p>
            <a:endParaRPr kumimoji="1" lang="en-US" altLang="ja-JP" sz="1000" dirty="0">
              <a:latin typeface="UD デジタル 教科書体 N-R" panose="02020400000000000000" pitchFamily="17" charset="-128"/>
              <a:ea typeface="UD デジタル 教科書体 N-R" panose="02020400000000000000" pitchFamily="17" charset="-128"/>
            </a:endParaRPr>
          </a:p>
          <a:p>
            <a:endParaRPr kumimoji="1" lang="ja-JP" altLang="en-US" sz="1000" dirty="0">
              <a:latin typeface="UD デジタル 教科書体 N-R" panose="02020400000000000000" pitchFamily="17" charset="-128"/>
              <a:ea typeface="UD デジタル 教科書体 N-R" panose="02020400000000000000" pitchFamily="17" charset="-128"/>
            </a:endParaRPr>
          </a:p>
        </p:txBody>
      </p:sp>
      <p:sp>
        <p:nvSpPr>
          <p:cNvPr id="48" name="テキスト ボックス 47">
            <a:extLst>
              <a:ext uri="{FF2B5EF4-FFF2-40B4-BE49-F238E27FC236}">
                <a16:creationId xmlns:a16="http://schemas.microsoft.com/office/drawing/2014/main" id="{16C0FD26-5A31-1449-41BF-4E1C9BBF99C5}"/>
              </a:ext>
            </a:extLst>
          </p:cNvPr>
          <p:cNvSpPr txBox="1"/>
          <p:nvPr/>
        </p:nvSpPr>
        <p:spPr>
          <a:xfrm>
            <a:off x="95249" y="2647178"/>
            <a:ext cx="3722914" cy="621260"/>
          </a:xfrm>
          <a:prstGeom prst="rect">
            <a:avLst/>
          </a:prstGeom>
          <a:noFill/>
        </p:spPr>
        <p:txBody>
          <a:bodyPr wrap="square">
            <a:spAutoFit/>
          </a:bodyPr>
          <a:lstStyle/>
          <a:p>
            <a:pPr>
              <a:lnSpc>
                <a:spcPct val="150000"/>
              </a:lnSpc>
            </a:pPr>
            <a:r>
              <a:rPr kumimoji="1" lang="en-US" altLang="ja-JP" sz="1200" dirty="0">
                <a:solidFill>
                  <a:schemeClr val="bg1"/>
                </a:solidFill>
                <a:latin typeface="UD デジタル 教科書体 N-R" panose="02020400000000000000" pitchFamily="17" charset="-128"/>
                <a:ea typeface="UD デジタル 教科書体 N-R" panose="02020400000000000000" pitchFamily="17" charset="-128"/>
              </a:rPr>
              <a:t>※</a:t>
            </a:r>
            <a:r>
              <a:rPr kumimoji="1" lang="ja-JP" altLang="en-US" sz="1200" dirty="0">
                <a:solidFill>
                  <a:schemeClr val="bg1"/>
                </a:solidFill>
                <a:latin typeface="UD デジタル 教科書体 N-R" panose="02020400000000000000" pitchFamily="17" charset="-128"/>
                <a:ea typeface="UD デジタル 教科書体 N-R" panose="02020400000000000000" pitchFamily="17" charset="-128"/>
              </a:rPr>
              <a:t>インターン参加者には、ボランティア行事用</a:t>
            </a:r>
            <a:endParaRPr kumimoji="1" lang="en-US" altLang="ja-JP" sz="1200" dirty="0">
              <a:solidFill>
                <a:schemeClr val="bg1"/>
              </a:solidFill>
              <a:latin typeface="UD デジタル 教科書体 N-R" panose="02020400000000000000" pitchFamily="17" charset="-128"/>
              <a:ea typeface="UD デジタル 教科書体 N-R" panose="02020400000000000000" pitchFamily="17" charset="-128"/>
            </a:endParaRPr>
          </a:p>
          <a:p>
            <a:pPr>
              <a:lnSpc>
                <a:spcPct val="150000"/>
              </a:lnSpc>
            </a:pPr>
            <a:r>
              <a:rPr kumimoji="1" lang="ja-JP" altLang="en-US" sz="1200" dirty="0">
                <a:solidFill>
                  <a:schemeClr val="bg1"/>
                </a:solidFill>
                <a:latin typeface="UD デジタル 教科書体 N-R" panose="02020400000000000000" pitchFamily="17" charset="-128"/>
                <a:ea typeface="UD デジタル 教科書体 N-R" panose="02020400000000000000" pitchFamily="17" charset="-128"/>
              </a:rPr>
              <a:t>　保険に加入していただきます（事務局負担）</a:t>
            </a:r>
            <a:endParaRPr kumimoji="1" lang="en-US" altLang="ja-JP" sz="1200" dirty="0">
              <a:solidFill>
                <a:schemeClr val="bg1"/>
              </a:solidFill>
              <a:latin typeface="UD デジタル 教科書体 N-R" panose="02020400000000000000" pitchFamily="17" charset="-128"/>
              <a:ea typeface="UD デジタル 教科書体 N-R" panose="02020400000000000000" pitchFamily="17" charset="-128"/>
            </a:endParaRPr>
          </a:p>
        </p:txBody>
      </p:sp>
      <p:sp>
        <p:nvSpPr>
          <p:cNvPr id="50" name="テキスト ボックス 49">
            <a:extLst>
              <a:ext uri="{FF2B5EF4-FFF2-40B4-BE49-F238E27FC236}">
                <a16:creationId xmlns:a16="http://schemas.microsoft.com/office/drawing/2014/main" id="{8FFD3E0F-470E-3313-4051-45D7B436FE1C}"/>
              </a:ext>
            </a:extLst>
          </p:cNvPr>
          <p:cNvSpPr txBox="1"/>
          <p:nvPr/>
        </p:nvSpPr>
        <p:spPr>
          <a:xfrm>
            <a:off x="114856" y="5484714"/>
            <a:ext cx="1871663" cy="261610"/>
          </a:xfrm>
          <a:prstGeom prst="rect">
            <a:avLst/>
          </a:prstGeom>
          <a:noFill/>
        </p:spPr>
        <p:txBody>
          <a:bodyPr wrap="square" rtlCol="0">
            <a:spAutoFit/>
          </a:bodyPr>
          <a:lstStyle/>
          <a:p>
            <a:r>
              <a:rPr kumimoji="1" lang="en-US" altLang="ja-JP" sz="1100" dirty="0">
                <a:latin typeface="UD デジタル 教科書体 N-R" panose="02020400000000000000" pitchFamily="17" charset="-128"/>
                <a:ea typeface="UD デジタル 教科書体 N-R" panose="02020400000000000000" pitchFamily="17" charset="-128"/>
              </a:rPr>
              <a:t>【</a:t>
            </a:r>
            <a:r>
              <a:rPr kumimoji="1" lang="ja-JP" altLang="en-US" sz="1100" dirty="0">
                <a:latin typeface="UD デジタル 教科書体 N-R" panose="02020400000000000000" pitchFamily="17" charset="-128"/>
                <a:ea typeface="UD デジタル 教科書体 N-R" panose="02020400000000000000" pitchFamily="17" charset="-128"/>
              </a:rPr>
              <a:t>子ども食堂</a:t>
            </a:r>
            <a:r>
              <a:rPr kumimoji="1" lang="en-US" altLang="ja-JP" sz="1100" dirty="0">
                <a:latin typeface="UD デジタル 教科書体 N-R" panose="02020400000000000000" pitchFamily="17" charset="-128"/>
                <a:ea typeface="UD デジタル 教科書体 N-R" panose="02020400000000000000" pitchFamily="17" charset="-128"/>
              </a:rPr>
              <a:t>】</a:t>
            </a:r>
            <a:endParaRPr kumimoji="1" lang="ja-JP" altLang="en-US" sz="1100" dirty="0">
              <a:latin typeface="UD デジタル 教科書体 N-R" panose="02020400000000000000" pitchFamily="17" charset="-128"/>
              <a:ea typeface="UD デジタル 教科書体 N-R" panose="02020400000000000000" pitchFamily="17" charset="-128"/>
            </a:endParaRPr>
          </a:p>
        </p:txBody>
      </p:sp>
      <p:sp>
        <p:nvSpPr>
          <p:cNvPr id="51" name="テキスト ボックス 50">
            <a:extLst>
              <a:ext uri="{FF2B5EF4-FFF2-40B4-BE49-F238E27FC236}">
                <a16:creationId xmlns:a16="http://schemas.microsoft.com/office/drawing/2014/main" id="{C5423430-1A02-1EEB-403E-F96C367FFECD}"/>
              </a:ext>
            </a:extLst>
          </p:cNvPr>
          <p:cNvSpPr txBox="1"/>
          <p:nvPr/>
        </p:nvSpPr>
        <p:spPr>
          <a:xfrm>
            <a:off x="1050068" y="5484714"/>
            <a:ext cx="2419610"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毎月第</a:t>
            </a:r>
            <a:r>
              <a:rPr kumimoji="1" lang="en-US" altLang="ja-JP" sz="12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3</a:t>
            </a:r>
            <a:r>
              <a:rPr kumimoji="1" lang="ja-JP" altLang="en-US" sz="12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木曜日　</a:t>
            </a:r>
            <a:r>
              <a:rPr kumimoji="1" lang="en-US" altLang="ja-JP" sz="100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14</a:t>
            </a:r>
            <a:r>
              <a:rPr kumimoji="1" lang="ja-JP" altLang="en-US" sz="100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en-US" altLang="ja-JP" sz="100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00</a:t>
            </a:r>
            <a:r>
              <a:rPr kumimoji="1" lang="ja-JP" altLang="en-US" sz="100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en-US" altLang="ja-JP" sz="1000" dirty="0">
                <a:solidFill>
                  <a:prstClr val="black"/>
                </a:solidFill>
                <a:latin typeface="UD デジタル 教科書体 N-R" panose="02020400000000000000" pitchFamily="17" charset="-128"/>
                <a:ea typeface="UD デジタル 教科書体 N-R" panose="02020400000000000000" pitchFamily="17" charset="-128"/>
              </a:rPr>
              <a:t>20</a:t>
            </a:r>
            <a:r>
              <a:rPr kumimoji="1" lang="ja-JP" altLang="en-US" sz="1000" dirty="0">
                <a:solidFill>
                  <a:prstClr val="black"/>
                </a:solidFill>
                <a:latin typeface="UD デジタル 教科書体 N-R" panose="02020400000000000000" pitchFamily="17" charset="-128"/>
                <a:ea typeface="UD デジタル 教科書体 N-R" panose="02020400000000000000" pitchFamily="17" charset="-128"/>
              </a:rPr>
              <a:t>：</a:t>
            </a:r>
            <a:r>
              <a:rPr kumimoji="1" lang="en-US" altLang="ja-JP" sz="1000" dirty="0">
                <a:solidFill>
                  <a:prstClr val="black"/>
                </a:solidFill>
                <a:latin typeface="UD デジタル 教科書体 N-R" panose="02020400000000000000" pitchFamily="17" charset="-128"/>
                <a:ea typeface="UD デジタル 教科書体 N-R" panose="02020400000000000000" pitchFamily="17" charset="-128"/>
              </a:rPr>
              <a:t>00</a:t>
            </a:r>
            <a:endParaRPr kumimoji="1" lang="en-US" altLang="ja-JP" sz="1200" dirty="0">
              <a:solidFill>
                <a:prstClr val="black"/>
              </a:solidFill>
              <a:latin typeface="UD デジタル 教科書体 N-R" panose="02020400000000000000" pitchFamily="17" charset="-128"/>
              <a:ea typeface="UD デジタル 教科書体 N-R" panose="02020400000000000000" pitchFamily="17" charset="-128"/>
            </a:endParaRPr>
          </a:p>
        </p:txBody>
      </p:sp>
      <p:sp>
        <p:nvSpPr>
          <p:cNvPr id="58" name="四角形: 角を丸くする 57">
            <a:extLst>
              <a:ext uri="{FF2B5EF4-FFF2-40B4-BE49-F238E27FC236}">
                <a16:creationId xmlns:a16="http://schemas.microsoft.com/office/drawing/2014/main" id="{9CFC8C3A-FF99-82CF-A3F7-E97C2F363782}"/>
              </a:ext>
            </a:extLst>
          </p:cNvPr>
          <p:cNvSpPr/>
          <p:nvPr/>
        </p:nvSpPr>
        <p:spPr>
          <a:xfrm>
            <a:off x="3516013" y="4927982"/>
            <a:ext cx="3248025" cy="1188320"/>
          </a:xfrm>
          <a:prstGeom prst="roundRect">
            <a:avLst/>
          </a:prstGeom>
          <a:noFill/>
          <a:ln w="28575">
            <a:solidFill>
              <a:srgbClr val="F77D0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楕円 58">
            <a:extLst>
              <a:ext uri="{FF2B5EF4-FFF2-40B4-BE49-F238E27FC236}">
                <a16:creationId xmlns:a16="http://schemas.microsoft.com/office/drawing/2014/main" id="{2B7EA149-657E-081A-03F2-F1DA75316EF2}"/>
              </a:ext>
            </a:extLst>
          </p:cNvPr>
          <p:cNvSpPr/>
          <p:nvPr/>
        </p:nvSpPr>
        <p:spPr>
          <a:xfrm>
            <a:off x="3444085" y="4927867"/>
            <a:ext cx="474348" cy="403268"/>
          </a:xfrm>
          <a:prstGeom prst="ellipse">
            <a:avLst/>
          </a:prstGeom>
          <a:solidFill>
            <a:srgbClr val="F77D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UD デジタル 教科書体 NP-B" panose="02020700000000000000" pitchFamily="18" charset="-128"/>
              <a:ea typeface="UD デジタル 教科書体 NP-B" panose="02020700000000000000" pitchFamily="18" charset="-128"/>
            </a:endParaRPr>
          </a:p>
        </p:txBody>
      </p:sp>
      <p:sp>
        <p:nvSpPr>
          <p:cNvPr id="61" name="テキスト ボックス 60">
            <a:extLst>
              <a:ext uri="{FF2B5EF4-FFF2-40B4-BE49-F238E27FC236}">
                <a16:creationId xmlns:a16="http://schemas.microsoft.com/office/drawing/2014/main" id="{FAD91802-2BC8-A5BF-B587-31957DEE5ED0}"/>
              </a:ext>
            </a:extLst>
          </p:cNvPr>
          <p:cNvSpPr txBox="1"/>
          <p:nvPr/>
        </p:nvSpPr>
        <p:spPr>
          <a:xfrm>
            <a:off x="3969235" y="4969024"/>
            <a:ext cx="2742612" cy="553998"/>
          </a:xfrm>
          <a:prstGeom prst="rect">
            <a:avLst/>
          </a:prstGeom>
          <a:noFill/>
        </p:spPr>
        <p:txBody>
          <a:bodyPr wrap="square" rtlCol="0">
            <a:spAutoFit/>
          </a:bodyPr>
          <a:lstStyle/>
          <a:p>
            <a:r>
              <a:rPr kumimoji="1" lang="en-US" altLang="ja-JP" sz="1400" dirty="0">
                <a:latin typeface="UD デジタル 教科書体 NP-B" panose="02020700000000000000" pitchFamily="18" charset="-128"/>
                <a:ea typeface="UD デジタル 教科書体 NP-B" panose="02020700000000000000" pitchFamily="18" charset="-128"/>
              </a:rPr>
              <a:t>         NPO</a:t>
            </a:r>
            <a:r>
              <a:rPr kumimoji="1" lang="ja-JP" altLang="en-US" sz="1400" dirty="0">
                <a:latin typeface="UD デジタル 教科書体 NP-B" panose="02020700000000000000" pitchFamily="18" charset="-128"/>
                <a:ea typeface="UD デジタル 教科書体 NP-B" panose="02020700000000000000" pitchFamily="18" charset="-128"/>
              </a:rPr>
              <a:t>法人</a:t>
            </a:r>
            <a:r>
              <a:rPr kumimoji="1" lang="en-US" altLang="ja-JP" sz="1400" dirty="0">
                <a:latin typeface="UD デジタル 教科書体 NP-B" panose="02020700000000000000" pitchFamily="18" charset="-128"/>
                <a:ea typeface="UD デジタル 教科書体 NP-B" panose="02020700000000000000" pitchFamily="18" charset="-128"/>
              </a:rPr>
              <a:t>shining</a:t>
            </a:r>
            <a:r>
              <a:rPr kumimoji="1" lang="ja-JP" altLang="en-US" sz="1400" dirty="0">
                <a:latin typeface="UD デジタル 教科書体 NP-B" panose="02020700000000000000" pitchFamily="18" charset="-128"/>
                <a:ea typeface="UD デジタル 教科書体 NP-B" panose="02020700000000000000" pitchFamily="18" charset="-128"/>
              </a:rPr>
              <a:t>　</a:t>
            </a:r>
            <a:endParaRPr kumimoji="1" lang="en-US" altLang="ja-JP" sz="1400" dirty="0">
              <a:latin typeface="UD デジタル 教科書体 NP-B" panose="02020700000000000000" pitchFamily="18" charset="-128"/>
              <a:ea typeface="UD デジタル 教科書体 NP-B" panose="02020700000000000000" pitchFamily="18" charset="-128"/>
            </a:endParaRPr>
          </a:p>
          <a:p>
            <a:r>
              <a:rPr kumimoji="1" lang="ja-JP" altLang="en-US" sz="1600" dirty="0">
                <a:latin typeface="UD デジタル 教科書体 NP-B" panose="02020700000000000000" pitchFamily="18" charset="-128"/>
                <a:ea typeface="UD デジタル 教科書体 NP-B" panose="02020700000000000000" pitchFamily="18" charset="-128"/>
              </a:rPr>
              <a:t>鈴鹿子ども食堂りんごの家　</a:t>
            </a:r>
          </a:p>
        </p:txBody>
      </p:sp>
      <p:sp>
        <p:nvSpPr>
          <p:cNvPr id="62" name="テキスト ボックス 61">
            <a:extLst>
              <a:ext uri="{FF2B5EF4-FFF2-40B4-BE49-F238E27FC236}">
                <a16:creationId xmlns:a16="http://schemas.microsoft.com/office/drawing/2014/main" id="{DC9D75F9-57AA-8C1D-3FF3-1963967A796F}"/>
              </a:ext>
            </a:extLst>
          </p:cNvPr>
          <p:cNvSpPr txBox="1"/>
          <p:nvPr/>
        </p:nvSpPr>
        <p:spPr>
          <a:xfrm>
            <a:off x="3399687" y="5014718"/>
            <a:ext cx="1871663" cy="253916"/>
          </a:xfrm>
          <a:prstGeom prst="rect">
            <a:avLst/>
          </a:prstGeom>
          <a:noFill/>
        </p:spPr>
        <p:txBody>
          <a:bodyPr wrap="square" rtlCol="0">
            <a:spAutoFit/>
          </a:bodyPr>
          <a:lstStyle/>
          <a:p>
            <a:r>
              <a:rPr kumimoji="1" lang="ja-JP" altLang="en-US" sz="1050" dirty="0">
                <a:solidFill>
                  <a:schemeClr val="bg1"/>
                </a:solidFill>
                <a:latin typeface="UD デジタル 教科書体 N-R" panose="02020400000000000000" pitchFamily="17" charset="-128"/>
                <a:ea typeface="UD デジタル 教科書体 N-R" panose="02020400000000000000" pitchFamily="17" charset="-128"/>
              </a:rPr>
              <a:t>鈴鹿市</a:t>
            </a:r>
          </a:p>
        </p:txBody>
      </p:sp>
      <p:sp>
        <p:nvSpPr>
          <p:cNvPr id="63" name="テキスト ボックス 62">
            <a:extLst>
              <a:ext uri="{FF2B5EF4-FFF2-40B4-BE49-F238E27FC236}">
                <a16:creationId xmlns:a16="http://schemas.microsoft.com/office/drawing/2014/main" id="{6842B32F-F897-0F12-3E07-9204B0D3325A}"/>
              </a:ext>
            </a:extLst>
          </p:cNvPr>
          <p:cNvSpPr txBox="1"/>
          <p:nvPr/>
        </p:nvSpPr>
        <p:spPr>
          <a:xfrm>
            <a:off x="3450482" y="5508042"/>
            <a:ext cx="3357312" cy="2616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ja-JP" altLang="en-US" sz="1100" dirty="0">
                <a:latin typeface="UD デジタル 教科書体 N-R" panose="02020400000000000000" pitchFamily="17" charset="-128"/>
                <a:ea typeface="UD デジタル 教科書体 N-R" panose="02020400000000000000" pitchFamily="17" charset="-128"/>
              </a:rPr>
              <a:t>子ども食堂</a:t>
            </a:r>
            <a:r>
              <a:rPr kumimoji="1" lang="en-US" altLang="ja-JP" sz="1100" dirty="0">
                <a:latin typeface="UD デジタル 教科書体 N-R" panose="02020400000000000000" pitchFamily="17" charset="-128"/>
                <a:ea typeface="UD デジタル 教科書体 N-R" panose="02020400000000000000" pitchFamily="17" charset="-128"/>
              </a:rPr>
              <a:t>】</a:t>
            </a:r>
            <a:r>
              <a:rPr kumimoji="1" lang="ja-JP" altLang="en-US" sz="1100" b="1" dirty="0">
                <a:solidFill>
                  <a:prstClr val="black"/>
                </a:solidFill>
                <a:latin typeface="UD デジタル 教科書体 N-R" panose="02020400000000000000" pitchFamily="17" charset="-128"/>
                <a:ea typeface="UD デジタル 教科書体 N-R" panose="02020400000000000000" pitchFamily="17" charset="-128"/>
              </a:rPr>
              <a:t>毎月第</a:t>
            </a:r>
            <a:r>
              <a:rPr kumimoji="1" lang="en-US" altLang="ja-JP" sz="1100" b="1" dirty="0">
                <a:solidFill>
                  <a:prstClr val="black"/>
                </a:solidFill>
                <a:latin typeface="UD デジタル 教科書体 N-R" panose="02020400000000000000" pitchFamily="17" charset="-128"/>
                <a:ea typeface="UD デジタル 教科書体 N-R" panose="02020400000000000000" pitchFamily="17" charset="-128"/>
              </a:rPr>
              <a:t>3</a:t>
            </a:r>
            <a:r>
              <a:rPr kumimoji="1" lang="ja-JP" altLang="en-US" sz="1100" b="1" dirty="0">
                <a:solidFill>
                  <a:prstClr val="black"/>
                </a:solidFill>
                <a:latin typeface="UD デジタル 教科書体 N-R" panose="02020400000000000000" pitchFamily="17" charset="-128"/>
                <a:ea typeface="UD デジタル 教科書体 N-R" panose="02020400000000000000" pitchFamily="17" charset="-128"/>
              </a:rPr>
              <a:t>土曜日　</a:t>
            </a:r>
            <a:r>
              <a:rPr kumimoji="1" lang="en-US" altLang="ja-JP" sz="1000" b="1" dirty="0">
                <a:solidFill>
                  <a:prstClr val="black"/>
                </a:solidFill>
                <a:latin typeface="UD デジタル 教科書体 N-R" panose="02020400000000000000" pitchFamily="17" charset="-128"/>
                <a:ea typeface="UD デジタル 教科書体 N-R" panose="02020400000000000000" pitchFamily="17" charset="-128"/>
              </a:rPr>
              <a:t>9</a:t>
            </a:r>
            <a:r>
              <a:rPr kumimoji="1" lang="ja-JP" altLang="en-US" sz="1000" b="1" dirty="0">
                <a:solidFill>
                  <a:prstClr val="black"/>
                </a:solidFill>
                <a:latin typeface="UD デジタル 教科書体 N-R" panose="02020400000000000000" pitchFamily="17" charset="-128"/>
                <a:ea typeface="UD デジタル 教科書体 N-R" panose="02020400000000000000" pitchFamily="17" charset="-128"/>
              </a:rPr>
              <a:t>：</a:t>
            </a:r>
            <a:r>
              <a:rPr kumimoji="1" lang="en-US" altLang="ja-JP" sz="1000" b="1" dirty="0">
                <a:solidFill>
                  <a:prstClr val="black"/>
                </a:solidFill>
                <a:latin typeface="UD デジタル 教科書体 N-R" panose="02020400000000000000" pitchFamily="17" charset="-128"/>
                <a:ea typeface="UD デジタル 教科書体 N-R" panose="02020400000000000000" pitchFamily="17" charset="-128"/>
              </a:rPr>
              <a:t>00</a:t>
            </a:r>
            <a:r>
              <a:rPr kumimoji="1" lang="ja-JP" altLang="en-US" sz="1000" b="1" dirty="0">
                <a:solidFill>
                  <a:prstClr val="black"/>
                </a:solidFill>
                <a:latin typeface="UD デジタル 教科書体 N-R" panose="02020400000000000000" pitchFamily="17" charset="-128"/>
                <a:ea typeface="UD デジタル 教科書体 N-R" panose="02020400000000000000" pitchFamily="17" charset="-128"/>
              </a:rPr>
              <a:t>～</a:t>
            </a:r>
            <a:r>
              <a:rPr kumimoji="1" lang="en-US" altLang="ja-JP" sz="1000" b="1" dirty="0">
                <a:solidFill>
                  <a:prstClr val="black"/>
                </a:solidFill>
                <a:latin typeface="UD デジタル 教科書体 N-R" panose="02020400000000000000" pitchFamily="17" charset="-128"/>
                <a:ea typeface="UD デジタル 教科書体 N-R" panose="02020400000000000000" pitchFamily="17" charset="-128"/>
              </a:rPr>
              <a:t>15</a:t>
            </a:r>
            <a:r>
              <a:rPr kumimoji="1" lang="ja-JP" altLang="en-US" sz="1000" b="1" dirty="0">
                <a:solidFill>
                  <a:prstClr val="black"/>
                </a:solidFill>
                <a:latin typeface="UD デジタル 教科書体 N-R" panose="02020400000000000000" pitchFamily="17" charset="-128"/>
                <a:ea typeface="UD デジタル 教科書体 N-R" panose="02020400000000000000" pitchFamily="17" charset="-128"/>
              </a:rPr>
              <a:t>：</a:t>
            </a:r>
            <a:r>
              <a:rPr kumimoji="1" lang="en-US" altLang="ja-JP" sz="1000" b="1" dirty="0">
                <a:solidFill>
                  <a:prstClr val="black"/>
                </a:solidFill>
                <a:latin typeface="UD デジタル 教科書体 N-R" panose="02020400000000000000" pitchFamily="17" charset="-128"/>
                <a:ea typeface="UD デジタル 教科書体 N-R" panose="02020400000000000000" pitchFamily="17" charset="-128"/>
              </a:rPr>
              <a:t>00</a:t>
            </a:r>
            <a:endParaRPr kumimoji="1" lang="en-US" altLang="ja-JP" sz="1100" dirty="0">
              <a:solidFill>
                <a:prstClr val="black"/>
              </a:solidFill>
              <a:latin typeface="UD デジタル 教科書体 N-R" panose="02020400000000000000" pitchFamily="17" charset="-128"/>
              <a:ea typeface="UD デジタル 教科書体 N-R" panose="02020400000000000000" pitchFamily="17" charset="-128"/>
            </a:endParaRPr>
          </a:p>
        </p:txBody>
      </p:sp>
      <p:sp>
        <p:nvSpPr>
          <p:cNvPr id="93" name="テキスト ボックス 92">
            <a:extLst>
              <a:ext uri="{FF2B5EF4-FFF2-40B4-BE49-F238E27FC236}">
                <a16:creationId xmlns:a16="http://schemas.microsoft.com/office/drawing/2014/main" id="{0E11AB46-0971-64EF-A813-8EE23D597793}"/>
              </a:ext>
            </a:extLst>
          </p:cNvPr>
          <p:cNvSpPr txBox="1"/>
          <p:nvPr/>
        </p:nvSpPr>
        <p:spPr>
          <a:xfrm>
            <a:off x="3427610" y="5765689"/>
            <a:ext cx="3540191" cy="2616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ja-JP" altLang="en-US" sz="11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学習支援</a:t>
            </a:r>
            <a:r>
              <a:rPr kumimoji="1" lang="en-US" altLang="ja-JP" sz="11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ja-JP" altLang="en-US" sz="11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毎月第２・第４土曜日 </a:t>
            </a:r>
            <a:r>
              <a:rPr kumimoji="1" lang="en-US" altLang="ja-JP" sz="10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16</a:t>
            </a:r>
            <a:r>
              <a:rPr kumimoji="1" lang="ja-JP" altLang="en-US" sz="10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en-US" altLang="ja-JP" sz="10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00</a:t>
            </a:r>
            <a:r>
              <a:rPr kumimoji="1" lang="ja-JP" altLang="en-US" sz="10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en-US" altLang="ja-JP" sz="10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19</a:t>
            </a:r>
            <a:r>
              <a:rPr kumimoji="1" lang="ja-JP" altLang="en-US" sz="10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en-US" altLang="ja-JP" sz="10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00</a:t>
            </a:r>
            <a:endParaRPr kumimoji="1" lang="ja-JP" altLang="en-US" sz="11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p:txBody>
      </p:sp>
      <p:sp>
        <p:nvSpPr>
          <p:cNvPr id="94" name="テキスト ボックス 93">
            <a:extLst>
              <a:ext uri="{FF2B5EF4-FFF2-40B4-BE49-F238E27FC236}">
                <a16:creationId xmlns:a16="http://schemas.microsoft.com/office/drawing/2014/main" id="{E8257999-0384-1AE1-F01A-166A8DC9AF4C}"/>
              </a:ext>
            </a:extLst>
          </p:cNvPr>
          <p:cNvSpPr txBox="1"/>
          <p:nvPr/>
        </p:nvSpPr>
        <p:spPr>
          <a:xfrm>
            <a:off x="129323" y="5694626"/>
            <a:ext cx="3238525" cy="420949"/>
          </a:xfrm>
          <a:prstGeom prst="rect">
            <a:avLst/>
          </a:prstGeom>
          <a:noFill/>
        </p:spPr>
        <p:txBody>
          <a:bodyPr wrap="square" rtlCol="0">
            <a:spAutoFit/>
          </a:bodyPr>
          <a:lstStyle/>
          <a:p>
            <a:pPr marL="0" marR="0" lvl="0" indent="0" algn="l" defTabSz="457200" rtl="0" eaLnBrk="1" fontAlgn="auto" latinLnBrk="0" hangingPunct="1">
              <a:lnSpc>
                <a:spcPts val="1300"/>
              </a:lnSpc>
              <a:spcBef>
                <a:spcPts val="0"/>
              </a:spcBef>
              <a:spcAft>
                <a:spcPts val="0"/>
              </a:spcAft>
              <a:buClrTx/>
              <a:buSzTx/>
              <a:buFontTx/>
              <a:buNone/>
              <a:tabLst/>
              <a:defRPr/>
            </a:pPr>
            <a:r>
              <a:rPr kumimoji="1" lang="ja-JP" altLang="en-US" sz="1000" dirty="0">
                <a:solidFill>
                  <a:schemeClr val="tx1">
                    <a:lumMod val="85000"/>
                    <a:lumOff val="15000"/>
                  </a:schemeClr>
                </a:solidFill>
                <a:latin typeface="UD デジタル 教科書体 N-R" panose="02020400000000000000" pitchFamily="17" charset="-128"/>
                <a:ea typeface="UD デジタル 教科書体 N-R" panose="02020400000000000000" pitchFamily="17" charset="-128"/>
              </a:rPr>
              <a:t>　</a:t>
            </a:r>
            <a:r>
              <a:rPr kumimoji="1" lang="en-US" altLang="ja-JP" sz="1000" b="0" i="0" u="none" strike="noStrike" kern="1200" cap="none" spc="0" normalizeH="0" baseline="0" noProof="0" dirty="0">
                <a:ln>
                  <a:noFill/>
                </a:ln>
                <a:solidFill>
                  <a:schemeClr val="tx1">
                    <a:lumMod val="85000"/>
                    <a:lumOff val="15000"/>
                  </a:schemeClr>
                </a:solidFill>
                <a:effectLst/>
                <a:uLnTx/>
                <a:uFillTx/>
                <a:latin typeface="UD デジタル 教科書体 N-R" panose="02020400000000000000" pitchFamily="17" charset="-128"/>
                <a:ea typeface="UD デジタル 教科書体 N-R" panose="02020400000000000000" pitchFamily="17" charset="-128"/>
                <a:cs typeface="+mn-cs"/>
              </a:rPr>
              <a:t>15</a:t>
            </a:r>
            <a:r>
              <a:rPr kumimoji="1" lang="ja-JP" altLang="en-US" sz="1000" b="0" i="0" u="none" strike="noStrike" kern="1200" cap="none" spc="0" normalizeH="0" baseline="0" noProof="0" dirty="0">
                <a:ln>
                  <a:noFill/>
                </a:ln>
                <a:solidFill>
                  <a:schemeClr val="tx1">
                    <a:lumMod val="85000"/>
                    <a:lumOff val="15000"/>
                  </a:schemeClr>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en-US" altLang="ja-JP" sz="1000" b="0" i="0" u="none" strike="noStrike" kern="1200" cap="none" spc="0" normalizeH="0" baseline="0" noProof="0" dirty="0">
                <a:ln>
                  <a:noFill/>
                </a:ln>
                <a:solidFill>
                  <a:schemeClr val="tx1">
                    <a:lumMod val="85000"/>
                    <a:lumOff val="15000"/>
                  </a:schemeClr>
                </a:solidFill>
                <a:effectLst/>
                <a:uLnTx/>
                <a:uFillTx/>
                <a:latin typeface="UD デジタル 教科書体 N-R" panose="02020400000000000000" pitchFamily="17" charset="-128"/>
                <a:ea typeface="UD デジタル 教科書体 N-R" panose="02020400000000000000" pitchFamily="17" charset="-128"/>
                <a:cs typeface="+mn-cs"/>
              </a:rPr>
              <a:t>30</a:t>
            </a:r>
            <a:r>
              <a:rPr kumimoji="1" lang="ja-JP" altLang="en-US" sz="1000" b="0" i="0" u="none" strike="noStrike" kern="1200" cap="none" spc="0" normalizeH="0" baseline="0" noProof="0" dirty="0">
                <a:ln>
                  <a:noFill/>
                </a:ln>
                <a:solidFill>
                  <a:schemeClr val="tx1">
                    <a:lumMod val="85000"/>
                    <a:lumOff val="15000"/>
                  </a:schemeClr>
                </a:solidFill>
                <a:effectLst/>
                <a:uLnTx/>
                <a:uFillTx/>
                <a:latin typeface="UD デジタル 教科書体 N-R" panose="02020400000000000000" pitchFamily="17" charset="-128"/>
                <a:ea typeface="UD デジタル 教科書体 N-R" panose="02020400000000000000" pitchFamily="17" charset="-128"/>
                <a:cs typeface="+mn-cs"/>
              </a:rPr>
              <a:t>～ボランティア受け入れの説明を行います。</a:t>
            </a:r>
            <a:endParaRPr kumimoji="1" lang="en-US" altLang="ja-JP" sz="1000" b="0" i="0" u="none" strike="noStrike" kern="1200" cap="none" spc="0" normalizeH="0" baseline="0" noProof="0" dirty="0">
              <a:ln>
                <a:noFill/>
              </a:ln>
              <a:solidFill>
                <a:schemeClr val="tx1">
                  <a:lumMod val="85000"/>
                  <a:lumOff val="15000"/>
                </a:schemeClr>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457200" rtl="0" eaLnBrk="1" fontAlgn="auto" latinLnBrk="0" hangingPunct="1">
              <a:lnSpc>
                <a:spcPts val="1300"/>
              </a:lnSpc>
              <a:spcBef>
                <a:spcPts val="0"/>
              </a:spcBef>
              <a:spcAft>
                <a:spcPts val="0"/>
              </a:spcAft>
              <a:buClrTx/>
              <a:buSzTx/>
              <a:buFontTx/>
              <a:buNone/>
              <a:tabLst/>
              <a:defRPr/>
            </a:pPr>
            <a:r>
              <a:rPr kumimoji="1" lang="ja-JP" altLang="en-US" sz="1000" dirty="0">
                <a:solidFill>
                  <a:schemeClr val="tx1">
                    <a:lumMod val="85000"/>
                    <a:lumOff val="15000"/>
                  </a:schemeClr>
                </a:solidFill>
                <a:latin typeface="UD デジタル 教科書体 N-R" panose="02020400000000000000" pitchFamily="17" charset="-128"/>
                <a:ea typeface="UD デジタル 教科書体 N-R" panose="02020400000000000000" pitchFamily="17" charset="-128"/>
              </a:rPr>
              <a:t>　</a:t>
            </a:r>
            <a:r>
              <a:rPr kumimoji="1" lang="ja-JP" altLang="en-US" sz="1000" b="0" i="0" u="none" strike="noStrike" kern="1200" cap="none" spc="0" normalizeH="0" baseline="0" noProof="0" dirty="0">
                <a:ln>
                  <a:noFill/>
                </a:ln>
                <a:solidFill>
                  <a:schemeClr val="tx1">
                    <a:lumMod val="85000"/>
                    <a:lumOff val="15000"/>
                  </a:schemeClr>
                </a:solidFill>
                <a:effectLst/>
                <a:uLnTx/>
                <a:uFillTx/>
                <a:latin typeface="UD デジタル 教科書体 N-R" panose="02020400000000000000" pitchFamily="17" charset="-128"/>
                <a:ea typeface="UD デジタル 教科書体 N-R" panose="02020400000000000000" pitchFamily="17" charset="-128"/>
                <a:cs typeface="+mn-cs"/>
              </a:rPr>
              <a:t>その前後の時間には、詳しいお話も可能です！</a:t>
            </a:r>
          </a:p>
        </p:txBody>
      </p:sp>
      <p:sp>
        <p:nvSpPr>
          <p:cNvPr id="95" name="テキスト ボックス 94">
            <a:extLst>
              <a:ext uri="{FF2B5EF4-FFF2-40B4-BE49-F238E27FC236}">
                <a16:creationId xmlns:a16="http://schemas.microsoft.com/office/drawing/2014/main" id="{77122402-E31B-7F21-0B5C-68AB939956C7}"/>
              </a:ext>
            </a:extLst>
          </p:cNvPr>
          <p:cNvSpPr txBox="1"/>
          <p:nvPr/>
        </p:nvSpPr>
        <p:spPr>
          <a:xfrm>
            <a:off x="37676" y="5024229"/>
            <a:ext cx="1871663" cy="253916"/>
          </a:xfrm>
          <a:prstGeom prst="rect">
            <a:avLst/>
          </a:prstGeom>
          <a:noFill/>
        </p:spPr>
        <p:txBody>
          <a:bodyPr wrap="square" rtlCol="0">
            <a:spAutoFit/>
          </a:bodyPr>
          <a:lstStyle/>
          <a:p>
            <a:r>
              <a:rPr kumimoji="1" lang="ja-JP" altLang="en-US" sz="1050" dirty="0">
                <a:solidFill>
                  <a:schemeClr val="bg1"/>
                </a:solidFill>
                <a:latin typeface="UD デジタル 教科書体 N-R" panose="02020400000000000000" pitchFamily="17" charset="-128"/>
                <a:ea typeface="UD デジタル 教科書体 N-R" panose="02020400000000000000" pitchFamily="17" charset="-128"/>
              </a:rPr>
              <a:t>桑名市</a:t>
            </a:r>
          </a:p>
        </p:txBody>
      </p:sp>
      <p:sp>
        <p:nvSpPr>
          <p:cNvPr id="65" name="四角形: 角を丸くする 64">
            <a:extLst>
              <a:ext uri="{FF2B5EF4-FFF2-40B4-BE49-F238E27FC236}">
                <a16:creationId xmlns:a16="http://schemas.microsoft.com/office/drawing/2014/main" id="{A21839AE-25EA-63EA-5329-56240A5F2C0E}"/>
              </a:ext>
            </a:extLst>
          </p:cNvPr>
          <p:cNvSpPr/>
          <p:nvPr/>
        </p:nvSpPr>
        <p:spPr>
          <a:xfrm>
            <a:off x="165890" y="6308492"/>
            <a:ext cx="3248025" cy="1158523"/>
          </a:xfrm>
          <a:prstGeom prst="roundRect">
            <a:avLst/>
          </a:prstGeom>
          <a:noFill/>
          <a:ln w="28575">
            <a:solidFill>
              <a:srgbClr val="F77D0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楕円 65">
            <a:extLst>
              <a:ext uri="{FF2B5EF4-FFF2-40B4-BE49-F238E27FC236}">
                <a16:creationId xmlns:a16="http://schemas.microsoft.com/office/drawing/2014/main" id="{BCA45B41-C9C2-9E77-200B-21C3DB7FB002}"/>
              </a:ext>
            </a:extLst>
          </p:cNvPr>
          <p:cNvSpPr/>
          <p:nvPr/>
        </p:nvSpPr>
        <p:spPr>
          <a:xfrm>
            <a:off x="97661" y="6290579"/>
            <a:ext cx="474348" cy="403268"/>
          </a:xfrm>
          <a:prstGeom prst="ellipse">
            <a:avLst/>
          </a:prstGeom>
          <a:solidFill>
            <a:srgbClr val="F77D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UD デジタル 教科書体 NP-B" panose="02020700000000000000" pitchFamily="18" charset="-128"/>
              <a:ea typeface="UD デジタル 教科書体 NP-B" panose="02020700000000000000" pitchFamily="18" charset="-128"/>
            </a:endParaRPr>
          </a:p>
        </p:txBody>
      </p:sp>
      <p:sp>
        <p:nvSpPr>
          <p:cNvPr id="72" name="四角形: 角を丸くする 71">
            <a:extLst>
              <a:ext uri="{FF2B5EF4-FFF2-40B4-BE49-F238E27FC236}">
                <a16:creationId xmlns:a16="http://schemas.microsoft.com/office/drawing/2014/main" id="{EC240504-2D05-1955-0B43-3B316E82F3F0}"/>
              </a:ext>
            </a:extLst>
          </p:cNvPr>
          <p:cNvSpPr/>
          <p:nvPr/>
        </p:nvSpPr>
        <p:spPr>
          <a:xfrm>
            <a:off x="3526541" y="6301809"/>
            <a:ext cx="3248025" cy="1172201"/>
          </a:xfrm>
          <a:prstGeom prst="roundRect">
            <a:avLst/>
          </a:prstGeom>
          <a:noFill/>
          <a:ln w="28575">
            <a:solidFill>
              <a:srgbClr val="F77D0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楕円 72">
            <a:extLst>
              <a:ext uri="{FF2B5EF4-FFF2-40B4-BE49-F238E27FC236}">
                <a16:creationId xmlns:a16="http://schemas.microsoft.com/office/drawing/2014/main" id="{5C983C02-FA01-46EC-674D-74A7E200FC3F}"/>
              </a:ext>
            </a:extLst>
          </p:cNvPr>
          <p:cNvSpPr/>
          <p:nvPr/>
        </p:nvSpPr>
        <p:spPr>
          <a:xfrm>
            <a:off x="3463389" y="6273844"/>
            <a:ext cx="474348" cy="403268"/>
          </a:xfrm>
          <a:prstGeom prst="ellipse">
            <a:avLst/>
          </a:prstGeom>
          <a:solidFill>
            <a:srgbClr val="F77D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UD デジタル 教科書体 NP-B" panose="02020700000000000000" pitchFamily="18" charset="-128"/>
              <a:ea typeface="UD デジタル 教科書体 NP-B" panose="02020700000000000000" pitchFamily="18" charset="-128"/>
            </a:endParaRPr>
          </a:p>
        </p:txBody>
      </p:sp>
      <p:sp>
        <p:nvSpPr>
          <p:cNvPr id="75" name="テキスト ボックス 74">
            <a:extLst>
              <a:ext uri="{FF2B5EF4-FFF2-40B4-BE49-F238E27FC236}">
                <a16:creationId xmlns:a16="http://schemas.microsoft.com/office/drawing/2014/main" id="{0CF474D2-82BD-8630-01A4-36D487075731}"/>
              </a:ext>
            </a:extLst>
          </p:cNvPr>
          <p:cNvSpPr txBox="1"/>
          <p:nvPr/>
        </p:nvSpPr>
        <p:spPr>
          <a:xfrm>
            <a:off x="3719776" y="6417684"/>
            <a:ext cx="3248025" cy="538609"/>
          </a:xfrm>
          <a:prstGeom prst="rect">
            <a:avLst/>
          </a:prstGeom>
          <a:noFill/>
        </p:spPr>
        <p:txBody>
          <a:bodyPr wrap="square" rtlCol="0">
            <a:spAutoFit/>
          </a:bodyPr>
          <a:lstStyle/>
          <a:p>
            <a:pPr algn="ctr"/>
            <a:r>
              <a:rPr kumimoji="1" lang="ja-JP" altLang="en-US" sz="1100" dirty="0">
                <a:latin typeface="UD デジタル 教科書体 NP-B" panose="02020700000000000000" pitchFamily="18" charset="-128"/>
                <a:ea typeface="UD デジタル 教科書体 NP-B" panose="02020700000000000000" pitchFamily="18" charset="-128"/>
              </a:rPr>
              <a:t>みんなの居場所「こどもの隣」プロジェクト</a:t>
            </a:r>
            <a:endParaRPr kumimoji="1" lang="en-US" altLang="ja-JP" sz="1100" dirty="0">
              <a:latin typeface="UD デジタル 教科書体 NP-B" panose="02020700000000000000" pitchFamily="18" charset="-128"/>
              <a:ea typeface="UD デジタル 教科書体 NP-B" panose="02020700000000000000" pitchFamily="18" charset="-128"/>
            </a:endParaRPr>
          </a:p>
          <a:p>
            <a:pPr algn="ctr"/>
            <a:endParaRPr kumimoji="1" lang="en-US" altLang="ja-JP" sz="200" dirty="0" smtClean="0">
              <a:latin typeface="UD デジタル 教科書体 NP-B" panose="02020700000000000000" pitchFamily="18" charset="-128"/>
              <a:ea typeface="UD デジタル 教科書体 NP-B" panose="02020700000000000000" pitchFamily="18" charset="-128"/>
            </a:endParaRPr>
          </a:p>
          <a:p>
            <a:pPr algn="ctr"/>
            <a:r>
              <a:rPr kumimoji="1" lang="ja-JP" altLang="en-US" sz="1600" dirty="0" smtClean="0">
                <a:latin typeface="UD デジタル 教科書体 NP-B" panose="02020700000000000000" pitchFamily="18" charset="-128"/>
                <a:ea typeface="UD デジタル 教科書体 NP-B" panose="02020700000000000000" pitchFamily="18" charset="-128"/>
              </a:rPr>
              <a:t>なばり</a:t>
            </a:r>
            <a:r>
              <a:rPr kumimoji="1" lang="ja-JP" altLang="en-US" sz="1600" dirty="0">
                <a:latin typeface="UD デジタル 教科書体 NP-B" panose="02020700000000000000" pitchFamily="18" charset="-128"/>
                <a:ea typeface="UD デジタル 教科書体 NP-B" panose="02020700000000000000" pitchFamily="18" charset="-128"/>
              </a:rPr>
              <a:t>こども食堂</a:t>
            </a:r>
          </a:p>
        </p:txBody>
      </p:sp>
      <p:sp>
        <p:nvSpPr>
          <p:cNvPr id="96" name="テキスト ボックス 95">
            <a:extLst>
              <a:ext uri="{FF2B5EF4-FFF2-40B4-BE49-F238E27FC236}">
                <a16:creationId xmlns:a16="http://schemas.microsoft.com/office/drawing/2014/main" id="{FB011D3A-E77D-D84C-8105-53DCDF5DFD1E}"/>
              </a:ext>
            </a:extLst>
          </p:cNvPr>
          <p:cNvSpPr txBox="1"/>
          <p:nvPr/>
        </p:nvSpPr>
        <p:spPr>
          <a:xfrm>
            <a:off x="414808" y="6428034"/>
            <a:ext cx="2837649" cy="369332"/>
          </a:xfrm>
          <a:prstGeom prst="rect">
            <a:avLst/>
          </a:prstGeom>
          <a:noFill/>
        </p:spPr>
        <p:txBody>
          <a:bodyPr wrap="square" rtlCol="0">
            <a:spAutoFit/>
          </a:bodyPr>
          <a:lstStyle/>
          <a:p>
            <a:pPr algn="ctr"/>
            <a:r>
              <a:rPr kumimoji="1" lang="ja-JP" altLang="en-US" dirty="0">
                <a:latin typeface="UD デジタル 教科書体 NP-B" panose="02020700000000000000" pitchFamily="18" charset="-128"/>
                <a:ea typeface="UD デジタル 教科書体 NP-B" panose="02020700000000000000" pitchFamily="18" charset="-128"/>
              </a:rPr>
              <a:t>けいわっこカレー食堂</a:t>
            </a:r>
          </a:p>
        </p:txBody>
      </p:sp>
      <p:grpSp>
        <p:nvGrpSpPr>
          <p:cNvPr id="15" name="グループ化 14">
            <a:extLst>
              <a:ext uri="{FF2B5EF4-FFF2-40B4-BE49-F238E27FC236}">
                <a16:creationId xmlns:a16="http://schemas.microsoft.com/office/drawing/2014/main" id="{643814D0-BFAC-CC24-F302-0C0654D654C8}"/>
              </a:ext>
            </a:extLst>
          </p:cNvPr>
          <p:cNvGrpSpPr/>
          <p:nvPr/>
        </p:nvGrpSpPr>
        <p:grpSpPr>
          <a:xfrm>
            <a:off x="131190" y="6874070"/>
            <a:ext cx="3158874" cy="307777"/>
            <a:chOff x="131190" y="6666636"/>
            <a:chExt cx="3158874" cy="307777"/>
          </a:xfrm>
        </p:grpSpPr>
        <p:sp>
          <p:nvSpPr>
            <p:cNvPr id="97" name="テキスト ボックス 96">
              <a:extLst>
                <a:ext uri="{FF2B5EF4-FFF2-40B4-BE49-F238E27FC236}">
                  <a16:creationId xmlns:a16="http://schemas.microsoft.com/office/drawing/2014/main" id="{E36C9C90-5FFE-0BC2-4B35-546E769976EF}"/>
                </a:ext>
              </a:extLst>
            </p:cNvPr>
            <p:cNvSpPr txBox="1"/>
            <p:nvPr/>
          </p:nvSpPr>
          <p:spPr>
            <a:xfrm>
              <a:off x="131190" y="6707881"/>
              <a:ext cx="1871663" cy="261610"/>
            </a:xfrm>
            <a:prstGeom prst="rect">
              <a:avLst/>
            </a:prstGeom>
            <a:noFill/>
          </p:spPr>
          <p:txBody>
            <a:bodyPr wrap="square" rtlCol="0">
              <a:spAutoFit/>
            </a:bodyPr>
            <a:lstStyle/>
            <a:p>
              <a:r>
                <a:rPr kumimoji="1" lang="en-US" altLang="ja-JP" sz="1100" dirty="0">
                  <a:latin typeface="UD デジタル 教科書体 N-R" panose="02020400000000000000" pitchFamily="17" charset="-128"/>
                  <a:ea typeface="UD デジタル 教科書体 N-R" panose="02020400000000000000" pitchFamily="17" charset="-128"/>
                </a:rPr>
                <a:t>【</a:t>
              </a:r>
              <a:r>
                <a:rPr kumimoji="1" lang="ja-JP" altLang="en-US" sz="1100" dirty="0">
                  <a:latin typeface="UD デジタル 教科書体 N-R" panose="02020400000000000000" pitchFamily="17" charset="-128"/>
                  <a:ea typeface="UD デジタル 教科書体 N-R" panose="02020400000000000000" pitchFamily="17" charset="-128"/>
                </a:rPr>
                <a:t>子ども食堂</a:t>
              </a:r>
              <a:r>
                <a:rPr kumimoji="1" lang="en-US" altLang="ja-JP" sz="1100" dirty="0">
                  <a:latin typeface="UD デジタル 教科書体 N-R" panose="02020400000000000000" pitchFamily="17" charset="-128"/>
                  <a:ea typeface="UD デジタル 教科書体 N-R" panose="02020400000000000000" pitchFamily="17" charset="-128"/>
                </a:rPr>
                <a:t>】</a:t>
              </a:r>
              <a:endParaRPr kumimoji="1" lang="ja-JP" altLang="en-US" sz="1100" dirty="0">
                <a:latin typeface="UD デジタル 教科書体 N-R" panose="02020400000000000000" pitchFamily="17" charset="-128"/>
                <a:ea typeface="UD デジタル 教科書体 N-R" panose="02020400000000000000" pitchFamily="17" charset="-128"/>
              </a:endParaRPr>
            </a:p>
          </p:txBody>
        </p:sp>
        <p:sp>
          <p:nvSpPr>
            <p:cNvPr id="98" name="テキスト ボックス 97">
              <a:extLst>
                <a:ext uri="{FF2B5EF4-FFF2-40B4-BE49-F238E27FC236}">
                  <a16:creationId xmlns:a16="http://schemas.microsoft.com/office/drawing/2014/main" id="{DCEFCA91-3AF8-703D-BD96-A68810D20F9E}"/>
                </a:ext>
              </a:extLst>
            </p:cNvPr>
            <p:cNvSpPr txBox="1"/>
            <p:nvPr/>
          </p:nvSpPr>
          <p:spPr>
            <a:xfrm>
              <a:off x="1078243" y="6666636"/>
              <a:ext cx="2211821"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毎月第</a:t>
              </a:r>
              <a:r>
                <a:rPr kumimoji="1" lang="en-US" altLang="ja-JP" sz="12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2</a:t>
              </a:r>
              <a:r>
                <a:rPr kumimoji="1" lang="ja-JP" altLang="en-US" sz="1100" b="1" dirty="0">
                  <a:solidFill>
                    <a:prstClr val="black"/>
                  </a:solidFill>
                  <a:latin typeface="UD デジタル 教科書体 N-R" panose="02020400000000000000" pitchFamily="17" charset="-128"/>
                  <a:ea typeface="UD デジタル 教科書体 N-R" panose="02020400000000000000" pitchFamily="17" charset="-128"/>
                </a:rPr>
                <a:t>土</a:t>
              </a:r>
              <a:r>
                <a:rPr kumimoji="1" lang="ja-JP" altLang="en-US" sz="11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曜日</a:t>
              </a:r>
              <a:r>
                <a:rPr kumimoji="1" lang="ja-JP" altLang="en-US" sz="14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a:t>
              </a:r>
              <a:r>
                <a:rPr kumimoji="1" lang="en-US" altLang="ja-JP" sz="100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9</a:t>
              </a:r>
              <a:r>
                <a:rPr kumimoji="1" lang="ja-JP" altLang="en-US" sz="100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en-US" altLang="ja-JP" sz="100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30</a:t>
              </a:r>
              <a:r>
                <a:rPr kumimoji="1" lang="ja-JP" altLang="en-US" sz="100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en-US" altLang="ja-JP" sz="1000" dirty="0">
                  <a:solidFill>
                    <a:prstClr val="black"/>
                  </a:solidFill>
                  <a:latin typeface="UD デジタル 教科書体 N-R" panose="02020400000000000000" pitchFamily="17" charset="-128"/>
                  <a:ea typeface="UD デジタル 教科書体 N-R" panose="02020400000000000000" pitchFamily="17" charset="-128"/>
                </a:rPr>
                <a:t>14</a:t>
              </a:r>
              <a:r>
                <a:rPr kumimoji="1" lang="ja-JP" altLang="en-US" sz="100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en-US" altLang="ja-JP" sz="100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00</a:t>
              </a:r>
              <a:endParaRPr kumimoji="1" lang="en-US" altLang="ja-JP" sz="1100" dirty="0">
                <a:solidFill>
                  <a:prstClr val="black"/>
                </a:solidFill>
                <a:latin typeface="UD デジタル 教科書体 N-R" panose="02020400000000000000" pitchFamily="17" charset="-128"/>
                <a:ea typeface="UD デジタル 教科書体 N-R" panose="02020400000000000000" pitchFamily="17" charset="-128"/>
              </a:endParaRPr>
            </a:p>
          </p:txBody>
        </p:sp>
      </p:grpSp>
      <p:sp>
        <p:nvSpPr>
          <p:cNvPr id="100" name="テキスト ボックス 99">
            <a:extLst>
              <a:ext uri="{FF2B5EF4-FFF2-40B4-BE49-F238E27FC236}">
                <a16:creationId xmlns:a16="http://schemas.microsoft.com/office/drawing/2014/main" id="{98D856B1-5C00-0393-BDCF-FD97BA9E8CAF}"/>
              </a:ext>
            </a:extLst>
          </p:cNvPr>
          <p:cNvSpPr txBox="1"/>
          <p:nvPr/>
        </p:nvSpPr>
        <p:spPr>
          <a:xfrm>
            <a:off x="107949" y="6380125"/>
            <a:ext cx="530621" cy="253916"/>
          </a:xfrm>
          <a:prstGeom prst="rect">
            <a:avLst/>
          </a:prstGeom>
          <a:noFill/>
        </p:spPr>
        <p:txBody>
          <a:bodyPr wrap="square" rtlCol="0">
            <a:spAutoFit/>
          </a:bodyPr>
          <a:lstStyle/>
          <a:p>
            <a:r>
              <a:rPr kumimoji="1" lang="ja-JP" altLang="en-US" sz="1050" dirty="0">
                <a:solidFill>
                  <a:schemeClr val="bg1"/>
                </a:solidFill>
                <a:latin typeface="UD デジタル 教科書体 N-R" panose="02020400000000000000" pitchFamily="17" charset="-128"/>
                <a:ea typeface="UD デジタル 教科書体 N-R" panose="02020400000000000000" pitchFamily="17" charset="-128"/>
              </a:rPr>
              <a:t>津市</a:t>
            </a:r>
          </a:p>
        </p:txBody>
      </p:sp>
      <p:sp>
        <p:nvSpPr>
          <p:cNvPr id="101" name="テキスト ボックス 100">
            <a:extLst>
              <a:ext uri="{FF2B5EF4-FFF2-40B4-BE49-F238E27FC236}">
                <a16:creationId xmlns:a16="http://schemas.microsoft.com/office/drawing/2014/main" id="{2F3E7AB2-F756-0FD1-029F-397C1A0DBBE6}"/>
              </a:ext>
            </a:extLst>
          </p:cNvPr>
          <p:cNvSpPr txBox="1"/>
          <p:nvPr/>
        </p:nvSpPr>
        <p:spPr>
          <a:xfrm>
            <a:off x="3409851" y="6362885"/>
            <a:ext cx="655694" cy="253916"/>
          </a:xfrm>
          <a:prstGeom prst="rect">
            <a:avLst/>
          </a:prstGeom>
          <a:noFill/>
        </p:spPr>
        <p:txBody>
          <a:bodyPr wrap="square" rtlCol="0">
            <a:spAutoFit/>
          </a:bodyPr>
          <a:lstStyle/>
          <a:p>
            <a:r>
              <a:rPr kumimoji="1" lang="ja-JP" altLang="en-US" sz="1050" dirty="0">
                <a:solidFill>
                  <a:schemeClr val="bg1"/>
                </a:solidFill>
                <a:latin typeface="UD デジタル 教科書体 N-R" panose="02020400000000000000" pitchFamily="17" charset="-128"/>
                <a:ea typeface="UD デジタル 教科書体 N-R" panose="02020400000000000000" pitchFamily="17" charset="-128"/>
              </a:rPr>
              <a:t>名張市</a:t>
            </a:r>
          </a:p>
        </p:txBody>
      </p:sp>
      <p:grpSp>
        <p:nvGrpSpPr>
          <p:cNvPr id="17" name="グループ化 16">
            <a:extLst>
              <a:ext uri="{FF2B5EF4-FFF2-40B4-BE49-F238E27FC236}">
                <a16:creationId xmlns:a16="http://schemas.microsoft.com/office/drawing/2014/main" id="{BE7EA1CB-8351-0BE4-80B6-89BBB68DD8B6}"/>
              </a:ext>
            </a:extLst>
          </p:cNvPr>
          <p:cNvGrpSpPr/>
          <p:nvPr/>
        </p:nvGrpSpPr>
        <p:grpSpPr>
          <a:xfrm>
            <a:off x="3517190" y="6891314"/>
            <a:ext cx="3266727" cy="284400"/>
            <a:chOff x="3517190" y="6655305"/>
            <a:chExt cx="3266727" cy="284400"/>
          </a:xfrm>
        </p:grpSpPr>
        <p:sp>
          <p:nvSpPr>
            <p:cNvPr id="77" name="テキスト ボックス 76">
              <a:extLst>
                <a:ext uri="{FF2B5EF4-FFF2-40B4-BE49-F238E27FC236}">
                  <a16:creationId xmlns:a16="http://schemas.microsoft.com/office/drawing/2014/main" id="{99CEDCCB-1B13-E8A9-116B-952E4195C3E2}"/>
                </a:ext>
              </a:extLst>
            </p:cNvPr>
            <p:cNvSpPr txBox="1"/>
            <p:nvPr/>
          </p:nvSpPr>
          <p:spPr>
            <a:xfrm>
              <a:off x="4480364" y="6655305"/>
              <a:ext cx="2303553"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dirty="0">
                  <a:solidFill>
                    <a:prstClr val="black"/>
                  </a:solidFill>
                  <a:latin typeface="UD デジタル 教科書体 N-R" panose="02020400000000000000" pitchFamily="17" charset="-128"/>
                  <a:ea typeface="UD デジタル 教科書体 N-R" panose="02020400000000000000" pitchFamily="17" charset="-128"/>
                </a:rPr>
                <a:t>毎月第</a:t>
              </a:r>
              <a:r>
                <a:rPr kumimoji="1" lang="en-US" altLang="ja-JP" sz="1200" b="1" dirty="0">
                  <a:solidFill>
                    <a:prstClr val="black"/>
                  </a:solidFill>
                  <a:latin typeface="UD デジタル 教科書体 N-R" panose="02020400000000000000" pitchFamily="17" charset="-128"/>
                  <a:ea typeface="UD デジタル 教科書体 N-R" panose="02020400000000000000" pitchFamily="17" charset="-128"/>
                </a:rPr>
                <a:t>3</a:t>
              </a:r>
              <a:r>
                <a:rPr kumimoji="1" lang="ja-JP" altLang="en-US" sz="1200" b="1" dirty="0">
                  <a:solidFill>
                    <a:prstClr val="black"/>
                  </a:solidFill>
                  <a:latin typeface="UD デジタル 教科書体 N-R" panose="02020400000000000000" pitchFamily="17" charset="-128"/>
                  <a:ea typeface="UD デジタル 教科書体 N-R" panose="02020400000000000000" pitchFamily="17" charset="-128"/>
                </a:rPr>
                <a:t>日曜日　</a:t>
              </a:r>
              <a:r>
                <a:rPr kumimoji="1" lang="en-US" altLang="ja-JP" sz="1000" b="1" dirty="0">
                  <a:solidFill>
                    <a:prstClr val="black"/>
                  </a:solidFill>
                  <a:latin typeface="UD デジタル 教科書体 N-R" panose="02020400000000000000" pitchFamily="17" charset="-128"/>
                  <a:ea typeface="UD デジタル 教科書体 N-R" panose="02020400000000000000" pitchFamily="17" charset="-128"/>
                </a:rPr>
                <a:t>11</a:t>
              </a:r>
              <a:r>
                <a:rPr kumimoji="1" lang="ja-JP" altLang="en-US" sz="1000" b="1" dirty="0">
                  <a:solidFill>
                    <a:prstClr val="black"/>
                  </a:solidFill>
                  <a:latin typeface="UD デジタル 教科書体 N-R" panose="02020400000000000000" pitchFamily="17" charset="-128"/>
                  <a:ea typeface="UD デジタル 教科書体 N-R" panose="02020400000000000000" pitchFamily="17" charset="-128"/>
                </a:rPr>
                <a:t>：</a:t>
              </a:r>
              <a:r>
                <a:rPr kumimoji="1" lang="en-US" altLang="ja-JP" sz="1000" b="1" dirty="0">
                  <a:solidFill>
                    <a:prstClr val="black"/>
                  </a:solidFill>
                  <a:latin typeface="UD デジタル 教科書体 N-R" panose="02020400000000000000" pitchFamily="17" charset="-128"/>
                  <a:ea typeface="UD デジタル 教科書体 N-R" panose="02020400000000000000" pitchFamily="17" charset="-128"/>
                </a:rPr>
                <a:t>00</a:t>
              </a:r>
              <a:r>
                <a:rPr kumimoji="1" lang="ja-JP" altLang="en-US" sz="1000" b="1" dirty="0">
                  <a:solidFill>
                    <a:prstClr val="black"/>
                  </a:solidFill>
                  <a:latin typeface="UD デジタル 教科書体 N-R" panose="02020400000000000000" pitchFamily="17" charset="-128"/>
                  <a:ea typeface="UD デジタル 教科書体 N-R" panose="02020400000000000000" pitchFamily="17" charset="-128"/>
                </a:rPr>
                <a:t>～</a:t>
              </a:r>
              <a:r>
                <a:rPr kumimoji="1" lang="en-US" altLang="ja-JP" sz="1000" b="1" dirty="0">
                  <a:solidFill>
                    <a:prstClr val="black"/>
                  </a:solidFill>
                  <a:latin typeface="UD デジタル 教科書体 N-R" panose="02020400000000000000" pitchFamily="17" charset="-128"/>
                  <a:ea typeface="UD デジタル 教科書体 N-R" panose="02020400000000000000" pitchFamily="17" charset="-128"/>
                </a:rPr>
                <a:t>14</a:t>
              </a:r>
              <a:r>
                <a:rPr kumimoji="1" lang="ja-JP" altLang="en-US" sz="1000" b="1" dirty="0">
                  <a:solidFill>
                    <a:prstClr val="black"/>
                  </a:solidFill>
                  <a:latin typeface="UD デジタル 教科書体 N-R" panose="02020400000000000000" pitchFamily="17" charset="-128"/>
                  <a:ea typeface="UD デジタル 教科書体 N-R" panose="02020400000000000000" pitchFamily="17" charset="-128"/>
                </a:rPr>
                <a:t>：</a:t>
              </a:r>
              <a:r>
                <a:rPr kumimoji="1" lang="en-US" altLang="ja-JP" sz="1000" b="1" dirty="0">
                  <a:solidFill>
                    <a:prstClr val="black"/>
                  </a:solidFill>
                  <a:latin typeface="UD デジタル 教科書体 N-R" panose="02020400000000000000" pitchFamily="17" charset="-128"/>
                  <a:ea typeface="UD デジタル 教科書体 N-R" panose="02020400000000000000" pitchFamily="17" charset="-128"/>
                </a:rPr>
                <a:t>00</a:t>
              </a:r>
              <a:r>
                <a:rPr kumimoji="1" lang="ja-JP" altLang="en-US" sz="1000" b="1" dirty="0">
                  <a:solidFill>
                    <a:prstClr val="black"/>
                  </a:solidFill>
                  <a:latin typeface="UD デジタル 教科書体 N-R" panose="02020400000000000000" pitchFamily="17" charset="-128"/>
                  <a:ea typeface="UD デジタル 教科書体 N-R" panose="02020400000000000000" pitchFamily="17" charset="-128"/>
                </a:rPr>
                <a:t>　</a:t>
              </a:r>
              <a:endParaRPr kumimoji="1" lang="ja-JP" altLang="en-US" sz="12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p:txBody>
        </p:sp>
        <p:sp>
          <p:nvSpPr>
            <p:cNvPr id="103" name="テキスト ボックス 102">
              <a:extLst>
                <a:ext uri="{FF2B5EF4-FFF2-40B4-BE49-F238E27FC236}">
                  <a16:creationId xmlns:a16="http://schemas.microsoft.com/office/drawing/2014/main" id="{EAF0DED8-5D64-472E-E59E-0CBAD97A47B1}"/>
                </a:ext>
              </a:extLst>
            </p:cNvPr>
            <p:cNvSpPr txBox="1"/>
            <p:nvPr/>
          </p:nvSpPr>
          <p:spPr>
            <a:xfrm>
              <a:off x="3517190" y="6678095"/>
              <a:ext cx="1871663" cy="261610"/>
            </a:xfrm>
            <a:prstGeom prst="rect">
              <a:avLst/>
            </a:prstGeom>
            <a:noFill/>
          </p:spPr>
          <p:txBody>
            <a:bodyPr wrap="square" rtlCol="0">
              <a:spAutoFit/>
            </a:bodyPr>
            <a:lstStyle/>
            <a:p>
              <a:r>
                <a:rPr kumimoji="1" lang="en-US" altLang="ja-JP" sz="1100" dirty="0">
                  <a:latin typeface="UD デジタル 教科書体 N-R" panose="02020400000000000000" pitchFamily="17" charset="-128"/>
                  <a:ea typeface="UD デジタル 教科書体 N-R" panose="02020400000000000000" pitchFamily="17" charset="-128"/>
                </a:rPr>
                <a:t>【</a:t>
              </a:r>
              <a:r>
                <a:rPr kumimoji="1" lang="ja-JP" altLang="en-US" sz="1100" dirty="0">
                  <a:latin typeface="UD デジタル 教科書体 N-R" panose="02020400000000000000" pitchFamily="17" charset="-128"/>
                  <a:ea typeface="UD デジタル 教科書体 N-R" panose="02020400000000000000" pitchFamily="17" charset="-128"/>
                </a:rPr>
                <a:t>子ども食堂</a:t>
              </a:r>
              <a:r>
                <a:rPr kumimoji="1" lang="en-US" altLang="ja-JP" sz="1100" dirty="0">
                  <a:latin typeface="UD デジタル 教科書体 N-R" panose="02020400000000000000" pitchFamily="17" charset="-128"/>
                  <a:ea typeface="UD デジタル 教科書体 N-R" panose="02020400000000000000" pitchFamily="17" charset="-128"/>
                </a:rPr>
                <a:t>】</a:t>
              </a:r>
              <a:endParaRPr kumimoji="1" lang="ja-JP" altLang="en-US" sz="1100" dirty="0">
                <a:latin typeface="UD デジタル 教科書体 N-R" panose="02020400000000000000" pitchFamily="17" charset="-128"/>
                <a:ea typeface="UD デジタル 教科書体 N-R" panose="02020400000000000000" pitchFamily="17" charset="-128"/>
              </a:endParaRPr>
            </a:p>
          </p:txBody>
        </p:sp>
      </p:grpSp>
      <p:sp>
        <p:nvSpPr>
          <p:cNvPr id="79" name="四角形: 角を丸くする 78">
            <a:extLst>
              <a:ext uri="{FF2B5EF4-FFF2-40B4-BE49-F238E27FC236}">
                <a16:creationId xmlns:a16="http://schemas.microsoft.com/office/drawing/2014/main" id="{1180AFCF-8C7A-59CB-6A3C-9C763463825D}"/>
              </a:ext>
            </a:extLst>
          </p:cNvPr>
          <p:cNvSpPr/>
          <p:nvPr/>
        </p:nvSpPr>
        <p:spPr>
          <a:xfrm>
            <a:off x="158405" y="7679072"/>
            <a:ext cx="3248025" cy="1237980"/>
          </a:xfrm>
          <a:prstGeom prst="roundRect">
            <a:avLst/>
          </a:prstGeom>
          <a:noFill/>
          <a:ln w="28575">
            <a:solidFill>
              <a:srgbClr val="F77D0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楕円 79">
            <a:extLst>
              <a:ext uri="{FF2B5EF4-FFF2-40B4-BE49-F238E27FC236}">
                <a16:creationId xmlns:a16="http://schemas.microsoft.com/office/drawing/2014/main" id="{ECCBA00A-F63E-54D5-334D-221D939DE3FA}"/>
              </a:ext>
            </a:extLst>
          </p:cNvPr>
          <p:cNvSpPr/>
          <p:nvPr/>
        </p:nvSpPr>
        <p:spPr>
          <a:xfrm>
            <a:off x="90176" y="7661159"/>
            <a:ext cx="474348" cy="403268"/>
          </a:xfrm>
          <a:prstGeom prst="ellipse">
            <a:avLst/>
          </a:prstGeom>
          <a:solidFill>
            <a:srgbClr val="F77D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UD デジタル 教科書体 NP-B" panose="02020700000000000000" pitchFamily="18" charset="-128"/>
              <a:ea typeface="UD デジタル 教科書体 NP-B" panose="02020700000000000000" pitchFamily="18" charset="-128"/>
            </a:endParaRPr>
          </a:p>
        </p:txBody>
      </p:sp>
      <p:sp>
        <p:nvSpPr>
          <p:cNvPr id="82" name="テキスト ボックス 81">
            <a:extLst>
              <a:ext uri="{FF2B5EF4-FFF2-40B4-BE49-F238E27FC236}">
                <a16:creationId xmlns:a16="http://schemas.microsoft.com/office/drawing/2014/main" id="{28E84F21-014C-768E-49D0-CA455393C58D}"/>
              </a:ext>
            </a:extLst>
          </p:cNvPr>
          <p:cNvSpPr txBox="1"/>
          <p:nvPr/>
        </p:nvSpPr>
        <p:spPr>
          <a:xfrm>
            <a:off x="462326" y="7811589"/>
            <a:ext cx="2742612" cy="369332"/>
          </a:xfrm>
          <a:prstGeom prst="rect">
            <a:avLst/>
          </a:prstGeom>
          <a:noFill/>
        </p:spPr>
        <p:txBody>
          <a:bodyPr wrap="square" rtlCol="0">
            <a:spAutoFit/>
          </a:bodyPr>
          <a:lstStyle/>
          <a:p>
            <a:pPr algn="ctr"/>
            <a:r>
              <a:rPr kumimoji="1" lang="en-US" altLang="ja-JP" sz="1600" dirty="0">
                <a:latin typeface="UD デジタル 教科書体 NP-B" panose="02020700000000000000" pitchFamily="18" charset="-128"/>
                <a:ea typeface="UD デジタル 教科書体 NP-B" panose="02020700000000000000" pitchFamily="18" charset="-128"/>
              </a:rPr>
              <a:t>NPO</a:t>
            </a:r>
            <a:r>
              <a:rPr kumimoji="1" lang="ja-JP" altLang="en-US" sz="1600" dirty="0">
                <a:latin typeface="UD デジタル 教科書体 NP-B" panose="02020700000000000000" pitchFamily="18" charset="-128"/>
                <a:ea typeface="UD デジタル 教科書体 NP-B" panose="02020700000000000000" pitchFamily="18" charset="-128"/>
              </a:rPr>
              <a:t>法人玉</a:t>
            </a:r>
            <a:r>
              <a:rPr kumimoji="1" lang="ja-JP" altLang="en-US" sz="1600" dirty="0" smtClean="0">
                <a:latin typeface="UD デジタル 教科書体 NP-B" panose="02020700000000000000" pitchFamily="18" charset="-128"/>
                <a:ea typeface="UD デジタル 教科書体 NP-B" panose="02020700000000000000" pitchFamily="18" charset="-128"/>
              </a:rPr>
              <a:t>絆</a:t>
            </a:r>
            <a:r>
              <a:rPr kumimoji="1" lang="ja-JP" altLang="en-US" sz="1400" dirty="0">
                <a:latin typeface="UD デジタル 教科書体 NP-B" panose="02020700000000000000" pitchFamily="18" charset="-128"/>
                <a:ea typeface="UD デジタル 教科書体 NP-B" panose="02020700000000000000" pitchFamily="18" charset="-128"/>
              </a:rPr>
              <a:t>　</a:t>
            </a:r>
            <a:r>
              <a:rPr kumimoji="1" lang="ja-JP" altLang="en-US" dirty="0" err="1" smtClean="0">
                <a:latin typeface="UD デジタル 教科書体 NP-B" panose="02020700000000000000" pitchFamily="18" charset="-128"/>
                <a:ea typeface="UD デジタル 教科書体 NP-B" panose="02020700000000000000" pitchFamily="18" charset="-128"/>
              </a:rPr>
              <a:t>かな</a:t>
            </a:r>
            <a:r>
              <a:rPr kumimoji="1" lang="ja-JP" altLang="en-US" dirty="0">
                <a:latin typeface="UD デジタル 教科書体 NP-B" panose="02020700000000000000" pitchFamily="18" charset="-128"/>
                <a:ea typeface="UD デジタル 教科書体 NP-B" panose="02020700000000000000" pitchFamily="18" charset="-128"/>
              </a:rPr>
              <a:t>塾</a:t>
            </a:r>
          </a:p>
        </p:txBody>
      </p:sp>
      <p:sp>
        <p:nvSpPr>
          <p:cNvPr id="86" name="四角形: 角を丸くする 85">
            <a:extLst>
              <a:ext uri="{FF2B5EF4-FFF2-40B4-BE49-F238E27FC236}">
                <a16:creationId xmlns:a16="http://schemas.microsoft.com/office/drawing/2014/main" id="{1FC11781-CAD1-371D-8728-362EA480C5E7}"/>
              </a:ext>
            </a:extLst>
          </p:cNvPr>
          <p:cNvSpPr/>
          <p:nvPr/>
        </p:nvSpPr>
        <p:spPr>
          <a:xfrm>
            <a:off x="3499707" y="7651897"/>
            <a:ext cx="3248025" cy="1270954"/>
          </a:xfrm>
          <a:prstGeom prst="roundRect">
            <a:avLst/>
          </a:prstGeom>
          <a:noFill/>
          <a:ln w="28575">
            <a:solidFill>
              <a:srgbClr val="F77D0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楕円 86">
            <a:extLst>
              <a:ext uri="{FF2B5EF4-FFF2-40B4-BE49-F238E27FC236}">
                <a16:creationId xmlns:a16="http://schemas.microsoft.com/office/drawing/2014/main" id="{41FDD3ED-788E-8487-BC60-21EE0EFB88D2}"/>
              </a:ext>
            </a:extLst>
          </p:cNvPr>
          <p:cNvSpPr/>
          <p:nvPr/>
        </p:nvSpPr>
        <p:spPr>
          <a:xfrm>
            <a:off x="3431478" y="7633983"/>
            <a:ext cx="474348" cy="403268"/>
          </a:xfrm>
          <a:prstGeom prst="ellipse">
            <a:avLst/>
          </a:prstGeom>
          <a:solidFill>
            <a:srgbClr val="F77D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UD デジタル 教科書体 NP-B" panose="02020700000000000000" pitchFamily="18" charset="-128"/>
              <a:ea typeface="UD デジタル 教科書体 NP-B" panose="02020700000000000000" pitchFamily="18" charset="-128"/>
            </a:endParaRPr>
          </a:p>
        </p:txBody>
      </p:sp>
      <p:sp>
        <p:nvSpPr>
          <p:cNvPr id="89" name="テキスト ボックス 88">
            <a:extLst>
              <a:ext uri="{FF2B5EF4-FFF2-40B4-BE49-F238E27FC236}">
                <a16:creationId xmlns:a16="http://schemas.microsoft.com/office/drawing/2014/main" id="{E2D597A8-F420-5680-5962-5132B46C05C1}"/>
              </a:ext>
            </a:extLst>
          </p:cNvPr>
          <p:cNvSpPr txBox="1"/>
          <p:nvPr/>
        </p:nvSpPr>
        <p:spPr>
          <a:xfrm>
            <a:off x="3788251" y="7719469"/>
            <a:ext cx="2742612" cy="369332"/>
          </a:xfrm>
          <a:prstGeom prst="rect">
            <a:avLst/>
          </a:prstGeom>
          <a:noFill/>
        </p:spPr>
        <p:txBody>
          <a:bodyPr wrap="square" rtlCol="0">
            <a:spAutoFit/>
          </a:bodyPr>
          <a:lstStyle/>
          <a:p>
            <a:pPr algn="ctr"/>
            <a:r>
              <a:rPr kumimoji="1" lang="ja-JP" altLang="en-US" dirty="0">
                <a:latin typeface="UD デジタル 教科書体 NP-B" panose="02020700000000000000" pitchFamily="18" charset="-128"/>
                <a:ea typeface="UD デジタル 教科書体 NP-B" panose="02020700000000000000" pitchFamily="18" charset="-128"/>
              </a:rPr>
              <a:t>尾鷲みんなの食堂</a:t>
            </a:r>
          </a:p>
        </p:txBody>
      </p:sp>
      <p:sp>
        <p:nvSpPr>
          <p:cNvPr id="104" name="テキスト ボックス 103">
            <a:extLst>
              <a:ext uri="{FF2B5EF4-FFF2-40B4-BE49-F238E27FC236}">
                <a16:creationId xmlns:a16="http://schemas.microsoft.com/office/drawing/2014/main" id="{C8B6C055-D74F-57DB-AC06-CD24386EB21C}"/>
              </a:ext>
            </a:extLst>
          </p:cNvPr>
          <p:cNvSpPr txBox="1"/>
          <p:nvPr/>
        </p:nvSpPr>
        <p:spPr>
          <a:xfrm>
            <a:off x="49355" y="8217836"/>
            <a:ext cx="3388895" cy="47525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ja-JP" altLang="en-US" sz="1100" dirty="0">
                <a:solidFill>
                  <a:prstClr val="black"/>
                </a:solidFill>
                <a:latin typeface="UD デジタル 教科書体 N-R" panose="02020400000000000000" pitchFamily="17" charset="-128"/>
                <a:ea typeface="UD デジタル 教科書体 N-R" panose="02020400000000000000" pitchFamily="17" charset="-128"/>
              </a:rPr>
              <a:t>学習支援</a:t>
            </a:r>
            <a:r>
              <a:rPr kumimoji="1" lang="en-US" altLang="ja-JP" sz="11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ja-JP" altLang="en-US" sz="1100" b="1" dirty="0">
                <a:solidFill>
                  <a:prstClr val="black"/>
                </a:solidFill>
                <a:latin typeface="UD デジタル 教科書体 N-R" panose="02020400000000000000" pitchFamily="17" charset="-128"/>
                <a:ea typeface="UD デジタル 教科書体 N-R" panose="02020400000000000000" pitchFamily="17" charset="-128"/>
              </a:rPr>
              <a:t>毎週火曜日＆金曜日　</a:t>
            </a:r>
            <a:r>
              <a:rPr kumimoji="1" lang="en-US" altLang="ja-JP" sz="1000" b="1" dirty="0">
                <a:solidFill>
                  <a:prstClr val="black"/>
                </a:solidFill>
                <a:latin typeface="UD デジタル 教科書体 N-R" panose="02020400000000000000" pitchFamily="17" charset="-128"/>
                <a:ea typeface="UD デジタル 教科書体 N-R" panose="02020400000000000000" pitchFamily="17" charset="-128"/>
              </a:rPr>
              <a:t>15</a:t>
            </a:r>
            <a:r>
              <a:rPr kumimoji="1" lang="ja-JP" altLang="en-US" sz="1000" b="1" dirty="0">
                <a:solidFill>
                  <a:prstClr val="black"/>
                </a:solidFill>
                <a:latin typeface="UD デジタル 教科書体 N-R" panose="02020400000000000000" pitchFamily="17" charset="-128"/>
                <a:ea typeface="UD デジタル 教科書体 N-R" panose="02020400000000000000" pitchFamily="17" charset="-128"/>
              </a:rPr>
              <a:t>：</a:t>
            </a:r>
            <a:r>
              <a:rPr kumimoji="1" lang="en-US" altLang="ja-JP" sz="1000" b="1" dirty="0">
                <a:solidFill>
                  <a:prstClr val="black"/>
                </a:solidFill>
                <a:latin typeface="UD デジタル 教科書体 N-R" panose="02020400000000000000" pitchFamily="17" charset="-128"/>
                <a:ea typeface="UD デジタル 教科書体 N-R" panose="02020400000000000000" pitchFamily="17" charset="-128"/>
              </a:rPr>
              <a:t>00</a:t>
            </a:r>
            <a:r>
              <a:rPr kumimoji="1" lang="ja-JP" altLang="en-US" sz="1000" b="1" dirty="0">
                <a:solidFill>
                  <a:prstClr val="black"/>
                </a:solidFill>
                <a:latin typeface="UD デジタル 教科書体 N-R" panose="02020400000000000000" pitchFamily="17" charset="-128"/>
                <a:ea typeface="UD デジタル 教科書体 N-R" panose="02020400000000000000" pitchFamily="17" charset="-128"/>
              </a:rPr>
              <a:t>～</a:t>
            </a:r>
            <a:r>
              <a:rPr kumimoji="1" lang="en-US" altLang="ja-JP" sz="1000" b="1" dirty="0">
                <a:solidFill>
                  <a:prstClr val="black"/>
                </a:solidFill>
                <a:latin typeface="UD デジタル 教科書体 N-R" panose="02020400000000000000" pitchFamily="17" charset="-128"/>
                <a:ea typeface="UD デジタル 教科書体 N-R" panose="02020400000000000000" pitchFamily="17" charset="-128"/>
              </a:rPr>
              <a:t>18</a:t>
            </a:r>
            <a:r>
              <a:rPr kumimoji="1" lang="ja-JP" altLang="en-US" sz="1000" b="1" dirty="0">
                <a:solidFill>
                  <a:prstClr val="black"/>
                </a:solidFill>
                <a:latin typeface="UD デジタル 教科書体 N-R" panose="02020400000000000000" pitchFamily="17" charset="-128"/>
                <a:ea typeface="UD デジタル 教科書体 N-R" panose="02020400000000000000" pitchFamily="17" charset="-128"/>
              </a:rPr>
              <a:t>：</a:t>
            </a:r>
            <a:r>
              <a:rPr kumimoji="1" lang="en-US" altLang="ja-JP" sz="1000" b="1" dirty="0">
                <a:solidFill>
                  <a:prstClr val="black"/>
                </a:solidFill>
                <a:latin typeface="UD デジタル 教科書体 N-R" panose="02020400000000000000" pitchFamily="17" charset="-128"/>
                <a:ea typeface="UD デジタル 教科書体 N-R" panose="02020400000000000000" pitchFamily="17" charset="-128"/>
              </a:rPr>
              <a:t>00</a:t>
            </a:r>
            <a:endParaRPr kumimoji="1" lang="en-US" altLang="ja-JP" sz="1100" b="1" dirty="0">
              <a:solidFill>
                <a:prstClr val="black"/>
              </a:solidFill>
              <a:latin typeface="UD デジタル 教科書体 N-R" panose="02020400000000000000" pitchFamily="17" charset="-128"/>
              <a:ea typeface="UD デジタル 教科書体 N-R" panose="02020400000000000000" pitchFamily="17" charset="-128"/>
            </a:endParaRPr>
          </a:p>
          <a:p>
            <a:pPr marL="0" marR="0" lvl="0" indent="0" algn="l" defTabSz="457200" rtl="0" eaLnBrk="1" fontAlgn="auto" latinLnBrk="0" hangingPunct="1">
              <a:lnSpc>
                <a:spcPts val="1800"/>
              </a:lnSpc>
              <a:spcBef>
                <a:spcPts val="0"/>
              </a:spcBef>
              <a:spcAft>
                <a:spcPts val="0"/>
              </a:spcAft>
              <a:buClrTx/>
              <a:buSzTx/>
              <a:buFontTx/>
              <a:buNone/>
              <a:tabLst/>
              <a:defRPr/>
            </a:pPr>
            <a:r>
              <a:rPr kumimoji="1" lang="ja-JP" altLang="en-US" sz="1100" b="1" dirty="0">
                <a:solidFill>
                  <a:prstClr val="black"/>
                </a:solidFill>
                <a:latin typeface="UD デジタル 教科書体 N-R" panose="02020400000000000000" pitchFamily="17" charset="-128"/>
                <a:ea typeface="UD デジタル 教科書体 N-R" panose="02020400000000000000" pitchFamily="17" charset="-128"/>
              </a:rPr>
              <a:t>　</a:t>
            </a:r>
            <a:r>
              <a:rPr kumimoji="1" lang="en-US" altLang="ja-JP" sz="1100" b="1" dirty="0">
                <a:solidFill>
                  <a:prstClr val="black"/>
                </a:solidFill>
                <a:latin typeface="UD デジタル 教科書体 N-R" panose="02020400000000000000" pitchFamily="17" charset="-128"/>
                <a:ea typeface="UD デジタル 教科書体 N-R" panose="02020400000000000000" pitchFamily="17" charset="-128"/>
              </a:rPr>
              <a:t>※</a:t>
            </a:r>
            <a:r>
              <a:rPr kumimoji="1" lang="ja-JP" altLang="en-US" sz="1100" b="1" dirty="0">
                <a:solidFill>
                  <a:prstClr val="black"/>
                </a:solidFill>
                <a:latin typeface="UD デジタル 教科書体 N-R" panose="02020400000000000000" pitchFamily="17" charset="-128"/>
                <a:ea typeface="UD デジタル 教科書体 N-R" panose="02020400000000000000" pitchFamily="17" charset="-128"/>
              </a:rPr>
              <a:t>夏休み　月曜日から金曜日　</a:t>
            </a:r>
            <a:r>
              <a:rPr kumimoji="1" lang="en-US" altLang="ja-JP" sz="1000" b="1" dirty="0">
                <a:solidFill>
                  <a:prstClr val="black"/>
                </a:solidFill>
                <a:latin typeface="UD デジタル 教科書体 N-R" panose="02020400000000000000" pitchFamily="17" charset="-128"/>
                <a:ea typeface="UD デジタル 教科書体 N-R" panose="02020400000000000000" pitchFamily="17" charset="-128"/>
              </a:rPr>
              <a:t>9</a:t>
            </a:r>
            <a:r>
              <a:rPr kumimoji="1" lang="ja-JP" altLang="en-US" sz="1000" b="1" dirty="0">
                <a:solidFill>
                  <a:prstClr val="black"/>
                </a:solidFill>
                <a:latin typeface="UD デジタル 教科書体 N-R" panose="02020400000000000000" pitchFamily="17" charset="-128"/>
                <a:ea typeface="UD デジタル 教科書体 N-R" panose="02020400000000000000" pitchFamily="17" charset="-128"/>
              </a:rPr>
              <a:t>：</a:t>
            </a:r>
            <a:r>
              <a:rPr kumimoji="1" lang="en-US" altLang="ja-JP" sz="1000" b="1" dirty="0">
                <a:solidFill>
                  <a:prstClr val="black"/>
                </a:solidFill>
                <a:latin typeface="UD デジタル 教科書体 N-R" panose="02020400000000000000" pitchFamily="17" charset="-128"/>
                <a:ea typeface="UD デジタル 教科書体 N-R" panose="02020400000000000000" pitchFamily="17" charset="-128"/>
              </a:rPr>
              <a:t>00</a:t>
            </a:r>
            <a:r>
              <a:rPr kumimoji="1" lang="ja-JP" altLang="en-US" sz="1000" b="1" dirty="0">
                <a:solidFill>
                  <a:prstClr val="black"/>
                </a:solidFill>
                <a:latin typeface="UD デジタル 教科書体 N-R" panose="02020400000000000000" pitchFamily="17" charset="-128"/>
                <a:ea typeface="UD デジタル 教科書体 N-R" panose="02020400000000000000" pitchFamily="17" charset="-128"/>
              </a:rPr>
              <a:t>～</a:t>
            </a:r>
            <a:r>
              <a:rPr kumimoji="1" lang="en-US" altLang="ja-JP" sz="1000" b="1" dirty="0">
                <a:solidFill>
                  <a:prstClr val="black"/>
                </a:solidFill>
                <a:latin typeface="UD デジタル 教科書体 N-R" panose="02020400000000000000" pitchFamily="17" charset="-128"/>
                <a:ea typeface="UD デジタル 教科書体 N-R" panose="02020400000000000000" pitchFamily="17" charset="-128"/>
              </a:rPr>
              <a:t>12</a:t>
            </a:r>
            <a:r>
              <a:rPr kumimoji="1" lang="ja-JP" altLang="en-US" sz="1000" b="1" dirty="0">
                <a:solidFill>
                  <a:prstClr val="black"/>
                </a:solidFill>
                <a:latin typeface="UD デジタル 教科書体 N-R" panose="02020400000000000000" pitchFamily="17" charset="-128"/>
                <a:ea typeface="UD デジタル 教科書体 N-R" panose="02020400000000000000" pitchFamily="17" charset="-128"/>
              </a:rPr>
              <a:t>：</a:t>
            </a:r>
            <a:r>
              <a:rPr kumimoji="1" lang="en-US" altLang="ja-JP" sz="1000" b="1" dirty="0">
                <a:solidFill>
                  <a:prstClr val="black"/>
                </a:solidFill>
                <a:latin typeface="UD デジタル 教科書体 N-R" panose="02020400000000000000" pitchFamily="17" charset="-128"/>
                <a:ea typeface="UD デジタル 教科書体 N-R" panose="02020400000000000000" pitchFamily="17" charset="-128"/>
              </a:rPr>
              <a:t>00</a:t>
            </a:r>
            <a:endParaRPr kumimoji="1" lang="ja-JP" altLang="en-US" sz="11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p:txBody>
      </p:sp>
      <p:sp>
        <p:nvSpPr>
          <p:cNvPr id="105" name="テキスト ボックス 104">
            <a:extLst>
              <a:ext uri="{FF2B5EF4-FFF2-40B4-BE49-F238E27FC236}">
                <a16:creationId xmlns:a16="http://schemas.microsoft.com/office/drawing/2014/main" id="{4BB543AD-3846-1DFC-5DA4-A24D48AB2422}"/>
              </a:ext>
            </a:extLst>
          </p:cNvPr>
          <p:cNvSpPr txBox="1"/>
          <p:nvPr/>
        </p:nvSpPr>
        <p:spPr>
          <a:xfrm>
            <a:off x="46421" y="7747711"/>
            <a:ext cx="649175" cy="253916"/>
          </a:xfrm>
          <a:prstGeom prst="rect">
            <a:avLst/>
          </a:prstGeom>
          <a:noFill/>
        </p:spPr>
        <p:txBody>
          <a:bodyPr wrap="square" rtlCol="0">
            <a:spAutoFit/>
          </a:bodyPr>
          <a:lstStyle/>
          <a:p>
            <a:r>
              <a:rPr kumimoji="1" lang="ja-JP" altLang="en-US" sz="1050" dirty="0">
                <a:solidFill>
                  <a:schemeClr val="bg1"/>
                </a:solidFill>
                <a:latin typeface="UD デジタル 教科書体 N-R" panose="02020400000000000000" pitchFamily="17" charset="-128"/>
                <a:ea typeface="UD デジタル 教科書体 N-R" panose="02020400000000000000" pitchFamily="17" charset="-128"/>
              </a:rPr>
              <a:t>玉城町</a:t>
            </a:r>
          </a:p>
        </p:txBody>
      </p:sp>
      <p:sp>
        <p:nvSpPr>
          <p:cNvPr id="106" name="テキスト ボックス 105">
            <a:extLst>
              <a:ext uri="{FF2B5EF4-FFF2-40B4-BE49-F238E27FC236}">
                <a16:creationId xmlns:a16="http://schemas.microsoft.com/office/drawing/2014/main" id="{4AB21206-AC5F-9138-68B5-9E8257B2075A}"/>
              </a:ext>
            </a:extLst>
          </p:cNvPr>
          <p:cNvSpPr txBox="1"/>
          <p:nvPr/>
        </p:nvSpPr>
        <p:spPr>
          <a:xfrm>
            <a:off x="3466470" y="8096977"/>
            <a:ext cx="3540191" cy="735586"/>
          </a:xfrm>
          <a:prstGeom prst="rect">
            <a:avLst/>
          </a:prstGeom>
          <a:noFill/>
        </p:spPr>
        <p:txBody>
          <a:bodyPr wrap="square" rtlCol="0">
            <a:spAutoFit/>
          </a:bodyPr>
          <a:lstStyle/>
          <a:p>
            <a:pPr marL="0" marR="0" lvl="0" indent="0" algn="l" defTabSz="457200" rtl="0" eaLnBrk="1" fontAlgn="auto" latinLnBrk="0" hangingPunct="1">
              <a:lnSpc>
                <a:spcPts val="132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ja-JP" altLang="en-US" sz="11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お弁当配食＆フードパントリー</a:t>
            </a:r>
            <a:r>
              <a:rPr kumimoji="1" lang="en-US" altLang="ja-JP" sz="11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ja-JP" altLang="en-US" sz="11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毎月</a:t>
            </a:r>
            <a:r>
              <a:rPr kumimoji="1" lang="en-US" altLang="ja-JP" sz="11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1</a:t>
            </a:r>
            <a:r>
              <a:rPr kumimoji="1" lang="ja-JP" altLang="en-US" sz="11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回　　　　</a:t>
            </a:r>
            <a:endParaRPr kumimoji="1" lang="en-US" altLang="ja-JP" sz="11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457200" rtl="0" eaLnBrk="1" fontAlgn="auto" latinLnBrk="0" hangingPunct="1">
              <a:lnSpc>
                <a:spcPts val="1320"/>
              </a:lnSpc>
              <a:spcBef>
                <a:spcPts val="0"/>
              </a:spcBef>
              <a:spcAft>
                <a:spcPts val="0"/>
              </a:spcAft>
              <a:buClrTx/>
              <a:buSzTx/>
              <a:buFontTx/>
              <a:buNone/>
              <a:tabLst/>
              <a:defRPr/>
            </a:pPr>
            <a:r>
              <a:rPr kumimoji="1" lang="ja-JP" altLang="en-US" sz="1100" dirty="0">
                <a:solidFill>
                  <a:prstClr val="black"/>
                </a:solidFill>
                <a:latin typeface="UD デジタル 教科書体 N-R" panose="02020400000000000000" pitchFamily="17" charset="-128"/>
                <a:ea typeface="UD デジタル 教科書体 N-R" panose="02020400000000000000" pitchFamily="17" charset="-128"/>
              </a:rPr>
              <a:t>　　　　　　　</a:t>
            </a:r>
            <a:endParaRPr kumimoji="1" lang="en-US" altLang="ja-JP" sz="1100" dirty="0">
              <a:solidFill>
                <a:prstClr val="black"/>
              </a:solidFill>
              <a:latin typeface="UD デジタル 教科書体 N-R" panose="02020400000000000000" pitchFamily="17" charset="-128"/>
              <a:ea typeface="UD デジタル 教科書体 N-R" panose="02020400000000000000" pitchFamily="17" charset="-128"/>
            </a:endParaRPr>
          </a:p>
          <a:p>
            <a:pPr marL="0" marR="0" lvl="0" indent="0" algn="l" defTabSz="457200" rtl="0" eaLnBrk="1" fontAlgn="auto" latinLnBrk="0" hangingPunct="1">
              <a:lnSpc>
                <a:spcPts val="12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Instagram</a:t>
            </a:r>
            <a:r>
              <a:rPr kumimoji="1" lang="ja-JP" altLang="en-US" sz="11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で開催日確認</a:t>
            </a:r>
            <a:endParaRPr kumimoji="1" lang="en-US" altLang="ja-JP" sz="11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457200" rtl="0" eaLnBrk="1" fontAlgn="auto" latinLnBrk="0" hangingPunct="1">
              <a:lnSpc>
                <a:spcPts val="1200"/>
              </a:lnSpc>
              <a:spcBef>
                <a:spcPts val="0"/>
              </a:spcBef>
              <a:spcAft>
                <a:spcPts val="0"/>
              </a:spcAft>
              <a:buClrTx/>
              <a:buSzTx/>
              <a:buFontTx/>
              <a:buNone/>
              <a:tabLst/>
              <a:defRPr/>
            </a:pPr>
            <a:r>
              <a:rPr kumimoji="1" lang="ja-JP" altLang="en-US" sz="1100" dirty="0">
                <a:solidFill>
                  <a:prstClr val="black"/>
                </a:solidFill>
                <a:latin typeface="UD デジタル 教科書体 N-R" panose="02020400000000000000" pitchFamily="17" charset="-128"/>
                <a:ea typeface="UD デジタル 教科書体 N-R" panose="02020400000000000000" pitchFamily="17" charset="-128"/>
              </a:rPr>
              <a:t>　　　　　　　　　　　　　こちらから</a:t>
            </a:r>
            <a:endParaRPr kumimoji="1" lang="ja-JP" altLang="en-US" sz="11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p:txBody>
      </p:sp>
      <p:sp>
        <p:nvSpPr>
          <p:cNvPr id="107" name="テキスト ボックス 106">
            <a:extLst>
              <a:ext uri="{FF2B5EF4-FFF2-40B4-BE49-F238E27FC236}">
                <a16:creationId xmlns:a16="http://schemas.microsoft.com/office/drawing/2014/main" id="{0AA06D92-C298-50DD-49EA-858C2A1F8183}"/>
              </a:ext>
            </a:extLst>
          </p:cNvPr>
          <p:cNvSpPr txBox="1"/>
          <p:nvPr/>
        </p:nvSpPr>
        <p:spPr>
          <a:xfrm>
            <a:off x="3383162" y="7710674"/>
            <a:ext cx="649175" cy="253916"/>
          </a:xfrm>
          <a:prstGeom prst="rect">
            <a:avLst/>
          </a:prstGeom>
          <a:noFill/>
        </p:spPr>
        <p:txBody>
          <a:bodyPr wrap="square" rtlCol="0">
            <a:spAutoFit/>
          </a:bodyPr>
          <a:lstStyle/>
          <a:p>
            <a:r>
              <a:rPr kumimoji="1" lang="ja-JP" altLang="en-US" sz="1050" dirty="0">
                <a:solidFill>
                  <a:schemeClr val="bg1"/>
                </a:solidFill>
                <a:latin typeface="UD デジタル 教科書体 N-R" panose="02020400000000000000" pitchFamily="17" charset="-128"/>
                <a:ea typeface="UD デジタル 教科書体 N-R" panose="02020400000000000000" pitchFamily="17" charset="-128"/>
              </a:rPr>
              <a:t>尾鷲市</a:t>
            </a:r>
          </a:p>
        </p:txBody>
      </p:sp>
      <p:pic>
        <p:nvPicPr>
          <p:cNvPr id="109" name="図 108">
            <a:extLst>
              <a:ext uri="{FF2B5EF4-FFF2-40B4-BE49-F238E27FC236}">
                <a16:creationId xmlns:a16="http://schemas.microsoft.com/office/drawing/2014/main" id="{97059D96-E75F-9EC0-6790-29FE9D6A06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95691" y="2182281"/>
            <a:ext cx="995399" cy="995399"/>
          </a:xfrm>
          <a:prstGeom prst="rect">
            <a:avLst/>
          </a:prstGeom>
        </p:spPr>
      </p:pic>
      <p:sp>
        <p:nvSpPr>
          <p:cNvPr id="110" name="テキスト ボックス 109">
            <a:extLst>
              <a:ext uri="{FF2B5EF4-FFF2-40B4-BE49-F238E27FC236}">
                <a16:creationId xmlns:a16="http://schemas.microsoft.com/office/drawing/2014/main" id="{FEC2F572-ACB9-E26C-1E6E-5896A0824956}"/>
              </a:ext>
            </a:extLst>
          </p:cNvPr>
          <p:cNvSpPr txBox="1"/>
          <p:nvPr/>
        </p:nvSpPr>
        <p:spPr>
          <a:xfrm>
            <a:off x="4601671" y="2191054"/>
            <a:ext cx="2247841" cy="1015663"/>
          </a:xfrm>
          <a:prstGeom prst="rect">
            <a:avLst/>
          </a:prstGeom>
          <a:noFill/>
        </p:spPr>
        <p:txBody>
          <a:bodyPr wrap="square">
            <a:spAutoFit/>
          </a:bodyPr>
          <a:lstStyle/>
          <a:p>
            <a:r>
              <a:rPr kumimoji="1" lang="ja-JP" altLang="en-US" sz="1200" dirty="0">
                <a:solidFill>
                  <a:schemeClr val="bg1"/>
                </a:solidFill>
                <a:latin typeface="UD デジタル 教科書体 N-R" panose="02020400000000000000" pitchFamily="17" charset="-128"/>
                <a:ea typeface="UD デジタル 教科書体 N-R" panose="02020400000000000000" pitchFamily="17" charset="-128"/>
              </a:rPr>
              <a:t>●申込みは裏面用紙</a:t>
            </a:r>
            <a:endParaRPr kumimoji="1" lang="en-US" altLang="ja-JP" sz="1200" dirty="0">
              <a:solidFill>
                <a:schemeClr val="bg1"/>
              </a:solidFill>
              <a:latin typeface="UD デジタル 教科書体 N-R" panose="02020400000000000000" pitchFamily="17" charset="-128"/>
              <a:ea typeface="UD デジタル 教科書体 N-R" panose="02020400000000000000" pitchFamily="17" charset="-128"/>
            </a:endParaRPr>
          </a:p>
          <a:p>
            <a:r>
              <a:rPr kumimoji="1" lang="ja-JP" altLang="en-US" sz="1200" dirty="0">
                <a:solidFill>
                  <a:schemeClr val="bg1"/>
                </a:solidFill>
                <a:latin typeface="UD デジタル 教科書体 N-R" panose="02020400000000000000" pitchFamily="17" charset="-128"/>
                <a:ea typeface="UD デジタル 教科書体 N-R" panose="02020400000000000000" pitchFamily="17" charset="-128"/>
              </a:rPr>
              <a:t>　または、左記</a:t>
            </a:r>
            <a:r>
              <a:rPr kumimoji="1" lang="en-US" altLang="ja-JP" sz="1200" dirty="0">
                <a:solidFill>
                  <a:schemeClr val="bg1"/>
                </a:solidFill>
                <a:latin typeface="UD デジタル 教科書体 N-R" panose="02020400000000000000" pitchFamily="17" charset="-128"/>
                <a:ea typeface="UD デジタル 教科書体 N-R" panose="02020400000000000000" pitchFamily="17" charset="-128"/>
              </a:rPr>
              <a:t>QR</a:t>
            </a:r>
            <a:r>
              <a:rPr kumimoji="1" lang="ja-JP" altLang="en-US" sz="1200" dirty="0">
                <a:solidFill>
                  <a:schemeClr val="bg1"/>
                </a:solidFill>
                <a:latin typeface="UD デジタル 教科書体 N-R" panose="02020400000000000000" pitchFamily="17" charset="-128"/>
                <a:ea typeface="UD デジタル 教科書体 N-R" panose="02020400000000000000" pitchFamily="17" charset="-128"/>
              </a:rPr>
              <a:t>コードより</a:t>
            </a:r>
            <a:endParaRPr kumimoji="1" lang="en-US" altLang="ja-JP" sz="1200" dirty="0">
              <a:solidFill>
                <a:schemeClr val="bg1"/>
              </a:solidFill>
              <a:latin typeface="UD デジタル 教科書体 N-R" panose="02020400000000000000" pitchFamily="17" charset="-128"/>
              <a:ea typeface="UD デジタル 教科書体 N-R" panose="02020400000000000000" pitchFamily="17" charset="-128"/>
            </a:endParaRPr>
          </a:p>
          <a:p>
            <a:r>
              <a:rPr kumimoji="1" lang="ja-JP" altLang="en-US" sz="1200" dirty="0">
                <a:solidFill>
                  <a:schemeClr val="bg1"/>
                </a:solidFill>
                <a:latin typeface="UD デジタル 教科書体 N-R" panose="02020400000000000000" pitchFamily="17" charset="-128"/>
                <a:ea typeface="UD デジタル 教科書体 N-R" panose="02020400000000000000" pitchFamily="17" charset="-128"/>
              </a:rPr>
              <a:t>　お願いします。</a:t>
            </a:r>
            <a:endParaRPr kumimoji="1" lang="en-US" altLang="ja-JP" sz="1200" dirty="0">
              <a:solidFill>
                <a:schemeClr val="bg1"/>
              </a:solidFill>
              <a:latin typeface="UD デジタル 教科書体 N-R" panose="02020400000000000000" pitchFamily="17" charset="-128"/>
              <a:ea typeface="UD デジタル 教科書体 N-R" panose="02020400000000000000" pitchFamily="17" charset="-128"/>
            </a:endParaRPr>
          </a:p>
          <a:p>
            <a:r>
              <a:rPr kumimoji="1" lang="ja-JP" altLang="en-US" sz="1200" dirty="0">
                <a:solidFill>
                  <a:schemeClr val="bg1"/>
                </a:solidFill>
                <a:latin typeface="UD デジタル 教科書体 N-R" panose="02020400000000000000" pitchFamily="17" charset="-128"/>
                <a:ea typeface="UD デジタル 教科書体 N-R" panose="02020400000000000000" pitchFamily="17" charset="-128"/>
              </a:rPr>
              <a:t>●参加希望日程より</a:t>
            </a:r>
            <a:endParaRPr kumimoji="1" lang="en-US" altLang="ja-JP" sz="1200" dirty="0">
              <a:solidFill>
                <a:schemeClr val="bg1"/>
              </a:solidFill>
              <a:latin typeface="UD デジタル 教科書体 N-R" panose="02020400000000000000" pitchFamily="17" charset="-128"/>
              <a:ea typeface="UD デジタル 教科書体 N-R" panose="02020400000000000000" pitchFamily="17" charset="-128"/>
            </a:endParaRPr>
          </a:p>
          <a:p>
            <a:r>
              <a:rPr kumimoji="1" lang="ja-JP" altLang="en-US" sz="1200" dirty="0">
                <a:solidFill>
                  <a:schemeClr val="bg1"/>
                </a:solidFill>
                <a:latin typeface="UD デジタル 教科書体 N-R" panose="02020400000000000000" pitchFamily="17" charset="-128"/>
                <a:ea typeface="UD デジタル 教科書体 N-R" panose="02020400000000000000" pitchFamily="17" charset="-128"/>
              </a:rPr>
              <a:t>　２週間前まで受付可能です。</a:t>
            </a:r>
            <a:endParaRPr kumimoji="1" lang="en-US" altLang="ja-JP" sz="1200" dirty="0">
              <a:solidFill>
                <a:schemeClr val="bg1"/>
              </a:solidFill>
              <a:latin typeface="UD デジタル 教科書体 N-R" panose="02020400000000000000" pitchFamily="17" charset="-128"/>
              <a:ea typeface="UD デジタル 教科書体 N-R" panose="02020400000000000000" pitchFamily="17" charset="-128"/>
            </a:endParaRPr>
          </a:p>
        </p:txBody>
      </p:sp>
      <p:pic>
        <p:nvPicPr>
          <p:cNvPr id="25" name="図 24">
            <a:extLst>
              <a:ext uri="{FF2B5EF4-FFF2-40B4-BE49-F238E27FC236}">
                <a16:creationId xmlns:a16="http://schemas.microsoft.com/office/drawing/2014/main" id="{DCB6D1CA-AF79-61C1-900D-97DC8BCAE565}"/>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6158556" y="8397217"/>
            <a:ext cx="390013" cy="390013"/>
          </a:xfrm>
          <a:prstGeom prst="rect">
            <a:avLst/>
          </a:prstGeom>
        </p:spPr>
      </p:pic>
      <p:pic>
        <p:nvPicPr>
          <p:cNvPr id="32" name="図 31">
            <a:extLst>
              <a:ext uri="{FF2B5EF4-FFF2-40B4-BE49-F238E27FC236}">
                <a16:creationId xmlns:a16="http://schemas.microsoft.com/office/drawing/2014/main" id="{F30E8745-2372-E47C-BAAF-05941C930B5D}"/>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35720" y="2945224"/>
            <a:ext cx="2034232" cy="2034232"/>
          </a:xfrm>
          <a:prstGeom prst="rect">
            <a:avLst/>
          </a:prstGeom>
        </p:spPr>
      </p:pic>
      <p:sp>
        <p:nvSpPr>
          <p:cNvPr id="6" name="正方形/長方形 5"/>
          <p:cNvSpPr/>
          <p:nvPr/>
        </p:nvSpPr>
        <p:spPr>
          <a:xfrm>
            <a:off x="4480364" y="866612"/>
            <a:ext cx="2231483" cy="509853"/>
          </a:xfrm>
          <a:prstGeom prst="rect">
            <a:avLst/>
          </a:prstGeom>
          <a:solidFill>
            <a:schemeClr val="bg1"/>
          </a:solidFill>
          <a:ln w="19050">
            <a:solidFill>
              <a:srgbClr val="F77D03"/>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600" dirty="0" smtClean="0">
                <a:latin typeface="UD デジタル 教科書体 N-B" panose="02020700000000000000" pitchFamily="17" charset="-128"/>
                <a:ea typeface="UD デジタル 教科書体 N-B" panose="02020700000000000000" pitchFamily="17" charset="-128"/>
              </a:rPr>
              <a:t>募集期間</a:t>
            </a:r>
            <a:endParaRPr kumimoji="1" lang="en-US" altLang="ja-JP" sz="1600" dirty="0" smtClean="0">
              <a:latin typeface="UD デジタル 教科書体 N-B" panose="02020700000000000000" pitchFamily="17" charset="-128"/>
              <a:ea typeface="UD デジタル 教科書体 N-B" panose="02020700000000000000" pitchFamily="17" charset="-128"/>
            </a:endParaRPr>
          </a:p>
          <a:p>
            <a:pPr algn="ctr"/>
            <a:r>
              <a:rPr kumimoji="1" lang="ja-JP" altLang="en-US" sz="1400" smtClean="0">
                <a:latin typeface="UD デジタル 教科書体 N-B" panose="02020700000000000000" pitchFamily="17" charset="-128"/>
                <a:ea typeface="UD デジタル 教科書体 N-B" panose="02020700000000000000" pitchFamily="17" charset="-128"/>
              </a:rPr>
              <a:t>令和６年</a:t>
            </a:r>
            <a:r>
              <a:rPr kumimoji="1" lang="ja-JP" altLang="en-US" sz="1400" dirty="0" smtClean="0">
                <a:latin typeface="UD デジタル 教科書体 N-B" panose="02020700000000000000" pitchFamily="17" charset="-128"/>
                <a:ea typeface="UD デジタル 教科書体 N-B" panose="02020700000000000000" pitchFamily="17" charset="-128"/>
              </a:rPr>
              <a:t>２月２９日まで</a:t>
            </a:r>
            <a:endParaRPr kumimoji="1" lang="ja-JP" altLang="en-US" sz="1400" dirty="0">
              <a:latin typeface="UD デジタル 教科書体 N-B" panose="02020700000000000000" pitchFamily="17" charset="-128"/>
              <a:ea typeface="UD デジタル 教科書体 N-B" panose="02020700000000000000" pitchFamily="17" charset="-128"/>
            </a:endParaRPr>
          </a:p>
        </p:txBody>
      </p:sp>
    </p:spTree>
    <p:extLst>
      <p:ext uri="{BB962C8B-B14F-4D97-AF65-F5344CB8AC3E}">
        <p14:creationId xmlns:p14="http://schemas.microsoft.com/office/powerpoint/2010/main" val="3157614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CF8CBD4F-8D71-05AE-91A5-4BDA14189F5B}"/>
              </a:ext>
            </a:extLst>
          </p:cNvPr>
          <p:cNvSpPr txBox="1"/>
          <p:nvPr/>
        </p:nvSpPr>
        <p:spPr>
          <a:xfrm>
            <a:off x="0" y="425648"/>
            <a:ext cx="2683933" cy="307777"/>
          </a:xfrm>
          <a:prstGeom prst="rect">
            <a:avLst/>
          </a:prstGeom>
          <a:noFill/>
        </p:spPr>
        <p:txBody>
          <a:bodyPr wrap="square" rtlCol="0">
            <a:spAutoFit/>
          </a:bodyPr>
          <a:lstStyle/>
          <a:p>
            <a:r>
              <a:rPr kumimoji="1" lang="en-US" altLang="ja-JP" sz="1400" dirty="0">
                <a:latin typeface="UD デジタル 教科書体 N-R" panose="02020400000000000000" pitchFamily="17" charset="-128"/>
                <a:ea typeface="UD デジタル 教科書体 N-R" panose="02020400000000000000" pitchFamily="17" charset="-128"/>
              </a:rPr>
              <a:t>【</a:t>
            </a:r>
            <a:r>
              <a:rPr kumimoji="1" lang="ja-JP" altLang="en-US" sz="1400" dirty="0">
                <a:latin typeface="UD デジタル 教科書体 N-R" panose="02020400000000000000" pitchFamily="17" charset="-128"/>
                <a:ea typeface="UD デジタル 教科書体 N-R" panose="02020400000000000000" pitchFamily="17" charset="-128"/>
              </a:rPr>
              <a:t>インターンシップの流れ</a:t>
            </a:r>
            <a:r>
              <a:rPr kumimoji="1" lang="en-US" altLang="ja-JP" sz="1400" dirty="0">
                <a:latin typeface="UD デジタル 教科書体 N-R" panose="02020400000000000000" pitchFamily="17" charset="-128"/>
                <a:ea typeface="UD デジタル 教科書体 N-R" panose="02020400000000000000" pitchFamily="17" charset="-128"/>
              </a:rPr>
              <a:t>】</a:t>
            </a:r>
          </a:p>
        </p:txBody>
      </p:sp>
      <p:sp>
        <p:nvSpPr>
          <p:cNvPr id="7" name="テキスト ボックス 6">
            <a:extLst>
              <a:ext uri="{FF2B5EF4-FFF2-40B4-BE49-F238E27FC236}">
                <a16:creationId xmlns:a16="http://schemas.microsoft.com/office/drawing/2014/main" id="{3DE661E9-0F62-355C-0D53-AA9DF44BD119}"/>
              </a:ext>
            </a:extLst>
          </p:cNvPr>
          <p:cNvSpPr txBox="1"/>
          <p:nvPr/>
        </p:nvSpPr>
        <p:spPr>
          <a:xfrm>
            <a:off x="438150" y="620432"/>
            <a:ext cx="5991225" cy="3045001"/>
          </a:xfrm>
          <a:prstGeom prst="rect">
            <a:avLst/>
          </a:prstGeom>
          <a:noFill/>
        </p:spPr>
        <p:txBody>
          <a:bodyPr wrap="square" rtlCol="0">
            <a:spAutoFit/>
          </a:bodyPr>
          <a:lstStyle/>
          <a:p>
            <a:pPr>
              <a:lnSpc>
                <a:spcPct val="150000"/>
              </a:lnSpc>
            </a:pPr>
            <a:r>
              <a:rPr kumimoji="1" lang="ja-JP" altLang="en-US" sz="1200" dirty="0">
                <a:latin typeface="UD デジタル 教科書体 N-R" panose="02020400000000000000" pitchFamily="17" charset="-128"/>
                <a:ea typeface="UD デジタル 教科書体 N-R" panose="02020400000000000000" pitchFamily="17" charset="-128"/>
              </a:rPr>
              <a:t>①下記の申込用紙を記入し、メールまたは</a:t>
            </a:r>
            <a:r>
              <a:rPr kumimoji="1" lang="en-US" altLang="ja-JP" sz="1200" dirty="0">
                <a:latin typeface="UD デジタル 教科書体 N-R" panose="02020400000000000000" pitchFamily="17" charset="-128"/>
                <a:ea typeface="UD デジタル 教科書体 N-R" panose="02020400000000000000" pitchFamily="17" charset="-128"/>
              </a:rPr>
              <a:t>FAX</a:t>
            </a:r>
            <a:r>
              <a:rPr kumimoji="1" lang="ja-JP" altLang="en-US" sz="1200" dirty="0">
                <a:latin typeface="UD デジタル 教科書体 N-R" panose="02020400000000000000" pitchFamily="17" charset="-128"/>
                <a:ea typeface="UD デジタル 教科書体 N-R" panose="02020400000000000000" pitchFamily="17" charset="-128"/>
              </a:rPr>
              <a:t>にて開催日の</a:t>
            </a:r>
            <a:r>
              <a:rPr kumimoji="1" lang="en-US" altLang="ja-JP" sz="1200" b="1" u="sng" dirty="0">
                <a:latin typeface="UD デジタル 教科書体 N-R" panose="02020400000000000000" pitchFamily="17" charset="-128"/>
                <a:ea typeface="UD デジタル 教科書体 N-R" panose="02020400000000000000" pitchFamily="17" charset="-128"/>
              </a:rPr>
              <a:t>2</a:t>
            </a:r>
            <a:r>
              <a:rPr kumimoji="1" lang="ja-JP" altLang="en-US" sz="1200" b="1" u="sng" dirty="0">
                <a:latin typeface="UD デジタル 教科書体 N-R" panose="02020400000000000000" pitchFamily="17" charset="-128"/>
                <a:ea typeface="UD デジタル 教科書体 N-R" panose="02020400000000000000" pitchFamily="17" charset="-128"/>
              </a:rPr>
              <a:t>週間前</a:t>
            </a:r>
            <a:r>
              <a:rPr kumimoji="1" lang="ja-JP" altLang="en-US" sz="1200" dirty="0">
                <a:latin typeface="UD デジタル 教科書体 N-R" panose="02020400000000000000" pitchFamily="17" charset="-128"/>
                <a:ea typeface="UD デジタル 教科書体 N-R" panose="02020400000000000000" pitchFamily="17" charset="-128"/>
              </a:rPr>
              <a:t>までにお申し込み</a:t>
            </a:r>
            <a:endParaRPr kumimoji="1" lang="en-US" altLang="ja-JP" sz="1200" dirty="0">
              <a:latin typeface="UD デジタル 教科書体 N-R" panose="02020400000000000000" pitchFamily="17" charset="-128"/>
              <a:ea typeface="UD デジタル 教科書体 N-R" panose="02020400000000000000" pitchFamily="17" charset="-128"/>
            </a:endParaRPr>
          </a:p>
          <a:p>
            <a:pPr>
              <a:lnSpc>
                <a:spcPct val="150000"/>
              </a:lnSpc>
            </a:pPr>
            <a:r>
              <a:rPr kumimoji="1" lang="en-US" altLang="ja-JP" sz="1200">
                <a:latin typeface="UD デジタル 教科書体 N-R" panose="02020400000000000000" pitchFamily="17" charset="-128"/>
                <a:ea typeface="UD デジタル 教科書体 N-R" panose="02020400000000000000" pitchFamily="17" charset="-128"/>
              </a:rPr>
              <a:t> </a:t>
            </a:r>
            <a:r>
              <a:rPr kumimoji="1" lang="ja-JP" altLang="en-US" sz="1200">
                <a:latin typeface="UD デジタル 教科書体 N-R" panose="02020400000000000000" pitchFamily="17" charset="-128"/>
                <a:ea typeface="UD デジタル 教科書体 N-R" panose="02020400000000000000" pitchFamily="17" charset="-128"/>
              </a:rPr>
              <a:t> </a:t>
            </a:r>
            <a:r>
              <a:rPr kumimoji="1" lang="ja-JP" altLang="en-US" sz="1200" dirty="0">
                <a:latin typeface="UD デジタル 教科書体 N-R" panose="02020400000000000000" pitchFamily="17" charset="-128"/>
                <a:ea typeface="UD デジタル 教科書体 N-R" panose="02020400000000000000" pitchFamily="17" charset="-128"/>
              </a:rPr>
              <a:t>ください。</a:t>
            </a:r>
            <a:endParaRPr kumimoji="1" lang="en-US" altLang="ja-JP" sz="1200" dirty="0">
              <a:latin typeface="UD デジタル 教科書体 N-R" panose="02020400000000000000" pitchFamily="17" charset="-128"/>
              <a:ea typeface="UD デジタル 教科書体 N-R" panose="02020400000000000000" pitchFamily="17" charset="-128"/>
            </a:endParaRPr>
          </a:p>
          <a:p>
            <a:pPr>
              <a:lnSpc>
                <a:spcPct val="150000"/>
              </a:lnSpc>
            </a:pPr>
            <a:r>
              <a:rPr kumimoji="1" lang="ja-JP" altLang="en-US" sz="1100" dirty="0">
                <a:latin typeface="UD デジタル 教科書体 N-R" panose="02020400000000000000" pitchFamily="17" charset="-128"/>
                <a:ea typeface="UD デジタル 教科書体 N-R" panose="02020400000000000000" pitchFamily="17" charset="-128"/>
              </a:rPr>
              <a:t>　</a:t>
            </a:r>
            <a:r>
              <a:rPr kumimoji="1" lang="en-US" altLang="ja-JP" sz="1100" dirty="0">
                <a:latin typeface="UD デジタル 教科書体 N-R" panose="02020400000000000000" pitchFamily="17" charset="-128"/>
                <a:ea typeface="UD デジタル 教科書体 N-R" panose="02020400000000000000" pitchFamily="17" charset="-128"/>
              </a:rPr>
              <a:t>※</a:t>
            </a:r>
            <a:r>
              <a:rPr kumimoji="1" lang="ja-JP" altLang="en-US" sz="1100" dirty="0">
                <a:latin typeface="UD デジタル 教科書体 N-R" panose="02020400000000000000" pitchFamily="17" charset="-128"/>
                <a:ea typeface="UD デジタル 教科書体 N-R" panose="02020400000000000000" pitchFamily="17" charset="-128"/>
              </a:rPr>
              <a:t>申込書は参加希望者</a:t>
            </a:r>
            <a:r>
              <a:rPr kumimoji="1" lang="en-US" altLang="ja-JP" sz="1100" dirty="0">
                <a:latin typeface="UD デジタル 教科書体 N-R" panose="02020400000000000000" pitchFamily="17" charset="-128"/>
                <a:ea typeface="UD デジタル 教科書体 N-R" panose="02020400000000000000" pitchFamily="17" charset="-128"/>
              </a:rPr>
              <a:t>1</a:t>
            </a:r>
            <a:r>
              <a:rPr kumimoji="1" lang="ja-JP" altLang="en-US" sz="1100" dirty="0">
                <a:latin typeface="UD デジタル 教科書体 N-R" panose="02020400000000000000" pitchFamily="17" charset="-128"/>
                <a:ea typeface="UD デジタル 教科書体 N-R" panose="02020400000000000000" pitchFamily="17" charset="-128"/>
              </a:rPr>
              <a:t>人あたり</a:t>
            </a:r>
            <a:r>
              <a:rPr kumimoji="1" lang="en-US" altLang="ja-JP" sz="1100" dirty="0">
                <a:latin typeface="UD デジタル 教科書体 N-R" panose="02020400000000000000" pitchFamily="17" charset="-128"/>
                <a:ea typeface="UD デジタル 教科書体 N-R" panose="02020400000000000000" pitchFamily="17" charset="-128"/>
              </a:rPr>
              <a:t>1</a:t>
            </a:r>
            <a:r>
              <a:rPr kumimoji="1" lang="ja-JP" altLang="en-US" sz="1100" dirty="0">
                <a:latin typeface="UD デジタル 教科書体 N-R" panose="02020400000000000000" pitchFamily="17" charset="-128"/>
                <a:ea typeface="UD デジタル 教科書体 N-R" panose="02020400000000000000" pitchFamily="17" charset="-128"/>
              </a:rPr>
              <a:t>枚ご記入ください。（保険加入に必要となるため）</a:t>
            </a:r>
          </a:p>
          <a:p>
            <a:pPr>
              <a:lnSpc>
                <a:spcPct val="150000"/>
              </a:lnSpc>
            </a:pPr>
            <a:r>
              <a:rPr kumimoji="1" lang="ja-JP" altLang="en-US" sz="1200" dirty="0">
                <a:latin typeface="UD デジタル 教科書体 N-R" panose="02020400000000000000" pitchFamily="17" charset="-128"/>
                <a:ea typeface="UD デジタル 教科書体 N-R" panose="02020400000000000000" pitchFamily="17" charset="-128"/>
              </a:rPr>
              <a:t>②申込者には後日、決定の有無について、メールをお送りいたします。</a:t>
            </a:r>
            <a:endParaRPr kumimoji="1" lang="en-US" altLang="ja-JP" sz="1200" dirty="0">
              <a:latin typeface="UD デジタル 教科書体 N-R" panose="02020400000000000000" pitchFamily="17" charset="-128"/>
              <a:ea typeface="UD デジタル 教科書体 N-R" panose="02020400000000000000" pitchFamily="17" charset="-128"/>
            </a:endParaRPr>
          </a:p>
          <a:p>
            <a:pPr>
              <a:lnSpc>
                <a:spcPct val="150000"/>
              </a:lnSpc>
            </a:pPr>
            <a:r>
              <a:rPr kumimoji="1" lang="ja-JP" altLang="en-US" sz="1200" dirty="0">
                <a:latin typeface="UD デジタル 教科書体 N-R" panose="02020400000000000000" pitchFamily="17" charset="-128"/>
                <a:ea typeface="UD デジタル 教科書体 N-R" panose="02020400000000000000" pitchFamily="17" charset="-128"/>
              </a:rPr>
              <a:t>　</a:t>
            </a:r>
            <a:r>
              <a:rPr kumimoji="1" lang="en-US" altLang="ja-JP" sz="1100" dirty="0">
                <a:latin typeface="UD デジタル 教科書体 N-R" panose="02020400000000000000" pitchFamily="17" charset="-128"/>
                <a:ea typeface="UD デジタル 教科書体 N-R" panose="02020400000000000000" pitchFamily="17" charset="-128"/>
              </a:rPr>
              <a:t>※</a:t>
            </a:r>
            <a:r>
              <a:rPr kumimoji="1" lang="ja-JP" altLang="en-US" sz="1100" dirty="0">
                <a:latin typeface="UD デジタル 教科書体 N-R" panose="02020400000000000000" pitchFamily="17" charset="-128"/>
                <a:ea typeface="UD デジタル 教科書体 N-R" panose="02020400000000000000" pitchFamily="17" charset="-128"/>
              </a:rPr>
              <a:t>日程スケジュールや持ち物等の詳細は決定者にのみメールさせていただきます。</a:t>
            </a:r>
            <a:endParaRPr kumimoji="1" lang="en-US" altLang="ja-JP" sz="1200" dirty="0">
              <a:latin typeface="UD デジタル 教科書体 N-R" panose="02020400000000000000" pitchFamily="17" charset="-128"/>
              <a:ea typeface="UD デジタル 教科書体 N-R" panose="02020400000000000000" pitchFamily="17" charset="-128"/>
            </a:endParaRPr>
          </a:p>
          <a:p>
            <a:pPr>
              <a:lnSpc>
                <a:spcPct val="150000"/>
              </a:lnSpc>
            </a:pPr>
            <a:r>
              <a:rPr kumimoji="1" lang="ja-JP" altLang="en-US" sz="1200" dirty="0">
                <a:latin typeface="UD デジタル 教科書体 N-R" panose="02020400000000000000" pitchFamily="17" charset="-128"/>
                <a:ea typeface="UD デジタル 教科書体 N-R" panose="02020400000000000000" pitchFamily="17" charset="-128"/>
              </a:rPr>
              <a:t>④インターン当日は実際の活動に参加していただきます。</a:t>
            </a:r>
            <a:endParaRPr kumimoji="1" lang="en-US" altLang="ja-JP" sz="1200" dirty="0">
              <a:latin typeface="UD デジタル 教科書体 N-R" panose="02020400000000000000" pitchFamily="17" charset="-128"/>
              <a:ea typeface="UD デジタル 教科書体 N-R" panose="02020400000000000000" pitchFamily="17" charset="-128"/>
            </a:endParaRPr>
          </a:p>
          <a:p>
            <a:pPr>
              <a:lnSpc>
                <a:spcPct val="150000"/>
              </a:lnSpc>
            </a:pPr>
            <a:r>
              <a:rPr kumimoji="1" lang="ja-JP" altLang="en-US" sz="1200" dirty="0">
                <a:latin typeface="UD デジタル 教科書体 N-R" panose="02020400000000000000" pitchFamily="17" charset="-128"/>
                <a:ea typeface="UD デジタル 教科書体 N-R" panose="02020400000000000000" pitchFamily="17" charset="-128"/>
              </a:rPr>
              <a:t>　</a:t>
            </a:r>
            <a:r>
              <a:rPr kumimoji="1" lang="en-US" altLang="ja-JP" sz="1100" dirty="0">
                <a:latin typeface="UD デジタル 教科書体 N-R" panose="02020400000000000000" pitchFamily="17" charset="-128"/>
                <a:ea typeface="UD デジタル 教科書体 N-R" panose="02020400000000000000" pitchFamily="17" charset="-128"/>
              </a:rPr>
              <a:t>※</a:t>
            </a:r>
            <a:r>
              <a:rPr kumimoji="1" lang="ja-JP" altLang="en-US" sz="1100" dirty="0">
                <a:latin typeface="UD デジタル 教科書体 N-R" panose="02020400000000000000" pitchFamily="17" charset="-128"/>
                <a:ea typeface="UD デジタル 教科書体 N-R" panose="02020400000000000000" pitchFamily="17" charset="-128"/>
              </a:rPr>
              <a:t>エプロンやマスク等、受け入れ団体によって準備していただくものがあります。</a:t>
            </a:r>
            <a:endParaRPr kumimoji="1" lang="en-US" altLang="ja-JP" sz="1100" dirty="0">
              <a:latin typeface="UD デジタル 教科書体 N-R" panose="02020400000000000000" pitchFamily="17" charset="-128"/>
              <a:ea typeface="UD デジタル 教科書体 N-R" panose="02020400000000000000" pitchFamily="17" charset="-128"/>
            </a:endParaRPr>
          </a:p>
          <a:p>
            <a:pPr>
              <a:lnSpc>
                <a:spcPct val="150000"/>
              </a:lnSpc>
            </a:pPr>
            <a:r>
              <a:rPr kumimoji="1" lang="ja-JP" altLang="en-US" sz="1200" dirty="0">
                <a:latin typeface="UD デジタル 教科書体 N-R" panose="02020400000000000000" pitchFamily="17" charset="-128"/>
                <a:ea typeface="UD デジタル 教科書体 N-R" panose="02020400000000000000" pitchFamily="17" charset="-128"/>
              </a:rPr>
              <a:t>⑤終了後、報告書及びアンケートをご提出ください。</a:t>
            </a:r>
            <a:endParaRPr kumimoji="1" lang="en-US" altLang="ja-JP" sz="1200" dirty="0">
              <a:latin typeface="UD デジタル 教科書体 N-R" panose="02020400000000000000" pitchFamily="17" charset="-128"/>
              <a:ea typeface="UD デジタル 教科書体 N-R" panose="02020400000000000000" pitchFamily="17" charset="-128"/>
            </a:endParaRPr>
          </a:p>
          <a:p>
            <a:pPr>
              <a:lnSpc>
                <a:spcPct val="150000"/>
              </a:lnSpc>
            </a:pPr>
            <a:r>
              <a:rPr kumimoji="1" lang="ja-JP" altLang="en-US" sz="1100" dirty="0">
                <a:latin typeface="UD デジタル 教科書体 N-R" panose="02020400000000000000" pitchFamily="17" charset="-128"/>
                <a:ea typeface="UD デジタル 教科書体 N-R" panose="02020400000000000000" pitchFamily="17" charset="-128"/>
              </a:rPr>
              <a:t>　</a:t>
            </a:r>
            <a:r>
              <a:rPr kumimoji="1" lang="en-US" altLang="ja-JP" sz="1100" dirty="0">
                <a:latin typeface="UD デジタル 教科書体 N-R" panose="02020400000000000000" pitchFamily="17" charset="-128"/>
                <a:ea typeface="UD デジタル 教科書体 N-R" panose="02020400000000000000" pitchFamily="17" charset="-128"/>
              </a:rPr>
              <a:t>※A4 1</a:t>
            </a:r>
            <a:r>
              <a:rPr kumimoji="1" lang="ja-JP" altLang="en-US" sz="1100" dirty="0">
                <a:latin typeface="UD デジタル 教科書体 N-R" panose="02020400000000000000" pitchFamily="17" charset="-128"/>
                <a:ea typeface="UD デジタル 教科書体 N-R" panose="02020400000000000000" pitchFamily="17" charset="-128"/>
              </a:rPr>
              <a:t>枚程度の回答をお願いいたします。</a:t>
            </a:r>
            <a:endParaRPr kumimoji="1" lang="en-US" altLang="ja-JP" sz="1200" dirty="0">
              <a:latin typeface="UD デジタル 教科書体 N-R" panose="02020400000000000000" pitchFamily="17" charset="-128"/>
              <a:ea typeface="UD デジタル 教科書体 N-R" panose="02020400000000000000" pitchFamily="17" charset="-128"/>
            </a:endParaRPr>
          </a:p>
          <a:p>
            <a:pPr>
              <a:lnSpc>
                <a:spcPct val="150000"/>
              </a:lnSpc>
            </a:pPr>
            <a:r>
              <a:rPr kumimoji="1" lang="ja-JP" altLang="en-US" sz="1100" dirty="0">
                <a:latin typeface="UD デジタル 教科書体 N-R" panose="02020400000000000000" pitchFamily="17" charset="-128"/>
                <a:ea typeface="UD デジタル 教科書体 N-R" panose="02020400000000000000" pitchFamily="17" charset="-128"/>
              </a:rPr>
              <a:t>　</a:t>
            </a:r>
            <a:r>
              <a:rPr kumimoji="1" lang="en-US" altLang="ja-JP" sz="1100" dirty="0">
                <a:latin typeface="UD デジタル 教科書体 N-R" panose="02020400000000000000" pitchFamily="17" charset="-128"/>
                <a:ea typeface="UD デジタル 教科書体 N-R" panose="02020400000000000000" pitchFamily="17" charset="-128"/>
              </a:rPr>
              <a:t>※</a:t>
            </a:r>
            <a:r>
              <a:rPr kumimoji="1" lang="ja-JP" altLang="en-US" sz="1100" dirty="0">
                <a:latin typeface="UD デジタル 教科書体 N-R" panose="02020400000000000000" pitchFamily="17" charset="-128"/>
                <a:ea typeface="UD デジタル 教科書体 N-R" panose="02020400000000000000" pitchFamily="17" charset="-128"/>
              </a:rPr>
              <a:t>何か質問等ございましたら、事務局までご連絡ください。</a:t>
            </a:r>
            <a:endParaRPr kumimoji="1" lang="en-US" altLang="ja-JP" sz="1100" dirty="0">
              <a:latin typeface="UD デジタル 教科書体 N-R" panose="02020400000000000000" pitchFamily="17" charset="-128"/>
              <a:ea typeface="UD デジタル 教科書体 N-R" panose="02020400000000000000" pitchFamily="17" charset="-128"/>
            </a:endParaRPr>
          </a:p>
          <a:p>
            <a:pPr>
              <a:lnSpc>
                <a:spcPct val="150000"/>
              </a:lnSpc>
            </a:pPr>
            <a:r>
              <a:rPr kumimoji="1" lang="ja-JP" altLang="en-US" sz="1200" dirty="0">
                <a:latin typeface="UD デジタル 教科書体 N-R" panose="02020400000000000000" pitchFamily="17" charset="-128"/>
                <a:ea typeface="UD デジタル 教科書体 N-R" panose="02020400000000000000" pitchFamily="17" charset="-128"/>
              </a:rPr>
              <a:t>　</a:t>
            </a:r>
            <a:endParaRPr kumimoji="1" lang="en-US" altLang="ja-JP" sz="1200" dirty="0">
              <a:latin typeface="UD デジタル 教科書体 N-R" panose="02020400000000000000" pitchFamily="17" charset="-128"/>
              <a:ea typeface="UD デジタル 教科書体 N-R" panose="02020400000000000000" pitchFamily="17" charset="-128"/>
            </a:endParaRPr>
          </a:p>
        </p:txBody>
      </p:sp>
      <p:cxnSp>
        <p:nvCxnSpPr>
          <p:cNvPr id="3" name="直線コネクタ 2">
            <a:extLst>
              <a:ext uri="{FF2B5EF4-FFF2-40B4-BE49-F238E27FC236}">
                <a16:creationId xmlns:a16="http://schemas.microsoft.com/office/drawing/2014/main" id="{13932CE7-DFCA-8159-05AD-8B3736FCF504}"/>
              </a:ext>
            </a:extLst>
          </p:cNvPr>
          <p:cNvCxnSpPr>
            <a:cxnSpLocks/>
          </p:cNvCxnSpPr>
          <p:nvPr/>
        </p:nvCxnSpPr>
        <p:spPr>
          <a:xfrm>
            <a:off x="3" y="3833025"/>
            <a:ext cx="1854200" cy="0"/>
          </a:xfrm>
          <a:prstGeom prst="line">
            <a:avLst/>
          </a:prstGeom>
          <a:ln w="2857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8" name="直線コネクタ 7">
            <a:extLst>
              <a:ext uri="{FF2B5EF4-FFF2-40B4-BE49-F238E27FC236}">
                <a16:creationId xmlns:a16="http://schemas.microsoft.com/office/drawing/2014/main" id="{D670BEC6-D251-0589-7E65-64F9F8A8387A}"/>
              </a:ext>
            </a:extLst>
          </p:cNvPr>
          <p:cNvCxnSpPr>
            <a:cxnSpLocks/>
          </p:cNvCxnSpPr>
          <p:nvPr/>
        </p:nvCxnSpPr>
        <p:spPr>
          <a:xfrm>
            <a:off x="4853943" y="3849707"/>
            <a:ext cx="2004060" cy="0"/>
          </a:xfrm>
          <a:prstGeom prst="line">
            <a:avLst/>
          </a:prstGeom>
          <a:ln w="2857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5" name="テキスト ボックス 4">
            <a:extLst>
              <a:ext uri="{FF2B5EF4-FFF2-40B4-BE49-F238E27FC236}">
                <a16:creationId xmlns:a16="http://schemas.microsoft.com/office/drawing/2014/main" id="{22BDBDB4-38FF-4E82-C295-986FDE6D05EA}"/>
              </a:ext>
            </a:extLst>
          </p:cNvPr>
          <p:cNvSpPr txBox="1"/>
          <p:nvPr/>
        </p:nvSpPr>
        <p:spPr>
          <a:xfrm>
            <a:off x="1914525" y="3686925"/>
            <a:ext cx="2857500" cy="369332"/>
          </a:xfrm>
          <a:prstGeom prst="rect">
            <a:avLst/>
          </a:prstGeom>
          <a:noFill/>
        </p:spPr>
        <p:txBody>
          <a:bodyPr wrap="square" rtlCol="0">
            <a:spAutoFit/>
          </a:bodyPr>
          <a:lstStyle/>
          <a:p>
            <a:pPr algn="dist"/>
            <a:r>
              <a:rPr kumimoji="1" lang="ja-JP" altLang="en-US" dirty="0">
                <a:latin typeface="UD デジタル 教科書体 NP-B" panose="02020700000000000000" pitchFamily="18" charset="-128"/>
                <a:ea typeface="UD デジタル 教科書体 NP-B" panose="02020700000000000000" pitchFamily="18" charset="-128"/>
              </a:rPr>
              <a:t>申込用紙</a:t>
            </a:r>
          </a:p>
        </p:txBody>
      </p:sp>
      <p:graphicFrame>
        <p:nvGraphicFramePr>
          <p:cNvPr id="12" name="表 12">
            <a:extLst>
              <a:ext uri="{FF2B5EF4-FFF2-40B4-BE49-F238E27FC236}">
                <a16:creationId xmlns:a16="http://schemas.microsoft.com/office/drawing/2014/main" id="{ED6DCBDE-B787-7620-B460-072E09892F41}"/>
              </a:ext>
            </a:extLst>
          </p:cNvPr>
          <p:cNvGraphicFramePr>
            <a:graphicFrameLocks noGrp="1"/>
          </p:cNvGraphicFramePr>
          <p:nvPr>
            <p:extLst>
              <p:ext uri="{D42A27DB-BD31-4B8C-83A1-F6EECF244321}">
                <p14:modId xmlns:p14="http://schemas.microsoft.com/office/powerpoint/2010/main" val="49843846"/>
              </p:ext>
            </p:extLst>
          </p:nvPr>
        </p:nvGraphicFramePr>
        <p:xfrm>
          <a:off x="552444" y="4565089"/>
          <a:ext cx="5753100" cy="1524000"/>
        </p:xfrm>
        <a:graphic>
          <a:graphicData uri="http://schemas.openxmlformats.org/drawingml/2006/table">
            <a:tbl>
              <a:tblPr firstRow="1" bandRow="1">
                <a:tableStyleId>{5940675A-B579-460E-94D1-54222C63F5DA}</a:tableStyleId>
              </a:tblPr>
              <a:tblGrid>
                <a:gridCol w="1619250">
                  <a:extLst>
                    <a:ext uri="{9D8B030D-6E8A-4147-A177-3AD203B41FA5}">
                      <a16:colId xmlns:a16="http://schemas.microsoft.com/office/drawing/2014/main" val="1335681718"/>
                    </a:ext>
                  </a:extLst>
                </a:gridCol>
                <a:gridCol w="4133850">
                  <a:extLst>
                    <a:ext uri="{9D8B030D-6E8A-4147-A177-3AD203B41FA5}">
                      <a16:colId xmlns:a16="http://schemas.microsoft.com/office/drawing/2014/main" val="1507544797"/>
                    </a:ext>
                  </a:extLst>
                </a:gridCol>
              </a:tblGrid>
              <a:tr h="370840">
                <a:tc>
                  <a:txBody>
                    <a:bodyPr/>
                    <a:lstStyle/>
                    <a:p>
                      <a:pPr algn="dist">
                        <a:lnSpc>
                          <a:spcPct val="150000"/>
                        </a:lnSpc>
                      </a:pPr>
                      <a:r>
                        <a:rPr kumimoji="1" lang="ja-JP" altLang="en-US" sz="1200" dirty="0">
                          <a:latin typeface="UD デジタル 教科書体 N-R" panose="02020400000000000000" pitchFamily="17" charset="-128"/>
                          <a:ea typeface="UD デジタル 教科書体 N-R" panose="02020400000000000000" pitchFamily="17" charset="-128"/>
                        </a:rPr>
                        <a:t>名前</a:t>
                      </a:r>
                    </a:p>
                  </a:txBody>
                  <a:tcPr/>
                </a:tc>
                <a:tc>
                  <a:txBody>
                    <a:bodyPr/>
                    <a:lstStyle/>
                    <a:p>
                      <a:endParaRPr kumimoji="1" lang="ja-JP" altLang="en-US" dirty="0"/>
                    </a:p>
                  </a:txBody>
                  <a:tcPr/>
                </a:tc>
                <a:extLst>
                  <a:ext uri="{0D108BD9-81ED-4DB2-BD59-A6C34878D82A}">
                    <a16:rowId xmlns:a16="http://schemas.microsoft.com/office/drawing/2014/main" val="2395521024"/>
                  </a:ext>
                </a:extLst>
              </a:tr>
              <a:tr h="370840">
                <a:tc>
                  <a:txBody>
                    <a:bodyPr/>
                    <a:lstStyle/>
                    <a:p>
                      <a:pPr algn="dist">
                        <a:lnSpc>
                          <a:spcPct val="150000"/>
                        </a:lnSpc>
                      </a:pPr>
                      <a:r>
                        <a:rPr kumimoji="1" lang="ja-JP" altLang="en-US" sz="1200" dirty="0">
                          <a:latin typeface="UD デジタル 教科書体 N-R" panose="02020400000000000000" pitchFamily="17" charset="-128"/>
                          <a:ea typeface="UD デジタル 教科書体 N-R" panose="02020400000000000000" pitchFamily="17" charset="-128"/>
                        </a:rPr>
                        <a:t>住所</a:t>
                      </a:r>
                    </a:p>
                  </a:txBody>
                  <a:tcPr/>
                </a:tc>
                <a:tc>
                  <a:txBody>
                    <a:bodyPr/>
                    <a:lstStyle/>
                    <a:p>
                      <a:endParaRPr kumimoji="1" lang="ja-JP" altLang="en-US" dirty="0"/>
                    </a:p>
                  </a:txBody>
                  <a:tcPr/>
                </a:tc>
                <a:extLst>
                  <a:ext uri="{0D108BD9-81ED-4DB2-BD59-A6C34878D82A}">
                    <a16:rowId xmlns:a16="http://schemas.microsoft.com/office/drawing/2014/main" val="4110005923"/>
                  </a:ext>
                </a:extLst>
              </a:tr>
              <a:tr h="370840">
                <a:tc>
                  <a:txBody>
                    <a:bodyPr/>
                    <a:lstStyle/>
                    <a:p>
                      <a:pPr algn="dist">
                        <a:lnSpc>
                          <a:spcPct val="150000"/>
                        </a:lnSpc>
                      </a:pPr>
                      <a:r>
                        <a:rPr kumimoji="1" lang="ja-JP" altLang="en-US" sz="1000" dirty="0">
                          <a:latin typeface="UD デジタル 教科書体 N-R" panose="02020400000000000000" pitchFamily="17" charset="-128"/>
                          <a:ea typeface="UD デジタル 教科書体 N-R" panose="02020400000000000000" pitchFamily="17" charset="-128"/>
                        </a:rPr>
                        <a:t>メールアドレス</a:t>
                      </a:r>
                      <a:endParaRPr kumimoji="1" lang="en-US" altLang="ja-JP" sz="1000" dirty="0">
                        <a:latin typeface="UD デジタル 教科書体 N-R" panose="02020400000000000000" pitchFamily="17" charset="-128"/>
                        <a:ea typeface="UD デジタル 教科書体 N-R" panose="02020400000000000000" pitchFamily="17" charset="-128"/>
                      </a:endParaRPr>
                    </a:p>
                  </a:txBody>
                  <a:tcPr anchor="ctr"/>
                </a:tc>
                <a:tc>
                  <a:txBody>
                    <a:bodyPr/>
                    <a:lstStyle/>
                    <a:p>
                      <a:pPr algn="r">
                        <a:lnSpc>
                          <a:spcPct val="200000"/>
                        </a:lnSpc>
                      </a:pPr>
                      <a:endParaRPr kumimoji="1" lang="ja-JP" altLang="en-US" sz="1050" dirty="0">
                        <a:latin typeface="UD デジタル 教科書体 N-R" panose="02020400000000000000" pitchFamily="17" charset="-128"/>
                        <a:ea typeface="UD デジタル 教科書体 N-R" panose="02020400000000000000" pitchFamily="17" charset="-128"/>
                      </a:endParaRPr>
                    </a:p>
                  </a:txBody>
                  <a:tcPr/>
                </a:tc>
                <a:extLst>
                  <a:ext uri="{0D108BD9-81ED-4DB2-BD59-A6C34878D82A}">
                    <a16:rowId xmlns:a16="http://schemas.microsoft.com/office/drawing/2014/main" val="614875945"/>
                  </a:ext>
                </a:extLst>
              </a:tr>
              <a:tr h="370840">
                <a:tc>
                  <a:txBody>
                    <a:bodyPr/>
                    <a:lstStyle/>
                    <a:p>
                      <a:pPr algn="dist">
                        <a:lnSpc>
                          <a:spcPct val="150000"/>
                        </a:lnSpc>
                      </a:pPr>
                      <a:r>
                        <a:rPr kumimoji="1" lang="ja-JP" altLang="en-US" sz="1200" dirty="0">
                          <a:latin typeface="UD デジタル 教科書体 N-R" panose="02020400000000000000" pitchFamily="17" charset="-128"/>
                          <a:ea typeface="UD デジタル 教科書体 N-R" panose="02020400000000000000" pitchFamily="17" charset="-128"/>
                        </a:rPr>
                        <a:t>電話番号</a:t>
                      </a:r>
                    </a:p>
                  </a:txBody>
                  <a:tcPr/>
                </a:tc>
                <a:tc>
                  <a:txBody>
                    <a:bodyPr/>
                    <a:lstStyle/>
                    <a:p>
                      <a:endParaRPr kumimoji="1" lang="ja-JP" altLang="en-US" dirty="0"/>
                    </a:p>
                  </a:txBody>
                  <a:tcPr/>
                </a:tc>
                <a:extLst>
                  <a:ext uri="{0D108BD9-81ED-4DB2-BD59-A6C34878D82A}">
                    <a16:rowId xmlns:a16="http://schemas.microsoft.com/office/drawing/2014/main" val="198979406"/>
                  </a:ext>
                </a:extLst>
              </a:tr>
            </a:tbl>
          </a:graphicData>
        </a:graphic>
      </p:graphicFrame>
      <p:graphicFrame>
        <p:nvGraphicFramePr>
          <p:cNvPr id="41" name="表 41">
            <a:extLst>
              <a:ext uri="{FF2B5EF4-FFF2-40B4-BE49-F238E27FC236}">
                <a16:creationId xmlns:a16="http://schemas.microsoft.com/office/drawing/2014/main" id="{95698CAF-74B5-34F6-1EB3-0E9562F4F76B}"/>
              </a:ext>
            </a:extLst>
          </p:cNvPr>
          <p:cNvGraphicFramePr>
            <a:graphicFrameLocks noGrp="1"/>
          </p:cNvGraphicFramePr>
          <p:nvPr>
            <p:extLst>
              <p:ext uri="{D42A27DB-BD31-4B8C-83A1-F6EECF244321}">
                <p14:modId xmlns:p14="http://schemas.microsoft.com/office/powerpoint/2010/main" val="1472389541"/>
              </p:ext>
            </p:extLst>
          </p:nvPr>
        </p:nvGraphicFramePr>
        <p:xfrm>
          <a:off x="552445" y="8783410"/>
          <a:ext cx="5753099" cy="902620"/>
        </p:xfrm>
        <a:graphic>
          <a:graphicData uri="http://schemas.openxmlformats.org/drawingml/2006/table">
            <a:tbl>
              <a:tblPr firstRow="1" bandRow="1">
                <a:tableStyleId>{5940675A-B579-460E-94D1-54222C63F5DA}</a:tableStyleId>
              </a:tblPr>
              <a:tblGrid>
                <a:gridCol w="5753099">
                  <a:extLst>
                    <a:ext uri="{9D8B030D-6E8A-4147-A177-3AD203B41FA5}">
                      <a16:colId xmlns:a16="http://schemas.microsoft.com/office/drawing/2014/main" val="3344247638"/>
                    </a:ext>
                  </a:extLst>
                </a:gridCol>
              </a:tblGrid>
              <a:tr h="902620">
                <a:tc>
                  <a:txBody>
                    <a:bodyPr/>
                    <a:lstStyle/>
                    <a:p>
                      <a:endParaRPr kumimoji="1" lang="ja-JP" altLang="en-US" dirty="0"/>
                    </a:p>
                  </a:txBody>
                  <a:tcPr/>
                </a:tc>
                <a:extLst>
                  <a:ext uri="{0D108BD9-81ED-4DB2-BD59-A6C34878D82A}">
                    <a16:rowId xmlns:a16="http://schemas.microsoft.com/office/drawing/2014/main" val="2818648000"/>
                  </a:ext>
                </a:extLst>
              </a:tr>
            </a:tbl>
          </a:graphicData>
        </a:graphic>
      </p:graphicFrame>
      <p:sp>
        <p:nvSpPr>
          <p:cNvPr id="42" name="テキスト ボックス 41">
            <a:extLst>
              <a:ext uri="{FF2B5EF4-FFF2-40B4-BE49-F238E27FC236}">
                <a16:creationId xmlns:a16="http://schemas.microsoft.com/office/drawing/2014/main" id="{66D96301-A6B8-66EA-44FC-656786A7B55A}"/>
              </a:ext>
            </a:extLst>
          </p:cNvPr>
          <p:cNvSpPr txBox="1"/>
          <p:nvPr/>
        </p:nvSpPr>
        <p:spPr>
          <a:xfrm>
            <a:off x="438150" y="6302699"/>
            <a:ext cx="5307330" cy="415498"/>
          </a:xfrm>
          <a:prstGeom prst="rect">
            <a:avLst/>
          </a:prstGeom>
          <a:noFill/>
        </p:spPr>
        <p:txBody>
          <a:bodyPr wrap="square" rtlCol="0">
            <a:spAutoFit/>
          </a:bodyPr>
          <a:lstStyle/>
          <a:p>
            <a:r>
              <a:rPr kumimoji="1" lang="ja-JP" altLang="en-US" sz="1050" dirty="0">
                <a:latin typeface="UD デジタル 教科書体 N-R" panose="02020400000000000000" pitchFamily="17" charset="-128"/>
                <a:ea typeface="UD デジタル 教科書体 N-R" panose="02020400000000000000" pitchFamily="17" charset="-128"/>
              </a:rPr>
              <a:t>表面の団体を参考に、希望団体・希望月をご記入ください。</a:t>
            </a:r>
            <a:endParaRPr kumimoji="1" lang="en-US" altLang="ja-JP" sz="1050" dirty="0">
              <a:latin typeface="UD デジタル 教科書体 N-R" panose="02020400000000000000" pitchFamily="17" charset="-128"/>
              <a:ea typeface="UD デジタル 教科書体 N-R" panose="02020400000000000000" pitchFamily="17" charset="-128"/>
            </a:endParaRPr>
          </a:p>
          <a:p>
            <a:r>
              <a:rPr kumimoji="1" lang="ja-JP" altLang="en-US" sz="1050" dirty="0">
                <a:latin typeface="UD デジタル 教科書体 N-R" panose="02020400000000000000" pitchFamily="17" charset="-128"/>
                <a:ea typeface="UD デジタル 教科書体 N-R" panose="02020400000000000000" pitchFamily="17" charset="-128"/>
              </a:rPr>
              <a:t>人数の調整により希望に添えない場合がございますのでご了承ください。</a:t>
            </a:r>
          </a:p>
        </p:txBody>
      </p:sp>
      <p:sp>
        <p:nvSpPr>
          <p:cNvPr id="43" name="テキスト ボックス 42">
            <a:extLst>
              <a:ext uri="{FF2B5EF4-FFF2-40B4-BE49-F238E27FC236}">
                <a16:creationId xmlns:a16="http://schemas.microsoft.com/office/drawing/2014/main" id="{CAA59404-CEC0-A396-2266-96FA4F347077}"/>
              </a:ext>
            </a:extLst>
          </p:cNvPr>
          <p:cNvSpPr txBox="1"/>
          <p:nvPr/>
        </p:nvSpPr>
        <p:spPr>
          <a:xfrm>
            <a:off x="438150" y="8489418"/>
            <a:ext cx="5867397" cy="261610"/>
          </a:xfrm>
          <a:prstGeom prst="rect">
            <a:avLst/>
          </a:prstGeom>
          <a:noFill/>
        </p:spPr>
        <p:txBody>
          <a:bodyPr wrap="square" rtlCol="0">
            <a:spAutoFit/>
          </a:bodyPr>
          <a:lstStyle/>
          <a:p>
            <a:r>
              <a:rPr kumimoji="1" lang="ja-JP" altLang="en-US" sz="1100" dirty="0">
                <a:latin typeface="UD デジタル 教科書体 N-R" panose="02020400000000000000" pitchFamily="17" charset="-128"/>
                <a:ea typeface="UD デジタル 教科書体 N-R" panose="02020400000000000000" pitchFamily="17" charset="-128"/>
              </a:rPr>
              <a:t>お問い合わせ記入欄（質問または何か希望等ございましたらご記入ください）</a:t>
            </a:r>
          </a:p>
        </p:txBody>
      </p:sp>
      <p:graphicFrame>
        <p:nvGraphicFramePr>
          <p:cNvPr id="9" name="表 9">
            <a:extLst>
              <a:ext uri="{FF2B5EF4-FFF2-40B4-BE49-F238E27FC236}">
                <a16:creationId xmlns:a16="http://schemas.microsoft.com/office/drawing/2014/main" id="{22F9A145-E8BD-23F1-B0AB-5C45B46FE126}"/>
              </a:ext>
            </a:extLst>
          </p:cNvPr>
          <p:cNvGraphicFramePr>
            <a:graphicFrameLocks noGrp="1"/>
          </p:cNvGraphicFramePr>
          <p:nvPr>
            <p:extLst>
              <p:ext uri="{D42A27DB-BD31-4B8C-83A1-F6EECF244321}">
                <p14:modId xmlns:p14="http://schemas.microsoft.com/office/powerpoint/2010/main" val="1324125781"/>
              </p:ext>
            </p:extLst>
          </p:nvPr>
        </p:nvGraphicFramePr>
        <p:xfrm>
          <a:off x="552446" y="6751365"/>
          <a:ext cx="5753099" cy="1484694"/>
        </p:xfrm>
        <a:graphic>
          <a:graphicData uri="http://schemas.openxmlformats.org/drawingml/2006/table">
            <a:tbl>
              <a:tblPr firstRow="1" bandRow="1">
                <a:tableStyleId>{5940675A-B579-460E-94D1-54222C63F5DA}</a:tableStyleId>
              </a:tblPr>
              <a:tblGrid>
                <a:gridCol w="1520192">
                  <a:extLst>
                    <a:ext uri="{9D8B030D-6E8A-4147-A177-3AD203B41FA5}">
                      <a16:colId xmlns:a16="http://schemas.microsoft.com/office/drawing/2014/main" val="149390634"/>
                    </a:ext>
                  </a:extLst>
                </a:gridCol>
                <a:gridCol w="4232907">
                  <a:extLst>
                    <a:ext uri="{9D8B030D-6E8A-4147-A177-3AD203B41FA5}">
                      <a16:colId xmlns:a16="http://schemas.microsoft.com/office/drawing/2014/main" val="2049217654"/>
                    </a:ext>
                  </a:extLst>
                </a:gridCol>
              </a:tblGrid>
              <a:tr h="370840">
                <a:tc>
                  <a:txBody>
                    <a:bodyPr/>
                    <a:lstStyle/>
                    <a:p>
                      <a:endParaRPr kumimoji="1" lang="ja-JP" altLang="en-US" dirty="0"/>
                    </a:p>
                  </a:txBody>
                  <a:tcPr/>
                </a:tc>
                <a:tc>
                  <a:txBody>
                    <a:bodyPr/>
                    <a:lstStyle/>
                    <a:p>
                      <a:pPr algn="ctr">
                        <a:lnSpc>
                          <a:spcPct val="150000"/>
                        </a:lnSpc>
                      </a:pPr>
                      <a:r>
                        <a:rPr kumimoji="1" lang="ja-JP" altLang="en-US" dirty="0">
                          <a:latin typeface="UD デジタル 教科書体 N-R" panose="02020400000000000000" pitchFamily="17" charset="-128"/>
                          <a:ea typeface="UD デジタル 教科書体 N-R" panose="02020400000000000000" pitchFamily="17" charset="-128"/>
                        </a:rPr>
                        <a:t>希望団体・希望月</a:t>
                      </a:r>
                    </a:p>
                  </a:txBody>
                  <a:tcPr/>
                </a:tc>
                <a:extLst>
                  <a:ext uri="{0D108BD9-81ED-4DB2-BD59-A6C34878D82A}">
                    <a16:rowId xmlns:a16="http://schemas.microsoft.com/office/drawing/2014/main" val="1940992202"/>
                  </a:ext>
                </a:extLst>
              </a:tr>
              <a:tr h="370840">
                <a:tc>
                  <a:txBody>
                    <a:bodyPr/>
                    <a:lstStyle/>
                    <a:p>
                      <a:pPr algn="ctr">
                        <a:lnSpc>
                          <a:spcPct val="150000"/>
                        </a:lnSpc>
                      </a:pPr>
                      <a:r>
                        <a:rPr kumimoji="1" lang="ja-JP" altLang="en-US" sz="1100" dirty="0">
                          <a:latin typeface="UD デジタル 教科書体 N-R" panose="02020400000000000000" pitchFamily="17" charset="-128"/>
                          <a:ea typeface="UD デジタル 教科書体 N-R" panose="02020400000000000000" pitchFamily="17" charset="-128"/>
                        </a:rPr>
                        <a:t>第</a:t>
                      </a:r>
                      <a:r>
                        <a:rPr kumimoji="1" lang="en-US" altLang="ja-JP" sz="1100" dirty="0">
                          <a:latin typeface="UD デジタル 教科書体 N-R" panose="02020400000000000000" pitchFamily="17" charset="-128"/>
                          <a:ea typeface="UD デジタル 教科書体 N-R" panose="02020400000000000000" pitchFamily="17" charset="-128"/>
                        </a:rPr>
                        <a:t>1</a:t>
                      </a:r>
                      <a:r>
                        <a:rPr kumimoji="1" lang="ja-JP" altLang="en-US" sz="1100" dirty="0">
                          <a:latin typeface="UD デジタル 教科書体 N-R" panose="02020400000000000000" pitchFamily="17" charset="-128"/>
                          <a:ea typeface="UD デジタル 教科書体 N-R" panose="02020400000000000000" pitchFamily="17" charset="-128"/>
                        </a:rPr>
                        <a:t>希望</a:t>
                      </a:r>
                    </a:p>
                  </a:txBody>
                  <a:tcPr/>
                </a:tc>
                <a:tc>
                  <a:txBody>
                    <a:bodyPr/>
                    <a:lstStyle/>
                    <a:p>
                      <a:endParaRPr kumimoji="1" lang="ja-JP" altLang="en-US" dirty="0"/>
                    </a:p>
                  </a:txBody>
                  <a:tcPr/>
                </a:tc>
                <a:extLst>
                  <a:ext uri="{0D108BD9-81ED-4DB2-BD59-A6C34878D82A}">
                    <a16:rowId xmlns:a16="http://schemas.microsoft.com/office/drawing/2014/main" val="2869591799"/>
                  </a:ext>
                </a:extLst>
              </a:tr>
              <a:tr h="370840">
                <a:tc>
                  <a:txBody>
                    <a:bodyPr/>
                    <a:lstStyle/>
                    <a:p>
                      <a:pPr algn="ctr">
                        <a:lnSpc>
                          <a:spcPct val="150000"/>
                        </a:lnSpc>
                      </a:pPr>
                      <a:r>
                        <a:rPr kumimoji="1" lang="ja-JP" altLang="en-US" sz="1100" dirty="0">
                          <a:latin typeface="UD デジタル 教科書体 N-R" panose="02020400000000000000" pitchFamily="17" charset="-128"/>
                          <a:ea typeface="UD デジタル 教科書体 N-R" panose="02020400000000000000" pitchFamily="17" charset="-128"/>
                        </a:rPr>
                        <a:t>第</a:t>
                      </a:r>
                      <a:r>
                        <a:rPr kumimoji="1" lang="en-US" altLang="ja-JP" sz="1100" dirty="0">
                          <a:latin typeface="UD デジタル 教科書体 N-R" panose="02020400000000000000" pitchFamily="17" charset="-128"/>
                          <a:ea typeface="UD デジタル 教科書体 N-R" panose="02020400000000000000" pitchFamily="17" charset="-128"/>
                        </a:rPr>
                        <a:t>2</a:t>
                      </a:r>
                      <a:r>
                        <a:rPr kumimoji="1" lang="ja-JP" altLang="en-US" sz="1100" dirty="0">
                          <a:latin typeface="UD デジタル 教科書体 N-R" panose="02020400000000000000" pitchFamily="17" charset="-128"/>
                          <a:ea typeface="UD デジタル 教科書体 N-R" panose="02020400000000000000" pitchFamily="17" charset="-128"/>
                        </a:rPr>
                        <a:t>希望</a:t>
                      </a:r>
                    </a:p>
                  </a:txBody>
                  <a:tcPr/>
                </a:tc>
                <a:tc>
                  <a:txBody>
                    <a:bodyPr/>
                    <a:lstStyle/>
                    <a:p>
                      <a:endParaRPr kumimoji="1" lang="ja-JP" altLang="en-US" dirty="0"/>
                    </a:p>
                  </a:txBody>
                  <a:tcPr/>
                </a:tc>
                <a:extLst>
                  <a:ext uri="{0D108BD9-81ED-4DB2-BD59-A6C34878D82A}">
                    <a16:rowId xmlns:a16="http://schemas.microsoft.com/office/drawing/2014/main" val="3784024848"/>
                  </a:ext>
                </a:extLst>
              </a:tr>
              <a:tr h="370840">
                <a:tc>
                  <a:txBody>
                    <a:bodyPr/>
                    <a:lstStyle/>
                    <a:p>
                      <a:pPr algn="ctr">
                        <a:lnSpc>
                          <a:spcPct val="150000"/>
                        </a:lnSpc>
                      </a:pPr>
                      <a:r>
                        <a:rPr kumimoji="1" lang="ja-JP" altLang="en-US" sz="1100" dirty="0">
                          <a:latin typeface="UD デジタル 教科書体 N-R" panose="02020400000000000000" pitchFamily="17" charset="-128"/>
                          <a:ea typeface="UD デジタル 教科書体 N-R" panose="02020400000000000000" pitchFamily="17" charset="-128"/>
                        </a:rPr>
                        <a:t>第</a:t>
                      </a:r>
                      <a:r>
                        <a:rPr kumimoji="1" lang="en-US" altLang="ja-JP" sz="1100" dirty="0">
                          <a:latin typeface="UD デジタル 教科書体 N-R" panose="02020400000000000000" pitchFamily="17" charset="-128"/>
                          <a:ea typeface="UD デジタル 教科書体 N-R" panose="02020400000000000000" pitchFamily="17" charset="-128"/>
                        </a:rPr>
                        <a:t>3</a:t>
                      </a:r>
                      <a:r>
                        <a:rPr kumimoji="1" lang="ja-JP" altLang="en-US" sz="1100" dirty="0">
                          <a:latin typeface="UD デジタル 教科書体 N-R" panose="02020400000000000000" pitchFamily="17" charset="-128"/>
                          <a:ea typeface="UD デジタル 教科書体 N-R" panose="02020400000000000000" pitchFamily="17" charset="-128"/>
                        </a:rPr>
                        <a:t>希望</a:t>
                      </a:r>
                    </a:p>
                  </a:txBody>
                  <a:tcPr/>
                </a:tc>
                <a:tc>
                  <a:txBody>
                    <a:bodyPr/>
                    <a:lstStyle/>
                    <a:p>
                      <a:endParaRPr kumimoji="1" lang="ja-JP" altLang="en-US" dirty="0"/>
                    </a:p>
                  </a:txBody>
                  <a:tcPr/>
                </a:tc>
                <a:extLst>
                  <a:ext uri="{0D108BD9-81ED-4DB2-BD59-A6C34878D82A}">
                    <a16:rowId xmlns:a16="http://schemas.microsoft.com/office/drawing/2014/main" val="1616817059"/>
                  </a:ext>
                </a:extLst>
              </a:tr>
            </a:tbl>
          </a:graphicData>
        </a:graphic>
      </p:graphicFrame>
      <p:sp>
        <p:nvSpPr>
          <p:cNvPr id="2" name="テキスト ボックス 1">
            <a:extLst>
              <a:ext uri="{FF2B5EF4-FFF2-40B4-BE49-F238E27FC236}">
                <a16:creationId xmlns:a16="http://schemas.microsoft.com/office/drawing/2014/main" id="{19B5C542-674B-8C51-A5DC-3B0A9F2346BF}"/>
              </a:ext>
            </a:extLst>
          </p:cNvPr>
          <p:cNvSpPr txBox="1"/>
          <p:nvPr/>
        </p:nvSpPr>
        <p:spPr>
          <a:xfrm>
            <a:off x="1914525" y="4040992"/>
            <a:ext cx="3028950" cy="523220"/>
          </a:xfrm>
          <a:prstGeom prst="rect">
            <a:avLst/>
          </a:prstGeom>
          <a:noFill/>
        </p:spPr>
        <p:txBody>
          <a:bodyPr wrap="square" rtlCol="0">
            <a:spAutoFit/>
          </a:bodyPr>
          <a:lstStyle/>
          <a:p>
            <a:pPr algn="ctr"/>
            <a:r>
              <a:rPr kumimoji="1" lang="en-US" altLang="ja-JP" sz="1400" dirty="0">
                <a:solidFill>
                  <a:srgbClr val="FF0000"/>
                </a:solidFill>
                <a:latin typeface="UD デジタル 教科書体 N-R" panose="02020400000000000000" pitchFamily="17" charset="-128"/>
                <a:ea typeface="UD デジタル 教科書体 N-R" panose="02020400000000000000" pitchFamily="17" charset="-128"/>
              </a:rPr>
              <a:t>FAX :</a:t>
            </a:r>
            <a:r>
              <a:rPr kumimoji="1" lang="ja-JP" altLang="en-US" sz="1400" dirty="0">
                <a:solidFill>
                  <a:srgbClr val="FF0000"/>
                </a:solidFill>
                <a:latin typeface="UD デジタル 教科書体 N-R" panose="02020400000000000000" pitchFamily="17" charset="-128"/>
                <a:ea typeface="UD デジタル 教科書体 N-R" panose="02020400000000000000" pitchFamily="17" charset="-128"/>
              </a:rPr>
              <a:t> </a:t>
            </a:r>
            <a:r>
              <a:rPr kumimoji="1" lang="en-US" altLang="ja-JP" sz="1400" dirty="0">
                <a:solidFill>
                  <a:srgbClr val="FF0000"/>
                </a:solidFill>
                <a:latin typeface="UD デジタル 教科書体 N-R" panose="02020400000000000000" pitchFamily="17" charset="-128"/>
                <a:ea typeface="UD デジタル 教科書体 N-R" panose="02020400000000000000" pitchFamily="17" charset="-128"/>
              </a:rPr>
              <a:t>059-227-6618</a:t>
            </a:r>
          </a:p>
          <a:p>
            <a:pPr algn="ctr"/>
            <a:r>
              <a:rPr kumimoji="1" lang="en-US" altLang="ja-JP" sz="1400" dirty="0">
                <a:solidFill>
                  <a:srgbClr val="FF0000"/>
                </a:solidFill>
                <a:latin typeface="UD デジタル 教科書体 N-R" panose="02020400000000000000" pitchFamily="17" charset="-128"/>
                <a:ea typeface="UD デジタル 教科書体 N-R" panose="02020400000000000000" pitchFamily="17" charset="-128"/>
              </a:rPr>
              <a:t>Mail</a:t>
            </a:r>
            <a:r>
              <a:rPr kumimoji="1" lang="ja-JP" altLang="en-US" sz="1400" dirty="0">
                <a:solidFill>
                  <a:srgbClr val="FF0000"/>
                </a:solidFill>
                <a:latin typeface="UD デジタル 教科書体 N-R" panose="02020400000000000000" pitchFamily="17" charset="-128"/>
                <a:ea typeface="UD デジタル 教科書体 N-R" panose="02020400000000000000" pitchFamily="17" charset="-128"/>
              </a:rPr>
              <a:t>：</a:t>
            </a:r>
            <a:r>
              <a:rPr kumimoji="1" lang="en-US" altLang="ja-JP" sz="1400" dirty="0">
                <a:solidFill>
                  <a:srgbClr val="FF0000"/>
                </a:solidFill>
                <a:latin typeface="UD デジタル 教科書体 N-R" panose="02020400000000000000" pitchFamily="17" charset="-128"/>
                <a:ea typeface="UD デジタル 教科書体 N-R" panose="02020400000000000000" pitchFamily="17" charset="-128"/>
              </a:rPr>
              <a:t>kodomo29@miewel.or.jp</a:t>
            </a:r>
            <a:endParaRPr kumimoji="1" lang="ja-JP" altLang="en-US" sz="1400" dirty="0">
              <a:solidFill>
                <a:srgbClr val="FF0000"/>
              </a:solidFill>
            </a:endParaRPr>
          </a:p>
        </p:txBody>
      </p:sp>
    </p:spTree>
    <p:extLst>
      <p:ext uri="{BB962C8B-B14F-4D97-AF65-F5344CB8AC3E}">
        <p14:creationId xmlns:p14="http://schemas.microsoft.com/office/powerpoint/2010/main" val="282422864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611</TotalTime>
  <Words>651</Words>
  <Application>Microsoft Office PowerPoint</Application>
  <PresentationFormat>A4 210 x 297 mm</PresentationFormat>
  <Paragraphs>79</Paragraphs>
  <Slides>2</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UD デジタル 教科書体 N-B</vt:lpstr>
      <vt:lpstr>UD デジタル 教科書体 NP-B</vt:lpstr>
      <vt:lpstr>UD デジタル 教科書体 N-R</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a.matsuno</dc:creator>
  <cp:lastModifiedBy>村居 喜道</cp:lastModifiedBy>
  <cp:revision>33</cp:revision>
  <cp:lastPrinted>2023-06-29T10:39:28Z</cp:lastPrinted>
  <dcterms:created xsi:type="dcterms:W3CDTF">2022-08-04T01:36:17Z</dcterms:created>
  <dcterms:modified xsi:type="dcterms:W3CDTF">2023-06-29T10:43:48Z</dcterms:modified>
</cp:coreProperties>
</file>