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4"/>
  </p:notesMasterIdLst>
  <p:sldIdLst>
    <p:sldId id="256" r:id="rId2"/>
    <p:sldId id="258"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3399"/>
    <a:srgbClr val="EAAE04"/>
    <a:srgbClr val="33CC33"/>
    <a:srgbClr val="00FF00"/>
    <a:srgbClr val="FFFF99"/>
    <a:srgbClr val="CCFF99"/>
    <a:srgbClr val="CCFFCC"/>
    <a:srgbClr val="FF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92" y="21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6"/>
          </a:xfrm>
          <a:prstGeom prst="rect">
            <a:avLst/>
          </a:prstGeom>
        </p:spPr>
        <p:txBody>
          <a:bodyPr vert="horz" lIns="91414" tIns="45706" rIns="91414"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14" tIns="45706" rIns="91414" bIns="45706" rtlCol="0"/>
          <a:lstStyle>
            <a:lvl1pPr algn="r">
              <a:defRPr sz="1200"/>
            </a:lvl1pPr>
          </a:lstStyle>
          <a:p>
            <a:fld id="{7BBB2149-450B-4F48-BF72-A7F5C9609206}" type="datetimeFigureOut">
              <a:rPr kumimoji="1" lang="ja-JP" altLang="en-US" smtClean="0"/>
              <a:t>2022/4/20</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14" tIns="45706" rIns="91414" bIns="45706"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1"/>
          </a:xfrm>
          <a:prstGeom prst="rect">
            <a:avLst/>
          </a:prstGeom>
        </p:spPr>
        <p:txBody>
          <a:bodyPr vert="horz" lIns="91414" tIns="45706" rIns="91414" bIns="4570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285"/>
            <a:ext cx="2918831" cy="493316"/>
          </a:xfrm>
          <a:prstGeom prst="rect">
            <a:avLst/>
          </a:prstGeom>
        </p:spPr>
        <p:txBody>
          <a:bodyPr vert="horz" lIns="91414" tIns="45706" rIns="91414"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14" tIns="45706" rIns="91414" bIns="45706" rtlCol="0" anchor="b"/>
          <a:lstStyle>
            <a:lvl1pPr algn="r">
              <a:defRPr sz="1200"/>
            </a:lvl1pPr>
          </a:lstStyle>
          <a:p>
            <a:fld id="{B95D39A2-E56A-4D3E-ADAD-21B9626E507E}" type="slidenum">
              <a:rPr kumimoji="1" lang="ja-JP" altLang="en-US" smtClean="0"/>
              <a:t>‹#›</a:t>
            </a:fld>
            <a:endParaRPr kumimoji="1" lang="ja-JP" altLang="en-US"/>
          </a:p>
        </p:txBody>
      </p:sp>
    </p:spTree>
    <p:extLst>
      <p:ext uri="{BB962C8B-B14F-4D97-AF65-F5344CB8AC3E}">
        <p14:creationId xmlns:p14="http://schemas.microsoft.com/office/powerpoint/2010/main" val="25816578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5D39A2-E56A-4D3E-ADAD-21B9626E507E}" type="slidenum">
              <a:rPr kumimoji="1" lang="ja-JP" altLang="en-US" smtClean="0"/>
              <a:t>1</a:t>
            </a:fld>
            <a:endParaRPr kumimoji="1" lang="ja-JP" altLang="en-US"/>
          </a:p>
        </p:txBody>
      </p:sp>
    </p:spTree>
    <p:extLst>
      <p:ext uri="{BB962C8B-B14F-4D97-AF65-F5344CB8AC3E}">
        <p14:creationId xmlns:p14="http://schemas.microsoft.com/office/powerpoint/2010/main" val="3535827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5D39A2-E56A-4D3E-ADAD-21B9626E507E}" type="slidenum">
              <a:rPr kumimoji="1" lang="ja-JP" altLang="en-US" smtClean="0"/>
              <a:t>2</a:t>
            </a:fld>
            <a:endParaRPr kumimoji="1" lang="ja-JP" altLang="en-US"/>
          </a:p>
        </p:txBody>
      </p:sp>
    </p:spTree>
    <p:extLst>
      <p:ext uri="{BB962C8B-B14F-4D97-AF65-F5344CB8AC3E}">
        <p14:creationId xmlns:p14="http://schemas.microsoft.com/office/powerpoint/2010/main" val="2849778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123200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425190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2121793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3401323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1704591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2757695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2925912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1544988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12693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365069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F77C86C-606B-431D-946A-7FA74B3B68A8}" type="datetimeFigureOut">
              <a:rPr kumimoji="1" lang="ja-JP" altLang="en-US" smtClean="0"/>
              <a:t>2022/4/20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381550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EF77C86C-606B-431D-946A-7FA74B3B68A8}" type="datetimeFigureOut">
              <a:rPr kumimoji="1" lang="ja-JP" altLang="en-US" smtClean="0"/>
              <a:t>2022/4/20</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086D1409-9E84-4589-AFD0-0C1C756DB6FB}" type="slidenum">
              <a:rPr kumimoji="1" lang="ja-JP" altLang="en-US" smtClean="0"/>
              <a:t>‹#›</a:t>
            </a:fld>
            <a:endParaRPr kumimoji="1" lang="ja-JP" altLang="en-US"/>
          </a:p>
        </p:txBody>
      </p:sp>
    </p:spTree>
    <p:extLst>
      <p:ext uri="{BB962C8B-B14F-4D97-AF65-F5344CB8AC3E}">
        <p14:creationId xmlns:p14="http://schemas.microsoft.com/office/powerpoint/2010/main" val="163855056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角丸四角形 74"/>
          <p:cNvSpPr/>
          <p:nvPr/>
        </p:nvSpPr>
        <p:spPr>
          <a:xfrm>
            <a:off x="260648" y="8234168"/>
            <a:ext cx="6393338" cy="1363230"/>
          </a:xfrm>
          <a:prstGeom prst="roundRect">
            <a:avLst>
              <a:gd name="adj" fmla="val 215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7" name="角丸四角形 6"/>
          <p:cNvSpPr/>
          <p:nvPr/>
        </p:nvSpPr>
        <p:spPr>
          <a:xfrm>
            <a:off x="218053" y="3985014"/>
            <a:ext cx="6408000" cy="2198776"/>
          </a:xfrm>
          <a:prstGeom prst="roundRect">
            <a:avLst>
              <a:gd name="adj" fmla="val 349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71" name="正方形/長方形 70"/>
          <p:cNvSpPr/>
          <p:nvPr/>
        </p:nvSpPr>
        <p:spPr>
          <a:xfrm>
            <a:off x="3491539" y="4053128"/>
            <a:ext cx="3060000" cy="2052000"/>
          </a:xfrm>
          <a:prstGeom prst="rect">
            <a:avLst/>
          </a:prstGeom>
          <a:solidFill>
            <a:srgbClr val="FFFF99">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6" name="正方形/長方形 5"/>
          <p:cNvSpPr/>
          <p:nvPr/>
        </p:nvSpPr>
        <p:spPr>
          <a:xfrm>
            <a:off x="356951" y="4053128"/>
            <a:ext cx="3060000" cy="2052000"/>
          </a:xfrm>
          <a:prstGeom prst="rect">
            <a:avLst/>
          </a:prstGeom>
          <a:solidFill>
            <a:srgbClr val="FFFF99">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5" name="正方形/長方形 4"/>
          <p:cNvSpPr/>
          <p:nvPr/>
        </p:nvSpPr>
        <p:spPr>
          <a:xfrm>
            <a:off x="2587396" y="956739"/>
            <a:ext cx="4140000" cy="1938992"/>
          </a:xfrm>
          <a:prstGeom prst="rect">
            <a:avLst/>
          </a:prstGeom>
        </p:spPr>
        <p:txBody>
          <a:bodyPr wrap="square">
            <a:spAutoFit/>
          </a:bodyPr>
          <a:lstStyle/>
          <a:p>
            <a:pPr algn="just"/>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三重</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県では、</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農山</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漁村ビジネスを実践するために</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必要</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となる「</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都市</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のニーズの</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捉え方</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地域</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資源をどのように活かすの</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か</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のノウハウを学ぶことが</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でき</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る</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全６回</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の連続</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講座</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を開催し</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ています</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この講座では、</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将来</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、農山漁村の資源を活用</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たビジネスを</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起業</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していく</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ため</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に役立つ</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能力</a:t>
            </a:r>
            <a:r>
              <a:rPr lang="ja-JP" altLang="ja-JP" sz="1200" b="1" dirty="0">
                <a:latin typeface="メイリオ" panose="020B0604030504040204" pitchFamily="50" charset="-128"/>
                <a:ea typeface="メイリオ" panose="020B0604030504040204" pitchFamily="50" charset="-128"/>
                <a:cs typeface="メイリオ" panose="020B0604030504040204" pitchFamily="50" charset="-128"/>
              </a:rPr>
              <a:t>を習得することができます</a:t>
            </a:r>
            <a:r>
              <a:rPr lang="ja-JP"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この度、講座の詳細についての説明会を県内</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か所で開催します。修了生から現在の取組についての報告もあります。興味のある方は、ぜひご参加ください。</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5" name="角丸四角形 64"/>
          <p:cNvSpPr/>
          <p:nvPr/>
        </p:nvSpPr>
        <p:spPr>
          <a:xfrm>
            <a:off x="242097" y="6260893"/>
            <a:ext cx="6383956" cy="1866297"/>
          </a:xfrm>
          <a:prstGeom prst="roundRect">
            <a:avLst>
              <a:gd name="adj" fmla="val 215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3" name="正方形/長方形 2"/>
          <p:cNvSpPr/>
          <p:nvPr/>
        </p:nvSpPr>
        <p:spPr>
          <a:xfrm>
            <a:off x="-74442" y="-102800"/>
            <a:ext cx="7031834" cy="95004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260648" y="33509"/>
            <a:ext cx="6340197" cy="892552"/>
          </a:xfrm>
          <a:prstGeom prst="rect">
            <a:avLst/>
          </a:prstGeom>
          <a:noFill/>
        </p:spPr>
        <p:txBody>
          <a:bodyPr wrap="none" rtlCol="0">
            <a:spAutoFit/>
          </a:bodyPr>
          <a:lstStyle/>
          <a:p>
            <a:r>
              <a:rPr lang="ja-JP" alt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令和４年度　　　　　　　　　　　　　　　　</a:t>
            </a:r>
            <a:endParaRPr kumimoji="1" lang="en-US" altLang="ja-JP"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農山漁村起業者養成講座　説明会</a:t>
            </a:r>
            <a:endParaRPr kumimoji="1" lang="ja-JP" alt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173699" y="3860462"/>
            <a:ext cx="1188000"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383569" y="4414256"/>
            <a:ext cx="2305439" cy="461665"/>
          </a:xfrm>
          <a:prstGeom prst="rect">
            <a:avLst/>
          </a:prstGeom>
          <a:noFill/>
        </p:spPr>
        <p:txBody>
          <a:bodyPr wrap="non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日時</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：令和</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角丸四角形 12"/>
          <p:cNvSpPr/>
          <p:nvPr/>
        </p:nvSpPr>
        <p:spPr>
          <a:xfrm>
            <a:off x="2707439" y="4374241"/>
            <a:ext cx="360000" cy="360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メイリオ" panose="020B0604030504040204" pitchFamily="50" charset="-128"/>
                <a:ea typeface="メイリオ" panose="020B0604030504040204" pitchFamily="50" charset="-128"/>
              </a:rPr>
              <a:t>月</a:t>
            </a:r>
            <a:endParaRPr kumimoji="1" lang="ja-JP" altLang="en-US" sz="1400" b="1" dirty="0">
              <a:solidFill>
                <a:schemeClr val="tx1"/>
              </a:solidFill>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900459" y="4783588"/>
            <a:ext cx="1483098" cy="307777"/>
          </a:xfrm>
          <a:prstGeom prst="rect">
            <a:avLst/>
          </a:prstGeom>
          <a:noFill/>
        </p:spPr>
        <p:txBody>
          <a:bodyPr wrap="none" rtlCol="0">
            <a:spAutoFit/>
          </a:bodyPr>
          <a:lstStyle/>
          <a:p>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14:</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０</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0</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6</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:00</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363188" y="4979126"/>
            <a:ext cx="2954655" cy="492443"/>
          </a:xfrm>
          <a:prstGeom prst="rect">
            <a:avLst/>
          </a:prstGeom>
          <a:noFill/>
        </p:spPr>
        <p:txBody>
          <a:bodyPr wrap="none"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会場：</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三重県伊勢庁舎　４０５会議室</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（伊勢市勢田町６２８－２）</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187034" y="3893643"/>
            <a:ext cx="1082348" cy="307777"/>
          </a:xfrm>
          <a:prstGeom prst="rect">
            <a:avLst/>
          </a:prstGeom>
          <a:noFill/>
        </p:spPr>
        <p:txBody>
          <a:bodyPr wrap="none" rtlCol="0">
            <a:spAutoFit/>
          </a:bodyPr>
          <a:lstStyle/>
          <a:p>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日時・場所</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294391" y="6693205"/>
            <a:ext cx="2621230" cy="246221"/>
          </a:xfrm>
          <a:prstGeom prst="rect">
            <a:avLst/>
          </a:prstGeom>
          <a:noFill/>
        </p:spPr>
        <p:txBody>
          <a:bodyPr wrap="none" rtlCol="0">
            <a:spAutoFit/>
          </a:bodyPr>
          <a:lstStyle/>
          <a:p>
            <a:r>
              <a:rPr lang="ja-JP" altLang="en-US" sz="1000" dirty="0" smtClean="0">
                <a:latin typeface="メイリオ" panose="020B0604030504040204" pitchFamily="50" charset="-128"/>
                <a:ea typeface="メイリオ" panose="020B0604030504040204" pitchFamily="50" charset="-128"/>
              </a:rPr>
              <a:t>講座の概要、応募条件などを説明します。</a:t>
            </a:r>
            <a:endParaRPr lang="ja-JP" altLang="en-US" sz="1000" dirty="0">
              <a:latin typeface="メイリオ" panose="020B0604030504040204" pitchFamily="50" charset="-128"/>
              <a:ea typeface="メイリオ" panose="020B0604030504040204" pitchFamily="50" charset="-128"/>
            </a:endParaRPr>
          </a:p>
        </p:txBody>
      </p:sp>
      <p:sp>
        <p:nvSpPr>
          <p:cNvPr id="25" name="角丸四角形 24"/>
          <p:cNvSpPr/>
          <p:nvPr/>
        </p:nvSpPr>
        <p:spPr>
          <a:xfrm>
            <a:off x="187766" y="6207594"/>
            <a:ext cx="1188000"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230832" y="6243346"/>
            <a:ext cx="1082348" cy="307777"/>
          </a:xfrm>
          <a:prstGeom prst="rect">
            <a:avLst/>
          </a:prstGeom>
          <a:noFill/>
        </p:spPr>
        <p:txBody>
          <a:bodyPr wrap="non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プログラム</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正方形/長方形 28"/>
          <p:cNvSpPr/>
          <p:nvPr/>
        </p:nvSpPr>
        <p:spPr>
          <a:xfrm>
            <a:off x="246821" y="6499389"/>
            <a:ext cx="2659668" cy="276999"/>
          </a:xfrm>
          <a:prstGeom prst="rect">
            <a:avLst/>
          </a:prstGeom>
        </p:spPr>
        <p:txBody>
          <a:bodyPr wrap="square">
            <a:spAutoFit/>
          </a:bodyPr>
          <a:lstStyle/>
          <a:p>
            <a:r>
              <a:rPr lang="ja-JP" altLang="en-US"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１．県からの説明</a:t>
            </a:r>
            <a:r>
              <a:rPr lang="ja-JP" altLang="en-US" sz="1200" b="1"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１０分）</a:t>
            </a:r>
            <a:endParaRPr lang="en-US" altLang="ja-JP"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テキスト ボックス 36"/>
          <p:cNvSpPr txBox="1"/>
          <p:nvPr/>
        </p:nvSpPr>
        <p:spPr>
          <a:xfrm>
            <a:off x="3554072" y="4416935"/>
            <a:ext cx="2305439" cy="461665"/>
          </a:xfrm>
          <a:prstGeom prst="rect">
            <a:avLst/>
          </a:prstGeom>
          <a:noFill/>
        </p:spPr>
        <p:txBody>
          <a:bodyPr wrap="non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日時：</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令和</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21</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角丸四角形 37"/>
          <p:cNvSpPr/>
          <p:nvPr/>
        </p:nvSpPr>
        <p:spPr>
          <a:xfrm>
            <a:off x="5855426" y="4393131"/>
            <a:ext cx="360000" cy="360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メイリオ" panose="020B0604030504040204" pitchFamily="50" charset="-128"/>
                <a:ea typeface="メイリオ" panose="020B0604030504040204" pitchFamily="50" charset="-128"/>
              </a:rPr>
              <a:t>火</a:t>
            </a:r>
            <a:endParaRPr kumimoji="1" lang="ja-JP" altLang="en-US" sz="1400" b="1" dirty="0">
              <a:solidFill>
                <a:schemeClr val="tx1"/>
              </a:solidFill>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4073927" y="4806510"/>
            <a:ext cx="1415772" cy="307777"/>
          </a:xfrm>
          <a:prstGeom prst="rect">
            <a:avLst/>
          </a:prstGeom>
          <a:noFill/>
        </p:spPr>
        <p:txBody>
          <a:bodyPr wrap="none" rtlCol="0">
            <a:spAutoFit/>
          </a:bodyPr>
          <a:lstStyle/>
          <a:p>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10</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:00</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12:00</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テキスト ボックス 42"/>
          <p:cNvSpPr txBox="1"/>
          <p:nvPr/>
        </p:nvSpPr>
        <p:spPr>
          <a:xfrm>
            <a:off x="3564824" y="5007642"/>
            <a:ext cx="3031599" cy="492443"/>
          </a:xfrm>
          <a:prstGeom prst="rect">
            <a:avLst/>
          </a:prstGeom>
          <a:noFill/>
        </p:spPr>
        <p:txBody>
          <a:bodyPr wrap="none"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会場：</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三重県勤労者福祉会館　第２教室</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（津市栄町１－８９１（５階））</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3334655" y="4228111"/>
            <a:ext cx="1338828" cy="369332"/>
          </a:xfrm>
          <a:prstGeom prst="rect">
            <a:avLst/>
          </a:prstGeom>
          <a:noFill/>
        </p:spPr>
        <p:txBody>
          <a:bodyPr wrap="none" rtlCol="0">
            <a:spAutoFit/>
          </a:bodyPr>
          <a:lstStyle/>
          <a:p>
            <a:r>
              <a:rPr kumimoji="1" lang="en-US" altLang="ja-JP" b="1" dirty="0" smtClean="0">
                <a:solidFill>
                  <a:srgbClr val="002060"/>
                </a:solidFill>
                <a:latin typeface="メイリオ" panose="020B0604030504040204" pitchFamily="50" charset="-128"/>
                <a:ea typeface="メイリオ" panose="020B0604030504040204" pitchFamily="50" charset="-128"/>
              </a:rPr>
              <a:t>【</a:t>
            </a:r>
            <a:r>
              <a:rPr kumimoji="1" lang="ja-JP" altLang="en-US" b="1" dirty="0" smtClean="0">
                <a:solidFill>
                  <a:srgbClr val="002060"/>
                </a:solidFill>
                <a:latin typeface="メイリオ" panose="020B0604030504040204" pitchFamily="50" charset="-128"/>
                <a:ea typeface="メイリオ" panose="020B0604030504040204" pitchFamily="50" charset="-128"/>
              </a:rPr>
              <a:t>津会場</a:t>
            </a:r>
            <a:r>
              <a:rPr kumimoji="1" lang="en-US" altLang="ja-JP" b="1" dirty="0" smtClean="0">
                <a:solidFill>
                  <a:srgbClr val="002060"/>
                </a:solidFill>
                <a:latin typeface="メイリオ" panose="020B0604030504040204" pitchFamily="50" charset="-128"/>
                <a:ea typeface="メイリオ" panose="020B0604030504040204" pitchFamily="50" charset="-128"/>
              </a:rPr>
              <a:t>】</a:t>
            </a:r>
            <a:endParaRPr kumimoji="1" lang="ja-JP" altLang="en-US" b="1" dirty="0">
              <a:solidFill>
                <a:srgbClr val="002060"/>
              </a:solidFill>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162767" y="4232355"/>
            <a:ext cx="1569660" cy="369332"/>
          </a:xfrm>
          <a:prstGeom prst="rect">
            <a:avLst/>
          </a:prstGeom>
          <a:noFill/>
        </p:spPr>
        <p:txBody>
          <a:bodyPr wrap="none" rtlCol="0">
            <a:spAutoFit/>
          </a:bodyPr>
          <a:lstStyle/>
          <a:p>
            <a:r>
              <a:rPr kumimoji="1" lang="en-US" altLang="ja-JP" b="1" dirty="0" smtClean="0">
                <a:solidFill>
                  <a:srgbClr val="002060"/>
                </a:solidFill>
                <a:latin typeface="メイリオ" panose="020B0604030504040204" pitchFamily="50" charset="-128"/>
                <a:ea typeface="メイリオ" panose="020B0604030504040204" pitchFamily="50" charset="-128"/>
              </a:rPr>
              <a:t>【</a:t>
            </a:r>
            <a:r>
              <a:rPr lang="ja-JP" altLang="en-US" b="1" dirty="0">
                <a:solidFill>
                  <a:srgbClr val="002060"/>
                </a:solidFill>
                <a:latin typeface="メイリオ" panose="020B0604030504040204" pitchFamily="50" charset="-128"/>
                <a:ea typeface="メイリオ" panose="020B0604030504040204" pitchFamily="50" charset="-128"/>
              </a:rPr>
              <a:t>伊勢</a:t>
            </a:r>
            <a:r>
              <a:rPr kumimoji="1" lang="ja-JP" altLang="en-US" b="1" dirty="0" smtClean="0">
                <a:solidFill>
                  <a:srgbClr val="002060"/>
                </a:solidFill>
                <a:latin typeface="メイリオ" panose="020B0604030504040204" pitchFamily="50" charset="-128"/>
                <a:ea typeface="メイリオ" panose="020B0604030504040204" pitchFamily="50" charset="-128"/>
              </a:rPr>
              <a:t>会場</a:t>
            </a:r>
            <a:r>
              <a:rPr kumimoji="1" lang="en-US" altLang="ja-JP" b="1" dirty="0" smtClean="0">
                <a:solidFill>
                  <a:srgbClr val="002060"/>
                </a:solidFill>
                <a:latin typeface="メイリオ" panose="020B0604030504040204" pitchFamily="50" charset="-128"/>
                <a:ea typeface="メイリオ" panose="020B0604030504040204" pitchFamily="50" charset="-128"/>
              </a:rPr>
              <a:t>】</a:t>
            </a:r>
            <a:endParaRPr kumimoji="1" lang="ja-JP" altLang="en-US" b="1" dirty="0">
              <a:solidFill>
                <a:srgbClr val="002060"/>
              </a:solidFill>
              <a:latin typeface="メイリオ" panose="020B0604030504040204" pitchFamily="50" charset="-128"/>
              <a:ea typeface="メイリオ" panose="020B0604030504040204" pitchFamily="50" charset="-128"/>
            </a:endParaRPr>
          </a:p>
        </p:txBody>
      </p:sp>
      <p:sp>
        <p:nvSpPr>
          <p:cNvPr id="45" name="正方形/長方形 44"/>
          <p:cNvSpPr/>
          <p:nvPr/>
        </p:nvSpPr>
        <p:spPr>
          <a:xfrm>
            <a:off x="230832" y="7349770"/>
            <a:ext cx="4224781" cy="276999"/>
          </a:xfrm>
          <a:prstGeom prst="rect">
            <a:avLst/>
          </a:prstGeom>
        </p:spPr>
        <p:txBody>
          <a:bodyPr wrap="square">
            <a:spAutoFit/>
          </a:bodyPr>
          <a:lstStyle/>
          <a:p>
            <a:r>
              <a:rPr lang="ja-JP" altLang="en-US" sz="1200" b="1"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．講座修了生からの報告（２０分）</a:t>
            </a:r>
            <a:endParaRPr lang="en-US" altLang="ja-JP"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a:xfrm>
            <a:off x="242082" y="6852820"/>
            <a:ext cx="3526428" cy="276999"/>
          </a:xfrm>
          <a:prstGeom prst="rect">
            <a:avLst/>
          </a:prstGeom>
        </p:spPr>
        <p:txBody>
          <a:bodyPr wrap="square">
            <a:spAutoFit/>
          </a:bodyPr>
          <a:lstStyle/>
          <a:p>
            <a:r>
              <a:rPr lang="ja-JP" altLang="en-US" sz="1200" b="1"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．講師からの説明（６０分）</a:t>
            </a:r>
            <a:endParaRPr lang="en-US" altLang="ja-JP"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正方形/長方形 57"/>
          <p:cNvSpPr/>
          <p:nvPr/>
        </p:nvSpPr>
        <p:spPr>
          <a:xfrm>
            <a:off x="205082" y="7702853"/>
            <a:ext cx="3195086" cy="276999"/>
          </a:xfrm>
          <a:prstGeom prst="rect">
            <a:avLst/>
          </a:prstGeom>
        </p:spPr>
        <p:txBody>
          <a:bodyPr wrap="square">
            <a:spAutoFit/>
          </a:bodyPr>
          <a:lstStyle/>
          <a:p>
            <a:r>
              <a:rPr lang="ja-JP" altLang="en-US"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４．質疑応答（２０分）</a:t>
            </a:r>
            <a:endParaRPr lang="en-US" altLang="ja-JP" sz="1200" b="1"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テキスト ボックス 61"/>
          <p:cNvSpPr txBox="1"/>
          <p:nvPr/>
        </p:nvSpPr>
        <p:spPr>
          <a:xfrm>
            <a:off x="283526" y="7548248"/>
            <a:ext cx="6075323" cy="246221"/>
          </a:xfrm>
          <a:prstGeom prst="rect">
            <a:avLst/>
          </a:prstGeom>
          <a:noFill/>
        </p:spPr>
        <p:txBody>
          <a:bodyPr wrap="square" rtlCol="0">
            <a:spAutoFit/>
          </a:bodyPr>
          <a:lstStyle/>
          <a:p>
            <a:r>
              <a:rPr lang="ja-JP" altLang="en-US" sz="1000" dirty="0" smtClean="0">
                <a:latin typeface="メイリオ" panose="020B0604030504040204" pitchFamily="50" charset="-128"/>
                <a:ea typeface="メイリオ" panose="020B0604030504040204" pitchFamily="50" charset="-128"/>
              </a:rPr>
              <a:t>講座修了生から、現在の取組紹介と講座を受講したきっかけ、講座から学んだことなどを報告します。</a:t>
            </a:r>
            <a:endParaRPr lang="ja-JP" altLang="en-US" sz="1000"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62110" y="7049436"/>
            <a:ext cx="6224873" cy="400110"/>
          </a:xfrm>
          <a:prstGeom prst="rect">
            <a:avLst/>
          </a:prstGeom>
          <a:noFill/>
        </p:spPr>
        <p:txBody>
          <a:bodyPr wrap="square" rtlCol="0">
            <a:spAutoFit/>
          </a:bodyPr>
          <a:lstStyle/>
          <a:p>
            <a:r>
              <a:rPr lang="ja-JP" altLang="en-US" sz="1000" dirty="0" smtClean="0">
                <a:latin typeface="メイリオ" panose="020B0604030504040204" pitchFamily="50" charset="-128"/>
                <a:ea typeface="メイリオ" panose="020B0604030504040204" pitchFamily="50" charset="-128"/>
              </a:rPr>
              <a:t>講師の曽根原久司氏より、実践している地域</a:t>
            </a:r>
            <a:r>
              <a:rPr lang="ja-JP" altLang="en-US" sz="1000" dirty="0">
                <a:latin typeface="メイリオ" panose="020B0604030504040204" pitchFamily="50" charset="-128"/>
                <a:ea typeface="メイリオ" panose="020B0604030504040204" pitchFamily="50" charset="-128"/>
              </a:rPr>
              <a:t>資源を活用したビジネスの取組紹介</a:t>
            </a:r>
            <a:r>
              <a:rPr lang="ja-JP" altLang="en-US" sz="1000" dirty="0" smtClean="0">
                <a:latin typeface="メイリオ" panose="020B0604030504040204" pitchFamily="50" charset="-128"/>
                <a:ea typeface="メイリオ" panose="020B0604030504040204" pitchFamily="50" charset="-128"/>
              </a:rPr>
              <a:t>と他県での取組、講座に対する思いなどをお話していただきます。</a:t>
            </a:r>
            <a:endParaRPr lang="ja-JP" altLang="en-US" sz="1000" dirty="0">
              <a:latin typeface="メイリオ" panose="020B0604030504040204" pitchFamily="50" charset="-128"/>
              <a:ea typeface="メイリオ" panose="020B0604030504040204" pitchFamily="50" charset="-128"/>
            </a:endParaRPr>
          </a:p>
        </p:txBody>
      </p:sp>
      <p:sp>
        <p:nvSpPr>
          <p:cNvPr id="64" name="テキスト ボックス 63"/>
          <p:cNvSpPr txBox="1"/>
          <p:nvPr/>
        </p:nvSpPr>
        <p:spPr>
          <a:xfrm>
            <a:off x="301339" y="7913352"/>
            <a:ext cx="5906582" cy="246221"/>
          </a:xfrm>
          <a:prstGeom prst="rect">
            <a:avLst/>
          </a:prstGeom>
          <a:noFill/>
        </p:spPr>
        <p:txBody>
          <a:bodyPr wrap="square" rtlCol="0">
            <a:spAutoFit/>
          </a:bodyPr>
          <a:lstStyle/>
          <a:p>
            <a:r>
              <a:rPr lang="ja-JP" altLang="en-US" sz="1000" dirty="0" smtClean="0">
                <a:latin typeface="メイリオ" panose="020B0604030504040204" pitchFamily="50" charset="-128"/>
                <a:ea typeface="メイリオ" panose="020B0604030504040204" pitchFamily="50" charset="-128"/>
              </a:rPr>
              <a:t>講座に関する事や講師の取組に関する事など、何でもお聞きいただけます。</a:t>
            </a:r>
            <a:endParaRPr lang="ja-JP" altLang="en-US" sz="1000" dirty="0">
              <a:latin typeface="メイリオ" panose="020B0604030504040204" pitchFamily="50" charset="-128"/>
              <a:ea typeface="メイリオ" panose="020B0604030504040204" pitchFamily="50" charset="-128"/>
            </a:endParaRPr>
          </a:p>
        </p:txBody>
      </p:sp>
      <p:sp>
        <p:nvSpPr>
          <p:cNvPr id="57" name="テキスト ボックス 56"/>
          <p:cNvSpPr txBox="1"/>
          <p:nvPr/>
        </p:nvSpPr>
        <p:spPr>
          <a:xfrm>
            <a:off x="3611557" y="5628625"/>
            <a:ext cx="2875425" cy="461665"/>
          </a:xfrm>
          <a:prstGeom prst="rect">
            <a:avLst/>
          </a:prstGeom>
          <a:noFill/>
        </p:spPr>
        <p:txBody>
          <a:bodyPr wrap="square" rtlCol="0">
            <a:spAutoFit/>
          </a:bodyPr>
          <a:lstStyle/>
          <a:p>
            <a:r>
              <a:rPr lang="ja-JP" altLang="ja-JP" sz="1200" dirty="0" smtClean="0"/>
              <a:t>岩野</a:t>
            </a:r>
            <a:r>
              <a:rPr lang="ja-JP" altLang="en-US" sz="1200" dirty="0" smtClean="0"/>
              <a:t>　</a:t>
            </a:r>
            <a:r>
              <a:rPr lang="ja-JP" altLang="ja-JP" sz="1200" dirty="0" smtClean="0"/>
              <a:t>和麿</a:t>
            </a:r>
            <a:r>
              <a:rPr lang="ja-JP" altLang="en-US" sz="1200" dirty="0" smtClean="0"/>
              <a:t>氏　</a:t>
            </a:r>
            <a:r>
              <a:rPr lang="en-US" altLang="ja-JP" sz="1200" dirty="0" smtClean="0"/>
              <a:t>R3</a:t>
            </a:r>
            <a:r>
              <a:rPr lang="ja-JP" altLang="en-US" sz="1200" dirty="0" smtClean="0"/>
              <a:t>年度修了生　</a:t>
            </a:r>
            <a:endParaRPr lang="en-US" altLang="ja-JP" sz="1200" dirty="0" smtClean="0"/>
          </a:p>
          <a:p>
            <a:r>
              <a:rPr lang="ja-JP" altLang="ja-JP" sz="1200" dirty="0" smtClean="0"/>
              <a:t>安藤</a:t>
            </a:r>
            <a:r>
              <a:rPr lang="ja-JP" altLang="en-US" sz="1200" dirty="0"/>
              <a:t> </a:t>
            </a:r>
            <a:r>
              <a:rPr lang="ja-JP" altLang="en-US" sz="1200" dirty="0" smtClean="0"/>
              <a:t>  </a:t>
            </a:r>
            <a:r>
              <a:rPr lang="ja-JP" altLang="ja-JP" sz="1200" dirty="0" err="1" smtClean="0"/>
              <a:t>え</a:t>
            </a:r>
            <a:r>
              <a:rPr lang="en-US" altLang="ja-JP" sz="1200" dirty="0" smtClean="0"/>
              <a:t> </a:t>
            </a:r>
            <a:r>
              <a:rPr lang="ja-JP" altLang="ja-JP" sz="1200" dirty="0" smtClean="0"/>
              <a:t>り</a:t>
            </a:r>
            <a:r>
              <a:rPr lang="ja-JP" altLang="en-US" sz="1200" dirty="0" smtClean="0"/>
              <a:t>氏　</a:t>
            </a:r>
            <a:r>
              <a:rPr lang="en-US" altLang="ja-JP" sz="1200" dirty="0" smtClean="0"/>
              <a:t>R3</a:t>
            </a:r>
            <a:r>
              <a:rPr lang="ja-JP" altLang="en-US" sz="1200" dirty="0" smtClean="0"/>
              <a:t>年度修了生</a:t>
            </a:r>
            <a:endParaRPr lang="zh-TW"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正方形/長方形 60"/>
          <p:cNvSpPr/>
          <p:nvPr/>
        </p:nvSpPr>
        <p:spPr>
          <a:xfrm>
            <a:off x="1771606" y="5527203"/>
            <a:ext cx="1996904" cy="507831"/>
          </a:xfrm>
          <a:prstGeom prst="rect">
            <a:avLst/>
          </a:prstGeom>
        </p:spPr>
        <p:txBody>
          <a:bodyPr wrap="square">
            <a:spAutoFit/>
          </a:bodyPr>
          <a:lstStyle/>
          <a:p>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pl-PL" sz="9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テキスト ボックス 65"/>
          <p:cNvSpPr txBox="1"/>
          <p:nvPr/>
        </p:nvSpPr>
        <p:spPr>
          <a:xfrm>
            <a:off x="467646" y="5563801"/>
            <a:ext cx="2565533" cy="276999"/>
          </a:xfrm>
          <a:prstGeom prst="rect">
            <a:avLst/>
          </a:prstGeom>
          <a:noFill/>
        </p:spPr>
        <p:txBody>
          <a:bodyPr wrap="square" rtlCol="0">
            <a:spAutoFit/>
          </a:bodyPr>
          <a:lstStyle/>
          <a:p>
            <a:r>
              <a:rPr lang="ja-JP" altLang="ja-JP" sz="1200" dirty="0"/>
              <a:t>日下　浩</a:t>
            </a:r>
            <a:r>
              <a:rPr lang="ja-JP" altLang="ja-JP" sz="1200" dirty="0" smtClean="0"/>
              <a:t>辰</a:t>
            </a:r>
            <a:r>
              <a:rPr lang="ja-JP" altLang="en-US" sz="1200" dirty="0" smtClean="0"/>
              <a:t>氏　</a:t>
            </a:r>
            <a:r>
              <a:rPr lang="en-US" altLang="ja-JP" sz="1200" dirty="0" smtClean="0"/>
              <a:t>R3</a:t>
            </a:r>
            <a:r>
              <a:rPr lang="ja-JP" altLang="en-US" sz="1200" dirty="0" smtClean="0"/>
              <a:t>年度修了生</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7" name="テキスト ボックス 66"/>
          <p:cNvSpPr txBox="1"/>
          <p:nvPr/>
        </p:nvSpPr>
        <p:spPr>
          <a:xfrm>
            <a:off x="260701" y="5388072"/>
            <a:ext cx="1723549" cy="276999"/>
          </a:xfrm>
          <a:prstGeom prst="rect">
            <a:avLst/>
          </a:prstGeom>
          <a:noFill/>
        </p:spPr>
        <p:txBody>
          <a:bodyPr wrap="none" rtlCol="0">
            <a:spAutoFit/>
          </a:bodyPr>
          <a:lstStyle/>
          <a:p>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＜修了生からの報告＞</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テキスト ボックス 69"/>
          <p:cNvSpPr txBox="1"/>
          <p:nvPr/>
        </p:nvSpPr>
        <p:spPr>
          <a:xfrm>
            <a:off x="3399134" y="5438100"/>
            <a:ext cx="1723549" cy="276999"/>
          </a:xfrm>
          <a:prstGeom prst="rect">
            <a:avLst/>
          </a:prstGeom>
          <a:noFill/>
        </p:spPr>
        <p:txBody>
          <a:bodyPr wrap="none" rtlCol="0">
            <a:spAutoFit/>
          </a:bodyPr>
          <a:lstStyle/>
          <a:p>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＜修了生からの報告＞</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角丸四角形 46"/>
          <p:cNvSpPr/>
          <p:nvPr/>
        </p:nvSpPr>
        <p:spPr>
          <a:xfrm>
            <a:off x="218053" y="2759947"/>
            <a:ext cx="6408000" cy="1066145"/>
          </a:xfrm>
          <a:prstGeom prst="roundRect">
            <a:avLst>
              <a:gd name="adj" fmla="val 339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角丸四角形 47"/>
          <p:cNvSpPr/>
          <p:nvPr/>
        </p:nvSpPr>
        <p:spPr>
          <a:xfrm>
            <a:off x="116710" y="2694760"/>
            <a:ext cx="1584000"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テキスト ボックス 48"/>
          <p:cNvSpPr txBox="1"/>
          <p:nvPr/>
        </p:nvSpPr>
        <p:spPr>
          <a:xfrm>
            <a:off x="116710" y="2734964"/>
            <a:ext cx="1620957" cy="307777"/>
          </a:xfrm>
          <a:prstGeom prst="rect">
            <a:avLst/>
          </a:prstGeom>
          <a:noFill/>
        </p:spPr>
        <p:txBody>
          <a:bodyPr wrap="none" rtlCol="0">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講座講師のご案内</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3" name="Picture 2" descr="曽根原久司氏"/>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5959" y="3005372"/>
            <a:ext cx="1035132" cy="782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正方形/長方形 53"/>
          <p:cNvSpPr/>
          <p:nvPr/>
        </p:nvSpPr>
        <p:spPr>
          <a:xfrm>
            <a:off x="1572526" y="3169851"/>
            <a:ext cx="4958353" cy="646331"/>
          </a:xfrm>
          <a:prstGeom prst="rect">
            <a:avLst/>
          </a:prstGeom>
        </p:spPr>
        <p:txBody>
          <a:bodyPr wrap="square">
            <a:spAutoFit/>
          </a:bodyPr>
          <a:lstStyle/>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地域資源を活用したビジネスの第一人者。</a:t>
            </a: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代表を務める</a:t>
            </a:r>
            <a:r>
              <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NPO</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法人「えがおつなげて」は日本農業賞など数々の賞を受賞している。</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これまで</a:t>
            </a:r>
            <a:r>
              <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名以上の起業をサポート、成功に導いてきた。</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主な著書「日本の田舎は宝の山</a:t>
            </a:r>
            <a:r>
              <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農村起業のすすめ」（日本経済新聞出版社、</a:t>
            </a:r>
            <a:r>
              <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2011</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テキスト ボックス 54"/>
          <p:cNvSpPr txBox="1"/>
          <p:nvPr/>
        </p:nvSpPr>
        <p:spPr>
          <a:xfrm>
            <a:off x="1733949" y="2840284"/>
            <a:ext cx="1978427" cy="400110"/>
          </a:xfrm>
          <a:prstGeom prst="rect">
            <a:avLst/>
          </a:prstGeom>
          <a:noFill/>
        </p:spPr>
        <p:txBody>
          <a:bodyPr wrap="none" rtlCol="0">
            <a:spAutoFit/>
          </a:bodyPr>
          <a:lstStyle/>
          <a:p>
            <a:r>
              <a:rPr kumimoji="1"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曽根原</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久司 </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氏 </a:t>
            </a:r>
            <a:endParaRPr kumimoji="1"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3477537" y="2909270"/>
            <a:ext cx="2815194" cy="276999"/>
          </a:xfrm>
          <a:prstGeom prst="rect">
            <a:avLst/>
          </a:prstGeom>
          <a:noFill/>
        </p:spPr>
        <p:txBody>
          <a:bodyPr wrap="none" rtlCol="0">
            <a:spAutoFit/>
          </a:bodyPr>
          <a:lstStyle/>
          <a:p>
            <a:r>
              <a:rPr kumimoji="1" lang="en-US" altLang="ja-JP" sz="1200" dirty="0" smtClean="0">
                <a:latin typeface="メイリオ" panose="020B0604030504040204" pitchFamily="50" charset="-128"/>
                <a:ea typeface="メイリオ" panose="020B0604030504040204" pitchFamily="50" charset="-128"/>
              </a:rPr>
              <a:t>NPO</a:t>
            </a:r>
            <a:r>
              <a:rPr kumimoji="1" lang="ja-JP" altLang="en-US" sz="1200" dirty="0" smtClean="0">
                <a:latin typeface="メイリオ" panose="020B0604030504040204" pitchFamily="50" charset="-128"/>
                <a:ea typeface="メイリオ" panose="020B0604030504040204" pitchFamily="50" charset="-128"/>
              </a:rPr>
              <a:t>法人「えがおつなげて」代表理事</a:t>
            </a:r>
            <a:endParaRPr kumimoji="1" lang="ja-JP" altLang="en-US" sz="1200" dirty="0">
              <a:latin typeface="メイリオ" panose="020B0604030504040204" pitchFamily="50" charset="-128"/>
              <a:ea typeface="メイリオ" panose="020B0604030504040204" pitchFamily="50" charset="-128"/>
            </a:endParaRPr>
          </a:p>
        </p:txBody>
      </p:sp>
      <p:sp>
        <p:nvSpPr>
          <p:cNvPr id="50" name="角丸四角形 49"/>
          <p:cNvSpPr/>
          <p:nvPr/>
        </p:nvSpPr>
        <p:spPr>
          <a:xfrm rot="316950">
            <a:off x="5933986" y="3775298"/>
            <a:ext cx="882792" cy="615333"/>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5958739" y="3802683"/>
            <a:ext cx="800219" cy="584775"/>
          </a:xfrm>
          <a:prstGeom prst="rect">
            <a:avLst/>
          </a:prstGeom>
          <a:noFill/>
        </p:spPr>
        <p:txBody>
          <a:bodyPr wrap="none" rtlCol="0">
            <a:spAutoFit/>
          </a:bodyPr>
          <a:lstStyle/>
          <a:p>
            <a:pPr algn="ctr"/>
            <a:r>
              <a:rPr kumimoji="1" lang="ja-JP" altLang="en-US" sz="1600" dirty="0" smtClean="0">
                <a:solidFill>
                  <a:srgbClr val="002060"/>
                </a:solidFill>
                <a:latin typeface="メイリオ" panose="020B0604030504040204" pitchFamily="50" charset="-128"/>
                <a:ea typeface="メイリオ" panose="020B0604030504040204" pitchFamily="50" charset="-128"/>
              </a:rPr>
              <a:t>参加費</a:t>
            </a:r>
            <a:endParaRPr kumimoji="1" lang="en-US" altLang="ja-JP" sz="1600" dirty="0" smtClean="0">
              <a:solidFill>
                <a:srgbClr val="002060"/>
              </a:solidFill>
              <a:latin typeface="メイリオ" panose="020B0604030504040204" pitchFamily="50" charset="-128"/>
              <a:ea typeface="メイリオ" panose="020B0604030504040204" pitchFamily="50" charset="-128"/>
            </a:endParaRPr>
          </a:p>
          <a:p>
            <a:pPr algn="ctr"/>
            <a:r>
              <a:rPr lang="ja-JP" altLang="en-US" sz="1600" dirty="0">
                <a:solidFill>
                  <a:srgbClr val="002060"/>
                </a:solidFill>
                <a:latin typeface="メイリオ" panose="020B0604030504040204" pitchFamily="50" charset="-128"/>
                <a:ea typeface="メイリオ" panose="020B0604030504040204" pitchFamily="50" charset="-128"/>
              </a:rPr>
              <a:t>無料</a:t>
            </a:r>
            <a:endParaRPr kumimoji="1" lang="ja-JP" altLang="en-US" sz="1600" dirty="0">
              <a:solidFill>
                <a:srgbClr val="002060"/>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5836429" y="6320290"/>
            <a:ext cx="694450" cy="461665"/>
          </a:xfrm>
          <a:prstGeom prst="rect">
            <a:avLst/>
          </a:prstGeom>
          <a:noFill/>
        </p:spPr>
        <p:txBody>
          <a:bodyPr wrap="square" rtlCol="0">
            <a:spAutoFit/>
          </a:bodyPr>
          <a:lstStyle/>
          <a:p>
            <a:r>
              <a:rPr lang="en-US" altLang="ja-JP" sz="800" dirty="0" smtClean="0">
                <a:latin typeface="メイリオ" panose="020B0604030504040204" pitchFamily="50" charset="-128"/>
                <a:ea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rPr>
              <a:t>写真は昨年度の講座の様子です。</a:t>
            </a:r>
            <a:endParaRPr lang="ja-JP" altLang="en-US" sz="800" dirty="0">
              <a:latin typeface="メイリオ" panose="020B0604030504040204" pitchFamily="50" charset="-128"/>
              <a:ea typeface="メイリオ" panose="020B0604030504040204" pitchFamily="50" charset="-128"/>
            </a:endParaRPr>
          </a:p>
        </p:txBody>
      </p:sp>
      <p:sp>
        <p:nvSpPr>
          <p:cNvPr id="68" name="正方形/長方形 67"/>
          <p:cNvSpPr/>
          <p:nvPr/>
        </p:nvSpPr>
        <p:spPr>
          <a:xfrm>
            <a:off x="1802625" y="5847578"/>
            <a:ext cx="1996904" cy="369332"/>
          </a:xfrm>
          <a:prstGeom prst="rect">
            <a:avLst/>
          </a:prstGeom>
        </p:spPr>
        <p:txBody>
          <a:bodyPr wrap="square">
            <a:spAutoFit/>
          </a:bodyPr>
          <a:lstStyle/>
          <a:p>
            <a:endParaRPr lang="ja-JP" altLang="pl-PL" sz="9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9" name="テキスト ボックス 68"/>
          <p:cNvSpPr txBox="1"/>
          <p:nvPr/>
        </p:nvSpPr>
        <p:spPr>
          <a:xfrm>
            <a:off x="399027" y="5809809"/>
            <a:ext cx="184731" cy="461665"/>
          </a:xfrm>
          <a:prstGeom prst="rect">
            <a:avLst/>
          </a:prstGeom>
          <a:noFill/>
        </p:spPr>
        <p:txBody>
          <a:bodyPr wrap="none" rtlCol="0">
            <a:spAutoFit/>
          </a:bodyPr>
          <a:lstStyle/>
          <a:p>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正方形/長方形 71"/>
          <p:cNvSpPr/>
          <p:nvPr/>
        </p:nvSpPr>
        <p:spPr>
          <a:xfrm>
            <a:off x="3126931" y="2928309"/>
            <a:ext cx="4140000" cy="276999"/>
          </a:xfrm>
          <a:prstGeom prst="rect">
            <a:avLst/>
          </a:prstGeom>
        </p:spPr>
        <p:txBody>
          <a:bodyPr wrap="square">
            <a:spAutoFit/>
          </a:bodyPr>
          <a:lstStyle/>
          <a:p>
            <a:pPr algn="just"/>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173699" y="8441070"/>
            <a:ext cx="6378371" cy="1384995"/>
          </a:xfrm>
          <a:prstGeom prst="rect">
            <a:avLst/>
          </a:prstGeom>
        </p:spPr>
        <p:txBody>
          <a:bodyPr wrap="square">
            <a:spAutoFit/>
          </a:bodyPr>
          <a:lstStyle/>
          <a:p>
            <a:r>
              <a:rPr lang="en-US" altLang="ja-JP" sz="1200" b="1" u="sng" dirty="0" smtClean="0">
                <a:solidFill>
                  <a:srgbClr val="002060"/>
                </a:solidFill>
                <a:latin typeface="メイリオ" panose="020B0604030504040204" pitchFamily="50" charset="-128"/>
                <a:ea typeface="メイリオ" panose="020B0604030504040204" pitchFamily="50" charset="-128"/>
              </a:rPr>
              <a:t>〈</a:t>
            </a:r>
            <a:r>
              <a:rPr lang="ja-JP" altLang="en-US" sz="1200" b="1" u="sng" dirty="0">
                <a:solidFill>
                  <a:srgbClr val="002060"/>
                </a:solidFill>
                <a:latin typeface="メイリオ" panose="020B0604030504040204" pitchFamily="50" charset="-128"/>
                <a:ea typeface="メイリオ" panose="020B0604030504040204" pitchFamily="50" charset="-128"/>
              </a:rPr>
              <a:t>参加方法１</a:t>
            </a:r>
            <a:r>
              <a:rPr lang="en-US" altLang="ja-JP" sz="1200" b="1" u="sng" dirty="0" smtClean="0">
                <a:solidFill>
                  <a:srgbClr val="002060"/>
                </a:solidFill>
                <a:latin typeface="メイリオ" panose="020B0604030504040204" pitchFamily="50" charset="-128"/>
                <a:ea typeface="メイリオ" panose="020B0604030504040204" pitchFamily="50" charset="-128"/>
              </a:rPr>
              <a:t>〉</a:t>
            </a:r>
            <a:r>
              <a:rPr lang="ja-JP" altLang="en-US" sz="1200" b="1" u="sng" dirty="0" smtClean="0">
                <a:solidFill>
                  <a:srgbClr val="002060"/>
                </a:solidFill>
                <a:latin typeface="メイリオ" panose="020B0604030504040204" pitchFamily="50" charset="-128"/>
                <a:ea typeface="メイリオ" panose="020B0604030504040204" pitchFamily="50" charset="-128"/>
              </a:rPr>
              <a:t>会場</a:t>
            </a:r>
            <a:r>
              <a:rPr lang="ja-JP" altLang="en-US" sz="1200" b="1" u="sng" dirty="0">
                <a:solidFill>
                  <a:srgbClr val="002060"/>
                </a:solidFill>
                <a:latin typeface="メイリオ" panose="020B0604030504040204" pitchFamily="50" charset="-128"/>
                <a:ea typeface="メイリオ" panose="020B0604030504040204" pitchFamily="50" charset="-128"/>
              </a:rPr>
              <a:t>での参加</a:t>
            </a:r>
          </a:p>
          <a:p>
            <a:r>
              <a:rPr lang="ja-JP" altLang="en-US" sz="1000" dirty="0" smtClean="0"/>
              <a:t>　・上記の会場において</a:t>
            </a:r>
            <a:r>
              <a:rPr lang="ja-JP" altLang="en-US" sz="1000" dirty="0"/>
              <a:t>、</a:t>
            </a:r>
            <a:r>
              <a:rPr lang="ja-JP" altLang="en-US" sz="1000" dirty="0" smtClean="0"/>
              <a:t>新型</a:t>
            </a:r>
            <a:r>
              <a:rPr lang="ja-JP" altLang="en-US" sz="1000" dirty="0"/>
              <a:t>コロナウイルス感染症拡大防止に向けた三重県指針に基づき、適切な感染</a:t>
            </a:r>
            <a:r>
              <a:rPr lang="ja-JP" altLang="en-US" sz="1000" dirty="0" smtClean="0"/>
              <a:t>防止対　</a:t>
            </a:r>
            <a:endParaRPr lang="en-US" altLang="ja-JP" sz="1000" dirty="0" smtClean="0"/>
          </a:p>
          <a:p>
            <a:r>
              <a:rPr lang="ja-JP" altLang="en-US" sz="1000" dirty="0"/>
              <a:t>　</a:t>
            </a:r>
            <a:r>
              <a:rPr lang="ja-JP" altLang="en-US" sz="1000" dirty="0" smtClean="0"/>
              <a:t>　策</a:t>
            </a:r>
            <a:r>
              <a:rPr lang="ja-JP" altLang="en-US" sz="1000" dirty="0"/>
              <a:t>を行ったうえで実施します</a:t>
            </a:r>
            <a:r>
              <a:rPr lang="ja-JP" altLang="en-US" sz="1000" dirty="0" smtClean="0"/>
              <a:t>。</a:t>
            </a:r>
            <a:endParaRPr lang="ja-JP" altLang="en-US" sz="1000" b="1" u="sng" dirty="0">
              <a:solidFill>
                <a:srgbClr val="002060"/>
              </a:solidFill>
              <a:latin typeface="メイリオ" panose="020B0604030504040204" pitchFamily="50" charset="-128"/>
              <a:ea typeface="メイリオ" panose="020B0604030504040204" pitchFamily="50" charset="-128"/>
            </a:endParaRPr>
          </a:p>
          <a:p>
            <a:r>
              <a:rPr lang="en-US" altLang="ja-JP" sz="1100" b="1" u="sng" dirty="0">
                <a:solidFill>
                  <a:srgbClr val="002060"/>
                </a:solidFill>
                <a:latin typeface="メイリオ" panose="020B0604030504040204" pitchFamily="50" charset="-128"/>
                <a:ea typeface="メイリオ" panose="020B0604030504040204" pitchFamily="50" charset="-128"/>
              </a:rPr>
              <a:t>〈</a:t>
            </a:r>
            <a:r>
              <a:rPr lang="ja-JP" altLang="en-US" sz="1100" b="1" u="sng" dirty="0">
                <a:solidFill>
                  <a:srgbClr val="002060"/>
                </a:solidFill>
                <a:latin typeface="メイリオ" panose="020B0604030504040204" pitchFamily="50" charset="-128"/>
                <a:ea typeface="メイリオ" panose="020B0604030504040204" pitchFamily="50" charset="-128"/>
              </a:rPr>
              <a:t>参加方法２</a:t>
            </a:r>
            <a:r>
              <a:rPr lang="en-US" altLang="ja-JP" sz="1100" b="1" u="sng" dirty="0" smtClean="0">
                <a:solidFill>
                  <a:srgbClr val="002060"/>
                </a:solidFill>
                <a:latin typeface="メイリオ" panose="020B0604030504040204" pitchFamily="50" charset="-128"/>
                <a:ea typeface="メイリオ" panose="020B0604030504040204" pitchFamily="50" charset="-128"/>
              </a:rPr>
              <a:t>〉</a:t>
            </a:r>
            <a:r>
              <a:rPr lang="ja-JP" altLang="en-US" sz="1100" b="1" u="sng" dirty="0" smtClean="0">
                <a:solidFill>
                  <a:srgbClr val="002060"/>
                </a:solidFill>
                <a:latin typeface="メイリオ" panose="020B0604030504040204" pitchFamily="50" charset="-128"/>
                <a:ea typeface="メイリオ" panose="020B0604030504040204" pitchFamily="50" charset="-128"/>
              </a:rPr>
              <a:t>オンライン</a:t>
            </a:r>
            <a:r>
              <a:rPr lang="ja-JP" altLang="en-US" sz="1100" b="1" u="sng" dirty="0">
                <a:solidFill>
                  <a:srgbClr val="002060"/>
                </a:solidFill>
                <a:latin typeface="メイリオ" panose="020B0604030504040204" pitchFamily="50" charset="-128"/>
                <a:ea typeface="メイリオ" panose="020B0604030504040204" pitchFamily="50" charset="-128"/>
              </a:rPr>
              <a:t>による参加</a:t>
            </a:r>
          </a:p>
          <a:p>
            <a:r>
              <a:rPr lang="ja-JP" altLang="en-US" sz="1000" dirty="0" smtClean="0"/>
              <a:t>　・</a:t>
            </a:r>
            <a:r>
              <a:rPr lang="ja-JP" altLang="en-US" sz="1000" dirty="0"/>
              <a:t>ウエブ会議</a:t>
            </a:r>
            <a:r>
              <a:rPr lang="ja-JP" altLang="en-US" sz="1000" dirty="0" smtClean="0"/>
              <a:t>ツール（</a:t>
            </a:r>
            <a:r>
              <a:rPr lang="en-US" altLang="ja-JP" sz="1000" dirty="0" smtClean="0"/>
              <a:t>Zoom</a:t>
            </a:r>
            <a:r>
              <a:rPr lang="ja-JP" altLang="en-US" sz="1000" dirty="0" smtClean="0"/>
              <a:t>）</a:t>
            </a:r>
            <a:r>
              <a:rPr lang="ja-JP" altLang="en-US" sz="1000" dirty="0"/>
              <a:t>を使ったオンライン形式で配信を行います</a:t>
            </a:r>
            <a:r>
              <a:rPr lang="ja-JP" altLang="en-US" sz="1000" dirty="0" smtClean="0"/>
              <a:t>。</a:t>
            </a:r>
            <a:endParaRPr lang="en-US" altLang="ja-JP" sz="1000" dirty="0" smtClean="0"/>
          </a:p>
          <a:p>
            <a:r>
              <a:rPr lang="ja-JP" altLang="en-US" sz="1000" dirty="0"/>
              <a:t>　・事前に、各参加者のメールアドレス宛てに「招待ＵＲＬ」または「ミーティングＩＤとパスワード」をご案内します</a:t>
            </a:r>
            <a:r>
              <a:rPr lang="ja-JP" altLang="en-US" sz="1000" dirty="0" smtClean="0"/>
              <a:t>。</a:t>
            </a:r>
            <a:endParaRPr lang="ja-JP" altLang="en-US" sz="1000" dirty="0"/>
          </a:p>
          <a:p>
            <a:endParaRPr lang="ja-JP" altLang="en-US" dirty="0"/>
          </a:p>
        </p:txBody>
      </p:sp>
      <p:sp>
        <p:nvSpPr>
          <p:cNvPr id="74" name="角丸四角形 73"/>
          <p:cNvSpPr/>
          <p:nvPr/>
        </p:nvSpPr>
        <p:spPr>
          <a:xfrm>
            <a:off x="187931" y="8132916"/>
            <a:ext cx="1188000"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73" name="テキスト ボックス 72"/>
          <p:cNvSpPr txBox="1"/>
          <p:nvPr/>
        </p:nvSpPr>
        <p:spPr>
          <a:xfrm>
            <a:off x="349803" y="8171173"/>
            <a:ext cx="902811" cy="307777"/>
          </a:xfrm>
          <a:prstGeom prst="rect">
            <a:avLst/>
          </a:prstGeom>
          <a:noFill/>
        </p:spPr>
        <p:txBody>
          <a:bodyPr wrap="none" rtlCol="0">
            <a:spAutoFit/>
          </a:bodyPr>
          <a:lstStyle/>
          <a:p>
            <a:r>
              <a:rPr lang="ja-JP" altLang="en-US" sz="1400" b="1" dirty="0">
                <a:latin typeface="メイリオ" panose="020B0604030504040204" pitchFamily="50" charset="-128"/>
                <a:ea typeface="メイリオ" panose="020B0604030504040204" pitchFamily="50" charset="-128"/>
              </a:rPr>
              <a:t>参加方法</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0" name="図 59" descr="\\ss170047\農山漁村づくり課\01農山漁村活性化班\02地域資源活用型ビジネス展開事業\011_農山漁村起業者養成講座\R4\チラシなど\DSCF4409.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5833" y="926061"/>
            <a:ext cx="2131060" cy="1689735"/>
          </a:xfrm>
          <a:prstGeom prst="rect">
            <a:avLst/>
          </a:prstGeom>
          <a:noFill/>
          <a:ln>
            <a:noFill/>
          </a:ln>
        </p:spPr>
      </p:pic>
      <p:pic>
        <p:nvPicPr>
          <p:cNvPr id="76" name="図 75" descr="C:\Users\m093005\Desktop\養成講座実績\第２\IMG_0314.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12278" y="6301936"/>
            <a:ext cx="912495" cy="683895"/>
          </a:xfrm>
          <a:prstGeom prst="rect">
            <a:avLst/>
          </a:prstGeom>
          <a:noFill/>
          <a:ln>
            <a:noFill/>
          </a:ln>
        </p:spPr>
      </p:pic>
      <p:pic>
        <p:nvPicPr>
          <p:cNvPr id="77" name="図 76" descr="C:\Users\m093005\Desktop\養成講座実績\第５\DSCF4170.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78725" y="6301178"/>
            <a:ext cx="911860" cy="683895"/>
          </a:xfrm>
          <a:prstGeom prst="rect">
            <a:avLst/>
          </a:prstGeom>
          <a:noFill/>
          <a:ln>
            <a:noFill/>
          </a:ln>
        </p:spPr>
      </p:pic>
      <p:pic>
        <p:nvPicPr>
          <p:cNvPr id="78" name="図 77" descr="C:\Users\m093005\Desktop\養成講座実績\第６\DSCF4353.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968541" y="6306099"/>
            <a:ext cx="911860" cy="683895"/>
          </a:xfrm>
          <a:prstGeom prst="rect">
            <a:avLst/>
          </a:prstGeom>
          <a:noFill/>
          <a:ln>
            <a:noFill/>
          </a:ln>
        </p:spPr>
      </p:pic>
    </p:spTree>
    <p:extLst>
      <p:ext uri="{BB962C8B-B14F-4D97-AF65-F5344CB8AC3E}">
        <p14:creationId xmlns:p14="http://schemas.microsoft.com/office/powerpoint/2010/main" val="3054704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116632" y="1296536"/>
            <a:ext cx="1188000"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テキスト ボックス 9"/>
          <p:cNvSpPr txBox="1"/>
          <p:nvPr/>
        </p:nvSpPr>
        <p:spPr>
          <a:xfrm>
            <a:off x="95762" y="1314077"/>
            <a:ext cx="1261884" cy="307777"/>
          </a:xfrm>
          <a:prstGeom prst="rect">
            <a:avLst/>
          </a:prstGeom>
          <a:noFill/>
        </p:spPr>
        <p:txBody>
          <a:bodyPr wrap="none" rtlCol="0">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お申込み方法</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92106" y="8710192"/>
            <a:ext cx="1284382"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116632" y="8764943"/>
            <a:ext cx="1261884" cy="307777"/>
          </a:xfrm>
          <a:prstGeom prst="rect">
            <a:avLst/>
          </a:prstGeom>
          <a:noFill/>
        </p:spPr>
        <p:txBody>
          <a:bodyPr wrap="none" rtlCol="0">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お問合わせ先</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116632" y="9051915"/>
            <a:ext cx="2954655" cy="830997"/>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〒５１４－８５７０</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三重県津市広明町１３番地</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三重県農林水産部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農山漁村づくり課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農山</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漁村</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活性化班　担当：</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長井</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2795813" y="9192280"/>
            <a:ext cx="2592288" cy="646331"/>
          </a:xfrm>
          <a:prstGeom prst="rect">
            <a:avLst/>
          </a:prstGeom>
          <a:noFill/>
        </p:spPr>
        <p:txBody>
          <a:bodyPr wrap="square" rtlCol="0">
            <a:spAutoFit/>
          </a:bodyPr>
          <a:lstStyle/>
          <a:p>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TEL</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059-224-2518</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059-224-3153</a:t>
            </a:r>
          </a:p>
          <a:p>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E-mail</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nozukuri</a:t>
            </a:r>
            <a:r>
              <a:rPr lang="en-US" altLang="ja-JP" sz="1200" dirty="0" smtClean="0"/>
              <a:t>@pref.mie.lg.jp</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57099" y="1604313"/>
            <a:ext cx="6768752" cy="646331"/>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三重県電子</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申請・届出</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システム（</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QR</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コード）を使用してお申込みいただくか、下記に</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必要</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事項を記入の上</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お問い合わせ先まで</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郵送</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又は</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ＦＡＸ</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E-Mail</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で</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お申込ください</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お電話でも受け付けております。</a:t>
            </a:r>
            <a:r>
              <a:rPr lang="ja-JP"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申込</a:t>
            </a:r>
            <a:r>
              <a:rPr lang="ja-JP"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期限</a:t>
            </a:r>
            <a:r>
              <a:rPr lang="ja-JP"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水</a:t>
            </a:r>
            <a:r>
              <a:rPr lang="ja-JP"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2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269399" y="1324529"/>
            <a:ext cx="5299019" cy="338554"/>
          </a:xfrm>
          <a:prstGeom prst="rect">
            <a:avLst/>
          </a:prstGeom>
        </p:spPr>
        <p:txBody>
          <a:bodyPr wrap="square">
            <a:spAutoFit/>
          </a:bodyPr>
          <a:lstStyle/>
          <a:p>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申込者</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の個人情報は当セミナーの運営目的に</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使用する</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ものであり、主催者が安全に管理し保護を</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徹底</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法令</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に基づく場合などを除き、</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第三者に</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開示・提供することはありません。</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p:nvPr/>
        </p:nvSpPr>
        <p:spPr>
          <a:xfrm>
            <a:off x="20441" y="920552"/>
            <a:ext cx="6792935" cy="320219"/>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テキスト ボックス 24"/>
          <p:cNvSpPr txBox="1"/>
          <p:nvPr/>
        </p:nvSpPr>
        <p:spPr>
          <a:xfrm>
            <a:off x="92106" y="961272"/>
            <a:ext cx="6662901" cy="307778"/>
          </a:xfrm>
          <a:prstGeom prst="rect">
            <a:avLst/>
          </a:prstGeom>
          <a:noFill/>
        </p:spPr>
        <p:txBody>
          <a:bodyPr wrap="square" rtlCol="0">
            <a:spAutoFit/>
          </a:body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年度　農山漁村起業者</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養成</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講座　説明会　申込書</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3220680"/>
              </p:ext>
            </p:extLst>
          </p:nvPr>
        </p:nvGraphicFramePr>
        <p:xfrm>
          <a:off x="129107" y="2234069"/>
          <a:ext cx="6624736" cy="4663919"/>
        </p:xfrm>
        <a:graphic>
          <a:graphicData uri="http://schemas.openxmlformats.org/drawingml/2006/table">
            <a:tbl>
              <a:tblPr firstRow="1" bandRow="1">
                <a:tableStyleId>{5C22544A-7EE6-4342-B048-85BDC9FD1C3A}</a:tableStyleId>
              </a:tblPr>
              <a:tblGrid>
                <a:gridCol w="936104"/>
                <a:gridCol w="2428864"/>
                <a:gridCol w="1027520"/>
                <a:gridCol w="2232248"/>
              </a:tblGrid>
              <a:tr h="263178">
                <a:tc rowSpan="3">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お名前</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kumimoji="1" lang="ja-JP" altLang="en-US" sz="1100" b="0" dirty="0" smtClean="0">
                          <a:solidFill>
                            <a:schemeClr val="tx1"/>
                          </a:solidFill>
                          <a:latin typeface="メイリオ" panose="020B0604030504040204" pitchFamily="50" charset="-128"/>
                          <a:ea typeface="メイリオ" panose="020B0604030504040204" pitchFamily="50" charset="-128"/>
                        </a:rPr>
                        <a:t>ふりがな</a:t>
                      </a:r>
                      <a:endParaRPr kumimoji="1" lang="ja-JP" altLang="en-US"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400" b="0" dirty="0" smtClean="0">
                          <a:solidFill>
                            <a:schemeClr val="tx1"/>
                          </a:solidFill>
                          <a:latin typeface="メイリオ" panose="020B0604030504040204" pitchFamily="50" charset="-128"/>
                          <a:ea typeface="メイリオ" panose="020B0604030504040204" pitchFamily="50" charset="-128"/>
                        </a:rPr>
                        <a:t>TEL</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7290">
                <a:tc vMerge="1">
                  <a:txBody>
                    <a:bodyPr/>
                    <a:lstStyle/>
                    <a:p>
                      <a:endParaRPr kumimoji="1" lang="ja-JP" altLang="en-US"/>
                    </a:p>
                  </a:txBody>
                  <a:tcPr/>
                </a:tc>
                <a:tc rowSpan="2">
                  <a:txBody>
                    <a:bodyPr/>
                    <a:lstStyle/>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a:p>
                  </a:txBody>
                  <a:tcPr/>
                </a:tc>
              </a:tr>
              <a:tr h="526355">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メール</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アドレス</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61268">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所属</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743090">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希望日</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１．</a:t>
                      </a:r>
                      <a:r>
                        <a:rPr kumimoji="1" lang="en-US" altLang="ja-JP" sz="1400" b="0" dirty="0" smtClean="0">
                          <a:solidFill>
                            <a:schemeClr val="tx1"/>
                          </a:solidFill>
                          <a:latin typeface="メイリオ" panose="020B0604030504040204" pitchFamily="50" charset="-128"/>
                          <a:ea typeface="メイリオ" panose="020B0604030504040204" pitchFamily="50" charset="-128"/>
                        </a:rPr>
                        <a:t>6</a:t>
                      </a:r>
                      <a:r>
                        <a:rPr kumimoji="1" lang="ja-JP" altLang="en-US" sz="1400" b="0" dirty="0" smtClean="0">
                          <a:solidFill>
                            <a:schemeClr val="tx1"/>
                          </a:solidFill>
                          <a:latin typeface="メイリオ" panose="020B0604030504040204" pitchFamily="50" charset="-128"/>
                          <a:ea typeface="メイリオ" panose="020B0604030504040204" pitchFamily="50" charset="-128"/>
                        </a:rPr>
                        <a:t>月</a:t>
                      </a:r>
                      <a:r>
                        <a:rPr kumimoji="1" lang="en-US" altLang="ja-JP" sz="1400" b="0" dirty="0" smtClean="0">
                          <a:solidFill>
                            <a:schemeClr val="tx1"/>
                          </a:solidFill>
                          <a:latin typeface="メイリオ" panose="020B0604030504040204" pitchFamily="50" charset="-128"/>
                          <a:ea typeface="メイリオ" panose="020B0604030504040204" pitchFamily="50" charset="-128"/>
                        </a:rPr>
                        <a:t>20</a:t>
                      </a:r>
                      <a:r>
                        <a:rPr kumimoji="1" lang="ja-JP" altLang="en-US" sz="1400" b="0" dirty="0" smtClean="0">
                          <a:solidFill>
                            <a:schemeClr val="tx1"/>
                          </a:solidFill>
                          <a:latin typeface="メイリオ" panose="020B0604030504040204" pitchFamily="50" charset="-128"/>
                          <a:ea typeface="メイリオ" panose="020B0604030504040204" pitchFamily="50" charset="-128"/>
                        </a:rPr>
                        <a:t>日（月）　参加方法［　伊勢会場　・　オンライン　］　　</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marL="342900" indent="-342900" algn="l">
                        <a:buAutoNum type="arabicDbPeriod" startAt="2"/>
                      </a:pPr>
                      <a:r>
                        <a:rPr kumimoji="1" lang="en-US" altLang="ja-JP" sz="1400" b="0" dirty="0" smtClean="0">
                          <a:solidFill>
                            <a:schemeClr val="tx1"/>
                          </a:solidFill>
                          <a:latin typeface="メイリオ" panose="020B0604030504040204" pitchFamily="50" charset="-128"/>
                          <a:ea typeface="メイリオ" panose="020B0604030504040204" pitchFamily="50" charset="-128"/>
                        </a:rPr>
                        <a:t>6</a:t>
                      </a:r>
                      <a:r>
                        <a:rPr kumimoji="1" lang="ja-JP" altLang="en-US" sz="1400" b="0" dirty="0" smtClean="0">
                          <a:solidFill>
                            <a:schemeClr val="tx1"/>
                          </a:solidFill>
                          <a:latin typeface="メイリオ" panose="020B0604030504040204" pitchFamily="50" charset="-128"/>
                          <a:ea typeface="メイリオ" panose="020B0604030504040204" pitchFamily="50" charset="-128"/>
                        </a:rPr>
                        <a:t>月</a:t>
                      </a:r>
                      <a:r>
                        <a:rPr kumimoji="1" lang="en-US" altLang="ja-JP" sz="1400" b="0" dirty="0" smtClean="0">
                          <a:solidFill>
                            <a:schemeClr val="tx1"/>
                          </a:solidFill>
                          <a:latin typeface="メイリオ" panose="020B0604030504040204" pitchFamily="50" charset="-128"/>
                          <a:ea typeface="メイリオ" panose="020B0604030504040204" pitchFamily="50" charset="-128"/>
                        </a:rPr>
                        <a:t>21</a:t>
                      </a:r>
                      <a:r>
                        <a:rPr kumimoji="1" lang="ja-JP" altLang="en-US" sz="1400" b="0" dirty="0" smtClean="0">
                          <a:solidFill>
                            <a:schemeClr val="tx1"/>
                          </a:solidFill>
                          <a:latin typeface="メイリオ" panose="020B0604030504040204" pitchFamily="50" charset="-128"/>
                          <a:ea typeface="メイリオ" panose="020B0604030504040204" pitchFamily="50" charset="-128"/>
                        </a:rPr>
                        <a:t>日（火）　参加方法［　 津</a:t>
                      </a:r>
                      <a:r>
                        <a:rPr kumimoji="1" lang="ja-JP" altLang="en-US" sz="1400" b="0" baseline="0" dirty="0" smtClean="0">
                          <a:solidFill>
                            <a:schemeClr val="tx1"/>
                          </a:solidFill>
                          <a:latin typeface="メイリオ" panose="020B0604030504040204" pitchFamily="50" charset="-128"/>
                          <a:ea typeface="メイリオ" panose="020B0604030504040204" pitchFamily="50" charset="-128"/>
                        </a:rPr>
                        <a:t> </a:t>
                      </a:r>
                      <a:r>
                        <a:rPr kumimoji="1" lang="ja-JP" altLang="en-US" sz="1400" b="0" dirty="0" smtClean="0">
                          <a:solidFill>
                            <a:schemeClr val="tx1"/>
                          </a:solidFill>
                          <a:latin typeface="メイリオ" panose="020B0604030504040204" pitchFamily="50" charset="-128"/>
                          <a:ea typeface="メイリオ" panose="020B0604030504040204" pitchFamily="50" charset="-128"/>
                        </a:rPr>
                        <a:t>会場　</a:t>
                      </a:r>
                      <a:r>
                        <a:rPr kumimoji="1" lang="ja-JP" altLang="en-US" sz="1400" b="0" baseline="0" dirty="0" smtClean="0">
                          <a:solidFill>
                            <a:schemeClr val="tx1"/>
                          </a:solidFill>
                          <a:latin typeface="メイリオ" panose="020B0604030504040204" pitchFamily="50" charset="-128"/>
                          <a:ea typeface="メイリオ" panose="020B0604030504040204" pitchFamily="50" charset="-128"/>
                        </a:rPr>
                        <a:t> </a:t>
                      </a:r>
                      <a:r>
                        <a:rPr kumimoji="1" lang="ja-JP" altLang="en-US" sz="1400" b="0" dirty="0" smtClean="0">
                          <a:solidFill>
                            <a:schemeClr val="tx1"/>
                          </a:solidFill>
                          <a:latin typeface="メイリオ" panose="020B0604030504040204" pitchFamily="50" charset="-128"/>
                          <a:ea typeface="メイリオ" panose="020B0604030504040204" pitchFamily="50" charset="-128"/>
                        </a:rPr>
                        <a:t>・　オンライン　］</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743090">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説明会を知ったきっかけ</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１．知人からの紹介</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２．ホームページ　</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３．その他（　　　　　　　　　　　　　　　　　　　　　　）</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959824">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講座に興味をもった理由</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１．これから農山漁村で起業したいから　</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２．農山漁村で実践している取組をブラッシュアップしたいから</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３．講座で仲間を作りたいから</a:t>
                      </a: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400" b="0" dirty="0" smtClean="0">
                          <a:solidFill>
                            <a:schemeClr val="tx1"/>
                          </a:solidFill>
                          <a:latin typeface="メイリオ" panose="020B0604030504040204" pitchFamily="50" charset="-128"/>
                          <a:ea typeface="メイリオ" panose="020B0604030504040204" pitchFamily="50" charset="-128"/>
                        </a:rPr>
                        <a:t>４．その他（　　　　　　　　　　　　　　　　　　　　　　）</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959824">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その他（説明会で聞きたいこと）</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endParaRPr kumimoji="1" lang="en-US" altLang="ja-JP" sz="1400" b="0" dirty="0" smtClean="0">
                        <a:solidFill>
                          <a:schemeClr val="tx1"/>
                        </a:solidFill>
                        <a:latin typeface="メイリオ" panose="020B0604030504040204" pitchFamily="50" charset="-128"/>
                        <a:ea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40" name="正方形/長方形 39"/>
          <p:cNvSpPr/>
          <p:nvPr/>
        </p:nvSpPr>
        <p:spPr>
          <a:xfrm>
            <a:off x="3729782" y="4003660"/>
            <a:ext cx="3168352" cy="261610"/>
          </a:xfrm>
          <a:prstGeom prst="rect">
            <a:avLst/>
          </a:prstGeom>
        </p:spPr>
        <p:txBody>
          <a:bodyPr wrap="square">
            <a:spAutoFit/>
          </a:bodyPr>
          <a:lstStyle/>
          <a:p>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該当するものに○をして回答してください。</a:t>
            </a:r>
            <a:endParaRPr lang="ja-JP" altLang="ja-JP"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74442" y="-102800"/>
            <a:ext cx="7031834" cy="95004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266606" y="33897"/>
            <a:ext cx="6521337" cy="892552"/>
          </a:xfrm>
          <a:prstGeom prst="rect">
            <a:avLst/>
          </a:prstGeom>
          <a:noFill/>
        </p:spPr>
        <p:txBody>
          <a:bodyPr wrap="none" rtlCol="0">
            <a:spAutoFit/>
          </a:bodyPr>
          <a:lstStyle/>
          <a:p>
            <a:r>
              <a:rPr lang="ja-JP" alt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年度</a:t>
            </a:r>
            <a:endParaRPr kumimoji="1" lang="en-US" altLang="ja-JP"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rPr>
              <a:t>農山漁村起業者養成講座　説明会</a:t>
            </a:r>
            <a:endParaRPr lang="en-US" altLang="ja-JP"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16"/>
          <p:cNvSpPr/>
          <p:nvPr/>
        </p:nvSpPr>
        <p:spPr>
          <a:xfrm>
            <a:off x="120829" y="6990281"/>
            <a:ext cx="6592158" cy="307777"/>
          </a:xfrm>
          <a:prstGeom prst="roundRe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テキスト ボックス 17"/>
          <p:cNvSpPr txBox="1"/>
          <p:nvPr/>
        </p:nvSpPr>
        <p:spPr>
          <a:xfrm>
            <a:off x="70624" y="7028159"/>
            <a:ext cx="6827510" cy="307777"/>
          </a:xfrm>
          <a:prstGeom prst="rect">
            <a:avLst/>
          </a:prstGeom>
          <a:noFill/>
        </p:spPr>
        <p:txBody>
          <a:bodyPr wrap="none" rtlCol="0">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新型コロナウイルス感染症対策のため、以下の点についてご協力をお願いします。</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p:cNvSpPr txBox="1"/>
          <p:nvPr/>
        </p:nvSpPr>
        <p:spPr>
          <a:xfrm>
            <a:off x="70624" y="7287655"/>
            <a:ext cx="6813376" cy="1384995"/>
          </a:xfrm>
          <a:prstGeom prst="rect">
            <a:avLst/>
          </a:prstGeom>
          <a:noFill/>
        </p:spPr>
        <p:txBody>
          <a:bodyPr wrap="square" rtlCol="0">
            <a:spAutoFit/>
          </a:bodyPr>
          <a:lstStyle/>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〇高齢の方や基礎疾患</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お持ちの方で感染リスクを心配される方は参加をご遠慮いただくようお願いします。</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〇新型コロナウイルス接触確認アプリ（ＣＯＣＯＡ）」の事前インストールにご協力をお願い</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〇室内の定期的な換気など、同感染症の感染防止対策を徹底して努めますが、万が一、当講座で感染が発生し</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err="1" smtClean="0">
                <a:latin typeface="メイリオ" panose="020B0604030504040204" pitchFamily="50" charset="-128"/>
                <a:ea typeface="メイリオ" panose="020B0604030504040204" pitchFamily="50" charset="-128"/>
                <a:cs typeface="メイリオ" panose="020B0604030504040204" pitchFamily="50" charset="-128"/>
              </a:rPr>
              <a:t>た</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場合、保健所などの聞き取りにご協力ください。</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〇当日、発熱や咳等の風邪症状がみられる方は参加できません。</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〇当日、会場内では、「マスク着用」並びに「手指消毒」をお願いします。</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〇当講座は、同感染症の国内における感染状況や国及び県等の指針を踏まえ、中止の判断や受講の方への協力　</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事項について変更する場合もありますので、予めご了承ください。</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4515698" y="8769424"/>
            <a:ext cx="2441694" cy="261610"/>
          </a:xfrm>
          <a:prstGeom prst="rect">
            <a:avLst/>
          </a:prstGeom>
          <a:noFill/>
        </p:spPr>
        <p:txBody>
          <a:bodyPr wrap="none" rtlCol="0">
            <a:spAutoFit/>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三重県電子申請・届出システム</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232" y="9023434"/>
            <a:ext cx="787247" cy="787247"/>
          </a:xfrm>
          <a:prstGeom prst="rect">
            <a:avLst/>
          </a:prstGeom>
        </p:spPr>
      </p:pic>
    </p:spTree>
    <p:extLst>
      <p:ext uri="{BB962C8B-B14F-4D97-AF65-F5344CB8AC3E}">
        <p14:creationId xmlns:p14="http://schemas.microsoft.com/office/powerpoint/2010/main" val="1120364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1763</TotalTime>
  <Words>572</Words>
  <Application>Microsoft Office PowerPoint</Application>
  <PresentationFormat>A4 210 x 297 mm</PresentationFormat>
  <Paragraphs>97</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メイリオ</vt:lpstr>
      <vt:lpstr>Arial</vt:lpstr>
      <vt:lpstr>Calibri</vt:lpstr>
      <vt:lpstr>Office ​​テーマ</vt:lpstr>
      <vt:lpstr>PowerPoint プレゼンテーション</vt:lpstr>
      <vt:lpstr>PowerPoint プレゼンテーション</vt:lpstr>
    </vt:vector>
  </TitlesOfParts>
  <Company>mieken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mieken</dc:creator>
  <cp:lastModifiedBy>長井 雄佑</cp:lastModifiedBy>
  <cp:revision>109</cp:revision>
  <cp:lastPrinted>2022-04-14T01:48:06Z</cp:lastPrinted>
  <dcterms:created xsi:type="dcterms:W3CDTF">2018-04-18T08:47:33Z</dcterms:created>
  <dcterms:modified xsi:type="dcterms:W3CDTF">2022-04-20T00:18:51Z</dcterms:modified>
</cp:coreProperties>
</file>