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7"/>
  </p:notesMasterIdLst>
  <p:sldIdLst>
    <p:sldId id="2147375979" r:id="rId5"/>
    <p:sldId id="2147375540" r:id="rId6"/>
    <p:sldId id="2147375968" r:id="rId7"/>
    <p:sldId id="3687" r:id="rId8"/>
    <p:sldId id="3697" r:id="rId9"/>
    <p:sldId id="2147375975" r:id="rId10"/>
    <p:sldId id="2147375976" r:id="rId11"/>
    <p:sldId id="2147375977" r:id="rId12"/>
    <p:sldId id="2147375978" r:id="rId13"/>
    <p:sldId id="2147375973" r:id="rId14"/>
    <p:sldId id="3723" r:id="rId15"/>
    <p:sldId id="214737596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3_宿泊施設の高付加価値化" id="{5A9D53E3-28DA-4E99-A6E3-77BC7E109AC3}">
          <p14:sldIdLst>
            <p14:sldId id="2147375979"/>
            <p14:sldId id="2147375540"/>
            <p14:sldId id="2147375968"/>
            <p14:sldId id="3687"/>
            <p14:sldId id="3697"/>
          </p14:sldIdLst>
        </p14:section>
        <p14:section name="様式3_観光施設の改修、二次交通ルート整備（改修）" id="{B8F6F9DB-6ED9-4237-AF33-E3D9ABF393BA}">
          <p14:sldIdLst>
            <p14:sldId id="2147375975"/>
            <p14:sldId id="2147375976"/>
            <p14:sldId id="2147375977"/>
            <p14:sldId id="2147375978"/>
          </p14:sldIdLst>
        </p14:section>
        <p14:section name="様式3_二次交通ルート整備（実証運行・実証運行）" id="{DB907BFA-AF36-4DF9-B02B-3E5C4784620F}">
          <p14:sldIdLst>
            <p14:sldId id="2147375973"/>
            <p14:sldId id="3723"/>
            <p14:sldId id="21473759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6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7EBB2C-E98A-4955-A82D-6F8E7D6947FA}" v="201" dt="2023-03-20T00:07:08.1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82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75B02-0320-41FD-9F0A-093E19087DD2}" type="datetimeFigureOut">
              <a:rPr kumimoji="1" lang="ja-JP" altLang="en-US" smtClean="0"/>
              <a:t>2023/5/9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C8388F-B6A1-4D00-8188-8EF894430160}" type="slidenum">
              <a:rPr kumimoji="1" lang="ja-JP" altLang="en-US" smtClean="0"/>
              <a:t>‹#›</a:t>
            </a:fld>
            <a:endParaRPr kumimoji="1" lang="ja-JP" altLang="en-US"/>
          </a:p>
        </p:txBody>
      </p:sp>
    </p:spTree>
    <p:extLst>
      <p:ext uri="{BB962C8B-B14F-4D97-AF65-F5344CB8AC3E}">
        <p14:creationId xmlns:p14="http://schemas.microsoft.com/office/powerpoint/2010/main" val="22381414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マスタ">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4263B43-0D49-4F0E-8991-8C308A3769B7}"/>
              </a:ext>
            </a:extLst>
          </p:cNvPr>
          <p:cNvSpPr txBox="1"/>
          <p:nvPr userDrawn="1"/>
        </p:nvSpPr>
        <p:spPr>
          <a:xfrm>
            <a:off x="76200" y="83622"/>
            <a:ext cx="8953500" cy="338554"/>
          </a:xfrm>
          <a:prstGeom prst="rect">
            <a:avLst/>
          </a:prstGeom>
          <a:noFill/>
        </p:spPr>
        <p:txBody>
          <a:bodyPr wrap="square" lIns="91440" tIns="45720" rIns="91440" bIns="45720" rtlCol="0" anchor="t">
            <a:spAutoFit/>
          </a:bodyPr>
          <a:lstStyle/>
          <a:p>
            <a:pPr defTabSz="914377">
              <a:defRPr/>
            </a:pPr>
            <a:r>
              <a:rPr lang="ja-JP" altLang="en-US" sz="1600" b="1">
                <a:solidFill>
                  <a:prstClr val="black"/>
                </a:solidFill>
                <a:latin typeface="游ゴシック"/>
                <a:ea typeface="游ゴシック"/>
              </a:rPr>
              <a:t>（様式</a:t>
            </a:r>
            <a:r>
              <a:rPr lang="en-US" altLang="ja-JP" sz="1600" b="1">
                <a:solidFill>
                  <a:prstClr val="black"/>
                </a:solidFill>
                <a:latin typeface="游ゴシック"/>
                <a:ea typeface="游ゴシック"/>
              </a:rPr>
              <a:t>3</a:t>
            </a:r>
            <a:r>
              <a:rPr lang="ja-JP" altLang="en-US" sz="1600" b="1">
                <a:solidFill>
                  <a:prstClr val="black"/>
                </a:solidFill>
                <a:latin typeface="游ゴシック"/>
                <a:ea typeface="游ゴシック"/>
              </a:rPr>
              <a:t>）個別事業計画</a:t>
            </a:r>
            <a:r>
              <a:rPr lang="en-US" altLang="ja-JP" sz="1600" b="1">
                <a:solidFill>
                  <a:prstClr val="black"/>
                </a:solidFill>
                <a:latin typeface="游ゴシック"/>
                <a:ea typeface="游ゴシック"/>
              </a:rPr>
              <a:t>:</a:t>
            </a:r>
          </a:p>
        </p:txBody>
      </p:sp>
      <p:cxnSp>
        <p:nvCxnSpPr>
          <p:cNvPr id="6" name="直線コネクタ 5">
            <a:extLst>
              <a:ext uri="{FF2B5EF4-FFF2-40B4-BE49-F238E27FC236}">
                <a16:creationId xmlns:a16="http://schemas.microsoft.com/office/drawing/2014/main" id="{1B7C9A24-47D5-4CC7-A77C-076A1FA982E4}"/>
              </a:ext>
            </a:extLst>
          </p:cNvPr>
          <p:cNvCxnSpPr>
            <a:cxnSpLocks/>
          </p:cNvCxnSpPr>
          <p:nvPr userDrawn="1"/>
        </p:nvCxnSpPr>
        <p:spPr>
          <a:xfrm>
            <a:off x="-598" y="418141"/>
            <a:ext cx="9144598"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2196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（様式３）個別事業計画：⑤実証実験</a:t>
            </a:r>
          </a:p>
        </p:txBody>
      </p:sp>
    </p:spTree>
    <p:extLst>
      <p:ext uri="{BB962C8B-B14F-4D97-AF65-F5344CB8AC3E}">
        <p14:creationId xmlns:p14="http://schemas.microsoft.com/office/powerpoint/2010/main" val="3384835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dirty="0">
                <a:solidFill>
                  <a:schemeClr val="tx1"/>
                </a:solidFill>
                <a:latin typeface="Meiryo UI" panose="020B0604030504040204" pitchFamily="50" charset="-128"/>
                <a:ea typeface="Meiryo UI" panose="020B0604030504040204" pitchFamily="50" charset="-128"/>
              </a:rPr>
              <a:t>（様式３）個別事業計画：④二次交通ルート整備（実証運行・実証運航）</a:t>
            </a:r>
          </a:p>
        </p:txBody>
      </p:sp>
    </p:spTree>
    <p:extLst>
      <p:ext uri="{BB962C8B-B14F-4D97-AF65-F5344CB8AC3E}">
        <p14:creationId xmlns:p14="http://schemas.microsoft.com/office/powerpoint/2010/main" val="3237978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（様式３）個別事業計画：スケジュール</a:t>
            </a:r>
          </a:p>
        </p:txBody>
      </p:sp>
    </p:spTree>
    <p:extLst>
      <p:ext uri="{BB962C8B-B14F-4D97-AF65-F5344CB8AC3E}">
        <p14:creationId xmlns:p14="http://schemas.microsoft.com/office/powerpoint/2010/main" val="2607612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（様式３）個別事業計画：事業一覧</a:t>
            </a:r>
          </a:p>
        </p:txBody>
      </p:sp>
    </p:spTree>
    <p:extLst>
      <p:ext uri="{BB962C8B-B14F-4D97-AF65-F5344CB8AC3E}">
        <p14:creationId xmlns:p14="http://schemas.microsoft.com/office/powerpoint/2010/main" val="3721622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Divider_3">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C60F6E-79E1-42FD-816F-62E1118C41B5}"/>
              </a:ext>
            </a:extLst>
          </p:cNvPr>
          <p:cNvSpPr>
            <a:spLocks noGrp="1"/>
          </p:cNvSpPr>
          <p:nvPr>
            <p:ph type="title" hasCustomPrompt="1"/>
          </p:nvPr>
        </p:nvSpPr>
        <p:spPr>
          <a:xfrm>
            <a:off x="477834" y="2863289"/>
            <a:ext cx="8188333" cy="1142809"/>
          </a:xfrm>
          <a:prstGeom prst="rect">
            <a:avLst/>
          </a:prstGeom>
        </p:spPr>
        <p:txBody>
          <a:bodyPr lIns="0" tIns="0" rIns="0" bIns="0" anchor="ctr"/>
          <a:lstStyle>
            <a:lvl1pPr algn="l" fontAlgn="auto">
              <a:lnSpc>
                <a:spcPct val="100000"/>
              </a:lnSpc>
              <a:defRPr sz="3078" b="0" spc="0" baseline="0">
                <a:solidFill>
                  <a:schemeClr val="tx2"/>
                </a:solidFill>
                <a:latin typeface="EYInterstate" panose="02000503020000020004" pitchFamily="2" charset="0"/>
                <a:ea typeface="Meiryo UI" panose="020B0604030504040204" pitchFamily="50" charset="-128"/>
              </a:defRPr>
            </a:lvl1pPr>
          </a:lstStyle>
          <a:p>
            <a:r>
              <a:rPr kumimoji="1" lang="ja-JP" altLang="en-US"/>
              <a:t>章タイトル</a:t>
            </a:r>
          </a:p>
        </p:txBody>
      </p:sp>
      <p:sp>
        <p:nvSpPr>
          <p:cNvPr id="9" name="Text Placeholder 5">
            <a:extLst>
              <a:ext uri="{FF2B5EF4-FFF2-40B4-BE49-F238E27FC236}">
                <a16:creationId xmlns:a16="http://schemas.microsoft.com/office/drawing/2014/main" id="{3562A8C4-BFAC-45C1-97C1-1F49DF283F96}"/>
              </a:ext>
            </a:extLst>
          </p:cNvPr>
          <p:cNvSpPr txBox="1">
            <a:spLocks/>
          </p:cNvSpPr>
          <p:nvPr userDrawn="1"/>
        </p:nvSpPr>
        <p:spPr>
          <a:xfrm>
            <a:off x="0" y="0"/>
            <a:ext cx="123135" cy="6858000"/>
          </a:xfrm>
          <a:prstGeom prst="rect">
            <a:avLst/>
          </a:prstGeom>
          <a:solidFill>
            <a:schemeClr val="accent3"/>
          </a:solidFill>
          <a:ln>
            <a:noFill/>
          </a:ln>
        </p:spPr>
        <p:txBody>
          <a:bodyPr vert="horz" lIns="390955"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3078">
              <a:solidFill>
                <a:schemeClr val="tx2"/>
              </a:solidFill>
            </a:endParaRPr>
          </a:p>
        </p:txBody>
      </p:sp>
      <p:sp>
        <p:nvSpPr>
          <p:cNvPr id="10" name="Text Placeholder 5">
            <a:extLst>
              <a:ext uri="{FF2B5EF4-FFF2-40B4-BE49-F238E27FC236}">
                <a16:creationId xmlns:a16="http://schemas.microsoft.com/office/drawing/2014/main" id="{040CF0E0-7A6D-42BA-8CF9-9662BA9C1D75}"/>
              </a:ext>
            </a:extLst>
          </p:cNvPr>
          <p:cNvSpPr txBox="1">
            <a:spLocks/>
          </p:cNvSpPr>
          <p:nvPr userDrawn="1"/>
        </p:nvSpPr>
        <p:spPr>
          <a:xfrm>
            <a:off x="-177" y="2857809"/>
            <a:ext cx="123135" cy="1142809"/>
          </a:xfrm>
          <a:prstGeom prst="rect">
            <a:avLst/>
          </a:prstGeom>
          <a:solidFill>
            <a:srgbClr val="082C65"/>
          </a:solidFill>
          <a:ln>
            <a:noFill/>
          </a:ln>
        </p:spPr>
        <p:txBody>
          <a:bodyPr vert="horz" lIns="390955"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3078">
              <a:solidFill>
                <a:schemeClr val="tx2"/>
              </a:solidFill>
            </a:endParaRPr>
          </a:p>
        </p:txBody>
      </p:sp>
    </p:spTree>
    <p:extLst>
      <p:ext uri="{BB962C8B-B14F-4D97-AF65-F5344CB8AC3E}">
        <p14:creationId xmlns:p14="http://schemas.microsoft.com/office/powerpoint/2010/main" val="2410612805"/>
      </p:ext>
    </p:extLst>
  </p:cSld>
  <p:clrMapOvr>
    <a:masterClrMapping/>
  </p:clrMapOvr>
  <p:extLst>
    <p:ext uri="{DCECCB84-F9BA-43D5-87BE-67443E8EF086}">
      <p15:sldGuideLst xmlns:p15="http://schemas.microsoft.com/office/powerpoint/2012/main">
        <p15:guide id="1" orient="horz" pos="238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A18E886-3753-43A7-94DB-AA1D5562D017}" type="datetime1">
              <a:rPr kumimoji="1" lang="ja-JP" altLang="en-US" smtClean="0"/>
              <a:t>2023/5/9</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C5AC1AD1-A8B6-4D57-BE0D-60C877BA181D}" type="slidenum">
              <a:rPr kumimoji="1" lang="ja-JP" altLang="en-US" smtClean="0"/>
              <a:t>‹#›</a:t>
            </a:fld>
            <a:endParaRPr kumimoji="1" lang="ja-JP" altLang="en-US"/>
          </a:p>
        </p:txBody>
      </p:sp>
    </p:spTree>
    <p:extLst>
      <p:ext uri="{BB962C8B-B14F-4D97-AF65-F5344CB8AC3E}">
        <p14:creationId xmlns:p14="http://schemas.microsoft.com/office/powerpoint/2010/main" val="2268966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留意事項">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計画作成にあたる留意事項</a:t>
            </a:r>
          </a:p>
        </p:txBody>
      </p:sp>
    </p:spTree>
    <p:extLst>
      <p:ext uri="{BB962C8B-B14F-4D97-AF65-F5344CB8AC3E}">
        <p14:creationId xmlns:p14="http://schemas.microsoft.com/office/powerpoint/2010/main" val="1697221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a:t>
            </a:r>
          </a:p>
        </p:txBody>
      </p:sp>
    </p:spTree>
    <p:extLst>
      <p:ext uri="{BB962C8B-B14F-4D97-AF65-F5344CB8AC3E}">
        <p14:creationId xmlns:p14="http://schemas.microsoft.com/office/powerpoint/2010/main" val="1437350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dirty="0">
                <a:solidFill>
                  <a:schemeClr val="tx1"/>
                </a:solidFill>
                <a:latin typeface="Meiryo UI" panose="020B0604030504040204" pitchFamily="50" charset="-128"/>
                <a:ea typeface="Meiryo UI" panose="020B0604030504040204" pitchFamily="50" charset="-128"/>
              </a:rPr>
              <a:t>（様式３）個別事業計画：①宿泊施設の高付加価値化改修</a:t>
            </a:r>
          </a:p>
        </p:txBody>
      </p:sp>
    </p:spTree>
    <p:extLst>
      <p:ext uri="{BB962C8B-B14F-4D97-AF65-F5344CB8AC3E}">
        <p14:creationId xmlns:p14="http://schemas.microsoft.com/office/powerpoint/2010/main" val="265539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dirty="0">
                <a:solidFill>
                  <a:schemeClr val="tx1"/>
                </a:solidFill>
                <a:latin typeface="Meiryo UI" panose="020B0604030504040204" pitchFamily="50" charset="-128"/>
                <a:ea typeface="Meiryo UI" panose="020B0604030504040204" pitchFamily="50" charset="-128"/>
              </a:rPr>
              <a:t>（様式３）個別事業計画：</a:t>
            </a:r>
            <a:r>
              <a:rPr kumimoji="1" lang="ja-JP" altLang="en-US" sz="1500" b="1" dirty="0">
                <a:solidFill>
                  <a:schemeClr val="tx1"/>
                </a:solidFill>
                <a:latin typeface="Meiryo UI" panose="020B0604030504040204" pitchFamily="50" charset="-128"/>
                <a:ea typeface="Meiryo UI" panose="020B0604030504040204" pitchFamily="50" charset="-128"/>
              </a:rPr>
              <a:t>②観光施設の改修、③二次交通ルート整備（改修）</a:t>
            </a:r>
            <a:endParaRPr kumimoji="1" lang="en-US" altLang="ja-JP" sz="15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20292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（様式３）個別事業計画：③廃屋の撤去</a:t>
            </a:r>
          </a:p>
        </p:txBody>
      </p:sp>
    </p:spTree>
    <p:extLst>
      <p:ext uri="{BB962C8B-B14F-4D97-AF65-F5344CB8AC3E}">
        <p14:creationId xmlns:p14="http://schemas.microsoft.com/office/powerpoint/2010/main" val="339249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 ④公的施設の観光目的での利活用のための民間活力の導入</a:t>
            </a:r>
          </a:p>
        </p:txBody>
      </p:sp>
    </p:spTree>
    <p:extLst>
      <p:ext uri="{BB962C8B-B14F-4D97-AF65-F5344CB8AC3E}">
        <p14:creationId xmlns:p14="http://schemas.microsoft.com/office/powerpoint/2010/main" val="84360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（様式３）個別事業計画：③‘廃屋の撤去＋再建（宿泊施設のみ）</a:t>
            </a:r>
          </a:p>
        </p:txBody>
      </p:sp>
    </p:spTree>
    <p:extLst>
      <p:ext uri="{BB962C8B-B14F-4D97-AF65-F5344CB8AC3E}">
        <p14:creationId xmlns:p14="http://schemas.microsoft.com/office/powerpoint/2010/main" val="144528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086600" y="6492875"/>
            <a:ext cx="2057400" cy="365125"/>
          </a:xfrm>
          <a:prstGeom prst="rect">
            <a:avLst/>
          </a:prstGeom>
          <a:noFill/>
          <a:ln>
            <a:noFill/>
          </a:ln>
        </p:spPr>
        <p:txBody>
          <a:bodyPr vert="horz" lIns="91440" tIns="45720" rIns="91440" bIns="45720" rtlCol="0" anchor="ctr"/>
          <a:lstStyle>
            <a:lvl1pPr algn="r">
              <a:defRPr sz="1200">
                <a:solidFill>
                  <a:schemeClr val="tx1">
                    <a:tint val="75000"/>
                  </a:schemeClr>
                </a:solidFill>
              </a:defRPr>
            </a:lvl1pPr>
          </a:lstStyle>
          <a:p>
            <a:fld id="{C5AC1AD1-A8B6-4D57-BE0D-60C877BA181D}" type="slidenum">
              <a:rPr kumimoji="1" lang="ja-JP" altLang="en-US" smtClean="0"/>
              <a:t>‹#›</a:t>
            </a:fld>
            <a:endParaRPr kumimoji="1" lang="ja-JP" altLang="en-US"/>
          </a:p>
        </p:txBody>
      </p:sp>
    </p:spTree>
    <p:extLst>
      <p:ext uri="{BB962C8B-B14F-4D97-AF65-F5344CB8AC3E}">
        <p14:creationId xmlns:p14="http://schemas.microsoft.com/office/powerpoint/2010/main" val="3167048577"/>
      </p:ext>
    </p:extLst>
  </p:cSld>
  <p:clrMap bg1="lt1" tx1="dk1" bg2="lt2" tx2="dk2" accent1="accent1" accent2="accent2" accent3="accent3" accent4="accent4" accent5="accent5" accent6="accent6" hlink="hlink" folHlink="folHlink"/>
  <p:sldLayoutIdLst>
    <p:sldLayoutId id="2147483668" r:id="rId1"/>
    <p:sldLayoutId id="2147483662" r:id="rId2"/>
    <p:sldLayoutId id="2147483673" r:id="rId3"/>
    <p:sldLayoutId id="2147483683" r:id="rId4"/>
    <p:sldLayoutId id="2147483674" r:id="rId5"/>
    <p:sldLayoutId id="2147483675" r:id="rId6"/>
    <p:sldLayoutId id="2147483676" r:id="rId7"/>
    <p:sldLayoutId id="2147483684" r:id="rId8"/>
    <p:sldLayoutId id="2147483677" r:id="rId9"/>
    <p:sldLayoutId id="2147483678" r:id="rId10"/>
    <p:sldLayoutId id="2147483679" r:id="rId11"/>
    <p:sldLayoutId id="2147483680" r:id="rId12"/>
    <p:sldLayoutId id="2147483681" r:id="rId13"/>
    <p:sldLayoutId id="2147483682" r:id="rId14"/>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5">
            <a:extLst>
              <a:ext uri="{FF2B5EF4-FFF2-40B4-BE49-F238E27FC236}">
                <a16:creationId xmlns:a16="http://schemas.microsoft.com/office/drawing/2014/main" id="{3879C913-EE04-46C4-AA8C-E9A0BF6347BB}"/>
              </a:ext>
            </a:extLst>
          </p:cNvPr>
          <p:cNvSpPr/>
          <p:nvPr/>
        </p:nvSpPr>
        <p:spPr>
          <a:xfrm>
            <a:off x="567862" y="1259114"/>
            <a:ext cx="8008276" cy="5071348"/>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（様式</a:t>
            </a:r>
            <a:r>
              <a:rPr lang="en-US" altLang="ja-JP" sz="1600" kern="0" dirty="0">
                <a:latin typeface="Meiryo UI" panose="020B0604030504040204" pitchFamily="50" charset="-128"/>
                <a:ea typeface="Meiryo UI" panose="020B0604030504040204" pitchFamily="50" charset="-128"/>
              </a:rPr>
              <a:t>3</a:t>
            </a:r>
            <a:r>
              <a:rPr lang="ja-JP" altLang="en-US" sz="1600" kern="0" dirty="0">
                <a:latin typeface="Meiryo UI" panose="020B0604030504040204" pitchFamily="50" charset="-128"/>
                <a:ea typeface="Meiryo UI" panose="020B0604030504040204" pitchFamily="50" charset="-128"/>
              </a:rPr>
              <a:t>）個別事業計画</a:t>
            </a:r>
            <a:r>
              <a:rPr lang="ja-JP" altLang="en-US" sz="1600" kern="0" dirty="0">
                <a:solidFill>
                  <a:schemeClr val="tx1"/>
                </a:solidFill>
                <a:latin typeface="Meiryo UI" panose="020B0604030504040204" pitchFamily="50" charset="-128"/>
                <a:ea typeface="Meiryo UI" panose="020B0604030504040204" pitchFamily="50" charset="-128"/>
              </a:rPr>
              <a:t>は本フォーマットを用いて作成してください。</a:t>
            </a:r>
            <a:endParaRPr lang="en-US" altLang="ja-JP" sz="1600" kern="0" dirty="0">
              <a:solidFill>
                <a:schemeClr val="tx1"/>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こちらの資料は以下の構成となっております。</a:t>
            </a:r>
            <a:endParaRPr lang="en-US" altLang="ja-JP" sz="1600" kern="0" dirty="0">
              <a:solidFill>
                <a:schemeClr val="tx1"/>
              </a:solidFill>
              <a:latin typeface="Meiryo UI" panose="020B0604030504040204" pitchFamily="50" charset="-128"/>
              <a:ea typeface="Meiryo UI" panose="020B0604030504040204" pitchFamily="50" charset="-128"/>
            </a:endParaRPr>
          </a:p>
          <a:p>
            <a:pPr marL="635000" lvl="1"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①宿泊施設の高付加価値化改修</a:t>
            </a:r>
            <a:r>
              <a:rPr lang="ja-JP" altLang="en-US" sz="1600" kern="0" dirty="0">
                <a:latin typeface="Meiryo UI" panose="020B0604030504040204" pitchFamily="50" charset="-128"/>
                <a:ea typeface="Meiryo UI" panose="020B0604030504040204" pitchFamily="50" charset="-128"/>
              </a:rPr>
              <a:t>：２～５ページ</a:t>
            </a:r>
            <a:endParaRPr lang="en-US" altLang="ja-JP" sz="1600" kern="0" dirty="0">
              <a:solidFill>
                <a:schemeClr val="tx1"/>
              </a:solidFill>
              <a:latin typeface="Meiryo UI" panose="020B0604030504040204" pitchFamily="50" charset="-128"/>
              <a:ea typeface="Meiryo UI" panose="020B0604030504040204" pitchFamily="50" charset="-128"/>
            </a:endParaRPr>
          </a:p>
          <a:p>
            <a:pPr marL="635000" lvl="1"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②観光施設の改修、③二次交通ルート整備（改修）：</a:t>
            </a:r>
            <a:r>
              <a:rPr lang="ja-JP" altLang="en-US" sz="1600" kern="0" dirty="0">
                <a:latin typeface="Meiryo UI" panose="020B0604030504040204" pitchFamily="50" charset="-128"/>
                <a:ea typeface="Meiryo UI" panose="020B0604030504040204" pitchFamily="50" charset="-128"/>
              </a:rPr>
              <a:t>６</a:t>
            </a:r>
            <a:r>
              <a:rPr lang="ja-JP" altLang="en-US" sz="1600" kern="0" dirty="0">
                <a:solidFill>
                  <a:schemeClr val="tx1"/>
                </a:solidFill>
                <a:latin typeface="Meiryo UI" panose="020B0604030504040204" pitchFamily="50" charset="-128"/>
                <a:ea typeface="Meiryo UI" panose="020B0604030504040204" pitchFamily="50" charset="-128"/>
              </a:rPr>
              <a:t>～</a:t>
            </a:r>
            <a:r>
              <a:rPr lang="ja-JP" altLang="en-US" sz="1600" kern="0" dirty="0">
                <a:latin typeface="Meiryo UI" panose="020B0604030504040204" pitchFamily="50" charset="-128"/>
                <a:ea typeface="Meiryo UI" panose="020B0604030504040204" pitchFamily="50" charset="-128"/>
              </a:rPr>
              <a:t>９</a:t>
            </a:r>
            <a:r>
              <a:rPr lang="ja-JP" altLang="en-US" sz="1600" kern="0" dirty="0">
                <a:solidFill>
                  <a:schemeClr val="tx1"/>
                </a:solidFill>
                <a:latin typeface="Meiryo UI" panose="020B0604030504040204" pitchFamily="50" charset="-128"/>
                <a:ea typeface="Meiryo UI" panose="020B0604030504040204" pitchFamily="50" charset="-128"/>
              </a:rPr>
              <a:t>ページ</a:t>
            </a:r>
            <a:endParaRPr lang="en-US" altLang="ja-JP" sz="1600" kern="0" dirty="0">
              <a:solidFill>
                <a:schemeClr val="tx1"/>
              </a:solidFill>
              <a:latin typeface="Meiryo UI" panose="020B0604030504040204" pitchFamily="50" charset="-128"/>
              <a:ea typeface="Meiryo UI" panose="020B0604030504040204" pitchFamily="50" charset="-128"/>
            </a:endParaRPr>
          </a:p>
          <a:p>
            <a:pPr marL="635000" lvl="1" indent="-177800" defTabSz="1703388">
              <a:spcBef>
                <a:spcPts val="1200"/>
              </a:spcBef>
              <a:buFont typeface="Arial" panose="020B0604020202020204" pitchFamily="34" charset="0"/>
              <a:buChar char="•"/>
              <a:tabLst>
                <a:tab pos="7261225" algn="l"/>
              </a:tabLst>
            </a:pPr>
            <a:r>
              <a:rPr lang="ja-JP" altLang="en-US" sz="1600" kern="0" dirty="0">
                <a:latin typeface="Meiryo UI" panose="020B0604030504040204" pitchFamily="50" charset="-128"/>
                <a:ea typeface="Meiryo UI" panose="020B0604030504040204" pitchFamily="50" charset="-128"/>
              </a:rPr>
              <a:t>④実証実験（実証運行・実証運航）：１０～１２ページ</a:t>
            </a:r>
            <a:endParaRPr lang="en-US" altLang="ja-JP" sz="1600" kern="0" dirty="0">
              <a:solidFill>
                <a:schemeClr val="tx1"/>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作成にあたり、記入内容等に不明点がある場合は必要に応じて別添サンプルをご参照ください。</a:t>
            </a:r>
            <a:endParaRPr lang="en-US" altLang="ja-JP" sz="1600" kern="0" dirty="0">
              <a:solidFill>
                <a:schemeClr val="tx1"/>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ご自身が申請しない補助対象事業の様式フォーマットについては、提出時には削除ください。</a:t>
            </a:r>
            <a:endParaRPr lang="en-US" altLang="ja-JP" sz="1600" kern="0" dirty="0">
              <a:solidFill>
                <a:schemeClr val="tx1"/>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solidFill>
                  <a:schemeClr val="tx1"/>
                </a:solidFill>
                <a:latin typeface="Meiryo UI" panose="020B0604030504040204" pitchFamily="50" charset="-128"/>
                <a:ea typeface="Meiryo UI" panose="020B0604030504040204" pitchFamily="50" charset="-128"/>
              </a:rPr>
              <a:t>本ページは計画作成にあたっての留意事項ですので、提出時には削除ください。</a:t>
            </a:r>
            <a:endParaRPr lang="en-US" altLang="ja-JP" sz="1600" kern="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2971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3E1F40-DFCD-4EE7-933A-5EE170CFED21}"/>
              </a:ext>
            </a:extLst>
          </p:cNvPr>
          <p:cNvSpPr>
            <a:spLocks noGrp="1"/>
          </p:cNvSpPr>
          <p:nvPr>
            <p:ph type="title"/>
          </p:nvPr>
        </p:nvSpPr>
        <p:spPr/>
        <p:txBody>
          <a:bodyPr/>
          <a:lstStyle/>
          <a:p>
            <a:r>
              <a:rPr kumimoji="1" lang="ja-JP" altLang="en-US" dirty="0"/>
              <a:t>②二次交通ルート整備（実証運行・実証運航）</a:t>
            </a:r>
          </a:p>
        </p:txBody>
      </p:sp>
    </p:spTree>
    <p:extLst>
      <p:ext uri="{BB962C8B-B14F-4D97-AF65-F5344CB8AC3E}">
        <p14:creationId xmlns:p14="http://schemas.microsoft.com/office/powerpoint/2010/main" val="2336811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0DB3F1B3-D3BA-4B53-903A-7073D62E6E5A}"/>
              </a:ext>
            </a:extLst>
          </p:cNvPr>
          <p:cNvGraphicFramePr>
            <a:graphicFrameLocks noGrp="1"/>
          </p:cNvGraphicFramePr>
          <p:nvPr>
            <p:extLst>
              <p:ext uri="{D42A27DB-BD31-4B8C-83A1-F6EECF244321}">
                <p14:modId xmlns:p14="http://schemas.microsoft.com/office/powerpoint/2010/main" val="155966873"/>
              </p:ext>
            </p:extLst>
          </p:nvPr>
        </p:nvGraphicFramePr>
        <p:xfrm>
          <a:off x="200816" y="882044"/>
          <a:ext cx="8642152" cy="5554665"/>
        </p:xfrm>
        <a:graphic>
          <a:graphicData uri="http://schemas.openxmlformats.org/drawingml/2006/table">
            <a:tbl>
              <a:tblPr>
                <a:tableStyleId>{5C22544A-7EE6-4342-B048-85BDC9FD1C3A}</a:tableStyleId>
              </a:tblPr>
              <a:tblGrid>
                <a:gridCol w="756000">
                  <a:extLst>
                    <a:ext uri="{9D8B030D-6E8A-4147-A177-3AD203B41FA5}">
                      <a16:colId xmlns:a16="http://schemas.microsoft.com/office/drawing/2014/main" val="3380646358"/>
                    </a:ext>
                  </a:extLst>
                </a:gridCol>
                <a:gridCol w="589343">
                  <a:extLst>
                    <a:ext uri="{9D8B030D-6E8A-4147-A177-3AD203B41FA5}">
                      <a16:colId xmlns:a16="http://schemas.microsoft.com/office/drawing/2014/main" val="3852992254"/>
                    </a:ext>
                  </a:extLst>
                </a:gridCol>
                <a:gridCol w="755159">
                  <a:extLst>
                    <a:ext uri="{9D8B030D-6E8A-4147-A177-3AD203B41FA5}">
                      <a16:colId xmlns:a16="http://schemas.microsoft.com/office/drawing/2014/main" val="44779126"/>
                    </a:ext>
                  </a:extLst>
                </a:gridCol>
                <a:gridCol w="504083">
                  <a:extLst>
                    <a:ext uri="{9D8B030D-6E8A-4147-A177-3AD203B41FA5}">
                      <a16:colId xmlns:a16="http://schemas.microsoft.com/office/drawing/2014/main" val="1721787813"/>
                    </a:ext>
                  </a:extLst>
                </a:gridCol>
                <a:gridCol w="598764">
                  <a:extLst>
                    <a:ext uri="{9D8B030D-6E8A-4147-A177-3AD203B41FA5}">
                      <a16:colId xmlns:a16="http://schemas.microsoft.com/office/drawing/2014/main" val="762395761"/>
                    </a:ext>
                  </a:extLst>
                </a:gridCol>
                <a:gridCol w="1118011">
                  <a:extLst>
                    <a:ext uri="{9D8B030D-6E8A-4147-A177-3AD203B41FA5}">
                      <a16:colId xmlns:a16="http://schemas.microsoft.com/office/drawing/2014/main" val="1354607215"/>
                    </a:ext>
                  </a:extLst>
                </a:gridCol>
                <a:gridCol w="4320792">
                  <a:extLst>
                    <a:ext uri="{9D8B030D-6E8A-4147-A177-3AD203B41FA5}">
                      <a16:colId xmlns:a16="http://schemas.microsoft.com/office/drawing/2014/main" val="1988428256"/>
                    </a:ext>
                  </a:extLst>
                </a:gridCol>
              </a:tblGrid>
              <a:tr h="254937">
                <a:tc>
                  <a:txBody>
                    <a:bodyPr/>
                    <a:lstStyle/>
                    <a:p>
                      <a:pPr algn="ctr" fontAlgn="ctr"/>
                      <a:r>
                        <a:rPr lang="ja-JP" altLang="en-US" sz="1000" b="0" i="0" u="none" strike="noStrike">
                          <a:solidFill>
                            <a:schemeClr val="bg1"/>
                          </a:solidFill>
                          <a:effectLst/>
                          <a:latin typeface="Meiryo UI" panose="020B0604030504040204" pitchFamily="50" charset="-128"/>
                          <a:ea typeface="Meiryo UI" panose="020B0604030504040204" pitchFamily="50" charset="-128"/>
                        </a:rPr>
                        <a:t>申請者</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bg1"/>
                        </a:solidFill>
                        <a:latin typeface="+mn-ea"/>
                        <a:ea typeface="+mn-ea"/>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rgbClr val="FF0000"/>
                        </a:solidFill>
                        <a:latin typeface="+mn-ea"/>
                        <a:ea typeface="+mn-ea"/>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14">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4143152"/>
                  </a:ext>
                </a:extLst>
              </a:tr>
              <a:tr h="254937">
                <a:tc>
                  <a:txBody>
                    <a:bodyPr/>
                    <a:lstStyle/>
                    <a:p>
                      <a:pPr algn="ctr" fontAlgn="ctr"/>
                      <a:r>
                        <a:rPr lang="ja-JP" altLang="en-US" sz="1000" b="0" i="0" u="none" strike="noStrike">
                          <a:solidFill>
                            <a:schemeClr val="bg1"/>
                          </a:solidFill>
                          <a:effectLst/>
                          <a:latin typeface="Meiryo UI" panose="020B0604030504040204" pitchFamily="50" charset="-128"/>
                          <a:ea typeface="Meiryo UI" panose="020B0604030504040204" pitchFamily="50" charset="-128"/>
                        </a:rPr>
                        <a:t>所在地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51133763"/>
                  </a:ext>
                </a:extLst>
              </a:tr>
              <a:tr h="318671">
                <a:tc rowSpan="2">
                  <a:txBody>
                    <a:bodyPr/>
                    <a:lstStyle/>
                    <a:p>
                      <a:pPr algn="ctr" fontAlgn="ctr"/>
                      <a:r>
                        <a:rPr lang="ja-JP" altLang="en-US" sz="900" b="0" i="0" u="none" strike="noStrike">
                          <a:solidFill>
                            <a:schemeClr val="bg1"/>
                          </a:solidFill>
                          <a:effectLst/>
                          <a:latin typeface="Meiryo UI" panose="020B0604030504040204" pitchFamily="50" charset="-128"/>
                          <a:ea typeface="Meiryo UI" panose="020B0604030504040204" pitchFamily="50" charset="-128"/>
                        </a:rPr>
                        <a:t>事業概要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rowSpan="2" gridSpan="3">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事業費</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（税別）</a:t>
                      </a:r>
                    </a:p>
                    <a:p>
                      <a:pPr algn="r" fontAlgn="ct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hMerge="1">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千円</a:t>
                      </a:r>
                    </a:p>
                  </a:txBody>
                  <a:tcPr marL="36000" marR="36000" marT="9525" marB="0" anchor="ctr">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rowSpan="2" hMerge="1">
                  <a:txBody>
                    <a:bodyPr/>
                    <a:lstStyle/>
                    <a:p>
                      <a:endParaRPr kumimoji="1" lang="ja-JP" altLang="en-US"/>
                    </a:p>
                  </a:txBody>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補助金</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申請額</a:t>
                      </a:r>
                    </a:p>
                  </a:txBody>
                  <a:tcPr marL="0" marR="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807486"/>
                  </a:ext>
                </a:extLst>
              </a:tr>
              <a:tr h="465842">
                <a:tc vMerge="1">
                  <a:txBody>
                    <a:bodyPr/>
                    <a:lstStyle/>
                    <a:p>
                      <a:pPr algn="ctr" fontAlgn="ctr"/>
                      <a:endParaRPr lang="ja-JP" altLang="en-US" sz="900" b="0" i="0" u="none" strike="noStrike">
                        <a:solidFill>
                          <a:schemeClr val="bg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3" vMerge="1">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事業の</a:t>
                      </a:r>
                      <a:br>
                        <a:rPr lang="en-US" altLang="ja-JP"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法的</a:t>
                      </a:r>
                      <a:br>
                        <a:rPr lang="en-US" altLang="ja-JP"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位置づけ</a:t>
                      </a:r>
                      <a:endParaRPr lang="zh-CN"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pPr algn="l"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endParaRPr kumimoji="1" lang="ja-JP" altLang="en-US"/>
                    </a:p>
                  </a:txBody>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補助率</a:t>
                      </a:r>
                    </a:p>
                  </a:txBody>
                  <a:tcPr marL="0" marR="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795462721"/>
                  </a:ext>
                </a:extLst>
              </a:tr>
              <a:tr h="514897">
                <a:tc rowSpan="6">
                  <a:txBody>
                    <a:bodyPr/>
                    <a:lstStyle/>
                    <a:p>
                      <a:pPr algn="ctr" fontAlgn="ctr"/>
                      <a:r>
                        <a:rPr lang="ja-JP" altLang="en-US" sz="1000" u="none" strike="noStrike">
                          <a:solidFill>
                            <a:schemeClr val="bg1"/>
                          </a:solidFill>
                          <a:effectLst/>
                          <a:latin typeface="Meiryo UI" panose="020B0604030504040204" pitchFamily="50" charset="-128"/>
                          <a:ea typeface="Meiryo UI" panose="020B0604030504040204" pitchFamily="50" charset="-128"/>
                        </a:rPr>
                        <a:t>事業詳細</a:t>
                      </a:r>
                      <a:endParaRPr lang="zh-CN" altLang="en-US" sz="1000" b="0" i="0" u="none" strike="noStrike">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コンセプト、ターゲットとして設定する旅行者の一貫性</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gridSpan="4">
                  <a:txBody>
                    <a:bodyPr/>
                    <a:lstStyle/>
                    <a:p>
                      <a:pPr algn="l" fontAlgn="ctr"/>
                      <a:endParaRPr kumimoji="1" lang="en-US" altLang="ja-JP" sz="900" i="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0032378"/>
                  </a:ext>
                </a:extLst>
              </a:tr>
              <a:tr h="214861">
                <a:tc vMerge="1">
                  <a:txBody>
                    <a:bodyPr/>
                    <a:lstStyle/>
                    <a:p>
                      <a:endParaRPr kumimoji="1" lang="ja-JP" altLang="en-US"/>
                    </a:p>
                  </a:txBody>
                  <a:tcPr/>
                </a:tc>
                <a:tc rowSpan="3">
                  <a:txBody>
                    <a:bodyPr/>
                    <a:lstStyle/>
                    <a:p>
                      <a:pPr algn="ctr">
                        <a:lnSpc>
                          <a:spcPct val="100000"/>
                        </a:lnSpc>
                        <a:buFontTx/>
                        <a:buNone/>
                      </a:pPr>
                      <a:r>
                        <a:rPr lang="ja-JP" altLang="en-US" sz="900" b="0" i="0" u="none" strike="noStrike">
                          <a:solidFill>
                            <a:srgbClr val="000000"/>
                          </a:solidFill>
                          <a:effectLst/>
                          <a:latin typeface="Meiryo UI" panose="020B0604030504040204" pitchFamily="50" charset="-128"/>
                          <a:ea typeface="Meiryo UI" panose="020B0604030504040204" pitchFamily="50" charset="-128"/>
                        </a:rPr>
                        <a:t>実施事業内容</a:t>
                      </a: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nSpc>
                          <a:spcPts val="1700"/>
                        </a:lnSpc>
                        <a:buFontTx/>
                        <a:buNone/>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交通手段</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a:lnSpc>
                          <a:spcPts val="1700"/>
                        </a:lnSpc>
                        <a:buFontTx/>
                        <a:buNone/>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88588928"/>
                  </a:ext>
                </a:extLst>
              </a:tr>
              <a:tr h="214861">
                <a:tc vMerge="1">
                  <a:txBody>
                    <a:bodyPr/>
                    <a:lstStyle/>
                    <a:p>
                      <a:endParaRPr kumimoji="1" lang="ja-JP" altLang="en-US"/>
                    </a:p>
                  </a:txBody>
                  <a:tcPr/>
                </a:tc>
                <a:tc vMerge="1">
                  <a:txBody>
                    <a:bodyPr/>
                    <a:lstStyle/>
                    <a:p>
                      <a:endParaRPr kumimoji="1" lang="ja-JP" altLang="en-US"/>
                    </a:p>
                  </a:txBody>
                  <a:tcPr/>
                </a:tc>
                <a:tc>
                  <a:txBody>
                    <a:bodyPr/>
                    <a:lstStyle/>
                    <a:p>
                      <a:pPr>
                        <a:lnSpc>
                          <a:spcPts val="1700"/>
                        </a:lnSpc>
                        <a:buFontTx/>
                        <a:buNone/>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事業主体</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a:lnSpc>
                          <a:spcPts val="1700"/>
                        </a:lnSpc>
                        <a:buFontTx/>
                        <a:buNone/>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481555306"/>
                  </a:ext>
                </a:extLst>
              </a:tr>
              <a:tr h="214861">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ysDot"/>
                      <a:round/>
                      <a:headEnd type="none" w="med" len="med"/>
                      <a:tailEnd type="none" w="med" len="med"/>
                    </a:lnT>
                  </a:tcPr>
                </a:tc>
                <a:tc>
                  <a:txBody>
                    <a:bodyPr/>
                    <a:lstStyle/>
                    <a:p>
                      <a:pPr>
                        <a:lnSpc>
                          <a:spcPts val="1700"/>
                        </a:lnSpc>
                        <a:buFontTx/>
                        <a:buNone/>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運行内容等</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marL="0" indent="0">
                        <a:lnSpc>
                          <a:spcPct val="100000"/>
                        </a:lnSpc>
                        <a:buFont typeface="Arial" panose="020B0604020202020204" pitchFamily="34" charset="0"/>
                        <a:buNone/>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13213502"/>
                  </a:ext>
                </a:extLst>
              </a:tr>
              <a:tr h="617805">
                <a:tc v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地域へ</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もたらされる効果</a:t>
                      </a: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4">
                  <a:txBody>
                    <a:bodyPr/>
                    <a:lstStyle/>
                    <a:p>
                      <a:pPr marL="0" indent="0" algn="l" fontAlgn="ctr">
                        <a:buFont typeface="Arial" panose="020B0604020202020204" pitchFamily="34" charset="0"/>
                        <a:buNone/>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003552158"/>
                  </a:ext>
                </a:extLst>
              </a:tr>
              <a:tr h="554550">
                <a:tc vMerge="1">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事業後の取組方針</a:t>
                      </a:r>
                      <a:r>
                        <a:rPr lang="en-US" altLang="ja-JP" sz="900" b="0" i="0" u="none" strike="noStrike">
                          <a:solidFill>
                            <a:srgbClr val="000000"/>
                          </a:solidFill>
                          <a:effectLst/>
                          <a:latin typeface="Meiryo UI" panose="020B0604030504040204" pitchFamily="50" charset="-128"/>
                          <a:ea typeface="Meiryo UI" panose="020B0604030504040204" pitchFamily="50" charset="-128"/>
                        </a:rPr>
                        <a:t>/</a:t>
                      </a:r>
                      <a:r>
                        <a:rPr lang="ja-JP" altLang="en-US" sz="900" b="0" i="0" u="none" strike="noStrike">
                          <a:solidFill>
                            <a:srgbClr val="000000"/>
                          </a:solidFill>
                          <a:effectLst/>
                          <a:latin typeface="Meiryo UI" panose="020B0604030504040204" pitchFamily="50" charset="-128"/>
                          <a:ea typeface="Meiryo UI" panose="020B0604030504040204" pitchFamily="50" charset="-128"/>
                        </a:rPr>
                        <a:t>展開</a:t>
                      </a: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7522876"/>
                  </a:ext>
                </a:extLst>
              </a:tr>
              <a:tr h="46598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a:solidFill>
                            <a:schemeClr val="bg1"/>
                          </a:solidFill>
                          <a:latin typeface="Meiryo UI" panose="020B0604030504040204" pitchFamily="50" charset="-128"/>
                          <a:ea typeface="Meiryo UI" panose="020B0604030504040204" pitchFamily="50" charset="-128"/>
                        </a:rPr>
                        <a:t>効果検証</a:t>
                      </a:r>
                      <a:br>
                        <a:rPr kumimoji="1" lang="en-US" altLang="ja-JP" sz="1000" b="0">
                          <a:solidFill>
                            <a:schemeClr val="bg1"/>
                          </a:solidFill>
                          <a:latin typeface="Meiryo UI" panose="020B0604030504040204" pitchFamily="50" charset="-128"/>
                          <a:ea typeface="Meiryo UI" panose="020B0604030504040204" pitchFamily="50" charset="-128"/>
                        </a:rPr>
                      </a:br>
                      <a:r>
                        <a:rPr kumimoji="1" lang="ja-JP" altLang="en-US" sz="1000" b="0">
                          <a:solidFill>
                            <a:schemeClr val="bg1"/>
                          </a:solidFill>
                          <a:latin typeface="Meiryo UI" panose="020B0604030504040204" pitchFamily="50" charset="-128"/>
                          <a:ea typeface="Meiryo UI" panose="020B0604030504040204" pitchFamily="50" charset="-128"/>
                        </a:rPr>
                        <a:t>方法</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indent="0">
                        <a:buFont typeface="Arial" panose="020B0604020202020204" pitchFamily="34" charset="0"/>
                        <a:buNone/>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171450" indent="-171450">
                        <a:buFont typeface="Arial" panose="020B0604020202020204" pitchFamily="34" charset="0"/>
                        <a:buChar char="•"/>
                      </a:pP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560776804"/>
                  </a:ext>
                </a:extLst>
              </a:tr>
              <a:tr h="4273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a:solidFill>
                            <a:schemeClr val="bg1"/>
                          </a:solidFill>
                          <a:latin typeface="Meiryo UI" panose="020B0604030504040204" pitchFamily="50" charset="-128"/>
                          <a:ea typeface="Meiryo UI" panose="020B0604030504040204" pitchFamily="50" charset="-128"/>
                        </a:rPr>
                        <a:t>自治体との</a:t>
                      </a:r>
                      <a:endParaRPr kumimoji="1" lang="en-US" altLang="ja-JP" sz="1000" b="0">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a:solidFill>
                            <a:schemeClr val="bg1"/>
                          </a:solidFill>
                          <a:latin typeface="Meiryo UI" panose="020B0604030504040204" pitchFamily="50" charset="-128"/>
                          <a:ea typeface="Meiryo UI" panose="020B0604030504040204" pitchFamily="50" charset="-128"/>
                        </a:rPr>
                        <a:t>調整状況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indent="0">
                        <a:buFont typeface="Arial" panose="020B0604020202020204" pitchFamily="34" charset="0"/>
                        <a:buNone/>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941232550"/>
                  </a:ext>
                </a:extLst>
              </a:tr>
              <a:tr h="4273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a:solidFill>
                            <a:schemeClr val="bg1"/>
                          </a:solidFill>
                          <a:latin typeface="Meiryo UI" panose="020B0604030504040204" pitchFamily="50" charset="-128"/>
                          <a:ea typeface="Meiryo UI" panose="020B0604030504040204" pitchFamily="50" charset="-128"/>
                        </a:rPr>
                        <a:t>関係機関との協議状況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a:solidFill>
                          <a:srgbClr val="FF0000"/>
                        </a:solidFill>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1161664"/>
                  </a:ext>
                </a:extLst>
              </a:tr>
              <a:tr h="4273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a:solidFill>
                            <a:schemeClr val="bg1"/>
                          </a:solidFill>
                          <a:latin typeface="Meiryo UI" panose="020B0604030504040204" pitchFamily="50" charset="-128"/>
                          <a:ea typeface="Meiryo UI" panose="020B0604030504040204" pitchFamily="50" charset="-128"/>
                        </a:rPr>
                        <a:t>所管官庁との協議状況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83127" marR="8312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a:solidFill>
                          <a:srgbClr val="FF0000"/>
                        </a:solidFill>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5410250"/>
                  </a:ext>
                </a:extLst>
              </a:tr>
            </a:tbl>
          </a:graphicData>
        </a:graphic>
      </p:graphicFrame>
      <p:sp>
        <p:nvSpPr>
          <p:cNvPr id="3" name="スライド番号プレースホルダー 3">
            <a:extLst>
              <a:ext uri="{FF2B5EF4-FFF2-40B4-BE49-F238E27FC236}">
                <a16:creationId xmlns:a16="http://schemas.microsoft.com/office/drawing/2014/main" id="{9482ADF7-DA96-406E-B926-CDB213A18DA0}"/>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11</a:t>
            </a:fld>
            <a:endParaRPr kumimoji="1" lang="ja-JP" altLang="en-US">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8B49232-E862-4519-83D2-6D7EB2B685B4}"/>
              </a:ext>
            </a:extLst>
          </p:cNvPr>
          <p:cNvSpPr/>
          <p:nvPr/>
        </p:nvSpPr>
        <p:spPr>
          <a:xfrm>
            <a:off x="4804712" y="1441826"/>
            <a:ext cx="3897511" cy="22231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事業イメージ①</a:t>
            </a:r>
          </a:p>
        </p:txBody>
      </p:sp>
      <p:sp>
        <p:nvSpPr>
          <p:cNvPr id="10" name="正方形/長方形 9">
            <a:extLst>
              <a:ext uri="{FF2B5EF4-FFF2-40B4-BE49-F238E27FC236}">
                <a16:creationId xmlns:a16="http://schemas.microsoft.com/office/drawing/2014/main" id="{768887E4-880C-411A-B8DF-1CB90E4FFC3C}"/>
              </a:ext>
            </a:extLst>
          </p:cNvPr>
          <p:cNvSpPr/>
          <p:nvPr/>
        </p:nvSpPr>
        <p:spPr>
          <a:xfrm>
            <a:off x="4783910" y="4070035"/>
            <a:ext cx="3897511" cy="22231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事業イメージ②</a:t>
            </a:r>
          </a:p>
        </p:txBody>
      </p:sp>
      <p:sp>
        <p:nvSpPr>
          <p:cNvPr id="13" name="正方形/長方形 12">
            <a:extLst>
              <a:ext uri="{FF2B5EF4-FFF2-40B4-BE49-F238E27FC236}">
                <a16:creationId xmlns:a16="http://schemas.microsoft.com/office/drawing/2014/main" id="{438D3F42-0747-4EE0-8137-57BB05B0FEFD}"/>
              </a:ext>
            </a:extLst>
          </p:cNvPr>
          <p:cNvSpPr/>
          <p:nvPr/>
        </p:nvSpPr>
        <p:spPr>
          <a:xfrm>
            <a:off x="4783909" y="1086174"/>
            <a:ext cx="3897511" cy="144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eiryo UI" panose="020B0604030504040204" pitchFamily="50" charset="-128"/>
                <a:ea typeface="Meiryo UI" panose="020B0604030504040204" pitchFamily="50" charset="-128"/>
              </a:rPr>
              <a:t>事業イメージ図</a:t>
            </a:r>
          </a:p>
        </p:txBody>
      </p:sp>
    </p:spTree>
    <p:extLst>
      <p:ext uri="{BB962C8B-B14F-4D97-AF65-F5344CB8AC3E}">
        <p14:creationId xmlns:p14="http://schemas.microsoft.com/office/powerpoint/2010/main" val="9603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81E39878-DC2C-403C-AD84-3949403F1D46}"/>
              </a:ext>
            </a:extLst>
          </p:cNvPr>
          <p:cNvGraphicFramePr>
            <a:graphicFrameLocks noGrp="1"/>
          </p:cNvGraphicFramePr>
          <p:nvPr>
            <p:extLst>
              <p:ext uri="{D42A27DB-BD31-4B8C-83A1-F6EECF244321}">
                <p14:modId xmlns:p14="http://schemas.microsoft.com/office/powerpoint/2010/main" val="1877968016"/>
              </p:ext>
            </p:extLst>
          </p:nvPr>
        </p:nvGraphicFramePr>
        <p:xfrm>
          <a:off x="303356" y="1679180"/>
          <a:ext cx="8201025" cy="3115729"/>
        </p:xfrm>
        <a:graphic>
          <a:graphicData uri="http://schemas.openxmlformats.org/drawingml/2006/table">
            <a:tbl>
              <a:tblPr firstRow="1" bandRow="1">
                <a:tableStyleId>{C083E6E3-FA7D-4D7B-A595-EF9225AFEA82}</a:tableStyleId>
              </a:tblPr>
              <a:tblGrid>
                <a:gridCol w="497395">
                  <a:extLst>
                    <a:ext uri="{9D8B030D-6E8A-4147-A177-3AD203B41FA5}">
                      <a16:colId xmlns:a16="http://schemas.microsoft.com/office/drawing/2014/main" val="2410514859"/>
                    </a:ext>
                  </a:extLst>
                </a:gridCol>
                <a:gridCol w="1540726">
                  <a:extLst>
                    <a:ext uri="{9D8B030D-6E8A-4147-A177-3AD203B41FA5}">
                      <a16:colId xmlns:a16="http://schemas.microsoft.com/office/drawing/2014/main" val="1604511688"/>
                    </a:ext>
                  </a:extLst>
                </a:gridCol>
                <a:gridCol w="770363">
                  <a:extLst>
                    <a:ext uri="{9D8B030D-6E8A-4147-A177-3AD203B41FA5}">
                      <a16:colId xmlns:a16="http://schemas.microsoft.com/office/drawing/2014/main" val="20007"/>
                    </a:ext>
                  </a:extLst>
                </a:gridCol>
                <a:gridCol w="770363">
                  <a:extLst>
                    <a:ext uri="{9D8B030D-6E8A-4147-A177-3AD203B41FA5}">
                      <a16:colId xmlns:a16="http://schemas.microsoft.com/office/drawing/2014/main" val="20008"/>
                    </a:ext>
                  </a:extLst>
                </a:gridCol>
                <a:gridCol w="770363">
                  <a:extLst>
                    <a:ext uri="{9D8B030D-6E8A-4147-A177-3AD203B41FA5}">
                      <a16:colId xmlns:a16="http://schemas.microsoft.com/office/drawing/2014/main" val="20009"/>
                    </a:ext>
                  </a:extLst>
                </a:gridCol>
                <a:gridCol w="770363">
                  <a:extLst>
                    <a:ext uri="{9D8B030D-6E8A-4147-A177-3AD203B41FA5}">
                      <a16:colId xmlns:a16="http://schemas.microsoft.com/office/drawing/2014/main" val="20010"/>
                    </a:ext>
                  </a:extLst>
                </a:gridCol>
                <a:gridCol w="770363">
                  <a:extLst>
                    <a:ext uri="{9D8B030D-6E8A-4147-A177-3AD203B41FA5}">
                      <a16:colId xmlns:a16="http://schemas.microsoft.com/office/drawing/2014/main" val="20011"/>
                    </a:ext>
                  </a:extLst>
                </a:gridCol>
                <a:gridCol w="770363">
                  <a:extLst>
                    <a:ext uri="{9D8B030D-6E8A-4147-A177-3AD203B41FA5}">
                      <a16:colId xmlns:a16="http://schemas.microsoft.com/office/drawing/2014/main" val="20012"/>
                    </a:ext>
                  </a:extLst>
                </a:gridCol>
                <a:gridCol w="770363">
                  <a:extLst>
                    <a:ext uri="{9D8B030D-6E8A-4147-A177-3AD203B41FA5}">
                      <a16:colId xmlns:a16="http://schemas.microsoft.com/office/drawing/2014/main" val="20013"/>
                    </a:ext>
                  </a:extLst>
                </a:gridCol>
                <a:gridCol w="770363">
                  <a:extLst>
                    <a:ext uri="{9D8B030D-6E8A-4147-A177-3AD203B41FA5}">
                      <a16:colId xmlns:a16="http://schemas.microsoft.com/office/drawing/2014/main" val="20014"/>
                    </a:ext>
                  </a:extLst>
                </a:gridCol>
              </a:tblGrid>
              <a:tr h="483373">
                <a:tc gridSpan="10">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実施スケジュール</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68976465"/>
                  </a:ext>
                </a:extLst>
              </a:tr>
              <a:tr h="1183170">
                <a:tc>
                  <a:txBody>
                    <a:bodyPr/>
                    <a:lstStyle/>
                    <a:p>
                      <a:endParaRPr lang="ja-JP" altLang="en-US" sz="13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ja-JP" altLang="en-US" sz="900" dirty="0">
                          <a:latin typeface="Meiryo UI" panose="020B0604030504040204" pitchFamily="50" charset="-128"/>
                          <a:ea typeface="Meiryo UI" panose="020B0604030504040204" pitchFamily="50" charset="-128"/>
                        </a:rPr>
                        <a:t>月</a:t>
                      </a:r>
                    </a:p>
                  </a:txBody>
                  <a:tcPr vert="eaVert" anchor="ctr">
                    <a:lnL w="6350" cap="flat" cmpd="sng" algn="ctr">
                      <a:solidFill>
                        <a:schemeClr val="tx1">
                          <a:lumMod val="50000"/>
                          <a:lumOff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7</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8</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9</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10</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11</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12</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2024</a:t>
                      </a:r>
                      <a:r>
                        <a:rPr kumimoji="1" lang="ja-JP" altLang="en-US" sz="900" dirty="0">
                          <a:latin typeface="Meiryo UI" panose="020B0604030504040204" pitchFamily="50" charset="-128"/>
                          <a:ea typeface="Meiryo UI" panose="020B0604030504040204" pitchFamily="50" charset="-128"/>
                        </a:rPr>
                        <a:t>年</a:t>
                      </a:r>
                      <a:endParaRPr kumimoji="1" lang="en-US" altLang="ja-JP" sz="900" dirty="0">
                        <a:latin typeface="Meiryo UI" panose="020B0604030504040204" pitchFamily="50" charset="-128"/>
                        <a:ea typeface="Meiryo UI" panose="020B0604030504040204" pitchFamily="50" charset="-128"/>
                      </a:endParaRPr>
                    </a:p>
                    <a:p>
                      <a:pPr algn="ctr"/>
                      <a:r>
                        <a:rPr kumimoji="1" lang="en-US" altLang="ja-JP" sz="900" dirty="0">
                          <a:latin typeface="Meiryo UI" panose="020B0604030504040204" pitchFamily="50" charset="-128"/>
                          <a:ea typeface="Meiryo UI" panose="020B0604030504040204" pitchFamily="50" charset="-128"/>
                        </a:rPr>
                        <a:t>1</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2</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483062">
                <a:tc>
                  <a:txBody>
                    <a:bodyPr/>
                    <a:lstStyle/>
                    <a:p>
                      <a:pPr algn="ctr"/>
                      <a:r>
                        <a:rPr kumimoji="1" lang="en-US" altLang="ja-JP" sz="900">
                          <a:latin typeface="Meiryo UI" panose="020B0604030504040204" pitchFamily="50" charset="-128"/>
                          <a:ea typeface="Meiryo UI" panose="020B0604030504040204" pitchFamily="50" charset="-128"/>
                        </a:rPr>
                        <a:t>1</a:t>
                      </a:r>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a:latin typeface="Meiryo UI" panose="020B0604030504040204" pitchFamily="50" charset="-128"/>
                          <a:ea typeface="Meiryo UI" panose="020B0604030504040204" pitchFamily="50" charset="-128"/>
                        </a:rPr>
                        <a:t>計画</a:t>
                      </a:r>
                    </a:p>
                  </a:txBody>
                  <a:tcPr anchor="ctr">
                    <a:lnL w="6350" cap="flat" cmpd="sng" algn="ctr">
                      <a:solidFill>
                        <a:schemeClr val="tx1">
                          <a:lumMod val="50000"/>
                          <a:lumOff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53738171"/>
                  </a:ext>
                </a:extLst>
              </a:tr>
              <a:tr h="483062">
                <a:tc>
                  <a:txBody>
                    <a:bodyPr/>
                    <a:lstStyle/>
                    <a:p>
                      <a:pPr algn="ctr"/>
                      <a:r>
                        <a:rPr kumimoji="1" lang="en-US" altLang="ja-JP" sz="900">
                          <a:latin typeface="Meiryo UI" panose="020B0604030504040204" pitchFamily="50" charset="-128"/>
                          <a:ea typeface="Meiryo UI" panose="020B0604030504040204" pitchFamily="50" charset="-128"/>
                        </a:rPr>
                        <a:t>2</a:t>
                      </a:r>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a:latin typeface="Meiryo UI" panose="020B0604030504040204" pitchFamily="50" charset="-128"/>
                          <a:ea typeface="Meiryo UI" panose="020B0604030504040204" pitchFamily="50" charset="-128"/>
                        </a:rPr>
                        <a:t>実施期間</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83939788"/>
                  </a:ext>
                </a:extLst>
              </a:tr>
              <a:tr h="483062">
                <a:tc>
                  <a:txBody>
                    <a:bodyPr/>
                    <a:lstStyle/>
                    <a:p>
                      <a:pPr algn="ctr"/>
                      <a:r>
                        <a:rPr kumimoji="1" lang="en-US" altLang="ja-JP" sz="900">
                          <a:latin typeface="Meiryo UI" panose="020B0604030504040204" pitchFamily="50" charset="-128"/>
                          <a:ea typeface="Meiryo UI" panose="020B0604030504040204" pitchFamily="50" charset="-128"/>
                        </a:rPr>
                        <a:t>3</a:t>
                      </a:r>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900" dirty="0">
                          <a:latin typeface="Meiryo UI" panose="020B0604030504040204" pitchFamily="50" charset="-128"/>
                          <a:ea typeface="Meiryo UI" panose="020B0604030504040204" pitchFamily="50" charset="-128"/>
                        </a:rPr>
                        <a:t>精算</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127260"/>
                  </a:ext>
                </a:extLst>
              </a:tr>
            </a:tbl>
          </a:graphicData>
        </a:graphic>
      </p:graphicFrame>
      <p:sp>
        <p:nvSpPr>
          <p:cNvPr id="3" name="テキスト ボックス 2">
            <a:extLst>
              <a:ext uri="{FF2B5EF4-FFF2-40B4-BE49-F238E27FC236}">
                <a16:creationId xmlns:a16="http://schemas.microsoft.com/office/drawing/2014/main" id="{E3B095F0-D8D7-4F6F-80FB-753089D40EDC}"/>
              </a:ext>
            </a:extLst>
          </p:cNvPr>
          <p:cNvSpPr txBox="1"/>
          <p:nvPr/>
        </p:nvSpPr>
        <p:spPr>
          <a:xfrm>
            <a:off x="253089" y="1060503"/>
            <a:ext cx="8637822" cy="261610"/>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p:txBody>
      </p:sp>
      <p:sp>
        <p:nvSpPr>
          <p:cNvPr id="9" name="スライド番号プレースホルダー 3">
            <a:extLst>
              <a:ext uri="{FF2B5EF4-FFF2-40B4-BE49-F238E27FC236}">
                <a16:creationId xmlns:a16="http://schemas.microsoft.com/office/drawing/2014/main" id="{14562327-A41B-4486-9035-17056D12DF76}"/>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12</a:t>
            </a:fld>
            <a:endParaRPr kumimoji="1" lang="ja-JP" altLang="en-US">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6947C83C-0C3D-42ED-8DE5-E120C6F0977E}"/>
              </a:ext>
            </a:extLst>
          </p:cNvPr>
          <p:cNvSpPr txBox="1"/>
          <p:nvPr/>
        </p:nvSpPr>
        <p:spPr>
          <a:xfrm>
            <a:off x="3783842" y="4938447"/>
            <a:ext cx="5214362" cy="261610"/>
          </a:xfrm>
          <a:prstGeom prst="rect">
            <a:avLst/>
          </a:prstGeom>
          <a:noFill/>
        </p:spPr>
        <p:txBody>
          <a:bodyPr wrap="square" rtlCol="0">
            <a:spAutoFit/>
          </a:bodyPr>
          <a:lstStyle/>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２０２４年２月末までに、精算を完了させるスケジュールとなっている必要があります。</a:t>
            </a:r>
            <a:endParaRPr lang="en-US" altLang="ja-JP" sz="11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7988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3E1F40-DFCD-4EE7-933A-5EE170CFED21}"/>
              </a:ext>
            </a:extLst>
          </p:cNvPr>
          <p:cNvSpPr>
            <a:spLocks noGrp="1"/>
          </p:cNvSpPr>
          <p:nvPr>
            <p:ph type="title"/>
          </p:nvPr>
        </p:nvSpPr>
        <p:spPr/>
        <p:txBody>
          <a:bodyPr/>
          <a:lstStyle/>
          <a:p>
            <a:r>
              <a:rPr kumimoji="1" lang="ja-JP" altLang="en-US" dirty="0"/>
              <a:t>①宿泊施設の高付加価値化改修</a:t>
            </a:r>
          </a:p>
        </p:txBody>
      </p:sp>
    </p:spTree>
    <p:extLst>
      <p:ext uri="{BB962C8B-B14F-4D97-AF65-F5344CB8AC3E}">
        <p14:creationId xmlns:p14="http://schemas.microsoft.com/office/powerpoint/2010/main" val="3444264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0DB3F1B3-D3BA-4B53-903A-7073D62E6E5A}"/>
              </a:ext>
            </a:extLst>
          </p:cNvPr>
          <p:cNvGraphicFramePr>
            <a:graphicFrameLocks noGrp="1"/>
          </p:cNvGraphicFramePr>
          <p:nvPr>
            <p:extLst>
              <p:ext uri="{D42A27DB-BD31-4B8C-83A1-F6EECF244321}">
                <p14:modId xmlns:p14="http://schemas.microsoft.com/office/powerpoint/2010/main" val="3131899658"/>
              </p:ext>
            </p:extLst>
          </p:nvPr>
        </p:nvGraphicFramePr>
        <p:xfrm>
          <a:off x="401160" y="828270"/>
          <a:ext cx="8610621" cy="5636479"/>
        </p:xfrm>
        <a:graphic>
          <a:graphicData uri="http://schemas.openxmlformats.org/drawingml/2006/table">
            <a:tbl>
              <a:tblPr>
                <a:tableStyleId>{5C22544A-7EE6-4342-B048-85BDC9FD1C3A}</a:tableStyleId>
              </a:tblPr>
              <a:tblGrid>
                <a:gridCol w="756000">
                  <a:extLst>
                    <a:ext uri="{9D8B030D-6E8A-4147-A177-3AD203B41FA5}">
                      <a16:colId xmlns:a16="http://schemas.microsoft.com/office/drawing/2014/main" val="3380646358"/>
                    </a:ext>
                  </a:extLst>
                </a:gridCol>
                <a:gridCol w="879671">
                  <a:extLst>
                    <a:ext uri="{9D8B030D-6E8A-4147-A177-3AD203B41FA5}">
                      <a16:colId xmlns:a16="http://schemas.microsoft.com/office/drawing/2014/main" val="3852992254"/>
                    </a:ext>
                  </a:extLst>
                </a:gridCol>
                <a:gridCol w="425612">
                  <a:extLst>
                    <a:ext uri="{9D8B030D-6E8A-4147-A177-3AD203B41FA5}">
                      <a16:colId xmlns:a16="http://schemas.microsoft.com/office/drawing/2014/main" val="44779126"/>
                    </a:ext>
                  </a:extLst>
                </a:gridCol>
                <a:gridCol w="457543">
                  <a:extLst>
                    <a:ext uri="{9D8B030D-6E8A-4147-A177-3AD203B41FA5}">
                      <a16:colId xmlns:a16="http://schemas.microsoft.com/office/drawing/2014/main" val="3095693339"/>
                    </a:ext>
                  </a:extLst>
                </a:gridCol>
                <a:gridCol w="604142">
                  <a:extLst>
                    <a:ext uri="{9D8B030D-6E8A-4147-A177-3AD203B41FA5}">
                      <a16:colId xmlns:a16="http://schemas.microsoft.com/office/drawing/2014/main" val="762395761"/>
                    </a:ext>
                  </a:extLst>
                </a:gridCol>
                <a:gridCol w="1472745">
                  <a:extLst>
                    <a:ext uri="{9D8B030D-6E8A-4147-A177-3AD203B41FA5}">
                      <a16:colId xmlns:a16="http://schemas.microsoft.com/office/drawing/2014/main" val="1354607215"/>
                    </a:ext>
                  </a:extLst>
                </a:gridCol>
                <a:gridCol w="4014908">
                  <a:extLst>
                    <a:ext uri="{9D8B030D-6E8A-4147-A177-3AD203B41FA5}">
                      <a16:colId xmlns:a16="http://schemas.microsoft.com/office/drawing/2014/main" val="1988428256"/>
                    </a:ext>
                  </a:extLst>
                </a:gridCol>
              </a:tblGrid>
              <a:tr h="244139">
                <a:tc>
                  <a:txBody>
                    <a:bodyPr/>
                    <a:lstStyle/>
                    <a:p>
                      <a:pPr algn="ctr"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bg1"/>
                        </a:solidFill>
                        <a:latin typeface="+mn-ea"/>
                        <a:ea typeface="+mn-ea"/>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rgbClr val="FF0000"/>
                        </a:solidFill>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1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4143152"/>
                  </a:ext>
                </a:extLst>
              </a:tr>
              <a:tr h="244139">
                <a:tc>
                  <a:txBody>
                    <a:bodyPr/>
                    <a:lstStyle/>
                    <a:p>
                      <a:pPr algn="ctr" fontAlgn="ctr"/>
                      <a:r>
                        <a:rPr lang="ja-JP" altLang="en-US" sz="1000" b="0" i="0" u="none" strike="noStrike">
                          <a:solidFill>
                            <a:schemeClr val="bg1"/>
                          </a:solidFill>
                          <a:effectLst/>
                          <a:latin typeface="Meiryo UI" panose="020B0604030504040204" pitchFamily="50" charset="-128"/>
                          <a:ea typeface="Meiryo UI" panose="020B0604030504040204" pitchFamily="50" charset="-128"/>
                        </a:rPr>
                        <a:t>施設名</a:t>
                      </a:r>
                      <a:endParaRPr lang="en-US" altLang="ja-JP" sz="1000" b="0" i="0" u="none" strike="noStrike">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063466144"/>
                  </a:ext>
                </a:extLst>
              </a:tr>
              <a:tr h="244139">
                <a:tc>
                  <a:txBody>
                    <a:bodyPr/>
                    <a:lstStyle/>
                    <a:p>
                      <a:pPr algn="ctr" fontAlgn="ctr"/>
                      <a:r>
                        <a:rPr lang="ja-JP" altLang="en-US" sz="1000" b="0" i="0" u="none" strike="noStrike">
                          <a:solidFill>
                            <a:schemeClr val="bg1"/>
                          </a:solidFill>
                          <a:effectLst/>
                          <a:latin typeface="Meiryo UI" panose="020B0604030504040204" pitchFamily="50" charset="-128"/>
                          <a:ea typeface="Meiryo UI" panose="020B0604030504040204" pitchFamily="50" charset="-128"/>
                        </a:rPr>
                        <a:t>所在地</a:t>
                      </a: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5">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751133763"/>
                  </a:ext>
                </a:extLst>
              </a:tr>
              <a:tr h="306374">
                <a:tc rowSpan="2">
                  <a:txBody>
                    <a:bodyPr/>
                    <a:lstStyle/>
                    <a:p>
                      <a:pPr algn="ctr"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事業概要</a:t>
                      </a: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事業費（税別）</a:t>
                      </a:r>
                    </a:p>
                  </a:txBody>
                  <a:tcPr marL="36000" marR="36000" marT="9525" marB="0">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gridSpan="2">
                  <a:txBody>
                    <a:bodyPr/>
                    <a:lstStyle/>
                    <a:p>
                      <a:pPr algn="r"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pPr algn="r"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補助金</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申請額</a:t>
                      </a:r>
                    </a:p>
                  </a:txBody>
                  <a:tcPr marL="10800" marR="108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807486"/>
                  </a:ext>
                </a:extLst>
              </a:tr>
              <a:tr h="593775">
                <a:tc vMerge="1">
                  <a:txBody>
                    <a:bodyPr/>
                    <a:lstStyle/>
                    <a:p>
                      <a:pPr algn="ctr" fontAlgn="ctr"/>
                      <a:endParaRPr lang="ja-JP" altLang="en-US" sz="1000" b="0" i="0" u="none" strike="noStrike">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改修する面積、規模</a:t>
                      </a:r>
                    </a:p>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（㎡あるいは客室数）</a:t>
                      </a: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補助率</a:t>
                      </a: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ysDot"/>
                      <a:round/>
                      <a:headEnd type="none" w="med" len="med"/>
                      <a:tailEnd type="none" w="med" len="med"/>
                    </a:lnTlToBr>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ysDot"/>
                      <a:round/>
                      <a:headEnd type="none" w="med" len="med"/>
                      <a:tailEnd type="none" w="med" len="med"/>
                    </a:lnTlToB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31561808"/>
                  </a:ext>
                </a:extLst>
              </a:tr>
              <a:tr h="730193">
                <a:tc rowSpan="6">
                  <a:txBody>
                    <a:bodyPr/>
                    <a:lstStyle/>
                    <a:p>
                      <a:pPr algn="ctr" fontAlgn="ctr"/>
                      <a:r>
                        <a:rPr lang="ja-JP" altLang="en-US" sz="1000" u="none" strike="noStrike" dirty="0">
                          <a:solidFill>
                            <a:schemeClr val="bg1"/>
                          </a:solidFill>
                          <a:effectLst/>
                          <a:latin typeface="Meiryo UI" panose="020B0604030504040204" pitchFamily="50" charset="-128"/>
                          <a:ea typeface="Meiryo UI" panose="020B0604030504040204" pitchFamily="50" charset="-128"/>
                        </a:rPr>
                        <a:t>事業詳細</a:t>
                      </a:r>
                      <a:endParaRPr lang="zh-CN" altLang="en-US" sz="1000" b="0"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主要な</a:t>
                      </a:r>
                      <a:br>
                        <a:rPr lang="en-US" altLang="ja-JP"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改修工事</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0032378"/>
                  </a:ext>
                </a:extLst>
              </a:tr>
              <a:tr h="673286">
                <a:tc vMerge="1">
                  <a:txBody>
                    <a:bodyPr/>
                    <a:lstStyle/>
                    <a:p>
                      <a:endParaRPr kumimoji="1" lang="ja-JP" altLang="en-US"/>
                    </a:p>
                  </a:txBody>
                  <a:tcPr/>
                </a:tc>
                <a:tc>
                  <a:txBody>
                    <a:bodyPr/>
                    <a:lstStyle/>
                    <a:p>
                      <a:pPr algn="ctr">
                        <a:lnSpc>
                          <a:spcPct val="100000"/>
                        </a:lnSpc>
                        <a:buFontTx/>
                        <a:buNone/>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コンセプト、ターゲットとして設定する旅行者の一貫性</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4">
                  <a:txBody>
                    <a:bodyPr/>
                    <a:lstStyle/>
                    <a:p>
                      <a:pPr marL="0" indent="0" algn="l" fontAlgn="ctr">
                        <a:buFont typeface="Arial" panose="020B0604020202020204" pitchFamily="34" charset="0"/>
                        <a:buNone/>
                      </a:pPr>
                      <a:endParaRPr kumimoji="1" lang="en-US" altLang="ja-JP" sz="900" i="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vMerge="1">
                  <a:txBody>
                    <a:bodyPr/>
                    <a:lstStyle/>
                    <a:p>
                      <a:endParaRPr kumimoji="1" lang="ja-JP" altLang="en-US"/>
                    </a:p>
                  </a:txBody>
                  <a:tcPr/>
                </a:tc>
                <a:extLst>
                  <a:ext uri="{0D108BD9-81ED-4DB2-BD59-A6C34878D82A}">
                    <a16:rowId xmlns:a16="http://schemas.microsoft.com/office/drawing/2014/main" val="2003552158"/>
                  </a:ext>
                </a:extLst>
              </a:tr>
              <a:tr h="720389">
                <a:tc vMerge="1">
                  <a:txBody>
                    <a:bodyPr/>
                    <a:lstStyle/>
                    <a:p>
                      <a:endParaRPr kumimoji="1" lang="ja-JP" altLang="en-US"/>
                    </a:p>
                  </a:txBody>
                  <a:tcPr/>
                </a:tc>
                <a:tc>
                  <a:txBody>
                    <a:bodyPr/>
                    <a:lstStyle/>
                    <a:p>
                      <a:pPr algn="ctr" fontAlgn="ctr"/>
                      <a:r>
                        <a:rPr lang="ja-JP" altLang="en-US" sz="900" u="none" strike="noStrike" dirty="0">
                          <a:effectLst/>
                          <a:latin typeface="Meiryo UI" panose="020B0604030504040204" pitchFamily="50" charset="-128"/>
                          <a:ea typeface="Meiryo UI" panose="020B0604030504040204" pitchFamily="50" charset="-128"/>
                        </a:rPr>
                        <a:t>事業内容の</a:t>
                      </a:r>
                      <a:endParaRPr lang="en-US" altLang="ja-JP" sz="900" u="none" strike="noStrike" dirty="0">
                        <a:effectLst/>
                        <a:latin typeface="Meiryo UI" panose="020B0604030504040204" pitchFamily="50" charset="-128"/>
                        <a:ea typeface="Meiryo UI" panose="020B0604030504040204" pitchFamily="50" charset="-128"/>
                      </a:endParaRPr>
                    </a:p>
                    <a:p>
                      <a:pPr algn="ctr" fontAlgn="ctr"/>
                      <a:r>
                        <a:rPr lang="ja-JP" altLang="en-US" sz="900" u="none" strike="noStrike" dirty="0">
                          <a:effectLst/>
                          <a:latin typeface="Meiryo UI" panose="020B0604030504040204" pitchFamily="50" charset="-128"/>
                          <a:ea typeface="Meiryo UI" panose="020B0604030504040204" pitchFamily="50" charset="-128"/>
                        </a:rPr>
                        <a:t>優位性</a:t>
                      </a:r>
                      <a:endParaRPr lang="en-US" altLang="ja-JP" sz="900" u="none" strike="noStrike" dirty="0">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（滞在価値の向上、長期滞在・再訪の促進など）</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4">
                  <a:txBody>
                    <a:bodyPr/>
                    <a:lstStyle/>
                    <a:p>
                      <a:pPr marL="0" indent="0" algn="l" fontAlgn="ctr">
                        <a:buFont typeface="Arial" panose="020B0604020202020204" pitchFamily="34" charset="0"/>
                        <a:buNone/>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vMerge="1">
                  <a:txBody>
                    <a:bodyPr/>
                    <a:lstStyle/>
                    <a:p>
                      <a:endParaRPr kumimoji="1" lang="ja-JP" altLang="en-US"/>
                    </a:p>
                  </a:txBody>
                  <a:tcPr/>
                </a:tc>
                <a:extLst>
                  <a:ext uri="{0D108BD9-81ED-4DB2-BD59-A6C34878D82A}">
                    <a16:rowId xmlns:a16="http://schemas.microsoft.com/office/drawing/2014/main" val="1643653252"/>
                  </a:ext>
                </a:extLst>
              </a:tr>
              <a:tr h="910400">
                <a:tc vMerge="1">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（従業員の待遇改善効果等が高いなど）</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4">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7522876"/>
                  </a:ext>
                </a:extLst>
              </a:tr>
              <a:tr h="455201">
                <a:tc vMerge="1">
                  <a:txBody>
                    <a:bodyPr/>
                    <a:lstStyle/>
                    <a:p>
                      <a:pPr algn="ctr" fontAlgn="ctr"/>
                      <a:endParaRPr lang="zh-CN" altLang="en-US" sz="1000" b="0"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rowSpan="2">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従業員の待遇改善に向けた指標</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（①客室数</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平均単価</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稼働率</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従業員数、②従業員への年間賃金支給総額）</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現状値</a:t>
                      </a: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marL="0" indent="0" algn="l" fontAlgn="ctr">
                        <a:buFont typeface="Arial" panose="020B0604020202020204" pitchFamily="34" charset="0"/>
                        <a:buNone/>
                      </a:pP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vMerge="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82840468"/>
                  </a:ext>
                </a:extLst>
              </a:tr>
              <a:tr h="455201">
                <a:tc vMerge="1">
                  <a:txBody>
                    <a:bodyPr/>
                    <a:lstStyle/>
                    <a:p>
                      <a:endParaRPr kumimoji="1" lang="ja-JP" altLang="en-US"/>
                    </a:p>
                  </a:txBody>
                  <a:tcPr/>
                </a:tc>
                <a:tc vMerge="1">
                  <a:txBody>
                    <a:bodyPr/>
                    <a:lstStyle/>
                    <a:p>
                      <a:endParaRPr kumimoji="1" lang="ja-JP" altLang="en-US"/>
                    </a:p>
                  </a:txBody>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事業後</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marL="0" indent="0" algn="l" fontAlgn="ctr">
                        <a:buFont typeface="Arial" panose="020B0604020202020204" pitchFamily="34" charset="0"/>
                        <a:buNone/>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目標値</a:t>
                      </a: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noFill/>
                  </a:tcPr>
                </a:tc>
                <a:tc gridSpan="3">
                  <a:txBody>
                    <a:bodyPr/>
                    <a:lstStyle/>
                    <a:p>
                      <a:pPr marL="0" indent="0" algn="l" fontAlgn="ctr">
                        <a:buFont typeface="Arial" panose="020B0604020202020204" pitchFamily="34" charset="0"/>
                        <a:buNone/>
                      </a:pP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vMerge="1">
                  <a:txBody>
                    <a:bodyPr/>
                    <a:lstStyle/>
                    <a:p>
                      <a:endParaRPr kumimoji="1" lang="ja-JP" altLang="en-US"/>
                    </a:p>
                  </a:txBody>
                  <a:tcPr/>
                </a:tc>
                <a:extLst>
                  <a:ext uri="{0D108BD9-81ED-4DB2-BD59-A6C34878D82A}">
                    <a16:rowId xmlns:a16="http://schemas.microsoft.com/office/drawing/2014/main" val="1461624203"/>
                  </a:ext>
                </a:extLst>
              </a:tr>
            </a:tbl>
          </a:graphicData>
        </a:graphic>
      </p:graphicFrame>
      <p:sp>
        <p:nvSpPr>
          <p:cNvPr id="3" name="スライド番号プレースホルダー 3">
            <a:extLst>
              <a:ext uri="{FF2B5EF4-FFF2-40B4-BE49-F238E27FC236}">
                <a16:creationId xmlns:a16="http://schemas.microsoft.com/office/drawing/2014/main" id="{9482ADF7-DA96-406E-B926-CDB213A18DA0}"/>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3</a:t>
            </a:fld>
            <a:endParaRPr kumimoji="1" lang="ja-JP" altLang="en-US">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763855C9-DFD1-4722-85D6-365E8F3AD5FD}"/>
              </a:ext>
            </a:extLst>
          </p:cNvPr>
          <p:cNvSpPr/>
          <p:nvPr/>
        </p:nvSpPr>
        <p:spPr>
          <a:xfrm>
            <a:off x="4965088" y="1384848"/>
            <a:ext cx="1174522" cy="2080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Meiryo UI" panose="020B0604030504040204" pitchFamily="50" charset="-128"/>
                <a:ea typeface="Meiryo UI" panose="020B0604030504040204" pitchFamily="50" charset="-128"/>
              </a:rPr>
              <a:t>改修工事前</a:t>
            </a:r>
          </a:p>
        </p:txBody>
      </p:sp>
      <p:sp>
        <p:nvSpPr>
          <p:cNvPr id="8" name="正方形/長方形 7">
            <a:extLst>
              <a:ext uri="{FF2B5EF4-FFF2-40B4-BE49-F238E27FC236}">
                <a16:creationId xmlns:a16="http://schemas.microsoft.com/office/drawing/2014/main" id="{DE707227-21F3-47E5-B95F-4A3794AD6CCC}"/>
              </a:ext>
            </a:extLst>
          </p:cNvPr>
          <p:cNvSpPr/>
          <p:nvPr/>
        </p:nvSpPr>
        <p:spPr>
          <a:xfrm>
            <a:off x="4974324" y="3672165"/>
            <a:ext cx="1174522" cy="2080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Meiryo UI" panose="020B0604030504040204" pitchFamily="50" charset="-128"/>
                <a:ea typeface="Meiryo UI" panose="020B0604030504040204" pitchFamily="50" charset="-128"/>
              </a:rPr>
              <a:t>改修工事後</a:t>
            </a:r>
          </a:p>
        </p:txBody>
      </p:sp>
      <p:sp>
        <p:nvSpPr>
          <p:cNvPr id="9" name="正方形/長方形 8">
            <a:extLst>
              <a:ext uri="{FF2B5EF4-FFF2-40B4-BE49-F238E27FC236}">
                <a16:creationId xmlns:a16="http://schemas.microsoft.com/office/drawing/2014/main" id="{E8B49232-E862-4519-83D2-6D7EB2B685B4}"/>
              </a:ext>
            </a:extLst>
          </p:cNvPr>
          <p:cNvSpPr/>
          <p:nvPr/>
        </p:nvSpPr>
        <p:spPr>
          <a:xfrm>
            <a:off x="5042527" y="1626560"/>
            <a:ext cx="3897511" cy="172244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主要な改修対象の現状写真</a:t>
            </a:r>
          </a:p>
        </p:txBody>
      </p:sp>
      <p:sp>
        <p:nvSpPr>
          <p:cNvPr id="10" name="正方形/長方形 9">
            <a:extLst>
              <a:ext uri="{FF2B5EF4-FFF2-40B4-BE49-F238E27FC236}">
                <a16:creationId xmlns:a16="http://schemas.microsoft.com/office/drawing/2014/main" id="{768887E4-880C-411A-B8DF-1CB90E4FFC3C}"/>
              </a:ext>
            </a:extLst>
          </p:cNvPr>
          <p:cNvSpPr/>
          <p:nvPr/>
        </p:nvSpPr>
        <p:spPr>
          <a:xfrm>
            <a:off x="5051763" y="3929602"/>
            <a:ext cx="3897511" cy="217002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改修後イメージ写真</a:t>
            </a:r>
            <a:endParaRPr kumimoji="1" lang="en-US" altLang="ja-JP" sz="1400">
              <a:solidFill>
                <a:schemeClr val="tx1"/>
              </a:solidFill>
              <a:latin typeface="Meiryo UI" panose="020B0604030504040204" pitchFamily="50" charset="-128"/>
              <a:ea typeface="Meiryo UI" panose="020B0604030504040204" pitchFamily="50" charset="-128"/>
            </a:endParaRPr>
          </a:p>
          <a:p>
            <a:pPr algn="ct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他施設の写真でも可</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11" name="二等辺三角形 10">
            <a:extLst>
              <a:ext uri="{FF2B5EF4-FFF2-40B4-BE49-F238E27FC236}">
                <a16:creationId xmlns:a16="http://schemas.microsoft.com/office/drawing/2014/main" id="{4CD82F90-09C2-4855-B430-27B51F8E7F39}"/>
              </a:ext>
            </a:extLst>
          </p:cNvPr>
          <p:cNvSpPr/>
          <p:nvPr/>
        </p:nvSpPr>
        <p:spPr>
          <a:xfrm flipV="1">
            <a:off x="5862890" y="3435357"/>
            <a:ext cx="2266545" cy="253418"/>
          </a:xfrm>
          <a:prstGeom prst="triangl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38D3F42-0747-4EE0-8137-57BB05B0FEFD}"/>
              </a:ext>
            </a:extLst>
          </p:cNvPr>
          <p:cNvSpPr/>
          <p:nvPr/>
        </p:nvSpPr>
        <p:spPr>
          <a:xfrm>
            <a:off x="5044836" y="1185222"/>
            <a:ext cx="3897511" cy="144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主要な改修</a:t>
            </a:r>
          </a:p>
        </p:txBody>
      </p:sp>
    </p:spTree>
    <p:extLst>
      <p:ext uri="{BB962C8B-B14F-4D97-AF65-F5344CB8AC3E}">
        <p14:creationId xmlns:p14="http://schemas.microsoft.com/office/powerpoint/2010/main" val="227174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a:extLst>
              <a:ext uri="{FF2B5EF4-FFF2-40B4-BE49-F238E27FC236}">
                <a16:creationId xmlns:a16="http://schemas.microsoft.com/office/drawing/2014/main" id="{0ACE04DD-0C25-47DA-A748-075FB38DF238}"/>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4</a:t>
            </a:fld>
            <a:endParaRPr kumimoji="1" lang="ja-JP" altLang="en-US">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8D145EB4-A803-4354-A711-72D7F9921905}"/>
              </a:ext>
            </a:extLst>
          </p:cNvPr>
          <p:cNvGraphicFramePr>
            <a:graphicFrameLocks noGrp="1"/>
          </p:cNvGraphicFramePr>
          <p:nvPr>
            <p:extLst>
              <p:ext uri="{D42A27DB-BD31-4B8C-83A1-F6EECF244321}">
                <p14:modId xmlns:p14="http://schemas.microsoft.com/office/powerpoint/2010/main" val="2185192718"/>
              </p:ext>
            </p:extLst>
          </p:nvPr>
        </p:nvGraphicFramePr>
        <p:xfrm>
          <a:off x="333484" y="1180360"/>
          <a:ext cx="8474336" cy="4159740"/>
        </p:xfrm>
        <a:graphic>
          <a:graphicData uri="http://schemas.openxmlformats.org/drawingml/2006/table">
            <a:tbl>
              <a:tblPr>
                <a:tableStyleId>{5C22544A-7EE6-4342-B048-85BDC9FD1C3A}</a:tableStyleId>
              </a:tblPr>
              <a:tblGrid>
                <a:gridCol w="335072">
                  <a:extLst>
                    <a:ext uri="{9D8B030D-6E8A-4147-A177-3AD203B41FA5}">
                      <a16:colId xmlns:a16="http://schemas.microsoft.com/office/drawing/2014/main" val="3632154056"/>
                    </a:ext>
                  </a:extLst>
                </a:gridCol>
                <a:gridCol w="855444">
                  <a:extLst>
                    <a:ext uri="{9D8B030D-6E8A-4147-A177-3AD203B41FA5}">
                      <a16:colId xmlns:a16="http://schemas.microsoft.com/office/drawing/2014/main" val="3437276246"/>
                    </a:ext>
                  </a:extLst>
                </a:gridCol>
                <a:gridCol w="2305050">
                  <a:extLst>
                    <a:ext uri="{9D8B030D-6E8A-4147-A177-3AD203B41FA5}">
                      <a16:colId xmlns:a16="http://schemas.microsoft.com/office/drawing/2014/main" val="1588803434"/>
                    </a:ext>
                  </a:extLst>
                </a:gridCol>
                <a:gridCol w="752475">
                  <a:extLst>
                    <a:ext uri="{9D8B030D-6E8A-4147-A177-3AD203B41FA5}">
                      <a16:colId xmlns:a16="http://schemas.microsoft.com/office/drawing/2014/main" val="1640831227"/>
                    </a:ext>
                  </a:extLst>
                </a:gridCol>
                <a:gridCol w="2143125">
                  <a:extLst>
                    <a:ext uri="{9D8B030D-6E8A-4147-A177-3AD203B41FA5}">
                      <a16:colId xmlns:a16="http://schemas.microsoft.com/office/drawing/2014/main" val="3716139860"/>
                    </a:ext>
                  </a:extLst>
                </a:gridCol>
                <a:gridCol w="1041585">
                  <a:extLst>
                    <a:ext uri="{9D8B030D-6E8A-4147-A177-3AD203B41FA5}">
                      <a16:colId xmlns:a16="http://schemas.microsoft.com/office/drawing/2014/main" val="2508646294"/>
                    </a:ext>
                  </a:extLst>
                </a:gridCol>
                <a:gridCol w="1041585">
                  <a:extLst>
                    <a:ext uri="{9D8B030D-6E8A-4147-A177-3AD203B41FA5}">
                      <a16:colId xmlns:a16="http://schemas.microsoft.com/office/drawing/2014/main" val="1096437254"/>
                    </a:ext>
                  </a:extLst>
                </a:gridCol>
              </a:tblGrid>
              <a:tr h="422839">
                <a:tc>
                  <a:txBody>
                    <a:bodyPr/>
                    <a:lstStyle/>
                    <a:p>
                      <a:pPr algn="l" fontAlgn="ctr"/>
                      <a:r>
                        <a:rPr lang="ja-JP" altLang="en-US" sz="1100" b="1" u="none" strike="noStrike">
                          <a:effectLst/>
                          <a:latin typeface="Meiryo UI" panose="020B0604030504040204" pitchFamily="50" charset="-128"/>
                          <a:ea typeface="Meiryo UI" panose="020B0604030504040204" pitchFamily="50" charset="-128"/>
                        </a:rPr>
                        <a:t>　</a:t>
                      </a:r>
                      <a:r>
                        <a:rPr lang="en-US" altLang="ja-JP" sz="1100" b="1" u="none" strike="noStrike">
                          <a:effectLst/>
                          <a:latin typeface="Meiryo UI" panose="020B0604030504040204" pitchFamily="50" charset="-128"/>
                          <a:ea typeface="Meiryo UI" panose="020B0604030504040204" pitchFamily="50" charset="-128"/>
                        </a:rPr>
                        <a:t>#</a:t>
                      </a:r>
                      <a:endParaRPr lang="ja-JP" altLang="en-US"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rPr>
                        <a:t>工事区分</a:t>
                      </a:r>
                      <a:endParaRPr lang="en-US" altLang="ja-JP"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rPr>
                        <a:t>改修工事内容</a:t>
                      </a: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u="none" strike="noStrike">
                          <a:effectLst/>
                          <a:latin typeface="Meiryo UI" panose="020B0604030504040204" pitchFamily="50" charset="-128"/>
                          <a:ea typeface="Meiryo UI" panose="020B0604030504040204" pitchFamily="50" charset="-128"/>
                        </a:rPr>
                        <a:t>面積</a:t>
                      </a:r>
                      <a:endParaRPr lang="zh-TW" altLang="en-US"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rPr>
                        <a:t>工事発注先</a:t>
                      </a:r>
                      <a:endParaRPr lang="zh-TW" altLang="en-US"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予定事業費</a:t>
                      </a:r>
                      <a:endParaRPr lang="zh-TW"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予定</a:t>
                      </a:r>
                      <a:r>
                        <a:rPr lang="zh-TW" altLang="en-US" sz="1100" b="1" i="0" u="none" strike="noStrike" dirty="0">
                          <a:solidFill>
                            <a:srgbClr val="000000"/>
                          </a:solidFill>
                          <a:effectLst/>
                          <a:latin typeface="Meiryo UI" panose="020B0604030504040204" pitchFamily="50" charset="-128"/>
                          <a:ea typeface="Meiryo UI" panose="020B0604030504040204" pitchFamily="50" charset="-128"/>
                        </a:rPr>
                        <a:t>補助金</a:t>
                      </a:r>
                      <a:endParaRPr lang="en-US" altLang="zh-TW" sz="11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zh-TW" altLang="en-US" sz="1100" b="1" i="0" u="none" strike="noStrike" dirty="0">
                          <a:solidFill>
                            <a:srgbClr val="000000"/>
                          </a:solidFill>
                          <a:effectLst/>
                          <a:latin typeface="Meiryo UI" panose="020B0604030504040204" pitchFamily="50" charset="-128"/>
                          <a:ea typeface="Meiryo UI" panose="020B0604030504040204" pitchFamily="50" charset="-128"/>
                        </a:rPr>
                        <a:t>申請額</a:t>
                      </a: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881900706"/>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1</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53344131"/>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2</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1435093"/>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3</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86074722"/>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4</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105737"/>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5</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17453373"/>
                  </a:ext>
                </a:extLst>
              </a:tr>
              <a:tr h="402801">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6</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94886911"/>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7</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8284372"/>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8</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57179745"/>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9</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13713295"/>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10</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32135893"/>
                  </a:ext>
                </a:extLst>
              </a:tr>
              <a:tr h="333410">
                <a:tc gridSpan="5">
                  <a:txBody>
                    <a:bodyPr/>
                    <a:lstStyle/>
                    <a:p>
                      <a:pPr algn="l" fontAlgn="ctr"/>
                      <a:r>
                        <a:rPr lang="ja-JP" altLang="en-US" sz="1000" u="none" strike="noStrike" dirty="0">
                          <a:solidFill>
                            <a:schemeClr val="tx1"/>
                          </a:solidFill>
                          <a:effectLst/>
                          <a:latin typeface="Meiryo UI" panose="020B0604030504040204" pitchFamily="50" charset="-128"/>
                          <a:ea typeface="Meiryo UI" panose="020B0604030504040204" pitchFamily="50" charset="-128"/>
                        </a:rPr>
                        <a:t>総額（税別）</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l" fontAlgn="ctr"/>
                      <a:endParaRPr lang="ja-JP" altLang="en-US" sz="1100" b="0" i="0" u="none" strike="noStrike">
                        <a:solidFill>
                          <a:srgbClr val="00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ctr"/>
                      <a:endParaRPr lang="ja-JP" altLang="en-US" sz="1100" b="0" i="0" u="none" strike="noStrike">
                        <a:solidFill>
                          <a:srgbClr val="00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ctr"/>
                      <a:endParaRPr lang="ja-JP" altLang="en-US" sz="1100" b="0" i="0" u="none" strike="noStrike">
                        <a:solidFill>
                          <a:srgbClr val="00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ctr"/>
                      <a:endParaRPr lang="ja-JP" altLang="en-US" sz="1000" b="0" i="0" u="none" strike="noStrike">
                        <a:solidFill>
                          <a:srgbClr val="FF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1172245"/>
                  </a:ext>
                </a:extLst>
              </a:tr>
            </a:tbl>
          </a:graphicData>
        </a:graphic>
      </p:graphicFrame>
      <p:sp>
        <p:nvSpPr>
          <p:cNvPr id="8" name="テキスト ボックス 7">
            <a:extLst>
              <a:ext uri="{FF2B5EF4-FFF2-40B4-BE49-F238E27FC236}">
                <a16:creationId xmlns:a16="http://schemas.microsoft.com/office/drawing/2014/main" id="{D7CC2110-8F19-4B9B-A8BD-80B7DA97EDF6}"/>
              </a:ext>
            </a:extLst>
          </p:cNvPr>
          <p:cNvSpPr txBox="1"/>
          <p:nvPr/>
        </p:nvSpPr>
        <p:spPr>
          <a:xfrm>
            <a:off x="334831" y="830991"/>
            <a:ext cx="8474335" cy="261610"/>
          </a:xfrm>
          <a:prstGeom prst="rect">
            <a:avLst/>
          </a:prstGeom>
          <a:noFill/>
        </p:spPr>
        <p:txBody>
          <a:bodyPr wrap="square">
            <a:spAutoFit/>
          </a:bodyPr>
          <a:lstStyle/>
          <a:p>
            <a:r>
              <a:rPr lang="ja-JP" altLang="en-US" sz="1100" b="1">
                <a:latin typeface="Meiryo UI" panose="020B0604030504040204" pitchFamily="50" charset="-128"/>
                <a:ea typeface="Meiryo UI" panose="020B0604030504040204" pitchFamily="50" charset="-128"/>
              </a:rPr>
              <a:t>実施する全ての改修事業（主要な改修工事についても含める）について記載してください。必要に応じて列を追加してください。</a:t>
            </a:r>
          </a:p>
        </p:txBody>
      </p:sp>
    </p:spTree>
    <p:extLst>
      <p:ext uri="{BB962C8B-B14F-4D97-AF65-F5344CB8AC3E}">
        <p14:creationId xmlns:p14="http://schemas.microsoft.com/office/powerpoint/2010/main" val="209347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81E39878-DC2C-403C-AD84-3949403F1D46}"/>
              </a:ext>
            </a:extLst>
          </p:cNvPr>
          <p:cNvGraphicFramePr>
            <a:graphicFrameLocks noGrp="1"/>
          </p:cNvGraphicFramePr>
          <p:nvPr>
            <p:extLst>
              <p:ext uri="{D42A27DB-BD31-4B8C-83A1-F6EECF244321}">
                <p14:modId xmlns:p14="http://schemas.microsoft.com/office/powerpoint/2010/main" val="4263515874"/>
              </p:ext>
            </p:extLst>
          </p:nvPr>
        </p:nvGraphicFramePr>
        <p:xfrm>
          <a:off x="321825" y="1376218"/>
          <a:ext cx="8341877" cy="4185923"/>
        </p:xfrm>
        <a:graphic>
          <a:graphicData uri="http://schemas.openxmlformats.org/drawingml/2006/table">
            <a:tbl>
              <a:tblPr firstRow="1" bandRow="1">
                <a:tableStyleId>{C083E6E3-FA7D-4D7B-A595-EF9225AFEA82}</a:tableStyleId>
              </a:tblPr>
              <a:tblGrid>
                <a:gridCol w="505938">
                  <a:extLst>
                    <a:ext uri="{9D8B030D-6E8A-4147-A177-3AD203B41FA5}">
                      <a16:colId xmlns:a16="http://schemas.microsoft.com/office/drawing/2014/main" val="2410514859"/>
                    </a:ext>
                  </a:extLst>
                </a:gridCol>
                <a:gridCol w="1567187">
                  <a:extLst>
                    <a:ext uri="{9D8B030D-6E8A-4147-A177-3AD203B41FA5}">
                      <a16:colId xmlns:a16="http://schemas.microsoft.com/office/drawing/2014/main" val="1604511688"/>
                    </a:ext>
                  </a:extLst>
                </a:gridCol>
                <a:gridCol w="783594">
                  <a:extLst>
                    <a:ext uri="{9D8B030D-6E8A-4147-A177-3AD203B41FA5}">
                      <a16:colId xmlns:a16="http://schemas.microsoft.com/office/drawing/2014/main" val="20007"/>
                    </a:ext>
                  </a:extLst>
                </a:gridCol>
                <a:gridCol w="783594">
                  <a:extLst>
                    <a:ext uri="{9D8B030D-6E8A-4147-A177-3AD203B41FA5}">
                      <a16:colId xmlns:a16="http://schemas.microsoft.com/office/drawing/2014/main" val="20008"/>
                    </a:ext>
                  </a:extLst>
                </a:gridCol>
                <a:gridCol w="783594">
                  <a:extLst>
                    <a:ext uri="{9D8B030D-6E8A-4147-A177-3AD203B41FA5}">
                      <a16:colId xmlns:a16="http://schemas.microsoft.com/office/drawing/2014/main" val="20009"/>
                    </a:ext>
                  </a:extLst>
                </a:gridCol>
                <a:gridCol w="783594">
                  <a:extLst>
                    <a:ext uri="{9D8B030D-6E8A-4147-A177-3AD203B41FA5}">
                      <a16:colId xmlns:a16="http://schemas.microsoft.com/office/drawing/2014/main" val="20010"/>
                    </a:ext>
                  </a:extLst>
                </a:gridCol>
                <a:gridCol w="783594">
                  <a:extLst>
                    <a:ext uri="{9D8B030D-6E8A-4147-A177-3AD203B41FA5}">
                      <a16:colId xmlns:a16="http://schemas.microsoft.com/office/drawing/2014/main" val="20011"/>
                    </a:ext>
                  </a:extLst>
                </a:gridCol>
                <a:gridCol w="783594">
                  <a:extLst>
                    <a:ext uri="{9D8B030D-6E8A-4147-A177-3AD203B41FA5}">
                      <a16:colId xmlns:a16="http://schemas.microsoft.com/office/drawing/2014/main" val="20012"/>
                    </a:ext>
                  </a:extLst>
                </a:gridCol>
                <a:gridCol w="783594">
                  <a:extLst>
                    <a:ext uri="{9D8B030D-6E8A-4147-A177-3AD203B41FA5}">
                      <a16:colId xmlns:a16="http://schemas.microsoft.com/office/drawing/2014/main" val="20013"/>
                    </a:ext>
                  </a:extLst>
                </a:gridCol>
                <a:gridCol w="783594">
                  <a:extLst>
                    <a:ext uri="{9D8B030D-6E8A-4147-A177-3AD203B41FA5}">
                      <a16:colId xmlns:a16="http://schemas.microsoft.com/office/drawing/2014/main" val="20014"/>
                    </a:ext>
                  </a:extLst>
                </a:gridCol>
              </a:tblGrid>
              <a:tr h="400833">
                <a:tc gridSpan="10">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実施スケジュール</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68976465"/>
                  </a:ext>
                </a:extLst>
              </a:tr>
              <a:tr h="956966">
                <a:tc>
                  <a:txBody>
                    <a:bodyPr/>
                    <a:lstStyle/>
                    <a:p>
                      <a:endParaRPr lang="ja-JP" altLang="en-US" sz="13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ja-JP" altLang="en-US" sz="900">
                          <a:latin typeface="Meiryo UI" panose="020B0604030504040204" pitchFamily="50" charset="-128"/>
                          <a:ea typeface="Meiryo UI" panose="020B0604030504040204" pitchFamily="50" charset="-128"/>
                        </a:rPr>
                        <a:t>月</a:t>
                      </a:r>
                    </a:p>
                  </a:txBody>
                  <a:tcPr vert="eaVert" anchor="ctr">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7</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8</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9</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10</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11</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12</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2024</a:t>
                      </a:r>
                      <a:r>
                        <a:rPr kumimoji="1" lang="ja-JP" altLang="en-US" sz="900" dirty="0">
                          <a:latin typeface="Meiryo UI" panose="020B0604030504040204" pitchFamily="50" charset="-128"/>
                          <a:ea typeface="Meiryo UI" panose="020B0604030504040204" pitchFamily="50" charset="-128"/>
                        </a:rPr>
                        <a:t>年</a:t>
                      </a:r>
                      <a:endParaRPr kumimoji="1" lang="en-US" altLang="ja-JP" sz="900" dirty="0">
                        <a:latin typeface="Meiryo UI" panose="020B0604030504040204" pitchFamily="50" charset="-128"/>
                        <a:ea typeface="Meiryo UI" panose="020B0604030504040204" pitchFamily="50" charset="-128"/>
                      </a:endParaRPr>
                    </a:p>
                    <a:p>
                      <a:pPr algn="ctr"/>
                      <a:r>
                        <a:rPr kumimoji="1" lang="en-US" altLang="ja-JP" sz="900" dirty="0">
                          <a:latin typeface="Meiryo UI" panose="020B0604030504040204" pitchFamily="50" charset="-128"/>
                          <a:ea typeface="Meiryo UI" panose="020B0604030504040204" pitchFamily="50" charset="-128"/>
                        </a:rPr>
                        <a:t>1</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2</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1</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a:latin typeface="Meiryo UI" panose="020B0604030504040204" pitchFamily="50" charset="-128"/>
                          <a:ea typeface="Meiryo UI" panose="020B0604030504040204" pitchFamily="50" charset="-128"/>
                        </a:rPr>
                        <a:t>調査</a:t>
                      </a:r>
                      <a:endParaRPr kumimoji="1" lang="en-US" altLang="ja-JP" sz="900">
                        <a:latin typeface="Meiryo UI" panose="020B0604030504040204" pitchFamily="50" charset="-128"/>
                        <a:ea typeface="Meiryo UI" panose="020B0604030504040204" pitchFamily="50" charset="-128"/>
                      </a:endParaRPr>
                    </a:p>
                    <a:p>
                      <a:pPr algn="l"/>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アスベスト等</a:t>
                      </a:r>
                      <a:r>
                        <a:rPr kumimoji="1" lang="en-US" altLang="ja-JP" sz="900">
                          <a:latin typeface="Meiryo UI" panose="020B0604030504040204" pitchFamily="50" charset="-128"/>
                          <a:ea typeface="Meiryo UI" panose="020B0604030504040204" pitchFamily="50" charset="-128"/>
                        </a:rPr>
                        <a:t>)</a:t>
                      </a:r>
                      <a:endParaRPr kumimoji="1" lang="ja-JP" altLang="en-US" sz="900">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53738171"/>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2</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a:latin typeface="Meiryo UI" panose="020B0604030504040204" pitchFamily="50" charset="-128"/>
                          <a:ea typeface="Meiryo UI" panose="020B0604030504040204" pitchFamily="50" charset="-128"/>
                        </a:rPr>
                        <a:t>設計</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83939788"/>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3</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dirty="0">
                          <a:latin typeface="Meiryo UI" panose="020B0604030504040204" pitchFamily="50" charset="-128"/>
                          <a:ea typeface="Meiryo UI" panose="020B0604030504040204" pitchFamily="50" charset="-128"/>
                        </a:rPr>
                        <a:t>確認申請</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見積</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6127260"/>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4</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900" dirty="0">
                          <a:latin typeface="Meiryo UI" panose="020B0604030504040204" pitchFamily="50" charset="-128"/>
                          <a:ea typeface="Meiryo UI" panose="020B0604030504040204" pitchFamily="50" charset="-128"/>
                        </a:rPr>
                        <a:t>施工</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63886104"/>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5</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900" dirty="0">
                          <a:latin typeface="Meiryo UI" panose="020B0604030504040204" pitchFamily="50" charset="-128"/>
                          <a:ea typeface="Meiryo UI" panose="020B0604030504040204" pitchFamily="50" charset="-128"/>
                        </a:rPr>
                        <a:t>精算</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236484113"/>
                  </a:ext>
                </a:extLst>
              </a:tr>
              <a:tr h="665259">
                <a:tc>
                  <a:txBody>
                    <a:bodyPr/>
                    <a:lstStyle/>
                    <a:p>
                      <a:pPr algn="ctr"/>
                      <a:r>
                        <a:rPr kumimoji="1" lang="en-US" altLang="ja-JP" sz="900" dirty="0">
                          <a:latin typeface="Meiryo UI" panose="020B0604030504040204" pitchFamily="50" charset="-128"/>
                          <a:ea typeface="Meiryo UI" panose="020B0604030504040204" pitchFamily="50" charset="-128"/>
                        </a:rPr>
                        <a:t>6</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900">
                          <a:latin typeface="Meiryo UI" panose="020B0604030504040204" pitchFamily="50" charset="-128"/>
                          <a:ea typeface="Meiryo UI" panose="020B0604030504040204" pitchFamily="50" charset="-128"/>
                        </a:rPr>
                        <a:t>休業期間</a:t>
                      </a:r>
                      <a:endParaRPr kumimoji="1" lang="en-US" altLang="ja-JP" sz="900">
                        <a:latin typeface="Meiryo UI" panose="020B0604030504040204" pitchFamily="50" charset="-128"/>
                        <a:ea typeface="Meiryo UI" panose="020B0604030504040204" pitchFamily="50" charset="-128"/>
                      </a:endParaRPr>
                    </a:p>
                    <a:p>
                      <a:pPr algn="l"/>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休業する場合のみ記載</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3" name="テキスト ボックス 2">
            <a:extLst>
              <a:ext uri="{FF2B5EF4-FFF2-40B4-BE49-F238E27FC236}">
                <a16:creationId xmlns:a16="http://schemas.microsoft.com/office/drawing/2014/main" id="{E3B095F0-D8D7-4F6F-80FB-753089D40EDC}"/>
              </a:ext>
            </a:extLst>
          </p:cNvPr>
          <p:cNvSpPr txBox="1"/>
          <p:nvPr/>
        </p:nvSpPr>
        <p:spPr>
          <a:xfrm>
            <a:off x="257175" y="842830"/>
            <a:ext cx="8648692" cy="261610"/>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p:txBody>
      </p:sp>
      <p:sp>
        <p:nvSpPr>
          <p:cNvPr id="9" name="スライド番号プレースホルダー 3">
            <a:extLst>
              <a:ext uri="{FF2B5EF4-FFF2-40B4-BE49-F238E27FC236}">
                <a16:creationId xmlns:a16="http://schemas.microsoft.com/office/drawing/2014/main" id="{14562327-A41B-4486-9035-17056D12DF76}"/>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5</a:t>
            </a:fld>
            <a:endParaRPr kumimoji="1" lang="ja-JP" altLang="en-US">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C49CD62-D851-4875-AA4F-0BBC33C12A76}"/>
              </a:ext>
            </a:extLst>
          </p:cNvPr>
          <p:cNvSpPr txBox="1"/>
          <p:nvPr/>
        </p:nvSpPr>
        <p:spPr>
          <a:xfrm>
            <a:off x="3640151" y="5680253"/>
            <a:ext cx="5214362" cy="261610"/>
          </a:xfrm>
          <a:prstGeom prst="rect">
            <a:avLst/>
          </a:prstGeom>
          <a:noFill/>
        </p:spPr>
        <p:txBody>
          <a:bodyPr wrap="square" rtlCol="0">
            <a:spAutoFit/>
          </a:bodyPr>
          <a:lstStyle/>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２０２４年２月末までに、精算を完了させるスケジュールとなっている必要があります。</a:t>
            </a:r>
            <a:endParaRPr lang="en-US" altLang="ja-JP" sz="11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48409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3E1F40-DFCD-4EE7-933A-5EE170CFED21}"/>
              </a:ext>
            </a:extLst>
          </p:cNvPr>
          <p:cNvSpPr>
            <a:spLocks noGrp="1"/>
          </p:cNvSpPr>
          <p:nvPr>
            <p:ph type="title"/>
          </p:nvPr>
        </p:nvSpPr>
        <p:spPr>
          <a:xfrm>
            <a:off x="477834" y="2863289"/>
            <a:ext cx="8536857" cy="1142809"/>
          </a:xfrm>
        </p:spPr>
        <p:txBody>
          <a:bodyPr/>
          <a:lstStyle/>
          <a:p>
            <a:r>
              <a:rPr kumimoji="1" lang="ja-JP" altLang="en-US" dirty="0"/>
              <a:t>②観光施設の改修、③二次交通ルート整備（改修）</a:t>
            </a:r>
          </a:p>
        </p:txBody>
      </p:sp>
    </p:spTree>
    <p:extLst>
      <p:ext uri="{BB962C8B-B14F-4D97-AF65-F5344CB8AC3E}">
        <p14:creationId xmlns:p14="http://schemas.microsoft.com/office/powerpoint/2010/main" val="18581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0DB3F1B3-D3BA-4B53-903A-7073D62E6E5A}"/>
              </a:ext>
            </a:extLst>
          </p:cNvPr>
          <p:cNvGraphicFramePr>
            <a:graphicFrameLocks noGrp="1"/>
          </p:cNvGraphicFramePr>
          <p:nvPr>
            <p:extLst>
              <p:ext uri="{D42A27DB-BD31-4B8C-83A1-F6EECF244321}">
                <p14:modId xmlns:p14="http://schemas.microsoft.com/office/powerpoint/2010/main" val="1722009370"/>
              </p:ext>
            </p:extLst>
          </p:nvPr>
        </p:nvGraphicFramePr>
        <p:xfrm>
          <a:off x="266281" y="872775"/>
          <a:ext cx="8610621" cy="5680246"/>
        </p:xfrm>
        <a:graphic>
          <a:graphicData uri="http://schemas.openxmlformats.org/drawingml/2006/table">
            <a:tbl>
              <a:tblPr>
                <a:tableStyleId>{5C22544A-7EE6-4342-B048-85BDC9FD1C3A}</a:tableStyleId>
              </a:tblPr>
              <a:tblGrid>
                <a:gridCol w="756000">
                  <a:extLst>
                    <a:ext uri="{9D8B030D-6E8A-4147-A177-3AD203B41FA5}">
                      <a16:colId xmlns:a16="http://schemas.microsoft.com/office/drawing/2014/main" val="3380646358"/>
                    </a:ext>
                  </a:extLst>
                </a:gridCol>
                <a:gridCol w="879671">
                  <a:extLst>
                    <a:ext uri="{9D8B030D-6E8A-4147-A177-3AD203B41FA5}">
                      <a16:colId xmlns:a16="http://schemas.microsoft.com/office/drawing/2014/main" val="3852992254"/>
                    </a:ext>
                  </a:extLst>
                </a:gridCol>
                <a:gridCol w="883155">
                  <a:extLst>
                    <a:ext uri="{9D8B030D-6E8A-4147-A177-3AD203B41FA5}">
                      <a16:colId xmlns:a16="http://schemas.microsoft.com/office/drawing/2014/main" val="44779126"/>
                    </a:ext>
                  </a:extLst>
                </a:gridCol>
                <a:gridCol w="604142">
                  <a:extLst>
                    <a:ext uri="{9D8B030D-6E8A-4147-A177-3AD203B41FA5}">
                      <a16:colId xmlns:a16="http://schemas.microsoft.com/office/drawing/2014/main" val="762395761"/>
                    </a:ext>
                  </a:extLst>
                </a:gridCol>
                <a:gridCol w="1179765">
                  <a:extLst>
                    <a:ext uri="{9D8B030D-6E8A-4147-A177-3AD203B41FA5}">
                      <a16:colId xmlns:a16="http://schemas.microsoft.com/office/drawing/2014/main" val="1354607215"/>
                    </a:ext>
                  </a:extLst>
                </a:gridCol>
                <a:gridCol w="4307888">
                  <a:extLst>
                    <a:ext uri="{9D8B030D-6E8A-4147-A177-3AD203B41FA5}">
                      <a16:colId xmlns:a16="http://schemas.microsoft.com/office/drawing/2014/main" val="1988428256"/>
                    </a:ext>
                  </a:extLst>
                </a:gridCol>
              </a:tblGrid>
              <a:tr h="262937">
                <a:tc>
                  <a:txBody>
                    <a:bodyPr/>
                    <a:lstStyle/>
                    <a:p>
                      <a:pPr algn="ctr"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4">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bg1"/>
                        </a:solidFill>
                        <a:latin typeface="+mn-ea"/>
                        <a:ea typeface="+mn-ea"/>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rgbClr val="FF0000"/>
                        </a:solidFill>
                        <a:latin typeface="+mn-ea"/>
                        <a:ea typeface="+mn-ea"/>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9">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4143152"/>
                  </a:ext>
                </a:extLst>
              </a:tr>
              <a:tr h="262937">
                <a:tc>
                  <a:txBody>
                    <a:bodyPr/>
                    <a:lstStyle/>
                    <a:p>
                      <a:pPr algn="ctr" fontAlgn="ctr"/>
                      <a:r>
                        <a:rPr lang="ja-JP" altLang="en-US" sz="1000" b="0" i="0" u="none" strike="noStrike">
                          <a:solidFill>
                            <a:schemeClr val="bg1"/>
                          </a:solidFill>
                          <a:effectLst/>
                          <a:latin typeface="Meiryo UI" panose="020B0604030504040204" pitchFamily="50" charset="-128"/>
                          <a:ea typeface="Meiryo UI" panose="020B0604030504040204" pitchFamily="50" charset="-128"/>
                        </a:rPr>
                        <a:t>施設名</a:t>
                      </a:r>
                      <a:endParaRPr lang="en-US" altLang="ja-JP" sz="1000" b="0" i="0" u="none" strike="noStrike">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063466144"/>
                  </a:ext>
                </a:extLst>
              </a:tr>
              <a:tr h="262937">
                <a:tc>
                  <a:txBody>
                    <a:bodyPr/>
                    <a:lstStyle/>
                    <a:p>
                      <a:pPr algn="ctr" fontAlgn="ctr"/>
                      <a:r>
                        <a:rPr lang="ja-JP" altLang="en-US" sz="1000" b="0" i="0" u="none" strike="noStrike">
                          <a:solidFill>
                            <a:schemeClr val="bg1"/>
                          </a:solidFill>
                          <a:effectLst/>
                          <a:latin typeface="Meiryo UI" panose="020B0604030504040204" pitchFamily="50" charset="-128"/>
                          <a:ea typeface="Meiryo UI" panose="020B0604030504040204" pitchFamily="50" charset="-128"/>
                        </a:rPr>
                        <a:t>所在地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gridSpan="4">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900" b="0">
                        <a:solidFill>
                          <a:schemeClr val="tx1"/>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751133763"/>
                  </a:ext>
                </a:extLst>
              </a:tr>
              <a:tr h="329963">
                <a:tc rowSpan="2">
                  <a:txBody>
                    <a:bodyPr/>
                    <a:lstStyle/>
                    <a:p>
                      <a:pPr algn="ctr"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事業概要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事業費（税別）</a:t>
                      </a:r>
                    </a:p>
                  </a:txBody>
                  <a:tcPr marL="36000" marR="36000" marT="9525" marB="0">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補助金</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申請額</a:t>
                      </a:r>
                    </a:p>
                  </a:txBody>
                  <a:tcPr marL="10800" marR="108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807486"/>
                  </a:ext>
                </a:extLst>
              </a:tr>
              <a:tr h="639492">
                <a:tc vMerge="1">
                  <a:txBody>
                    <a:bodyPr/>
                    <a:lstStyle/>
                    <a:p>
                      <a:pPr algn="ctr" fontAlgn="ctr"/>
                      <a:endParaRPr lang="ja-JP" altLang="en-US" sz="1000" b="0" i="0" u="none" strike="noStrike">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改修する面積、規模</a:t>
                      </a:r>
                    </a:p>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（㎡あるいは客室数）</a:t>
                      </a: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ysDot"/>
                      <a:round/>
                      <a:headEnd type="none" w="med" len="med"/>
                      <a:tailEnd type="none" w="med" len="med"/>
                    </a:lnTlToBr>
                    <a:noFill/>
                  </a:tcPr>
                </a:tc>
                <a:tc>
                  <a:txBody>
                    <a:bodyPr/>
                    <a:lstStyle/>
                    <a:p>
                      <a:pPr algn="l" fontAlgn="ct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ysDot"/>
                      <a:round/>
                      <a:headEnd type="none" w="med" len="med"/>
                      <a:tailEnd type="none" w="med" len="med"/>
                    </a:lnTlToB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31561808"/>
                  </a:ext>
                </a:extLst>
              </a:tr>
              <a:tr h="980495">
                <a:tc rowSpan="4">
                  <a:txBody>
                    <a:bodyPr/>
                    <a:lstStyle/>
                    <a:p>
                      <a:pPr algn="ctr" fontAlgn="ctr"/>
                      <a:r>
                        <a:rPr lang="ja-JP" altLang="en-US" sz="1000" u="none" strike="noStrike">
                          <a:solidFill>
                            <a:schemeClr val="bg1"/>
                          </a:solidFill>
                          <a:effectLst/>
                          <a:latin typeface="Meiryo UI" panose="020B0604030504040204" pitchFamily="50" charset="-128"/>
                          <a:ea typeface="Meiryo UI" panose="020B0604030504040204" pitchFamily="50" charset="-128"/>
                        </a:rPr>
                        <a:t>事業詳細</a:t>
                      </a:r>
                      <a:endParaRPr lang="zh-CN" altLang="en-US" sz="1000" b="0" i="0" u="none" strike="noStrike">
                        <a:solidFill>
                          <a:schemeClr val="bg1"/>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主要な</a:t>
                      </a:r>
                      <a:br>
                        <a:rPr lang="en-US" altLang="ja-JP"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改修工事</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0032378"/>
                  </a:ext>
                </a:extLst>
              </a:tr>
              <a:tr h="980495">
                <a:tc vMerge="1">
                  <a:txBody>
                    <a:bodyPr/>
                    <a:lstStyle/>
                    <a:p>
                      <a:endParaRPr kumimoji="1" lang="ja-JP" altLang="en-US"/>
                    </a:p>
                  </a:txBody>
                  <a:tcPr/>
                </a:tc>
                <a:tc>
                  <a:txBody>
                    <a:bodyPr/>
                    <a:lstStyle/>
                    <a:p>
                      <a:pPr algn="ctr">
                        <a:lnSpc>
                          <a:spcPct val="100000"/>
                        </a:lnSpc>
                        <a:buFontTx/>
                        <a:buNone/>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コンセプト、ターゲットとして設定する旅行者の一貫性</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marL="0" indent="0" algn="l" fontAlgn="ctr">
                        <a:buFont typeface="Arial" panose="020B0604020202020204" pitchFamily="34" charset="0"/>
                        <a:buNone/>
                      </a:pPr>
                      <a:endParaRPr kumimoji="1" lang="en-US" altLang="ja-JP" sz="900" i="0" dirty="0">
                        <a:solidFill>
                          <a:srgbClr val="FF0000"/>
                        </a:solidFill>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003552158"/>
                  </a:ext>
                </a:extLst>
              </a:tr>
              <a:tr h="980495">
                <a:tc vMerge="1">
                  <a:txBody>
                    <a:bodyPr/>
                    <a:lstStyle/>
                    <a:p>
                      <a:endParaRPr kumimoji="1" lang="ja-JP" altLang="en-US"/>
                    </a:p>
                  </a:txBody>
                  <a:tcPr/>
                </a:tc>
                <a:tc>
                  <a:txBody>
                    <a:bodyPr/>
                    <a:lstStyle/>
                    <a:p>
                      <a:pPr algn="ctr" fontAlgn="ctr"/>
                      <a:r>
                        <a:rPr lang="ja-JP" altLang="en-US" sz="900" u="none" strike="noStrike" dirty="0">
                          <a:effectLst/>
                          <a:latin typeface="Meiryo UI" panose="020B0604030504040204" pitchFamily="50" charset="-128"/>
                          <a:ea typeface="Meiryo UI" panose="020B0604030504040204" pitchFamily="50" charset="-128"/>
                        </a:rPr>
                        <a:t>事業内容の</a:t>
                      </a:r>
                      <a:endParaRPr lang="en-US" altLang="ja-JP" sz="900" u="none" strike="noStrike" dirty="0">
                        <a:effectLst/>
                        <a:latin typeface="Meiryo UI" panose="020B0604030504040204" pitchFamily="50" charset="-128"/>
                        <a:ea typeface="Meiryo UI" panose="020B0604030504040204" pitchFamily="50" charset="-128"/>
                      </a:endParaRPr>
                    </a:p>
                    <a:p>
                      <a:pPr algn="ctr" fontAlgn="ctr"/>
                      <a:r>
                        <a:rPr lang="ja-JP" altLang="en-US" sz="900" u="none" strike="noStrike" dirty="0">
                          <a:effectLst/>
                          <a:latin typeface="Meiryo UI" panose="020B0604030504040204" pitchFamily="50" charset="-128"/>
                          <a:ea typeface="Meiryo UI" panose="020B0604030504040204" pitchFamily="50" charset="-128"/>
                        </a:rPr>
                        <a:t>優位性</a:t>
                      </a:r>
                      <a:endParaRPr lang="en-US" altLang="ja-JP" sz="900" u="none" strike="noStrike" dirty="0">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（滞在価値の向上、長期滞在・再訪の促進など）</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gridSpan="3">
                  <a:txBody>
                    <a:bodyPr/>
                    <a:lstStyle/>
                    <a:p>
                      <a:pPr algn="ctr" fontAlgn="ctr"/>
                      <a:endParaRPr lang="en-US" altLang="ja-JP" sz="900" u="none" strike="noStrike" dirty="0">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643653252"/>
                  </a:ext>
                </a:extLst>
              </a:tr>
              <a:tr h="980495">
                <a:tc vMerge="1">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（従業員の賃金の増加効果等が高いなど）</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marL="171450" indent="-171450" algn="l" fontAlgn="ctr">
                        <a:buFont typeface="Arial" panose="020B0604020202020204" pitchFamily="34" charset="0"/>
                        <a:buChar char="•"/>
                      </a:pP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vMerge="1">
                  <a:txBody>
                    <a:bodyPr/>
                    <a:lstStyle/>
                    <a:p>
                      <a:pPr algn="l"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7522876"/>
                  </a:ext>
                </a:extLst>
              </a:tr>
            </a:tbl>
          </a:graphicData>
        </a:graphic>
      </p:graphicFrame>
      <p:sp>
        <p:nvSpPr>
          <p:cNvPr id="3" name="スライド番号プレースホルダー 3">
            <a:extLst>
              <a:ext uri="{FF2B5EF4-FFF2-40B4-BE49-F238E27FC236}">
                <a16:creationId xmlns:a16="http://schemas.microsoft.com/office/drawing/2014/main" id="{9482ADF7-DA96-406E-B926-CDB213A18DA0}"/>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7</a:t>
            </a:fld>
            <a:endParaRPr kumimoji="1" lang="ja-JP" altLang="en-US">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763855C9-DFD1-4722-85D6-365E8F3AD5FD}"/>
              </a:ext>
            </a:extLst>
          </p:cNvPr>
          <p:cNvSpPr/>
          <p:nvPr/>
        </p:nvSpPr>
        <p:spPr>
          <a:xfrm>
            <a:off x="4706471" y="1227830"/>
            <a:ext cx="1174522" cy="2080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Meiryo UI" panose="020B0604030504040204" pitchFamily="50" charset="-128"/>
                <a:ea typeface="Meiryo UI" panose="020B0604030504040204" pitchFamily="50" charset="-128"/>
              </a:rPr>
              <a:t>改修工事前</a:t>
            </a:r>
          </a:p>
        </p:txBody>
      </p:sp>
      <p:sp>
        <p:nvSpPr>
          <p:cNvPr id="8" name="正方形/長方形 7">
            <a:extLst>
              <a:ext uri="{FF2B5EF4-FFF2-40B4-BE49-F238E27FC236}">
                <a16:creationId xmlns:a16="http://schemas.microsoft.com/office/drawing/2014/main" id="{DE707227-21F3-47E5-B95F-4A3794AD6CCC}"/>
              </a:ext>
            </a:extLst>
          </p:cNvPr>
          <p:cNvSpPr/>
          <p:nvPr/>
        </p:nvSpPr>
        <p:spPr>
          <a:xfrm>
            <a:off x="4706471" y="4022987"/>
            <a:ext cx="1174522" cy="2080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Meiryo UI" panose="020B0604030504040204" pitchFamily="50" charset="-128"/>
                <a:ea typeface="Meiryo UI" panose="020B0604030504040204" pitchFamily="50" charset="-128"/>
              </a:rPr>
              <a:t>改修工事後</a:t>
            </a:r>
          </a:p>
        </p:txBody>
      </p:sp>
      <p:sp>
        <p:nvSpPr>
          <p:cNvPr id="9" name="正方形/長方形 8">
            <a:extLst>
              <a:ext uri="{FF2B5EF4-FFF2-40B4-BE49-F238E27FC236}">
                <a16:creationId xmlns:a16="http://schemas.microsoft.com/office/drawing/2014/main" id="{E8B49232-E862-4519-83D2-6D7EB2B685B4}"/>
              </a:ext>
            </a:extLst>
          </p:cNvPr>
          <p:cNvSpPr/>
          <p:nvPr/>
        </p:nvSpPr>
        <p:spPr>
          <a:xfrm>
            <a:off x="4783910" y="1469542"/>
            <a:ext cx="3897511" cy="22231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主要な改修対象の現状写真</a:t>
            </a:r>
          </a:p>
        </p:txBody>
      </p:sp>
      <p:sp>
        <p:nvSpPr>
          <p:cNvPr id="10" name="正方形/長方形 9">
            <a:extLst>
              <a:ext uri="{FF2B5EF4-FFF2-40B4-BE49-F238E27FC236}">
                <a16:creationId xmlns:a16="http://schemas.microsoft.com/office/drawing/2014/main" id="{768887E4-880C-411A-B8DF-1CB90E4FFC3C}"/>
              </a:ext>
            </a:extLst>
          </p:cNvPr>
          <p:cNvSpPr/>
          <p:nvPr/>
        </p:nvSpPr>
        <p:spPr>
          <a:xfrm>
            <a:off x="4783910" y="4280424"/>
            <a:ext cx="3897511" cy="22231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改修後イメージ写真</a:t>
            </a:r>
            <a:endParaRPr kumimoji="1" lang="en-US" altLang="ja-JP" sz="1400">
              <a:solidFill>
                <a:schemeClr val="tx1"/>
              </a:solidFill>
              <a:latin typeface="Meiryo UI" panose="020B0604030504040204" pitchFamily="50" charset="-128"/>
              <a:ea typeface="Meiryo UI" panose="020B0604030504040204" pitchFamily="50" charset="-128"/>
            </a:endParaRPr>
          </a:p>
          <a:p>
            <a:pPr algn="ct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他施設の写真でも可</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11" name="二等辺三角形 10">
            <a:extLst>
              <a:ext uri="{FF2B5EF4-FFF2-40B4-BE49-F238E27FC236}">
                <a16:creationId xmlns:a16="http://schemas.microsoft.com/office/drawing/2014/main" id="{4CD82F90-09C2-4855-B430-27B51F8E7F39}"/>
              </a:ext>
            </a:extLst>
          </p:cNvPr>
          <p:cNvSpPr/>
          <p:nvPr/>
        </p:nvSpPr>
        <p:spPr>
          <a:xfrm flipV="1">
            <a:off x="5595037" y="3859868"/>
            <a:ext cx="2266545" cy="253418"/>
          </a:xfrm>
          <a:prstGeom prst="triangl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38D3F42-0747-4EE0-8137-57BB05B0FEFD}"/>
              </a:ext>
            </a:extLst>
          </p:cNvPr>
          <p:cNvSpPr/>
          <p:nvPr/>
        </p:nvSpPr>
        <p:spPr>
          <a:xfrm>
            <a:off x="4786219" y="1028204"/>
            <a:ext cx="3897511" cy="144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主要な改修</a:t>
            </a:r>
          </a:p>
        </p:txBody>
      </p:sp>
    </p:spTree>
    <p:extLst>
      <p:ext uri="{BB962C8B-B14F-4D97-AF65-F5344CB8AC3E}">
        <p14:creationId xmlns:p14="http://schemas.microsoft.com/office/powerpoint/2010/main" val="2695797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a:extLst>
              <a:ext uri="{FF2B5EF4-FFF2-40B4-BE49-F238E27FC236}">
                <a16:creationId xmlns:a16="http://schemas.microsoft.com/office/drawing/2014/main" id="{0ACE04DD-0C25-47DA-A748-075FB38DF238}"/>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8</a:t>
            </a:fld>
            <a:endParaRPr kumimoji="1" lang="ja-JP" altLang="en-US">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8D145EB4-A803-4354-A711-72D7F9921905}"/>
              </a:ext>
            </a:extLst>
          </p:cNvPr>
          <p:cNvGraphicFramePr>
            <a:graphicFrameLocks noGrp="1"/>
          </p:cNvGraphicFramePr>
          <p:nvPr>
            <p:extLst>
              <p:ext uri="{D42A27DB-BD31-4B8C-83A1-F6EECF244321}">
                <p14:modId xmlns:p14="http://schemas.microsoft.com/office/powerpoint/2010/main" val="1825876943"/>
              </p:ext>
            </p:extLst>
          </p:nvPr>
        </p:nvGraphicFramePr>
        <p:xfrm>
          <a:off x="333484" y="1180360"/>
          <a:ext cx="8474336" cy="4159740"/>
        </p:xfrm>
        <a:graphic>
          <a:graphicData uri="http://schemas.openxmlformats.org/drawingml/2006/table">
            <a:tbl>
              <a:tblPr>
                <a:tableStyleId>{5C22544A-7EE6-4342-B048-85BDC9FD1C3A}</a:tableStyleId>
              </a:tblPr>
              <a:tblGrid>
                <a:gridCol w="335072">
                  <a:extLst>
                    <a:ext uri="{9D8B030D-6E8A-4147-A177-3AD203B41FA5}">
                      <a16:colId xmlns:a16="http://schemas.microsoft.com/office/drawing/2014/main" val="3632154056"/>
                    </a:ext>
                  </a:extLst>
                </a:gridCol>
                <a:gridCol w="855444">
                  <a:extLst>
                    <a:ext uri="{9D8B030D-6E8A-4147-A177-3AD203B41FA5}">
                      <a16:colId xmlns:a16="http://schemas.microsoft.com/office/drawing/2014/main" val="3437276246"/>
                    </a:ext>
                  </a:extLst>
                </a:gridCol>
                <a:gridCol w="2305050">
                  <a:extLst>
                    <a:ext uri="{9D8B030D-6E8A-4147-A177-3AD203B41FA5}">
                      <a16:colId xmlns:a16="http://schemas.microsoft.com/office/drawing/2014/main" val="1588803434"/>
                    </a:ext>
                  </a:extLst>
                </a:gridCol>
                <a:gridCol w="752475">
                  <a:extLst>
                    <a:ext uri="{9D8B030D-6E8A-4147-A177-3AD203B41FA5}">
                      <a16:colId xmlns:a16="http://schemas.microsoft.com/office/drawing/2014/main" val="1640831227"/>
                    </a:ext>
                  </a:extLst>
                </a:gridCol>
                <a:gridCol w="2143125">
                  <a:extLst>
                    <a:ext uri="{9D8B030D-6E8A-4147-A177-3AD203B41FA5}">
                      <a16:colId xmlns:a16="http://schemas.microsoft.com/office/drawing/2014/main" val="3716139860"/>
                    </a:ext>
                  </a:extLst>
                </a:gridCol>
                <a:gridCol w="1041585">
                  <a:extLst>
                    <a:ext uri="{9D8B030D-6E8A-4147-A177-3AD203B41FA5}">
                      <a16:colId xmlns:a16="http://schemas.microsoft.com/office/drawing/2014/main" val="2508646294"/>
                    </a:ext>
                  </a:extLst>
                </a:gridCol>
                <a:gridCol w="1041585">
                  <a:extLst>
                    <a:ext uri="{9D8B030D-6E8A-4147-A177-3AD203B41FA5}">
                      <a16:colId xmlns:a16="http://schemas.microsoft.com/office/drawing/2014/main" val="1096437254"/>
                    </a:ext>
                  </a:extLst>
                </a:gridCol>
              </a:tblGrid>
              <a:tr h="422839">
                <a:tc>
                  <a:txBody>
                    <a:bodyPr/>
                    <a:lstStyle/>
                    <a:p>
                      <a:pPr algn="l" fontAlgn="ctr"/>
                      <a:r>
                        <a:rPr lang="ja-JP" altLang="en-US" sz="1100" b="1" u="none" strike="noStrike">
                          <a:effectLst/>
                          <a:latin typeface="Meiryo UI" panose="020B0604030504040204" pitchFamily="50" charset="-128"/>
                          <a:ea typeface="Meiryo UI" panose="020B0604030504040204" pitchFamily="50" charset="-128"/>
                        </a:rPr>
                        <a:t>　</a:t>
                      </a:r>
                      <a:r>
                        <a:rPr lang="en-US" altLang="ja-JP" sz="1100" b="1" u="none" strike="noStrike">
                          <a:effectLst/>
                          <a:latin typeface="Meiryo UI" panose="020B0604030504040204" pitchFamily="50" charset="-128"/>
                          <a:ea typeface="Meiryo UI" panose="020B0604030504040204" pitchFamily="50" charset="-128"/>
                        </a:rPr>
                        <a:t>#</a:t>
                      </a:r>
                      <a:endParaRPr lang="ja-JP" altLang="en-US"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rPr>
                        <a:t>工事区分</a:t>
                      </a:r>
                      <a:endParaRPr lang="en-US" altLang="ja-JP"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rPr>
                        <a:t>改修工事内容</a:t>
                      </a: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u="none" strike="noStrike">
                          <a:effectLst/>
                          <a:latin typeface="Meiryo UI" panose="020B0604030504040204" pitchFamily="50" charset="-128"/>
                          <a:ea typeface="Meiryo UI" panose="020B0604030504040204" pitchFamily="50" charset="-128"/>
                        </a:rPr>
                        <a:t>面積</a:t>
                      </a:r>
                      <a:endParaRPr lang="zh-TW" altLang="en-US"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rPr>
                        <a:t>工事発注先</a:t>
                      </a:r>
                      <a:endParaRPr lang="zh-TW" altLang="en-US" sz="1100" b="1" i="0" u="none" strike="noStrike">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予定事業費</a:t>
                      </a:r>
                      <a:endParaRPr lang="zh-TW"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予定</a:t>
                      </a:r>
                      <a:r>
                        <a:rPr lang="zh-TW" altLang="en-US" sz="1100" b="1" i="0" u="none" strike="noStrike" dirty="0">
                          <a:solidFill>
                            <a:srgbClr val="000000"/>
                          </a:solidFill>
                          <a:effectLst/>
                          <a:latin typeface="Meiryo UI" panose="020B0604030504040204" pitchFamily="50" charset="-128"/>
                          <a:ea typeface="Meiryo UI" panose="020B0604030504040204" pitchFamily="50" charset="-128"/>
                        </a:rPr>
                        <a:t>補助金</a:t>
                      </a:r>
                      <a:endParaRPr lang="en-US" altLang="zh-TW" sz="11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zh-TW" altLang="en-US" sz="1100" b="1" i="0" u="none" strike="noStrike" dirty="0">
                          <a:solidFill>
                            <a:srgbClr val="000000"/>
                          </a:solidFill>
                          <a:effectLst/>
                          <a:latin typeface="Meiryo UI" panose="020B0604030504040204" pitchFamily="50" charset="-128"/>
                          <a:ea typeface="Meiryo UI" panose="020B0604030504040204" pitchFamily="50" charset="-128"/>
                        </a:rPr>
                        <a:t>申請額</a:t>
                      </a: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881900706"/>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1</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53344131"/>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2</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1435093"/>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3</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1000" b="0" i="0" u="none" strike="noStrike">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86074722"/>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4</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105737"/>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5</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17453373"/>
                  </a:ext>
                </a:extLst>
              </a:tr>
              <a:tr h="402801">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6</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94886911"/>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7</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8284372"/>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8</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57179745"/>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9</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13713295"/>
                  </a:ext>
                </a:extLst>
              </a:tr>
              <a:tr h="333410">
                <a:tc>
                  <a:txBody>
                    <a:bodyPr/>
                    <a:lstStyle/>
                    <a:p>
                      <a:pPr algn="ctr" fontAlgn="ctr"/>
                      <a:r>
                        <a:rPr lang="en-US" altLang="ja-JP" sz="1000" u="none" strike="noStrike">
                          <a:effectLst/>
                          <a:latin typeface="Meiryo UI" panose="020B0604030504040204" pitchFamily="50" charset="-128"/>
                          <a:ea typeface="Meiryo UI" panose="020B0604030504040204" pitchFamily="50" charset="-128"/>
                        </a:rPr>
                        <a:t>10</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r>
                        <a:rPr lang="ja-JP" altLang="en-US" sz="1000" u="none" strike="noStrike">
                          <a:solidFill>
                            <a:schemeClr val="tx1"/>
                          </a:solidFill>
                          <a:effectLst/>
                          <a:latin typeface="Meiryo UI" panose="020B0604030504040204" pitchFamily="50" charset="-128"/>
                          <a:ea typeface="Meiryo UI" panose="020B0604030504040204" pitchFamily="50" charset="-128"/>
                        </a:rPr>
                        <a:t>　</a:t>
                      </a: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ctr"/>
                      <a:endParaRPr lang="ja-JP" altLang="en-US" sz="10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32135893"/>
                  </a:ext>
                </a:extLst>
              </a:tr>
              <a:tr h="333410">
                <a:tc gridSpan="5">
                  <a:txBody>
                    <a:bodyPr/>
                    <a:lstStyle/>
                    <a:p>
                      <a:pPr algn="l" fontAlgn="ctr"/>
                      <a:r>
                        <a:rPr lang="ja-JP" altLang="en-US" sz="1000" u="none" strike="noStrike" dirty="0">
                          <a:solidFill>
                            <a:schemeClr val="tx1"/>
                          </a:solidFill>
                          <a:effectLst/>
                          <a:latin typeface="Meiryo UI" panose="020B0604030504040204" pitchFamily="50" charset="-128"/>
                          <a:ea typeface="Meiryo UI" panose="020B0604030504040204" pitchFamily="50" charset="-128"/>
                        </a:rPr>
                        <a:t>総額（税別）</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l" fontAlgn="ctr"/>
                      <a:endParaRPr lang="ja-JP" altLang="en-US" sz="1100" b="0" i="0" u="none" strike="noStrike">
                        <a:solidFill>
                          <a:srgbClr val="00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ctr"/>
                      <a:endParaRPr lang="ja-JP" altLang="en-US" sz="1100" b="0" i="0" u="none" strike="noStrike">
                        <a:solidFill>
                          <a:srgbClr val="00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ctr"/>
                      <a:endParaRPr lang="ja-JP" altLang="en-US" sz="1100" b="0" i="0" u="none" strike="noStrike">
                        <a:solidFill>
                          <a:srgbClr val="00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ctr"/>
                      <a:endParaRPr lang="ja-JP" altLang="en-US" sz="1000" b="0" i="0" u="none" strike="noStrike">
                        <a:solidFill>
                          <a:srgbClr val="FF0000"/>
                        </a:solidFill>
                        <a:effectLst/>
                        <a:latin typeface="+mn-ea"/>
                        <a:ea typeface="+mn-ea"/>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8288" marR="8288" marT="82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1172245"/>
                  </a:ext>
                </a:extLst>
              </a:tr>
            </a:tbl>
          </a:graphicData>
        </a:graphic>
      </p:graphicFrame>
      <p:sp>
        <p:nvSpPr>
          <p:cNvPr id="8" name="テキスト ボックス 7">
            <a:extLst>
              <a:ext uri="{FF2B5EF4-FFF2-40B4-BE49-F238E27FC236}">
                <a16:creationId xmlns:a16="http://schemas.microsoft.com/office/drawing/2014/main" id="{D7CC2110-8F19-4B9B-A8BD-80B7DA97EDF6}"/>
              </a:ext>
            </a:extLst>
          </p:cNvPr>
          <p:cNvSpPr txBox="1"/>
          <p:nvPr/>
        </p:nvSpPr>
        <p:spPr>
          <a:xfrm>
            <a:off x="334831" y="830991"/>
            <a:ext cx="8474335" cy="261610"/>
          </a:xfrm>
          <a:prstGeom prst="rect">
            <a:avLst/>
          </a:prstGeom>
          <a:noFill/>
        </p:spPr>
        <p:txBody>
          <a:bodyPr wrap="square">
            <a:spAutoFit/>
          </a:bodyPr>
          <a:lstStyle/>
          <a:p>
            <a:r>
              <a:rPr lang="ja-JP" altLang="en-US" sz="1100" b="1">
                <a:latin typeface="Meiryo UI" panose="020B0604030504040204" pitchFamily="50" charset="-128"/>
                <a:ea typeface="Meiryo UI" panose="020B0604030504040204" pitchFamily="50" charset="-128"/>
              </a:rPr>
              <a:t>実施する全ての改修事業（主要な改修工事についても含める）について記載してください。必要に応じて列を追加してください。</a:t>
            </a:r>
          </a:p>
        </p:txBody>
      </p:sp>
    </p:spTree>
    <p:extLst>
      <p:ext uri="{BB962C8B-B14F-4D97-AF65-F5344CB8AC3E}">
        <p14:creationId xmlns:p14="http://schemas.microsoft.com/office/powerpoint/2010/main" val="4215654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81E39878-DC2C-403C-AD84-3949403F1D46}"/>
              </a:ext>
            </a:extLst>
          </p:cNvPr>
          <p:cNvGraphicFramePr>
            <a:graphicFrameLocks noGrp="1"/>
          </p:cNvGraphicFramePr>
          <p:nvPr/>
        </p:nvGraphicFramePr>
        <p:xfrm>
          <a:off x="321825" y="1376218"/>
          <a:ext cx="8341877" cy="4185923"/>
        </p:xfrm>
        <a:graphic>
          <a:graphicData uri="http://schemas.openxmlformats.org/drawingml/2006/table">
            <a:tbl>
              <a:tblPr firstRow="1" bandRow="1">
                <a:tableStyleId>{C083E6E3-FA7D-4D7B-A595-EF9225AFEA82}</a:tableStyleId>
              </a:tblPr>
              <a:tblGrid>
                <a:gridCol w="505938">
                  <a:extLst>
                    <a:ext uri="{9D8B030D-6E8A-4147-A177-3AD203B41FA5}">
                      <a16:colId xmlns:a16="http://schemas.microsoft.com/office/drawing/2014/main" val="2410514859"/>
                    </a:ext>
                  </a:extLst>
                </a:gridCol>
                <a:gridCol w="1567187">
                  <a:extLst>
                    <a:ext uri="{9D8B030D-6E8A-4147-A177-3AD203B41FA5}">
                      <a16:colId xmlns:a16="http://schemas.microsoft.com/office/drawing/2014/main" val="1604511688"/>
                    </a:ext>
                  </a:extLst>
                </a:gridCol>
                <a:gridCol w="783594">
                  <a:extLst>
                    <a:ext uri="{9D8B030D-6E8A-4147-A177-3AD203B41FA5}">
                      <a16:colId xmlns:a16="http://schemas.microsoft.com/office/drawing/2014/main" val="20007"/>
                    </a:ext>
                  </a:extLst>
                </a:gridCol>
                <a:gridCol w="783594">
                  <a:extLst>
                    <a:ext uri="{9D8B030D-6E8A-4147-A177-3AD203B41FA5}">
                      <a16:colId xmlns:a16="http://schemas.microsoft.com/office/drawing/2014/main" val="20008"/>
                    </a:ext>
                  </a:extLst>
                </a:gridCol>
                <a:gridCol w="783594">
                  <a:extLst>
                    <a:ext uri="{9D8B030D-6E8A-4147-A177-3AD203B41FA5}">
                      <a16:colId xmlns:a16="http://schemas.microsoft.com/office/drawing/2014/main" val="20009"/>
                    </a:ext>
                  </a:extLst>
                </a:gridCol>
                <a:gridCol w="783594">
                  <a:extLst>
                    <a:ext uri="{9D8B030D-6E8A-4147-A177-3AD203B41FA5}">
                      <a16:colId xmlns:a16="http://schemas.microsoft.com/office/drawing/2014/main" val="20010"/>
                    </a:ext>
                  </a:extLst>
                </a:gridCol>
                <a:gridCol w="783594">
                  <a:extLst>
                    <a:ext uri="{9D8B030D-6E8A-4147-A177-3AD203B41FA5}">
                      <a16:colId xmlns:a16="http://schemas.microsoft.com/office/drawing/2014/main" val="20011"/>
                    </a:ext>
                  </a:extLst>
                </a:gridCol>
                <a:gridCol w="783594">
                  <a:extLst>
                    <a:ext uri="{9D8B030D-6E8A-4147-A177-3AD203B41FA5}">
                      <a16:colId xmlns:a16="http://schemas.microsoft.com/office/drawing/2014/main" val="20012"/>
                    </a:ext>
                  </a:extLst>
                </a:gridCol>
                <a:gridCol w="783594">
                  <a:extLst>
                    <a:ext uri="{9D8B030D-6E8A-4147-A177-3AD203B41FA5}">
                      <a16:colId xmlns:a16="http://schemas.microsoft.com/office/drawing/2014/main" val="20013"/>
                    </a:ext>
                  </a:extLst>
                </a:gridCol>
                <a:gridCol w="783594">
                  <a:extLst>
                    <a:ext uri="{9D8B030D-6E8A-4147-A177-3AD203B41FA5}">
                      <a16:colId xmlns:a16="http://schemas.microsoft.com/office/drawing/2014/main" val="20014"/>
                    </a:ext>
                  </a:extLst>
                </a:gridCol>
              </a:tblGrid>
              <a:tr h="400833">
                <a:tc gridSpan="10">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実施スケジュール</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68976465"/>
                  </a:ext>
                </a:extLst>
              </a:tr>
              <a:tr h="956966">
                <a:tc>
                  <a:txBody>
                    <a:bodyPr/>
                    <a:lstStyle/>
                    <a:p>
                      <a:endParaRPr lang="ja-JP" altLang="en-US" sz="13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ja-JP" altLang="en-US" sz="900">
                          <a:latin typeface="Meiryo UI" panose="020B0604030504040204" pitchFamily="50" charset="-128"/>
                          <a:ea typeface="Meiryo UI" panose="020B0604030504040204" pitchFamily="50" charset="-128"/>
                        </a:rPr>
                        <a:t>月</a:t>
                      </a:r>
                    </a:p>
                  </a:txBody>
                  <a:tcPr vert="eaVert" anchor="ctr">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7</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8</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9</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10</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11</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a:latin typeface="Meiryo UI" panose="020B0604030504040204" pitchFamily="50" charset="-128"/>
                          <a:ea typeface="Meiryo UI" panose="020B0604030504040204" pitchFamily="50" charset="-128"/>
                        </a:rPr>
                        <a:t>12</a:t>
                      </a:r>
                      <a:r>
                        <a:rPr kumimoji="1" lang="ja-JP" altLang="en-US" sz="9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2024</a:t>
                      </a:r>
                      <a:r>
                        <a:rPr kumimoji="1" lang="ja-JP" altLang="en-US" sz="900" dirty="0">
                          <a:latin typeface="Meiryo UI" panose="020B0604030504040204" pitchFamily="50" charset="-128"/>
                          <a:ea typeface="Meiryo UI" panose="020B0604030504040204" pitchFamily="50" charset="-128"/>
                        </a:rPr>
                        <a:t>年</a:t>
                      </a:r>
                      <a:endParaRPr kumimoji="1" lang="en-US" altLang="ja-JP" sz="900" dirty="0">
                        <a:latin typeface="Meiryo UI" panose="020B0604030504040204" pitchFamily="50" charset="-128"/>
                        <a:ea typeface="Meiryo UI" panose="020B0604030504040204" pitchFamily="50" charset="-128"/>
                      </a:endParaRPr>
                    </a:p>
                    <a:p>
                      <a:pPr algn="ctr"/>
                      <a:r>
                        <a:rPr kumimoji="1" lang="en-US" altLang="ja-JP" sz="900" dirty="0">
                          <a:latin typeface="Meiryo UI" panose="020B0604030504040204" pitchFamily="50" charset="-128"/>
                          <a:ea typeface="Meiryo UI" panose="020B0604030504040204" pitchFamily="50" charset="-128"/>
                        </a:rPr>
                        <a:t>1</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900" dirty="0">
                          <a:latin typeface="Meiryo UI" panose="020B0604030504040204" pitchFamily="50" charset="-128"/>
                          <a:ea typeface="Meiryo UI" panose="020B0604030504040204" pitchFamily="50" charset="-128"/>
                        </a:rPr>
                        <a:t>2</a:t>
                      </a:r>
                      <a:r>
                        <a:rPr kumimoji="1" lang="ja-JP" altLang="en-US" sz="9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1</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a:latin typeface="Meiryo UI" panose="020B0604030504040204" pitchFamily="50" charset="-128"/>
                          <a:ea typeface="Meiryo UI" panose="020B0604030504040204" pitchFamily="50" charset="-128"/>
                        </a:rPr>
                        <a:t>調査</a:t>
                      </a:r>
                      <a:endParaRPr kumimoji="1" lang="en-US" altLang="ja-JP" sz="900">
                        <a:latin typeface="Meiryo UI" panose="020B0604030504040204" pitchFamily="50" charset="-128"/>
                        <a:ea typeface="Meiryo UI" panose="020B0604030504040204" pitchFamily="50" charset="-128"/>
                      </a:endParaRPr>
                    </a:p>
                    <a:p>
                      <a:pPr algn="l"/>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アスベスト等</a:t>
                      </a:r>
                      <a:r>
                        <a:rPr kumimoji="1" lang="en-US" altLang="ja-JP" sz="900">
                          <a:latin typeface="Meiryo UI" panose="020B0604030504040204" pitchFamily="50" charset="-128"/>
                          <a:ea typeface="Meiryo UI" panose="020B0604030504040204" pitchFamily="50" charset="-128"/>
                        </a:rPr>
                        <a:t>)</a:t>
                      </a:r>
                      <a:endParaRPr kumimoji="1" lang="ja-JP" altLang="en-US" sz="900">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53738171"/>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2</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a:latin typeface="Meiryo UI" panose="020B0604030504040204" pitchFamily="50" charset="-128"/>
                          <a:ea typeface="Meiryo UI" panose="020B0604030504040204" pitchFamily="50" charset="-128"/>
                        </a:rPr>
                        <a:t>設計</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83939788"/>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3</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r>
                        <a:rPr kumimoji="1" lang="ja-JP" altLang="en-US" sz="900" dirty="0">
                          <a:latin typeface="Meiryo UI" panose="020B0604030504040204" pitchFamily="50" charset="-128"/>
                          <a:ea typeface="Meiryo UI" panose="020B0604030504040204" pitchFamily="50" charset="-128"/>
                        </a:rPr>
                        <a:t>確認申請</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見積</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6127260"/>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4</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900" dirty="0">
                          <a:latin typeface="Meiryo UI" panose="020B0604030504040204" pitchFamily="50" charset="-128"/>
                          <a:ea typeface="Meiryo UI" panose="020B0604030504040204" pitchFamily="50" charset="-128"/>
                        </a:rPr>
                        <a:t>施工</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accent3">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63886104"/>
                  </a:ext>
                </a:extLst>
              </a:tr>
              <a:tr h="432573">
                <a:tc>
                  <a:txBody>
                    <a:bodyPr/>
                    <a:lstStyle/>
                    <a:p>
                      <a:pPr algn="ctr"/>
                      <a:r>
                        <a:rPr kumimoji="1" lang="en-US" altLang="ja-JP" sz="900" dirty="0">
                          <a:latin typeface="Meiryo UI" panose="020B0604030504040204" pitchFamily="50" charset="-128"/>
                          <a:ea typeface="Meiryo UI" panose="020B0604030504040204" pitchFamily="50" charset="-128"/>
                        </a:rPr>
                        <a:t>5</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900" dirty="0">
                          <a:latin typeface="Meiryo UI" panose="020B0604030504040204" pitchFamily="50" charset="-128"/>
                          <a:ea typeface="Meiryo UI" panose="020B0604030504040204" pitchFamily="50" charset="-128"/>
                        </a:rPr>
                        <a:t>精算</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3">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236484113"/>
                  </a:ext>
                </a:extLst>
              </a:tr>
              <a:tr h="665259">
                <a:tc>
                  <a:txBody>
                    <a:bodyPr/>
                    <a:lstStyle/>
                    <a:p>
                      <a:pPr algn="ctr"/>
                      <a:r>
                        <a:rPr kumimoji="1" lang="en-US" altLang="ja-JP" sz="900" dirty="0">
                          <a:latin typeface="Meiryo UI" panose="020B0604030504040204" pitchFamily="50" charset="-128"/>
                          <a:ea typeface="Meiryo UI" panose="020B0604030504040204" pitchFamily="50" charset="-128"/>
                        </a:rPr>
                        <a:t>6</a:t>
                      </a:r>
                      <a:endParaRPr kumimoji="1" lang="ja-JP" altLang="en-US" sz="9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900">
                          <a:latin typeface="Meiryo UI" panose="020B0604030504040204" pitchFamily="50" charset="-128"/>
                          <a:ea typeface="Meiryo UI" panose="020B0604030504040204" pitchFamily="50" charset="-128"/>
                        </a:rPr>
                        <a:t>休業期間</a:t>
                      </a:r>
                      <a:endParaRPr kumimoji="1" lang="en-US" altLang="ja-JP" sz="900">
                        <a:latin typeface="Meiryo UI" panose="020B0604030504040204" pitchFamily="50" charset="-128"/>
                        <a:ea typeface="Meiryo UI" panose="020B0604030504040204" pitchFamily="50" charset="-128"/>
                      </a:endParaRPr>
                    </a:p>
                    <a:p>
                      <a:pPr algn="l"/>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休業する場合のみ記載</a:t>
                      </a: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3" name="テキスト ボックス 2">
            <a:extLst>
              <a:ext uri="{FF2B5EF4-FFF2-40B4-BE49-F238E27FC236}">
                <a16:creationId xmlns:a16="http://schemas.microsoft.com/office/drawing/2014/main" id="{E3B095F0-D8D7-4F6F-80FB-753089D40EDC}"/>
              </a:ext>
            </a:extLst>
          </p:cNvPr>
          <p:cNvSpPr txBox="1"/>
          <p:nvPr/>
        </p:nvSpPr>
        <p:spPr>
          <a:xfrm>
            <a:off x="257175" y="842830"/>
            <a:ext cx="8648692" cy="261610"/>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p:txBody>
      </p:sp>
      <p:sp>
        <p:nvSpPr>
          <p:cNvPr id="9" name="スライド番号プレースホルダー 3">
            <a:extLst>
              <a:ext uri="{FF2B5EF4-FFF2-40B4-BE49-F238E27FC236}">
                <a16:creationId xmlns:a16="http://schemas.microsoft.com/office/drawing/2014/main" id="{14562327-A41B-4486-9035-17056D12DF76}"/>
              </a:ext>
            </a:extLst>
          </p:cNvPr>
          <p:cNvSpPr txBox="1">
            <a:spLocks/>
          </p:cNvSpPr>
          <p:nvPr/>
        </p:nvSpPr>
        <p:spPr>
          <a:xfrm>
            <a:off x="7086600" y="6405508"/>
            <a:ext cx="2057400" cy="365125"/>
          </a:xfrm>
          <a:prstGeom prst="rect">
            <a:avLst/>
          </a:prstGeom>
          <a:noFill/>
          <a:ln>
            <a:noFill/>
          </a:ln>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AC1AD1-A8B6-4D57-BE0D-60C877BA181D}" type="slidenum">
              <a:rPr kumimoji="1" lang="ja-JP" altLang="en-US" smtClean="0">
                <a:latin typeface="Meiryo UI" panose="020B0604030504040204" pitchFamily="50" charset="-128"/>
                <a:ea typeface="Meiryo UI" panose="020B0604030504040204" pitchFamily="50" charset="-128"/>
              </a:rPr>
              <a:pPr/>
              <a:t>9</a:t>
            </a:fld>
            <a:endParaRPr kumimoji="1" lang="ja-JP" altLang="en-US">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C49CD62-D851-4875-AA4F-0BBC33C12A76}"/>
              </a:ext>
            </a:extLst>
          </p:cNvPr>
          <p:cNvSpPr txBox="1"/>
          <p:nvPr/>
        </p:nvSpPr>
        <p:spPr>
          <a:xfrm>
            <a:off x="3640151" y="5680253"/>
            <a:ext cx="5214362" cy="261610"/>
          </a:xfrm>
          <a:prstGeom prst="rect">
            <a:avLst/>
          </a:prstGeom>
          <a:noFill/>
        </p:spPr>
        <p:txBody>
          <a:bodyPr wrap="square" rtlCol="0">
            <a:spAutoFit/>
          </a:bodyPr>
          <a:lstStyle/>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２０２４年２月末までに、精算を完了させるスケジュールとなっている必要があります。</a:t>
            </a:r>
            <a:endParaRPr lang="en-US" altLang="ja-JP" sz="11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515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97d214e1-938a-44bb-9cd3-01e38c5eb5c1" xsi:nil="true"/>
    <SharedWithUsers xmlns="518146f0-1ff6-4923-9176-4829f8c48e50">
      <UserInfo>
        <DisplayName>Kairi Suzuki</DisplayName>
        <AccountId>26</AccountId>
        <AccountType/>
      </UserInfo>
    </SharedWithUsers>
    <TaxCatchAll xmlns="50c908b1-f277-4340-90a9-4611d0b0f078" xsi:nil="true"/>
    <lcf76f155ced4ddcb4097134ff3c332f xmlns="97d214e1-938a-44bb-9cd3-01e38c5eb5c1">
      <Terms xmlns="http://schemas.microsoft.com/office/infopath/2007/PartnerControls"/>
    </lcf76f155ced4ddcb4097134ff3c332f>
    <_Flow_SignoffStatus xmlns="97d214e1-938a-44bb-9cd3-01e38c5eb5c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1D773CFC55E2B45B936EC0F85CDE04C" ma:contentTypeVersion="17" ma:contentTypeDescription="新しいドキュメントを作成します。" ma:contentTypeScope="" ma:versionID="a799766da7cfb821c39422fc70ff2b64">
  <xsd:schema xmlns:xsd="http://www.w3.org/2001/XMLSchema" xmlns:xs="http://www.w3.org/2001/XMLSchema" xmlns:p="http://schemas.microsoft.com/office/2006/metadata/properties" xmlns:ns2="97d214e1-938a-44bb-9cd3-01e38c5eb5c1" xmlns:ns3="518146f0-1ff6-4923-9176-4829f8c48e50" xmlns:ns4="50c908b1-f277-4340-90a9-4611d0b0f078" targetNamespace="http://schemas.microsoft.com/office/2006/metadata/properties" ma:root="true" ma:fieldsID="fef720b256ecc96ec6ade4d258df6e7e" ns2:_="" ns3:_="" ns4:_="">
    <xsd:import namespace="97d214e1-938a-44bb-9cd3-01e38c5eb5c1"/>
    <xsd:import namespace="518146f0-1ff6-4923-9176-4829f8c48e50"/>
    <xsd:import namespace="50c908b1-f277-4340-90a9-4611d0b0f07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MediaServiceAutoKeyPoints" minOccurs="0"/>
                <xsd:element ref="ns2:MediaServiceKeyPoints" minOccurs="0"/>
                <xsd:element ref="ns2:lcf76f155ced4ddcb4097134ff3c332f" minOccurs="0"/>
                <xsd:element ref="ns4:TaxCatchAll"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d214e1-938a-44bb-9cd3-01e38c5eb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element name="_Flow_SignoffStatus" ma:index="24"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8146f0-1ff6-4923-9176-4829f8c48e50"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c908b1-f277-4340-90a9-4611d0b0f078"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ea6ec54-fa50-46af-8c35-c33d01b5b3a5}" ma:internalName="TaxCatchAll" ma:showField="CatchAllData" ma:web="518146f0-1ff6-4923-9176-4829f8c48e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F94758-02F2-4988-B37D-C64E6C92303B}">
  <ds:schemaRefs>
    <ds:schemaRef ds:uri="http://schemas.microsoft.com/sharepoint/v3/contenttype/forms"/>
  </ds:schemaRefs>
</ds:datastoreItem>
</file>

<file path=customXml/itemProps2.xml><?xml version="1.0" encoding="utf-8"?>
<ds:datastoreItem xmlns:ds="http://schemas.openxmlformats.org/officeDocument/2006/customXml" ds:itemID="{90B2CB6F-8EAC-468C-91C8-C3596DE81E04}">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purl.org/dc/terms/"/>
    <ds:schemaRef ds:uri="97d214e1-938a-44bb-9cd3-01e38c5eb5c1"/>
    <ds:schemaRef ds:uri="518146f0-1ff6-4923-9176-4829f8c48e50"/>
    <ds:schemaRef ds:uri="50c908b1-f277-4340-90a9-4611d0b0f078"/>
    <ds:schemaRef ds:uri="http://www.w3.org/XML/1998/namespace"/>
    <ds:schemaRef ds:uri="http://purl.org/dc/dcmitype/"/>
  </ds:schemaRefs>
</ds:datastoreItem>
</file>

<file path=customXml/itemProps3.xml><?xml version="1.0" encoding="utf-8"?>
<ds:datastoreItem xmlns:ds="http://schemas.openxmlformats.org/officeDocument/2006/customXml" ds:itemID="{8568D79E-2CFF-4619-B1F7-A00AD63DC57E}">
  <ds:schemaRefs>
    <ds:schemaRef ds:uri="50c908b1-f277-4340-90a9-4611d0b0f078"/>
    <ds:schemaRef ds:uri="518146f0-1ff6-4923-9176-4829f8c48e50"/>
    <ds:schemaRef ds:uri="97d214e1-938a-44bb-9cd3-01e38c5eb5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227</TotalTime>
  <Words>845</Words>
  <Application>Microsoft Office PowerPoint</Application>
  <PresentationFormat>画面に合わせる (4:3)</PresentationFormat>
  <Paragraphs>241</Paragraphs>
  <Slides>12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12</vt:i4>
      </vt:variant>
    </vt:vector>
  </HeadingPairs>
  <TitlesOfParts>
    <vt:vector size="20" baseType="lpstr">
      <vt:lpstr>EYInterstate</vt:lpstr>
      <vt:lpstr>EYInterstate Light</vt:lpstr>
      <vt:lpstr>Meiryo UI</vt:lpstr>
      <vt:lpstr>游ゴシック</vt:lpstr>
      <vt:lpstr>Arial</vt:lpstr>
      <vt:lpstr>Calibri</vt:lpstr>
      <vt:lpstr>Calibri Light</vt:lpstr>
      <vt:lpstr>Office テーマ</vt:lpstr>
      <vt:lpstr>PowerPoint プレゼンテーション</vt:lpstr>
      <vt:lpstr>①宿泊施設の高付加価値化改修</vt:lpstr>
      <vt:lpstr>PowerPoint プレゼンテーション</vt:lpstr>
      <vt:lpstr>PowerPoint プレゼンテーション</vt:lpstr>
      <vt:lpstr>PowerPoint プレゼンテーション</vt:lpstr>
      <vt:lpstr>②観光施設の改修、③二次交通ルート整備（改修）</vt:lpstr>
      <vt:lpstr>PowerPoint プレゼンテーション</vt:lpstr>
      <vt:lpstr>PowerPoint プレゼンテーション</vt:lpstr>
      <vt:lpstr>PowerPoint プレゼンテーション</vt:lpstr>
      <vt:lpstr>②二次交通ルート整備（実証運行・実証運航）</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事務局</dc:creator>
  <cp:lastModifiedBy>Administrator</cp:lastModifiedBy>
  <cp:revision>10</cp:revision>
  <dcterms:created xsi:type="dcterms:W3CDTF">2022-02-18T07:44:52Z</dcterms:created>
  <dcterms:modified xsi:type="dcterms:W3CDTF">2023-05-09T01:13:13Z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0x010100A1D773CFC55E2B45B936EC0F85CDE04C</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y fmtid="{D5CDD505-2E9C-101B-9397-08002B2CF9AE}" pid="9" name="MediaServiceImageTags">
    <vt:lpwstr/>
  </property>
  <property fmtid="{D5CDD505-2E9C-101B-9397-08002B2CF9AE}" pid="10" name="MSIP_Label_ea60d57e-af5b-4752-ac57-3e4f28ca11dc_Enabled">
    <vt:lpwstr>true</vt:lpwstr>
  </property>
  <property fmtid="{D5CDD505-2E9C-101B-9397-08002B2CF9AE}" pid="11" name="MSIP_Label_ea60d57e-af5b-4752-ac57-3e4f28ca11dc_SetDate">
    <vt:lpwstr>2023-05-02T04:35:43Z</vt:lpwstr>
  </property>
  <property fmtid="{D5CDD505-2E9C-101B-9397-08002B2CF9AE}" pid="12" name="MSIP_Label_ea60d57e-af5b-4752-ac57-3e4f28ca11dc_Method">
    <vt:lpwstr>Standard</vt:lpwstr>
  </property>
  <property fmtid="{D5CDD505-2E9C-101B-9397-08002B2CF9AE}" pid="13" name="MSIP_Label_ea60d57e-af5b-4752-ac57-3e4f28ca11dc_Name">
    <vt:lpwstr>ea60d57e-af5b-4752-ac57-3e4f28ca11dc</vt:lpwstr>
  </property>
  <property fmtid="{D5CDD505-2E9C-101B-9397-08002B2CF9AE}" pid="14" name="MSIP_Label_ea60d57e-af5b-4752-ac57-3e4f28ca11dc_SiteId">
    <vt:lpwstr>36da45f1-dd2c-4d1f-af13-5abe46b99921</vt:lpwstr>
  </property>
  <property fmtid="{D5CDD505-2E9C-101B-9397-08002B2CF9AE}" pid="15" name="MSIP_Label_ea60d57e-af5b-4752-ac57-3e4f28ca11dc_ActionId">
    <vt:lpwstr>dfc3d4d6-601f-46d9-b698-b87822cee105</vt:lpwstr>
  </property>
  <property fmtid="{D5CDD505-2E9C-101B-9397-08002B2CF9AE}" pid="16" name="MSIP_Label_ea60d57e-af5b-4752-ac57-3e4f28ca11dc_ContentBits">
    <vt:lpwstr>0</vt:lpwstr>
  </property>
</Properties>
</file>