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varScale="1">
        <p:scale>
          <a:sx n="54" d="100"/>
          <a:sy n="54" d="100"/>
        </p:scale>
        <p:origin x="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2022/11/14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2310273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2022/11/14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375266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2022/11/14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24811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2022/11/14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993836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2022/11/14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2386868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8CD404D-5EC0-4FC5-BB4E-5297F2D9461E}" type="datetimeFigureOut">
              <a:rPr kumimoji="1" lang="ja-JP" altLang="en-US" smtClean="0"/>
              <a:t>2022/11/14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09997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8CD404D-5EC0-4FC5-BB4E-5297F2D9461E}" type="datetimeFigureOut">
              <a:rPr kumimoji="1" lang="ja-JP" altLang="en-US" smtClean="0"/>
              <a:t>2022/11/14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44657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8CD404D-5EC0-4FC5-BB4E-5297F2D9461E}" type="datetimeFigureOut">
              <a:rPr kumimoji="1" lang="ja-JP" altLang="en-US" smtClean="0"/>
              <a:t>2022/11/14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1470882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CD404D-5EC0-4FC5-BB4E-5297F2D9461E}" type="datetimeFigureOut">
              <a:rPr kumimoji="1" lang="ja-JP" altLang="en-US" smtClean="0"/>
              <a:t>2022/11/14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4012999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CD404D-5EC0-4FC5-BB4E-5297F2D9461E}" type="datetimeFigureOut">
              <a:rPr kumimoji="1" lang="ja-JP" altLang="en-US" smtClean="0"/>
              <a:t>2022/11/14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1432070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CD404D-5EC0-4FC5-BB4E-5297F2D9461E}" type="datetimeFigureOut">
              <a:rPr kumimoji="1" lang="ja-JP" altLang="en-US" smtClean="0"/>
              <a:t>2022/11/14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4011853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8CD404D-5EC0-4FC5-BB4E-5297F2D9461E}" type="datetimeFigureOut">
              <a:rPr kumimoji="1" lang="ja-JP" altLang="en-US" smtClean="0"/>
              <a:t>2022/11/14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5556910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hyperlink" Target="http://www.pref.mie.lg.jp/nougi/hp/index.sht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正方形/長方形 1028">
            <a:extLst>
              <a:ext uri="{FF2B5EF4-FFF2-40B4-BE49-F238E27FC236}">
                <a16:creationId xmlns:a16="http://schemas.microsoft.com/office/drawing/2014/main" id="{E719A18B-2356-891D-C667-1E12A5870E8D}"/>
              </a:ext>
            </a:extLst>
          </p:cNvPr>
          <p:cNvSpPr/>
          <p:nvPr/>
        </p:nvSpPr>
        <p:spPr>
          <a:xfrm>
            <a:off x="2331752" y="3905535"/>
            <a:ext cx="2194496" cy="57432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1" name="正方形/長方形 1030">
            <a:extLst>
              <a:ext uri="{FF2B5EF4-FFF2-40B4-BE49-F238E27FC236}">
                <a16:creationId xmlns:a16="http://schemas.microsoft.com/office/drawing/2014/main" id="{4E32FCBD-DCC5-C451-D50F-EA3DBCC0A955}"/>
              </a:ext>
            </a:extLst>
          </p:cNvPr>
          <p:cNvSpPr/>
          <p:nvPr/>
        </p:nvSpPr>
        <p:spPr>
          <a:xfrm>
            <a:off x="87924" y="3915138"/>
            <a:ext cx="2194496" cy="57432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2" name="正方形/長方形 1031">
            <a:extLst>
              <a:ext uri="{FF2B5EF4-FFF2-40B4-BE49-F238E27FC236}">
                <a16:creationId xmlns:a16="http://schemas.microsoft.com/office/drawing/2014/main" id="{5EE69C1C-F426-DDB7-23F8-1EFA49DF1DB4}"/>
              </a:ext>
            </a:extLst>
          </p:cNvPr>
          <p:cNvSpPr/>
          <p:nvPr/>
        </p:nvSpPr>
        <p:spPr>
          <a:xfrm>
            <a:off x="4575580" y="3899036"/>
            <a:ext cx="2194496" cy="57432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5" name="図 1024">
            <a:extLst>
              <a:ext uri="{FF2B5EF4-FFF2-40B4-BE49-F238E27FC236}">
                <a16:creationId xmlns:a16="http://schemas.microsoft.com/office/drawing/2014/main" id="{426928B8-C52D-F6F9-92AE-C971A373A4F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3710058" y="97357"/>
            <a:ext cx="2401058" cy="1800794"/>
          </a:xfrm>
          <a:prstGeom prst="rect">
            <a:avLst/>
          </a:prstGeom>
        </p:spPr>
      </p:pic>
      <p:pic>
        <p:nvPicPr>
          <p:cNvPr id="1030" name="Picture 6" descr="#">
            <a:extLst>
              <a:ext uri="{FF2B5EF4-FFF2-40B4-BE49-F238E27FC236}">
                <a16:creationId xmlns:a16="http://schemas.microsoft.com/office/drawing/2014/main" id="{199EF42A-3796-C303-4FD4-C24AFC461B27}"/>
              </a:ext>
            </a:extLst>
          </p:cNvPr>
          <p:cNvPicPr>
            <a:picLocks noChangeAspect="1" noChangeArrowheads="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b="38065"/>
          <a:stretch/>
        </p:blipFill>
        <p:spPr bwMode="auto">
          <a:xfrm>
            <a:off x="3501100" y="7557326"/>
            <a:ext cx="3277768" cy="1648219"/>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a:extLst>
              <a:ext uri="{FF2B5EF4-FFF2-40B4-BE49-F238E27FC236}">
                <a16:creationId xmlns:a16="http://schemas.microsoft.com/office/drawing/2014/main" id="{BAA911C1-6FDD-4173-5ADA-CC9CFF0611A5}"/>
              </a:ext>
            </a:extLst>
          </p:cNvPr>
          <p:cNvSpPr txBox="1"/>
          <p:nvPr/>
        </p:nvSpPr>
        <p:spPr>
          <a:xfrm>
            <a:off x="79011" y="178601"/>
            <a:ext cx="3464410" cy="1785104"/>
          </a:xfrm>
          <a:prstGeom prst="rect">
            <a:avLst/>
          </a:prstGeom>
          <a:noFill/>
        </p:spPr>
        <p:txBody>
          <a:bodyPr wrap="none" rtlCol="0">
            <a:spAutoFit/>
          </a:bodyPr>
          <a:lstStyle/>
          <a:p>
            <a:r>
              <a:rPr kumimoji="1" lang="ja-JP" altLang="en-US" sz="2800" dirty="0">
                <a:latin typeface="HGP創英角ｺﾞｼｯｸUB" panose="020B0A00000000000000" pitchFamily="50" charset="-128"/>
                <a:ea typeface="HGP創英角ｺﾞｼｯｸUB" panose="020B0A00000000000000" pitchFamily="50" charset="-128"/>
              </a:rPr>
              <a:t>令和４年度</a:t>
            </a:r>
            <a:endParaRPr kumimoji="1" lang="en-US" altLang="ja-JP" sz="2800" dirty="0">
              <a:latin typeface="HGP創英角ｺﾞｼｯｸUB" panose="020B0A00000000000000" pitchFamily="50" charset="-128"/>
              <a:ea typeface="HGP創英角ｺﾞｼｯｸUB" panose="020B0A00000000000000" pitchFamily="50" charset="-128"/>
            </a:endParaRPr>
          </a:p>
          <a:p>
            <a:r>
              <a:rPr kumimoji="1" lang="ja-JP" altLang="en-US" sz="2800" dirty="0">
                <a:latin typeface="HGP創英角ｺﾞｼｯｸUB" panose="020B0A00000000000000" pitchFamily="50" charset="-128"/>
                <a:ea typeface="HGP創英角ｺﾞｼｯｸUB" panose="020B0A00000000000000" pitchFamily="50" charset="-128"/>
              </a:rPr>
              <a:t>スマートグリーンハウス</a:t>
            </a:r>
            <a:endParaRPr kumimoji="1" lang="en-US" altLang="ja-JP" sz="2800" dirty="0">
              <a:latin typeface="HGP創英角ｺﾞｼｯｸUB" panose="020B0A00000000000000" pitchFamily="50" charset="-128"/>
              <a:ea typeface="HGP創英角ｺﾞｼｯｸUB" panose="020B0A00000000000000" pitchFamily="50" charset="-128"/>
            </a:endParaRPr>
          </a:p>
          <a:p>
            <a:r>
              <a:rPr kumimoji="1" lang="ja-JP" altLang="en-US" sz="2800" dirty="0">
                <a:latin typeface="HGP創英角ｺﾞｼｯｸUB" panose="020B0A00000000000000" pitchFamily="50" charset="-128"/>
                <a:ea typeface="HGP創英角ｺﾞｼｯｸUB" panose="020B0A00000000000000" pitchFamily="50" charset="-128"/>
              </a:rPr>
              <a:t>展開推進研修会</a:t>
            </a:r>
            <a:endParaRPr kumimoji="1" lang="en-US" altLang="ja-JP" sz="2800" dirty="0">
              <a:latin typeface="HGP創英角ｺﾞｼｯｸUB" panose="020B0A00000000000000" pitchFamily="50" charset="-128"/>
              <a:ea typeface="HGP創英角ｺﾞｼｯｸUB" panose="020B0A00000000000000" pitchFamily="50" charset="-128"/>
            </a:endParaRPr>
          </a:p>
          <a:p>
            <a:endParaRPr kumimoji="1" lang="en-US" altLang="ja-JP" sz="1000" dirty="0">
              <a:latin typeface="HGP創英角ｺﾞｼｯｸUB" panose="020B0A00000000000000" pitchFamily="50" charset="-128"/>
              <a:ea typeface="HGP創英角ｺﾞｼｯｸUB" panose="020B0A00000000000000" pitchFamily="50" charset="-128"/>
            </a:endParaRPr>
          </a:p>
          <a:p>
            <a:r>
              <a:rPr kumimoji="1" lang="ja-JP" altLang="en-US" sz="1600" dirty="0">
                <a:latin typeface="HGP創英角ｺﾞｼｯｸUB" panose="020B0A00000000000000" pitchFamily="50" charset="-128"/>
                <a:ea typeface="HGP創英角ｺﾞｼｯｸUB" panose="020B0A00000000000000" pitchFamily="50" charset="-128"/>
              </a:rPr>
              <a:t>（主催：三重県農業研究所）</a:t>
            </a:r>
          </a:p>
        </p:txBody>
      </p:sp>
      <p:sp>
        <p:nvSpPr>
          <p:cNvPr id="6" name="矢印: 五方向 5">
            <a:extLst>
              <a:ext uri="{FF2B5EF4-FFF2-40B4-BE49-F238E27FC236}">
                <a16:creationId xmlns:a16="http://schemas.microsoft.com/office/drawing/2014/main" id="{47406231-0923-FFB5-C3E6-E9B2D1E3C960}"/>
              </a:ext>
            </a:extLst>
          </p:cNvPr>
          <p:cNvSpPr/>
          <p:nvPr/>
        </p:nvSpPr>
        <p:spPr>
          <a:xfrm>
            <a:off x="87924" y="2051538"/>
            <a:ext cx="1547446" cy="369277"/>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開催日時</a:t>
            </a:r>
          </a:p>
        </p:txBody>
      </p:sp>
      <p:sp>
        <p:nvSpPr>
          <p:cNvPr id="7" name="テキスト ボックス 6">
            <a:extLst>
              <a:ext uri="{FF2B5EF4-FFF2-40B4-BE49-F238E27FC236}">
                <a16:creationId xmlns:a16="http://schemas.microsoft.com/office/drawing/2014/main" id="{98D6C475-41DB-7720-BCD1-AA09127CBD1F}"/>
              </a:ext>
            </a:extLst>
          </p:cNvPr>
          <p:cNvSpPr txBox="1"/>
          <p:nvPr/>
        </p:nvSpPr>
        <p:spPr>
          <a:xfrm>
            <a:off x="1635370" y="2012619"/>
            <a:ext cx="3143809" cy="400110"/>
          </a:xfrm>
          <a:prstGeom prst="rect">
            <a:avLst/>
          </a:prstGeom>
          <a:noFill/>
        </p:spPr>
        <p:txBody>
          <a:bodyPr wrap="none" rtlCol="0">
            <a:spAutoFit/>
          </a:bodyPr>
          <a:lstStyle/>
          <a:p>
            <a:r>
              <a:rPr kumimoji="1" lang="ja-JP" altLang="en-US" sz="1400" b="1" dirty="0">
                <a:latin typeface="ＭＳ ゴシック" panose="020B0609070205080204" pitchFamily="49" charset="-128"/>
                <a:ea typeface="ＭＳ ゴシック" panose="020B0609070205080204" pitchFamily="49" charset="-128"/>
              </a:rPr>
              <a:t>令和</a:t>
            </a:r>
            <a:r>
              <a:rPr kumimoji="1" lang="en-US" altLang="ja-JP" sz="1400" b="1" dirty="0">
                <a:latin typeface="ＭＳ ゴシック" panose="020B0609070205080204" pitchFamily="49" charset="-128"/>
                <a:ea typeface="ＭＳ ゴシック" panose="020B0609070205080204" pitchFamily="49" charset="-128"/>
              </a:rPr>
              <a:t>4</a:t>
            </a:r>
            <a:r>
              <a:rPr kumimoji="1" lang="ja-JP" altLang="en-US" sz="1400" b="1" dirty="0">
                <a:latin typeface="ＭＳ ゴシック" panose="020B0609070205080204" pitchFamily="49" charset="-128"/>
                <a:ea typeface="ＭＳ ゴシック" panose="020B0609070205080204" pitchFamily="49" charset="-128"/>
              </a:rPr>
              <a:t>年</a:t>
            </a:r>
            <a:r>
              <a:rPr kumimoji="1" lang="en-US" altLang="ja-JP" sz="2000" b="1" dirty="0">
                <a:latin typeface="ＭＳ ゴシック" panose="020B0609070205080204" pitchFamily="49" charset="-128"/>
                <a:ea typeface="ＭＳ ゴシック" panose="020B0609070205080204" pitchFamily="49" charset="-128"/>
              </a:rPr>
              <a:t>12</a:t>
            </a:r>
            <a:r>
              <a:rPr kumimoji="1" lang="ja-JP" altLang="en-US" sz="2000" b="1" dirty="0">
                <a:latin typeface="ＭＳ ゴシック" panose="020B0609070205080204" pitchFamily="49" charset="-128"/>
                <a:ea typeface="ＭＳ ゴシック" panose="020B0609070205080204" pitchFamily="49" charset="-128"/>
              </a:rPr>
              <a:t>月</a:t>
            </a:r>
            <a:r>
              <a:rPr kumimoji="1" lang="en-US" altLang="ja-JP" sz="2000" b="1" dirty="0">
                <a:latin typeface="ＭＳ ゴシック" panose="020B0609070205080204" pitchFamily="49" charset="-128"/>
                <a:ea typeface="ＭＳ ゴシック" panose="020B0609070205080204" pitchFamily="49" charset="-128"/>
              </a:rPr>
              <a:t>9</a:t>
            </a:r>
            <a:r>
              <a:rPr kumimoji="1" lang="ja-JP" altLang="en-US" sz="2000" b="1" dirty="0">
                <a:latin typeface="ＭＳ ゴシック" panose="020B0609070205080204" pitchFamily="49" charset="-128"/>
                <a:ea typeface="ＭＳ ゴシック" panose="020B0609070205080204" pitchFamily="49" charset="-128"/>
              </a:rPr>
              <a:t>日</a:t>
            </a:r>
            <a:r>
              <a:rPr kumimoji="1" lang="en-US" altLang="ja-JP" sz="2000" b="1" dirty="0">
                <a:latin typeface="ＭＳ ゴシック" panose="020B0609070205080204" pitchFamily="49" charset="-128"/>
                <a:ea typeface="ＭＳ ゴシック" panose="020B0609070205080204" pitchFamily="49" charset="-128"/>
              </a:rPr>
              <a:t>(</a:t>
            </a:r>
            <a:r>
              <a:rPr kumimoji="1" lang="ja-JP" altLang="en-US" sz="2000" b="1" dirty="0">
                <a:latin typeface="ＭＳ ゴシック" panose="020B0609070205080204" pitchFamily="49" charset="-128"/>
                <a:ea typeface="ＭＳ ゴシック" panose="020B0609070205080204" pitchFamily="49" charset="-128"/>
              </a:rPr>
              <a:t>金</a:t>
            </a:r>
            <a:r>
              <a:rPr kumimoji="1" lang="en-US" altLang="ja-JP" sz="2000" b="1" dirty="0">
                <a:latin typeface="ＭＳ ゴシック" panose="020B0609070205080204" pitchFamily="49" charset="-128"/>
                <a:ea typeface="ＭＳ ゴシック" panose="020B0609070205080204" pitchFamily="49" charset="-128"/>
              </a:rPr>
              <a:t>)13:30</a:t>
            </a:r>
            <a:r>
              <a:rPr kumimoji="1" lang="ja-JP" altLang="en-US" sz="2000" b="1" dirty="0">
                <a:latin typeface="ＭＳ ゴシック" panose="020B0609070205080204" pitchFamily="49" charset="-128"/>
                <a:ea typeface="ＭＳ ゴシック" panose="020B0609070205080204" pitchFamily="49" charset="-128"/>
              </a:rPr>
              <a:t>～</a:t>
            </a:r>
            <a:endParaRPr kumimoji="1" lang="ja-JP" altLang="en-US" sz="1600" b="1" dirty="0">
              <a:latin typeface="ＭＳ ゴシック" panose="020B0609070205080204" pitchFamily="49" charset="-128"/>
              <a:ea typeface="ＭＳ ゴシック" panose="020B0609070205080204" pitchFamily="49" charset="-128"/>
            </a:endParaRPr>
          </a:p>
        </p:txBody>
      </p:sp>
      <p:sp>
        <p:nvSpPr>
          <p:cNvPr id="8" name="矢印: 五方向 7">
            <a:extLst>
              <a:ext uri="{FF2B5EF4-FFF2-40B4-BE49-F238E27FC236}">
                <a16:creationId xmlns:a16="http://schemas.microsoft.com/office/drawing/2014/main" id="{157ECDD2-16A9-3BA0-EE7E-22666EA5EF96}"/>
              </a:ext>
            </a:extLst>
          </p:cNvPr>
          <p:cNvSpPr/>
          <p:nvPr/>
        </p:nvSpPr>
        <p:spPr>
          <a:xfrm>
            <a:off x="87924" y="2464777"/>
            <a:ext cx="1547446" cy="369277"/>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参加応募締切</a:t>
            </a:r>
          </a:p>
        </p:txBody>
      </p:sp>
      <p:sp>
        <p:nvSpPr>
          <p:cNvPr id="9" name="テキスト ボックス 8">
            <a:extLst>
              <a:ext uri="{FF2B5EF4-FFF2-40B4-BE49-F238E27FC236}">
                <a16:creationId xmlns:a16="http://schemas.microsoft.com/office/drawing/2014/main" id="{ADE71904-8CC3-03F5-1ACC-344DAE79E4A5}"/>
              </a:ext>
            </a:extLst>
          </p:cNvPr>
          <p:cNvSpPr txBox="1"/>
          <p:nvPr/>
        </p:nvSpPr>
        <p:spPr>
          <a:xfrm>
            <a:off x="1648924" y="2491722"/>
            <a:ext cx="2698175" cy="307777"/>
          </a:xfrm>
          <a:prstGeom prst="rect">
            <a:avLst/>
          </a:prstGeom>
          <a:noFill/>
        </p:spPr>
        <p:txBody>
          <a:bodyPr wrap="none" rtlCol="0">
            <a:spAutoFit/>
          </a:bodyPr>
          <a:lstStyle/>
          <a:p>
            <a:r>
              <a:rPr kumimoji="1" lang="ja-JP" altLang="en-US" sz="1400" dirty="0">
                <a:latin typeface="ＭＳ ゴシック" panose="020B0609070205080204" pitchFamily="49" charset="-128"/>
                <a:ea typeface="ＭＳ ゴシック" panose="020B0609070205080204" pitchFamily="49" charset="-128"/>
              </a:rPr>
              <a:t>令和</a:t>
            </a:r>
            <a:r>
              <a:rPr kumimoji="1" lang="en-US" altLang="ja-JP" sz="1400" dirty="0">
                <a:latin typeface="ＭＳ ゴシック" panose="020B0609070205080204" pitchFamily="49" charset="-128"/>
                <a:ea typeface="ＭＳ ゴシック" panose="020B0609070205080204" pitchFamily="49" charset="-128"/>
              </a:rPr>
              <a:t>4</a:t>
            </a:r>
            <a:r>
              <a:rPr kumimoji="1" lang="ja-JP" altLang="en-US" sz="1400" dirty="0">
                <a:latin typeface="ＭＳ ゴシック" panose="020B0609070205080204" pitchFamily="49" charset="-128"/>
                <a:ea typeface="ＭＳ ゴシック" panose="020B0609070205080204" pitchFamily="49" charset="-128"/>
              </a:rPr>
              <a:t>年</a:t>
            </a:r>
            <a:r>
              <a:rPr kumimoji="1" lang="en-US" altLang="ja-JP" sz="1400" dirty="0">
                <a:latin typeface="ＭＳ ゴシック" panose="020B0609070205080204" pitchFamily="49" charset="-128"/>
                <a:ea typeface="ＭＳ ゴシック" panose="020B0609070205080204" pitchFamily="49" charset="-128"/>
              </a:rPr>
              <a:t>11</a:t>
            </a:r>
            <a:r>
              <a:rPr kumimoji="1" lang="ja-JP" altLang="en-US" sz="1400" dirty="0">
                <a:latin typeface="ＭＳ ゴシック" panose="020B0609070205080204" pitchFamily="49" charset="-128"/>
                <a:ea typeface="ＭＳ ゴシック" panose="020B0609070205080204" pitchFamily="49" charset="-128"/>
              </a:rPr>
              <a:t>月</a:t>
            </a:r>
            <a:r>
              <a:rPr kumimoji="1" lang="en-US" altLang="ja-JP" sz="1400" dirty="0">
                <a:latin typeface="ＭＳ ゴシック" panose="020B0609070205080204" pitchFamily="49" charset="-128"/>
                <a:ea typeface="ＭＳ ゴシック" panose="020B0609070205080204" pitchFamily="49" charset="-128"/>
              </a:rPr>
              <a:t>25</a:t>
            </a:r>
            <a:r>
              <a:rPr kumimoji="1" lang="ja-JP" altLang="en-US" sz="1400" dirty="0">
                <a:latin typeface="ＭＳ ゴシック" panose="020B0609070205080204" pitchFamily="49" charset="-128"/>
                <a:ea typeface="ＭＳ ゴシック" panose="020B0609070205080204" pitchFamily="49" charset="-128"/>
              </a:rPr>
              <a:t>日</a:t>
            </a:r>
            <a:r>
              <a:rPr kumimoji="1" lang="en-US" altLang="ja-JP" sz="1400" dirty="0">
                <a:latin typeface="ＭＳ ゴシック" panose="020B0609070205080204" pitchFamily="49" charset="-128"/>
                <a:ea typeface="ＭＳ ゴシック" panose="020B0609070205080204" pitchFamily="49" charset="-128"/>
              </a:rPr>
              <a:t>(</a:t>
            </a:r>
            <a:r>
              <a:rPr kumimoji="1" lang="ja-JP" altLang="en-US" sz="1400" dirty="0">
                <a:latin typeface="ＭＳ ゴシック" panose="020B0609070205080204" pitchFamily="49" charset="-128"/>
                <a:ea typeface="ＭＳ ゴシック" panose="020B0609070205080204" pitchFamily="49" charset="-128"/>
              </a:rPr>
              <a:t>金</a:t>
            </a:r>
            <a:r>
              <a:rPr kumimoji="1" lang="en-US" altLang="ja-JP" sz="1400" dirty="0">
                <a:latin typeface="ＭＳ ゴシック" panose="020B0609070205080204" pitchFamily="49" charset="-128"/>
                <a:ea typeface="ＭＳ ゴシック" panose="020B0609070205080204" pitchFamily="49" charset="-128"/>
              </a:rPr>
              <a:t>)17:15</a:t>
            </a:r>
            <a:r>
              <a:rPr kumimoji="1" lang="ja-JP" altLang="en-US" sz="1400" dirty="0">
                <a:latin typeface="ＭＳ ゴシック" panose="020B0609070205080204" pitchFamily="49" charset="-128"/>
                <a:ea typeface="ＭＳ ゴシック" panose="020B0609070205080204" pitchFamily="49" charset="-128"/>
              </a:rPr>
              <a:t>必着</a:t>
            </a:r>
            <a:endParaRPr kumimoji="1" lang="ja-JP" altLang="en-US" dirty="0">
              <a:latin typeface="ＭＳ ゴシック" panose="020B0609070205080204" pitchFamily="49" charset="-128"/>
              <a:ea typeface="ＭＳ ゴシック" panose="020B0609070205080204" pitchFamily="49" charset="-128"/>
            </a:endParaRPr>
          </a:p>
        </p:txBody>
      </p:sp>
      <p:sp>
        <p:nvSpPr>
          <p:cNvPr id="12" name="テキスト ボックス 11">
            <a:extLst>
              <a:ext uri="{FF2B5EF4-FFF2-40B4-BE49-F238E27FC236}">
                <a16:creationId xmlns:a16="http://schemas.microsoft.com/office/drawing/2014/main" id="{1C7D014E-E5DA-544A-8165-41BC176E8409}"/>
              </a:ext>
            </a:extLst>
          </p:cNvPr>
          <p:cNvSpPr txBox="1"/>
          <p:nvPr/>
        </p:nvSpPr>
        <p:spPr>
          <a:xfrm>
            <a:off x="87925" y="3219076"/>
            <a:ext cx="6664568" cy="369332"/>
          </a:xfrm>
          <a:prstGeom prst="rect">
            <a:avLst/>
          </a:prstGeom>
          <a:noFill/>
        </p:spPr>
        <p:txBody>
          <a:bodyPr wrap="square">
            <a:spAutoFit/>
          </a:bodyPr>
          <a:lstStyle/>
          <a:p>
            <a:pPr algn="ctr"/>
            <a:r>
              <a:rPr lang="ja-JP" altLang="ja-JP" sz="1800" kern="100" dirty="0">
                <a:effectLst/>
                <a:latin typeface="HGP創英角ｺﾞｼｯｸUB" panose="020B0A00000000000000" pitchFamily="50" charset="-128"/>
                <a:ea typeface="HGP創英角ｺﾞｼｯｸUB" panose="020B0A00000000000000" pitchFamily="50" charset="-128"/>
                <a:cs typeface="Arial" panose="020B0604020202020204" pitchFamily="34" charset="0"/>
              </a:rPr>
              <a:t>施設園芸におけるポリネーターの現状と</a:t>
            </a:r>
            <a:r>
              <a:rPr lang="en-US" altLang="ja-JP" sz="1800" kern="100" dirty="0">
                <a:effectLst/>
                <a:latin typeface="HGP創英角ｺﾞｼｯｸUB" panose="020B0A00000000000000" pitchFamily="50" charset="-128"/>
                <a:ea typeface="HGP創英角ｺﾞｼｯｸUB" panose="020B0A00000000000000" pitchFamily="50" charset="-128"/>
                <a:cs typeface="Arial" panose="020B0604020202020204" pitchFamily="34" charset="0"/>
              </a:rPr>
              <a:t>ICT</a:t>
            </a:r>
            <a:r>
              <a:rPr lang="ja-JP" altLang="ja-JP" sz="1800" kern="100" dirty="0">
                <a:effectLst/>
                <a:latin typeface="HGP創英角ｺﾞｼｯｸUB" panose="020B0A00000000000000" pitchFamily="50" charset="-128"/>
                <a:ea typeface="HGP創英角ｺﾞｼｯｸUB" panose="020B0A00000000000000" pitchFamily="50" charset="-128"/>
                <a:cs typeface="Arial" panose="020B0604020202020204" pitchFamily="34" charset="0"/>
              </a:rPr>
              <a:t>技術の展望</a:t>
            </a:r>
            <a:endParaRPr lang="ja-JP" altLang="ja-JP" sz="1000" kern="1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endParaRPr>
          </a:p>
        </p:txBody>
      </p:sp>
      <p:sp>
        <p:nvSpPr>
          <p:cNvPr id="13" name="四角形: 角を丸くする 12">
            <a:extLst>
              <a:ext uri="{FF2B5EF4-FFF2-40B4-BE49-F238E27FC236}">
                <a16:creationId xmlns:a16="http://schemas.microsoft.com/office/drawing/2014/main" id="{B83235E7-56F1-11E9-6395-20635099EC77}"/>
              </a:ext>
            </a:extLst>
          </p:cNvPr>
          <p:cNvSpPr/>
          <p:nvPr/>
        </p:nvSpPr>
        <p:spPr>
          <a:xfrm>
            <a:off x="2004268" y="295922"/>
            <a:ext cx="2101740" cy="3195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先着順　参加費無料！</a:t>
            </a:r>
          </a:p>
        </p:txBody>
      </p:sp>
      <p:graphicFrame>
        <p:nvGraphicFramePr>
          <p:cNvPr id="15" name="表 15">
            <a:extLst>
              <a:ext uri="{FF2B5EF4-FFF2-40B4-BE49-F238E27FC236}">
                <a16:creationId xmlns:a16="http://schemas.microsoft.com/office/drawing/2014/main" id="{17AEF474-8E5C-7394-D082-43A1020F884E}"/>
              </a:ext>
            </a:extLst>
          </p:cNvPr>
          <p:cNvGraphicFramePr>
            <a:graphicFrameLocks noGrp="1"/>
          </p:cNvGraphicFramePr>
          <p:nvPr>
            <p:extLst>
              <p:ext uri="{D42A27DB-BD31-4B8C-83A1-F6EECF244321}">
                <p14:modId xmlns:p14="http://schemas.microsoft.com/office/powerpoint/2010/main" val="1287660820"/>
              </p:ext>
            </p:extLst>
          </p:nvPr>
        </p:nvGraphicFramePr>
        <p:xfrm>
          <a:off x="96715" y="3658775"/>
          <a:ext cx="6664572" cy="1753029"/>
        </p:xfrm>
        <a:graphic>
          <a:graphicData uri="http://schemas.openxmlformats.org/drawingml/2006/table">
            <a:tbl>
              <a:tblPr firstRow="1" bandRow="1">
                <a:tableStyleId>{2D5ABB26-0587-4C30-8999-92F81FD0307C}</a:tableStyleId>
              </a:tblPr>
              <a:tblGrid>
                <a:gridCol w="1441939">
                  <a:extLst>
                    <a:ext uri="{9D8B030D-6E8A-4147-A177-3AD203B41FA5}">
                      <a16:colId xmlns:a16="http://schemas.microsoft.com/office/drawing/2014/main" val="2810094433"/>
                    </a:ext>
                  </a:extLst>
                </a:gridCol>
                <a:gridCol w="779585">
                  <a:extLst>
                    <a:ext uri="{9D8B030D-6E8A-4147-A177-3AD203B41FA5}">
                      <a16:colId xmlns:a16="http://schemas.microsoft.com/office/drawing/2014/main" val="2634326508"/>
                    </a:ext>
                  </a:extLst>
                </a:gridCol>
                <a:gridCol w="1471246">
                  <a:extLst>
                    <a:ext uri="{9D8B030D-6E8A-4147-A177-3AD203B41FA5}">
                      <a16:colId xmlns:a16="http://schemas.microsoft.com/office/drawing/2014/main" val="2565864751"/>
                    </a:ext>
                  </a:extLst>
                </a:gridCol>
                <a:gridCol w="750278">
                  <a:extLst>
                    <a:ext uri="{9D8B030D-6E8A-4147-A177-3AD203B41FA5}">
                      <a16:colId xmlns:a16="http://schemas.microsoft.com/office/drawing/2014/main" val="1667719704"/>
                    </a:ext>
                  </a:extLst>
                </a:gridCol>
                <a:gridCol w="1368668">
                  <a:extLst>
                    <a:ext uri="{9D8B030D-6E8A-4147-A177-3AD203B41FA5}">
                      <a16:colId xmlns:a16="http://schemas.microsoft.com/office/drawing/2014/main" val="3014592006"/>
                    </a:ext>
                  </a:extLst>
                </a:gridCol>
                <a:gridCol w="852856">
                  <a:extLst>
                    <a:ext uri="{9D8B030D-6E8A-4147-A177-3AD203B41FA5}">
                      <a16:colId xmlns:a16="http://schemas.microsoft.com/office/drawing/2014/main" val="204303687"/>
                    </a:ext>
                  </a:extLst>
                </a:gridCol>
              </a:tblGrid>
              <a:tr h="283209">
                <a:tc gridSpan="2">
                  <a:txBody>
                    <a:bodyPr/>
                    <a:lstStyle/>
                    <a:p>
                      <a:pPr algn="ctr"/>
                      <a:r>
                        <a:rPr kumimoji="1" lang="ja-JP" altLang="en-US" sz="1200" dirty="0">
                          <a:latin typeface="ＭＳ ゴシック" panose="020B0609070205080204" pitchFamily="49" charset="-128"/>
                          <a:ea typeface="ＭＳ ゴシック" panose="020B0609070205080204" pitchFamily="49" charset="-128"/>
                        </a:rPr>
                        <a:t>講演</a:t>
                      </a:r>
                      <a:r>
                        <a:rPr kumimoji="1" lang="en-US" altLang="ja-JP" sz="1200" dirty="0">
                          <a:latin typeface="ＭＳ ゴシック" panose="020B0609070205080204" pitchFamily="49" charset="-128"/>
                          <a:ea typeface="ＭＳ ゴシック" panose="020B0609070205080204" pitchFamily="49" charset="-128"/>
                        </a:rPr>
                        <a:t>Ⅰ</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ja-JP" altLang="en-US" sz="1200" dirty="0">
                          <a:latin typeface="ＭＳ ゴシック" panose="020B0609070205080204" pitchFamily="49" charset="-128"/>
                          <a:ea typeface="ＭＳ ゴシック" panose="020B0609070205080204" pitchFamily="49" charset="-128"/>
                        </a:rPr>
                        <a:t>講演</a:t>
                      </a:r>
                      <a:r>
                        <a:rPr kumimoji="1" lang="en-US" altLang="ja-JP" sz="1200" dirty="0">
                          <a:latin typeface="ＭＳ ゴシック" panose="020B0609070205080204" pitchFamily="49" charset="-128"/>
                          <a:ea typeface="ＭＳ ゴシック" panose="020B0609070205080204" pitchFamily="49" charset="-128"/>
                        </a:rPr>
                        <a:t>Ⅱ</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ja-JP" altLang="en-US" sz="1200" dirty="0">
                          <a:latin typeface="ＭＳ ゴシック" panose="020B0609070205080204" pitchFamily="49" charset="-128"/>
                          <a:ea typeface="ＭＳ ゴシック" panose="020B0609070205080204" pitchFamily="49" charset="-128"/>
                        </a:rPr>
                        <a:t>実演</a:t>
                      </a:r>
                      <a:r>
                        <a:rPr kumimoji="1" lang="en-US" altLang="ja-JP" sz="1200" dirty="0">
                          <a:latin typeface="ＭＳ ゴシック" panose="020B0609070205080204" pitchFamily="49" charset="-128"/>
                          <a:ea typeface="ＭＳ ゴシック" panose="020B0609070205080204" pitchFamily="49" charset="-128"/>
                        </a:rPr>
                        <a:t>Ⅰ</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4038160326"/>
                  </a:ext>
                </a:extLst>
              </a:tr>
              <a:tr h="569858">
                <a:tc gridSpan="2">
                  <a:txBody>
                    <a:bodyPr/>
                    <a:lstStyle/>
                    <a:p>
                      <a:pPr algn="ctr"/>
                      <a:r>
                        <a:rPr kumimoji="1" lang="ja-JP" altLang="en-US" sz="1400" b="0" dirty="0">
                          <a:latin typeface="HGP創英角ｺﾞｼｯｸUB" panose="020B0A00000000000000" pitchFamily="50" charset="-128"/>
                          <a:ea typeface="HGP創英角ｺﾞｼｯｸUB" panose="020B0A00000000000000" pitchFamily="50" charset="-128"/>
                        </a:rPr>
                        <a:t>施設園芸における</a:t>
                      </a:r>
                      <a:endParaRPr kumimoji="1" lang="en-US" altLang="ja-JP" sz="1400" b="0" dirty="0">
                        <a:latin typeface="HGP創英角ｺﾞｼｯｸUB" panose="020B0A00000000000000" pitchFamily="50" charset="-128"/>
                        <a:ea typeface="HGP創英角ｺﾞｼｯｸUB" panose="020B0A00000000000000" pitchFamily="50" charset="-128"/>
                      </a:endParaRPr>
                    </a:p>
                    <a:p>
                      <a:pPr algn="ctr"/>
                      <a:r>
                        <a:rPr kumimoji="1" lang="ja-JP" altLang="en-US" sz="1400" b="0" dirty="0">
                          <a:latin typeface="HGP創英角ｺﾞｼｯｸUB" panose="020B0A00000000000000" pitchFamily="50" charset="-128"/>
                          <a:ea typeface="HGP創英角ｺﾞｼｯｸUB" panose="020B0A00000000000000" pitchFamily="50" charset="-128"/>
                        </a:rPr>
                        <a:t>授粉者の利用について</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ja-JP" altLang="en-US" sz="1400" b="0" kern="1200" dirty="0">
                          <a:solidFill>
                            <a:schemeClr val="tx1"/>
                          </a:solidFill>
                          <a:effectLst/>
                          <a:latin typeface="HGP創英角ｺﾞｼｯｸUB" panose="020B0A00000000000000" pitchFamily="50" charset="-128"/>
                          <a:ea typeface="HGP創英角ｺﾞｼｯｸUB" panose="020B0A00000000000000" pitchFamily="50" charset="-128"/>
                          <a:cs typeface="+mn-cs"/>
                        </a:rPr>
                        <a:t>ミツバチ活動把握に向けた</a:t>
                      </a:r>
                      <a:r>
                        <a:rPr kumimoji="1" lang="en-US" altLang="ja-JP" sz="1400" b="0" kern="1200" dirty="0">
                          <a:solidFill>
                            <a:schemeClr val="tx1"/>
                          </a:solidFill>
                          <a:effectLst/>
                          <a:latin typeface="HGP創英角ｺﾞｼｯｸUB" panose="020B0A00000000000000" pitchFamily="50" charset="-128"/>
                          <a:ea typeface="HGP創英角ｺﾞｼｯｸUB" panose="020B0A00000000000000" pitchFamily="50" charset="-128"/>
                          <a:cs typeface="+mn-cs"/>
                        </a:rPr>
                        <a:t>ICT</a:t>
                      </a:r>
                      <a:r>
                        <a:rPr kumimoji="1" lang="ja-JP" altLang="ja-JP" sz="1400" b="0" kern="1200" dirty="0">
                          <a:solidFill>
                            <a:schemeClr val="tx1"/>
                          </a:solidFill>
                          <a:effectLst/>
                          <a:latin typeface="HGP創英角ｺﾞｼｯｸUB" panose="020B0A00000000000000" pitchFamily="50" charset="-128"/>
                          <a:ea typeface="HGP創英角ｺﾞｼｯｸUB" panose="020B0A00000000000000" pitchFamily="50" charset="-128"/>
                          <a:cs typeface="+mn-cs"/>
                        </a:rPr>
                        <a:t>技術の</a:t>
                      </a:r>
                      <a:r>
                        <a:rPr kumimoji="1" lang="ja-JP" altLang="en-US" sz="1400" b="0" kern="1200" dirty="0">
                          <a:solidFill>
                            <a:schemeClr val="tx1"/>
                          </a:solidFill>
                          <a:effectLst/>
                          <a:latin typeface="HGP創英角ｺﾞｼｯｸUB" panose="020B0A00000000000000" pitchFamily="50" charset="-128"/>
                          <a:ea typeface="HGP創英角ｺﾞｼｯｸUB" panose="020B0A00000000000000" pitchFamily="50" charset="-128"/>
                          <a:cs typeface="+mn-cs"/>
                        </a:rPr>
                        <a:t>活用</a:t>
                      </a:r>
                      <a:r>
                        <a:rPr kumimoji="1" lang="ja-JP" altLang="ja-JP" sz="1400" b="0" kern="1200" dirty="0">
                          <a:solidFill>
                            <a:schemeClr val="tx1"/>
                          </a:solidFill>
                          <a:effectLst/>
                          <a:latin typeface="HGP創英角ｺﾞｼｯｸUB" panose="020B0A00000000000000" pitchFamily="50" charset="-128"/>
                          <a:ea typeface="HGP創英角ｺﾞｼｯｸUB" panose="020B0A00000000000000" pitchFamily="50" charset="-128"/>
                          <a:cs typeface="+mn-cs"/>
                        </a:rPr>
                        <a:t>について</a:t>
                      </a:r>
                      <a:endParaRPr kumimoji="1" lang="ja-JP" altLang="en-US" sz="1400" b="0" dirty="0">
                        <a:latin typeface="HGP創英角ｺﾞｼｯｸUB" panose="020B0A00000000000000" pitchFamily="50" charset="-128"/>
                        <a:ea typeface="HGP創英角ｺﾞｼｯｸUB" panose="020B0A00000000000000"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ja-JP" altLang="en-US" sz="1400" b="0" dirty="0">
                          <a:latin typeface="HGP創英角ｺﾞｼｯｸUB" panose="020B0A00000000000000" pitchFamily="50" charset="-128"/>
                          <a:ea typeface="HGP創英角ｺﾞｼｯｸUB" panose="020B0A00000000000000" pitchFamily="50" charset="-128"/>
                        </a:rPr>
                        <a:t>ミツバチ・ビーフライの</a:t>
                      </a:r>
                      <a:endParaRPr kumimoji="1" lang="en-US" altLang="ja-JP" sz="1400" b="0" dirty="0">
                        <a:latin typeface="HGP創英角ｺﾞｼｯｸUB" panose="020B0A00000000000000" pitchFamily="50" charset="-128"/>
                        <a:ea typeface="HGP創英角ｺﾞｼｯｸUB" panose="020B0A00000000000000" pitchFamily="50" charset="-128"/>
                      </a:endParaRPr>
                    </a:p>
                    <a:p>
                      <a:pPr algn="ctr"/>
                      <a:r>
                        <a:rPr kumimoji="1" lang="ja-JP" altLang="en-US" sz="1400" b="0" dirty="0">
                          <a:latin typeface="HGP創英角ｺﾞｼｯｸUB" panose="020B0A00000000000000" pitchFamily="50" charset="-128"/>
                          <a:ea typeface="HGP創英角ｺﾞｼｯｸUB" panose="020B0A00000000000000" pitchFamily="50" charset="-128"/>
                        </a:rPr>
                        <a:t>管理ポイントについて</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2673354094"/>
                  </a:ext>
                </a:extLst>
              </a:tr>
              <a:tr h="625642">
                <a:tc>
                  <a:txBody>
                    <a:bodyPr/>
                    <a:lstStyle/>
                    <a:p>
                      <a:pPr algn="ctr"/>
                      <a:r>
                        <a:rPr kumimoji="1" lang="ja-JP" altLang="en-US" sz="1200" dirty="0">
                          <a:latin typeface="ＭＳ ゴシック" panose="020B0609070205080204" pitchFamily="49" charset="-128"/>
                          <a:ea typeface="ＭＳ ゴシック" panose="020B0609070205080204" pitchFamily="49" charset="-128"/>
                        </a:rPr>
                        <a:t>アピ株式会社</a:t>
                      </a: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中野　剛　様</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三重県農業研究所</a:t>
                      </a: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杉村　安都武</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アピ株式会社</a:t>
                      </a: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中野　剛　様</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28522428"/>
                  </a:ext>
                </a:extLst>
              </a:tr>
              <a:tr h="165459">
                <a:tc gridSpan="2">
                  <a:txBody>
                    <a:bodyPr/>
                    <a:lstStyle/>
                    <a:p>
                      <a:pPr algn="ctr"/>
                      <a:r>
                        <a:rPr kumimoji="1" lang="en-US" altLang="ja-JP" sz="1200" dirty="0">
                          <a:latin typeface="ＭＳ ゴシック" panose="020B0609070205080204" pitchFamily="49" charset="-128"/>
                          <a:ea typeface="ＭＳ ゴシック" panose="020B0609070205080204" pitchFamily="49" charset="-128"/>
                        </a:rPr>
                        <a:t>13:30 - 14:10</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en-US" altLang="ja-JP" sz="1200" dirty="0">
                          <a:latin typeface="ＭＳ ゴシック" panose="020B0609070205080204" pitchFamily="49" charset="-128"/>
                          <a:ea typeface="ＭＳ ゴシック" panose="020B0609070205080204" pitchFamily="49" charset="-128"/>
                        </a:rPr>
                        <a:t>14:10 – 14:50</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en-US" altLang="ja-JP" sz="1200" dirty="0">
                          <a:latin typeface="ＭＳ ゴシック" panose="020B0609070205080204" pitchFamily="49" charset="-128"/>
                          <a:ea typeface="ＭＳ ゴシック" panose="020B0609070205080204" pitchFamily="49" charset="-128"/>
                        </a:rPr>
                        <a:t>14:50 – 15:30</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1748049797"/>
                  </a:ext>
                </a:extLst>
              </a:tr>
            </a:tbl>
          </a:graphicData>
        </a:graphic>
      </p:graphicFrame>
      <p:pic>
        <p:nvPicPr>
          <p:cNvPr id="1026" name="Picture 2" descr="健康食品のOEM/ODM【アピ株式会社】">
            <a:extLst>
              <a:ext uri="{FF2B5EF4-FFF2-40B4-BE49-F238E27FC236}">
                <a16:creationId xmlns:a16="http://schemas.microsoft.com/office/drawing/2014/main" id="{BE97A75C-7ED1-3B82-422E-951503C3842D}"/>
              </a:ext>
            </a:extLst>
          </p:cNvPr>
          <p:cNvPicPr>
            <a:picLocks noChangeAspect="1" noChangeArrowheads="1"/>
          </p:cNvPicPr>
          <p:nvPr/>
        </p:nvPicPr>
        <p:blipFill rotWithShape="1">
          <a:blip r:embed="rId4" cstate="hqprint">
            <a:extLst>
              <a:ext uri="{28A0092B-C50C-407E-A947-70E740481C1C}">
                <a14:useLocalDpi xmlns:a14="http://schemas.microsoft.com/office/drawing/2010/main" val="0"/>
              </a:ext>
            </a:extLst>
          </a:blip>
          <a:srcRect l="4038" r="67180"/>
          <a:stretch/>
        </p:blipFill>
        <p:spPr bwMode="auto">
          <a:xfrm>
            <a:off x="1526527" y="4554974"/>
            <a:ext cx="349448" cy="456980"/>
          </a:xfrm>
          <a:prstGeom prst="rect">
            <a:avLst/>
          </a:prstGeom>
          <a:noFill/>
          <a:extLst>
            <a:ext uri="{909E8E84-426E-40DD-AFC4-6F175D3DCCD1}">
              <a14:hiddenFill xmlns:a14="http://schemas.microsoft.com/office/drawing/2010/main">
                <a:solidFill>
                  <a:srgbClr val="FFFFFF"/>
                </a:solidFill>
              </a14:hiddenFill>
            </a:ext>
          </a:extLst>
        </p:spPr>
      </p:pic>
      <p:sp>
        <p:nvSpPr>
          <p:cNvPr id="17" name="正方形/長方形 16">
            <a:extLst>
              <a:ext uri="{FF2B5EF4-FFF2-40B4-BE49-F238E27FC236}">
                <a16:creationId xmlns:a16="http://schemas.microsoft.com/office/drawing/2014/main" id="{2E48ECC3-5477-613F-E680-49761067ADEA}"/>
              </a:ext>
            </a:extLst>
          </p:cNvPr>
          <p:cNvSpPr/>
          <p:nvPr/>
        </p:nvSpPr>
        <p:spPr>
          <a:xfrm>
            <a:off x="87924" y="2918028"/>
            <a:ext cx="6664569" cy="30268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講演テーマ</a:t>
            </a:r>
          </a:p>
        </p:txBody>
      </p:sp>
      <p:sp>
        <p:nvSpPr>
          <p:cNvPr id="18" name="正方形/長方形 17">
            <a:extLst>
              <a:ext uri="{FF2B5EF4-FFF2-40B4-BE49-F238E27FC236}">
                <a16:creationId xmlns:a16="http://schemas.microsoft.com/office/drawing/2014/main" id="{F7C184AF-2850-A76C-5AC3-FFB8E0205195}"/>
              </a:ext>
            </a:extLst>
          </p:cNvPr>
          <p:cNvSpPr/>
          <p:nvPr/>
        </p:nvSpPr>
        <p:spPr>
          <a:xfrm>
            <a:off x="3511236" y="6839962"/>
            <a:ext cx="3209072" cy="30268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開催場所</a:t>
            </a:r>
          </a:p>
        </p:txBody>
      </p:sp>
      <p:sp>
        <p:nvSpPr>
          <p:cNvPr id="19" name="正方形/長方形 18">
            <a:extLst>
              <a:ext uri="{FF2B5EF4-FFF2-40B4-BE49-F238E27FC236}">
                <a16:creationId xmlns:a16="http://schemas.microsoft.com/office/drawing/2014/main" id="{5BC38887-771A-9B31-54EF-7A1FA00AC536}"/>
              </a:ext>
            </a:extLst>
          </p:cNvPr>
          <p:cNvSpPr/>
          <p:nvPr/>
        </p:nvSpPr>
        <p:spPr>
          <a:xfrm>
            <a:off x="5785338" y="8938030"/>
            <a:ext cx="351693" cy="26751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11CA7B96-B4BA-6A55-7EC0-3D67261DD038}"/>
              </a:ext>
            </a:extLst>
          </p:cNvPr>
          <p:cNvSpPr/>
          <p:nvPr/>
        </p:nvSpPr>
        <p:spPr>
          <a:xfrm>
            <a:off x="4708341" y="8273565"/>
            <a:ext cx="422031" cy="18756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フリーフォーム: 図形 20">
            <a:extLst>
              <a:ext uri="{FF2B5EF4-FFF2-40B4-BE49-F238E27FC236}">
                <a16:creationId xmlns:a16="http://schemas.microsoft.com/office/drawing/2014/main" id="{07FF2990-5D55-BA23-D889-D613C0F0640F}"/>
              </a:ext>
            </a:extLst>
          </p:cNvPr>
          <p:cNvSpPr/>
          <p:nvPr/>
        </p:nvSpPr>
        <p:spPr>
          <a:xfrm>
            <a:off x="4923692" y="8449410"/>
            <a:ext cx="835270" cy="501162"/>
          </a:xfrm>
          <a:custGeom>
            <a:avLst/>
            <a:gdLst>
              <a:gd name="connsiteX0" fmla="*/ 0 w 835270"/>
              <a:gd name="connsiteY0" fmla="*/ 0 h 501162"/>
              <a:gd name="connsiteX1" fmla="*/ 0 w 835270"/>
              <a:gd name="connsiteY1" fmla="*/ 96716 h 501162"/>
              <a:gd name="connsiteX2" fmla="*/ 527539 w 835270"/>
              <a:gd name="connsiteY2" fmla="*/ 96716 h 501162"/>
              <a:gd name="connsiteX3" fmla="*/ 527539 w 835270"/>
              <a:gd name="connsiteY3" fmla="*/ 501162 h 501162"/>
              <a:gd name="connsiteX4" fmla="*/ 835270 w 835270"/>
              <a:gd name="connsiteY4" fmla="*/ 501162 h 5011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270" h="501162">
                <a:moveTo>
                  <a:pt x="0" y="0"/>
                </a:moveTo>
                <a:lnTo>
                  <a:pt x="0" y="96716"/>
                </a:lnTo>
                <a:lnTo>
                  <a:pt x="527539" y="96716"/>
                </a:lnTo>
                <a:lnTo>
                  <a:pt x="527539" y="501162"/>
                </a:lnTo>
                <a:lnTo>
                  <a:pt x="835270" y="501162"/>
                </a:lnTo>
              </a:path>
            </a:pathLst>
          </a:custGeom>
          <a:noFill/>
          <a:ln w="28575">
            <a:solidFill>
              <a:srgbClr val="FF0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FD90A5C8-E54F-C2E4-856F-1B9F23841755}"/>
              </a:ext>
            </a:extLst>
          </p:cNvPr>
          <p:cNvSpPr/>
          <p:nvPr/>
        </p:nvSpPr>
        <p:spPr>
          <a:xfrm>
            <a:off x="225967" y="9304621"/>
            <a:ext cx="6497516" cy="49130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この研修は、農林水産省　令和４年度におけるスマートグリーンハウス展開推進における指導者育成研修を日本施設園芸協会より委託を受けて実施するものです。</a:t>
            </a:r>
          </a:p>
        </p:txBody>
      </p:sp>
      <p:sp>
        <p:nvSpPr>
          <p:cNvPr id="23" name="正方形/長方形 22">
            <a:extLst>
              <a:ext uri="{FF2B5EF4-FFF2-40B4-BE49-F238E27FC236}">
                <a16:creationId xmlns:a16="http://schemas.microsoft.com/office/drawing/2014/main" id="{FBFFD496-2E5B-4E1E-388D-13E234FF8E74}"/>
              </a:ext>
            </a:extLst>
          </p:cNvPr>
          <p:cNvSpPr/>
          <p:nvPr/>
        </p:nvSpPr>
        <p:spPr>
          <a:xfrm>
            <a:off x="96715" y="6843016"/>
            <a:ext cx="3209072" cy="30268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感染症対策のお願い</a:t>
            </a:r>
          </a:p>
        </p:txBody>
      </p:sp>
      <p:sp>
        <p:nvSpPr>
          <p:cNvPr id="25" name="テキスト ボックス 24">
            <a:extLst>
              <a:ext uri="{FF2B5EF4-FFF2-40B4-BE49-F238E27FC236}">
                <a16:creationId xmlns:a16="http://schemas.microsoft.com/office/drawing/2014/main" id="{E3BFA1A6-F0F5-6F27-D0AD-B2C2E111B6AB}"/>
              </a:ext>
            </a:extLst>
          </p:cNvPr>
          <p:cNvSpPr txBox="1"/>
          <p:nvPr/>
        </p:nvSpPr>
        <p:spPr>
          <a:xfrm>
            <a:off x="3613639" y="7190172"/>
            <a:ext cx="3109844" cy="738664"/>
          </a:xfrm>
          <a:prstGeom prst="rect">
            <a:avLst/>
          </a:prstGeom>
          <a:noFill/>
        </p:spPr>
        <p:txBody>
          <a:bodyPr wrap="square">
            <a:spAutoFit/>
          </a:bodyPr>
          <a:lstStyle/>
          <a:p>
            <a:r>
              <a:rPr lang="zh-TW" altLang="en-US" sz="1400" u="sng" dirty="0">
                <a:latin typeface="ＭＳ ゴシック" panose="020B0609070205080204" pitchFamily="49" charset="-128"/>
                <a:ea typeface="ＭＳ ゴシック" panose="020B0609070205080204" pitchFamily="49" charset="-128"/>
              </a:rPr>
              <a:t>三重県松阪市嬉野川北町</a:t>
            </a:r>
            <a:r>
              <a:rPr lang="en-US" altLang="zh-TW" sz="1400" u="sng" dirty="0">
                <a:latin typeface="ＭＳ ゴシック" panose="020B0609070205080204" pitchFamily="49" charset="-128"/>
                <a:ea typeface="ＭＳ ゴシック" panose="020B0609070205080204" pitchFamily="49" charset="-128"/>
              </a:rPr>
              <a:t>530</a:t>
            </a:r>
          </a:p>
          <a:p>
            <a:r>
              <a:rPr lang="ja-JP" altLang="en-US" sz="1400" u="sng" dirty="0">
                <a:solidFill>
                  <a:schemeClr val="bg1">
                    <a:lumMod val="75000"/>
                  </a:schemeClr>
                </a:solidFill>
                <a:latin typeface="ＭＳ ゴシック" panose="020B0609070205080204" pitchFamily="49" charset="-128"/>
                <a:ea typeface="ＭＳ ゴシック" panose="020B0609070205080204" pitchFamily="49" charset="-128"/>
              </a:rPr>
              <a:t>　　　</a:t>
            </a:r>
            <a:r>
              <a:rPr lang="zh-TW" altLang="en-US" sz="1400" u="sng" dirty="0">
                <a:latin typeface="ＭＳ ゴシック" panose="020B0609070205080204" pitchFamily="49" charset="-128"/>
                <a:ea typeface="ＭＳ ゴシック" panose="020B0609070205080204" pitchFamily="49" charset="-128"/>
              </a:rPr>
              <a:t>植物工場三重実証拠点研修室</a:t>
            </a:r>
            <a:endParaRPr lang="en-US" altLang="zh-TW" sz="1400" u="sng"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a:t>
            </a:r>
            <a:r>
              <a:rPr lang="zh-TW" altLang="en-US" sz="1050" dirty="0">
                <a:latin typeface="ＭＳ ゴシック" panose="020B0609070205080204" pitchFamily="49" charset="-128"/>
                <a:ea typeface="ＭＳ ゴシック" panose="020B0609070205080204" pitchFamily="49" charset="-128"/>
              </a:rPr>
              <a:t>（三重県農業研究所内</a:t>
            </a:r>
            <a:r>
              <a:rPr lang="ja-JP" altLang="en-US" sz="1050" dirty="0">
                <a:latin typeface="ＭＳ ゴシック" panose="020B0609070205080204" pitchFamily="49" charset="-128"/>
                <a:ea typeface="ＭＳ ゴシック" panose="020B0609070205080204" pitchFamily="49" charset="-128"/>
              </a:rPr>
              <a:t>）</a:t>
            </a:r>
            <a:endParaRPr lang="en-US" altLang="zh-TW" sz="1050" dirty="0">
              <a:latin typeface="ＭＳ ゴシック" panose="020B0609070205080204" pitchFamily="49" charset="-128"/>
              <a:ea typeface="ＭＳ ゴシック" panose="020B0609070205080204" pitchFamily="49" charset="-128"/>
            </a:endParaRPr>
          </a:p>
        </p:txBody>
      </p:sp>
      <p:sp>
        <p:nvSpPr>
          <p:cNvPr id="26" name="テキスト ボックス 25">
            <a:extLst>
              <a:ext uri="{FF2B5EF4-FFF2-40B4-BE49-F238E27FC236}">
                <a16:creationId xmlns:a16="http://schemas.microsoft.com/office/drawing/2014/main" id="{18EC9AEC-C6F7-E52A-308E-0DF90A7F4097}"/>
              </a:ext>
            </a:extLst>
          </p:cNvPr>
          <p:cNvSpPr txBox="1"/>
          <p:nvPr/>
        </p:nvSpPr>
        <p:spPr>
          <a:xfrm>
            <a:off x="5954156" y="9010154"/>
            <a:ext cx="1037492" cy="261610"/>
          </a:xfrm>
          <a:prstGeom prst="rect">
            <a:avLst/>
          </a:prstGeom>
          <a:noFill/>
        </p:spPr>
        <p:txBody>
          <a:bodyPr wrap="square">
            <a:spAutoFit/>
          </a:bodyPr>
          <a:lstStyle/>
          <a:p>
            <a:pPr algn="ctr"/>
            <a:r>
              <a:rPr lang="ja-JP" altLang="en-US" sz="1050" dirty="0">
                <a:latin typeface="HGP創英角ｺﾞｼｯｸUB" panose="020B0A00000000000000" pitchFamily="50" charset="-128"/>
                <a:ea typeface="HGP創英角ｺﾞｼｯｸUB" panose="020B0A00000000000000" pitchFamily="50" charset="-128"/>
              </a:rPr>
              <a:t>植物工場</a:t>
            </a:r>
          </a:p>
        </p:txBody>
      </p:sp>
      <p:sp>
        <p:nvSpPr>
          <p:cNvPr id="27" name="テキスト ボックス 26">
            <a:extLst>
              <a:ext uri="{FF2B5EF4-FFF2-40B4-BE49-F238E27FC236}">
                <a16:creationId xmlns:a16="http://schemas.microsoft.com/office/drawing/2014/main" id="{AAD8F828-8568-EBDF-BA6B-C7A1C0C0B755}"/>
              </a:ext>
            </a:extLst>
          </p:cNvPr>
          <p:cNvSpPr txBox="1"/>
          <p:nvPr/>
        </p:nvSpPr>
        <p:spPr>
          <a:xfrm>
            <a:off x="4349119" y="8056327"/>
            <a:ext cx="481812" cy="253916"/>
          </a:xfrm>
          <a:prstGeom prst="rect">
            <a:avLst/>
          </a:prstGeom>
          <a:noFill/>
        </p:spPr>
        <p:txBody>
          <a:bodyPr wrap="square">
            <a:spAutoFit/>
          </a:bodyPr>
          <a:lstStyle/>
          <a:p>
            <a:pPr algn="ctr"/>
            <a:r>
              <a:rPr lang="ja-JP" altLang="en-US" sz="1050" dirty="0">
                <a:latin typeface="HGP創英角ｺﾞｼｯｸUB" panose="020B0A00000000000000" pitchFamily="50" charset="-128"/>
                <a:ea typeface="HGP創英角ｺﾞｼｯｸUB" panose="020B0A00000000000000" pitchFamily="50" charset="-128"/>
              </a:rPr>
              <a:t>本館</a:t>
            </a:r>
          </a:p>
        </p:txBody>
      </p:sp>
      <p:sp>
        <p:nvSpPr>
          <p:cNvPr id="28" name="正方形/長方形 27">
            <a:extLst>
              <a:ext uri="{FF2B5EF4-FFF2-40B4-BE49-F238E27FC236}">
                <a16:creationId xmlns:a16="http://schemas.microsoft.com/office/drawing/2014/main" id="{DB5407DD-F8C8-D4F4-5FC7-A0F08DCA883D}"/>
              </a:ext>
            </a:extLst>
          </p:cNvPr>
          <p:cNvSpPr/>
          <p:nvPr/>
        </p:nvSpPr>
        <p:spPr>
          <a:xfrm>
            <a:off x="80271" y="5964581"/>
            <a:ext cx="6672222" cy="30268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参加手続きについて</a:t>
            </a:r>
          </a:p>
        </p:txBody>
      </p:sp>
      <p:sp>
        <p:nvSpPr>
          <p:cNvPr id="29" name="テキスト ボックス 28">
            <a:extLst>
              <a:ext uri="{FF2B5EF4-FFF2-40B4-BE49-F238E27FC236}">
                <a16:creationId xmlns:a16="http://schemas.microsoft.com/office/drawing/2014/main" id="{310A068F-B95E-FD25-FCDA-A3A00B0E2464}"/>
              </a:ext>
            </a:extLst>
          </p:cNvPr>
          <p:cNvSpPr txBox="1"/>
          <p:nvPr/>
        </p:nvSpPr>
        <p:spPr>
          <a:xfrm>
            <a:off x="185960" y="6310966"/>
            <a:ext cx="6385848" cy="461665"/>
          </a:xfrm>
          <a:prstGeom prst="rect">
            <a:avLst/>
          </a:prstGeom>
          <a:noFill/>
        </p:spPr>
        <p:txBody>
          <a:bodyPr wrap="square">
            <a:spAutoFit/>
          </a:bodyPr>
          <a:lstStyle/>
          <a:p>
            <a:r>
              <a:rPr lang="en-US" altLang="ja-JP" sz="1200" u="sng" dirty="0">
                <a:latin typeface="ＭＳ ゴシック" panose="020B0609070205080204" pitchFamily="49" charset="-128"/>
                <a:ea typeface="ＭＳ ゴシック" panose="020B0609070205080204" pitchFamily="49" charset="-128"/>
              </a:rPr>
              <a:t>11</a:t>
            </a:r>
            <a:r>
              <a:rPr lang="ja-JP" altLang="en-US" sz="1200" u="sng" dirty="0">
                <a:latin typeface="ＭＳ ゴシック" panose="020B0609070205080204" pitchFamily="49" charset="-128"/>
                <a:ea typeface="ＭＳ ゴシック" panose="020B0609070205080204" pitchFamily="49" charset="-128"/>
              </a:rPr>
              <a:t>月</a:t>
            </a:r>
            <a:r>
              <a:rPr lang="en-US" altLang="ja-JP" sz="1200" u="sng" dirty="0">
                <a:latin typeface="ＭＳ ゴシック" panose="020B0609070205080204" pitchFamily="49" charset="-128"/>
                <a:ea typeface="ＭＳ ゴシック" panose="020B0609070205080204" pitchFamily="49" charset="-128"/>
              </a:rPr>
              <a:t>25</a:t>
            </a:r>
            <a:r>
              <a:rPr lang="ja-JP" altLang="en-US" sz="1200" u="sng" dirty="0">
                <a:latin typeface="ＭＳ ゴシック" panose="020B0609070205080204" pitchFamily="49" charset="-128"/>
                <a:ea typeface="ＭＳ ゴシック" panose="020B0609070205080204" pitchFamily="49" charset="-128"/>
              </a:rPr>
              <a:t>日</a:t>
            </a:r>
            <a:r>
              <a:rPr lang="en-US" altLang="ja-JP" sz="1200" u="sng"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金</a:t>
            </a:r>
            <a:r>
              <a:rPr lang="en-US" altLang="ja-JP" sz="1200" u="sng"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まで</a:t>
            </a:r>
            <a:r>
              <a:rPr lang="ja-JP" altLang="en-US" sz="1200" dirty="0">
                <a:latin typeface="ＭＳ ゴシック" panose="020B0609070205080204" pitchFamily="49" charset="-128"/>
                <a:ea typeface="ＭＳ ゴシック" panose="020B0609070205080204" pitchFamily="49" charset="-128"/>
              </a:rPr>
              <a:t>に、裏面の申込書に必要事項を記入のうえ、</a:t>
            </a:r>
            <a:r>
              <a:rPr lang="en-US" altLang="ja-JP" sz="1200" dirty="0">
                <a:latin typeface="ＭＳ ゴシック" panose="020B0609070205080204" pitchFamily="49" charset="-128"/>
                <a:ea typeface="ＭＳ ゴシック" panose="020B0609070205080204" pitchFamily="49" charset="-128"/>
              </a:rPr>
              <a:t>FAX</a:t>
            </a:r>
            <a:r>
              <a:rPr lang="ja-JP" altLang="en-US" sz="1200" dirty="0">
                <a:latin typeface="ＭＳ ゴシック" panose="020B0609070205080204" pitchFamily="49" charset="-128"/>
                <a:ea typeface="ＭＳ ゴシック" panose="020B0609070205080204" pitchFamily="49" charset="-128"/>
              </a:rPr>
              <a:t>または電子メールで事務担当までお申し込みください。申込書はホームページにも掲載しています。</a:t>
            </a:r>
            <a:endParaRPr lang="en-US" altLang="zh-TW" sz="1000" dirty="0">
              <a:latin typeface="ＭＳ ゴシック" panose="020B0609070205080204" pitchFamily="49" charset="-128"/>
              <a:ea typeface="ＭＳ ゴシック" panose="020B0609070205080204" pitchFamily="49" charset="-128"/>
            </a:endParaRPr>
          </a:p>
        </p:txBody>
      </p:sp>
      <p:sp>
        <p:nvSpPr>
          <p:cNvPr id="30" name="テキスト ボックス 29">
            <a:extLst>
              <a:ext uri="{FF2B5EF4-FFF2-40B4-BE49-F238E27FC236}">
                <a16:creationId xmlns:a16="http://schemas.microsoft.com/office/drawing/2014/main" id="{2DE5C55F-AF03-AF97-1FCC-6B2F9DCE9FA0}"/>
              </a:ext>
            </a:extLst>
          </p:cNvPr>
          <p:cNvSpPr txBox="1"/>
          <p:nvPr/>
        </p:nvSpPr>
        <p:spPr>
          <a:xfrm>
            <a:off x="51438" y="7222562"/>
            <a:ext cx="3636997" cy="1938992"/>
          </a:xfrm>
          <a:prstGeom prst="rect">
            <a:avLst/>
          </a:prstGeom>
          <a:noFill/>
        </p:spPr>
        <p:txBody>
          <a:bodyPr wrap="square">
            <a:spAutoFit/>
          </a:bodyPr>
          <a:lstStyle/>
          <a:p>
            <a:r>
              <a:rPr lang="ja-JP" altLang="en-US" sz="1000" dirty="0">
                <a:solidFill>
                  <a:schemeClr val="bg1">
                    <a:lumMod val="75000"/>
                  </a:schemeClr>
                </a:solidFill>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　申し込みが多数となった場合、人数</a:t>
            </a:r>
            <a:r>
              <a:rPr lang="ja-JP" altLang="en-US" sz="1000" dirty="0" smtClean="0">
                <a:latin typeface="ＭＳ ゴシック" panose="020B0609070205080204" pitchFamily="49" charset="-128"/>
                <a:ea typeface="ＭＳ ゴシック" panose="020B0609070205080204" pitchFamily="49" charset="-128"/>
              </a:rPr>
              <a:t>を調整</a:t>
            </a:r>
            <a:r>
              <a:rPr lang="ja-JP" altLang="en-US" sz="1000" dirty="0">
                <a:latin typeface="ＭＳ ゴシック" panose="020B0609070205080204" pitchFamily="49" charset="-128"/>
                <a:ea typeface="ＭＳ ゴシック" panose="020B0609070205080204" pitchFamily="49" charset="-128"/>
              </a:rPr>
              <a:t>させて</a:t>
            </a:r>
            <a:r>
              <a:rPr lang="ja-JP" altLang="en-US" sz="1000" dirty="0" err="1" smtClean="0">
                <a:latin typeface="ＭＳ ゴシック" panose="020B0609070205080204" pitchFamily="49" charset="-128"/>
                <a:ea typeface="ＭＳ ゴシック" panose="020B0609070205080204" pitchFamily="49" charset="-128"/>
              </a:rPr>
              <a:t>い</a:t>
            </a:r>
            <a:endParaRPr lang="en-US" altLang="ja-JP" sz="1000" dirty="0" smtClean="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a:t>
            </a:r>
            <a:r>
              <a:rPr lang="ja-JP" altLang="en-US" sz="1000" dirty="0" smtClean="0">
                <a:latin typeface="ＭＳ ゴシック" panose="020B0609070205080204" pitchFamily="49" charset="-128"/>
                <a:ea typeface="ＭＳ ゴシック" panose="020B0609070205080204" pitchFamily="49" charset="-128"/>
              </a:rPr>
              <a:t>　</a:t>
            </a:r>
            <a:r>
              <a:rPr lang="ja-JP" altLang="en-US" sz="1000" dirty="0" smtClean="0">
                <a:latin typeface="ＭＳ ゴシック" panose="020B0609070205080204" pitchFamily="49" charset="-128"/>
                <a:ea typeface="ＭＳ ゴシック" panose="020B0609070205080204" pitchFamily="49" charset="-128"/>
              </a:rPr>
              <a:t>ただ</a:t>
            </a:r>
            <a:r>
              <a:rPr lang="ja-JP" altLang="en-US" sz="1000" dirty="0">
                <a:latin typeface="ＭＳ ゴシック" panose="020B0609070205080204" pitchFamily="49" charset="-128"/>
                <a:ea typeface="ＭＳ ゴシック" panose="020B0609070205080204" pitchFamily="49" charset="-128"/>
              </a:rPr>
              <a:t>く場合がございます</a:t>
            </a:r>
            <a:r>
              <a:rPr lang="ja-JP" altLang="en-US" sz="1000" dirty="0" smtClean="0">
                <a:latin typeface="ＭＳ ゴシック" panose="020B0609070205080204" pitchFamily="49" charset="-128"/>
                <a:ea typeface="ＭＳ ゴシック" panose="020B0609070205080204" pitchFamily="49" charset="-128"/>
              </a:rPr>
              <a:t>。参加</a:t>
            </a:r>
            <a:r>
              <a:rPr lang="ja-JP" altLang="en-US" sz="1000" dirty="0">
                <a:latin typeface="ＭＳ ゴシック" panose="020B0609070205080204" pitchFamily="49" charset="-128"/>
                <a:ea typeface="ＭＳ ゴシック" panose="020B0609070205080204" pitchFamily="49" charset="-128"/>
              </a:rPr>
              <a:t>の可否については</a:t>
            </a:r>
            <a:r>
              <a:rPr lang="ja-JP" altLang="en-US" sz="1000" dirty="0" smtClean="0">
                <a:latin typeface="ＭＳ ゴシック" panose="020B0609070205080204" pitchFamily="49" charset="-128"/>
                <a:ea typeface="ＭＳ ゴシック" panose="020B0609070205080204" pitchFamily="49" charset="-128"/>
              </a:rPr>
              <a:t>申</a:t>
            </a:r>
            <a:endParaRPr lang="en-US" altLang="ja-JP" sz="1000" dirty="0" smtClean="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a:t>
            </a:r>
            <a:r>
              <a:rPr lang="ja-JP" altLang="en-US" sz="1000" dirty="0" smtClean="0">
                <a:latin typeface="ＭＳ ゴシック" panose="020B0609070205080204" pitchFamily="49" charset="-128"/>
                <a:ea typeface="ＭＳ ゴシック" panose="020B0609070205080204" pitchFamily="49" charset="-128"/>
              </a:rPr>
              <a:t>　</a:t>
            </a:r>
            <a:r>
              <a:rPr lang="ja-JP" altLang="en-US" sz="1000" dirty="0" smtClean="0">
                <a:latin typeface="ＭＳ ゴシック" panose="020B0609070205080204" pitchFamily="49" charset="-128"/>
                <a:ea typeface="ＭＳ ゴシック" panose="020B0609070205080204" pitchFamily="49" charset="-128"/>
              </a:rPr>
              <a:t>し込み</a:t>
            </a:r>
            <a:r>
              <a:rPr lang="ja-JP" altLang="en-US" sz="1000" dirty="0">
                <a:latin typeface="ＭＳ ゴシック" panose="020B0609070205080204" pitchFamily="49" charset="-128"/>
                <a:ea typeface="ＭＳ ゴシック" panose="020B0609070205080204" pitchFamily="49" charset="-128"/>
              </a:rPr>
              <a:t>に</a:t>
            </a:r>
            <a:r>
              <a:rPr lang="ja-JP" altLang="en-US" sz="1000" dirty="0" smtClean="0">
                <a:latin typeface="ＭＳ ゴシック" panose="020B0609070205080204" pitchFamily="49" charset="-128"/>
                <a:ea typeface="ＭＳ ゴシック" panose="020B0609070205080204" pitchFamily="49" charset="-128"/>
              </a:rPr>
              <a:t>対して追って</a:t>
            </a:r>
            <a:r>
              <a:rPr lang="ja-JP" altLang="en-US" sz="1000" dirty="0">
                <a:latin typeface="ＭＳ ゴシック" panose="020B0609070205080204" pitchFamily="49" charset="-128"/>
                <a:ea typeface="ＭＳ ゴシック" panose="020B0609070205080204" pitchFamily="49" charset="-128"/>
              </a:rPr>
              <a:t>お知らせいたします。</a:t>
            </a:r>
            <a:endParaRPr lang="en-US" altLang="zh-TW" sz="1000" dirty="0">
              <a:latin typeface="ＭＳ ゴシック" panose="020B0609070205080204" pitchFamily="49" charset="-128"/>
              <a:ea typeface="ＭＳ ゴシック" panose="020B0609070205080204" pitchFamily="49" charset="-128"/>
            </a:endParaRPr>
          </a:p>
          <a:p>
            <a:r>
              <a:rPr lang="ja-JP" altLang="en-US" sz="1000" dirty="0">
                <a:solidFill>
                  <a:schemeClr val="bg1">
                    <a:lumMod val="75000"/>
                  </a:schemeClr>
                </a:solidFill>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　</a:t>
            </a:r>
            <a:r>
              <a:rPr lang="ja-JP" altLang="en-US" sz="1000" dirty="0" smtClean="0">
                <a:latin typeface="ＭＳ ゴシック" panose="020B0609070205080204" pitchFamily="49" charset="-128"/>
                <a:ea typeface="ＭＳ ゴシック" panose="020B0609070205080204" pitchFamily="49" charset="-128"/>
              </a:rPr>
              <a:t>発熱</a:t>
            </a:r>
            <a:r>
              <a:rPr lang="ja-JP" altLang="en-US" sz="1000" dirty="0">
                <a:latin typeface="ＭＳ ゴシック" panose="020B0609070205080204" pitchFamily="49" charset="-128"/>
                <a:ea typeface="ＭＳ ゴシック" panose="020B0609070205080204" pitchFamily="49" charset="-128"/>
              </a:rPr>
              <a:t>等の症状がある方は参加できません。</a:t>
            </a:r>
          </a:p>
          <a:p>
            <a:r>
              <a:rPr lang="ja-JP" altLang="en-US" sz="1000" dirty="0" smtClean="0">
                <a:solidFill>
                  <a:schemeClr val="bg1">
                    <a:lumMod val="75000"/>
                  </a:schemeClr>
                </a:solidFill>
                <a:latin typeface="ＭＳ ゴシック" panose="020B0609070205080204" pitchFamily="49" charset="-128"/>
                <a:ea typeface="ＭＳ ゴシック" panose="020B0609070205080204" pitchFamily="49" charset="-128"/>
              </a:rPr>
              <a:t>■</a:t>
            </a:r>
            <a:r>
              <a:rPr lang="ja-JP" altLang="en-US" sz="1000" dirty="0" smtClean="0">
                <a:latin typeface="ＭＳ ゴシック" panose="020B0609070205080204" pitchFamily="49" charset="-128"/>
                <a:ea typeface="ＭＳ ゴシック" panose="020B0609070205080204" pitchFamily="49" charset="-128"/>
              </a:rPr>
              <a:t>　適切なマスク（不織</a:t>
            </a:r>
            <a:r>
              <a:rPr lang="ja-JP" altLang="en-US" sz="1000" dirty="0">
                <a:latin typeface="ＭＳ ゴシック" panose="020B0609070205080204" pitchFamily="49" charset="-128"/>
                <a:ea typeface="ＭＳ ゴシック" panose="020B0609070205080204" pitchFamily="49" charset="-128"/>
              </a:rPr>
              <a:t>布</a:t>
            </a:r>
            <a:r>
              <a:rPr lang="ja-JP" altLang="en-US" sz="1000" dirty="0" smtClean="0">
                <a:latin typeface="ＭＳ ゴシック" panose="020B0609070205080204" pitchFamily="49" charset="-128"/>
                <a:ea typeface="ＭＳ ゴシック" panose="020B0609070205080204" pitchFamily="49" charset="-128"/>
              </a:rPr>
              <a:t>マスクを</a:t>
            </a:r>
            <a:r>
              <a:rPr lang="ja-JP" altLang="en-US" sz="1000" dirty="0">
                <a:latin typeface="ＭＳ ゴシック" panose="020B0609070205080204" pitchFamily="49" charset="-128"/>
                <a:ea typeface="ＭＳ ゴシック" panose="020B0609070205080204" pitchFamily="49" charset="-128"/>
              </a:rPr>
              <a:t>推奨</a:t>
            </a:r>
            <a:r>
              <a:rPr lang="ja-JP" altLang="en-US" sz="1000" dirty="0" smtClean="0">
                <a:latin typeface="ＭＳ ゴシック" panose="020B0609070205080204" pitchFamily="49" charset="-128"/>
                <a:ea typeface="ＭＳ ゴシック" panose="020B0609070205080204" pitchFamily="49" charset="-128"/>
              </a:rPr>
              <a:t>）を正しく着用</a:t>
            </a:r>
            <a:endParaRPr lang="en-US" altLang="ja-JP" sz="1000" dirty="0" smtClean="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a:t>
            </a:r>
            <a:r>
              <a:rPr lang="ja-JP" altLang="en-US" sz="1000" dirty="0" smtClean="0">
                <a:latin typeface="ＭＳ ゴシック" panose="020B0609070205080204" pitchFamily="49" charset="-128"/>
                <a:ea typeface="ＭＳ ゴシック" panose="020B0609070205080204" pitchFamily="49" charset="-128"/>
              </a:rPr>
              <a:t>　しないなど、</a:t>
            </a:r>
            <a:r>
              <a:rPr lang="ja-JP" altLang="en-US" sz="1000" dirty="0">
                <a:latin typeface="ＭＳ ゴシック" panose="020B0609070205080204" pitchFamily="49" charset="-128"/>
                <a:ea typeface="ＭＳ ゴシック" panose="020B0609070205080204" pitchFamily="49" charset="-128"/>
              </a:rPr>
              <a:t>感染</a:t>
            </a:r>
            <a:r>
              <a:rPr lang="ja-JP" altLang="en-US" sz="1000" dirty="0" smtClean="0">
                <a:latin typeface="ＭＳ ゴシック" panose="020B0609070205080204" pitchFamily="49" charset="-128"/>
                <a:ea typeface="ＭＳ ゴシック" panose="020B0609070205080204" pitchFamily="49" charset="-128"/>
              </a:rPr>
              <a:t>防止</a:t>
            </a:r>
            <a:r>
              <a:rPr lang="ja-JP" altLang="en-US" sz="1000" dirty="0">
                <a:latin typeface="ＭＳ ゴシック" panose="020B0609070205080204" pitchFamily="49" charset="-128"/>
                <a:ea typeface="ＭＳ ゴシック" panose="020B0609070205080204" pitchFamily="49" charset="-128"/>
              </a:rPr>
              <a:t>対策に</a:t>
            </a:r>
            <a:r>
              <a:rPr lang="ja-JP" altLang="en-US" sz="1000" dirty="0" smtClean="0">
                <a:latin typeface="ＭＳ ゴシック" panose="020B0609070205080204" pitchFamily="49" charset="-128"/>
                <a:ea typeface="ＭＳ ゴシック" panose="020B0609070205080204" pitchFamily="49" charset="-128"/>
              </a:rPr>
              <a:t>ご協力</a:t>
            </a:r>
            <a:r>
              <a:rPr lang="ja-JP" altLang="en-US" sz="1000" dirty="0">
                <a:latin typeface="ＭＳ ゴシック" panose="020B0609070205080204" pitchFamily="49" charset="-128"/>
                <a:ea typeface="ＭＳ ゴシック" panose="020B0609070205080204" pitchFamily="49" charset="-128"/>
              </a:rPr>
              <a:t>いただけない</a:t>
            </a:r>
            <a:r>
              <a:rPr lang="ja-JP" altLang="en-US" sz="1000" dirty="0" smtClean="0">
                <a:latin typeface="ＭＳ ゴシック" panose="020B0609070205080204" pitchFamily="49" charset="-128"/>
                <a:ea typeface="ＭＳ ゴシック" panose="020B0609070205080204" pitchFamily="49" charset="-128"/>
              </a:rPr>
              <a:t>方</a:t>
            </a:r>
            <a:endParaRPr lang="en-US" altLang="ja-JP" sz="1000" dirty="0" smtClean="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a:t>
            </a:r>
            <a:r>
              <a:rPr lang="ja-JP" altLang="en-US" sz="1000" dirty="0" smtClean="0">
                <a:latin typeface="ＭＳ ゴシック" panose="020B0609070205080204" pitchFamily="49" charset="-128"/>
                <a:ea typeface="ＭＳ ゴシック" panose="020B0609070205080204" pitchFamily="49" charset="-128"/>
              </a:rPr>
              <a:t>　は</a:t>
            </a:r>
            <a:r>
              <a:rPr lang="ja-JP" altLang="en-US" sz="1000" dirty="0">
                <a:latin typeface="ＭＳ ゴシック" panose="020B0609070205080204" pitchFamily="49" charset="-128"/>
                <a:ea typeface="ＭＳ ゴシック" panose="020B0609070205080204" pitchFamily="49" charset="-128"/>
              </a:rPr>
              <a:t>参加できません</a:t>
            </a:r>
            <a:r>
              <a:rPr lang="ja-JP" altLang="en-US" sz="1000" dirty="0" smtClean="0">
                <a:latin typeface="ＭＳ ゴシック" panose="020B0609070205080204" pitchFamily="49" charset="-128"/>
                <a:ea typeface="ＭＳ ゴシック" panose="020B0609070205080204" pitchFamily="49" charset="-128"/>
              </a:rPr>
              <a:t>。</a:t>
            </a:r>
            <a:endParaRPr lang="en-US" altLang="ja-JP" sz="1000" dirty="0" smtClean="0">
              <a:latin typeface="ＭＳ ゴシック" panose="020B0609070205080204" pitchFamily="49" charset="-128"/>
              <a:ea typeface="ＭＳ ゴシック" panose="020B0609070205080204" pitchFamily="49" charset="-128"/>
            </a:endParaRPr>
          </a:p>
          <a:p>
            <a:r>
              <a:rPr lang="ja-JP" altLang="en-US" sz="1000" dirty="0" smtClean="0">
                <a:solidFill>
                  <a:schemeClr val="bg1">
                    <a:lumMod val="75000"/>
                  </a:schemeClr>
                </a:solidFill>
                <a:latin typeface="ＭＳ ゴシック" panose="020B0609070205080204" pitchFamily="49" charset="-128"/>
                <a:ea typeface="ＭＳ ゴシック" panose="020B0609070205080204" pitchFamily="49" charset="-128"/>
              </a:rPr>
              <a:t>■</a:t>
            </a:r>
            <a:r>
              <a:rPr lang="ja-JP" altLang="en-US" sz="1000" dirty="0" smtClean="0">
                <a:latin typeface="ＭＳ ゴシック" panose="020B0609070205080204" pitchFamily="49" charset="-128"/>
                <a:ea typeface="ＭＳ ゴシック" panose="020B0609070205080204" pitchFamily="49" charset="-128"/>
              </a:rPr>
              <a:t>　高齢</a:t>
            </a:r>
            <a:r>
              <a:rPr lang="ja-JP" altLang="en-US" sz="1000" dirty="0">
                <a:latin typeface="ＭＳ ゴシック" panose="020B0609070205080204" pitchFamily="49" charset="-128"/>
                <a:ea typeface="ＭＳ ゴシック" panose="020B0609070205080204" pitchFamily="49" charset="-128"/>
              </a:rPr>
              <a:t>の方や基礎疾患をお持ちの方で、感染リスク</a:t>
            </a:r>
            <a:r>
              <a:rPr lang="ja-JP" altLang="en-US" sz="1000" dirty="0" smtClean="0">
                <a:latin typeface="ＭＳ ゴシック" panose="020B0609070205080204" pitchFamily="49" charset="-128"/>
                <a:ea typeface="ＭＳ ゴシック" panose="020B0609070205080204" pitchFamily="49" charset="-128"/>
              </a:rPr>
              <a:t>を</a:t>
            </a:r>
            <a:endParaRPr lang="en-US" altLang="ja-JP" sz="1000" dirty="0" smtClean="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a:t>
            </a:r>
            <a:r>
              <a:rPr lang="ja-JP" altLang="en-US" sz="1000" dirty="0" smtClean="0">
                <a:latin typeface="ＭＳ ゴシック" panose="020B0609070205080204" pitchFamily="49" charset="-128"/>
                <a:ea typeface="ＭＳ ゴシック" panose="020B0609070205080204" pitchFamily="49" charset="-128"/>
              </a:rPr>
              <a:t>　心配</a:t>
            </a:r>
            <a:r>
              <a:rPr lang="ja-JP" altLang="en-US" sz="1000" dirty="0">
                <a:latin typeface="ＭＳ ゴシック" panose="020B0609070205080204" pitchFamily="49" charset="-128"/>
                <a:ea typeface="ＭＳ ゴシック" panose="020B0609070205080204" pitchFamily="49" charset="-128"/>
              </a:rPr>
              <a:t>される方は参加を</a:t>
            </a:r>
            <a:r>
              <a:rPr lang="ja-JP" altLang="en-US" sz="1000" dirty="0" smtClean="0">
                <a:latin typeface="ＭＳ ゴシック" panose="020B0609070205080204" pitchFamily="49" charset="-128"/>
                <a:ea typeface="ＭＳ ゴシック" panose="020B0609070205080204" pitchFamily="49" charset="-128"/>
              </a:rPr>
              <a:t>ご遠慮</a:t>
            </a:r>
            <a:r>
              <a:rPr lang="ja-JP" altLang="en-US" sz="1000" dirty="0">
                <a:latin typeface="ＭＳ ゴシック" panose="020B0609070205080204" pitchFamily="49" charset="-128"/>
                <a:ea typeface="ＭＳ ゴシック" panose="020B0609070205080204" pitchFamily="49" charset="-128"/>
              </a:rPr>
              <a:t>いただくようお願い</a:t>
            </a:r>
            <a:r>
              <a:rPr lang="ja-JP" altLang="en-US" sz="1000" dirty="0" smtClean="0">
                <a:latin typeface="ＭＳ ゴシック" panose="020B0609070205080204" pitchFamily="49" charset="-128"/>
                <a:ea typeface="ＭＳ ゴシック" panose="020B0609070205080204" pitchFamily="49" charset="-128"/>
              </a:rPr>
              <a:t>し</a:t>
            </a:r>
            <a:endParaRPr lang="en-US" altLang="ja-JP" sz="1000" dirty="0" smtClean="0">
              <a:latin typeface="ＭＳ ゴシック" panose="020B0609070205080204" pitchFamily="49" charset="-128"/>
              <a:ea typeface="ＭＳ ゴシック" panose="020B0609070205080204" pitchFamily="49" charset="-128"/>
            </a:endParaRPr>
          </a:p>
          <a:p>
            <a:r>
              <a:rPr lang="ja-JP" altLang="en-US" sz="1000" dirty="0" smtClean="0">
                <a:latin typeface="ＭＳ ゴシック" panose="020B0609070205080204" pitchFamily="49" charset="-128"/>
                <a:ea typeface="ＭＳ ゴシック" panose="020B0609070205080204" pitchFamily="49" charset="-128"/>
              </a:rPr>
              <a:t>　　ます。</a:t>
            </a:r>
            <a:endParaRPr lang="en-US" altLang="ja-JP" sz="1000" dirty="0" smtClean="0">
              <a:latin typeface="ＭＳ ゴシック" panose="020B0609070205080204" pitchFamily="49" charset="-128"/>
              <a:ea typeface="ＭＳ ゴシック" panose="020B0609070205080204" pitchFamily="49" charset="-128"/>
            </a:endParaRPr>
          </a:p>
          <a:p>
            <a:r>
              <a:rPr lang="ja-JP" altLang="en-US" sz="1000" dirty="0" smtClean="0">
                <a:solidFill>
                  <a:schemeClr val="bg1">
                    <a:lumMod val="75000"/>
                  </a:schemeClr>
                </a:solidFill>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　三重県「新型コロナウイルス感染症に</a:t>
            </a:r>
            <a:r>
              <a:rPr lang="ja-JP" altLang="en-US" sz="1000" dirty="0" smtClean="0">
                <a:latin typeface="ＭＳ ゴシック" panose="020B0609070205080204" pitchFamily="49" charset="-128"/>
                <a:ea typeface="ＭＳ ゴシック" panose="020B0609070205080204" pitchFamily="49" charset="-128"/>
              </a:rPr>
              <a:t>かかる</a:t>
            </a:r>
            <a:r>
              <a:rPr lang="ja-JP" altLang="en-US" sz="1000" dirty="0">
                <a:latin typeface="ＭＳ ゴシック" panose="020B0609070205080204" pitchFamily="49" charset="-128"/>
                <a:ea typeface="ＭＳ ゴシック" panose="020B0609070205080204" pitchFamily="49" charset="-128"/>
              </a:rPr>
              <a:t>県</a:t>
            </a:r>
            <a:r>
              <a:rPr lang="ja-JP" altLang="en-US" sz="1000" dirty="0" smtClean="0">
                <a:latin typeface="ＭＳ ゴシック" panose="020B0609070205080204" pitchFamily="49" charset="-128"/>
                <a:ea typeface="ＭＳ ゴシック" panose="020B0609070205080204" pitchFamily="49" charset="-128"/>
              </a:rPr>
              <a:t>主催</a:t>
            </a:r>
            <a:endParaRPr lang="en-US" altLang="ja-JP" sz="1000" dirty="0" smtClean="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a:t>
            </a:r>
            <a:r>
              <a:rPr lang="ja-JP" altLang="en-US" sz="1000" dirty="0" smtClean="0">
                <a:latin typeface="ＭＳ ゴシック" panose="020B0609070205080204" pitchFamily="49" charset="-128"/>
                <a:ea typeface="ＭＳ ゴシック" panose="020B0609070205080204" pitchFamily="49" charset="-128"/>
              </a:rPr>
              <a:t>　</a:t>
            </a:r>
            <a:r>
              <a:rPr lang="ja-JP" altLang="en-US" sz="1000" dirty="0" smtClean="0">
                <a:latin typeface="ＭＳ ゴシック" panose="020B0609070205080204" pitchFamily="49" charset="-128"/>
                <a:ea typeface="ＭＳ ゴシック" panose="020B0609070205080204" pitchFamily="49" charset="-128"/>
              </a:rPr>
              <a:t>の</a:t>
            </a:r>
            <a:r>
              <a:rPr lang="ja-JP" altLang="en-US" sz="1000" dirty="0">
                <a:latin typeface="ＭＳ ゴシック" panose="020B0609070205080204" pitchFamily="49" charset="-128"/>
                <a:ea typeface="ＭＳ ゴシック" panose="020B0609070205080204" pitchFamily="49" charset="-128"/>
              </a:rPr>
              <a:t>イベントの開催基準」に</a:t>
            </a:r>
            <a:r>
              <a:rPr lang="ja-JP" altLang="en-US" sz="1000" dirty="0" smtClean="0">
                <a:latin typeface="ＭＳ ゴシック" panose="020B0609070205080204" pitchFamily="49" charset="-128"/>
                <a:ea typeface="ＭＳ ゴシック" panose="020B0609070205080204" pitchFamily="49" charset="-128"/>
              </a:rPr>
              <a:t>基づき開催</a:t>
            </a:r>
            <a:r>
              <a:rPr lang="ja-JP" altLang="en-US" sz="1000" dirty="0">
                <a:latin typeface="ＭＳ ゴシック" panose="020B0609070205080204" pitchFamily="49" charset="-128"/>
                <a:ea typeface="ＭＳ ゴシック" panose="020B0609070205080204" pitchFamily="49" charset="-128"/>
              </a:rPr>
              <a:t>いたします。</a:t>
            </a:r>
            <a:endParaRPr lang="en-US" altLang="zh-TW" sz="1000" dirty="0">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49FA3179-6116-5C1A-1400-E1E2B6DBDAE0}"/>
              </a:ext>
            </a:extLst>
          </p:cNvPr>
          <p:cNvSpPr txBox="1"/>
          <p:nvPr/>
        </p:nvSpPr>
        <p:spPr>
          <a:xfrm>
            <a:off x="185960" y="5453485"/>
            <a:ext cx="6566533" cy="461665"/>
          </a:xfrm>
          <a:prstGeom prst="rect">
            <a:avLst/>
          </a:prstGeom>
          <a:noFill/>
        </p:spPr>
        <p:txBody>
          <a:bodyPr wrap="square">
            <a:spAutoFit/>
          </a:bodyPr>
          <a:lstStyle/>
          <a:p>
            <a:r>
              <a:rPr lang="ja-JP" altLang="en-US" sz="1200" dirty="0"/>
              <a:t>植物工場だけでなく一般的な施設園芸においても、買取タイプのミツバチを利用している方で、不受精果の発生などにお困りごとがある方にお勧めの研修です。</a:t>
            </a:r>
          </a:p>
        </p:txBody>
      </p:sp>
      <p:pic>
        <p:nvPicPr>
          <p:cNvPr id="16" name="図 15">
            <a:extLst>
              <a:ext uri="{FF2B5EF4-FFF2-40B4-BE49-F238E27FC236}">
                <a16:creationId xmlns:a16="http://schemas.microsoft.com/office/drawing/2014/main" id="{7D7E6999-05B2-D27F-5CC2-9972C1AA0013}"/>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866364" y="1406938"/>
            <a:ext cx="1881040" cy="1410780"/>
          </a:xfrm>
          <a:prstGeom prst="rect">
            <a:avLst/>
          </a:prstGeom>
          <a:ln w="38100">
            <a:solidFill>
              <a:schemeClr val="bg1"/>
            </a:solidFill>
          </a:ln>
        </p:spPr>
      </p:pic>
      <p:pic>
        <p:nvPicPr>
          <p:cNvPr id="31" name="図 30">
            <a:extLst>
              <a:ext uri="{FF2B5EF4-FFF2-40B4-BE49-F238E27FC236}">
                <a16:creationId xmlns:a16="http://schemas.microsoft.com/office/drawing/2014/main" id="{B4CAEC73-DED3-7236-D7D3-A62693FDDFB4}"/>
              </a:ext>
            </a:extLst>
          </p:cNvPr>
          <p:cNvPicPr>
            <a:picLocks noChangeAspect="1"/>
          </p:cNvPicPr>
          <p:nvPr/>
        </p:nvPicPr>
        <p:blipFill rotWithShape="1">
          <a:blip r:embed="rId6" cstate="hqprint">
            <a:extLst>
              <a:ext uri="{28A0092B-C50C-407E-A947-70E740481C1C}">
                <a14:useLocalDpi xmlns:a14="http://schemas.microsoft.com/office/drawing/2010/main" val="0"/>
              </a:ext>
            </a:extLst>
          </a:blip>
          <a:srcRect l="4009" t="18430" r="2986" b="32436"/>
          <a:stretch/>
        </p:blipFill>
        <p:spPr>
          <a:xfrm>
            <a:off x="3816785" y="4654386"/>
            <a:ext cx="501845" cy="374974"/>
          </a:xfrm>
          <a:prstGeom prst="rect">
            <a:avLst/>
          </a:prstGeom>
        </p:spPr>
      </p:pic>
      <p:pic>
        <p:nvPicPr>
          <p:cNvPr id="1027" name="Picture 2" descr="健康食品のOEM/ODM【アピ株式会社】">
            <a:extLst>
              <a:ext uri="{FF2B5EF4-FFF2-40B4-BE49-F238E27FC236}">
                <a16:creationId xmlns:a16="http://schemas.microsoft.com/office/drawing/2014/main" id="{51529128-BAEB-E8FD-FA28-DFC9DE10C87E}"/>
              </a:ext>
            </a:extLst>
          </p:cNvPr>
          <p:cNvPicPr>
            <a:picLocks noChangeAspect="1" noChangeArrowheads="1"/>
          </p:cNvPicPr>
          <p:nvPr/>
        </p:nvPicPr>
        <p:blipFill rotWithShape="1">
          <a:blip r:embed="rId4" cstate="hqprint">
            <a:extLst>
              <a:ext uri="{28A0092B-C50C-407E-A947-70E740481C1C}">
                <a14:useLocalDpi xmlns:a14="http://schemas.microsoft.com/office/drawing/2010/main" val="0"/>
              </a:ext>
            </a:extLst>
          </a:blip>
          <a:srcRect l="4038" r="67180"/>
          <a:stretch/>
        </p:blipFill>
        <p:spPr bwMode="auto">
          <a:xfrm>
            <a:off x="5990288" y="4558602"/>
            <a:ext cx="349448" cy="456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3860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FD90A5C8-E54F-C2E4-856F-1B9F23841755}"/>
              </a:ext>
            </a:extLst>
          </p:cNvPr>
          <p:cNvSpPr/>
          <p:nvPr/>
        </p:nvSpPr>
        <p:spPr>
          <a:xfrm>
            <a:off x="122814" y="8663416"/>
            <a:ext cx="6600669" cy="1069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事務担当</a:t>
            </a:r>
            <a:r>
              <a:rPr kumimoji="1" lang="en-US" altLang="ja-JP" sz="1600" dirty="0">
                <a:solidFill>
                  <a:schemeClr val="tx1"/>
                </a:solidFill>
                <a:latin typeface="ＭＳ ゴシック" panose="020B0609070205080204" pitchFamily="49" charset="-128"/>
                <a:ea typeface="ＭＳ ゴシック" panose="020B0609070205080204" pitchFamily="49" charset="-128"/>
              </a:rPr>
              <a:t>】</a:t>
            </a: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三重県農業研究所　生産技術研究室　野菜園芸研究課　杉村</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電話番号：</a:t>
            </a:r>
            <a:r>
              <a:rPr kumimoji="1" lang="en-US" altLang="ja-JP" sz="1600" dirty="0">
                <a:solidFill>
                  <a:schemeClr val="tx1"/>
                </a:solidFill>
                <a:latin typeface="ＭＳ ゴシック" panose="020B0609070205080204" pitchFamily="49" charset="-128"/>
                <a:ea typeface="ＭＳ ゴシック" panose="020B0609070205080204" pitchFamily="49" charset="-128"/>
              </a:rPr>
              <a:t>0598-42-6358</a:t>
            </a:r>
            <a:r>
              <a:rPr kumimoji="1" lang="ja-JP" altLang="en-US" sz="1600" dirty="0">
                <a:solidFill>
                  <a:schemeClr val="tx1"/>
                </a:solidFill>
                <a:latin typeface="ＭＳ ゴシック" panose="020B0609070205080204" pitchFamily="49" charset="-128"/>
                <a:ea typeface="ＭＳ ゴシック" panose="020B0609070205080204" pitchFamily="49" charset="-128"/>
              </a:rPr>
              <a:t>　メール：</a:t>
            </a:r>
            <a:r>
              <a:rPr kumimoji="1" lang="en-US" altLang="ja-JP" sz="1600" dirty="0">
                <a:solidFill>
                  <a:schemeClr val="tx1"/>
                </a:solidFill>
                <a:latin typeface="ＭＳ ゴシック" panose="020B0609070205080204" pitchFamily="49" charset="-128"/>
                <a:ea typeface="ＭＳ ゴシック" panose="020B0609070205080204" pitchFamily="49" charset="-128"/>
              </a:rPr>
              <a:t>plant-fb@pref.mie.lg.jp</a:t>
            </a: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県</a:t>
            </a:r>
            <a:r>
              <a:rPr kumimoji="1" lang="en-US" altLang="ja-JP" sz="1600" dirty="0">
                <a:solidFill>
                  <a:schemeClr val="tx1"/>
                </a:solidFill>
                <a:latin typeface="ＭＳ ゴシック" panose="020B0609070205080204" pitchFamily="49" charset="-128"/>
                <a:ea typeface="ＭＳ ゴシック" panose="020B0609070205080204" pitchFamily="49" charset="-128"/>
              </a:rPr>
              <a:t>HP</a:t>
            </a:r>
            <a:r>
              <a:rPr kumimoji="1" lang="ja-JP" altLang="en-US" sz="1600" dirty="0">
                <a:solidFill>
                  <a:schemeClr val="tx1"/>
                </a:solidFill>
                <a:latin typeface="ＭＳ ゴシック" panose="020B0609070205080204" pitchFamily="49" charset="-128"/>
                <a:ea typeface="ＭＳ ゴシック" panose="020B0609070205080204" pitchFamily="49" charset="-128"/>
              </a:rPr>
              <a:t>　</a:t>
            </a:r>
            <a:r>
              <a:rPr kumimoji="1" lang="en-US" altLang="ja-JP" sz="1600" dirty="0">
                <a:solidFill>
                  <a:schemeClr val="tx1"/>
                </a:solidFill>
                <a:latin typeface="ＭＳ ゴシック" panose="020B0609070205080204" pitchFamily="49" charset="-128"/>
                <a:ea typeface="ＭＳ ゴシック" panose="020B0609070205080204" pitchFamily="49" charset="-128"/>
                <a:hlinkClick r:id="rId2"/>
              </a:rPr>
              <a:t>http://www.pref.mie.lg.jp/nougi/hp/index.shtm</a:t>
            </a:r>
            <a:r>
              <a:rPr kumimoji="1" lang="ja-JP" altLang="en-US" sz="1600" dirty="0">
                <a:solidFill>
                  <a:schemeClr val="tx1"/>
                </a:solidFill>
                <a:latin typeface="ＭＳ ゴシック" panose="020B0609070205080204" pitchFamily="49" charset="-128"/>
                <a:ea typeface="ＭＳ ゴシック" panose="020B0609070205080204" pitchFamily="49" charset="-128"/>
              </a:rPr>
              <a:t>　</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3" name="テキスト ボックス 2">
            <a:extLst>
              <a:ext uri="{FF2B5EF4-FFF2-40B4-BE49-F238E27FC236}">
                <a16:creationId xmlns:a16="http://schemas.microsoft.com/office/drawing/2014/main" id="{818054E6-05A4-6C4D-25C6-FB221D8B0703}"/>
              </a:ext>
            </a:extLst>
          </p:cNvPr>
          <p:cNvSpPr txBox="1"/>
          <p:nvPr/>
        </p:nvSpPr>
        <p:spPr>
          <a:xfrm>
            <a:off x="0" y="783606"/>
            <a:ext cx="6858000" cy="646331"/>
          </a:xfrm>
          <a:prstGeom prst="rect">
            <a:avLst/>
          </a:prstGeom>
          <a:noFill/>
        </p:spPr>
        <p:txBody>
          <a:bodyPr wrap="square">
            <a:spAutoFit/>
          </a:bodyPr>
          <a:lstStyle/>
          <a:p>
            <a:pPr algn="ctr"/>
            <a:r>
              <a:rPr lang="ja-JP" altLang="en-US" dirty="0"/>
              <a:t>令和４年度スマートグリーンハウス展開推進研修会</a:t>
            </a:r>
            <a:endParaRPr lang="en-US" altLang="ja-JP" dirty="0"/>
          </a:p>
          <a:p>
            <a:pPr algn="ctr"/>
            <a:r>
              <a:rPr lang="ja-JP" altLang="en-US" dirty="0"/>
              <a:t>参加申込書</a:t>
            </a:r>
          </a:p>
        </p:txBody>
      </p:sp>
      <p:sp>
        <p:nvSpPr>
          <p:cNvPr id="4" name="テキスト ボックス 3">
            <a:extLst>
              <a:ext uri="{FF2B5EF4-FFF2-40B4-BE49-F238E27FC236}">
                <a16:creationId xmlns:a16="http://schemas.microsoft.com/office/drawing/2014/main" id="{709E9E82-CD1F-945E-20AB-DF72C7071301}"/>
              </a:ext>
            </a:extLst>
          </p:cNvPr>
          <p:cNvSpPr txBox="1"/>
          <p:nvPr/>
        </p:nvSpPr>
        <p:spPr>
          <a:xfrm>
            <a:off x="225967" y="1549613"/>
            <a:ext cx="5373385" cy="307777"/>
          </a:xfrm>
          <a:prstGeom prst="rect">
            <a:avLst/>
          </a:prstGeom>
          <a:noFill/>
        </p:spPr>
        <p:txBody>
          <a:bodyPr wrap="square">
            <a:spAutoFit/>
          </a:bodyPr>
          <a:lstStyle/>
          <a:p>
            <a:r>
              <a:rPr lang="ja-JP" altLang="en-US" sz="1400" dirty="0"/>
              <a:t>三重県農業研究所　生産技術研究室　野菜園芸研究課　行</a:t>
            </a:r>
          </a:p>
        </p:txBody>
      </p:sp>
      <p:sp>
        <p:nvSpPr>
          <p:cNvPr id="10" name="正方形/長方形 9">
            <a:extLst>
              <a:ext uri="{FF2B5EF4-FFF2-40B4-BE49-F238E27FC236}">
                <a16:creationId xmlns:a16="http://schemas.microsoft.com/office/drawing/2014/main" id="{177950A4-3FC1-5699-DF63-6AEE0CAC5BE9}"/>
              </a:ext>
            </a:extLst>
          </p:cNvPr>
          <p:cNvSpPr/>
          <p:nvPr/>
        </p:nvSpPr>
        <p:spPr>
          <a:xfrm>
            <a:off x="336884" y="783606"/>
            <a:ext cx="6172200" cy="64633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9811D14F-B5F2-76F7-D804-393F07BA241B}"/>
              </a:ext>
            </a:extLst>
          </p:cNvPr>
          <p:cNvSpPr txBox="1"/>
          <p:nvPr/>
        </p:nvSpPr>
        <p:spPr>
          <a:xfrm>
            <a:off x="0" y="40350"/>
            <a:ext cx="6826636" cy="584775"/>
          </a:xfrm>
          <a:prstGeom prst="rect">
            <a:avLst/>
          </a:prstGeom>
          <a:noFill/>
        </p:spPr>
        <p:txBody>
          <a:bodyPr wrap="square">
            <a:spAutoFit/>
          </a:bodyPr>
          <a:lstStyle/>
          <a:p>
            <a:pPr algn="ctr"/>
            <a:r>
              <a:rPr lang="en-US" altLang="ja-JP" sz="1600" dirty="0">
                <a:latin typeface="HGP創英角ｺﾞｼｯｸUB" panose="020B0A00000000000000" pitchFamily="50" charset="-128"/>
                <a:ea typeface="HGP創英角ｺﾞｼｯｸUB" panose="020B0A00000000000000" pitchFamily="50" charset="-128"/>
              </a:rPr>
              <a:t>FAX</a:t>
            </a:r>
            <a:r>
              <a:rPr lang="ja-JP" altLang="en-US" sz="1600" dirty="0">
                <a:latin typeface="HGP創英角ｺﾞｼｯｸUB" panose="020B0A00000000000000" pitchFamily="50" charset="-128"/>
                <a:ea typeface="HGP創英角ｺﾞｼｯｸUB" panose="020B0A00000000000000" pitchFamily="50" charset="-128"/>
              </a:rPr>
              <a:t>：</a:t>
            </a:r>
            <a:r>
              <a:rPr lang="en-US" altLang="ja-JP" sz="16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rPr>
              <a:t>0598-42-1644</a:t>
            </a:r>
            <a:r>
              <a:rPr lang="ja-JP" altLang="en-US" sz="16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rPr>
              <a:t>　または　メール：</a:t>
            </a:r>
            <a:r>
              <a:rPr kumimoji="1" lang="en-US" altLang="ja-JP" sz="1600" dirty="0">
                <a:solidFill>
                  <a:schemeClr val="tx1"/>
                </a:solidFill>
                <a:latin typeface="HGP創英角ｺﾞｼｯｸUB" panose="020B0A00000000000000" pitchFamily="50" charset="-128"/>
                <a:ea typeface="HGP創英角ｺﾞｼｯｸUB" panose="020B0A00000000000000" pitchFamily="50" charset="-128"/>
              </a:rPr>
              <a:t> plant-fb@pref.mie.lg.jp</a:t>
            </a:r>
            <a:endParaRPr lang="en-US" altLang="ja-JP" sz="16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endParaRPr>
          </a:p>
          <a:p>
            <a:pPr algn="ctr"/>
            <a:r>
              <a:rPr kumimoji="1" lang="ja-JP" altLang="en-US" sz="1600" dirty="0">
                <a:latin typeface="HGP創英角ｺﾞｼｯｸUB" panose="020B0A00000000000000" pitchFamily="50" charset="-128"/>
                <a:ea typeface="HGP創英角ｺﾞｼｯｸUB" panose="020B0A00000000000000" pitchFamily="50" charset="-128"/>
              </a:rPr>
              <a:t>令和</a:t>
            </a:r>
            <a:r>
              <a:rPr kumimoji="1" lang="en-US" altLang="ja-JP" sz="1600" dirty="0">
                <a:latin typeface="HGP創英角ｺﾞｼｯｸUB" panose="020B0A00000000000000" pitchFamily="50" charset="-128"/>
                <a:ea typeface="HGP創英角ｺﾞｼｯｸUB" panose="020B0A00000000000000" pitchFamily="50" charset="-128"/>
              </a:rPr>
              <a:t>4</a:t>
            </a:r>
            <a:r>
              <a:rPr kumimoji="1" lang="ja-JP" altLang="en-US" sz="1600" dirty="0">
                <a:latin typeface="HGP創英角ｺﾞｼｯｸUB" panose="020B0A00000000000000" pitchFamily="50" charset="-128"/>
                <a:ea typeface="HGP創英角ｺﾞｼｯｸUB" panose="020B0A00000000000000" pitchFamily="50" charset="-128"/>
              </a:rPr>
              <a:t>年</a:t>
            </a:r>
            <a:r>
              <a:rPr kumimoji="1" lang="en-US" altLang="ja-JP" sz="1600" dirty="0">
                <a:latin typeface="HGP創英角ｺﾞｼｯｸUB" panose="020B0A00000000000000" pitchFamily="50" charset="-128"/>
                <a:ea typeface="HGP創英角ｺﾞｼｯｸUB" panose="020B0A00000000000000" pitchFamily="50" charset="-128"/>
              </a:rPr>
              <a:t>11</a:t>
            </a:r>
            <a:r>
              <a:rPr kumimoji="1" lang="ja-JP" altLang="en-US" sz="1600" dirty="0">
                <a:latin typeface="HGP創英角ｺﾞｼｯｸUB" panose="020B0A00000000000000" pitchFamily="50" charset="-128"/>
                <a:ea typeface="HGP創英角ｺﾞｼｯｸUB" panose="020B0A00000000000000" pitchFamily="50" charset="-128"/>
              </a:rPr>
              <a:t>月</a:t>
            </a:r>
            <a:r>
              <a:rPr kumimoji="1" lang="en-US" altLang="ja-JP" sz="1600" dirty="0">
                <a:latin typeface="HGP創英角ｺﾞｼｯｸUB" panose="020B0A00000000000000" pitchFamily="50" charset="-128"/>
                <a:ea typeface="HGP創英角ｺﾞｼｯｸUB" panose="020B0A00000000000000" pitchFamily="50" charset="-128"/>
              </a:rPr>
              <a:t>25</a:t>
            </a:r>
            <a:r>
              <a:rPr kumimoji="1" lang="ja-JP" altLang="en-US" sz="1600" dirty="0">
                <a:latin typeface="HGP創英角ｺﾞｼｯｸUB" panose="020B0A00000000000000" pitchFamily="50" charset="-128"/>
                <a:ea typeface="HGP創英角ｺﾞｼｯｸUB" panose="020B0A00000000000000" pitchFamily="50" charset="-128"/>
              </a:rPr>
              <a:t>日</a:t>
            </a:r>
            <a:r>
              <a:rPr kumimoji="1" lang="en-US" altLang="ja-JP" sz="1600" dirty="0">
                <a:latin typeface="HGP創英角ｺﾞｼｯｸUB" panose="020B0A00000000000000" pitchFamily="50" charset="-128"/>
                <a:ea typeface="HGP創英角ｺﾞｼｯｸUB" panose="020B0A00000000000000" pitchFamily="50" charset="-128"/>
              </a:rPr>
              <a:t>(</a:t>
            </a:r>
            <a:r>
              <a:rPr kumimoji="1" lang="ja-JP" altLang="en-US" sz="1600" dirty="0">
                <a:latin typeface="HGP創英角ｺﾞｼｯｸUB" panose="020B0A00000000000000" pitchFamily="50" charset="-128"/>
                <a:ea typeface="HGP創英角ｺﾞｼｯｸUB" panose="020B0A00000000000000" pitchFamily="50" charset="-128"/>
              </a:rPr>
              <a:t>金</a:t>
            </a:r>
            <a:r>
              <a:rPr kumimoji="1" lang="en-US" altLang="ja-JP" sz="1600" dirty="0">
                <a:latin typeface="HGP創英角ｺﾞｼｯｸUB" panose="020B0A00000000000000" pitchFamily="50" charset="-128"/>
                <a:ea typeface="HGP創英角ｺﾞｼｯｸUB" panose="020B0A00000000000000" pitchFamily="50" charset="-128"/>
              </a:rPr>
              <a:t>)17:15</a:t>
            </a:r>
            <a:r>
              <a:rPr kumimoji="1" lang="ja-JP" altLang="en-US" sz="1200" dirty="0">
                <a:latin typeface="HGP創英角ｺﾞｼｯｸUB" panose="020B0A00000000000000" pitchFamily="50" charset="-128"/>
                <a:ea typeface="HGP創英角ｺﾞｼｯｸUB" panose="020B0A00000000000000" pitchFamily="50" charset="-128"/>
              </a:rPr>
              <a:t>〆</a:t>
            </a:r>
            <a:endParaRPr kumimoji="1" lang="ja-JP" altLang="en-US" sz="1600" dirty="0">
              <a:latin typeface="HGP創英角ｺﾞｼｯｸUB" panose="020B0A00000000000000" pitchFamily="50" charset="-128"/>
              <a:ea typeface="HGP創英角ｺﾞｼｯｸUB" panose="020B0A00000000000000" pitchFamily="50" charset="-128"/>
            </a:endParaRPr>
          </a:p>
        </p:txBody>
      </p:sp>
      <p:graphicFrame>
        <p:nvGraphicFramePr>
          <p:cNvPr id="16" name="表 23">
            <a:extLst>
              <a:ext uri="{FF2B5EF4-FFF2-40B4-BE49-F238E27FC236}">
                <a16:creationId xmlns:a16="http://schemas.microsoft.com/office/drawing/2014/main" id="{874238A6-9BFE-4824-AFBE-0FC63726F054}"/>
              </a:ext>
            </a:extLst>
          </p:cNvPr>
          <p:cNvGraphicFramePr>
            <a:graphicFrameLocks noGrp="1"/>
          </p:cNvGraphicFramePr>
          <p:nvPr>
            <p:extLst>
              <p:ext uri="{D42A27DB-BD31-4B8C-83A1-F6EECF244321}">
                <p14:modId xmlns:p14="http://schemas.microsoft.com/office/powerpoint/2010/main" val="498187104"/>
              </p:ext>
            </p:extLst>
          </p:nvPr>
        </p:nvGraphicFramePr>
        <p:xfrm>
          <a:off x="336884" y="1978425"/>
          <a:ext cx="6192000" cy="2752920"/>
        </p:xfrm>
        <a:graphic>
          <a:graphicData uri="http://schemas.openxmlformats.org/drawingml/2006/table">
            <a:tbl>
              <a:tblPr firstRow="1" bandRow="1">
                <a:tableStyleId>{2D5ABB26-0587-4C30-8999-92F81FD0307C}</a:tableStyleId>
              </a:tblPr>
              <a:tblGrid>
                <a:gridCol w="2816241">
                  <a:extLst>
                    <a:ext uri="{9D8B030D-6E8A-4147-A177-3AD203B41FA5}">
                      <a16:colId xmlns:a16="http://schemas.microsoft.com/office/drawing/2014/main" val="1353004662"/>
                    </a:ext>
                  </a:extLst>
                </a:gridCol>
                <a:gridCol w="3375759">
                  <a:extLst>
                    <a:ext uri="{9D8B030D-6E8A-4147-A177-3AD203B41FA5}">
                      <a16:colId xmlns:a16="http://schemas.microsoft.com/office/drawing/2014/main" val="3873936832"/>
                    </a:ext>
                  </a:extLst>
                </a:gridCol>
              </a:tblGrid>
              <a:tr h="450000">
                <a:tc>
                  <a:txBody>
                    <a:bodyPr/>
                    <a:lstStyle/>
                    <a:p>
                      <a:pPr algn="l"/>
                      <a:r>
                        <a:rPr kumimoji="1" lang="ja-JP" altLang="en-US" dirty="0"/>
                        <a:t>参加希望人数（代表含む　</a:t>
                      </a:r>
                      <a:r>
                        <a:rPr kumimoji="1" lang="en-US" altLang="ja-JP" dirty="0"/>
                        <a:t>※</a:t>
                      </a:r>
                      <a:r>
                        <a:rPr kumimoji="1" lang="ja-JP" altLang="en-US" dirty="0"/>
                        <a:t>１）</a:t>
                      </a:r>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dirty="0"/>
                        <a:t>名</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8343754"/>
                  </a:ext>
                </a:extLst>
              </a:tr>
              <a:tr h="450000">
                <a:tc>
                  <a:txBody>
                    <a:bodyPr/>
                    <a:lstStyle/>
                    <a:p>
                      <a:pPr algn="l"/>
                      <a:r>
                        <a:rPr kumimoji="1" lang="ja-JP" altLang="en-US" dirty="0"/>
                        <a:t>（参加代表者情報）</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dirty="0"/>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97245438"/>
                  </a:ext>
                </a:extLst>
              </a:tr>
              <a:tr h="450000">
                <a:tc>
                  <a:txBody>
                    <a:bodyPr/>
                    <a:lstStyle/>
                    <a:p>
                      <a:pPr algn="l"/>
                      <a:r>
                        <a:rPr kumimoji="1" lang="en-US" altLang="ja-JP" dirty="0"/>
                        <a:t>【</a:t>
                      </a:r>
                      <a:r>
                        <a:rPr kumimoji="1" lang="ja-JP" altLang="en-US" dirty="0"/>
                        <a:t>御所属（都道府県）</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dirty="0"/>
                        <a:t>　　　　　　　　　　　（　　　　　）</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56938042"/>
                  </a:ext>
                </a:extLst>
              </a:tr>
              <a:tr h="450000">
                <a:tc>
                  <a:txBody>
                    <a:bodyPr/>
                    <a:lstStyle/>
                    <a:p>
                      <a:pPr algn="l"/>
                      <a:r>
                        <a:rPr kumimoji="1" lang="en-US" altLang="ja-JP" dirty="0"/>
                        <a:t>【</a:t>
                      </a:r>
                      <a:r>
                        <a:rPr kumimoji="1" lang="ja-JP" altLang="en-US" dirty="0"/>
                        <a:t>御氏名</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50614460"/>
                  </a:ext>
                </a:extLst>
              </a:tr>
              <a:tr h="450000">
                <a:tc>
                  <a:txBody>
                    <a:bodyPr/>
                    <a:lstStyle/>
                    <a:p>
                      <a:pPr algn="l"/>
                      <a:r>
                        <a:rPr kumimoji="1" lang="en-US" altLang="ja-JP" dirty="0"/>
                        <a:t>【</a:t>
                      </a:r>
                      <a:r>
                        <a:rPr kumimoji="1" lang="ja-JP" altLang="en-US" dirty="0"/>
                        <a:t>メールアドレス（</a:t>
                      </a:r>
                      <a:r>
                        <a:rPr kumimoji="1" lang="en-US" altLang="ja-JP" dirty="0"/>
                        <a:t>※</a:t>
                      </a:r>
                      <a:r>
                        <a:rPr kumimoji="1" lang="ja-JP" altLang="en-US" dirty="0"/>
                        <a:t>２）</a:t>
                      </a:r>
                      <a:r>
                        <a:rPr kumimoji="1" lang="en-US" altLang="ja-JP" dirty="0"/>
                        <a:t>】</a:t>
                      </a:r>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00625570"/>
                  </a:ext>
                </a:extLst>
              </a:tr>
              <a:tr h="450000">
                <a:tc>
                  <a:txBody>
                    <a:bodyPr/>
                    <a:lstStyle/>
                    <a:p>
                      <a:pPr algn="l"/>
                      <a:r>
                        <a:rPr kumimoji="1" lang="en-US" altLang="ja-JP" dirty="0"/>
                        <a:t>【</a:t>
                      </a:r>
                      <a:r>
                        <a:rPr kumimoji="1" lang="ja-JP" altLang="en-US" dirty="0"/>
                        <a:t>メルマガの希望（</a:t>
                      </a:r>
                      <a:r>
                        <a:rPr kumimoji="1" lang="en-US" altLang="ja-JP" dirty="0"/>
                        <a:t>※</a:t>
                      </a:r>
                      <a:r>
                        <a:rPr kumimoji="1" lang="ja-JP" altLang="en-US" dirty="0"/>
                        <a:t>３）</a:t>
                      </a:r>
                      <a:r>
                        <a:rPr kumimoji="1" lang="en-US" altLang="ja-JP" dirty="0"/>
                        <a:t>】</a:t>
                      </a:r>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dirty="0"/>
                        <a:t>□　登録します　□　登録しません　　□　登録済み</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01805375"/>
                  </a:ext>
                </a:extLst>
              </a:tr>
            </a:tbl>
          </a:graphicData>
        </a:graphic>
      </p:graphicFrame>
      <p:sp>
        <p:nvSpPr>
          <p:cNvPr id="1024" name="テキスト ボックス 1023">
            <a:extLst>
              <a:ext uri="{FF2B5EF4-FFF2-40B4-BE49-F238E27FC236}">
                <a16:creationId xmlns:a16="http://schemas.microsoft.com/office/drawing/2014/main" id="{32BDD1EF-D7F8-A814-59A2-59B4A851861F}"/>
              </a:ext>
            </a:extLst>
          </p:cNvPr>
          <p:cNvSpPr txBox="1"/>
          <p:nvPr/>
        </p:nvSpPr>
        <p:spPr>
          <a:xfrm>
            <a:off x="31365" y="7246171"/>
            <a:ext cx="6826635" cy="1384995"/>
          </a:xfrm>
          <a:prstGeom prst="rect">
            <a:avLst/>
          </a:prstGeom>
          <a:noFill/>
        </p:spPr>
        <p:txBody>
          <a:bodyPr wrap="square">
            <a:spAutoFit/>
          </a:bodyPr>
          <a:lstStyle/>
          <a:p>
            <a:r>
              <a:rPr lang="ja-JP" altLang="en-US" sz="1400" dirty="0">
                <a:latin typeface="ＭＳ ゴシック" panose="020B0609070205080204" pitchFamily="49" charset="-128"/>
                <a:ea typeface="ＭＳ ゴシック" panose="020B0609070205080204" pitchFamily="49" charset="-128"/>
              </a:rPr>
              <a:t>（注意事項）</a:t>
            </a:r>
            <a:endParaRPr lang="en-US" altLang="ja-JP" sz="1400" dirty="0">
              <a:latin typeface="ＭＳ ゴシック" panose="020B0609070205080204" pitchFamily="49" charset="-128"/>
              <a:ea typeface="ＭＳ ゴシック" panose="020B0609070205080204" pitchFamily="49" charset="-128"/>
            </a:endParaRPr>
          </a:p>
          <a:p>
            <a:r>
              <a:rPr lang="en-US" altLang="ja-JP" sz="1400" dirty="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１　申し込み者多数の場合は、同一所属の複数名申し込みに対して、参加人数の</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調整をお願いする場合がございます。</a:t>
            </a:r>
            <a:endParaRPr lang="en-US" altLang="ja-JP" sz="1400" dirty="0">
              <a:latin typeface="ＭＳ ゴシック" panose="020B0609070205080204" pitchFamily="49" charset="-128"/>
              <a:ea typeface="ＭＳ ゴシック" panose="020B0609070205080204" pitchFamily="49" charset="-128"/>
            </a:endParaRPr>
          </a:p>
          <a:p>
            <a:r>
              <a:rPr lang="en-US" altLang="ja-JP" sz="1400" dirty="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２　参加の決定は記載の代表者メールアドレス宛に返信いたします。</a:t>
            </a:r>
            <a:endParaRPr lang="en-US" altLang="ja-JP" sz="1400" dirty="0">
              <a:latin typeface="ＭＳ ゴシック" panose="020B0609070205080204" pitchFamily="49" charset="-128"/>
              <a:ea typeface="ＭＳ ゴシック" panose="020B0609070205080204" pitchFamily="49" charset="-128"/>
            </a:endParaRPr>
          </a:p>
          <a:p>
            <a:r>
              <a:rPr lang="en-US" altLang="ja-JP" sz="1400" dirty="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３　今後の研修会等について、ご登録いただいた方に開催案内を送付しています。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代表者以外は登録を希望する場合にメールアドレスを記載ください。</a:t>
            </a:r>
          </a:p>
        </p:txBody>
      </p:sp>
      <p:graphicFrame>
        <p:nvGraphicFramePr>
          <p:cNvPr id="1025" name="表 1026">
            <a:extLst>
              <a:ext uri="{FF2B5EF4-FFF2-40B4-BE49-F238E27FC236}">
                <a16:creationId xmlns:a16="http://schemas.microsoft.com/office/drawing/2014/main" id="{4384FF3C-F109-9072-3EB5-81D1E6F9CEED}"/>
              </a:ext>
            </a:extLst>
          </p:cNvPr>
          <p:cNvGraphicFramePr>
            <a:graphicFrameLocks noGrp="1"/>
          </p:cNvGraphicFramePr>
          <p:nvPr>
            <p:extLst>
              <p:ext uri="{D42A27DB-BD31-4B8C-83A1-F6EECF244321}">
                <p14:modId xmlns:p14="http://schemas.microsoft.com/office/powerpoint/2010/main" val="363671194"/>
              </p:ext>
            </p:extLst>
          </p:nvPr>
        </p:nvGraphicFramePr>
        <p:xfrm>
          <a:off x="336884" y="4854277"/>
          <a:ext cx="6192000" cy="2225040"/>
        </p:xfrm>
        <a:graphic>
          <a:graphicData uri="http://schemas.openxmlformats.org/drawingml/2006/table">
            <a:tbl>
              <a:tblPr firstRow="1" bandRow="1">
                <a:tableStyleId>{2D5ABB26-0587-4C30-8999-92F81FD0307C}</a:tableStyleId>
              </a:tblPr>
              <a:tblGrid>
                <a:gridCol w="2827421">
                  <a:extLst>
                    <a:ext uri="{9D8B030D-6E8A-4147-A177-3AD203B41FA5}">
                      <a16:colId xmlns:a16="http://schemas.microsoft.com/office/drawing/2014/main" val="1009990716"/>
                    </a:ext>
                  </a:extLst>
                </a:gridCol>
                <a:gridCol w="3364579">
                  <a:extLst>
                    <a:ext uri="{9D8B030D-6E8A-4147-A177-3AD203B41FA5}">
                      <a16:colId xmlns:a16="http://schemas.microsoft.com/office/drawing/2014/main" val="139408925"/>
                    </a:ext>
                  </a:extLst>
                </a:gridCol>
              </a:tblGrid>
              <a:tr h="370840">
                <a:tc>
                  <a:txBody>
                    <a:bodyPr/>
                    <a:lstStyle/>
                    <a:p>
                      <a:r>
                        <a:rPr kumimoji="1" lang="ja-JP" altLang="en-US" dirty="0"/>
                        <a:t>（代表者以外の参加者）</a:t>
                      </a:r>
                    </a:p>
                  </a:txBody>
                  <a:tcPr>
                    <a:lnB w="6350" cap="flat" cmpd="sng" algn="ctr">
                      <a:solidFill>
                        <a:schemeClr val="tx1"/>
                      </a:solidFill>
                      <a:prstDash val="solid"/>
                      <a:round/>
                      <a:headEnd type="none" w="med" len="med"/>
                      <a:tailEnd type="none" w="med" len="med"/>
                    </a:lnB>
                  </a:tcPr>
                </a:tc>
                <a:tc>
                  <a:txBody>
                    <a:bodyPr/>
                    <a:lstStyle/>
                    <a:p>
                      <a:endParaRPr kumimoji="1" lang="ja-JP" altLang="en-US"/>
                    </a:p>
                  </a:txBody>
                  <a:tcPr>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14686486"/>
                  </a:ext>
                </a:extLst>
              </a:tr>
              <a:tr h="370840">
                <a:tc>
                  <a:txBody>
                    <a:bodyPr/>
                    <a:lstStyle/>
                    <a:p>
                      <a:r>
                        <a:rPr kumimoji="1" lang="en-US" altLang="ja-JP" dirty="0"/>
                        <a:t>【</a:t>
                      </a:r>
                      <a:r>
                        <a:rPr kumimoji="1" lang="ja-JP" altLang="en-US" dirty="0"/>
                        <a:t>御氏名</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a:t>【</a:t>
                      </a:r>
                      <a:r>
                        <a:rPr kumimoji="1" lang="ja-JP" altLang="en-US" dirty="0"/>
                        <a:t>メールアドレス（任意　</a:t>
                      </a:r>
                      <a:r>
                        <a:rPr kumimoji="1" lang="en-US" altLang="ja-JP" dirty="0"/>
                        <a:t>※</a:t>
                      </a:r>
                      <a:r>
                        <a:rPr kumimoji="1" lang="ja-JP" altLang="en-US" dirty="0"/>
                        <a:t>３）</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5968900"/>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520237"/>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3193325"/>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2157558"/>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032151"/>
                  </a:ext>
                </a:extLst>
              </a:tr>
            </a:tbl>
          </a:graphicData>
        </a:graphic>
      </p:graphicFrame>
    </p:spTree>
    <p:extLst>
      <p:ext uri="{BB962C8B-B14F-4D97-AF65-F5344CB8AC3E}">
        <p14:creationId xmlns:p14="http://schemas.microsoft.com/office/powerpoint/2010/main" val="16660312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389</TotalTime>
  <Words>686</Words>
  <Application>Microsoft Office PowerPoint</Application>
  <PresentationFormat>A4 210 x 297 mm</PresentationFormat>
  <Paragraphs>79</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HGP創英角ｺﾞｼｯｸUB</vt:lpstr>
      <vt:lpstr>ＭＳ ゴシック</vt:lpstr>
      <vt:lpstr>游ゴシック</vt:lpstr>
      <vt:lpstr>游ゴシック Light</vt:lpstr>
      <vt:lpstr>Arial</vt:lpstr>
      <vt:lpstr>Calibri</vt:lpstr>
      <vt:lpstr>Calibri Light</vt:lpstr>
      <vt:lpstr>Times New Roman</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杉村 安都武</dc:creator>
  <cp:lastModifiedBy>mieken</cp:lastModifiedBy>
  <cp:revision>9</cp:revision>
  <cp:lastPrinted>2022-11-04T04:51:21Z</cp:lastPrinted>
  <dcterms:created xsi:type="dcterms:W3CDTF">2022-11-03T20:34:59Z</dcterms:created>
  <dcterms:modified xsi:type="dcterms:W3CDTF">2022-11-13T17:13:04Z</dcterms:modified>
</cp:coreProperties>
</file>