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60" r:id="rId2"/>
    <p:sldId id="261" r:id="rId3"/>
  </p:sldIdLst>
  <p:sldSz cx="7561263" cy="10693400"/>
  <p:notesSz cx="6784975" cy="9906000"/>
  <p:defaultTextStyle>
    <a:defPPr>
      <a:defRPr lang="ja-JP"/>
    </a:defPPr>
    <a:lvl1pPr marL="0" algn="l" defTabSz="1042931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1pPr>
    <a:lvl2pPr marL="521465" algn="l" defTabSz="1042931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2pPr>
    <a:lvl3pPr marL="1042931" algn="l" defTabSz="1042931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3pPr>
    <a:lvl4pPr marL="1564396" algn="l" defTabSz="1042931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4pPr>
    <a:lvl5pPr marL="2085860" algn="l" defTabSz="1042931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5pPr>
    <a:lvl6pPr marL="2607325" algn="l" defTabSz="1042931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6pPr>
    <a:lvl7pPr marL="3128791" algn="l" defTabSz="1042931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7pPr>
    <a:lvl8pPr marL="3650256" algn="l" defTabSz="1042931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8pPr>
    <a:lvl9pPr marL="4171721" algn="l" defTabSz="1042931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3368">
          <p15:clr>
            <a:srgbClr val="A4A3A4"/>
          </p15:clr>
        </p15:guide>
        <p15:guide id="4" pos="2382">
          <p15:clr>
            <a:srgbClr val="A4A3A4"/>
          </p15:clr>
        </p15:guide>
        <p15:guide id="5" pos="238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DF4"/>
    <a:srgbClr val="576C97"/>
    <a:srgbClr val="92D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662" autoAdjust="0"/>
    <p:restoredTop sz="94660"/>
  </p:normalViewPr>
  <p:slideViewPr>
    <p:cSldViewPr>
      <p:cViewPr varScale="1">
        <p:scale>
          <a:sx n="47" d="100"/>
          <a:sy n="47" d="100"/>
        </p:scale>
        <p:origin x="2682" y="66"/>
      </p:cViewPr>
      <p:guideLst>
        <p:guide orient="horz" pos="2880"/>
        <p:guide pos="2160"/>
        <p:guide orient="horz" pos="3368"/>
        <p:guide pos="2382"/>
        <p:guide pos="2381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82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0742" cy="495699"/>
          </a:xfrm>
          <a:prstGeom prst="rect">
            <a:avLst/>
          </a:prstGeom>
        </p:spPr>
        <p:txBody>
          <a:bodyPr vert="horz" lIns="91916" tIns="45958" rIns="91916" bIns="4595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42635" y="1"/>
            <a:ext cx="2940741" cy="495699"/>
          </a:xfrm>
          <a:prstGeom prst="rect">
            <a:avLst/>
          </a:prstGeom>
        </p:spPr>
        <p:txBody>
          <a:bodyPr vert="horz" lIns="91916" tIns="45958" rIns="91916" bIns="45958" rtlCol="0"/>
          <a:lstStyle>
            <a:lvl1pPr algn="r">
              <a:defRPr sz="1200"/>
            </a:lvl1pPr>
          </a:lstStyle>
          <a:p>
            <a:fld id="{49489FFA-E07F-4566-ADE7-58420588C613}" type="datetimeFigureOut">
              <a:rPr kumimoji="1" lang="ja-JP" altLang="en-US" smtClean="0"/>
              <a:t>2022/9/9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79625" y="742950"/>
            <a:ext cx="2625725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916" tIns="45958" rIns="91916" bIns="4595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8018" y="4705151"/>
            <a:ext cx="5428940" cy="4458099"/>
          </a:xfrm>
          <a:prstGeom prst="rect">
            <a:avLst/>
          </a:prstGeom>
        </p:spPr>
        <p:txBody>
          <a:bodyPr vert="horz" lIns="91916" tIns="45958" rIns="91916" bIns="45958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08709"/>
            <a:ext cx="2940742" cy="495698"/>
          </a:xfrm>
          <a:prstGeom prst="rect">
            <a:avLst/>
          </a:prstGeom>
        </p:spPr>
        <p:txBody>
          <a:bodyPr vert="horz" lIns="91916" tIns="45958" rIns="91916" bIns="4595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42635" y="9408709"/>
            <a:ext cx="2940741" cy="495698"/>
          </a:xfrm>
          <a:prstGeom prst="rect">
            <a:avLst/>
          </a:prstGeom>
        </p:spPr>
        <p:txBody>
          <a:bodyPr vert="horz" lIns="91916" tIns="45958" rIns="91916" bIns="45958" rtlCol="0" anchor="b"/>
          <a:lstStyle>
            <a:lvl1pPr algn="r">
              <a:defRPr sz="1200"/>
            </a:lvl1pPr>
          </a:lstStyle>
          <a:p>
            <a:fld id="{D1459777-51B1-4C21-9B99-E3B4E426B2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0055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43056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1pPr>
    <a:lvl2pPr marL="521528" algn="l" defTabSz="1043056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2pPr>
    <a:lvl3pPr marL="1043056" algn="l" defTabSz="1043056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3pPr>
    <a:lvl4pPr marL="1564584" algn="l" defTabSz="1043056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4pPr>
    <a:lvl5pPr marL="2086112" algn="l" defTabSz="1043056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5pPr>
    <a:lvl6pPr marL="2607640" algn="l" defTabSz="1043056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6pPr>
    <a:lvl7pPr marL="3129168" algn="l" defTabSz="1043056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7pPr>
    <a:lvl8pPr marL="3650696" algn="l" defTabSz="1043056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8pPr>
    <a:lvl9pPr marL="4172224" algn="l" defTabSz="1043056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7096" y="3321889"/>
            <a:ext cx="6427074" cy="2292150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4190" y="6059593"/>
            <a:ext cx="5292884" cy="273275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14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29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3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58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7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87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02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17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2022/9/9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5735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2022/9/9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1362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481916" y="428236"/>
            <a:ext cx="1701284" cy="9124044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78064" y="428236"/>
            <a:ext cx="4977831" cy="9124044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2022/9/9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3342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2022/9/9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4213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7289" y="6871500"/>
            <a:ext cx="6427074" cy="2123828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97289" y="4532321"/>
            <a:ext cx="6427074" cy="2339180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465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293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439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58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732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879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5025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7172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2022/9/9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8637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78063" y="2495131"/>
            <a:ext cx="3339558" cy="7057149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843642" y="2495131"/>
            <a:ext cx="3339558" cy="7057149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2022/9/9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8019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78067" y="2393641"/>
            <a:ext cx="3340871" cy="997555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465" indent="0">
              <a:buNone/>
              <a:defRPr sz="2300" b="1"/>
            </a:lvl2pPr>
            <a:lvl3pPr marL="1042931" indent="0">
              <a:buNone/>
              <a:defRPr sz="2100" b="1"/>
            </a:lvl3pPr>
            <a:lvl4pPr marL="1564396" indent="0">
              <a:buNone/>
              <a:defRPr sz="1800" b="1"/>
            </a:lvl4pPr>
            <a:lvl5pPr marL="2085860" indent="0">
              <a:buNone/>
              <a:defRPr sz="1800" b="1"/>
            </a:lvl5pPr>
            <a:lvl6pPr marL="2607325" indent="0">
              <a:buNone/>
              <a:defRPr sz="1800" b="1"/>
            </a:lvl6pPr>
            <a:lvl7pPr marL="3128791" indent="0">
              <a:buNone/>
              <a:defRPr sz="1800" b="1"/>
            </a:lvl7pPr>
            <a:lvl8pPr marL="3650256" indent="0">
              <a:buNone/>
              <a:defRPr sz="1800" b="1"/>
            </a:lvl8pPr>
            <a:lvl9pPr marL="4171721" indent="0">
              <a:buNone/>
              <a:defRPr sz="18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78067" y="3391194"/>
            <a:ext cx="3340871" cy="6161082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841021" y="2393641"/>
            <a:ext cx="3342183" cy="997555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465" indent="0">
              <a:buNone/>
              <a:defRPr sz="2300" b="1"/>
            </a:lvl2pPr>
            <a:lvl3pPr marL="1042931" indent="0">
              <a:buNone/>
              <a:defRPr sz="2100" b="1"/>
            </a:lvl3pPr>
            <a:lvl4pPr marL="1564396" indent="0">
              <a:buNone/>
              <a:defRPr sz="1800" b="1"/>
            </a:lvl4pPr>
            <a:lvl5pPr marL="2085860" indent="0">
              <a:buNone/>
              <a:defRPr sz="1800" b="1"/>
            </a:lvl5pPr>
            <a:lvl6pPr marL="2607325" indent="0">
              <a:buNone/>
              <a:defRPr sz="1800" b="1"/>
            </a:lvl6pPr>
            <a:lvl7pPr marL="3128791" indent="0">
              <a:buNone/>
              <a:defRPr sz="1800" b="1"/>
            </a:lvl7pPr>
            <a:lvl8pPr marL="3650256" indent="0">
              <a:buNone/>
              <a:defRPr sz="1800" b="1"/>
            </a:lvl8pPr>
            <a:lvl9pPr marL="4171721" indent="0">
              <a:buNone/>
              <a:defRPr sz="18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841021" y="3391194"/>
            <a:ext cx="3342183" cy="6161082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2022/9/9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3866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2022/9/9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3588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2022/9/9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0862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8067" y="425756"/>
            <a:ext cx="2487604" cy="1811937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956247" y="425759"/>
            <a:ext cx="4226957" cy="9126521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78067" y="2237696"/>
            <a:ext cx="2487604" cy="7314584"/>
          </a:xfrm>
        </p:spPr>
        <p:txBody>
          <a:bodyPr/>
          <a:lstStyle>
            <a:lvl1pPr marL="0" indent="0">
              <a:buNone/>
              <a:defRPr sz="1600"/>
            </a:lvl1pPr>
            <a:lvl2pPr marL="521465" indent="0">
              <a:buNone/>
              <a:defRPr sz="1400"/>
            </a:lvl2pPr>
            <a:lvl3pPr marL="1042931" indent="0">
              <a:buNone/>
              <a:defRPr sz="1100"/>
            </a:lvl3pPr>
            <a:lvl4pPr marL="1564396" indent="0">
              <a:buNone/>
              <a:defRPr sz="1000"/>
            </a:lvl4pPr>
            <a:lvl5pPr marL="2085860" indent="0">
              <a:buNone/>
              <a:defRPr sz="1000"/>
            </a:lvl5pPr>
            <a:lvl6pPr marL="2607325" indent="0">
              <a:buNone/>
              <a:defRPr sz="1000"/>
            </a:lvl6pPr>
            <a:lvl7pPr marL="3128791" indent="0">
              <a:buNone/>
              <a:defRPr sz="1000"/>
            </a:lvl7pPr>
            <a:lvl8pPr marL="3650256" indent="0">
              <a:buNone/>
              <a:defRPr sz="1000"/>
            </a:lvl8pPr>
            <a:lvl9pPr marL="4171721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2022/9/9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3462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060" y="7485383"/>
            <a:ext cx="4536758" cy="883692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482060" y="955475"/>
            <a:ext cx="4536758" cy="6416040"/>
          </a:xfrm>
        </p:spPr>
        <p:txBody>
          <a:bodyPr/>
          <a:lstStyle>
            <a:lvl1pPr marL="0" indent="0">
              <a:buNone/>
              <a:defRPr sz="3700"/>
            </a:lvl1pPr>
            <a:lvl2pPr marL="521465" indent="0">
              <a:buNone/>
              <a:defRPr sz="3200"/>
            </a:lvl2pPr>
            <a:lvl3pPr marL="1042931" indent="0">
              <a:buNone/>
              <a:defRPr sz="2700"/>
            </a:lvl3pPr>
            <a:lvl4pPr marL="1564396" indent="0">
              <a:buNone/>
              <a:defRPr sz="2300"/>
            </a:lvl4pPr>
            <a:lvl5pPr marL="2085860" indent="0">
              <a:buNone/>
              <a:defRPr sz="2300"/>
            </a:lvl5pPr>
            <a:lvl6pPr marL="2607325" indent="0">
              <a:buNone/>
              <a:defRPr sz="2300"/>
            </a:lvl6pPr>
            <a:lvl7pPr marL="3128791" indent="0">
              <a:buNone/>
              <a:defRPr sz="2300"/>
            </a:lvl7pPr>
            <a:lvl8pPr marL="3650256" indent="0">
              <a:buNone/>
              <a:defRPr sz="2300"/>
            </a:lvl8pPr>
            <a:lvl9pPr marL="4171721" indent="0">
              <a:buNone/>
              <a:defRPr sz="23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482060" y="8369074"/>
            <a:ext cx="4536758" cy="1254988"/>
          </a:xfrm>
        </p:spPr>
        <p:txBody>
          <a:bodyPr/>
          <a:lstStyle>
            <a:lvl1pPr marL="0" indent="0">
              <a:buNone/>
              <a:defRPr sz="1600"/>
            </a:lvl1pPr>
            <a:lvl2pPr marL="521465" indent="0">
              <a:buNone/>
              <a:defRPr sz="1400"/>
            </a:lvl2pPr>
            <a:lvl3pPr marL="1042931" indent="0">
              <a:buNone/>
              <a:defRPr sz="1100"/>
            </a:lvl3pPr>
            <a:lvl4pPr marL="1564396" indent="0">
              <a:buNone/>
              <a:defRPr sz="1000"/>
            </a:lvl4pPr>
            <a:lvl5pPr marL="2085860" indent="0">
              <a:buNone/>
              <a:defRPr sz="1000"/>
            </a:lvl5pPr>
            <a:lvl6pPr marL="2607325" indent="0">
              <a:buNone/>
              <a:defRPr sz="1000"/>
            </a:lvl6pPr>
            <a:lvl7pPr marL="3128791" indent="0">
              <a:buNone/>
              <a:defRPr sz="1000"/>
            </a:lvl7pPr>
            <a:lvl8pPr marL="3650256" indent="0">
              <a:buNone/>
              <a:defRPr sz="1000"/>
            </a:lvl8pPr>
            <a:lvl9pPr marL="4171721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2022/9/9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3260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78063" y="428232"/>
            <a:ext cx="6805137" cy="1782233"/>
          </a:xfrm>
          <a:prstGeom prst="rect">
            <a:avLst/>
          </a:prstGeom>
        </p:spPr>
        <p:txBody>
          <a:bodyPr vert="horz" lIns="104293" tIns="52146" rIns="104293" bIns="52146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78063" y="2495131"/>
            <a:ext cx="6805137" cy="7057149"/>
          </a:xfrm>
          <a:prstGeom prst="rect">
            <a:avLst/>
          </a:prstGeom>
        </p:spPr>
        <p:txBody>
          <a:bodyPr vert="horz" lIns="104293" tIns="52146" rIns="104293" bIns="52146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78063" y="9911199"/>
            <a:ext cx="1764295" cy="569324"/>
          </a:xfrm>
          <a:prstGeom prst="rect">
            <a:avLst/>
          </a:prstGeom>
        </p:spPr>
        <p:txBody>
          <a:bodyPr vert="horz" lIns="104293" tIns="52146" rIns="104293" bIns="52146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2022/9/9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583433" y="9911199"/>
            <a:ext cx="2394400" cy="569324"/>
          </a:xfrm>
          <a:prstGeom prst="rect">
            <a:avLst/>
          </a:prstGeom>
        </p:spPr>
        <p:txBody>
          <a:bodyPr vert="horz" lIns="104293" tIns="52146" rIns="104293" bIns="52146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5418905" y="9911199"/>
            <a:ext cx="1764295" cy="569324"/>
          </a:xfrm>
          <a:prstGeom prst="rect">
            <a:avLst/>
          </a:prstGeom>
        </p:spPr>
        <p:txBody>
          <a:bodyPr vert="horz" lIns="104293" tIns="52146" rIns="104293" bIns="52146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126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1042931" rtl="0" eaLnBrk="1" latinLnBrk="0" hangingPunct="1">
        <a:spcBef>
          <a:spcPct val="0"/>
        </a:spcBef>
        <a:buNone/>
        <a:defRPr kumimoji="1"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91099" indent="-391099" algn="l" defTabSz="1042931" rtl="0" eaLnBrk="1" latinLnBrk="0" hangingPunct="1">
        <a:spcBef>
          <a:spcPct val="20000"/>
        </a:spcBef>
        <a:buFont typeface="Arial" pitchFamily="34" charset="0"/>
        <a:buChar char="•"/>
        <a:defRPr kumimoji="1"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47382" indent="-325915" algn="l" defTabSz="1042931" rtl="0" eaLnBrk="1" latinLnBrk="0" hangingPunct="1">
        <a:spcBef>
          <a:spcPct val="20000"/>
        </a:spcBef>
        <a:buFont typeface="Arial" pitchFamily="34" charset="0"/>
        <a:buChar char="–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03663" indent="-260732" algn="l" defTabSz="1042931" rtl="0" eaLnBrk="1" latinLnBrk="0" hangingPunct="1">
        <a:spcBef>
          <a:spcPct val="20000"/>
        </a:spcBef>
        <a:buFont typeface="Arial" pitchFamily="34" charset="0"/>
        <a:buChar char="•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25128" indent="-260732" algn="l" defTabSz="1042931" rtl="0" eaLnBrk="1" latinLnBrk="0" hangingPunct="1">
        <a:spcBef>
          <a:spcPct val="20000"/>
        </a:spcBef>
        <a:buFont typeface="Arial" pitchFamily="34" charset="0"/>
        <a:buChar char="–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593" indent="-260732" algn="l" defTabSz="1042931" rtl="0" eaLnBrk="1" latinLnBrk="0" hangingPunct="1">
        <a:spcBef>
          <a:spcPct val="20000"/>
        </a:spcBef>
        <a:buFont typeface="Arial" pitchFamily="34" charset="0"/>
        <a:buChar char="»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8059" indent="-260732" algn="l" defTabSz="1042931" rtl="0" eaLnBrk="1" latinLnBrk="0" hangingPunct="1">
        <a:spcBef>
          <a:spcPct val="20000"/>
        </a:spcBef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524" indent="-260732" algn="l" defTabSz="1042931" rtl="0" eaLnBrk="1" latinLnBrk="0" hangingPunct="1">
        <a:spcBef>
          <a:spcPct val="20000"/>
        </a:spcBef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988" indent="-260732" algn="l" defTabSz="1042931" rtl="0" eaLnBrk="1" latinLnBrk="0" hangingPunct="1">
        <a:spcBef>
          <a:spcPct val="20000"/>
        </a:spcBef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453" indent="-260732" algn="l" defTabSz="1042931" rtl="0" eaLnBrk="1" latinLnBrk="0" hangingPunct="1">
        <a:spcBef>
          <a:spcPct val="20000"/>
        </a:spcBef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042931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65" algn="l" defTabSz="1042931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931" algn="l" defTabSz="1042931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96" algn="l" defTabSz="1042931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860" algn="l" defTabSz="1042931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325" algn="l" defTabSz="1042931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791" algn="l" defTabSz="1042931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256" algn="l" defTabSz="1042931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721" algn="l" defTabSz="1042931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つの角を切り取った四角形 3"/>
          <p:cNvSpPr/>
          <p:nvPr/>
        </p:nvSpPr>
        <p:spPr>
          <a:xfrm>
            <a:off x="0" y="0"/>
            <a:ext cx="7561263" cy="493427"/>
          </a:xfrm>
          <a:prstGeom prst="snip1Rect">
            <a:avLst>
              <a:gd name="adj" fmla="val 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4" rIns="91429" bIns="45714" rtlCol="0" anchor="ctr"/>
          <a:lstStyle/>
          <a:p>
            <a:pPr algn="r"/>
            <a:r>
              <a:rPr lang="ja-JP" altLang="en-US" sz="2000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新たな事業展開を目指す</a:t>
            </a:r>
            <a:r>
              <a:rPr lang="ja-JP" altLang="en-US" sz="20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成長</a:t>
            </a:r>
            <a:r>
              <a:rPr lang="ja-JP" altLang="en-US" sz="2000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分野の技術開発を</a:t>
            </a:r>
            <a:r>
              <a:rPr lang="ja-JP" altLang="en-US" sz="20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応援</a:t>
            </a:r>
            <a:r>
              <a:rPr lang="ja-JP" altLang="en-US" sz="2000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します</a:t>
            </a:r>
            <a:endParaRPr lang="en-US" altLang="ja-JP" sz="20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3" name="1 つの角を切り取った四角形 12"/>
          <p:cNvSpPr/>
          <p:nvPr/>
        </p:nvSpPr>
        <p:spPr>
          <a:xfrm>
            <a:off x="108223" y="2690262"/>
            <a:ext cx="1116000" cy="360000"/>
          </a:xfrm>
          <a:prstGeom prst="snip1Rect">
            <a:avLst>
              <a:gd name="adj" fmla="val 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4" rIns="91429" bIns="45714" rtlCol="0" anchor="ctr"/>
          <a:lstStyle/>
          <a:p>
            <a:pPr algn="ctr"/>
            <a:r>
              <a:rPr lang="ja-JP" altLang="en-US" sz="1600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公募期間</a:t>
            </a:r>
          </a:p>
        </p:txBody>
      </p:sp>
      <p:sp>
        <p:nvSpPr>
          <p:cNvPr id="15" name="1 つの角を切り取った四角形 14"/>
          <p:cNvSpPr/>
          <p:nvPr/>
        </p:nvSpPr>
        <p:spPr>
          <a:xfrm>
            <a:off x="108223" y="3186971"/>
            <a:ext cx="1116000" cy="360000"/>
          </a:xfrm>
          <a:prstGeom prst="snip1Rect">
            <a:avLst>
              <a:gd name="adj" fmla="val 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ja-JP" altLang="en-US" sz="1600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補助内容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1332359" y="2602163"/>
            <a:ext cx="6156000" cy="536198"/>
          </a:xfrm>
          <a:prstGeom prst="rect">
            <a:avLst/>
          </a:prstGeom>
          <a:noFill/>
        </p:spPr>
        <p:txBody>
          <a:bodyPr wrap="square" lIns="104293" tIns="52146" rIns="104293" bIns="52146" rtlCol="0">
            <a:spAutoFit/>
          </a:bodyPr>
          <a:lstStyle/>
          <a:p>
            <a:pPr algn="ctr"/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令和</a:t>
            </a:r>
            <a:r>
              <a:rPr lang="en-US" altLang="ja-JP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4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年</a:t>
            </a:r>
            <a:r>
              <a:rPr lang="en-US" altLang="ja-JP" sz="2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9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月</a:t>
            </a:r>
            <a:r>
              <a:rPr lang="en-US" altLang="ja-JP" sz="2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15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日（木）　～　令和</a:t>
            </a:r>
            <a:r>
              <a:rPr lang="en-US" altLang="ja-JP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4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年</a:t>
            </a:r>
            <a:r>
              <a:rPr lang="en-US" altLang="ja-JP" sz="2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10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月</a:t>
            </a:r>
            <a:r>
              <a:rPr lang="en-US" altLang="ja-JP" sz="2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21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日（金）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162631" y="5692140"/>
            <a:ext cx="7236000" cy="1336417"/>
          </a:xfrm>
          <a:prstGeom prst="rect">
            <a:avLst/>
          </a:prstGeom>
          <a:noFill/>
        </p:spPr>
        <p:txBody>
          <a:bodyPr wrap="square" lIns="104293" tIns="52146" rIns="104293" bIns="52146" rtlCol="0">
            <a:spAutoFit/>
          </a:bodyPr>
          <a:lstStyle/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次世代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自動車、蓄電池、カーボンリサイクル・マテリアル、新エネルギー、情報分野等、カーボンニュートラル実現に向け、今後成長が期待される分野への事業拡大、新規参入又は業態転換を目的として行う</a:t>
            </a:r>
            <a:r>
              <a:rPr lang="ja-JP" altLang="en-US" sz="16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技術</a:t>
            </a:r>
            <a:r>
              <a:rPr lang="ja-JP" altLang="en-US" sz="1600" b="1" u="sng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開発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（製品化を含む。）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技術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開発を伴わない設備導入・更新は対象外となります。</a:t>
            </a:r>
          </a:p>
        </p:txBody>
      </p:sp>
      <p:sp>
        <p:nvSpPr>
          <p:cNvPr id="11" name="角丸四角形 10"/>
          <p:cNvSpPr/>
          <p:nvPr/>
        </p:nvSpPr>
        <p:spPr>
          <a:xfrm>
            <a:off x="216198" y="1509122"/>
            <a:ext cx="7128866" cy="1068736"/>
          </a:xfrm>
          <a:prstGeom prst="roundRect">
            <a:avLst>
              <a:gd name="adj" fmla="val 0"/>
            </a:avLst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 anchorCtr="0">
            <a:spAutoFit/>
          </a:bodyPr>
          <a:lstStyle/>
          <a:p>
            <a:pPr algn="just"/>
            <a:r>
              <a:rPr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en-US" altLang="ja-JP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2030</a:t>
            </a:r>
            <a:r>
              <a:rPr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年度の温室効果ガス削減目標（</a:t>
            </a:r>
            <a:r>
              <a:rPr lang="en-US" altLang="ja-JP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2013</a:t>
            </a:r>
            <a:r>
              <a:rPr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年度比</a:t>
            </a:r>
            <a:r>
              <a:rPr lang="en-US" altLang="ja-JP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-46%</a:t>
            </a:r>
            <a:r>
              <a:rPr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）及び</a:t>
            </a:r>
            <a:r>
              <a:rPr lang="en-US" altLang="ja-JP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2050</a:t>
            </a:r>
            <a:r>
              <a:rPr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年カーボンニュートラル宣言を踏まえて、気候変動への対応をコストではなく経済成長の機会と捉え、県内中小企業が行うカーボンニュートラル実現に向けた成長分野への事業拡大、新規参入又は業態転換に係る</a:t>
            </a:r>
            <a:r>
              <a:rPr lang="ja-JP" altLang="en-US" sz="1200" b="1" u="sng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技術開発</a:t>
            </a:r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</a:t>
            </a:r>
            <a:r>
              <a:rPr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取組を支援します。さらに、</a:t>
            </a:r>
            <a:r>
              <a:rPr lang="en-US" altLang="ja-JP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DX</a:t>
            </a:r>
            <a:r>
              <a:rPr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（デジタルトランスフォーメーション）を活用した取組については、補助上限額を引き上げます。</a:t>
            </a:r>
            <a:endParaRPr lang="en-US" altLang="ja-JP" sz="12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cxnSp>
        <p:nvCxnSpPr>
          <p:cNvPr id="3" name="直線コネクタ 2"/>
          <p:cNvCxnSpPr/>
          <p:nvPr/>
        </p:nvCxnSpPr>
        <p:spPr>
          <a:xfrm>
            <a:off x="631" y="3118616"/>
            <a:ext cx="7560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8" name="図 1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766923" cy="516797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テキスト ボックス 19"/>
          <p:cNvSpPr txBox="1"/>
          <p:nvPr/>
        </p:nvSpPr>
        <p:spPr>
          <a:xfrm>
            <a:off x="4837130" y="10372646"/>
            <a:ext cx="2724133" cy="320754"/>
          </a:xfrm>
          <a:prstGeom prst="rect">
            <a:avLst/>
          </a:prstGeom>
          <a:noFill/>
        </p:spPr>
        <p:txBody>
          <a:bodyPr wrap="none" lIns="104293" tIns="52146" rIns="104293" bIns="52146" rtlCol="0">
            <a:spAutoFit/>
          </a:bodyPr>
          <a:lstStyle/>
          <a:p>
            <a:pPr algn="r"/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lang="en-US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裏面をご確認ください。）</a:t>
            </a:r>
            <a:endParaRPr lang="en-US" altLang="ja-JP" sz="1400" u="sng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1" name="1 つの角を切り取った四角形 20"/>
          <p:cNvSpPr/>
          <p:nvPr/>
        </p:nvSpPr>
        <p:spPr>
          <a:xfrm>
            <a:off x="108223" y="5307835"/>
            <a:ext cx="1512000" cy="360000"/>
          </a:xfrm>
          <a:prstGeom prst="snip1Rect">
            <a:avLst>
              <a:gd name="adj" fmla="val 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4" rIns="91429" bIns="45714" rtlCol="0" anchor="ctr"/>
          <a:lstStyle/>
          <a:p>
            <a:pPr algn="ctr"/>
            <a:r>
              <a:rPr lang="ja-JP" altLang="en-US" sz="1600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補助対象事業</a:t>
            </a: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162631" y="3571276"/>
            <a:ext cx="7236000" cy="1336417"/>
          </a:xfrm>
          <a:prstGeom prst="rect">
            <a:avLst/>
          </a:prstGeom>
          <a:noFill/>
        </p:spPr>
        <p:txBody>
          <a:bodyPr wrap="square" lIns="104293" tIns="52146" rIns="104293" bIns="52146" rtlCol="0">
            <a:spAutoFit/>
          </a:bodyPr>
          <a:lstStyle/>
          <a:p>
            <a:r>
              <a:rPr lang="en-US" altLang="ja-JP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《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対象者</a:t>
            </a:r>
            <a:r>
              <a:rPr lang="en-US" altLang="ja-JP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》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　三重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県内に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本社又は事業所等を有し、本事業の主たる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　　　　　実施場所が三重県内にある中小企業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ja-JP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《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補助事業期間</a:t>
            </a:r>
            <a:r>
              <a:rPr lang="en-US" altLang="ja-JP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》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交付決定日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～　（最長で）令和５年３月１０日（金）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ja-JP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《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補助率</a:t>
            </a:r>
            <a:r>
              <a:rPr lang="en-US" altLang="ja-JP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》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　補助対象経費の</a:t>
            </a:r>
            <a:r>
              <a:rPr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１／２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以内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ja-JP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《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補助上限額</a:t>
            </a:r>
            <a:r>
              <a:rPr lang="en-US" altLang="ja-JP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》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180631" y="9381258"/>
            <a:ext cx="7200000" cy="96708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lIns="104293" tIns="52146" rIns="104293" bIns="52146" rtlCol="0">
            <a:spAutoFit/>
          </a:bodyPr>
          <a:lstStyle/>
          <a:p>
            <a:r>
              <a:rPr lang="en-US" altLang="ja-JP" sz="1400" b="1" u="sng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DX</a:t>
            </a:r>
            <a:r>
              <a:rPr lang="ja-JP" altLang="en-US" sz="1400" b="1" u="sng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技術の活用例</a:t>
            </a:r>
            <a:endParaRPr lang="en-US" altLang="ja-JP" sz="1400" b="1" u="sng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◎</a:t>
            </a:r>
            <a:r>
              <a:rPr lang="en-US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DX</a:t>
            </a:r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技術による研究データの蓄積と運用、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技術</a:t>
            </a:r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開発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期間の</a:t>
            </a:r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短縮</a:t>
            </a:r>
            <a:endParaRPr lang="en-US" altLang="ja-JP" sz="14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◎</a:t>
            </a:r>
            <a:r>
              <a:rPr lang="en-US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DX</a:t>
            </a:r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技術を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活用</a:t>
            </a:r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した生産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コストの</a:t>
            </a:r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最適化等、新たな生産技術の開発</a:t>
            </a:r>
            <a:endParaRPr lang="en-US" altLang="ja-JP" sz="14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◎自社に導入した結果、省エネ効果があった</a:t>
            </a:r>
            <a:r>
              <a:rPr lang="en-US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DX</a:t>
            </a:r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技術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を</a:t>
            </a:r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製品化する取組</a:t>
            </a:r>
            <a:endParaRPr lang="en-US" altLang="ja-JP" sz="14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下矢印 4"/>
          <p:cNvSpPr/>
          <p:nvPr/>
        </p:nvSpPr>
        <p:spPr>
          <a:xfrm>
            <a:off x="2916535" y="8259695"/>
            <a:ext cx="648072" cy="475200"/>
          </a:xfrm>
          <a:prstGeom prst="downArrow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4" rIns="91429" bIns="45714" rtlCol="0" anchor="ctr"/>
          <a:lstStyle/>
          <a:p>
            <a:pPr algn="ctr"/>
            <a:endParaRPr kumimoji="1" lang="ja-JP" altLang="en-US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3636615" y="8260253"/>
            <a:ext cx="1133953" cy="474642"/>
          </a:xfrm>
          <a:prstGeom prst="rect">
            <a:avLst/>
          </a:prstGeom>
          <a:noFill/>
        </p:spPr>
        <p:txBody>
          <a:bodyPr wrap="none" lIns="104293" tIns="52146" rIns="104293" bIns="52146" rtlCol="0">
            <a:spAutoFit/>
          </a:bodyPr>
          <a:lstStyle/>
          <a:p>
            <a:r>
              <a:rPr lang="ja-JP" altLang="en-US" sz="2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さらに</a:t>
            </a:r>
            <a:endParaRPr lang="en-US" altLang="ja-JP" sz="24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180631" y="7052862"/>
            <a:ext cx="7171886" cy="11825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 lIns="54000" tIns="52146" rIns="54000" bIns="52146" rtlCol="0">
            <a:spAutoFit/>
          </a:bodyPr>
          <a:lstStyle/>
          <a:p>
            <a:r>
              <a:rPr lang="ja-JP" altLang="en-US" sz="1400" b="1" u="sng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取組例</a:t>
            </a:r>
            <a:endParaRPr lang="en-US" altLang="ja-JP" sz="1400" b="1" u="sng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◎電気自動車部品等の製造への参入を目指した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技術</a:t>
            </a:r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開発</a:t>
            </a:r>
            <a:endParaRPr lang="en-US" altLang="ja-JP" sz="14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◎プラスチック等のマテリアルリサイクルに関する技術開発</a:t>
            </a:r>
            <a:endParaRPr lang="en-US" altLang="ja-JP" sz="14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◎生産工程で発生する副生成物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を</a:t>
            </a:r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活用した新たな製品化の取組</a:t>
            </a:r>
            <a:endParaRPr lang="en-US" altLang="ja-JP" sz="14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◎再生可能エネルギーやカーボンニュートラル燃料等の製造や利用に係る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技術</a:t>
            </a:r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開発　等</a:t>
            </a:r>
            <a:endParaRPr lang="en-US" altLang="ja-JP" sz="14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162631" y="8759200"/>
            <a:ext cx="7236000" cy="597753"/>
          </a:xfrm>
          <a:prstGeom prst="rect">
            <a:avLst/>
          </a:prstGeom>
          <a:noFill/>
        </p:spPr>
        <p:txBody>
          <a:bodyPr wrap="square" lIns="104293" tIns="52146" rIns="104293" bIns="52146" rtlCol="0">
            <a:spAutoFit/>
          </a:bodyPr>
          <a:lstStyle/>
          <a:p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これらの取組に</a:t>
            </a:r>
            <a:r>
              <a:rPr lang="en-US" altLang="ja-JP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DX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技術を活用する場合には、補助上限額を２倍に引き上げます。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1827876" y="4556161"/>
            <a:ext cx="2534916" cy="3515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 lIns="36000" tIns="52146" rIns="36000" bIns="52146" rtlCol="0">
            <a:spAutoFit/>
          </a:bodyPr>
          <a:lstStyle/>
          <a:p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カーボンニュートラルのみ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5796855" y="4931998"/>
            <a:ext cx="1654929" cy="351532"/>
          </a:xfrm>
          <a:prstGeom prst="rect">
            <a:avLst/>
          </a:prstGeom>
          <a:noFill/>
        </p:spPr>
        <p:txBody>
          <a:bodyPr wrap="none" lIns="104293" tIns="52146" rIns="104293" bIns="52146" rtlCol="0">
            <a:spAutoFit/>
          </a:bodyPr>
          <a:lstStyle/>
          <a:p>
            <a:r>
              <a:rPr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400</a:t>
            </a:r>
            <a:r>
              <a:rPr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万円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以内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5796855" y="4556161"/>
            <a:ext cx="1654929" cy="351532"/>
          </a:xfrm>
          <a:prstGeom prst="rect">
            <a:avLst/>
          </a:prstGeom>
          <a:noFill/>
        </p:spPr>
        <p:txBody>
          <a:bodyPr wrap="none" lIns="104293" tIns="52146" rIns="104293" bIns="52146" rtlCol="0">
            <a:spAutoFit/>
          </a:bodyPr>
          <a:lstStyle/>
          <a:p>
            <a:r>
              <a:rPr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200</a:t>
            </a:r>
            <a:r>
              <a:rPr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万円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以内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grpSp>
        <p:nvGrpSpPr>
          <p:cNvPr id="2" name="グループ化 1"/>
          <p:cNvGrpSpPr/>
          <p:nvPr/>
        </p:nvGrpSpPr>
        <p:grpSpPr>
          <a:xfrm>
            <a:off x="1827876" y="4931998"/>
            <a:ext cx="3824963" cy="351532"/>
            <a:chOff x="1827876" y="4941716"/>
            <a:chExt cx="3824963" cy="351532"/>
          </a:xfrm>
        </p:grpSpPr>
        <p:sp>
          <p:nvSpPr>
            <p:cNvPr id="33" name="テキスト ボックス 32"/>
            <p:cNvSpPr txBox="1"/>
            <p:nvPr/>
          </p:nvSpPr>
          <p:spPr>
            <a:xfrm>
              <a:off x="1827876" y="4941716"/>
              <a:ext cx="2160898" cy="35153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txBody>
            <a:bodyPr wrap="none" lIns="36000" tIns="52146" rIns="36000" bIns="52146" rtlCol="0">
              <a:spAutoFit/>
            </a:bodyPr>
            <a:lstStyle/>
            <a:p>
              <a:r>
                <a:rPr lang="ja-JP" altLang="en-US" sz="1600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カーボンニュートラル</a:t>
              </a:r>
              <a:endParaRPr lang="en-US" altLang="ja-JP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34" name="テキスト ボックス 33"/>
            <p:cNvSpPr txBox="1"/>
            <p:nvPr/>
          </p:nvSpPr>
          <p:spPr>
            <a:xfrm>
              <a:off x="4349030" y="4941716"/>
              <a:ext cx="1303809" cy="351532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txBody>
            <a:bodyPr wrap="none" lIns="36000" tIns="52146" rIns="36000" bIns="52146" rtlCol="0">
              <a:spAutoFit/>
            </a:bodyPr>
            <a:lstStyle/>
            <a:p>
              <a:r>
                <a:rPr lang="ja-JP" altLang="en-US" sz="1600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ＤＸ技術活用</a:t>
              </a:r>
              <a:endParaRPr lang="en-US" altLang="ja-JP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39" name="テキスト ボックス 38"/>
            <p:cNvSpPr txBox="1"/>
            <p:nvPr/>
          </p:nvSpPr>
          <p:spPr>
            <a:xfrm>
              <a:off x="3960998" y="4941716"/>
              <a:ext cx="415807" cy="351532"/>
            </a:xfrm>
            <a:prstGeom prst="rect">
              <a:avLst/>
            </a:prstGeom>
            <a:noFill/>
          </p:spPr>
          <p:txBody>
            <a:bodyPr wrap="none" lIns="104293" tIns="52146" rIns="104293" bIns="52146" rtlCol="0">
              <a:spAutoFit/>
            </a:bodyPr>
            <a:lstStyle/>
            <a:p>
              <a:r>
                <a:rPr lang="ja-JP" altLang="en-US" sz="1600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＋</a:t>
              </a:r>
              <a:endParaRPr lang="en-US" altLang="ja-JP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</p:grpSp>
      <p:sp>
        <p:nvSpPr>
          <p:cNvPr id="6" name="テキスト ボックス 5"/>
          <p:cNvSpPr txBox="1"/>
          <p:nvPr/>
        </p:nvSpPr>
        <p:spPr>
          <a:xfrm>
            <a:off x="0" y="579287"/>
            <a:ext cx="6673931" cy="843974"/>
          </a:xfrm>
          <a:prstGeom prst="rect">
            <a:avLst/>
          </a:prstGeom>
          <a:noFill/>
          <a:ln>
            <a:noFill/>
          </a:ln>
          <a:effectLst>
            <a:glow rad="127000">
              <a:schemeClr val="accent1">
                <a:alpha val="99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none" lIns="104293" tIns="52146" rIns="104293" bIns="52146" rtlCol="0">
            <a:spAutoFit/>
          </a:bodyPr>
          <a:lstStyle/>
          <a:p>
            <a:pPr algn="ctr"/>
            <a:r>
              <a:rPr lang="ja-JP" altLang="en-US" sz="2400" b="1" dirty="0">
                <a:ln w="15875">
                  <a:solidFill>
                    <a:schemeClr val="bg1"/>
                  </a:solidFill>
                </a:ln>
                <a:solidFill>
                  <a:schemeClr val="accent3">
                    <a:lumMod val="50000"/>
                  </a:schemeClr>
                </a:solidFill>
                <a:effectLst>
                  <a:glow rad="101600">
                    <a:schemeClr val="accent3">
                      <a:alpha val="40000"/>
                    </a:schemeClr>
                  </a:glow>
                </a:effectLst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カーボンニュートラル実現に向けた成長</a:t>
            </a:r>
            <a:r>
              <a:rPr lang="ja-JP" altLang="en-US" sz="2400" b="1" dirty="0" smtClean="0">
                <a:ln w="15875">
                  <a:solidFill>
                    <a:schemeClr val="bg1"/>
                  </a:solidFill>
                </a:ln>
                <a:solidFill>
                  <a:schemeClr val="accent3">
                    <a:lumMod val="50000"/>
                  </a:schemeClr>
                </a:solidFill>
                <a:effectLst>
                  <a:glow rad="101600">
                    <a:schemeClr val="accent3">
                      <a:alpha val="40000"/>
                    </a:schemeClr>
                  </a:glow>
                </a:effectLst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産業</a:t>
            </a:r>
            <a:endParaRPr lang="en-US" altLang="ja-JP" sz="2400" b="1" dirty="0" smtClean="0">
              <a:ln w="15875">
                <a:solidFill>
                  <a:schemeClr val="bg1"/>
                </a:solidFill>
              </a:ln>
              <a:solidFill>
                <a:schemeClr val="accent3">
                  <a:lumMod val="50000"/>
                </a:schemeClr>
              </a:solidFill>
              <a:effectLst>
                <a:glow rad="101600">
                  <a:schemeClr val="accent3">
                    <a:alpha val="40000"/>
                  </a:schemeClr>
                </a:glow>
              </a:effectLst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lang="ja-JP" altLang="en-US" sz="2400" b="1" dirty="0" smtClean="0">
                <a:ln w="15875">
                  <a:solidFill>
                    <a:schemeClr val="bg1"/>
                  </a:solidFill>
                </a:ln>
                <a:solidFill>
                  <a:schemeClr val="accent3">
                    <a:lumMod val="50000"/>
                  </a:schemeClr>
                </a:solidFill>
                <a:effectLst>
                  <a:glow rad="101600">
                    <a:schemeClr val="accent3">
                      <a:alpha val="40000"/>
                    </a:schemeClr>
                  </a:glow>
                </a:effectLst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育成</a:t>
            </a:r>
            <a:r>
              <a:rPr lang="ja-JP" altLang="en-US" sz="2400" b="1" dirty="0">
                <a:ln w="15875">
                  <a:solidFill>
                    <a:schemeClr val="bg1"/>
                  </a:solidFill>
                </a:ln>
                <a:solidFill>
                  <a:schemeClr val="accent3">
                    <a:lumMod val="50000"/>
                  </a:schemeClr>
                </a:solidFill>
                <a:effectLst>
                  <a:glow rad="101600">
                    <a:schemeClr val="accent3">
                      <a:alpha val="40000"/>
                    </a:schemeClr>
                  </a:glow>
                </a:effectLst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・業態転換に</a:t>
            </a:r>
            <a:r>
              <a:rPr lang="ja-JP" altLang="en-US" sz="2400" b="1" dirty="0" smtClean="0">
                <a:ln w="15875">
                  <a:solidFill>
                    <a:schemeClr val="bg1"/>
                  </a:solidFill>
                </a:ln>
                <a:solidFill>
                  <a:schemeClr val="accent3">
                    <a:lumMod val="50000"/>
                  </a:schemeClr>
                </a:solidFill>
                <a:effectLst>
                  <a:glow rad="101600">
                    <a:schemeClr val="accent3">
                      <a:alpha val="40000"/>
                    </a:schemeClr>
                  </a:glow>
                </a:effectLst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係る</a:t>
            </a:r>
            <a:r>
              <a:rPr lang="ja-JP" altLang="en-US" sz="2400" b="1" dirty="0">
                <a:ln w="15875">
                  <a:solidFill>
                    <a:schemeClr val="bg1"/>
                  </a:solidFill>
                </a:ln>
                <a:solidFill>
                  <a:srgbClr val="FF0000"/>
                </a:solidFill>
                <a:effectLst>
                  <a:glow rad="101600">
                    <a:schemeClr val="accent3">
                      <a:alpha val="40000"/>
                    </a:schemeClr>
                  </a:glow>
                </a:effectLst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技術</a:t>
            </a:r>
            <a:r>
              <a:rPr lang="ja-JP" altLang="en-US" sz="2400" b="1" dirty="0" smtClean="0">
                <a:ln w="15875">
                  <a:solidFill>
                    <a:schemeClr val="bg1"/>
                  </a:solidFill>
                </a:ln>
                <a:solidFill>
                  <a:srgbClr val="FF0000"/>
                </a:solidFill>
                <a:effectLst>
                  <a:glow rad="101600">
                    <a:schemeClr val="accent3">
                      <a:alpha val="40000"/>
                    </a:schemeClr>
                  </a:glow>
                </a:effectLst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開発</a:t>
            </a:r>
            <a:r>
              <a:rPr lang="ja-JP" altLang="en-US" sz="2400" b="1" dirty="0" smtClean="0">
                <a:ln w="15875">
                  <a:solidFill>
                    <a:schemeClr val="bg1"/>
                  </a:solidFill>
                </a:ln>
                <a:solidFill>
                  <a:schemeClr val="accent3">
                    <a:lumMod val="50000"/>
                  </a:schemeClr>
                </a:solidFill>
                <a:effectLst>
                  <a:glow rad="101600">
                    <a:schemeClr val="accent3">
                      <a:alpha val="40000"/>
                    </a:schemeClr>
                  </a:glow>
                </a:effectLst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支援</a:t>
            </a:r>
            <a:r>
              <a:rPr lang="ja-JP" altLang="en-US" sz="2400" b="1" dirty="0">
                <a:ln w="15875">
                  <a:solidFill>
                    <a:schemeClr val="bg1"/>
                  </a:solidFill>
                </a:ln>
                <a:solidFill>
                  <a:schemeClr val="accent3">
                    <a:lumMod val="50000"/>
                  </a:schemeClr>
                </a:solidFill>
                <a:effectLst>
                  <a:glow rad="101600">
                    <a:schemeClr val="accent3">
                      <a:alpha val="40000"/>
                    </a:schemeClr>
                  </a:glow>
                </a:effectLst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事業補助金</a:t>
            </a:r>
            <a:endParaRPr lang="en-US" altLang="ja-JP" sz="2400" b="1" dirty="0">
              <a:ln w="15875">
                <a:solidFill>
                  <a:schemeClr val="bg1"/>
                </a:solidFill>
              </a:ln>
              <a:solidFill>
                <a:schemeClr val="accent3">
                  <a:lumMod val="50000"/>
                </a:schemeClr>
              </a:solidFill>
              <a:effectLst>
                <a:glow rad="101600">
                  <a:schemeClr val="accent3">
                    <a:alpha val="40000"/>
                  </a:schemeClr>
                </a:glow>
              </a:effectLst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7" name="角丸四角形 6"/>
          <p:cNvSpPr/>
          <p:nvPr/>
        </p:nvSpPr>
        <p:spPr>
          <a:xfrm>
            <a:off x="6624319" y="579287"/>
            <a:ext cx="864040" cy="843974"/>
          </a:xfrm>
          <a:prstGeom prst="round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4" rIns="91429" bIns="45714" rtlCol="0" anchor="ctr"/>
          <a:lstStyle/>
          <a:p>
            <a:pPr algn="ctr"/>
            <a:r>
              <a:rPr kumimoji="1" lang="ja-JP" altLang="en-US" dirty="0" smtClean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３次募集</a:t>
            </a:r>
          </a:p>
        </p:txBody>
      </p:sp>
    </p:spTree>
    <p:extLst>
      <p:ext uri="{BB962C8B-B14F-4D97-AF65-F5344CB8AC3E}">
        <p14:creationId xmlns:p14="http://schemas.microsoft.com/office/powerpoint/2010/main" val="3507268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テキスト ボックス 44"/>
          <p:cNvSpPr txBox="1"/>
          <p:nvPr/>
        </p:nvSpPr>
        <p:spPr>
          <a:xfrm>
            <a:off x="-17999" y="7812370"/>
            <a:ext cx="7478703" cy="1613416"/>
          </a:xfrm>
          <a:prstGeom prst="rect">
            <a:avLst/>
          </a:prstGeom>
          <a:noFill/>
        </p:spPr>
        <p:txBody>
          <a:bodyPr wrap="none" lIns="104293" tIns="52146" rIns="104293" bIns="52146" rtlCol="0">
            <a:spAutoFit/>
          </a:bodyPr>
          <a:lstStyle/>
          <a:p>
            <a:pPr>
              <a:spcAft>
                <a:spcPts val="600"/>
              </a:spcAft>
            </a:pPr>
            <a:r>
              <a:rPr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★</a:t>
            </a:r>
            <a:r>
              <a:rPr lang="ja-JP" altLang="en-US" sz="1600" b="1" u="sng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申請方法</a:t>
            </a:r>
            <a:endParaRPr lang="en-US" altLang="ja-JP" sz="1600" b="1" u="sng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spcAft>
                <a:spcPts val="600"/>
              </a:spcAft>
            </a:pP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申請書類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①～⑥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）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を以下の宛先まで郵送又はメールで送付してください。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spcAft>
                <a:spcPts val="600"/>
              </a:spcAft>
            </a:pP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600" b="1" u="sng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公募期間　令和</a:t>
            </a:r>
            <a:r>
              <a:rPr lang="en-US" altLang="ja-JP" sz="1600" b="1" u="sng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4</a:t>
            </a:r>
            <a:r>
              <a:rPr lang="ja-JP" altLang="en-US" sz="1600" b="1" u="sng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年</a:t>
            </a:r>
            <a:r>
              <a:rPr lang="en-US" altLang="ja-JP" sz="1600" b="1" u="sng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9</a:t>
            </a:r>
            <a:r>
              <a:rPr lang="ja-JP" altLang="en-US" sz="1600" b="1" u="sng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月</a:t>
            </a:r>
            <a:r>
              <a:rPr lang="en-US" altLang="ja-JP" sz="1600" b="1" u="sng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15</a:t>
            </a:r>
            <a:r>
              <a:rPr lang="ja-JP" altLang="en-US" sz="1600" b="1" u="sng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日～</a:t>
            </a:r>
            <a:r>
              <a:rPr lang="en-US" altLang="ja-JP" sz="1600" b="1" u="sng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10</a:t>
            </a:r>
            <a:r>
              <a:rPr lang="ja-JP" altLang="en-US" sz="1600" b="1" u="sng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月</a:t>
            </a:r>
            <a:r>
              <a:rPr lang="en-US" altLang="ja-JP" sz="1600" b="1" u="sng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21</a:t>
            </a:r>
            <a:r>
              <a:rPr lang="ja-JP" altLang="en-US" sz="1600" b="1" u="sng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日</a:t>
            </a:r>
            <a:r>
              <a:rPr lang="ja-JP" altLang="en-US" sz="1600" b="1" u="sng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（最終日</a:t>
            </a:r>
            <a:r>
              <a:rPr lang="en-US" altLang="ja-JP" sz="1600" b="1" u="sng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17</a:t>
            </a:r>
            <a:r>
              <a:rPr lang="ja-JP" altLang="en-US" sz="1600" b="1" u="sng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時必着）</a:t>
            </a:r>
            <a:endParaRPr lang="en-US" altLang="ja-JP" sz="1600" b="1" u="sng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spcAft>
                <a:spcPts val="600"/>
              </a:spcAft>
            </a:pP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申請書類の様式は、三重県のホームページで入手できます。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en-US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https://www.pref.mie.lg.jp/TOPICS/m0031300349.htm</a:t>
            </a: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397" y="8489956"/>
            <a:ext cx="961200" cy="961200"/>
          </a:xfrm>
          <a:prstGeom prst="rect">
            <a:avLst/>
          </a:prstGeom>
          <a:ln>
            <a:noFill/>
          </a:ln>
        </p:spPr>
      </p:pic>
      <p:sp>
        <p:nvSpPr>
          <p:cNvPr id="32" name="角丸四角形 31"/>
          <p:cNvSpPr/>
          <p:nvPr/>
        </p:nvSpPr>
        <p:spPr>
          <a:xfrm>
            <a:off x="108223" y="5075894"/>
            <a:ext cx="3811883" cy="442661"/>
          </a:xfrm>
          <a:prstGeom prst="roundRect">
            <a:avLst/>
          </a:prstGeom>
          <a:solidFill>
            <a:schemeClr val="bg2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91429" tIns="45714" rIns="91429" bIns="45714" rtlCol="0" anchor="ctr">
            <a:spAutoFit/>
          </a:bodyPr>
          <a:lstStyle/>
          <a:p>
            <a:pPr algn="ctr"/>
            <a:r>
              <a:rPr lang="ja-JP" altLang="en-US" sz="2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補助金の申請及びその後の流れ</a:t>
            </a:r>
            <a:endParaRPr lang="en-US" altLang="ja-JP" sz="20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8" name="1 つの角を切り取った四角形 47"/>
          <p:cNvSpPr/>
          <p:nvPr/>
        </p:nvSpPr>
        <p:spPr>
          <a:xfrm>
            <a:off x="108223" y="2354784"/>
            <a:ext cx="1908000" cy="360000"/>
          </a:xfrm>
          <a:prstGeom prst="snip1Rect">
            <a:avLst>
              <a:gd name="adj" fmla="val 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4" rIns="91429" bIns="45714" rtlCol="0" anchor="ctr"/>
          <a:lstStyle/>
          <a:p>
            <a:pPr algn="ctr"/>
            <a:r>
              <a:rPr lang="ja-JP" altLang="en-US" sz="1600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申請に必要な書類</a:t>
            </a:r>
          </a:p>
        </p:txBody>
      </p:sp>
      <p:sp>
        <p:nvSpPr>
          <p:cNvPr id="75" name="テキスト ボックス 74"/>
          <p:cNvSpPr txBox="1"/>
          <p:nvPr/>
        </p:nvSpPr>
        <p:spPr>
          <a:xfrm>
            <a:off x="65357" y="2892201"/>
            <a:ext cx="7430548" cy="182885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54000" tIns="52146" rIns="54000" bIns="52146" rtlCol="0">
            <a:spAutoFit/>
          </a:bodyPr>
          <a:lstStyle/>
          <a:p>
            <a:r>
              <a:rPr lang="ja-JP" altLang="en-US" sz="16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① 交付申請書（様式第</a:t>
            </a:r>
            <a:r>
              <a:rPr lang="ja-JP" altLang="en-US" sz="16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１</a:t>
            </a:r>
            <a:r>
              <a:rPr lang="ja-JP" altLang="en-US" sz="16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号）</a:t>
            </a:r>
            <a:endParaRPr lang="en-US" altLang="ja-JP" sz="1600" dirty="0" smtClea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②</a:t>
            </a:r>
            <a:r>
              <a:rPr lang="en-US" altLang="ja-JP" sz="16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ja-JP" altLang="en-US" sz="16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事業計画書（別紙　様式第１号関係）</a:t>
            </a:r>
            <a:endParaRPr lang="en-US" altLang="ja-JP" sz="1600" dirty="0" smtClea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③</a:t>
            </a:r>
            <a:r>
              <a:rPr lang="en-US" altLang="ja-JP" sz="16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ja-JP" altLang="en-US" sz="16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法人</a:t>
            </a:r>
            <a:r>
              <a:rPr lang="ja-JP" altLang="en-US" sz="16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に係る定款及び登記</a:t>
            </a:r>
            <a:r>
              <a:rPr lang="ja-JP" altLang="en-US" sz="16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事項証明書（写し可）</a:t>
            </a:r>
            <a:endParaRPr lang="ja-JP" altLang="en-US" sz="16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④</a:t>
            </a:r>
            <a:r>
              <a:rPr lang="en-US" altLang="ja-JP" sz="16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ja-JP" altLang="en-US" sz="16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最新</a:t>
            </a:r>
            <a:r>
              <a:rPr lang="ja-JP" altLang="en-US" sz="16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の財務諸表の写し（賃借対照表、損益計算書等）</a:t>
            </a:r>
          </a:p>
          <a:p>
            <a:r>
              <a:rPr lang="ja-JP" altLang="en-US" sz="16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⑤</a:t>
            </a:r>
            <a:r>
              <a:rPr lang="en-US" altLang="ja-JP" sz="16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ja-JP" altLang="en-US" sz="16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県税</a:t>
            </a:r>
            <a:r>
              <a:rPr lang="ja-JP" altLang="en-US" sz="16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事務所が発行</a:t>
            </a:r>
            <a:r>
              <a:rPr lang="ja-JP" altLang="en-US" sz="16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する滞納がないことを証明する書類</a:t>
            </a:r>
            <a:endParaRPr lang="ja-JP" altLang="en-US" sz="16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⑥</a:t>
            </a:r>
            <a:r>
              <a:rPr lang="en-US" altLang="ja-JP" sz="16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ja-JP" altLang="en-US" sz="16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税務</a:t>
            </a:r>
            <a:r>
              <a:rPr lang="ja-JP" altLang="en-US" sz="16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署が発行する納税</a:t>
            </a:r>
            <a:r>
              <a:rPr lang="ja-JP" altLang="en-US" sz="16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証明書（納税</a:t>
            </a:r>
            <a:r>
              <a:rPr lang="ja-JP" altLang="en-US" sz="16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証明書その</a:t>
            </a:r>
            <a:r>
              <a:rPr lang="ja-JP" altLang="en-US" sz="16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３ 消費税</a:t>
            </a:r>
            <a:r>
              <a:rPr lang="ja-JP" altLang="en-US" sz="16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及び地方消費税</a:t>
            </a:r>
            <a:r>
              <a:rPr lang="ja-JP" altLang="en-US" sz="16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）</a:t>
            </a:r>
            <a:endParaRPr lang="ja-JP" altLang="en-US" sz="16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 ⑤及び⑥は、</a:t>
            </a:r>
            <a:r>
              <a:rPr lang="ja-JP" altLang="en-US" sz="1600" u="sng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令和</a:t>
            </a:r>
            <a:r>
              <a:rPr lang="ja-JP" altLang="en-US" sz="1600" u="sng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４年４月</a:t>
            </a:r>
            <a:r>
              <a:rPr lang="ja-JP" altLang="en-US" sz="1600" u="sng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１日</a:t>
            </a:r>
            <a:r>
              <a:rPr lang="ja-JP" altLang="en-US" sz="1600" u="sng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以降に発行された</a:t>
            </a:r>
            <a:r>
              <a:rPr lang="ja-JP" altLang="en-US" sz="1600" u="sng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もの</a:t>
            </a:r>
            <a:r>
              <a:rPr lang="ja-JP" altLang="en-US" sz="16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に限る。（</a:t>
            </a:r>
            <a:r>
              <a:rPr lang="ja-JP" altLang="en-US" sz="16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写し可</a:t>
            </a:r>
            <a:r>
              <a:rPr lang="ja-JP" altLang="en-US" sz="1600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）</a:t>
            </a:r>
            <a:endParaRPr lang="ja-JP" altLang="en-US" sz="16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-866" y="9603205"/>
            <a:ext cx="7562995" cy="1090195"/>
          </a:xfrm>
          <a:prstGeom prst="rect">
            <a:avLst/>
          </a:prstGeom>
          <a:solidFill>
            <a:schemeClr val="tx2"/>
          </a:solidFill>
        </p:spPr>
        <p:txBody>
          <a:bodyPr wrap="square" lIns="104293" tIns="52146" rIns="104293" bIns="52146" rtlCol="0">
            <a:spAutoFit/>
          </a:bodyPr>
          <a:lstStyle/>
          <a:p>
            <a:r>
              <a:rPr lang="en-US" altLang="ja-JP" sz="1600" dirty="0" smtClean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【</a:t>
            </a:r>
            <a:r>
              <a:rPr lang="ja-JP" altLang="en-US" sz="1600" dirty="0" smtClean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申請・問合せ先</a:t>
            </a:r>
            <a:r>
              <a:rPr lang="en-US" altLang="ja-JP" sz="1600" dirty="0" smtClean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】</a:t>
            </a:r>
            <a:r>
              <a:rPr lang="ja-JP" altLang="en-US" sz="1600" dirty="0" smtClean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〒</a:t>
            </a:r>
            <a:r>
              <a:rPr lang="en-US" altLang="ja-JP" sz="1600" dirty="0" smtClean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514-8570</a:t>
            </a:r>
            <a:r>
              <a:rPr lang="ja-JP" altLang="en-US" sz="1600" dirty="0" smtClean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三重県津市</a:t>
            </a:r>
            <a:r>
              <a:rPr lang="ja-JP" altLang="en-US" sz="1600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広明町</a:t>
            </a:r>
            <a:r>
              <a:rPr lang="ja-JP" altLang="en-US" sz="1600" dirty="0" smtClean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１３番地</a:t>
            </a:r>
            <a:endParaRPr lang="en-US" altLang="ja-JP" sz="1600" dirty="0" smtClean="0">
              <a:solidFill>
                <a:prstClr val="white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 smtClean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　　　　　　　　三重県雇用経済部新産業振興課　担当：服部、藤村</a:t>
            </a:r>
            <a:endParaRPr lang="en-US" altLang="ja-JP" sz="1600" dirty="0" smtClean="0">
              <a:solidFill>
                <a:prstClr val="white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600" dirty="0" smtClean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　　　　　　電　　話：</a:t>
            </a:r>
            <a:r>
              <a:rPr lang="en-US" altLang="ja-JP" sz="1600" dirty="0" smtClean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059-224-3113</a:t>
            </a:r>
          </a:p>
          <a:p>
            <a:r>
              <a:rPr lang="ja-JP" altLang="en-US" sz="1600" dirty="0" smtClean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　　　　　　　</a:t>
            </a:r>
            <a:r>
              <a:rPr lang="ja-JP" altLang="en-US" sz="1600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Ｅ</a:t>
            </a:r>
            <a:r>
              <a:rPr lang="ja-JP" altLang="en-US" sz="1600" dirty="0" smtClean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メール：</a:t>
            </a:r>
            <a:r>
              <a:rPr lang="en-US" altLang="ja-JP" sz="1600" dirty="0" smtClean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shinsang@pref.mie.lg.jp</a:t>
            </a:r>
            <a:endParaRPr lang="en-US" altLang="ja-JP" sz="1600" dirty="0">
              <a:solidFill>
                <a:prstClr val="white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8" name="1 つの角を切り取った四角形 17"/>
          <p:cNvSpPr/>
          <p:nvPr/>
        </p:nvSpPr>
        <p:spPr>
          <a:xfrm>
            <a:off x="108223" y="51584"/>
            <a:ext cx="1512000" cy="360000"/>
          </a:xfrm>
          <a:prstGeom prst="snip1Rect">
            <a:avLst>
              <a:gd name="adj" fmla="val 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4" rIns="91429" bIns="45714" rtlCol="0" anchor="ctr"/>
          <a:lstStyle/>
          <a:p>
            <a:pPr algn="ctr"/>
            <a:r>
              <a:rPr lang="ja-JP" altLang="en-US" sz="1600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補助対象経費</a:t>
            </a: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84593" y="1087172"/>
            <a:ext cx="7392076" cy="1090195"/>
          </a:xfrm>
          <a:prstGeom prst="rect">
            <a:avLst/>
          </a:prstGeom>
          <a:noFill/>
        </p:spPr>
        <p:txBody>
          <a:bodyPr wrap="none" lIns="104293" tIns="52146" rIns="104293" bIns="52146" rtlCol="0">
            <a:spAutoFit/>
          </a:bodyPr>
          <a:lstStyle/>
          <a:p>
            <a:r>
              <a:rPr lang="en-US" altLang="ja-JP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技術開発に関係する経費のみが対象です。また、汎用性があり、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技術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開発の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目的外使用になり得る備品及び消耗品は対象外となります。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交付決定日以降に契約（発注）した経費が対象となり</a:t>
            </a:r>
            <a:r>
              <a:rPr lang="ja-JP" altLang="en-US" sz="160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、支払も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含め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事業期間内に完了してください。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cxnSp>
        <p:nvCxnSpPr>
          <p:cNvPr id="20" name="直線コネクタ 19"/>
          <p:cNvCxnSpPr/>
          <p:nvPr/>
        </p:nvCxnSpPr>
        <p:spPr>
          <a:xfrm>
            <a:off x="631" y="4898477"/>
            <a:ext cx="7560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7" name="グループ化 6"/>
          <p:cNvGrpSpPr/>
          <p:nvPr/>
        </p:nvGrpSpPr>
        <p:grpSpPr>
          <a:xfrm>
            <a:off x="209966" y="5700983"/>
            <a:ext cx="7149361" cy="1938980"/>
            <a:chOff x="209966" y="6660596"/>
            <a:chExt cx="7149361" cy="1938980"/>
          </a:xfrm>
        </p:grpSpPr>
        <p:sp>
          <p:nvSpPr>
            <p:cNvPr id="2" name="下矢印 1"/>
            <p:cNvSpPr/>
            <p:nvPr/>
          </p:nvSpPr>
          <p:spPr>
            <a:xfrm rot="16200000">
              <a:off x="3297487" y="4697891"/>
              <a:ext cx="697320" cy="5864391"/>
            </a:xfrm>
            <a:prstGeom prst="downArrow">
              <a:avLst>
                <a:gd name="adj1" fmla="val 50000"/>
                <a:gd name="adj2" fmla="val 25868"/>
              </a:avLst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91429" tIns="45714" rIns="91429" bIns="45714" rtlCol="0" anchor="ctr"/>
            <a:lstStyle/>
            <a:p>
              <a:pPr algn="ctr"/>
              <a:endParaRPr kumimoji="1" lang="ja-JP" altLang="en-US" sz="1800" dirty="0" smtClean="0">
                <a:solidFill>
                  <a:schemeClr val="tx1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  <a:cs typeface="メイリオ" panose="020B0604030504040204" pitchFamily="50" charset="-128"/>
              </a:endParaRPr>
            </a:p>
          </p:txBody>
        </p:sp>
        <p:sp>
          <p:nvSpPr>
            <p:cNvPr id="46" name="1 つの角を切り取った四角形 45"/>
            <p:cNvSpPr/>
            <p:nvPr/>
          </p:nvSpPr>
          <p:spPr>
            <a:xfrm>
              <a:off x="209966" y="6776012"/>
              <a:ext cx="461643" cy="1708148"/>
            </a:xfrm>
            <a:prstGeom prst="snip1Rect">
              <a:avLst>
                <a:gd name="adj" fmla="val 0"/>
              </a:avLst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vert="eaVert" wrap="none" lIns="91429" tIns="45714" rIns="91429" bIns="45714" rtlCol="0" anchor="ctr">
              <a:spAutoFit/>
            </a:bodyPr>
            <a:lstStyle/>
            <a:p>
              <a:pPr algn="ctr"/>
              <a:r>
                <a:rPr lang="ja-JP" altLang="en-US" sz="1800" dirty="0" smtClean="0">
                  <a:solidFill>
                    <a:schemeClr val="tx1"/>
                  </a:solidFill>
                  <a:latin typeface="HGｺﾞｼｯｸM" panose="020B0609000000000000" pitchFamily="49" charset="-128"/>
                  <a:ea typeface="HGｺﾞｼｯｸM" panose="020B0609000000000000" pitchFamily="49" charset="-128"/>
                  <a:cs typeface="メイリオ" panose="020B0604030504040204" pitchFamily="50" charset="-128"/>
                </a:rPr>
                <a:t>★申請書類提出</a:t>
              </a:r>
            </a:p>
          </p:txBody>
        </p:sp>
        <p:sp>
          <p:nvSpPr>
            <p:cNvPr id="24" name="1 つの角を切り取った四角形 23"/>
            <p:cNvSpPr/>
            <p:nvPr/>
          </p:nvSpPr>
          <p:spPr>
            <a:xfrm>
              <a:off x="4150233" y="6776012"/>
              <a:ext cx="461643" cy="1708148"/>
            </a:xfrm>
            <a:prstGeom prst="snip1Rect">
              <a:avLst>
                <a:gd name="adj" fmla="val 0"/>
              </a:avLst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vert="eaVert" wrap="none" lIns="91429" tIns="45714" rIns="91429" bIns="45714" rtlCol="0" anchor="ctr">
              <a:spAutoFit/>
            </a:bodyPr>
            <a:lstStyle/>
            <a:p>
              <a:pPr algn="ctr"/>
              <a:r>
                <a:rPr lang="ja-JP" altLang="en-US" sz="1800" dirty="0">
                  <a:solidFill>
                    <a:schemeClr val="tx1"/>
                  </a:solidFill>
                  <a:latin typeface="HGｺﾞｼｯｸM" panose="020B0609000000000000" pitchFamily="49" charset="-128"/>
                  <a:ea typeface="HGｺﾞｼｯｸM" panose="020B0609000000000000" pitchFamily="49" charset="-128"/>
                  <a:cs typeface="メイリオ" panose="020B0604030504040204" pitchFamily="50" charset="-128"/>
                </a:rPr>
                <a:t>実績</a:t>
              </a:r>
              <a:r>
                <a:rPr lang="ja-JP" altLang="en-US" sz="1800" dirty="0" smtClean="0">
                  <a:solidFill>
                    <a:schemeClr val="tx1"/>
                  </a:solidFill>
                  <a:latin typeface="HGｺﾞｼｯｸM" panose="020B0609000000000000" pitchFamily="49" charset="-128"/>
                  <a:ea typeface="HGｺﾞｼｯｸM" panose="020B0609000000000000" pitchFamily="49" charset="-128"/>
                  <a:cs typeface="メイリオ" panose="020B0604030504040204" pitchFamily="50" charset="-128"/>
                </a:rPr>
                <a:t>報告書提出</a:t>
              </a:r>
            </a:p>
          </p:txBody>
        </p:sp>
        <p:sp>
          <p:nvSpPr>
            <p:cNvPr id="21" name="1 つの角を切り取った四角形 20"/>
            <p:cNvSpPr/>
            <p:nvPr/>
          </p:nvSpPr>
          <p:spPr>
            <a:xfrm>
              <a:off x="1033450" y="6660596"/>
              <a:ext cx="738642" cy="1938980"/>
            </a:xfrm>
            <a:prstGeom prst="snip1Rect">
              <a:avLst>
                <a:gd name="adj" fmla="val 0"/>
              </a:avLst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vert="eaVert" wrap="none" lIns="91429" tIns="45714" rIns="91429" bIns="45714" rtlCol="0" anchor="ctr">
              <a:spAutoFit/>
            </a:bodyPr>
            <a:lstStyle/>
            <a:p>
              <a:pPr algn="ctr"/>
              <a:r>
                <a:rPr lang="ja-JP" altLang="en-US" sz="1800" dirty="0" smtClean="0">
                  <a:solidFill>
                    <a:schemeClr val="tx1"/>
                  </a:solidFill>
                  <a:latin typeface="HGｺﾞｼｯｸM" panose="020B0609000000000000" pitchFamily="49" charset="-128"/>
                  <a:ea typeface="HGｺﾞｼｯｸM" panose="020B0609000000000000" pitchFamily="49" charset="-128"/>
                  <a:cs typeface="メイリオ" panose="020B0604030504040204" pitchFamily="50" charset="-128"/>
                </a:rPr>
                <a:t>補助金交付審査会</a:t>
              </a:r>
              <a:endParaRPr lang="en-US" altLang="ja-JP" sz="1800" dirty="0" smtClean="0">
                <a:solidFill>
                  <a:schemeClr val="tx1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  <a:cs typeface="メイリオ" panose="020B0604030504040204" pitchFamily="50" charset="-128"/>
              </a:endParaRPr>
            </a:p>
            <a:p>
              <a:pPr algn="ctr"/>
              <a:r>
                <a:rPr lang="ja-JP" altLang="en-US" sz="1800" dirty="0" smtClean="0">
                  <a:solidFill>
                    <a:schemeClr val="tx1"/>
                  </a:solidFill>
                  <a:latin typeface="HGｺﾞｼｯｸM" panose="020B0609000000000000" pitchFamily="49" charset="-128"/>
                  <a:ea typeface="HGｺﾞｼｯｸM" panose="020B0609000000000000" pitchFamily="49" charset="-128"/>
                  <a:cs typeface="メイリオ" panose="020B0604030504040204" pitchFamily="50" charset="-128"/>
                </a:rPr>
                <a:t>（書類審査）</a:t>
              </a:r>
            </a:p>
          </p:txBody>
        </p:sp>
        <p:sp>
          <p:nvSpPr>
            <p:cNvPr id="22" name="1 つの角を切り取った四角形 21"/>
            <p:cNvSpPr/>
            <p:nvPr/>
          </p:nvSpPr>
          <p:spPr>
            <a:xfrm>
              <a:off x="2133933" y="6660596"/>
              <a:ext cx="738642" cy="1938980"/>
            </a:xfrm>
            <a:prstGeom prst="snip1Rect">
              <a:avLst>
                <a:gd name="adj" fmla="val 0"/>
              </a:avLst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vert="eaVert" wrap="none" lIns="91429" tIns="45714" rIns="91429" bIns="45714" rtlCol="0" anchor="ctr">
              <a:spAutoFit/>
            </a:bodyPr>
            <a:lstStyle/>
            <a:p>
              <a:pPr algn="ctr"/>
              <a:r>
                <a:rPr lang="ja-JP" altLang="en-US" sz="1800" dirty="0" smtClean="0">
                  <a:solidFill>
                    <a:schemeClr val="tx1"/>
                  </a:solidFill>
                  <a:latin typeface="HGｺﾞｼｯｸM" panose="020B0609000000000000" pitchFamily="49" charset="-128"/>
                  <a:ea typeface="HGｺﾞｼｯｸM" panose="020B0609000000000000" pitchFamily="49" charset="-128"/>
                  <a:cs typeface="メイリオ" panose="020B0604030504040204" pitchFamily="50" charset="-128"/>
                </a:rPr>
                <a:t>補助事業者の決定</a:t>
              </a:r>
              <a:endParaRPr lang="en-US" altLang="ja-JP" sz="1800" dirty="0" smtClean="0">
                <a:solidFill>
                  <a:schemeClr val="tx1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  <a:cs typeface="メイリオ" panose="020B0604030504040204" pitchFamily="50" charset="-128"/>
              </a:endParaRPr>
            </a:p>
            <a:p>
              <a:pPr algn="ctr"/>
              <a:r>
                <a:rPr lang="ja-JP" altLang="en-US" sz="1800" dirty="0" smtClean="0">
                  <a:solidFill>
                    <a:schemeClr val="tx1"/>
                  </a:solidFill>
                  <a:latin typeface="HGｺﾞｼｯｸM" panose="020B0609000000000000" pitchFamily="49" charset="-128"/>
                  <a:ea typeface="HGｺﾞｼｯｸM" panose="020B0609000000000000" pitchFamily="49" charset="-128"/>
                  <a:cs typeface="メイリオ" panose="020B0604030504040204" pitchFamily="50" charset="-128"/>
                </a:rPr>
                <a:t>（交付決定通知）</a:t>
              </a:r>
            </a:p>
          </p:txBody>
        </p:sp>
        <p:sp>
          <p:nvSpPr>
            <p:cNvPr id="23" name="1 つの角を切り取った四角形 22"/>
            <p:cNvSpPr/>
            <p:nvPr/>
          </p:nvSpPr>
          <p:spPr>
            <a:xfrm>
              <a:off x="3234416" y="6675023"/>
              <a:ext cx="553976" cy="1910126"/>
            </a:xfrm>
            <a:prstGeom prst="snip1Rect">
              <a:avLst>
                <a:gd name="adj" fmla="val 0"/>
              </a:avLst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vert="eaVert" wrap="none" lIns="91429" tIns="45714" rIns="91429" bIns="45714" rtlCol="0" anchor="ctr">
              <a:spAutoFit/>
            </a:bodyPr>
            <a:lstStyle/>
            <a:p>
              <a:pPr algn="ctr"/>
              <a:r>
                <a:rPr lang="ja-JP" altLang="en-US" sz="2400" b="1" dirty="0" smtClean="0">
                  <a:solidFill>
                    <a:schemeClr val="tx1"/>
                  </a:solidFill>
                  <a:latin typeface="HGｺﾞｼｯｸM" panose="020B0609000000000000" pitchFamily="49" charset="-128"/>
                  <a:ea typeface="HGｺﾞｼｯｸM" panose="020B0609000000000000" pitchFamily="49" charset="-128"/>
                  <a:cs typeface="メイリオ" panose="020B0604030504040204" pitchFamily="50" charset="-128"/>
                </a:rPr>
                <a:t>補助事業実施</a:t>
              </a:r>
            </a:p>
          </p:txBody>
        </p:sp>
        <p:sp>
          <p:nvSpPr>
            <p:cNvPr id="26" name="1 つの角を切り取った四角形 25"/>
            <p:cNvSpPr/>
            <p:nvPr/>
          </p:nvSpPr>
          <p:spPr>
            <a:xfrm>
              <a:off x="5797201" y="6891429"/>
              <a:ext cx="461643" cy="1477315"/>
            </a:xfrm>
            <a:prstGeom prst="snip1Rect">
              <a:avLst>
                <a:gd name="adj" fmla="val 0"/>
              </a:avLst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vert="eaVert" wrap="none" lIns="91429" tIns="45714" rIns="91429" bIns="45714" rtlCol="0" anchor="ctr">
              <a:spAutoFit/>
            </a:bodyPr>
            <a:lstStyle/>
            <a:p>
              <a:pPr algn="ctr"/>
              <a:r>
                <a:rPr lang="ja-JP" altLang="en-US" sz="1800" dirty="0" smtClean="0">
                  <a:solidFill>
                    <a:schemeClr val="tx1"/>
                  </a:solidFill>
                  <a:latin typeface="HGｺﾞｼｯｸM" panose="020B0609000000000000" pitchFamily="49" charset="-128"/>
                  <a:ea typeface="HGｺﾞｼｯｸM" panose="020B0609000000000000" pitchFamily="49" charset="-128"/>
                  <a:cs typeface="メイリオ" panose="020B0604030504040204" pitchFamily="50" charset="-128"/>
                </a:rPr>
                <a:t>補助金の請求</a:t>
              </a:r>
            </a:p>
          </p:txBody>
        </p:sp>
        <p:sp>
          <p:nvSpPr>
            <p:cNvPr id="27" name="1 つの角を切り取った四角形 26"/>
            <p:cNvSpPr/>
            <p:nvPr/>
          </p:nvSpPr>
          <p:spPr>
            <a:xfrm>
              <a:off x="6620685" y="6891429"/>
              <a:ext cx="738642" cy="1477315"/>
            </a:xfrm>
            <a:prstGeom prst="snip1Rect">
              <a:avLst>
                <a:gd name="adj" fmla="val 0"/>
              </a:avLst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vert="eaVert" wrap="none" lIns="91429" tIns="45714" rIns="91429" bIns="45714" rtlCol="0" anchor="ctr">
              <a:spAutoFit/>
            </a:bodyPr>
            <a:lstStyle/>
            <a:p>
              <a:pPr algn="ctr"/>
              <a:r>
                <a:rPr lang="ja-JP" altLang="en-US" sz="1800" dirty="0" smtClean="0">
                  <a:solidFill>
                    <a:schemeClr val="tx1"/>
                  </a:solidFill>
                  <a:latin typeface="HGｺﾞｼｯｸM" panose="020B0609000000000000" pitchFamily="49" charset="-128"/>
                  <a:ea typeface="HGｺﾞｼｯｸM" panose="020B0609000000000000" pitchFamily="49" charset="-128"/>
                  <a:cs typeface="メイリオ" panose="020B0604030504040204" pitchFamily="50" charset="-128"/>
                </a:rPr>
                <a:t>補助金の支払</a:t>
              </a:r>
              <a:endParaRPr lang="en-US" altLang="ja-JP" sz="1800" dirty="0" smtClean="0">
                <a:solidFill>
                  <a:schemeClr val="tx1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  <a:cs typeface="メイリオ" panose="020B0604030504040204" pitchFamily="50" charset="-128"/>
              </a:endParaRPr>
            </a:p>
            <a:p>
              <a:pPr algn="ctr"/>
              <a:r>
                <a:rPr lang="ja-JP" altLang="en-US" sz="1800" dirty="0" smtClean="0">
                  <a:solidFill>
                    <a:schemeClr val="tx1"/>
                  </a:solidFill>
                  <a:latin typeface="HGｺﾞｼｯｸM" panose="020B0609000000000000" pitchFamily="49" charset="-128"/>
                  <a:ea typeface="HGｺﾞｼｯｸM" panose="020B0609000000000000" pitchFamily="49" charset="-128"/>
                  <a:cs typeface="メイリオ" panose="020B0604030504040204" pitchFamily="50" charset="-128"/>
                </a:rPr>
                <a:t>（精算払）</a:t>
              </a:r>
              <a:endParaRPr lang="en-US" altLang="ja-JP" sz="1800" dirty="0" smtClean="0">
                <a:solidFill>
                  <a:schemeClr val="tx1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  <a:cs typeface="メイリオ" panose="020B0604030504040204" pitchFamily="50" charset="-128"/>
              </a:endParaRPr>
            </a:p>
          </p:txBody>
        </p:sp>
        <p:sp>
          <p:nvSpPr>
            <p:cNvPr id="28" name="1 つの角を切り取った四角形 27"/>
            <p:cNvSpPr/>
            <p:nvPr/>
          </p:nvSpPr>
          <p:spPr>
            <a:xfrm>
              <a:off x="4973717" y="7353092"/>
              <a:ext cx="461643" cy="553986"/>
            </a:xfrm>
            <a:prstGeom prst="snip1Rect">
              <a:avLst>
                <a:gd name="adj" fmla="val 0"/>
              </a:avLst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vert="eaVert" wrap="none" lIns="91429" tIns="45714" rIns="91429" bIns="45714" rtlCol="0" anchor="ctr">
              <a:spAutoFit/>
            </a:bodyPr>
            <a:lstStyle/>
            <a:p>
              <a:pPr algn="ctr"/>
              <a:r>
                <a:rPr lang="ja-JP" altLang="en-US" sz="1800" dirty="0" smtClean="0">
                  <a:solidFill>
                    <a:schemeClr val="tx1"/>
                  </a:solidFill>
                  <a:latin typeface="HGｺﾞｼｯｸM" panose="020B0609000000000000" pitchFamily="49" charset="-128"/>
                  <a:ea typeface="HGｺﾞｼｯｸM" panose="020B0609000000000000" pitchFamily="49" charset="-128"/>
                  <a:cs typeface="メイリオ" panose="020B0604030504040204" pitchFamily="50" charset="-128"/>
                </a:rPr>
                <a:t>検査</a:t>
              </a:r>
            </a:p>
          </p:txBody>
        </p:sp>
      </p:grpSp>
      <p:sp>
        <p:nvSpPr>
          <p:cNvPr id="25" name="テキスト ボックス 24"/>
          <p:cNvSpPr txBox="1"/>
          <p:nvPr/>
        </p:nvSpPr>
        <p:spPr>
          <a:xfrm>
            <a:off x="443666" y="589001"/>
            <a:ext cx="6673931" cy="3207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lIns="104293" tIns="52146" rIns="104293" bIns="52146" rtlCol="0">
            <a:spAutoFit/>
          </a:bodyPr>
          <a:lstStyle/>
          <a:p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備品購入費、消耗品費、使用料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</a:t>
            </a:r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賃借料、外注費、謝金等、産業財産権関連経費</a:t>
            </a:r>
          </a:p>
        </p:txBody>
      </p:sp>
    </p:spTree>
    <p:extLst>
      <p:ext uri="{BB962C8B-B14F-4D97-AF65-F5344CB8AC3E}">
        <p14:creationId xmlns:p14="http://schemas.microsoft.com/office/powerpoint/2010/main" val="1382255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00"/>
        </a:solidFill>
        <a:ln>
          <a:noFill/>
        </a:ln>
      </a:spPr>
      <a:bodyPr lIns="91429" tIns="45714" rIns="91429" bIns="45714" rtlCol="0" anchor="ctr"/>
      <a:lstStyle>
        <a:defPPr algn="ctr">
          <a:defRPr kumimoji="1" dirty="0" smtClean="0">
            <a:solidFill>
              <a:schemeClr val="tx1"/>
            </a:solidFill>
            <a:latin typeface="メイリオ" panose="020B0604030504040204" pitchFamily="50" charset="-128"/>
            <a:ea typeface="メイリオ" panose="020B0604030504040204" pitchFamily="50" charset="-128"/>
            <a:cs typeface="メイリオ" panose="020B0604030504040204" pitchFamily="50" charset="-128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8406</TotalTime>
  <Words>828</Words>
  <Application>Microsoft Office PowerPoint</Application>
  <PresentationFormat>ユーザー設定</PresentationFormat>
  <Paragraphs>69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HGｺﾞｼｯｸM</vt:lpstr>
      <vt:lpstr>ＭＳ Ｐゴシック</vt:lpstr>
      <vt:lpstr>メイリオ</vt:lpstr>
      <vt:lpstr>Arial</vt:lpstr>
      <vt:lpstr>Calibri</vt:lpstr>
      <vt:lpstr>1_Office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服部 俊</dc:creator>
  <cp:lastModifiedBy>mieken</cp:lastModifiedBy>
  <cp:revision>542</cp:revision>
  <cp:lastPrinted>2022-05-26T04:14:43Z</cp:lastPrinted>
  <dcterms:created xsi:type="dcterms:W3CDTF">2016-05-19T01:44:17Z</dcterms:created>
  <dcterms:modified xsi:type="dcterms:W3CDTF">2022-09-09T00:33:01Z</dcterms:modified>
</cp:coreProperties>
</file>