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8"/>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83" r:id="rId14"/>
    <p:sldId id="270" r:id="rId15"/>
    <p:sldId id="271" r:id="rId16"/>
    <p:sldId id="284" r:id="rId17"/>
    <p:sldId id="273" r:id="rId18"/>
    <p:sldId id="274" r:id="rId19"/>
    <p:sldId id="275" r:id="rId20"/>
    <p:sldId id="276" r:id="rId21"/>
    <p:sldId id="277" r:id="rId22"/>
    <p:sldId id="278" r:id="rId23"/>
    <p:sldId id="279" r:id="rId24"/>
    <p:sldId id="280" r:id="rId25"/>
    <p:sldId id="281" r:id="rId26"/>
    <p:sldId id="282" r:id="rId27"/>
  </p:sldIdLst>
  <p:sldSz cx="12192000" cy="6858000"/>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61939" autoAdjust="0"/>
  </p:normalViewPr>
  <p:slideViewPr>
    <p:cSldViewPr snapToGrid="0">
      <p:cViewPr varScale="1">
        <p:scale>
          <a:sx n="46" d="100"/>
          <a:sy n="46" d="100"/>
        </p:scale>
        <p:origin x="1656" y="36"/>
      </p:cViewPr>
      <p:guideLst/>
    </p:cSldViewPr>
  </p:slideViewPr>
  <p:notesTextViewPr>
    <p:cViewPr>
      <p:scale>
        <a:sx n="1" d="1"/>
        <a:sy n="1" d="1"/>
      </p:scale>
      <p:origin x="0" y="0"/>
    </p:cViewPr>
  </p:notesTextViewPr>
  <p:notesViewPr>
    <p:cSldViewPr snapToGrid="0">
      <p:cViewPr varScale="1">
        <p:scale>
          <a:sx n="53" d="100"/>
          <a:sy n="53" d="100"/>
        </p:scale>
        <p:origin x="2946"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ノート プレースホルダー 4"/>
          <p:cNvSpPr>
            <a:spLocks noGrp="1"/>
          </p:cNvSpPr>
          <p:nvPr>
            <p:ph type="body" sz="quarter" idx="3"/>
          </p:nvPr>
        </p:nvSpPr>
        <p:spPr>
          <a:xfrm>
            <a:off x="390648" y="4322110"/>
            <a:ext cx="5954469" cy="5328957"/>
          </a:xfrm>
          <a:prstGeom prst="rect">
            <a:avLst/>
          </a:prstGeom>
        </p:spPr>
        <p:txBody>
          <a:bodyPr vert="horz" lIns="91434" tIns="45717" rIns="91434" bIns="45717"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9" name="スライド イメージ プレースホルダー 8"/>
          <p:cNvSpPr>
            <a:spLocks noGrp="1" noRot="1" noChangeAspect="1"/>
          </p:cNvSpPr>
          <p:nvPr>
            <p:ph type="sldImg" idx="2"/>
          </p:nvPr>
        </p:nvSpPr>
        <p:spPr>
          <a:xfrm>
            <a:off x="30163" y="138113"/>
            <a:ext cx="6669087" cy="3752850"/>
          </a:xfrm>
          <a:prstGeom prst="rect">
            <a:avLst/>
          </a:prstGeom>
          <a:noFill/>
          <a:ln w="12700">
            <a:noFill/>
          </a:ln>
        </p:spPr>
        <p:txBody>
          <a:bodyPr vert="horz" lIns="90644" tIns="45322" rIns="90644" bIns="45322" rtlCol="0" anchor="ctr"/>
          <a:lstStyle/>
          <a:p>
            <a:endParaRPr lang="ja-JP" altLang="en-US"/>
          </a:p>
        </p:txBody>
      </p:sp>
    </p:spTree>
    <p:extLst>
      <p:ext uri="{BB962C8B-B14F-4D97-AF65-F5344CB8AC3E}">
        <p14:creationId xmlns:p14="http://schemas.microsoft.com/office/powerpoint/2010/main" val="18974818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1151b5e9b88_0_475:notes"/>
          <p:cNvSpPr txBox="1">
            <a:spLocks noGrp="1"/>
          </p:cNvSpPr>
          <p:nvPr>
            <p:ph type="body" idx="1"/>
          </p:nvPr>
        </p:nvSpPr>
        <p:spPr>
          <a:xfrm>
            <a:off x="668588" y="5094128"/>
            <a:ext cx="5348695" cy="4826015"/>
          </a:xfrm>
          <a:prstGeom prst="rect">
            <a:avLst/>
          </a:prstGeom>
        </p:spPr>
        <p:txBody>
          <a:bodyPr spcFirstLastPara="1" wrap="square" lIns="91418" tIns="91418" rIns="91418" bIns="91418" anchor="t" anchorCtr="0">
            <a:noAutofit/>
          </a:bodyPr>
          <a:lstStyle/>
          <a:p>
            <a:endParaRPr dirty="0"/>
          </a:p>
        </p:txBody>
      </p:sp>
      <p:sp>
        <p:nvSpPr>
          <p:cNvPr id="100" name="Google Shape;100;g1151b5e9b88_0_475:notes"/>
          <p:cNvSpPr>
            <a:spLocks noGrp="1" noRot="1" noChangeAspect="1"/>
          </p:cNvSpPr>
          <p:nvPr>
            <p:ph type="sldImg" idx="2"/>
          </p:nvPr>
        </p:nvSpPr>
        <p:spPr>
          <a:xfrm>
            <a:off x="-231775" y="804863"/>
            <a:ext cx="7148513" cy="402113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254827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1146f647f3a_0_188:notes"/>
          <p:cNvSpPr>
            <a:spLocks noGrp="1" noRot="1" noChangeAspect="1"/>
          </p:cNvSpPr>
          <p:nvPr>
            <p:ph type="sldImg" idx="2"/>
          </p:nvPr>
        </p:nvSpPr>
        <p:spPr>
          <a:xfrm>
            <a:off x="-231775" y="804863"/>
            <a:ext cx="7148513" cy="402113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9" name="Google Shape;239;g1146f647f3a_0_188:notes"/>
          <p:cNvSpPr txBox="1">
            <a:spLocks noGrp="1"/>
          </p:cNvSpPr>
          <p:nvPr>
            <p:ph type="body" idx="1"/>
          </p:nvPr>
        </p:nvSpPr>
        <p:spPr>
          <a:xfrm>
            <a:off x="668588" y="5094128"/>
            <a:ext cx="5348695" cy="4826015"/>
          </a:xfrm>
          <a:prstGeom prst="rect">
            <a:avLst/>
          </a:prstGeom>
        </p:spPr>
        <p:txBody>
          <a:bodyPr spcFirstLastPara="1" wrap="square" lIns="91418" tIns="91418" rIns="91418" bIns="91418" anchor="t" anchorCtr="0">
            <a:noAutofit/>
          </a:bodyPr>
          <a:lstStyle/>
          <a:p>
            <a:r>
              <a:rPr lang="ja-JP" altLang="en-US" sz="1100" dirty="0">
                <a:latin typeface="BIZ UDゴシック" panose="020B0400000000000000" pitchFamily="49" charset="-128"/>
                <a:ea typeface="BIZ UDゴシック" panose="020B0400000000000000" pitchFamily="49" charset="-128"/>
              </a:rPr>
              <a:t>次は社会の状況を見てみましょう。</a:t>
            </a:r>
            <a:endParaRPr lang="en-US" altLang="ja-JP" sz="1100" dirty="0">
              <a:latin typeface="BIZ UDゴシック" panose="020B0400000000000000" pitchFamily="49" charset="-128"/>
              <a:ea typeface="BIZ UDゴシック" panose="020B0400000000000000" pitchFamily="49" charset="-128"/>
            </a:endParaRPr>
          </a:p>
          <a:p>
            <a:endParaRPr lang="en-US" altLang="ja-JP" sz="1100" dirty="0">
              <a:latin typeface="BIZ UDゴシック" panose="020B0400000000000000" pitchFamily="49" charset="-128"/>
              <a:ea typeface="BIZ UDゴシック" panose="020B0400000000000000" pitchFamily="49" charset="-128"/>
            </a:endParaRPr>
          </a:p>
          <a:p>
            <a:r>
              <a:rPr lang="ja-JP" altLang="en-US" sz="1100" dirty="0">
                <a:latin typeface="BIZ UDゴシック" panose="020B0400000000000000" pitchFamily="49" charset="-128"/>
                <a:ea typeface="BIZ UDゴシック" panose="020B0400000000000000" pitchFamily="49" charset="-128"/>
              </a:rPr>
              <a:t>・ 少子高齢化が進むとともに、女性の社会進出も進んできました。</a:t>
            </a:r>
            <a:endParaRPr lang="en-US" altLang="ja-JP" sz="1100" dirty="0">
              <a:latin typeface="BIZ UDゴシック" panose="020B0400000000000000" pitchFamily="49" charset="-128"/>
              <a:ea typeface="BIZ UDゴシック" panose="020B0400000000000000" pitchFamily="49" charset="-128"/>
            </a:endParaRPr>
          </a:p>
          <a:p>
            <a:endParaRPr lang="en-US" altLang="ja-JP" sz="1100" dirty="0">
              <a:latin typeface="BIZ UDゴシック" panose="020B0400000000000000" pitchFamily="49" charset="-128"/>
              <a:ea typeface="BIZ UDゴシック" panose="020B0400000000000000" pitchFamily="49" charset="-128"/>
            </a:endParaRPr>
          </a:p>
          <a:p>
            <a:r>
              <a:rPr lang="ja-JP" altLang="en-US" sz="1100" dirty="0">
                <a:latin typeface="BIZ UDゴシック" panose="020B0400000000000000" pitchFamily="49" charset="-128"/>
                <a:ea typeface="BIZ UDゴシック" panose="020B0400000000000000" pitchFamily="49" charset="-128"/>
              </a:rPr>
              <a:t>・ このグラフからわかるように、</a:t>
            </a:r>
            <a:r>
              <a:rPr lang="en-US" altLang="ja-JP" sz="1100" dirty="0">
                <a:latin typeface="BIZ UDゴシック" panose="020B0400000000000000" pitchFamily="49" charset="-128"/>
                <a:ea typeface="BIZ UDゴシック" panose="020B0400000000000000" pitchFamily="49" charset="-128"/>
              </a:rPr>
              <a:t>90</a:t>
            </a:r>
            <a:r>
              <a:rPr lang="ja-JP" altLang="en-US" sz="1100" dirty="0">
                <a:latin typeface="BIZ UDゴシック" panose="020B0400000000000000" pitchFamily="49" charset="-128"/>
                <a:ea typeface="BIZ UDゴシック" panose="020B0400000000000000" pitchFamily="49" charset="-128"/>
              </a:rPr>
              <a:t>年代以降、共働き世帯と専業主婦世帯の占め</a:t>
            </a:r>
            <a:endParaRPr lang="en-US" altLang="ja-JP" sz="1100" dirty="0">
              <a:latin typeface="BIZ UDゴシック" panose="020B0400000000000000" pitchFamily="49" charset="-128"/>
              <a:ea typeface="BIZ UDゴシック" panose="020B0400000000000000" pitchFamily="49" charset="-128"/>
            </a:endParaRPr>
          </a:p>
          <a:p>
            <a:r>
              <a:rPr lang="ja-JP" altLang="en-US" sz="1100" dirty="0">
                <a:latin typeface="BIZ UDゴシック" panose="020B0400000000000000" pitchFamily="49" charset="-128"/>
                <a:ea typeface="BIZ UDゴシック" panose="020B0400000000000000" pitchFamily="49" charset="-128"/>
              </a:rPr>
              <a:t>　</a:t>
            </a:r>
            <a:r>
              <a:rPr lang="ja-JP" altLang="en-US" sz="1100" dirty="0" err="1">
                <a:latin typeface="BIZ UDゴシック" panose="020B0400000000000000" pitchFamily="49" charset="-128"/>
                <a:ea typeface="BIZ UDゴシック" panose="020B0400000000000000" pitchFamily="49" charset="-128"/>
              </a:rPr>
              <a:t>る</a:t>
            </a:r>
            <a:r>
              <a:rPr lang="ja-JP" altLang="en-US" sz="1100" dirty="0">
                <a:latin typeface="BIZ UDゴシック" panose="020B0400000000000000" pitchFamily="49" charset="-128"/>
                <a:ea typeface="BIZ UDゴシック" panose="020B0400000000000000" pitchFamily="49" charset="-128"/>
              </a:rPr>
              <a:t>割合が入れ替わり、現在では、共働き家庭は専業主婦家庭の</a:t>
            </a:r>
            <a:r>
              <a:rPr lang="en-US" altLang="ja-JP" sz="1100" dirty="0">
                <a:latin typeface="BIZ UDゴシック" panose="020B0400000000000000" pitchFamily="49" charset="-128"/>
                <a:ea typeface="BIZ UDゴシック" panose="020B0400000000000000" pitchFamily="49" charset="-128"/>
              </a:rPr>
              <a:t>2</a:t>
            </a:r>
            <a:r>
              <a:rPr lang="ja-JP" altLang="en-US" sz="1100" dirty="0">
                <a:latin typeface="BIZ UDゴシック" panose="020B0400000000000000" pitchFamily="49" charset="-128"/>
                <a:ea typeface="BIZ UDゴシック" panose="020B0400000000000000" pitchFamily="49" charset="-128"/>
              </a:rPr>
              <a:t>倍以上と</a:t>
            </a:r>
            <a:endParaRPr lang="en-US" altLang="ja-JP" sz="1100" dirty="0">
              <a:latin typeface="BIZ UDゴシック" panose="020B0400000000000000" pitchFamily="49" charset="-128"/>
              <a:ea typeface="BIZ UDゴシック" panose="020B0400000000000000" pitchFamily="49" charset="-128"/>
            </a:endParaRPr>
          </a:p>
          <a:p>
            <a:r>
              <a:rPr lang="ja-JP" altLang="en-US" sz="1100" dirty="0">
                <a:latin typeface="BIZ UDゴシック" panose="020B0400000000000000" pitchFamily="49" charset="-128"/>
                <a:ea typeface="BIZ UDゴシック" panose="020B0400000000000000" pitchFamily="49" charset="-128"/>
              </a:rPr>
              <a:t>　なっています。</a:t>
            </a:r>
            <a:endParaRPr lang="en-US" altLang="ja-JP" sz="1100" dirty="0">
              <a:latin typeface="BIZ UDゴシック" panose="020B0400000000000000" pitchFamily="49" charset="-128"/>
              <a:ea typeface="BIZ UDゴシック" panose="020B0400000000000000" pitchFamily="49" charset="-128"/>
            </a:endParaRPr>
          </a:p>
          <a:p>
            <a:endParaRPr lang="en-US" altLang="ja-JP" sz="1100" dirty="0">
              <a:latin typeface="BIZ UDゴシック" panose="020B0400000000000000" pitchFamily="49" charset="-128"/>
              <a:ea typeface="BIZ UDゴシック" panose="020B0400000000000000" pitchFamily="49" charset="-128"/>
            </a:endParaRPr>
          </a:p>
          <a:p>
            <a:r>
              <a:rPr lang="ja-JP" altLang="en-US" sz="1100" dirty="0">
                <a:latin typeface="BIZ UDゴシック" panose="020B0400000000000000" pitchFamily="49" charset="-128"/>
                <a:ea typeface="BIZ UDゴシック" panose="020B0400000000000000" pitchFamily="49" charset="-128"/>
              </a:rPr>
              <a:t>・ しかし、冒頭でも確認しましたが、共働き世帯が多くなっても、</a:t>
            </a:r>
            <a:endParaRPr lang="en-US" altLang="ja-JP" sz="1100" dirty="0">
              <a:latin typeface="BIZ UDゴシック" panose="020B0400000000000000" pitchFamily="49" charset="-128"/>
              <a:ea typeface="BIZ UDゴシック" panose="020B0400000000000000" pitchFamily="49" charset="-128"/>
            </a:endParaRPr>
          </a:p>
          <a:p>
            <a:r>
              <a:rPr lang="ja-JP" altLang="en-US" sz="1100" dirty="0">
                <a:latin typeface="BIZ UDゴシック" panose="020B0400000000000000" pitchFamily="49" charset="-128"/>
                <a:ea typeface="BIZ UDゴシック" panose="020B0400000000000000" pitchFamily="49" charset="-128"/>
              </a:rPr>
              <a:t>　依然として、家事・育児では女性が多くの役割を担っているのが現状です。</a:t>
            </a:r>
            <a:endParaRPr lang="en-US" altLang="ja-JP" sz="1100" dirty="0">
              <a:latin typeface="BIZ UDゴシック" panose="020B0400000000000000" pitchFamily="49" charset="-128"/>
              <a:ea typeface="BIZ UDゴシック" panose="020B0400000000000000" pitchFamily="49" charset="-128"/>
            </a:endParaRPr>
          </a:p>
          <a:p>
            <a:endParaRPr lang="en-US" altLang="ja-JP" sz="1100" dirty="0">
              <a:latin typeface="BIZ UDゴシック" panose="020B0400000000000000" pitchFamily="49" charset="-128"/>
              <a:ea typeface="BIZ UDゴシック" panose="020B0400000000000000" pitchFamily="49" charset="-128"/>
            </a:endParaRPr>
          </a:p>
          <a:p>
            <a:r>
              <a:rPr lang="ja-JP" altLang="en-US" sz="1100" dirty="0">
                <a:latin typeface="BIZ UDゴシック" panose="020B0400000000000000" pitchFamily="49" charset="-128"/>
                <a:ea typeface="BIZ UDゴシック" panose="020B0400000000000000" pitchFamily="49" charset="-128"/>
              </a:rPr>
              <a:t>・ 夫婦の働き方の変化に伴って、家事・育児のあり方を変えて</a:t>
            </a:r>
            <a:endParaRPr lang="en-US" altLang="ja-JP" sz="1100" dirty="0">
              <a:latin typeface="BIZ UDゴシック" panose="020B0400000000000000" pitchFamily="49" charset="-128"/>
              <a:ea typeface="BIZ UDゴシック" panose="020B0400000000000000" pitchFamily="49" charset="-128"/>
            </a:endParaRPr>
          </a:p>
          <a:p>
            <a:r>
              <a:rPr lang="ja-JP" altLang="en-US" sz="1100" dirty="0">
                <a:latin typeface="BIZ UDゴシック" panose="020B0400000000000000" pitchFamily="49" charset="-128"/>
                <a:ea typeface="BIZ UDゴシック" panose="020B0400000000000000" pitchFamily="49" charset="-128"/>
              </a:rPr>
              <a:t>　いかなければなりません。</a:t>
            </a:r>
            <a:endParaRPr lang="en-US" altLang="ja-JP" sz="1100" dirty="0">
              <a:latin typeface="BIZ UDゴシック" panose="020B0400000000000000" pitchFamily="49" charset="-128"/>
              <a:ea typeface="BIZ UDゴシック" panose="020B0400000000000000" pitchFamily="49" charset="-128"/>
            </a:endParaRPr>
          </a:p>
          <a:p>
            <a:endParaRPr lang="en-US" altLang="ja-JP" sz="1100" dirty="0">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26761488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1146f647f3a_0_188:notes"/>
          <p:cNvSpPr>
            <a:spLocks noGrp="1" noRot="1" noChangeAspect="1"/>
          </p:cNvSpPr>
          <p:nvPr>
            <p:ph type="sldImg" idx="2"/>
          </p:nvPr>
        </p:nvSpPr>
        <p:spPr>
          <a:xfrm>
            <a:off x="-231775" y="804863"/>
            <a:ext cx="7148513" cy="402113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9" name="Google Shape;239;g1146f647f3a_0_188:notes"/>
          <p:cNvSpPr txBox="1">
            <a:spLocks noGrp="1"/>
          </p:cNvSpPr>
          <p:nvPr>
            <p:ph type="body" idx="1"/>
          </p:nvPr>
        </p:nvSpPr>
        <p:spPr>
          <a:xfrm>
            <a:off x="668588" y="5094128"/>
            <a:ext cx="5348695" cy="4826015"/>
          </a:xfrm>
          <a:prstGeom prst="rect">
            <a:avLst/>
          </a:prstGeom>
        </p:spPr>
        <p:txBody>
          <a:bodyPr spcFirstLastPara="1" wrap="square" lIns="91418" tIns="91418" rIns="91418" bIns="91418" anchor="t" anchorCtr="0">
            <a:noAutofit/>
          </a:bodyPr>
          <a:lstStyle/>
          <a:p>
            <a:pPr defTabSz="914331">
              <a:buClr>
                <a:srgbClr val="000000"/>
              </a:buClr>
              <a:buSzPts val="1100"/>
              <a:defRPr/>
            </a:pPr>
            <a:r>
              <a:rPr lang="ja-JP" altLang="en-US" sz="1100" dirty="0">
                <a:latin typeface="BIZ UDゴシック" panose="020B0400000000000000" pitchFamily="49" charset="-128"/>
                <a:ea typeface="BIZ UDゴシック" panose="020B0400000000000000" pitchFamily="49" charset="-128"/>
              </a:rPr>
              <a:t>・こちらのグラフからは、夫の家事・育児時間が増えるほど、妻の就業が継続され、</a:t>
            </a:r>
            <a:endParaRPr lang="en-US" altLang="ja-JP" sz="1100" dirty="0">
              <a:latin typeface="BIZ UDゴシック" panose="020B0400000000000000" pitchFamily="49" charset="-128"/>
              <a:ea typeface="BIZ UDゴシック" panose="020B0400000000000000" pitchFamily="49" charset="-128"/>
            </a:endParaRPr>
          </a:p>
          <a:p>
            <a:pPr defTabSz="914331">
              <a:buClr>
                <a:srgbClr val="000000"/>
              </a:buClr>
              <a:buSzPts val="1100"/>
              <a:defRPr/>
            </a:pPr>
            <a:r>
              <a:rPr lang="ja-JP" altLang="en-US" sz="1100" dirty="0">
                <a:latin typeface="BIZ UDゴシック" panose="020B0400000000000000" pitchFamily="49" charset="-128"/>
                <a:ea typeface="BIZ UDゴシック" panose="020B0400000000000000" pitchFamily="49" charset="-128"/>
              </a:rPr>
              <a:t>　第</a:t>
            </a:r>
            <a:r>
              <a:rPr lang="en-US" altLang="ja-JP" sz="1100" dirty="0">
                <a:latin typeface="BIZ UDゴシック" panose="020B0400000000000000" pitchFamily="49" charset="-128"/>
                <a:ea typeface="BIZ UDゴシック" panose="020B0400000000000000" pitchFamily="49" charset="-128"/>
              </a:rPr>
              <a:t>2</a:t>
            </a:r>
            <a:r>
              <a:rPr lang="ja-JP" altLang="en-US" sz="1100" dirty="0">
                <a:latin typeface="BIZ UDゴシック" panose="020B0400000000000000" pitchFamily="49" charset="-128"/>
                <a:ea typeface="BIZ UDゴシック" panose="020B0400000000000000" pitchFamily="49" charset="-128"/>
              </a:rPr>
              <a:t>子以降の出生割合も増えることがわかります。</a:t>
            </a:r>
            <a:endParaRPr lang="en-US" altLang="ja-JP" sz="1100" dirty="0">
              <a:latin typeface="BIZ UDゴシック" panose="020B0400000000000000" pitchFamily="49" charset="-128"/>
              <a:ea typeface="BIZ UDゴシック" panose="020B0400000000000000" pitchFamily="49" charset="-128"/>
            </a:endParaRPr>
          </a:p>
          <a:p>
            <a:pPr defTabSz="914331">
              <a:buClr>
                <a:srgbClr val="000000"/>
              </a:buClr>
              <a:buSzPts val="1100"/>
              <a:defRPr/>
            </a:pPr>
            <a:endParaRPr lang="en-US" altLang="ja-JP" sz="1100" dirty="0">
              <a:latin typeface="BIZ UDゴシック" panose="020B0400000000000000" pitchFamily="49" charset="-128"/>
              <a:ea typeface="BIZ UDゴシック" panose="020B0400000000000000" pitchFamily="49" charset="-128"/>
            </a:endParaRPr>
          </a:p>
          <a:p>
            <a:pPr defTabSz="914331">
              <a:buClr>
                <a:srgbClr val="000000"/>
              </a:buClr>
              <a:buSzPts val="1100"/>
              <a:defRPr/>
            </a:pPr>
            <a:r>
              <a:rPr lang="ja-JP" altLang="en-US" sz="1100" dirty="0">
                <a:latin typeface="BIZ UDゴシック" panose="020B0400000000000000" pitchFamily="49" charset="-128"/>
                <a:ea typeface="BIZ UDゴシック" panose="020B0400000000000000" pitchFamily="49" charset="-128"/>
              </a:rPr>
              <a:t>・女性の働き方は、結婚・出産を経て退職したり、非正規になることもありますが、</a:t>
            </a:r>
            <a:endParaRPr lang="en-US" altLang="ja-JP" sz="1100" dirty="0">
              <a:latin typeface="BIZ UDゴシック" panose="020B0400000000000000" pitchFamily="49" charset="-128"/>
              <a:ea typeface="BIZ UDゴシック" panose="020B0400000000000000" pitchFamily="49" charset="-128"/>
            </a:endParaRPr>
          </a:p>
          <a:p>
            <a:pPr defTabSz="914331">
              <a:buClr>
                <a:srgbClr val="000000"/>
              </a:buClr>
              <a:buSzPts val="1100"/>
              <a:defRPr/>
            </a:pPr>
            <a:r>
              <a:rPr lang="ja-JP" altLang="en-US" sz="1100" dirty="0">
                <a:latin typeface="BIZ UDゴシック" panose="020B0400000000000000" pitchFamily="49" charset="-128"/>
                <a:ea typeface="BIZ UDゴシック" panose="020B0400000000000000" pitchFamily="49" charset="-128"/>
              </a:rPr>
              <a:t>　希望に応じて、男性も女性も働き続けられる環境づくりが求められています。</a:t>
            </a:r>
          </a:p>
          <a:p>
            <a:endParaRPr lang="en-US" altLang="ja-JP" sz="1100" dirty="0">
              <a:latin typeface="BIZ UDゴシック" panose="020B0400000000000000" pitchFamily="49" charset="-128"/>
              <a:ea typeface="BIZ UDゴシック" panose="020B0400000000000000" pitchFamily="49" charset="-128"/>
            </a:endParaRPr>
          </a:p>
          <a:p>
            <a:r>
              <a:rPr lang="ja-JP" altLang="en-US" sz="1100" dirty="0">
                <a:latin typeface="BIZ UDゴシック" panose="020B0400000000000000" pitchFamily="49" charset="-128"/>
                <a:ea typeface="BIZ UDゴシック" panose="020B0400000000000000" pitchFamily="49" charset="-128"/>
              </a:rPr>
              <a:t>・また夫婦の理想の子どもの数は２．３２人（</a:t>
            </a:r>
            <a:r>
              <a:rPr lang="en-US" altLang="ja-JP" sz="1100" dirty="0">
                <a:latin typeface="BIZ UDゴシック" panose="020B0400000000000000" pitchFamily="49" charset="-128"/>
                <a:ea typeface="BIZ UDゴシック" panose="020B0400000000000000" pitchFamily="49" charset="-128"/>
              </a:rPr>
              <a:t>※</a:t>
            </a:r>
            <a:r>
              <a:rPr lang="ja-JP" altLang="en-US" sz="1100" dirty="0">
                <a:latin typeface="BIZ UDゴシック" panose="020B0400000000000000" pitchFamily="49" charset="-128"/>
                <a:ea typeface="BIZ UDゴシック" panose="020B0400000000000000" pitchFamily="49" charset="-128"/>
              </a:rPr>
              <a:t>）ですが、現実はいろいろな</a:t>
            </a:r>
            <a:endParaRPr lang="en-US" altLang="ja-JP" sz="1100" dirty="0">
              <a:latin typeface="BIZ UDゴシック" panose="020B0400000000000000" pitchFamily="49" charset="-128"/>
              <a:ea typeface="BIZ UDゴシック" panose="020B0400000000000000" pitchFamily="49" charset="-128"/>
            </a:endParaRPr>
          </a:p>
          <a:p>
            <a:r>
              <a:rPr lang="ja-JP" altLang="en-US" sz="1100" dirty="0">
                <a:latin typeface="BIZ UDゴシック" panose="020B0400000000000000" pitchFamily="49" charset="-128"/>
                <a:ea typeface="BIZ UDゴシック" panose="020B0400000000000000" pitchFamily="49" charset="-128"/>
              </a:rPr>
              <a:t>　事情によりその希望がかなっていません。</a:t>
            </a:r>
            <a:endParaRPr lang="en-US" altLang="ja-JP" sz="1100" dirty="0">
              <a:latin typeface="BIZ UDゴシック" panose="020B0400000000000000" pitchFamily="49" charset="-128"/>
              <a:ea typeface="BIZ UDゴシック" panose="020B0400000000000000" pitchFamily="49" charset="-128"/>
            </a:endParaRPr>
          </a:p>
          <a:p>
            <a:r>
              <a:rPr lang="ja-JP" altLang="en-US" sz="1100" dirty="0">
                <a:latin typeface="BIZ UDゴシック" panose="020B0400000000000000" pitchFamily="49" charset="-128"/>
                <a:ea typeface="BIZ UDゴシック" panose="020B0400000000000000" pitchFamily="49" charset="-128"/>
              </a:rPr>
              <a:t>　子どもを持つ希望をかなえるには、男性の育児参画も一つの鍵となっています。</a:t>
            </a:r>
            <a:endParaRPr lang="en-US" altLang="ja-JP" sz="1100" dirty="0">
              <a:latin typeface="BIZ UDゴシック" panose="020B0400000000000000" pitchFamily="49" charset="-128"/>
              <a:ea typeface="BIZ UDゴシック" panose="020B0400000000000000" pitchFamily="49" charset="-128"/>
            </a:endParaRPr>
          </a:p>
          <a:p>
            <a:endParaRPr lang="en-US" altLang="ja-JP" sz="1100" dirty="0">
              <a:latin typeface="BIZ UDゴシック" panose="020B0400000000000000" pitchFamily="49" charset="-128"/>
              <a:ea typeface="BIZ UDゴシック" panose="020B0400000000000000" pitchFamily="49" charset="-128"/>
            </a:endParaRPr>
          </a:p>
          <a:p>
            <a:r>
              <a:rPr lang="en-US" altLang="ja-JP" sz="1100" dirty="0">
                <a:latin typeface="BIZ UDゴシック" panose="020B0400000000000000" pitchFamily="49" charset="-128"/>
                <a:ea typeface="BIZ UDゴシック" panose="020B0400000000000000" pitchFamily="49" charset="-128"/>
              </a:rPr>
              <a:t>※</a:t>
            </a:r>
            <a:r>
              <a:rPr lang="ja-JP" altLang="en-US" sz="1100" dirty="0">
                <a:latin typeface="BIZ UDゴシック" panose="020B0400000000000000" pitchFamily="49" charset="-128"/>
                <a:ea typeface="BIZ UDゴシック" panose="020B0400000000000000" pitchFamily="49" charset="-128"/>
              </a:rPr>
              <a:t>国立社会保障・人口問題研究所　第</a:t>
            </a:r>
            <a:r>
              <a:rPr lang="en-US" altLang="ja-JP" sz="1100" dirty="0">
                <a:latin typeface="BIZ UDゴシック" panose="020B0400000000000000" pitchFamily="49" charset="-128"/>
                <a:ea typeface="BIZ UDゴシック" panose="020B0400000000000000" pitchFamily="49" charset="-128"/>
              </a:rPr>
              <a:t>15</a:t>
            </a:r>
            <a:r>
              <a:rPr lang="ja-JP" altLang="en-US" sz="1100" dirty="0">
                <a:latin typeface="BIZ UDゴシック" panose="020B0400000000000000" pitchFamily="49" charset="-128"/>
                <a:ea typeface="BIZ UDゴシック" panose="020B0400000000000000" pitchFamily="49" charset="-128"/>
              </a:rPr>
              <a:t>回出生動向基本調査（</a:t>
            </a:r>
            <a:r>
              <a:rPr lang="en-US" altLang="ja-JP" sz="1100" dirty="0">
                <a:latin typeface="BIZ UDゴシック" panose="020B0400000000000000" pitchFamily="49" charset="-128"/>
                <a:ea typeface="BIZ UDゴシック" panose="020B0400000000000000" pitchFamily="49" charset="-128"/>
              </a:rPr>
              <a:t>2015</a:t>
            </a:r>
            <a:r>
              <a:rPr lang="ja-JP" altLang="en-US" sz="1100" dirty="0">
                <a:latin typeface="BIZ UDゴシック" panose="020B0400000000000000" pitchFamily="49" charset="-128"/>
                <a:ea typeface="BIZ UDゴシック" panose="020B0400000000000000" pitchFamily="49" charset="-128"/>
              </a:rPr>
              <a:t>年）</a:t>
            </a:r>
            <a:endParaRPr lang="en-US" altLang="ja-JP" sz="1100" dirty="0">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24751238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1146f647f3a_0_659:notes"/>
          <p:cNvSpPr txBox="1">
            <a:spLocks noGrp="1"/>
          </p:cNvSpPr>
          <p:nvPr>
            <p:ph type="body" idx="1"/>
          </p:nvPr>
        </p:nvSpPr>
        <p:spPr>
          <a:xfrm>
            <a:off x="668588" y="5094128"/>
            <a:ext cx="5348695" cy="4826015"/>
          </a:xfrm>
          <a:prstGeom prst="rect">
            <a:avLst/>
          </a:prstGeom>
        </p:spPr>
        <p:txBody>
          <a:bodyPr spcFirstLastPara="1" wrap="square" lIns="91418" tIns="91418" rIns="91418" bIns="91418" anchor="t" anchorCtr="0">
            <a:noAutofit/>
          </a:bodyPr>
          <a:lstStyle/>
          <a:p>
            <a:endParaRPr dirty="0"/>
          </a:p>
        </p:txBody>
      </p:sp>
      <p:sp>
        <p:nvSpPr>
          <p:cNvPr id="158" name="Google Shape;158;g1146f647f3a_0_659:notes"/>
          <p:cNvSpPr>
            <a:spLocks noGrp="1" noRot="1" noChangeAspect="1"/>
          </p:cNvSpPr>
          <p:nvPr>
            <p:ph type="sldImg" idx="2"/>
          </p:nvPr>
        </p:nvSpPr>
        <p:spPr>
          <a:xfrm>
            <a:off x="-231775" y="804863"/>
            <a:ext cx="7148513" cy="402113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854621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1146f647f3a_0_122:notes"/>
          <p:cNvSpPr>
            <a:spLocks noGrp="1" noRot="1" noChangeAspect="1"/>
          </p:cNvSpPr>
          <p:nvPr>
            <p:ph type="sldImg" idx="2"/>
          </p:nvPr>
        </p:nvSpPr>
        <p:spPr>
          <a:xfrm>
            <a:off x="82550" y="741363"/>
            <a:ext cx="6570663" cy="36972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1146f647f3a_0_122:notes"/>
          <p:cNvSpPr txBox="1">
            <a:spLocks noGrp="1"/>
          </p:cNvSpPr>
          <p:nvPr>
            <p:ph type="body" idx="1"/>
          </p:nvPr>
        </p:nvSpPr>
        <p:spPr>
          <a:xfrm>
            <a:off x="673577" y="4686499"/>
            <a:ext cx="5388610" cy="4439841"/>
          </a:xfrm>
          <a:prstGeom prst="rect">
            <a:avLst/>
          </a:prstGeom>
        </p:spPr>
        <p:txBody>
          <a:bodyPr spcFirstLastPara="1" wrap="square" lIns="90630" tIns="90630" rIns="90630" bIns="90630" anchor="t" anchorCtr="0">
            <a:noAutofit/>
          </a:bodyPr>
          <a:lstStyle/>
          <a:p>
            <a:r>
              <a:rPr lang="ja-JP" altLang="en-US" sz="1100" dirty="0">
                <a:latin typeface="BIZ UDゴシック" panose="020B0400000000000000" pitchFamily="49" charset="-128"/>
                <a:ea typeface="BIZ UDゴシック" panose="020B0400000000000000" pitchFamily="49" charset="-128"/>
              </a:rPr>
              <a:t>ここまで、男性の育児の状況や重要性を見てきました。</a:t>
            </a:r>
            <a:endParaRPr lang="en-US" altLang="ja-JP" sz="1100" dirty="0">
              <a:latin typeface="BIZ UDゴシック" panose="020B0400000000000000" pitchFamily="49" charset="-128"/>
              <a:ea typeface="BIZ UDゴシック" panose="020B0400000000000000" pitchFamily="49" charset="-128"/>
            </a:endParaRPr>
          </a:p>
          <a:p>
            <a:r>
              <a:rPr lang="ja-JP" altLang="en-US" sz="1100" dirty="0">
                <a:latin typeface="BIZ UDゴシック" panose="020B0400000000000000" pitchFamily="49" charset="-128"/>
                <a:ea typeface="BIZ UDゴシック" panose="020B0400000000000000" pitchFamily="49" charset="-128"/>
              </a:rPr>
              <a:t>次は、男性の育児参画を推進するための制度を見ていきましょう。</a:t>
            </a:r>
            <a:endParaRPr lang="en-US" altLang="ja-JP" sz="1100" dirty="0">
              <a:latin typeface="BIZ UDゴシック" panose="020B0400000000000000" pitchFamily="49" charset="-128"/>
              <a:ea typeface="BIZ UDゴシック" panose="020B0400000000000000" pitchFamily="49" charset="-128"/>
            </a:endParaRPr>
          </a:p>
          <a:p>
            <a:r>
              <a:rPr lang="ja-JP" altLang="en-US" sz="1100" dirty="0">
                <a:latin typeface="BIZ UDゴシック" panose="020B0400000000000000" pitchFamily="49" charset="-128"/>
                <a:ea typeface="BIZ UDゴシック" panose="020B0400000000000000" pitchFamily="49" charset="-128"/>
              </a:rPr>
              <a:t>改正育児・介護休業法で、育児休業等の各種制度や事業主としての</a:t>
            </a:r>
            <a:endParaRPr lang="en-US" altLang="ja-JP" sz="1100" dirty="0">
              <a:latin typeface="BIZ UDゴシック" panose="020B0400000000000000" pitchFamily="49" charset="-128"/>
              <a:ea typeface="BIZ UDゴシック" panose="020B0400000000000000" pitchFamily="49" charset="-128"/>
            </a:endParaRPr>
          </a:p>
          <a:p>
            <a:r>
              <a:rPr lang="ja-JP" altLang="en-US" sz="1100" dirty="0">
                <a:latin typeface="BIZ UDゴシック" panose="020B0400000000000000" pitchFamily="49" charset="-128"/>
                <a:ea typeface="BIZ UDゴシック" panose="020B0400000000000000" pitchFamily="49" charset="-128"/>
              </a:rPr>
              <a:t>義務などが定められており、令和</a:t>
            </a:r>
            <a:r>
              <a:rPr lang="en-US" altLang="ja-JP" sz="1100" dirty="0">
                <a:latin typeface="BIZ UDゴシック" panose="020B0400000000000000" pitchFamily="49" charset="-128"/>
                <a:ea typeface="BIZ UDゴシック" panose="020B0400000000000000" pitchFamily="49" charset="-128"/>
              </a:rPr>
              <a:t>4</a:t>
            </a:r>
            <a:r>
              <a:rPr lang="ja-JP" altLang="en-US" sz="1100" dirty="0">
                <a:latin typeface="BIZ UDゴシック" panose="020B0400000000000000" pitchFamily="49" charset="-128"/>
                <a:ea typeface="BIZ UDゴシック" panose="020B0400000000000000" pitchFamily="49" charset="-128"/>
              </a:rPr>
              <a:t>年</a:t>
            </a:r>
            <a:r>
              <a:rPr lang="en-US" altLang="ja-JP" sz="1100" dirty="0">
                <a:latin typeface="BIZ UDゴシック" panose="020B0400000000000000" pitchFamily="49" charset="-128"/>
                <a:ea typeface="BIZ UDゴシック" panose="020B0400000000000000" pitchFamily="49" charset="-128"/>
              </a:rPr>
              <a:t>4</a:t>
            </a:r>
            <a:r>
              <a:rPr lang="ja-JP" altLang="en-US" sz="1100" dirty="0">
                <a:latin typeface="BIZ UDゴシック" panose="020B0400000000000000" pitchFamily="49" charset="-128"/>
                <a:ea typeface="BIZ UDゴシック" panose="020B0400000000000000" pitchFamily="49" charset="-128"/>
              </a:rPr>
              <a:t>月から順次新たな項目が始まります。</a:t>
            </a:r>
            <a:endParaRPr lang="en-US" altLang="ja-JP" sz="1100" dirty="0">
              <a:latin typeface="BIZ UDゴシック" panose="020B0400000000000000" pitchFamily="49" charset="-128"/>
              <a:ea typeface="BIZ UDゴシック" panose="020B0400000000000000" pitchFamily="49" charset="-128"/>
            </a:endParaRPr>
          </a:p>
          <a:p>
            <a:endParaRPr lang="en-US" sz="1100" dirty="0">
              <a:latin typeface="BIZ UDゴシック" panose="020B0400000000000000" pitchFamily="49" charset="-128"/>
              <a:ea typeface="BIZ UDゴシック" panose="020B0400000000000000" pitchFamily="49" charset="-128"/>
            </a:endParaRPr>
          </a:p>
          <a:p>
            <a:r>
              <a:rPr lang="ja-JP" altLang="en-US" sz="1100" dirty="0">
                <a:latin typeface="BIZ UDゴシック" panose="020B0400000000000000" pitchFamily="49" charset="-128"/>
                <a:ea typeface="BIZ UDゴシック" panose="020B0400000000000000" pitchFamily="49" charset="-128"/>
              </a:rPr>
              <a:t>今回新たに「産後パパ育休」という制度ができました。子どもの誕生から</a:t>
            </a:r>
            <a:r>
              <a:rPr lang="en-US" altLang="ja-JP" sz="1100" dirty="0">
                <a:latin typeface="BIZ UDゴシック" panose="020B0400000000000000" pitchFamily="49" charset="-128"/>
                <a:ea typeface="BIZ UDゴシック" panose="020B0400000000000000" pitchFamily="49" charset="-128"/>
              </a:rPr>
              <a:t>8</a:t>
            </a:r>
            <a:r>
              <a:rPr lang="ja-JP" altLang="en-US" sz="1100" dirty="0">
                <a:latin typeface="BIZ UDゴシック" panose="020B0400000000000000" pitchFamily="49" charset="-128"/>
                <a:ea typeface="BIZ UDゴシック" panose="020B0400000000000000" pitchFamily="49" charset="-128"/>
              </a:rPr>
              <a:t>週間以内に、</a:t>
            </a:r>
            <a:endParaRPr lang="en-US" altLang="ja-JP" sz="1100" dirty="0">
              <a:latin typeface="BIZ UDゴシック" panose="020B0400000000000000" pitchFamily="49" charset="-128"/>
              <a:ea typeface="BIZ UDゴシック" panose="020B0400000000000000" pitchFamily="49" charset="-128"/>
            </a:endParaRPr>
          </a:p>
          <a:p>
            <a:r>
              <a:rPr lang="en-US" altLang="ja-JP" sz="1100" dirty="0">
                <a:latin typeface="BIZ UDゴシック" panose="020B0400000000000000" pitchFamily="49" charset="-128"/>
                <a:ea typeface="BIZ UDゴシック" panose="020B0400000000000000" pitchFamily="49" charset="-128"/>
              </a:rPr>
              <a:t>4</a:t>
            </a:r>
            <a:r>
              <a:rPr lang="ja-JP" altLang="en-US" sz="1100" dirty="0">
                <a:latin typeface="BIZ UDゴシック" panose="020B0400000000000000" pitchFamily="49" charset="-128"/>
                <a:ea typeface="BIZ UDゴシック" panose="020B0400000000000000" pitchFamily="49" charset="-128"/>
              </a:rPr>
              <a:t>週間まで取得できるもので、</a:t>
            </a:r>
            <a:r>
              <a:rPr lang="en-US" altLang="ja-JP" sz="1100" dirty="0">
                <a:latin typeface="BIZ UDゴシック" panose="020B0400000000000000" pitchFamily="49" charset="-128"/>
                <a:ea typeface="BIZ UDゴシック" panose="020B0400000000000000" pitchFamily="49" charset="-128"/>
              </a:rPr>
              <a:t>2</a:t>
            </a:r>
            <a:r>
              <a:rPr lang="ja-JP" altLang="en-US" sz="1100" dirty="0">
                <a:latin typeface="BIZ UDゴシック" panose="020B0400000000000000" pitchFamily="49" charset="-128"/>
                <a:ea typeface="BIZ UDゴシック" panose="020B0400000000000000" pitchFamily="49" charset="-128"/>
              </a:rPr>
              <a:t>回に分割して取得することもできます。</a:t>
            </a:r>
            <a:endParaRPr lang="en-US" altLang="ja-JP" sz="1100" dirty="0">
              <a:latin typeface="BIZ UDゴシック" panose="020B0400000000000000" pitchFamily="49" charset="-128"/>
              <a:ea typeface="BIZ UDゴシック" panose="020B0400000000000000" pitchFamily="49" charset="-128"/>
            </a:endParaRPr>
          </a:p>
          <a:p>
            <a:endParaRPr lang="en-US" altLang="ja-JP" sz="1100" dirty="0">
              <a:latin typeface="BIZ UDゴシック" panose="020B0400000000000000" pitchFamily="49" charset="-128"/>
              <a:ea typeface="BIZ UDゴシック" panose="020B0400000000000000" pitchFamily="49" charset="-128"/>
            </a:endParaRPr>
          </a:p>
          <a:p>
            <a:r>
              <a:rPr lang="ja-JP" altLang="en-US" sz="1100" dirty="0">
                <a:latin typeface="BIZ UDゴシック" panose="020B0400000000000000" pitchFamily="49" charset="-128"/>
                <a:ea typeface="BIZ UDゴシック" panose="020B0400000000000000" pitchFamily="49" charset="-128"/>
              </a:rPr>
              <a:t>この制度を利用することで、パパによるサポートが特に重要である出産直後の時期に、</a:t>
            </a:r>
            <a:endParaRPr lang="en-US" altLang="ja-JP" sz="1100" dirty="0">
              <a:latin typeface="BIZ UDゴシック" panose="020B0400000000000000" pitchFamily="49" charset="-128"/>
              <a:ea typeface="BIZ UDゴシック" panose="020B0400000000000000" pitchFamily="49" charset="-128"/>
            </a:endParaRPr>
          </a:p>
          <a:p>
            <a:r>
              <a:rPr lang="ja-JP" altLang="en-US" sz="1100" dirty="0">
                <a:latin typeface="BIZ UDゴシック" panose="020B0400000000000000" pitchFamily="49" charset="-128"/>
                <a:ea typeface="BIZ UDゴシック" panose="020B0400000000000000" pitchFamily="49" charset="-128"/>
              </a:rPr>
              <a:t>ママのサポート、子育てに専念しやすくなります。</a:t>
            </a:r>
            <a:endParaRPr lang="en-US" altLang="ja-JP" sz="1100" dirty="0">
              <a:latin typeface="BIZ UDゴシック" panose="020B0400000000000000" pitchFamily="49" charset="-128"/>
              <a:ea typeface="BIZ UDゴシック" panose="020B0400000000000000" pitchFamily="49" charset="-128"/>
            </a:endParaRPr>
          </a:p>
          <a:p>
            <a:endParaRPr lang="en-US" sz="1100" dirty="0">
              <a:latin typeface="BIZ UDゴシック" panose="020B0400000000000000" pitchFamily="49" charset="-128"/>
              <a:ea typeface="BIZ UDゴシック" panose="020B0400000000000000" pitchFamily="49" charset="-128"/>
            </a:endParaRPr>
          </a:p>
          <a:p>
            <a:r>
              <a:rPr lang="ja-JP" altLang="en-US" sz="1100" dirty="0">
                <a:latin typeface="BIZ UDゴシック" panose="020B0400000000000000" pitchFamily="49" charset="-128"/>
                <a:ea typeface="BIZ UDゴシック" panose="020B0400000000000000" pitchFamily="49" charset="-128"/>
              </a:rPr>
              <a:t>企業としては、</a:t>
            </a:r>
            <a:endParaRPr lang="en-US" sz="1100" dirty="0">
              <a:latin typeface="BIZ UDゴシック" panose="020B0400000000000000" pitchFamily="49" charset="-128"/>
              <a:ea typeface="BIZ UDゴシック" panose="020B0400000000000000" pitchFamily="49" charset="-128"/>
            </a:endParaRPr>
          </a:p>
          <a:p>
            <a:r>
              <a:rPr lang="ja-JP" altLang="en-US" sz="1100" dirty="0">
                <a:latin typeface="BIZ UDゴシック" panose="020B0400000000000000" pitchFamily="49" charset="-128"/>
                <a:ea typeface="BIZ UDゴシック" panose="020B0400000000000000" pitchFamily="49" charset="-128"/>
              </a:rPr>
              <a:t>・ 育児休業に関する研修や相談窓口の設置等いずれかの措置を実施する</a:t>
            </a:r>
            <a:endParaRPr lang="en-US" altLang="ja-JP" sz="1100" dirty="0">
              <a:latin typeface="BIZ UDゴシック" panose="020B0400000000000000" pitchFamily="49" charset="-128"/>
              <a:ea typeface="BIZ UDゴシック" panose="020B0400000000000000" pitchFamily="49" charset="-128"/>
            </a:endParaRPr>
          </a:p>
          <a:p>
            <a:r>
              <a:rPr lang="ja-JP" altLang="en-US" sz="1100" dirty="0">
                <a:latin typeface="BIZ UDゴシック" panose="020B0400000000000000" pitchFamily="49" charset="-128"/>
                <a:ea typeface="BIZ UDゴシック" panose="020B0400000000000000" pitchFamily="49" charset="-128"/>
              </a:rPr>
              <a:t>・ 対象者に対して、育児休業の取得意向を個別に確認する</a:t>
            </a:r>
          </a:p>
          <a:p>
            <a:r>
              <a:rPr lang="ja-JP" altLang="en-US" sz="1100" dirty="0">
                <a:latin typeface="BIZ UDゴシック" panose="020B0400000000000000" pitchFamily="49" charset="-128"/>
                <a:ea typeface="BIZ UDゴシック" panose="020B0400000000000000" pitchFamily="49" charset="-128"/>
              </a:rPr>
              <a:t>・ 育休取得にかかる不利益な取り扱いやハラスメントを防止する</a:t>
            </a:r>
            <a:endParaRPr lang="en-US" altLang="ja-JP" sz="1100" dirty="0">
              <a:latin typeface="BIZ UDゴシック" panose="020B0400000000000000" pitchFamily="49" charset="-128"/>
              <a:ea typeface="BIZ UDゴシック" panose="020B0400000000000000" pitchFamily="49" charset="-128"/>
            </a:endParaRPr>
          </a:p>
          <a:p>
            <a:r>
              <a:rPr lang="ja-JP" altLang="en-US" sz="1100" dirty="0">
                <a:latin typeface="BIZ UDゴシック" panose="020B0400000000000000" pitchFamily="49" charset="-128"/>
                <a:ea typeface="BIZ UDゴシック" panose="020B0400000000000000" pitchFamily="49" charset="-128"/>
              </a:rPr>
              <a:t>などの取組が義務付けられます。</a:t>
            </a:r>
            <a:endParaRPr lang="en-US" altLang="ja-JP" sz="1100" dirty="0">
              <a:latin typeface="BIZ UDゴシック" panose="020B0400000000000000" pitchFamily="49" charset="-128"/>
              <a:ea typeface="BIZ UDゴシック" panose="020B0400000000000000" pitchFamily="49" charset="-128"/>
            </a:endParaRPr>
          </a:p>
          <a:p>
            <a:endParaRPr lang="ja-JP" altLang="en-US" sz="1100" dirty="0">
              <a:latin typeface="BIZ UDゴシック" panose="020B0400000000000000" pitchFamily="49" charset="-128"/>
              <a:ea typeface="BIZ UDゴシック" panose="020B0400000000000000" pitchFamily="49" charset="-128"/>
            </a:endParaRPr>
          </a:p>
          <a:p>
            <a:r>
              <a:rPr lang="ja-JP" altLang="en-US" sz="1100" dirty="0">
                <a:latin typeface="BIZ UDゴシック" panose="020B0400000000000000" pitchFamily="49" charset="-128"/>
                <a:ea typeface="BIZ UDゴシック" panose="020B0400000000000000" pitchFamily="49" charset="-128"/>
              </a:rPr>
              <a:t>ほかにも、有期雇用労働者の育休取得要件が緩和されます。</a:t>
            </a:r>
            <a:endParaRPr lang="en-US" altLang="ja-JP" sz="1100" dirty="0">
              <a:latin typeface="BIZ UDゴシック" panose="020B0400000000000000" pitchFamily="49" charset="-128"/>
              <a:ea typeface="BIZ UDゴシック" panose="020B0400000000000000" pitchFamily="49" charset="-128"/>
            </a:endParaRPr>
          </a:p>
          <a:p>
            <a:r>
              <a:rPr lang="ja-JP" altLang="en-US" sz="1100" dirty="0">
                <a:latin typeface="BIZ UDゴシック" panose="020B0400000000000000" pitchFamily="49" charset="-128"/>
                <a:ea typeface="BIZ UDゴシック" panose="020B0400000000000000" pitchFamily="49" charset="-128"/>
              </a:rPr>
              <a:t>詳しい制度について知りたい方は担当者までお声がけください。</a:t>
            </a:r>
          </a:p>
          <a:p>
            <a:endParaRPr lang="en-US" sz="1100" dirty="0">
              <a:latin typeface="BIZ UDゴシック" panose="020B0400000000000000" pitchFamily="49" charset="-128"/>
              <a:ea typeface="BIZ UDゴシック" panose="020B0400000000000000" pitchFamily="49" charset="-128"/>
            </a:endParaRPr>
          </a:p>
          <a:p>
            <a:r>
              <a:rPr lang="ja-JP" altLang="en-US" sz="1100" dirty="0">
                <a:latin typeface="BIZ UDゴシック" panose="020B0400000000000000" pitchFamily="49" charset="-128"/>
                <a:ea typeface="BIZ UDゴシック" panose="020B0400000000000000" pitchFamily="49" charset="-128"/>
              </a:rPr>
              <a:t>これらの制度の拡充により、男性の育児休業が取得しやすくなるとともに</a:t>
            </a:r>
            <a:endParaRPr lang="en-US" altLang="ja-JP" sz="1100" dirty="0">
              <a:latin typeface="BIZ UDゴシック" panose="020B0400000000000000" pitchFamily="49" charset="-128"/>
              <a:ea typeface="BIZ UDゴシック" panose="020B0400000000000000" pitchFamily="49" charset="-128"/>
            </a:endParaRPr>
          </a:p>
          <a:p>
            <a:r>
              <a:rPr lang="ja-JP" altLang="en-US" sz="1100" dirty="0">
                <a:latin typeface="BIZ UDゴシック" panose="020B0400000000000000" pitchFamily="49" charset="-128"/>
                <a:ea typeface="BIZ UDゴシック" panose="020B0400000000000000" pitchFamily="49" charset="-128"/>
              </a:rPr>
              <a:t>職場としても育休取得をサポートしていく必要があります。</a:t>
            </a:r>
            <a:endParaRPr lang="en-US" altLang="ja-JP" sz="1100" dirty="0">
              <a:latin typeface="BIZ UDゴシック" panose="020B0400000000000000" pitchFamily="49" charset="-128"/>
              <a:ea typeface="BIZ UDゴシック" panose="020B0400000000000000" pitchFamily="49" charset="-128"/>
            </a:endParaRPr>
          </a:p>
          <a:p>
            <a:r>
              <a:rPr lang="ja-JP" altLang="en-US" sz="1100" dirty="0">
                <a:latin typeface="BIZ UDゴシック" panose="020B0400000000000000" pitchFamily="49" charset="-128"/>
                <a:ea typeface="BIZ UDゴシック" panose="020B0400000000000000" pitchFamily="49" charset="-128"/>
              </a:rPr>
              <a:t>今日の研修も、この法改正に基づく取組の一つとなります。</a:t>
            </a:r>
            <a:endParaRPr lang="en-US" sz="1100" dirty="0">
              <a:latin typeface="BIZ UDゴシック" panose="020B0400000000000000" pitchFamily="49" charset="-128"/>
              <a:ea typeface="BIZ UDゴシック" panose="020B0400000000000000" pitchFamily="49" charset="-128"/>
            </a:endParaRPr>
          </a:p>
          <a:p>
            <a:endParaRPr lang="en-US" sz="1100" dirty="0">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25910339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1146f647f3a_0_659:notes"/>
          <p:cNvSpPr txBox="1">
            <a:spLocks noGrp="1"/>
          </p:cNvSpPr>
          <p:nvPr>
            <p:ph type="body" idx="1"/>
          </p:nvPr>
        </p:nvSpPr>
        <p:spPr>
          <a:xfrm>
            <a:off x="668588" y="5094128"/>
            <a:ext cx="5348695" cy="4826015"/>
          </a:xfrm>
          <a:prstGeom prst="rect">
            <a:avLst/>
          </a:prstGeom>
        </p:spPr>
        <p:txBody>
          <a:bodyPr spcFirstLastPara="1" wrap="square" lIns="91418" tIns="91418" rIns="91418" bIns="91418" anchor="t" anchorCtr="0">
            <a:noAutofit/>
          </a:bodyPr>
          <a:lstStyle/>
          <a:p>
            <a:endParaRPr dirty="0"/>
          </a:p>
        </p:txBody>
      </p:sp>
      <p:sp>
        <p:nvSpPr>
          <p:cNvPr id="158" name="Google Shape;158;g1146f647f3a_0_659:notes"/>
          <p:cNvSpPr>
            <a:spLocks noGrp="1" noRot="1" noChangeAspect="1"/>
          </p:cNvSpPr>
          <p:nvPr>
            <p:ph type="sldImg" idx="2"/>
          </p:nvPr>
        </p:nvSpPr>
        <p:spPr>
          <a:xfrm>
            <a:off x="-231775" y="804863"/>
            <a:ext cx="7148513" cy="402113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305835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g1146f647f3a_0_206:notes"/>
          <p:cNvSpPr>
            <a:spLocks noGrp="1" noRot="1" noChangeAspect="1"/>
          </p:cNvSpPr>
          <p:nvPr>
            <p:ph type="sldImg" idx="2"/>
          </p:nvPr>
        </p:nvSpPr>
        <p:spPr>
          <a:xfrm>
            <a:off x="-231775" y="804863"/>
            <a:ext cx="7148513" cy="402113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7" name="Google Shape;257;g1146f647f3a_0_206:notes"/>
          <p:cNvSpPr txBox="1">
            <a:spLocks noGrp="1"/>
          </p:cNvSpPr>
          <p:nvPr>
            <p:ph type="body" idx="1"/>
          </p:nvPr>
        </p:nvSpPr>
        <p:spPr>
          <a:xfrm>
            <a:off x="668588" y="5094128"/>
            <a:ext cx="5348695" cy="4826015"/>
          </a:xfrm>
          <a:prstGeom prst="rect">
            <a:avLst/>
          </a:prstGeom>
        </p:spPr>
        <p:txBody>
          <a:bodyPr spcFirstLastPara="1" wrap="square" lIns="91418" tIns="91418" rIns="91418" bIns="91418" anchor="t" anchorCtr="0">
            <a:noAutofit/>
          </a:bodyPr>
          <a:lstStyle/>
          <a:p>
            <a:pPr>
              <a:buClr>
                <a:srgbClr val="000000"/>
              </a:buClr>
              <a:buSzPts val="1100"/>
            </a:pPr>
            <a:r>
              <a:rPr lang="ja-JP" altLang="en-US" sz="1100" dirty="0">
                <a:latin typeface="BIZ UDゴシック" panose="020B0400000000000000" pitchFamily="49" charset="-128"/>
                <a:ea typeface="BIZ UDゴシック" panose="020B0400000000000000" pitchFamily="49" charset="-128"/>
                <a:cs typeface="Arial"/>
                <a:sym typeface="Arial"/>
              </a:rPr>
              <a:t>育休取得促進は、企業のマネジメントにおいても様々なメリットがあります。</a:t>
            </a:r>
            <a:endParaRPr lang="en-US" altLang="ja-JP" sz="1100" dirty="0">
              <a:latin typeface="BIZ UDゴシック" panose="020B0400000000000000" pitchFamily="49" charset="-128"/>
              <a:ea typeface="BIZ UDゴシック" panose="020B0400000000000000" pitchFamily="49" charset="-128"/>
              <a:cs typeface="Arial"/>
              <a:sym typeface="Arial"/>
            </a:endParaRPr>
          </a:p>
          <a:p>
            <a:pPr>
              <a:buClr>
                <a:srgbClr val="000000"/>
              </a:buClr>
              <a:buSzPts val="1100"/>
            </a:pPr>
            <a:endParaRPr lang="en-US" sz="1100" dirty="0">
              <a:latin typeface="BIZ UDゴシック" panose="020B0400000000000000" pitchFamily="49" charset="-128"/>
              <a:ea typeface="BIZ UDゴシック" panose="020B0400000000000000" pitchFamily="49" charset="-128"/>
              <a:cs typeface="Arial"/>
              <a:sym typeface="Arial"/>
            </a:endParaRPr>
          </a:p>
          <a:p>
            <a:pPr>
              <a:buClr>
                <a:srgbClr val="000000"/>
              </a:buClr>
              <a:buSzPts val="1100"/>
            </a:pPr>
            <a:r>
              <a:rPr lang="ja-JP" altLang="en-US" sz="1100" dirty="0">
                <a:latin typeface="BIZ UDゴシック" panose="020B0400000000000000" pitchFamily="49" charset="-128"/>
                <a:ea typeface="BIZ UDゴシック" panose="020B0400000000000000" pitchFamily="49" charset="-128"/>
                <a:cs typeface="Arial"/>
                <a:sym typeface="Arial"/>
              </a:rPr>
              <a:t>・一つ目、強い組織づくりです。</a:t>
            </a:r>
            <a:endParaRPr lang="en-US" altLang="ja-JP" sz="1100" dirty="0">
              <a:latin typeface="BIZ UDゴシック" panose="020B0400000000000000" pitchFamily="49" charset="-128"/>
              <a:ea typeface="BIZ UDゴシック" panose="020B0400000000000000" pitchFamily="49" charset="-128"/>
              <a:cs typeface="Arial"/>
              <a:sym typeface="Arial"/>
            </a:endParaRPr>
          </a:p>
          <a:p>
            <a:pPr>
              <a:buClr>
                <a:srgbClr val="000000"/>
              </a:buClr>
              <a:buSzPts val="1100"/>
            </a:pPr>
            <a:r>
              <a:rPr lang="ja-JP" altLang="en-US" sz="1100" dirty="0">
                <a:latin typeface="BIZ UDゴシック" panose="020B0400000000000000" pitchFamily="49" charset="-128"/>
                <a:ea typeface="BIZ UDゴシック" panose="020B0400000000000000" pitchFamily="49" charset="-128"/>
                <a:cs typeface="Arial"/>
                <a:sym typeface="Arial"/>
              </a:rPr>
              <a:t>育休を取得しやすい職場は、誰がいつ抜けても対応可能な組織につながります。</a:t>
            </a:r>
            <a:endParaRPr lang="en-US" altLang="ja-JP" sz="1100" dirty="0">
              <a:latin typeface="BIZ UDゴシック" panose="020B0400000000000000" pitchFamily="49" charset="-128"/>
              <a:ea typeface="BIZ UDゴシック" panose="020B0400000000000000" pitchFamily="49" charset="-128"/>
              <a:cs typeface="Arial"/>
              <a:sym typeface="Arial"/>
            </a:endParaRPr>
          </a:p>
          <a:p>
            <a:pPr>
              <a:buClr>
                <a:srgbClr val="000000"/>
              </a:buClr>
              <a:buSzPts val="1100"/>
            </a:pPr>
            <a:r>
              <a:rPr lang="ja-JP" altLang="en-US" sz="1100" dirty="0">
                <a:latin typeface="BIZ UDゴシック" panose="020B0400000000000000" pitchFamily="49" charset="-128"/>
                <a:ea typeface="BIZ UDゴシック" panose="020B0400000000000000" pitchFamily="49" charset="-128"/>
                <a:cs typeface="Arial"/>
                <a:sym typeface="Arial"/>
              </a:rPr>
              <a:t>属人化を防ぎ、生産性を向上させていくことは、育休だけでなく、将来の介護や、</a:t>
            </a:r>
            <a:endParaRPr lang="en-US" altLang="ja-JP" sz="1100" dirty="0">
              <a:latin typeface="BIZ UDゴシック" panose="020B0400000000000000" pitchFamily="49" charset="-128"/>
              <a:ea typeface="BIZ UDゴシック" panose="020B0400000000000000" pitchFamily="49" charset="-128"/>
              <a:cs typeface="Arial"/>
              <a:sym typeface="Arial"/>
            </a:endParaRPr>
          </a:p>
          <a:p>
            <a:pPr>
              <a:buClr>
                <a:srgbClr val="000000"/>
              </a:buClr>
              <a:buSzPts val="1100"/>
            </a:pPr>
            <a:r>
              <a:rPr lang="ja-JP" altLang="en-US" sz="1100" dirty="0">
                <a:latin typeface="BIZ UDゴシック" panose="020B0400000000000000" pitchFamily="49" charset="-128"/>
                <a:ea typeface="BIZ UDゴシック" panose="020B0400000000000000" pitchFamily="49" charset="-128"/>
                <a:cs typeface="Arial"/>
                <a:sym typeface="Arial"/>
              </a:rPr>
              <a:t>病気による</a:t>
            </a:r>
            <a:r>
              <a:rPr lang="ja-JP" altLang="en-US" sz="1100" dirty="0">
                <a:latin typeface="BIZ UDゴシック" panose="020B0400000000000000" pitchFamily="49" charset="-128"/>
                <a:ea typeface="BIZ UDゴシック" panose="020B0400000000000000" pitchFamily="49" charset="-128"/>
              </a:rPr>
              <a:t>長期不在など、誰にでも起こりうることへのサポートとなります。</a:t>
            </a:r>
            <a:endParaRPr lang="en-US" altLang="ja-JP" sz="1100" dirty="0">
              <a:latin typeface="BIZ UDゴシック" panose="020B0400000000000000" pitchFamily="49" charset="-128"/>
              <a:ea typeface="BIZ UDゴシック" panose="020B0400000000000000" pitchFamily="49" charset="-128"/>
            </a:endParaRPr>
          </a:p>
          <a:p>
            <a:endParaRPr lang="en-US" altLang="ja-JP" sz="1100" dirty="0">
              <a:latin typeface="BIZ UDゴシック" panose="020B0400000000000000" pitchFamily="49" charset="-128"/>
              <a:ea typeface="BIZ UDゴシック" panose="020B0400000000000000" pitchFamily="49" charset="-128"/>
            </a:endParaRPr>
          </a:p>
          <a:p>
            <a:r>
              <a:rPr lang="ja-JP" altLang="en-US" sz="1100" dirty="0">
                <a:latin typeface="BIZ UDゴシック" panose="020B0400000000000000" pitchFamily="49" charset="-128"/>
                <a:ea typeface="BIZ UDゴシック" panose="020B0400000000000000" pitchFamily="49" charset="-128"/>
              </a:rPr>
              <a:t>・二つ目は、企業ブランドの向上です。</a:t>
            </a:r>
            <a:endParaRPr lang="en-US" altLang="ja-JP" sz="1100" dirty="0">
              <a:latin typeface="BIZ UDゴシック" panose="020B0400000000000000" pitchFamily="49" charset="-128"/>
              <a:ea typeface="BIZ UDゴシック" panose="020B0400000000000000" pitchFamily="49" charset="-128"/>
            </a:endParaRPr>
          </a:p>
          <a:p>
            <a:r>
              <a:rPr lang="ja-JP" altLang="en-US" sz="1100" dirty="0">
                <a:latin typeface="BIZ UDゴシック" panose="020B0400000000000000" pitchFamily="49" charset="-128"/>
                <a:ea typeface="BIZ UDゴシック" panose="020B0400000000000000" pitchFamily="49" charset="-128"/>
              </a:rPr>
              <a:t>令和</a:t>
            </a:r>
            <a:r>
              <a:rPr lang="en-US" altLang="ja-JP" sz="1100" dirty="0">
                <a:latin typeface="BIZ UDゴシック" panose="020B0400000000000000" pitchFamily="49" charset="-128"/>
                <a:ea typeface="BIZ UDゴシック" panose="020B0400000000000000" pitchFamily="49" charset="-128"/>
              </a:rPr>
              <a:t>5</a:t>
            </a:r>
            <a:r>
              <a:rPr lang="ja-JP" altLang="en-US" sz="1100" dirty="0">
                <a:latin typeface="BIZ UDゴシック" panose="020B0400000000000000" pitchFamily="49" charset="-128"/>
                <a:ea typeface="BIZ UDゴシック" panose="020B0400000000000000" pitchFamily="49" charset="-128"/>
              </a:rPr>
              <a:t>年から、従業員</a:t>
            </a:r>
            <a:r>
              <a:rPr lang="en-US" altLang="ja-JP" sz="1100" dirty="0">
                <a:latin typeface="BIZ UDゴシック" panose="020B0400000000000000" pitchFamily="49" charset="-128"/>
                <a:ea typeface="BIZ UDゴシック" panose="020B0400000000000000" pitchFamily="49" charset="-128"/>
              </a:rPr>
              <a:t>1,000</a:t>
            </a:r>
            <a:r>
              <a:rPr lang="ja-JP" altLang="en-US" sz="1100" dirty="0">
                <a:latin typeface="BIZ UDゴシック" panose="020B0400000000000000" pitchFamily="49" charset="-128"/>
                <a:ea typeface="BIZ UDゴシック" panose="020B0400000000000000" pitchFamily="49" charset="-128"/>
              </a:rPr>
              <a:t>人以上の企業においては、育休取得率公表が義務化</a:t>
            </a:r>
            <a:endParaRPr lang="en-US" altLang="ja-JP" sz="1100" dirty="0">
              <a:latin typeface="BIZ UDゴシック" panose="020B0400000000000000" pitchFamily="49" charset="-128"/>
              <a:ea typeface="BIZ UDゴシック" panose="020B0400000000000000" pitchFamily="49" charset="-128"/>
            </a:endParaRPr>
          </a:p>
          <a:p>
            <a:r>
              <a:rPr lang="ja-JP" altLang="en-US" sz="1100" dirty="0">
                <a:latin typeface="BIZ UDゴシック" panose="020B0400000000000000" pitchFamily="49" charset="-128"/>
                <a:ea typeface="BIZ UDゴシック" panose="020B0400000000000000" pitchFamily="49" charset="-128"/>
              </a:rPr>
              <a:t>されます。</a:t>
            </a:r>
            <a:endParaRPr lang="en-US" altLang="ja-JP" sz="1100" dirty="0">
              <a:latin typeface="BIZ UDゴシック" panose="020B0400000000000000" pitchFamily="49" charset="-128"/>
              <a:ea typeface="BIZ UDゴシック" panose="020B0400000000000000" pitchFamily="49" charset="-128"/>
            </a:endParaRPr>
          </a:p>
          <a:p>
            <a:r>
              <a:rPr lang="ja-JP" altLang="en-US" sz="1100" dirty="0">
                <a:latin typeface="BIZ UDゴシック" panose="020B0400000000000000" pitchFamily="49" charset="-128"/>
                <a:ea typeface="BIZ UDゴシック" panose="020B0400000000000000" pitchFamily="49" charset="-128"/>
              </a:rPr>
              <a:t>今でも次世代応援の「くるみん」認定や女性活躍の「えるぼし」認定などがありますが、</a:t>
            </a:r>
            <a:endParaRPr lang="en-US" altLang="ja-JP" sz="1100" dirty="0">
              <a:latin typeface="BIZ UDゴシック" panose="020B0400000000000000" pitchFamily="49" charset="-128"/>
              <a:ea typeface="BIZ UDゴシック" panose="020B0400000000000000" pitchFamily="49" charset="-128"/>
            </a:endParaRPr>
          </a:p>
          <a:p>
            <a:r>
              <a:rPr lang="ja-JP" altLang="en-US" sz="1100" dirty="0">
                <a:latin typeface="BIZ UDゴシック" panose="020B0400000000000000" pitchFamily="49" charset="-128"/>
                <a:ea typeface="BIZ UDゴシック" panose="020B0400000000000000" pitchFamily="49" charset="-128"/>
              </a:rPr>
              <a:t>今後は男性育休取得率も、外部からの評価基準となってきます。</a:t>
            </a:r>
            <a:endParaRPr lang="en-US" altLang="ja-JP" sz="1100" dirty="0">
              <a:latin typeface="BIZ UDゴシック" panose="020B0400000000000000" pitchFamily="49" charset="-128"/>
              <a:ea typeface="BIZ UDゴシック" panose="020B0400000000000000" pitchFamily="49" charset="-128"/>
            </a:endParaRPr>
          </a:p>
          <a:p>
            <a:endParaRPr lang="en-US" altLang="ja-JP" sz="1100" dirty="0">
              <a:latin typeface="BIZ UDゴシック" panose="020B0400000000000000" pitchFamily="49" charset="-128"/>
              <a:ea typeface="BIZ UDゴシック" panose="020B0400000000000000" pitchFamily="49" charset="-128"/>
            </a:endParaRPr>
          </a:p>
          <a:p>
            <a:r>
              <a:rPr lang="ja-JP" altLang="en-US" sz="1100" dirty="0">
                <a:latin typeface="BIZ UDゴシック" panose="020B0400000000000000" pitchFamily="49" charset="-128"/>
                <a:ea typeface="BIZ UDゴシック" panose="020B0400000000000000" pitchFamily="49" charset="-128"/>
              </a:rPr>
              <a:t>・三つ目は、採用力強化です。</a:t>
            </a:r>
            <a:endParaRPr lang="en-US" altLang="ja-JP" sz="1100" dirty="0">
              <a:latin typeface="BIZ UDゴシック" panose="020B0400000000000000" pitchFamily="49" charset="-128"/>
              <a:ea typeface="BIZ UDゴシック" panose="020B0400000000000000" pitchFamily="49" charset="-128"/>
            </a:endParaRPr>
          </a:p>
          <a:p>
            <a:r>
              <a:rPr lang="ja-JP" altLang="en-US" sz="1100" dirty="0">
                <a:latin typeface="BIZ UDゴシック" panose="020B0400000000000000" pitchFamily="49" charset="-128"/>
                <a:ea typeface="BIZ UDゴシック" panose="020B0400000000000000" pitchFamily="49" charset="-128"/>
              </a:rPr>
              <a:t>近年の新卒学生は仕事と育児の両立に高い関心を示しています。</a:t>
            </a:r>
            <a:endParaRPr lang="en-US" altLang="ja-JP" sz="1100" dirty="0">
              <a:latin typeface="BIZ UDゴシック" panose="020B0400000000000000" pitchFamily="49" charset="-128"/>
              <a:ea typeface="BIZ UDゴシック" panose="020B0400000000000000" pitchFamily="49" charset="-128"/>
            </a:endParaRPr>
          </a:p>
          <a:p>
            <a:r>
              <a:rPr lang="ja-JP" altLang="en-US" sz="1100" dirty="0">
                <a:latin typeface="BIZ UDゴシック" panose="020B0400000000000000" pitchFamily="49" charset="-128"/>
                <a:ea typeface="BIZ UDゴシック" panose="020B0400000000000000" pitchFamily="49" charset="-128"/>
              </a:rPr>
              <a:t>育休を取得しやすい環境であるかが新卒学生から選ばれる、企業の採用力につながります。</a:t>
            </a:r>
            <a:endParaRPr lang="en-US" altLang="ja-JP" sz="1100" dirty="0">
              <a:latin typeface="BIZ UDゴシック" panose="020B0400000000000000" pitchFamily="49" charset="-128"/>
              <a:ea typeface="BIZ UDゴシック" panose="020B0400000000000000" pitchFamily="49" charset="-128"/>
            </a:endParaRPr>
          </a:p>
          <a:p>
            <a:pPr defTabSz="914331">
              <a:buClr>
                <a:schemeClr val="dk1"/>
              </a:buClr>
              <a:buSzPts val="1100"/>
              <a:defRPr/>
            </a:pPr>
            <a:endParaRPr lang="en-US" altLang="ja-JP" dirty="0">
              <a:solidFill>
                <a:schemeClr val="tx1"/>
              </a:solidFill>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27986507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g1146f647f3a_0_206:notes"/>
          <p:cNvSpPr>
            <a:spLocks noGrp="1" noRot="1" noChangeAspect="1"/>
          </p:cNvSpPr>
          <p:nvPr>
            <p:ph type="sldImg" idx="2"/>
          </p:nvPr>
        </p:nvSpPr>
        <p:spPr>
          <a:xfrm>
            <a:off x="92075" y="746125"/>
            <a:ext cx="6623050" cy="37258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7" name="Google Shape;257;g1146f647f3a_0_206:notes"/>
          <p:cNvSpPr txBox="1">
            <a:spLocks noGrp="1"/>
          </p:cNvSpPr>
          <p:nvPr>
            <p:ph type="body" idx="1"/>
          </p:nvPr>
        </p:nvSpPr>
        <p:spPr>
          <a:xfrm>
            <a:off x="680720" y="4721186"/>
            <a:ext cx="5445760" cy="4472702"/>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ja-JP" altLang="en-US" dirty="0">
                <a:solidFill>
                  <a:schemeClr val="tx1"/>
                </a:solidFill>
                <a:latin typeface="BIZ UDゴシック" panose="020B0400000000000000" pitchFamily="49" charset="-128"/>
                <a:ea typeface="BIZ UDゴシック" panose="020B0400000000000000" pitchFamily="49" charset="-128"/>
              </a:rPr>
              <a:t>新卒学生に行った調査を見てみると、</a:t>
            </a:r>
            <a:endParaRPr lang="en-US" altLang="ja-JP" dirty="0">
              <a:solidFill>
                <a:schemeClr val="tx1"/>
              </a:solidFill>
              <a:latin typeface="BIZ UDゴシック" panose="020B0400000000000000" pitchFamily="49" charset="-128"/>
              <a:ea typeface="BIZ UDゴシック" panose="020B0400000000000000" pitchFamily="49" charset="-128"/>
            </a:endParaRPr>
          </a:p>
          <a:p>
            <a:pPr marL="0" lvl="0" indent="0" algn="l" rtl="0">
              <a:lnSpc>
                <a:spcPct val="100000"/>
              </a:lnSpc>
              <a:spcBef>
                <a:spcPts val="0"/>
              </a:spcBef>
              <a:spcAft>
                <a:spcPts val="0"/>
              </a:spcAft>
              <a:buSzPts val="1100"/>
              <a:buNone/>
            </a:pPr>
            <a:r>
              <a:rPr lang="ja-JP" altLang="en-US" dirty="0">
                <a:solidFill>
                  <a:schemeClr val="tx1"/>
                </a:solidFill>
                <a:latin typeface="BIZ UDゴシック" panose="020B0400000000000000" pitchFamily="49" charset="-128"/>
                <a:ea typeface="BIZ UDゴシック" panose="020B0400000000000000" pitchFamily="49" charset="-128"/>
              </a:rPr>
              <a:t>男子学生でも約</a:t>
            </a:r>
            <a:r>
              <a:rPr lang="en-US" altLang="ja-JP" dirty="0">
                <a:solidFill>
                  <a:schemeClr val="tx1"/>
                </a:solidFill>
                <a:latin typeface="BIZ UDゴシック" panose="020B0400000000000000" pitchFamily="49" charset="-128"/>
                <a:ea typeface="BIZ UDゴシック" panose="020B0400000000000000" pitchFamily="49" charset="-128"/>
              </a:rPr>
              <a:t>6</a:t>
            </a:r>
            <a:r>
              <a:rPr lang="ja-JP" altLang="en-US" dirty="0">
                <a:solidFill>
                  <a:schemeClr val="tx1"/>
                </a:solidFill>
                <a:latin typeface="BIZ UDゴシック" panose="020B0400000000000000" pitchFamily="49" charset="-128"/>
                <a:ea typeface="BIZ UDゴシック" panose="020B0400000000000000" pitchFamily="49" charset="-128"/>
              </a:rPr>
              <a:t>割が・</a:t>
            </a:r>
            <a:r>
              <a:rPr lang="ja" altLang="en-US" sz="1100" dirty="0">
                <a:solidFill>
                  <a:schemeClr val="tx1"/>
                </a:solidFill>
                <a:latin typeface="BIZ UDゴシック" panose="020B0400000000000000" pitchFamily="49" charset="-128"/>
                <a:ea typeface="BIZ UDゴシック" panose="020B0400000000000000" pitchFamily="49" charset="-128"/>
                <a:cs typeface="Kosugi"/>
                <a:sym typeface="Kosugi"/>
              </a:rPr>
              <a:t>育児休業をとって積極的に子育てしたい</a:t>
            </a:r>
            <a:r>
              <a:rPr lang="ja-JP" altLang="en-US" sz="1100" dirty="0">
                <a:solidFill>
                  <a:schemeClr val="tx1"/>
                </a:solidFill>
                <a:latin typeface="BIZ UDゴシック" panose="020B0400000000000000" pitchFamily="49" charset="-128"/>
                <a:ea typeface="BIZ UDゴシック" panose="020B0400000000000000" pitchFamily="49" charset="-128"/>
                <a:cs typeface="Kosugi"/>
                <a:sym typeface="Kosugi"/>
              </a:rPr>
              <a:t>と回答しています。</a:t>
            </a:r>
            <a:endParaRPr lang="en-US" altLang="ja-JP" sz="1100" dirty="0">
              <a:solidFill>
                <a:schemeClr val="tx1"/>
              </a:solidFill>
              <a:latin typeface="BIZ UDゴシック" panose="020B0400000000000000" pitchFamily="49" charset="-128"/>
              <a:ea typeface="BIZ UDゴシック" panose="020B0400000000000000" pitchFamily="49" charset="-128"/>
              <a:cs typeface="Kosugi"/>
              <a:sym typeface="Kosugi"/>
            </a:endParaRPr>
          </a:p>
          <a:p>
            <a:pPr marL="0" lvl="0" indent="0" algn="l" rtl="0">
              <a:lnSpc>
                <a:spcPct val="100000"/>
              </a:lnSpc>
              <a:spcBef>
                <a:spcPts val="0"/>
              </a:spcBef>
              <a:spcAft>
                <a:spcPts val="0"/>
              </a:spcAft>
              <a:buSzPts val="1100"/>
              <a:buNone/>
            </a:pPr>
            <a:endParaRPr lang="en-US" altLang="ja-JP" sz="1100" dirty="0">
              <a:solidFill>
                <a:schemeClr val="tx1"/>
              </a:solidFill>
              <a:latin typeface="BIZ UDゴシック" panose="020B0400000000000000" pitchFamily="49" charset="-128"/>
              <a:ea typeface="BIZ UDゴシック" panose="020B0400000000000000" pitchFamily="49" charset="-128"/>
              <a:cs typeface="Kosugi"/>
              <a:sym typeface="Kosugi"/>
            </a:endParaRPr>
          </a:p>
          <a:p>
            <a:pPr marL="0" lvl="0" indent="0" algn="l" rtl="0">
              <a:lnSpc>
                <a:spcPct val="100000"/>
              </a:lnSpc>
              <a:spcBef>
                <a:spcPts val="0"/>
              </a:spcBef>
              <a:spcAft>
                <a:spcPts val="0"/>
              </a:spcAft>
              <a:buSzPts val="1100"/>
              <a:buNone/>
            </a:pPr>
            <a:r>
              <a:rPr lang="ja-JP" altLang="en-US" sz="1100" b="0" dirty="0">
                <a:solidFill>
                  <a:schemeClr val="tx1"/>
                </a:solidFill>
                <a:latin typeface="BIZ UDゴシック" panose="020B0400000000000000" pitchFamily="49" charset="-128"/>
                <a:ea typeface="BIZ UDゴシック" panose="020B0400000000000000" pitchFamily="49" charset="-128"/>
                <a:sym typeface="Kosugi"/>
              </a:rPr>
              <a:t>今の学生は、性別を問わず家庭や育児に対する意識が高まっています。</a:t>
            </a:r>
            <a:endParaRPr lang="en-US" altLang="ja-JP" sz="1100" b="0" dirty="0">
              <a:solidFill>
                <a:schemeClr val="tx1"/>
              </a:solidFill>
              <a:latin typeface="BIZ UDゴシック" panose="020B0400000000000000" pitchFamily="49" charset="-128"/>
              <a:ea typeface="BIZ UDゴシック" panose="020B0400000000000000" pitchFamily="49" charset="-128"/>
              <a:sym typeface="Kosugi"/>
            </a:endParaRPr>
          </a:p>
          <a:p>
            <a:pPr marL="0" lvl="0" indent="0" algn="l" rtl="0">
              <a:lnSpc>
                <a:spcPct val="100000"/>
              </a:lnSpc>
              <a:spcBef>
                <a:spcPts val="0"/>
              </a:spcBef>
              <a:spcAft>
                <a:spcPts val="0"/>
              </a:spcAft>
              <a:buSzPts val="1100"/>
              <a:buNone/>
            </a:pPr>
            <a:r>
              <a:rPr lang="ja-JP" altLang="en-US" sz="1100" b="0" dirty="0">
                <a:solidFill>
                  <a:schemeClr val="tx1"/>
                </a:solidFill>
                <a:latin typeface="BIZ UDゴシック" panose="020B0400000000000000" pitchFamily="49" charset="-128"/>
                <a:ea typeface="BIZ UDゴシック" panose="020B0400000000000000" pitchFamily="49" charset="-128"/>
                <a:sym typeface="Kosugi"/>
              </a:rPr>
              <a:t>就職活動においても、家庭や育児と両立しやすい職場かどうかが一つの判断軸と</a:t>
            </a:r>
            <a:endParaRPr lang="en-US" altLang="ja-JP" sz="1100" b="0" dirty="0">
              <a:solidFill>
                <a:schemeClr val="tx1"/>
              </a:solidFill>
              <a:latin typeface="BIZ UDゴシック" panose="020B0400000000000000" pitchFamily="49" charset="-128"/>
              <a:ea typeface="BIZ UDゴシック" panose="020B0400000000000000" pitchFamily="49" charset="-128"/>
              <a:sym typeface="Kosugi"/>
            </a:endParaRPr>
          </a:p>
          <a:p>
            <a:pPr marL="0" lvl="0" indent="0" algn="l" rtl="0">
              <a:lnSpc>
                <a:spcPct val="100000"/>
              </a:lnSpc>
              <a:spcBef>
                <a:spcPts val="0"/>
              </a:spcBef>
              <a:spcAft>
                <a:spcPts val="0"/>
              </a:spcAft>
              <a:buSzPts val="1100"/>
              <a:buNone/>
            </a:pPr>
            <a:r>
              <a:rPr lang="ja-JP" altLang="en-US" sz="1100" b="0" dirty="0">
                <a:solidFill>
                  <a:schemeClr val="tx1"/>
                </a:solidFill>
                <a:latin typeface="BIZ UDゴシック" panose="020B0400000000000000" pitchFamily="49" charset="-128"/>
                <a:ea typeface="BIZ UDゴシック" panose="020B0400000000000000" pitchFamily="49" charset="-128"/>
                <a:sym typeface="Kosugi"/>
              </a:rPr>
              <a:t>なっており採用力強化につながります。</a:t>
            </a:r>
            <a:endParaRPr lang="en-US" altLang="ja-JP" sz="1100" b="0" dirty="0">
              <a:solidFill>
                <a:schemeClr val="tx1"/>
              </a:solidFill>
              <a:latin typeface="BIZ UDゴシック" panose="020B0400000000000000" pitchFamily="49" charset="-128"/>
              <a:ea typeface="BIZ UDゴシック" panose="020B0400000000000000" pitchFamily="49" charset="-128"/>
              <a:sym typeface="Kosugi"/>
            </a:endParaRPr>
          </a:p>
          <a:p>
            <a:pPr marL="0" lvl="0" indent="0" algn="l" rtl="0">
              <a:lnSpc>
                <a:spcPct val="100000"/>
              </a:lnSpc>
              <a:spcBef>
                <a:spcPts val="0"/>
              </a:spcBef>
              <a:spcAft>
                <a:spcPts val="0"/>
              </a:spcAft>
              <a:buSzPts val="1100"/>
              <a:buNone/>
            </a:pPr>
            <a:endParaRPr lang="en-US" altLang="ja-JP" sz="1100" b="0" dirty="0">
              <a:solidFill>
                <a:schemeClr val="tx1"/>
              </a:solidFill>
              <a:latin typeface="BIZ UDゴシック" panose="020B0400000000000000" pitchFamily="49" charset="-128"/>
              <a:ea typeface="BIZ UDゴシック" panose="020B0400000000000000" pitchFamily="49" charset="-128"/>
              <a:sym typeface="Kosugi"/>
            </a:endParaRPr>
          </a:p>
          <a:p>
            <a:pPr marL="0" lvl="0" indent="0" algn="l" rtl="0">
              <a:lnSpc>
                <a:spcPct val="100000"/>
              </a:lnSpc>
              <a:spcBef>
                <a:spcPts val="0"/>
              </a:spcBef>
              <a:spcAft>
                <a:spcPts val="0"/>
              </a:spcAft>
              <a:buSzPts val="1100"/>
              <a:buNone/>
            </a:pPr>
            <a:r>
              <a:rPr lang="ja-JP" altLang="en-US" sz="1100" b="0" dirty="0">
                <a:solidFill>
                  <a:schemeClr val="tx1"/>
                </a:solidFill>
                <a:latin typeface="BIZ UDゴシック" panose="020B0400000000000000" pitchFamily="49" charset="-128"/>
                <a:ea typeface="BIZ UDゴシック" panose="020B0400000000000000" pitchFamily="49" charset="-128"/>
                <a:sym typeface="Kosugi"/>
              </a:rPr>
              <a:t>また、この結果から、若い従業員も同様の傾向だと考えられます。</a:t>
            </a:r>
            <a:endParaRPr lang="en-US" altLang="ja-JP" sz="1100" b="0" dirty="0">
              <a:solidFill>
                <a:schemeClr val="tx1"/>
              </a:solidFill>
              <a:latin typeface="BIZ UDゴシック" panose="020B0400000000000000" pitchFamily="49" charset="-128"/>
              <a:ea typeface="BIZ UDゴシック" panose="020B0400000000000000" pitchFamily="49" charset="-128"/>
              <a:sym typeface="Kosugi"/>
            </a:endParaRPr>
          </a:p>
          <a:p>
            <a:pPr marL="0" lvl="0" indent="0" algn="l" rtl="0">
              <a:lnSpc>
                <a:spcPct val="100000"/>
              </a:lnSpc>
              <a:spcBef>
                <a:spcPts val="0"/>
              </a:spcBef>
              <a:spcAft>
                <a:spcPts val="0"/>
              </a:spcAft>
              <a:buSzPts val="1100"/>
              <a:buNone/>
            </a:pPr>
            <a:endParaRPr lang="en-US" altLang="ja-JP" sz="1100" b="0" dirty="0">
              <a:solidFill>
                <a:schemeClr val="dk1"/>
              </a:solidFill>
              <a:latin typeface="Meiryo UI" panose="020B0604030504040204" pitchFamily="34" charset="-128"/>
              <a:ea typeface="Meiryo UI" panose="020B0604030504040204" pitchFamily="34" charset="-128"/>
              <a:sym typeface="Kosugi"/>
            </a:endParaRPr>
          </a:p>
          <a:p>
            <a:pPr marL="0" lvl="0" indent="0" algn="l" rtl="0">
              <a:lnSpc>
                <a:spcPct val="100000"/>
              </a:lnSpc>
              <a:spcBef>
                <a:spcPts val="0"/>
              </a:spcBef>
              <a:spcAft>
                <a:spcPts val="0"/>
              </a:spcAft>
              <a:buSzPts val="1100"/>
              <a:buNone/>
            </a:pPr>
            <a:endParaRPr lang="en-US" altLang="ja-JP" sz="1100" b="0" dirty="0">
              <a:solidFill>
                <a:schemeClr val="dk1"/>
              </a:solidFill>
              <a:latin typeface="Meiryo UI" panose="020B0604030504040204" pitchFamily="34" charset="-128"/>
              <a:ea typeface="Meiryo UI" panose="020B0604030504040204" pitchFamily="34" charset="-128"/>
              <a:sym typeface="Kosugi"/>
            </a:endParaRPr>
          </a:p>
        </p:txBody>
      </p:sp>
    </p:spTree>
    <p:extLst>
      <p:ext uri="{BB962C8B-B14F-4D97-AF65-F5344CB8AC3E}">
        <p14:creationId xmlns:p14="http://schemas.microsoft.com/office/powerpoint/2010/main" val="25630682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g1146f647f3a_0_224:notes"/>
          <p:cNvSpPr>
            <a:spLocks noGrp="1" noRot="1" noChangeAspect="1"/>
          </p:cNvSpPr>
          <p:nvPr>
            <p:ph type="sldImg" idx="2"/>
          </p:nvPr>
        </p:nvSpPr>
        <p:spPr>
          <a:xfrm>
            <a:off x="-231775" y="804863"/>
            <a:ext cx="7148513" cy="402113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5" name="Google Shape;275;g1146f647f3a_0_224:notes"/>
          <p:cNvSpPr txBox="1">
            <a:spLocks noGrp="1"/>
          </p:cNvSpPr>
          <p:nvPr>
            <p:ph type="body" idx="1"/>
          </p:nvPr>
        </p:nvSpPr>
        <p:spPr>
          <a:xfrm>
            <a:off x="668588" y="5094128"/>
            <a:ext cx="5348695" cy="4826015"/>
          </a:xfrm>
          <a:prstGeom prst="rect">
            <a:avLst/>
          </a:prstGeom>
        </p:spPr>
        <p:txBody>
          <a:bodyPr spcFirstLastPara="1" wrap="square" lIns="91418" tIns="91418" rIns="91418" bIns="91418" anchor="t" anchorCtr="0">
            <a:noAutofit/>
          </a:bodyPr>
          <a:lstStyle/>
          <a:p>
            <a:pPr>
              <a:buClr>
                <a:schemeClr val="dk1"/>
              </a:buClr>
              <a:buSzPts val="1100"/>
            </a:pPr>
            <a:endParaRPr dirty="0">
              <a:solidFill>
                <a:schemeClr val="dk1"/>
              </a:solidFill>
            </a:endParaRPr>
          </a:p>
        </p:txBody>
      </p:sp>
    </p:spTree>
    <p:extLst>
      <p:ext uri="{BB962C8B-B14F-4D97-AF65-F5344CB8AC3E}">
        <p14:creationId xmlns:p14="http://schemas.microsoft.com/office/powerpoint/2010/main" val="7910891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g1146f647f3a_0_224:notes"/>
          <p:cNvSpPr>
            <a:spLocks noGrp="1" noRot="1" noChangeAspect="1"/>
          </p:cNvSpPr>
          <p:nvPr>
            <p:ph type="sldImg" idx="2"/>
          </p:nvPr>
        </p:nvSpPr>
        <p:spPr>
          <a:xfrm>
            <a:off x="-231775" y="804863"/>
            <a:ext cx="7148513" cy="402113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5" name="Google Shape;275;g1146f647f3a_0_224:notes"/>
          <p:cNvSpPr txBox="1">
            <a:spLocks noGrp="1"/>
          </p:cNvSpPr>
          <p:nvPr>
            <p:ph type="body" idx="1"/>
          </p:nvPr>
        </p:nvSpPr>
        <p:spPr>
          <a:xfrm>
            <a:off x="668588" y="5094128"/>
            <a:ext cx="5348695" cy="4826015"/>
          </a:xfrm>
          <a:prstGeom prst="rect">
            <a:avLst/>
          </a:prstGeom>
        </p:spPr>
        <p:txBody>
          <a:bodyPr spcFirstLastPara="1" wrap="square" lIns="91418" tIns="91418" rIns="91418" bIns="91418" anchor="t" anchorCtr="0">
            <a:noAutofit/>
          </a:bodyPr>
          <a:lstStyle/>
          <a:p>
            <a:pPr>
              <a:buClr>
                <a:schemeClr val="dk1"/>
              </a:buClr>
              <a:buSzPts val="1100"/>
            </a:pPr>
            <a:r>
              <a:rPr lang="ja-JP" altLang="en-US" dirty="0">
                <a:solidFill>
                  <a:schemeClr val="dk1"/>
                </a:solidFill>
                <a:latin typeface="BIZ UDゴシック" panose="020B0400000000000000" pitchFamily="49" charset="-128"/>
                <a:ea typeface="BIZ UDゴシック" panose="020B0400000000000000" pitchFamily="49" charset="-128"/>
              </a:rPr>
              <a:t>ここからは、ここまでの説明を踏まえつつ、自分たちがどうしていきたいかを</a:t>
            </a:r>
            <a:endParaRPr lang="en-US" altLang="ja-JP" dirty="0">
              <a:solidFill>
                <a:schemeClr val="dk1"/>
              </a:solidFill>
              <a:latin typeface="BIZ UDゴシック" panose="020B0400000000000000" pitchFamily="49" charset="-128"/>
              <a:ea typeface="BIZ UDゴシック" panose="020B0400000000000000" pitchFamily="49" charset="-128"/>
            </a:endParaRPr>
          </a:p>
          <a:p>
            <a:pPr>
              <a:buClr>
                <a:schemeClr val="dk1"/>
              </a:buClr>
              <a:buSzPts val="1100"/>
            </a:pPr>
            <a:r>
              <a:rPr lang="ja-JP" altLang="en-US" dirty="0">
                <a:solidFill>
                  <a:schemeClr val="dk1"/>
                </a:solidFill>
                <a:latin typeface="BIZ UDゴシック" panose="020B0400000000000000" pitchFamily="49" charset="-128"/>
                <a:ea typeface="BIZ UDゴシック" panose="020B0400000000000000" pitchFamily="49" charset="-128"/>
              </a:rPr>
              <a:t>考えたいと思います。</a:t>
            </a:r>
            <a:endParaRPr lang="en-US" altLang="ja-JP" dirty="0">
              <a:solidFill>
                <a:schemeClr val="dk1"/>
              </a:solidFill>
              <a:latin typeface="BIZ UDゴシック" panose="020B0400000000000000" pitchFamily="49" charset="-128"/>
              <a:ea typeface="BIZ UDゴシック" panose="020B0400000000000000" pitchFamily="49" charset="-128"/>
            </a:endParaRPr>
          </a:p>
          <a:p>
            <a:pPr>
              <a:buClr>
                <a:schemeClr val="dk1"/>
              </a:buClr>
              <a:buSzPts val="1100"/>
            </a:pPr>
            <a:endParaRPr lang="en-US" altLang="ja-JP" dirty="0">
              <a:solidFill>
                <a:schemeClr val="dk1"/>
              </a:solidFill>
              <a:latin typeface="BIZ UDゴシック" panose="020B0400000000000000" pitchFamily="49" charset="-128"/>
              <a:ea typeface="BIZ UDゴシック" panose="020B0400000000000000" pitchFamily="49" charset="-128"/>
            </a:endParaRPr>
          </a:p>
          <a:p>
            <a:pPr>
              <a:buClr>
                <a:schemeClr val="dk1"/>
              </a:buClr>
              <a:buSzPts val="1100"/>
            </a:pPr>
            <a:r>
              <a:rPr lang="ja-JP" altLang="en-US" dirty="0">
                <a:solidFill>
                  <a:schemeClr val="dk1"/>
                </a:solidFill>
                <a:latin typeface="BIZ UDゴシック" panose="020B0400000000000000" pitchFamily="49" charset="-128"/>
                <a:ea typeface="BIZ UDゴシック" panose="020B0400000000000000" pitchFamily="49" charset="-128"/>
              </a:rPr>
              <a:t>手元に配付したワークシートを活用して、個人でのワーク、グループでの共有、</a:t>
            </a:r>
            <a:endParaRPr lang="en-US" altLang="ja-JP" dirty="0">
              <a:solidFill>
                <a:schemeClr val="dk1"/>
              </a:solidFill>
              <a:latin typeface="BIZ UDゴシック" panose="020B0400000000000000" pitchFamily="49" charset="-128"/>
              <a:ea typeface="BIZ UDゴシック" panose="020B0400000000000000" pitchFamily="49" charset="-128"/>
            </a:endParaRPr>
          </a:p>
          <a:p>
            <a:pPr>
              <a:buClr>
                <a:schemeClr val="dk1"/>
              </a:buClr>
              <a:buSzPts val="1100"/>
            </a:pPr>
            <a:r>
              <a:rPr lang="ja-JP" altLang="en-US" dirty="0">
                <a:solidFill>
                  <a:schemeClr val="dk1"/>
                </a:solidFill>
                <a:latin typeface="BIZ UDゴシック" panose="020B0400000000000000" pitchFamily="49" charset="-128"/>
                <a:ea typeface="BIZ UDゴシック" panose="020B0400000000000000" pitchFamily="49" charset="-128"/>
              </a:rPr>
              <a:t>最後に全体発表という流れで進めていきます。</a:t>
            </a:r>
            <a:endParaRPr dirty="0">
              <a:solidFill>
                <a:schemeClr val="dk1"/>
              </a:solidFill>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37984796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g1146f647f3a_0_229:notes"/>
          <p:cNvSpPr>
            <a:spLocks noGrp="1" noRot="1" noChangeAspect="1"/>
          </p:cNvSpPr>
          <p:nvPr>
            <p:ph type="sldImg" idx="2"/>
          </p:nvPr>
        </p:nvSpPr>
        <p:spPr>
          <a:xfrm>
            <a:off x="-231775" y="804863"/>
            <a:ext cx="7148513" cy="402113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0" name="Google Shape;280;g1146f647f3a_0_229:notes"/>
          <p:cNvSpPr txBox="1">
            <a:spLocks noGrp="1"/>
          </p:cNvSpPr>
          <p:nvPr>
            <p:ph type="body" idx="1"/>
          </p:nvPr>
        </p:nvSpPr>
        <p:spPr>
          <a:xfrm>
            <a:off x="668588" y="5094128"/>
            <a:ext cx="5348695" cy="4826015"/>
          </a:xfrm>
          <a:prstGeom prst="rect">
            <a:avLst/>
          </a:prstGeom>
        </p:spPr>
        <p:txBody>
          <a:bodyPr spcFirstLastPara="1" wrap="square" lIns="91418" tIns="91418" rIns="91418" bIns="91418" anchor="t" anchorCtr="0">
            <a:noAutofit/>
          </a:bodyPr>
          <a:lstStyle/>
          <a:p>
            <a:r>
              <a:rPr lang="ja-JP" altLang="en-US" sz="1100" dirty="0">
                <a:solidFill>
                  <a:schemeClr val="dk1"/>
                </a:solidFill>
                <a:latin typeface="BIZ UDゴシック" panose="020B0400000000000000" pitchFamily="49" charset="-128"/>
                <a:ea typeface="BIZ UDゴシック" panose="020B0400000000000000" pitchFamily="49" charset="-128"/>
              </a:rPr>
              <a:t>それでは、配付したワークシートの</a:t>
            </a:r>
            <a:r>
              <a:rPr lang="en-US" altLang="ja-JP" sz="1100" dirty="0">
                <a:solidFill>
                  <a:schemeClr val="dk1"/>
                </a:solidFill>
                <a:latin typeface="BIZ UDゴシック" panose="020B0400000000000000" pitchFamily="49" charset="-128"/>
                <a:ea typeface="BIZ UDゴシック" panose="020B0400000000000000" pitchFamily="49" charset="-128"/>
              </a:rPr>
              <a:t>Q1</a:t>
            </a:r>
            <a:r>
              <a:rPr lang="ja-JP" altLang="en-US" sz="1100" dirty="0">
                <a:solidFill>
                  <a:schemeClr val="dk1"/>
                </a:solidFill>
                <a:latin typeface="BIZ UDゴシック" panose="020B0400000000000000" pitchFamily="49" charset="-128"/>
                <a:ea typeface="BIZ UDゴシック" panose="020B0400000000000000" pitchFamily="49" charset="-128"/>
              </a:rPr>
              <a:t>～</a:t>
            </a:r>
            <a:r>
              <a:rPr lang="en-US" altLang="ja-JP" sz="1100" dirty="0">
                <a:solidFill>
                  <a:schemeClr val="dk1"/>
                </a:solidFill>
                <a:latin typeface="BIZ UDゴシック" panose="020B0400000000000000" pitchFamily="49" charset="-128"/>
                <a:ea typeface="BIZ UDゴシック" panose="020B0400000000000000" pitchFamily="49" charset="-128"/>
              </a:rPr>
              <a:t>Q4</a:t>
            </a:r>
            <a:r>
              <a:rPr lang="ja-JP" altLang="en-US" sz="1100" dirty="0">
                <a:solidFill>
                  <a:schemeClr val="dk1"/>
                </a:solidFill>
                <a:latin typeface="BIZ UDゴシック" panose="020B0400000000000000" pitchFamily="49" charset="-128"/>
                <a:ea typeface="BIZ UDゴシック" panose="020B0400000000000000" pitchFamily="49" charset="-128"/>
              </a:rPr>
              <a:t>で個人ワークに取り組みます。</a:t>
            </a:r>
            <a:endParaRPr lang="en-US" altLang="ja-JP" sz="1100" dirty="0">
              <a:solidFill>
                <a:schemeClr val="dk1"/>
              </a:solidFill>
              <a:latin typeface="BIZ UDゴシック" panose="020B0400000000000000" pitchFamily="49" charset="-128"/>
              <a:ea typeface="BIZ UDゴシック" panose="020B0400000000000000" pitchFamily="49" charset="-128"/>
            </a:endParaRPr>
          </a:p>
          <a:p>
            <a:endParaRPr lang="en-US" altLang="ja-JP" sz="1100" dirty="0">
              <a:solidFill>
                <a:schemeClr val="dk1"/>
              </a:solidFill>
              <a:latin typeface="BIZ UDゴシック" panose="020B0400000000000000" pitchFamily="49" charset="-128"/>
              <a:ea typeface="BIZ UDゴシック" panose="020B0400000000000000" pitchFamily="49" charset="-128"/>
            </a:endParaRPr>
          </a:p>
          <a:p>
            <a:r>
              <a:rPr lang="ja-JP" altLang="en-US" sz="1100" dirty="0">
                <a:solidFill>
                  <a:schemeClr val="dk1"/>
                </a:solidFill>
                <a:latin typeface="BIZ UDゴシック" panose="020B0400000000000000" pitchFamily="49" charset="-128"/>
                <a:ea typeface="BIZ UDゴシック" panose="020B0400000000000000" pitchFamily="49" charset="-128"/>
              </a:rPr>
              <a:t>・</a:t>
            </a:r>
            <a:r>
              <a:rPr lang="en-US" altLang="ja-JP" sz="1100" dirty="0">
                <a:solidFill>
                  <a:schemeClr val="dk1"/>
                </a:solidFill>
                <a:latin typeface="BIZ UDゴシック" panose="020B0400000000000000" pitchFamily="49" charset="-128"/>
                <a:ea typeface="BIZ UDゴシック" panose="020B0400000000000000" pitchFamily="49" charset="-128"/>
              </a:rPr>
              <a:t>Q1</a:t>
            </a:r>
            <a:r>
              <a:rPr lang="ja-JP" altLang="en-US" sz="1100" dirty="0">
                <a:solidFill>
                  <a:schemeClr val="dk1"/>
                </a:solidFill>
                <a:latin typeface="BIZ UDゴシック" panose="020B0400000000000000" pitchFamily="49" charset="-128"/>
                <a:ea typeface="BIZ UDゴシック" panose="020B0400000000000000" pitchFamily="49" charset="-128"/>
              </a:rPr>
              <a:t>では、実際の家事・育児で思い通りにいかなかったこと、やってしまったなと</a:t>
            </a:r>
            <a:endParaRPr lang="en-US" altLang="ja-JP" sz="1100" dirty="0">
              <a:solidFill>
                <a:schemeClr val="dk1"/>
              </a:solidFill>
              <a:latin typeface="BIZ UDゴシック" panose="020B0400000000000000" pitchFamily="49" charset="-128"/>
              <a:ea typeface="BIZ UDゴシック" panose="020B0400000000000000" pitchFamily="49" charset="-128"/>
            </a:endParaRPr>
          </a:p>
          <a:p>
            <a:r>
              <a:rPr lang="en-US" altLang="ja-JP" sz="1100" dirty="0">
                <a:solidFill>
                  <a:schemeClr val="dk1"/>
                </a:solidFill>
                <a:latin typeface="BIZ UDゴシック" panose="020B0400000000000000" pitchFamily="49" charset="-128"/>
                <a:ea typeface="BIZ UDゴシック" panose="020B0400000000000000" pitchFamily="49" charset="-128"/>
              </a:rPr>
              <a:t>  </a:t>
            </a:r>
            <a:r>
              <a:rPr lang="ja-JP" altLang="en-US" sz="1100" dirty="0">
                <a:solidFill>
                  <a:schemeClr val="dk1"/>
                </a:solidFill>
                <a:latin typeface="BIZ UDゴシック" panose="020B0400000000000000" pitchFamily="49" charset="-128"/>
                <a:ea typeface="BIZ UDゴシック" panose="020B0400000000000000" pitchFamily="49" charset="-128"/>
              </a:rPr>
              <a:t>感じたことを教えてください。</a:t>
            </a:r>
            <a:endParaRPr lang="en-US" altLang="ja-JP" sz="1100" dirty="0">
              <a:solidFill>
                <a:schemeClr val="dk1"/>
              </a:solidFill>
              <a:latin typeface="BIZ UDゴシック" panose="020B0400000000000000" pitchFamily="49" charset="-128"/>
              <a:ea typeface="BIZ UDゴシック" panose="020B0400000000000000" pitchFamily="49" charset="-128"/>
            </a:endParaRPr>
          </a:p>
          <a:p>
            <a:r>
              <a:rPr lang="ja-JP" altLang="en-US" sz="1100" dirty="0">
                <a:solidFill>
                  <a:schemeClr val="dk1"/>
                </a:solidFill>
                <a:latin typeface="BIZ UDゴシック" panose="020B0400000000000000" pitchFamily="49" charset="-128"/>
                <a:ea typeface="BIZ UDゴシック" panose="020B0400000000000000" pitchFamily="49" charset="-128"/>
              </a:rPr>
              <a:t>　現在育児をされていない方は昔を振り返って書いてください。</a:t>
            </a:r>
            <a:endParaRPr lang="en-US" altLang="ja-JP" sz="1100" dirty="0">
              <a:solidFill>
                <a:schemeClr val="dk1"/>
              </a:solidFill>
              <a:latin typeface="BIZ UDゴシック" panose="020B0400000000000000" pitchFamily="49" charset="-128"/>
              <a:ea typeface="BIZ UDゴシック" panose="020B0400000000000000" pitchFamily="49" charset="-128"/>
            </a:endParaRPr>
          </a:p>
          <a:p>
            <a:r>
              <a:rPr lang="ja-JP" altLang="en-US" sz="1100" dirty="0">
                <a:solidFill>
                  <a:schemeClr val="dk1"/>
                </a:solidFill>
                <a:latin typeface="BIZ UDゴシック" panose="020B0400000000000000" pitchFamily="49" charset="-128"/>
                <a:ea typeface="BIZ UDゴシック" panose="020B0400000000000000" pitchFamily="49" charset="-128"/>
              </a:rPr>
              <a:t>　また、育児を経験されていない方は、自分がやってしまいそうなこと、周囲から</a:t>
            </a:r>
            <a:endParaRPr lang="en-US" altLang="ja-JP" sz="1100" dirty="0">
              <a:solidFill>
                <a:schemeClr val="dk1"/>
              </a:solidFill>
              <a:latin typeface="BIZ UDゴシック" panose="020B0400000000000000" pitchFamily="49" charset="-128"/>
              <a:ea typeface="BIZ UDゴシック" panose="020B0400000000000000" pitchFamily="49" charset="-128"/>
            </a:endParaRPr>
          </a:p>
          <a:p>
            <a:r>
              <a:rPr lang="ja-JP" altLang="en-US" sz="1100" dirty="0">
                <a:solidFill>
                  <a:schemeClr val="dk1"/>
                </a:solidFill>
                <a:latin typeface="BIZ UDゴシック" panose="020B0400000000000000" pitchFamily="49" charset="-128"/>
                <a:ea typeface="BIZ UDゴシック" panose="020B0400000000000000" pitchFamily="49" charset="-128"/>
              </a:rPr>
              <a:t>　聞いたことを書いてください。</a:t>
            </a:r>
            <a:endParaRPr lang="en-US" altLang="ja-JP" sz="1100" dirty="0">
              <a:solidFill>
                <a:schemeClr val="dk1"/>
              </a:solidFill>
              <a:latin typeface="BIZ UDゴシック" panose="020B0400000000000000" pitchFamily="49" charset="-128"/>
              <a:ea typeface="BIZ UDゴシック" panose="020B0400000000000000" pitchFamily="49" charset="-128"/>
            </a:endParaRPr>
          </a:p>
          <a:p>
            <a:endParaRPr lang="en-US" altLang="ja-JP" sz="1100" dirty="0">
              <a:solidFill>
                <a:schemeClr val="dk1"/>
              </a:solidFill>
              <a:latin typeface="BIZ UDゴシック" panose="020B0400000000000000" pitchFamily="49" charset="-128"/>
              <a:ea typeface="BIZ UDゴシック" panose="020B0400000000000000" pitchFamily="49" charset="-128"/>
            </a:endParaRPr>
          </a:p>
          <a:p>
            <a:r>
              <a:rPr lang="ja-JP" altLang="en-US" sz="1100" dirty="0">
                <a:solidFill>
                  <a:schemeClr val="dk1"/>
                </a:solidFill>
                <a:latin typeface="BIZ UDゴシック" panose="020B0400000000000000" pitchFamily="49" charset="-128"/>
                <a:ea typeface="BIZ UDゴシック" panose="020B0400000000000000" pitchFamily="49" charset="-128"/>
              </a:rPr>
              <a:t>・Ｑ</a:t>
            </a:r>
            <a:r>
              <a:rPr lang="en-US" altLang="ja-JP" sz="1100" dirty="0">
                <a:solidFill>
                  <a:schemeClr val="dk1"/>
                </a:solidFill>
                <a:latin typeface="BIZ UDゴシック" panose="020B0400000000000000" pitchFamily="49" charset="-128"/>
                <a:ea typeface="BIZ UDゴシック" panose="020B0400000000000000" pitchFamily="49" charset="-128"/>
              </a:rPr>
              <a:t>2</a:t>
            </a:r>
            <a:r>
              <a:rPr lang="ja-JP" altLang="en-US" sz="1100" dirty="0">
                <a:solidFill>
                  <a:schemeClr val="dk1"/>
                </a:solidFill>
                <a:latin typeface="BIZ UDゴシック" panose="020B0400000000000000" pitchFamily="49" charset="-128"/>
                <a:ea typeface="BIZ UDゴシック" panose="020B0400000000000000" pitchFamily="49" charset="-128"/>
              </a:rPr>
              <a:t>では、今後</a:t>
            </a:r>
            <a:r>
              <a:rPr lang="en-US" altLang="ja-JP" sz="1100" dirty="0">
                <a:solidFill>
                  <a:schemeClr val="dk1"/>
                </a:solidFill>
                <a:latin typeface="BIZ UDゴシック" panose="020B0400000000000000" pitchFamily="49" charset="-128"/>
                <a:ea typeface="BIZ UDゴシック" panose="020B0400000000000000" pitchFamily="49" charset="-128"/>
              </a:rPr>
              <a:t>1</a:t>
            </a:r>
            <a:r>
              <a:rPr lang="ja-JP" altLang="en-US" sz="1100" dirty="0">
                <a:solidFill>
                  <a:schemeClr val="dk1"/>
                </a:solidFill>
                <a:latin typeface="BIZ UDゴシック" panose="020B0400000000000000" pitchFamily="49" charset="-128"/>
                <a:ea typeface="BIZ UDゴシック" panose="020B0400000000000000" pitchFamily="49" charset="-128"/>
              </a:rPr>
              <a:t>年で生じそうな家事・育児に関する変化について考えてください。</a:t>
            </a:r>
            <a:endParaRPr lang="en-US" altLang="ja-JP" sz="1100" dirty="0">
              <a:solidFill>
                <a:schemeClr val="dk1"/>
              </a:solidFill>
              <a:latin typeface="BIZ UDゴシック" panose="020B0400000000000000" pitchFamily="49" charset="-128"/>
              <a:ea typeface="BIZ UDゴシック" panose="020B0400000000000000" pitchFamily="49" charset="-128"/>
            </a:endParaRPr>
          </a:p>
          <a:p>
            <a:r>
              <a:rPr lang="ja-JP" altLang="en-US" sz="1100" dirty="0">
                <a:solidFill>
                  <a:schemeClr val="dk1"/>
                </a:solidFill>
                <a:latin typeface="BIZ UDゴシック" panose="020B0400000000000000" pitchFamily="49" charset="-128"/>
                <a:ea typeface="BIZ UDゴシック" panose="020B0400000000000000" pitchFamily="49" charset="-128"/>
              </a:rPr>
              <a:t>　これから育児を迎えられる方は、今後どのような家事・育児が新たに発生するか、</a:t>
            </a:r>
            <a:endParaRPr lang="en-US" altLang="ja-JP" sz="1100" dirty="0">
              <a:solidFill>
                <a:schemeClr val="dk1"/>
              </a:solidFill>
              <a:latin typeface="BIZ UDゴシック" panose="020B0400000000000000" pitchFamily="49" charset="-128"/>
              <a:ea typeface="BIZ UDゴシック" panose="020B0400000000000000" pitchFamily="49" charset="-128"/>
            </a:endParaRPr>
          </a:p>
          <a:p>
            <a:r>
              <a:rPr lang="ja-JP" altLang="en-US" sz="1100" dirty="0">
                <a:solidFill>
                  <a:schemeClr val="dk1"/>
                </a:solidFill>
                <a:latin typeface="BIZ UDゴシック" panose="020B0400000000000000" pitchFamily="49" charset="-128"/>
                <a:ea typeface="BIZ UDゴシック" panose="020B0400000000000000" pitchFamily="49" charset="-128"/>
              </a:rPr>
              <a:t>　夫婦でどのように分担するのか、などについて考えてください。</a:t>
            </a:r>
            <a:endParaRPr lang="en-US" altLang="ja-JP" sz="1100" dirty="0">
              <a:solidFill>
                <a:schemeClr val="dk1"/>
              </a:solidFill>
              <a:latin typeface="BIZ UDゴシック" panose="020B0400000000000000" pitchFamily="49" charset="-128"/>
              <a:ea typeface="BIZ UDゴシック" panose="020B0400000000000000" pitchFamily="49" charset="-128"/>
            </a:endParaRPr>
          </a:p>
          <a:p>
            <a:r>
              <a:rPr lang="ja-JP" altLang="en-US" sz="1100" dirty="0">
                <a:solidFill>
                  <a:schemeClr val="dk1"/>
                </a:solidFill>
                <a:latin typeface="BIZ UDゴシック" panose="020B0400000000000000" pitchFamily="49" charset="-128"/>
                <a:ea typeface="BIZ UDゴシック" panose="020B0400000000000000" pitchFamily="49" charset="-128"/>
              </a:rPr>
              <a:t>　育児中でない方は、同僚の方が育児に入られたタイミングで職場にどのような</a:t>
            </a:r>
            <a:endParaRPr lang="en-US" altLang="ja-JP" sz="1100" dirty="0">
              <a:solidFill>
                <a:schemeClr val="dk1"/>
              </a:solidFill>
              <a:latin typeface="BIZ UDゴシック" panose="020B0400000000000000" pitchFamily="49" charset="-128"/>
              <a:ea typeface="BIZ UDゴシック" panose="020B0400000000000000" pitchFamily="49" charset="-128"/>
            </a:endParaRPr>
          </a:p>
          <a:p>
            <a:r>
              <a:rPr lang="ja-JP" altLang="en-US" sz="1100" dirty="0">
                <a:solidFill>
                  <a:schemeClr val="dk1"/>
                </a:solidFill>
                <a:latin typeface="BIZ UDゴシック" panose="020B0400000000000000" pitchFamily="49" charset="-128"/>
                <a:ea typeface="BIZ UDゴシック" panose="020B0400000000000000" pitchFamily="49" charset="-128"/>
              </a:rPr>
              <a:t>　変化が起きそうか考えてください。介護などその他のことでも</a:t>
            </a:r>
            <a:r>
              <a:rPr lang="en-US" altLang="ja-JP" sz="1100" dirty="0">
                <a:solidFill>
                  <a:schemeClr val="dk1"/>
                </a:solidFill>
                <a:latin typeface="BIZ UDゴシック" panose="020B0400000000000000" pitchFamily="49" charset="-128"/>
                <a:ea typeface="BIZ UDゴシック" panose="020B0400000000000000" pitchFamily="49" charset="-128"/>
              </a:rPr>
              <a:t>OK</a:t>
            </a:r>
            <a:r>
              <a:rPr lang="ja-JP" altLang="en-US" sz="1100" dirty="0">
                <a:solidFill>
                  <a:schemeClr val="dk1"/>
                </a:solidFill>
                <a:latin typeface="BIZ UDゴシック" panose="020B0400000000000000" pitchFamily="49" charset="-128"/>
                <a:ea typeface="BIZ UDゴシック" panose="020B0400000000000000" pitchFamily="49" charset="-128"/>
              </a:rPr>
              <a:t>です。</a:t>
            </a:r>
            <a:endParaRPr lang="en-US" altLang="ja-JP" sz="1100" dirty="0">
              <a:solidFill>
                <a:schemeClr val="dk1"/>
              </a:solidFill>
              <a:latin typeface="BIZ UDゴシック" panose="020B0400000000000000" pitchFamily="49" charset="-128"/>
              <a:ea typeface="BIZ UDゴシック" panose="020B0400000000000000" pitchFamily="49" charset="-128"/>
            </a:endParaRPr>
          </a:p>
          <a:p>
            <a:endParaRPr lang="en-US" altLang="ja-JP" sz="1100" dirty="0">
              <a:solidFill>
                <a:schemeClr val="dk1"/>
              </a:solidFill>
              <a:latin typeface="BIZ UDゴシック" panose="020B0400000000000000" pitchFamily="49" charset="-128"/>
              <a:ea typeface="BIZ UDゴシック" panose="020B0400000000000000" pitchFamily="49" charset="-128"/>
            </a:endParaRPr>
          </a:p>
          <a:p>
            <a:r>
              <a:rPr lang="ja-JP" altLang="en-US" sz="1100" dirty="0">
                <a:solidFill>
                  <a:schemeClr val="dk1"/>
                </a:solidFill>
                <a:latin typeface="BIZ UDゴシック" panose="020B0400000000000000" pitchFamily="49" charset="-128"/>
                <a:ea typeface="BIZ UDゴシック" panose="020B0400000000000000" pitchFamily="49" charset="-128"/>
              </a:rPr>
              <a:t>・</a:t>
            </a:r>
            <a:r>
              <a:rPr lang="en-US" altLang="ja-JP" sz="1100" dirty="0">
                <a:solidFill>
                  <a:schemeClr val="dk1"/>
                </a:solidFill>
                <a:latin typeface="BIZ UDゴシック" panose="020B0400000000000000" pitchFamily="49" charset="-128"/>
                <a:ea typeface="BIZ UDゴシック" panose="020B0400000000000000" pitchFamily="49" charset="-128"/>
              </a:rPr>
              <a:t>Q3</a:t>
            </a:r>
            <a:r>
              <a:rPr lang="ja-JP" altLang="en-US" sz="1100" dirty="0">
                <a:solidFill>
                  <a:schemeClr val="dk1"/>
                </a:solidFill>
                <a:latin typeface="BIZ UDゴシック" panose="020B0400000000000000" pitchFamily="49" charset="-128"/>
                <a:ea typeface="BIZ UDゴシック" panose="020B0400000000000000" pitchFamily="49" charset="-128"/>
              </a:rPr>
              <a:t>では、</a:t>
            </a:r>
            <a:r>
              <a:rPr lang="en-US" altLang="ja-JP" sz="1100" dirty="0">
                <a:solidFill>
                  <a:schemeClr val="dk1"/>
                </a:solidFill>
                <a:latin typeface="BIZ UDゴシック" panose="020B0400000000000000" pitchFamily="49" charset="-128"/>
                <a:ea typeface="BIZ UDゴシック" panose="020B0400000000000000" pitchFamily="49" charset="-128"/>
              </a:rPr>
              <a:t>Q2</a:t>
            </a:r>
            <a:r>
              <a:rPr lang="ja-JP" altLang="en-US" sz="1100" dirty="0">
                <a:solidFill>
                  <a:schemeClr val="dk1"/>
                </a:solidFill>
                <a:latin typeface="BIZ UDゴシック" panose="020B0400000000000000" pitchFamily="49" charset="-128"/>
                <a:ea typeface="BIZ UDゴシック" panose="020B0400000000000000" pitchFamily="49" charset="-128"/>
              </a:rPr>
              <a:t>で考えてみた変化に対する気持ちを考えてください。</a:t>
            </a:r>
            <a:endParaRPr lang="en-US" altLang="ja-JP" sz="1100" dirty="0">
              <a:solidFill>
                <a:schemeClr val="dk1"/>
              </a:solidFill>
              <a:latin typeface="BIZ UDゴシック" panose="020B0400000000000000" pitchFamily="49" charset="-128"/>
              <a:ea typeface="BIZ UDゴシック" panose="020B0400000000000000" pitchFamily="49" charset="-128"/>
            </a:endParaRPr>
          </a:p>
          <a:p>
            <a:r>
              <a:rPr lang="ja-JP" altLang="en-US" sz="1100" dirty="0">
                <a:solidFill>
                  <a:schemeClr val="dk1"/>
                </a:solidFill>
                <a:latin typeface="BIZ UDゴシック" panose="020B0400000000000000" pitchFamily="49" charset="-128"/>
                <a:ea typeface="BIZ UDゴシック" panose="020B0400000000000000" pitchFamily="49" charset="-128"/>
              </a:rPr>
              <a:t>　期待感・不安感などなんでも</a:t>
            </a:r>
            <a:r>
              <a:rPr lang="en-US" altLang="ja-JP" sz="1100" dirty="0">
                <a:solidFill>
                  <a:schemeClr val="dk1"/>
                </a:solidFill>
                <a:latin typeface="BIZ UDゴシック" panose="020B0400000000000000" pitchFamily="49" charset="-128"/>
                <a:ea typeface="BIZ UDゴシック" panose="020B0400000000000000" pitchFamily="49" charset="-128"/>
              </a:rPr>
              <a:t>OK</a:t>
            </a:r>
            <a:r>
              <a:rPr lang="ja-JP" altLang="en-US" sz="1100" dirty="0">
                <a:solidFill>
                  <a:schemeClr val="dk1"/>
                </a:solidFill>
                <a:latin typeface="BIZ UDゴシック" panose="020B0400000000000000" pitchFamily="49" charset="-128"/>
                <a:ea typeface="BIZ UDゴシック" panose="020B0400000000000000" pitchFamily="49" charset="-128"/>
              </a:rPr>
              <a:t>です。</a:t>
            </a:r>
            <a:endParaRPr lang="en-US" altLang="ja-JP" sz="1100" dirty="0">
              <a:solidFill>
                <a:schemeClr val="dk1"/>
              </a:solidFill>
              <a:latin typeface="BIZ UDゴシック" panose="020B0400000000000000" pitchFamily="49" charset="-128"/>
              <a:ea typeface="BIZ UDゴシック" panose="020B0400000000000000" pitchFamily="49" charset="-128"/>
            </a:endParaRPr>
          </a:p>
          <a:p>
            <a:endParaRPr lang="en-US" altLang="ja-JP" sz="1100" dirty="0">
              <a:solidFill>
                <a:schemeClr val="dk1"/>
              </a:solidFill>
              <a:latin typeface="BIZ UDゴシック" panose="020B0400000000000000" pitchFamily="49" charset="-128"/>
              <a:ea typeface="BIZ UDゴシック" panose="020B0400000000000000" pitchFamily="49" charset="-128"/>
            </a:endParaRPr>
          </a:p>
          <a:p>
            <a:r>
              <a:rPr lang="ja-JP" altLang="en-US" sz="1100" dirty="0">
                <a:solidFill>
                  <a:schemeClr val="dk1"/>
                </a:solidFill>
                <a:latin typeface="BIZ UDゴシック" panose="020B0400000000000000" pitchFamily="49" charset="-128"/>
                <a:ea typeface="BIZ UDゴシック" panose="020B0400000000000000" pitchFamily="49" charset="-128"/>
              </a:rPr>
              <a:t>・</a:t>
            </a:r>
            <a:r>
              <a:rPr lang="en-US" altLang="ja-JP" sz="1100" dirty="0">
                <a:solidFill>
                  <a:schemeClr val="dk1"/>
                </a:solidFill>
                <a:latin typeface="BIZ UDゴシック" panose="020B0400000000000000" pitchFamily="49" charset="-128"/>
                <a:ea typeface="BIZ UDゴシック" panose="020B0400000000000000" pitchFamily="49" charset="-128"/>
              </a:rPr>
              <a:t>Q4</a:t>
            </a:r>
            <a:r>
              <a:rPr lang="ja-JP" altLang="en-US" sz="1100" dirty="0">
                <a:solidFill>
                  <a:schemeClr val="dk1"/>
                </a:solidFill>
                <a:latin typeface="BIZ UDゴシック" panose="020B0400000000000000" pitchFamily="49" charset="-128"/>
                <a:ea typeface="BIZ UDゴシック" panose="020B0400000000000000" pitchFamily="49" charset="-128"/>
              </a:rPr>
              <a:t>では、これから、育児や職場でのサポートにあたり、自分自身がどのように</a:t>
            </a:r>
            <a:endParaRPr lang="en-US" altLang="ja-JP" sz="1100" dirty="0">
              <a:solidFill>
                <a:schemeClr val="dk1"/>
              </a:solidFill>
              <a:latin typeface="BIZ UDゴシック" panose="020B0400000000000000" pitchFamily="49" charset="-128"/>
              <a:ea typeface="BIZ UDゴシック" panose="020B0400000000000000" pitchFamily="49" charset="-128"/>
            </a:endParaRPr>
          </a:p>
          <a:p>
            <a:r>
              <a:rPr lang="ja-JP" altLang="en-US" sz="1100" dirty="0">
                <a:solidFill>
                  <a:schemeClr val="dk1"/>
                </a:solidFill>
                <a:latin typeface="BIZ UDゴシック" panose="020B0400000000000000" pitchFamily="49" charset="-128"/>
                <a:ea typeface="BIZ UDゴシック" panose="020B0400000000000000" pitchFamily="49" charset="-128"/>
              </a:rPr>
              <a:t>　したいか、職場でのどのようなサポートを受けたいかを考えてください。</a:t>
            </a:r>
            <a:endParaRPr lang="en-US" altLang="ja-JP" sz="1100" dirty="0">
              <a:solidFill>
                <a:schemeClr val="dk1"/>
              </a:solidFill>
              <a:latin typeface="BIZ UDゴシック" panose="020B0400000000000000" pitchFamily="49" charset="-128"/>
              <a:ea typeface="BIZ UDゴシック" panose="020B0400000000000000" pitchFamily="49" charset="-128"/>
            </a:endParaRPr>
          </a:p>
          <a:p>
            <a:r>
              <a:rPr lang="ja-JP" altLang="en-US" sz="1100" dirty="0">
                <a:solidFill>
                  <a:schemeClr val="dk1"/>
                </a:solidFill>
                <a:latin typeface="BIZ UDゴシック" panose="020B0400000000000000" pitchFamily="49" charset="-128"/>
                <a:ea typeface="BIZ UDゴシック" panose="020B0400000000000000" pitchFamily="49" charset="-128"/>
              </a:rPr>
              <a:t>　職場の上司・同僚として、育児中の方などをサポートする立場の方は</a:t>
            </a:r>
            <a:endParaRPr lang="en-US" altLang="ja-JP" sz="1100" dirty="0">
              <a:solidFill>
                <a:schemeClr val="dk1"/>
              </a:solidFill>
              <a:latin typeface="BIZ UDゴシック" panose="020B0400000000000000" pitchFamily="49" charset="-128"/>
              <a:ea typeface="BIZ UDゴシック" panose="020B0400000000000000" pitchFamily="49" charset="-128"/>
            </a:endParaRPr>
          </a:p>
          <a:p>
            <a:r>
              <a:rPr lang="ja-JP" altLang="en-US" sz="1100" dirty="0">
                <a:solidFill>
                  <a:schemeClr val="dk1"/>
                </a:solidFill>
                <a:latin typeface="BIZ UDゴシック" panose="020B0400000000000000" pitchFamily="49" charset="-128"/>
                <a:ea typeface="BIZ UDゴシック" panose="020B0400000000000000" pitchFamily="49" charset="-128"/>
              </a:rPr>
              <a:t>　今後どのようなサポートができそうか？について考えてください。</a:t>
            </a:r>
            <a:endParaRPr lang="en-US" altLang="ja-JP" sz="1100" dirty="0">
              <a:solidFill>
                <a:schemeClr val="dk1"/>
              </a:solidFill>
              <a:latin typeface="BIZ UDゴシック" panose="020B0400000000000000" pitchFamily="49" charset="-128"/>
              <a:ea typeface="BIZ UDゴシック" panose="020B0400000000000000" pitchFamily="49" charset="-128"/>
            </a:endParaRPr>
          </a:p>
          <a:p>
            <a:endParaRPr lang="en-US" sz="1100" dirty="0">
              <a:solidFill>
                <a:schemeClr val="dk1"/>
              </a:solidFill>
              <a:latin typeface="BIZ UDゴシック" panose="020B0400000000000000" pitchFamily="49" charset="-128"/>
              <a:ea typeface="BIZ UDゴシック" panose="020B0400000000000000" pitchFamily="49" charset="-128"/>
            </a:endParaRPr>
          </a:p>
          <a:p>
            <a:r>
              <a:rPr lang="ja-JP" altLang="en-US" sz="1100" dirty="0">
                <a:solidFill>
                  <a:schemeClr val="dk1"/>
                </a:solidFill>
                <a:latin typeface="BIZ UDゴシック" panose="020B0400000000000000" pitchFamily="49" charset="-128"/>
                <a:ea typeface="BIZ UDゴシック" panose="020B0400000000000000" pitchFamily="49" charset="-128"/>
              </a:rPr>
              <a:t>ではここから</a:t>
            </a:r>
            <a:r>
              <a:rPr lang="en-US" altLang="ja-JP" sz="1100" dirty="0">
                <a:solidFill>
                  <a:schemeClr val="dk1"/>
                </a:solidFill>
                <a:latin typeface="BIZ UDゴシック" panose="020B0400000000000000" pitchFamily="49" charset="-128"/>
                <a:ea typeface="BIZ UDゴシック" panose="020B0400000000000000" pitchFamily="49" charset="-128"/>
              </a:rPr>
              <a:t>10</a:t>
            </a:r>
            <a:r>
              <a:rPr lang="ja-JP" altLang="en-US" sz="1100" dirty="0">
                <a:solidFill>
                  <a:schemeClr val="dk1"/>
                </a:solidFill>
                <a:latin typeface="BIZ UDゴシック" panose="020B0400000000000000" pitchFamily="49" charset="-128"/>
                <a:ea typeface="BIZ UDゴシック" panose="020B0400000000000000" pitchFamily="49" charset="-128"/>
              </a:rPr>
              <a:t>分の個人ワークです。なにかあればお声がけください。</a:t>
            </a:r>
            <a:endParaRPr lang="en-US" sz="1100" dirty="0">
              <a:solidFill>
                <a:schemeClr val="dk1"/>
              </a:solidFill>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28399954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1146f647f3a_0_213:notes"/>
          <p:cNvSpPr>
            <a:spLocks noGrp="1" noRot="1" noChangeAspect="1"/>
          </p:cNvSpPr>
          <p:nvPr>
            <p:ph type="sldImg" idx="2"/>
          </p:nvPr>
        </p:nvSpPr>
        <p:spPr>
          <a:xfrm>
            <a:off x="-231775" y="804863"/>
            <a:ext cx="7148513" cy="402113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4" name="Google Shape;264;g1146f647f3a_0_213:notes"/>
          <p:cNvSpPr txBox="1">
            <a:spLocks noGrp="1"/>
          </p:cNvSpPr>
          <p:nvPr>
            <p:ph type="body" idx="1"/>
          </p:nvPr>
        </p:nvSpPr>
        <p:spPr>
          <a:xfrm>
            <a:off x="668588" y="5094128"/>
            <a:ext cx="5348695" cy="4826015"/>
          </a:xfrm>
          <a:prstGeom prst="rect">
            <a:avLst/>
          </a:prstGeom>
        </p:spPr>
        <p:txBody>
          <a:bodyPr spcFirstLastPara="1" wrap="square" lIns="91418" tIns="91418" rIns="91418" bIns="91418" anchor="t" anchorCtr="0">
            <a:noAutofit/>
          </a:bodyPr>
          <a:lstStyle/>
          <a:p>
            <a:endParaRPr dirty="0"/>
          </a:p>
        </p:txBody>
      </p:sp>
    </p:spTree>
    <p:extLst>
      <p:ext uri="{BB962C8B-B14F-4D97-AF65-F5344CB8AC3E}">
        <p14:creationId xmlns:p14="http://schemas.microsoft.com/office/powerpoint/2010/main" val="40659548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g1146f647f3a_0_318:notes"/>
          <p:cNvSpPr>
            <a:spLocks noGrp="1" noRot="1" noChangeAspect="1"/>
          </p:cNvSpPr>
          <p:nvPr>
            <p:ph type="sldImg" idx="2"/>
          </p:nvPr>
        </p:nvSpPr>
        <p:spPr>
          <a:xfrm>
            <a:off x="-231775" y="804863"/>
            <a:ext cx="7148513" cy="402113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3" name="Google Shape;363;g1146f647f3a_0_318:notes"/>
          <p:cNvSpPr txBox="1">
            <a:spLocks noGrp="1"/>
          </p:cNvSpPr>
          <p:nvPr>
            <p:ph type="body" idx="1"/>
          </p:nvPr>
        </p:nvSpPr>
        <p:spPr>
          <a:xfrm>
            <a:off x="668588" y="5094128"/>
            <a:ext cx="5348695" cy="4826015"/>
          </a:xfrm>
          <a:prstGeom prst="rect">
            <a:avLst/>
          </a:prstGeom>
        </p:spPr>
        <p:txBody>
          <a:bodyPr spcFirstLastPara="1" wrap="square" lIns="91418" tIns="91418" rIns="91418" bIns="91418" anchor="t" anchorCtr="0">
            <a:noAutofit/>
          </a:bodyPr>
          <a:lstStyle/>
          <a:p>
            <a:endParaRPr/>
          </a:p>
        </p:txBody>
      </p:sp>
    </p:spTree>
    <p:extLst>
      <p:ext uri="{BB962C8B-B14F-4D97-AF65-F5344CB8AC3E}">
        <p14:creationId xmlns:p14="http://schemas.microsoft.com/office/powerpoint/2010/main" val="31501803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g1146f647f3a_0_323:notes"/>
          <p:cNvSpPr>
            <a:spLocks noGrp="1" noRot="1" noChangeAspect="1"/>
          </p:cNvSpPr>
          <p:nvPr>
            <p:ph type="sldImg" idx="2"/>
          </p:nvPr>
        </p:nvSpPr>
        <p:spPr>
          <a:xfrm>
            <a:off x="-231775" y="804863"/>
            <a:ext cx="7148513" cy="402113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8" name="Google Shape;368;g1146f647f3a_0_323:notes"/>
          <p:cNvSpPr txBox="1">
            <a:spLocks noGrp="1"/>
          </p:cNvSpPr>
          <p:nvPr>
            <p:ph type="body" idx="1"/>
          </p:nvPr>
        </p:nvSpPr>
        <p:spPr>
          <a:xfrm>
            <a:off x="668588" y="5094128"/>
            <a:ext cx="5348695" cy="4826015"/>
          </a:xfrm>
          <a:prstGeom prst="rect">
            <a:avLst/>
          </a:prstGeom>
        </p:spPr>
        <p:txBody>
          <a:bodyPr spcFirstLastPara="1" wrap="square" lIns="91418" tIns="91418" rIns="91418" bIns="91418" anchor="t" anchorCtr="0">
            <a:noAutofit/>
          </a:bodyPr>
          <a:lstStyle/>
          <a:p>
            <a:pPr>
              <a:buClr>
                <a:schemeClr val="dk1"/>
              </a:buClr>
              <a:buSzPts val="1100"/>
            </a:pPr>
            <a:r>
              <a:rPr lang="ja-JP" altLang="en-US" sz="1100" dirty="0">
                <a:solidFill>
                  <a:schemeClr val="dk1"/>
                </a:solidFill>
                <a:latin typeface="BIZ UDゴシック" panose="020B0400000000000000" pitchFamily="49" charset="-128"/>
                <a:ea typeface="BIZ UDゴシック" panose="020B0400000000000000" pitchFamily="49" charset="-128"/>
              </a:rPr>
              <a:t>それでは、グループごとに先ほどの個人ワークの内容を共有しましょう。</a:t>
            </a:r>
            <a:endParaRPr lang="en-US" altLang="ja-JP" sz="1100" dirty="0">
              <a:solidFill>
                <a:schemeClr val="dk1"/>
              </a:solidFill>
              <a:latin typeface="BIZ UDゴシック" panose="020B0400000000000000" pitchFamily="49" charset="-128"/>
              <a:ea typeface="BIZ UDゴシック" panose="020B0400000000000000" pitchFamily="49" charset="-128"/>
            </a:endParaRPr>
          </a:p>
          <a:p>
            <a:pPr>
              <a:buClr>
                <a:schemeClr val="dk1"/>
              </a:buClr>
              <a:buSzPts val="1100"/>
            </a:pPr>
            <a:endParaRPr lang="en-US" altLang="ja-JP" sz="1100" dirty="0">
              <a:solidFill>
                <a:schemeClr val="dk1"/>
              </a:solidFill>
              <a:latin typeface="BIZ UDゴシック" panose="020B0400000000000000" pitchFamily="49" charset="-128"/>
              <a:ea typeface="BIZ UDゴシック" panose="020B0400000000000000" pitchFamily="49" charset="-128"/>
            </a:endParaRPr>
          </a:p>
          <a:p>
            <a:pPr>
              <a:buClr>
                <a:schemeClr val="dk1"/>
              </a:buClr>
              <a:buSzPts val="1100"/>
            </a:pPr>
            <a:r>
              <a:rPr lang="ja-JP" altLang="en-US" sz="1100" dirty="0">
                <a:solidFill>
                  <a:schemeClr val="dk1"/>
                </a:solidFill>
                <a:latin typeface="BIZ UDゴシック" panose="020B0400000000000000" pitchFamily="49" charset="-128"/>
                <a:ea typeface="BIZ UDゴシック" panose="020B0400000000000000" pitchFamily="49" charset="-128"/>
              </a:rPr>
              <a:t>ルールはスライドに書いたとおり、</a:t>
            </a:r>
            <a:endParaRPr lang="en-US" altLang="ja-JP" sz="1100" dirty="0">
              <a:solidFill>
                <a:schemeClr val="dk1"/>
              </a:solidFill>
              <a:latin typeface="BIZ UDゴシック" panose="020B0400000000000000" pitchFamily="49" charset="-128"/>
              <a:ea typeface="BIZ UDゴシック" panose="020B0400000000000000" pitchFamily="49" charset="-128"/>
            </a:endParaRPr>
          </a:p>
          <a:p>
            <a:pPr>
              <a:buClr>
                <a:schemeClr val="dk1"/>
              </a:buClr>
              <a:buSzPts val="1100"/>
            </a:pPr>
            <a:r>
              <a:rPr lang="ja-JP" altLang="en-US" sz="1100" dirty="0">
                <a:solidFill>
                  <a:schemeClr val="dk1"/>
                </a:solidFill>
                <a:latin typeface="BIZ UDゴシック" panose="020B0400000000000000" pitchFamily="49" charset="-128"/>
                <a:ea typeface="BIZ UDゴシック" panose="020B0400000000000000" pitchFamily="49" charset="-128"/>
              </a:rPr>
              <a:t>・ 気楽に話しましょう。</a:t>
            </a:r>
            <a:endParaRPr lang="en-US" altLang="ja-JP" sz="1100" dirty="0">
              <a:solidFill>
                <a:schemeClr val="dk1"/>
              </a:solidFill>
              <a:latin typeface="BIZ UDゴシック" panose="020B0400000000000000" pitchFamily="49" charset="-128"/>
              <a:ea typeface="BIZ UDゴシック" panose="020B0400000000000000" pitchFamily="49" charset="-128"/>
            </a:endParaRPr>
          </a:p>
          <a:p>
            <a:pPr>
              <a:buClr>
                <a:schemeClr val="dk1"/>
              </a:buClr>
              <a:buSzPts val="1100"/>
            </a:pPr>
            <a:r>
              <a:rPr lang="ja-JP" altLang="en-US" sz="1100" dirty="0">
                <a:solidFill>
                  <a:schemeClr val="dk1"/>
                </a:solidFill>
                <a:latin typeface="BIZ UDゴシック" panose="020B0400000000000000" pitchFamily="49" charset="-128"/>
                <a:ea typeface="BIZ UDゴシック" panose="020B0400000000000000" pitchFamily="49" charset="-128"/>
              </a:rPr>
              <a:t>・ 様々な意見に耳を傾けましょう。</a:t>
            </a:r>
            <a:endParaRPr lang="en-US" altLang="ja-JP" sz="1100" dirty="0">
              <a:solidFill>
                <a:schemeClr val="dk1"/>
              </a:solidFill>
              <a:latin typeface="BIZ UDゴシック" panose="020B0400000000000000" pitchFamily="49" charset="-128"/>
              <a:ea typeface="BIZ UDゴシック" panose="020B0400000000000000" pitchFamily="49" charset="-128"/>
            </a:endParaRPr>
          </a:p>
          <a:p>
            <a:pPr>
              <a:buClr>
                <a:schemeClr val="dk1"/>
              </a:buClr>
              <a:buSzPts val="1100"/>
            </a:pPr>
            <a:r>
              <a:rPr lang="ja-JP" altLang="en-US" sz="1100" dirty="0">
                <a:solidFill>
                  <a:schemeClr val="dk1"/>
                </a:solidFill>
                <a:latin typeface="BIZ UDゴシック" panose="020B0400000000000000" pitchFamily="49" charset="-128"/>
                <a:ea typeface="BIZ UDゴシック" panose="020B0400000000000000" pitchFamily="49" charset="-128"/>
              </a:rPr>
              <a:t>・ 「もっと聞きたい！」など気になったポイントはどんどん質問しましょう。</a:t>
            </a:r>
            <a:endParaRPr lang="en-US" altLang="ja-JP" sz="1100" dirty="0">
              <a:solidFill>
                <a:schemeClr val="dk1"/>
              </a:solidFill>
              <a:latin typeface="BIZ UDゴシック" panose="020B0400000000000000" pitchFamily="49" charset="-128"/>
              <a:ea typeface="BIZ UDゴシック" panose="020B0400000000000000" pitchFamily="49" charset="-128"/>
            </a:endParaRPr>
          </a:p>
          <a:p>
            <a:pPr>
              <a:buClr>
                <a:schemeClr val="dk1"/>
              </a:buClr>
              <a:buSzPts val="1100"/>
            </a:pPr>
            <a:endParaRPr lang="en-US" altLang="ja-JP" sz="1100" dirty="0">
              <a:solidFill>
                <a:schemeClr val="dk1"/>
              </a:solidFill>
              <a:latin typeface="BIZ UDゴシック" panose="020B0400000000000000" pitchFamily="49" charset="-128"/>
              <a:ea typeface="BIZ UDゴシック" panose="020B0400000000000000" pitchFamily="49" charset="-128"/>
            </a:endParaRPr>
          </a:p>
          <a:p>
            <a:pPr>
              <a:buClr>
                <a:schemeClr val="dk1"/>
              </a:buClr>
              <a:buSzPts val="1100"/>
            </a:pPr>
            <a:r>
              <a:rPr lang="ja-JP" altLang="en-US" sz="1100" dirty="0">
                <a:solidFill>
                  <a:schemeClr val="dk1"/>
                </a:solidFill>
                <a:latin typeface="BIZ UDゴシック" panose="020B0400000000000000" pitchFamily="49" charset="-128"/>
                <a:ea typeface="BIZ UDゴシック" panose="020B0400000000000000" pitchFamily="49" charset="-128"/>
              </a:rPr>
              <a:t>最後に、各グループから</a:t>
            </a:r>
            <a:r>
              <a:rPr lang="en-US" altLang="ja-JP" sz="1100" dirty="0">
                <a:solidFill>
                  <a:schemeClr val="dk1"/>
                </a:solidFill>
                <a:latin typeface="BIZ UDゴシック" panose="020B0400000000000000" pitchFamily="49" charset="-128"/>
                <a:ea typeface="BIZ UDゴシック" panose="020B0400000000000000" pitchFamily="49" charset="-128"/>
              </a:rPr>
              <a:t>1</a:t>
            </a:r>
            <a:r>
              <a:rPr lang="ja-JP" altLang="en-US" sz="1100" dirty="0">
                <a:solidFill>
                  <a:schemeClr val="dk1"/>
                </a:solidFill>
                <a:latin typeface="BIZ UDゴシック" panose="020B0400000000000000" pitchFamily="49" charset="-128"/>
                <a:ea typeface="BIZ UDゴシック" panose="020B0400000000000000" pitchFamily="49" charset="-128"/>
              </a:rPr>
              <a:t>名ずつ、どんなお話がでたのか発表してもらいますので</a:t>
            </a:r>
            <a:endParaRPr lang="en-US" altLang="ja-JP" sz="1100" dirty="0">
              <a:solidFill>
                <a:schemeClr val="dk1"/>
              </a:solidFill>
              <a:latin typeface="BIZ UDゴシック" panose="020B0400000000000000" pitchFamily="49" charset="-128"/>
              <a:ea typeface="BIZ UDゴシック" panose="020B0400000000000000" pitchFamily="49" charset="-128"/>
            </a:endParaRPr>
          </a:p>
          <a:p>
            <a:pPr>
              <a:buClr>
                <a:schemeClr val="dk1"/>
              </a:buClr>
              <a:buSzPts val="1100"/>
            </a:pPr>
            <a:r>
              <a:rPr lang="ja-JP" altLang="en-US" sz="1100" dirty="0">
                <a:solidFill>
                  <a:schemeClr val="dk1"/>
                </a:solidFill>
                <a:latin typeface="BIZ UDゴシック" panose="020B0400000000000000" pitchFamily="49" charset="-128"/>
                <a:ea typeface="BIZ UDゴシック" panose="020B0400000000000000" pitchFamily="49" charset="-128"/>
              </a:rPr>
              <a:t>発表者を決めておいてください。</a:t>
            </a:r>
          </a:p>
          <a:p>
            <a:endParaRPr lang="en-US" sz="1100" dirty="0">
              <a:solidFill>
                <a:schemeClr val="dk1"/>
              </a:solidFill>
              <a:latin typeface="BIZ UDゴシック" panose="020B0400000000000000" pitchFamily="49" charset="-128"/>
              <a:ea typeface="BIZ UDゴシック" panose="020B0400000000000000" pitchFamily="49" charset="-128"/>
            </a:endParaRPr>
          </a:p>
          <a:p>
            <a:r>
              <a:rPr lang="ja-JP" altLang="en-US" sz="1100" dirty="0">
                <a:solidFill>
                  <a:schemeClr val="dk1"/>
                </a:solidFill>
                <a:latin typeface="BIZ UDゴシック" panose="020B0400000000000000" pitchFamily="49" charset="-128"/>
                <a:ea typeface="BIZ UDゴシック" panose="020B0400000000000000" pitchFamily="49" charset="-128"/>
              </a:rPr>
              <a:t>では簡単な自己紹介からスタートしましょう。</a:t>
            </a:r>
            <a:endParaRPr lang="en-US" altLang="ja-JP" sz="1100" dirty="0">
              <a:solidFill>
                <a:schemeClr val="dk1"/>
              </a:solidFill>
              <a:latin typeface="BIZ UDゴシック" panose="020B0400000000000000" pitchFamily="49" charset="-128"/>
              <a:ea typeface="BIZ UDゴシック" panose="020B0400000000000000" pitchFamily="49" charset="-128"/>
            </a:endParaRPr>
          </a:p>
          <a:p>
            <a:r>
              <a:rPr lang="ja-JP" altLang="en-US" sz="1100" dirty="0">
                <a:solidFill>
                  <a:schemeClr val="dk1"/>
                </a:solidFill>
                <a:latin typeface="BIZ UDゴシック" panose="020B0400000000000000" pitchFamily="49" charset="-128"/>
                <a:ea typeface="BIZ UDゴシック" panose="020B0400000000000000" pitchFamily="49" charset="-128"/>
              </a:rPr>
              <a:t>時間は</a:t>
            </a:r>
            <a:r>
              <a:rPr lang="en-US" altLang="ja-JP" sz="1100" dirty="0">
                <a:solidFill>
                  <a:schemeClr val="dk1"/>
                </a:solidFill>
                <a:latin typeface="BIZ UDゴシック" panose="020B0400000000000000" pitchFamily="49" charset="-128"/>
                <a:ea typeface="BIZ UDゴシック" panose="020B0400000000000000" pitchFamily="49" charset="-128"/>
              </a:rPr>
              <a:t>10</a:t>
            </a:r>
            <a:r>
              <a:rPr lang="ja-JP" altLang="en-US" sz="1100" dirty="0">
                <a:solidFill>
                  <a:schemeClr val="dk1"/>
                </a:solidFill>
                <a:latin typeface="BIZ UDゴシック" panose="020B0400000000000000" pitchFamily="49" charset="-128"/>
                <a:ea typeface="BIZ UDゴシック" panose="020B0400000000000000" pitchFamily="49" charset="-128"/>
              </a:rPr>
              <a:t>分です。</a:t>
            </a:r>
            <a:endParaRPr lang="en-US" sz="1100" dirty="0">
              <a:solidFill>
                <a:schemeClr val="dk1"/>
              </a:solidFill>
              <a:latin typeface="BIZ UDゴシック" panose="020B0400000000000000" pitchFamily="49" charset="-128"/>
              <a:ea typeface="BIZ UDゴシック" panose="020B0400000000000000" pitchFamily="49" charset="-128"/>
            </a:endParaRPr>
          </a:p>
          <a:p>
            <a:endParaRPr lang="en-US" dirty="0">
              <a:solidFill>
                <a:schemeClr val="dk1"/>
              </a:solidFill>
            </a:endParaRPr>
          </a:p>
        </p:txBody>
      </p:sp>
    </p:spTree>
    <p:extLst>
      <p:ext uri="{BB962C8B-B14F-4D97-AF65-F5344CB8AC3E}">
        <p14:creationId xmlns:p14="http://schemas.microsoft.com/office/powerpoint/2010/main" val="18761178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9"/>
        <p:cNvGrpSpPr/>
        <p:nvPr/>
      </p:nvGrpSpPr>
      <p:grpSpPr>
        <a:xfrm>
          <a:off x="0" y="0"/>
          <a:ext cx="0" cy="0"/>
          <a:chOff x="0" y="0"/>
          <a:chExt cx="0" cy="0"/>
        </a:xfrm>
      </p:grpSpPr>
      <p:sp>
        <p:nvSpPr>
          <p:cNvPr id="540" name="Google Shape;540;g1146f647f3a_0_503:notes"/>
          <p:cNvSpPr>
            <a:spLocks noGrp="1" noRot="1" noChangeAspect="1"/>
          </p:cNvSpPr>
          <p:nvPr>
            <p:ph type="sldImg" idx="2"/>
          </p:nvPr>
        </p:nvSpPr>
        <p:spPr>
          <a:xfrm>
            <a:off x="-231775" y="804863"/>
            <a:ext cx="7148513" cy="402113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1" name="Google Shape;541;g1146f647f3a_0_503:notes"/>
          <p:cNvSpPr txBox="1">
            <a:spLocks noGrp="1"/>
          </p:cNvSpPr>
          <p:nvPr>
            <p:ph type="body" idx="1"/>
          </p:nvPr>
        </p:nvSpPr>
        <p:spPr>
          <a:xfrm>
            <a:off x="668588" y="5094128"/>
            <a:ext cx="5348695" cy="4826015"/>
          </a:xfrm>
          <a:prstGeom prst="rect">
            <a:avLst/>
          </a:prstGeom>
        </p:spPr>
        <p:txBody>
          <a:bodyPr spcFirstLastPara="1" wrap="square" lIns="91418" tIns="91418" rIns="91418" bIns="91418" anchor="t" anchorCtr="0">
            <a:noAutofit/>
          </a:bodyPr>
          <a:lstStyle/>
          <a:p>
            <a:endParaRPr dirty="0"/>
          </a:p>
        </p:txBody>
      </p:sp>
    </p:spTree>
    <p:extLst>
      <p:ext uri="{BB962C8B-B14F-4D97-AF65-F5344CB8AC3E}">
        <p14:creationId xmlns:p14="http://schemas.microsoft.com/office/powerpoint/2010/main" val="13732730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7"/>
        <p:cNvGrpSpPr/>
        <p:nvPr/>
      </p:nvGrpSpPr>
      <p:grpSpPr>
        <a:xfrm>
          <a:off x="0" y="0"/>
          <a:ext cx="0" cy="0"/>
          <a:chOff x="0" y="0"/>
          <a:chExt cx="0" cy="0"/>
        </a:xfrm>
      </p:grpSpPr>
      <p:sp>
        <p:nvSpPr>
          <p:cNvPr id="548" name="Google Shape;548;g1146f647f3a_0_511:notes"/>
          <p:cNvSpPr>
            <a:spLocks noGrp="1" noRot="1" noChangeAspect="1"/>
          </p:cNvSpPr>
          <p:nvPr>
            <p:ph type="sldImg" idx="2"/>
          </p:nvPr>
        </p:nvSpPr>
        <p:spPr>
          <a:xfrm>
            <a:off x="-231775" y="804863"/>
            <a:ext cx="7148513" cy="402113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9" name="Google Shape;549;g1146f647f3a_0_511:notes"/>
          <p:cNvSpPr txBox="1">
            <a:spLocks noGrp="1"/>
          </p:cNvSpPr>
          <p:nvPr>
            <p:ph type="body" idx="1"/>
          </p:nvPr>
        </p:nvSpPr>
        <p:spPr>
          <a:xfrm>
            <a:off x="668588" y="5094128"/>
            <a:ext cx="5348695" cy="4826015"/>
          </a:xfrm>
          <a:prstGeom prst="rect">
            <a:avLst/>
          </a:prstGeom>
        </p:spPr>
        <p:txBody>
          <a:bodyPr spcFirstLastPara="1" wrap="square" lIns="91418" tIns="91418" rIns="91418" bIns="91418" anchor="t" anchorCtr="0">
            <a:noAutofit/>
          </a:bodyPr>
          <a:lstStyle/>
          <a:p>
            <a:endParaRPr dirty="0"/>
          </a:p>
        </p:txBody>
      </p:sp>
    </p:spTree>
    <p:extLst>
      <p:ext uri="{BB962C8B-B14F-4D97-AF65-F5344CB8AC3E}">
        <p14:creationId xmlns:p14="http://schemas.microsoft.com/office/powerpoint/2010/main" val="31543194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g1146f647f3a_0_206:notes"/>
          <p:cNvSpPr>
            <a:spLocks noGrp="1" noRot="1" noChangeAspect="1"/>
          </p:cNvSpPr>
          <p:nvPr>
            <p:ph type="sldImg" idx="2"/>
          </p:nvPr>
        </p:nvSpPr>
        <p:spPr>
          <a:xfrm>
            <a:off x="-231775" y="804863"/>
            <a:ext cx="7148513" cy="402113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7" name="Google Shape;257;g1146f647f3a_0_206:notes"/>
          <p:cNvSpPr txBox="1">
            <a:spLocks noGrp="1"/>
          </p:cNvSpPr>
          <p:nvPr>
            <p:ph type="body" idx="1"/>
          </p:nvPr>
        </p:nvSpPr>
        <p:spPr>
          <a:xfrm>
            <a:off x="668588" y="5094128"/>
            <a:ext cx="5348695" cy="4826015"/>
          </a:xfrm>
          <a:prstGeom prst="rect">
            <a:avLst/>
          </a:prstGeom>
        </p:spPr>
        <p:txBody>
          <a:bodyPr spcFirstLastPara="1" wrap="square" lIns="91418" tIns="91418" rIns="91418" bIns="91418" anchor="t" anchorCtr="0">
            <a:noAutofit/>
          </a:bodyPr>
          <a:lstStyle/>
          <a:p>
            <a:r>
              <a:rPr lang="ja-JP" altLang="en-US" dirty="0" smtClean="0">
                <a:latin typeface="BIZ UDゴシック" panose="020B0400000000000000" pitchFamily="49" charset="-128"/>
                <a:ea typeface="BIZ UDゴシック" panose="020B0400000000000000" pitchFamily="49" charset="-128"/>
              </a:rPr>
              <a:t>こちら</a:t>
            </a:r>
            <a:r>
              <a:rPr lang="ja-JP" altLang="en-US" dirty="0">
                <a:latin typeface="BIZ UDゴシック" panose="020B0400000000000000" pitchFamily="49" charset="-128"/>
                <a:ea typeface="BIZ UDゴシック" panose="020B0400000000000000" pitchFamily="49" charset="-128"/>
              </a:rPr>
              <a:t>は各事業者様で記入して、自社</a:t>
            </a:r>
            <a:r>
              <a:rPr lang="ja-JP" altLang="en-US" dirty="0" smtClean="0">
                <a:latin typeface="BIZ UDゴシック" panose="020B0400000000000000" pitchFamily="49" charset="-128"/>
                <a:ea typeface="BIZ UDゴシック" panose="020B0400000000000000" pitchFamily="49" charset="-128"/>
              </a:rPr>
              <a:t>の</a:t>
            </a:r>
            <a:r>
              <a:rPr lang="ja-JP" altLang="en-US" sz="1100" dirty="0" smtClean="0">
                <a:solidFill>
                  <a:schemeClr val="tx1"/>
                </a:solidFill>
                <a:latin typeface="BIZ UDゴシック" panose="020B0400000000000000" pitchFamily="49" charset="-128"/>
                <a:ea typeface="BIZ UDゴシック" panose="020B0400000000000000" pitchFamily="49" charset="-128"/>
              </a:rPr>
              <a:t>育児</a:t>
            </a:r>
            <a:r>
              <a:rPr lang="ja-JP" altLang="en-US" sz="1100" dirty="0">
                <a:solidFill>
                  <a:schemeClr val="tx1"/>
                </a:solidFill>
                <a:latin typeface="BIZ UDゴシック" panose="020B0400000000000000" pitchFamily="49" charset="-128"/>
                <a:ea typeface="BIZ UDゴシック" panose="020B0400000000000000" pitchFamily="49" charset="-128"/>
              </a:rPr>
              <a:t>支援制度、育休等の制度利用</a:t>
            </a:r>
            <a:r>
              <a:rPr lang="ja-JP" altLang="en-US" sz="1100" dirty="0" smtClean="0">
                <a:solidFill>
                  <a:schemeClr val="tx1"/>
                </a:solidFill>
                <a:latin typeface="BIZ UDゴシック" panose="020B0400000000000000" pitchFamily="49" charset="-128"/>
                <a:ea typeface="BIZ UDゴシック" panose="020B0400000000000000" pitchFamily="49" charset="-128"/>
              </a:rPr>
              <a:t>の</a:t>
            </a:r>
            <a:endParaRPr lang="en-US" altLang="ja-JP" sz="1100" dirty="0" smtClean="0">
              <a:solidFill>
                <a:schemeClr val="tx1"/>
              </a:solidFill>
              <a:latin typeface="BIZ UDゴシック" panose="020B0400000000000000" pitchFamily="49" charset="-128"/>
              <a:ea typeface="BIZ UDゴシック" panose="020B0400000000000000" pitchFamily="49" charset="-128"/>
            </a:endParaRPr>
          </a:p>
          <a:p>
            <a:r>
              <a:rPr lang="ja-JP" altLang="en-US" sz="1100" dirty="0" smtClean="0">
                <a:solidFill>
                  <a:schemeClr val="tx1"/>
                </a:solidFill>
                <a:latin typeface="BIZ UDゴシック" panose="020B0400000000000000" pitchFamily="49" charset="-128"/>
                <a:ea typeface="BIZ UDゴシック" panose="020B0400000000000000" pitchFamily="49" charset="-128"/>
              </a:rPr>
              <a:t>事例、各種研修、相談</a:t>
            </a:r>
            <a:r>
              <a:rPr lang="ja-JP" altLang="en-US" sz="1100" dirty="0">
                <a:solidFill>
                  <a:schemeClr val="tx1"/>
                </a:solidFill>
                <a:latin typeface="BIZ UDゴシック" panose="020B0400000000000000" pitchFamily="49" charset="-128"/>
                <a:ea typeface="BIZ UDゴシック" panose="020B0400000000000000" pitchFamily="49" charset="-128"/>
              </a:rPr>
              <a:t>窓口のご案内にご活用ください。</a:t>
            </a:r>
            <a:endParaRPr lang="en-US" altLang="ja-JP" sz="1100" dirty="0">
              <a:solidFill>
                <a:schemeClr val="tx1"/>
              </a:solidFill>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349545483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g1146f647f3a_0_224:notes"/>
          <p:cNvSpPr>
            <a:spLocks noGrp="1" noRot="1" noChangeAspect="1"/>
          </p:cNvSpPr>
          <p:nvPr>
            <p:ph type="sldImg" idx="2"/>
          </p:nvPr>
        </p:nvSpPr>
        <p:spPr>
          <a:xfrm>
            <a:off x="-231775" y="804863"/>
            <a:ext cx="7148513" cy="402113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5" name="Google Shape;275;g1146f647f3a_0_224:notes"/>
          <p:cNvSpPr txBox="1">
            <a:spLocks noGrp="1"/>
          </p:cNvSpPr>
          <p:nvPr>
            <p:ph type="body" idx="1"/>
          </p:nvPr>
        </p:nvSpPr>
        <p:spPr>
          <a:xfrm>
            <a:off x="668588" y="5094128"/>
            <a:ext cx="5348695" cy="4826015"/>
          </a:xfrm>
          <a:prstGeom prst="rect">
            <a:avLst/>
          </a:prstGeom>
        </p:spPr>
        <p:txBody>
          <a:bodyPr spcFirstLastPara="1" wrap="square" lIns="91418" tIns="91418" rIns="91418" bIns="91418" anchor="t" anchorCtr="0">
            <a:noAutofit/>
          </a:bodyPr>
          <a:lstStyle/>
          <a:p>
            <a:pPr>
              <a:buClr>
                <a:schemeClr val="dk1"/>
              </a:buClr>
              <a:buSzPts val="1100"/>
            </a:pPr>
            <a:endParaRPr dirty="0">
              <a:solidFill>
                <a:schemeClr val="dk1"/>
              </a:solidFill>
            </a:endParaRPr>
          </a:p>
        </p:txBody>
      </p:sp>
    </p:spTree>
    <p:extLst>
      <p:ext uri="{BB962C8B-B14F-4D97-AF65-F5344CB8AC3E}">
        <p14:creationId xmlns:p14="http://schemas.microsoft.com/office/powerpoint/2010/main" val="32480285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7"/>
        <p:cNvGrpSpPr/>
        <p:nvPr/>
      </p:nvGrpSpPr>
      <p:grpSpPr>
        <a:xfrm>
          <a:off x="0" y="0"/>
          <a:ext cx="0" cy="0"/>
          <a:chOff x="0" y="0"/>
          <a:chExt cx="0" cy="0"/>
        </a:xfrm>
      </p:grpSpPr>
      <p:sp>
        <p:nvSpPr>
          <p:cNvPr id="548" name="Google Shape;548;g1146f647f3a_0_511:notes"/>
          <p:cNvSpPr>
            <a:spLocks noGrp="1" noRot="1" noChangeAspect="1"/>
          </p:cNvSpPr>
          <p:nvPr>
            <p:ph type="sldImg" idx="2"/>
          </p:nvPr>
        </p:nvSpPr>
        <p:spPr>
          <a:xfrm>
            <a:off x="-231775" y="804863"/>
            <a:ext cx="7148513" cy="402113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9" name="Google Shape;549;g1146f647f3a_0_511:notes"/>
          <p:cNvSpPr txBox="1">
            <a:spLocks noGrp="1"/>
          </p:cNvSpPr>
          <p:nvPr>
            <p:ph type="body" idx="1"/>
          </p:nvPr>
        </p:nvSpPr>
        <p:spPr>
          <a:xfrm>
            <a:off x="668588" y="5094128"/>
            <a:ext cx="5348695" cy="4826015"/>
          </a:xfrm>
          <a:prstGeom prst="rect">
            <a:avLst/>
          </a:prstGeom>
        </p:spPr>
        <p:txBody>
          <a:bodyPr spcFirstLastPara="1" wrap="square" lIns="91418" tIns="91418" rIns="91418" bIns="91418" anchor="t" anchorCtr="0">
            <a:noAutofit/>
          </a:bodyPr>
          <a:lstStyle/>
          <a:p>
            <a:endParaRPr dirty="0"/>
          </a:p>
        </p:txBody>
      </p:sp>
    </p:spTree>
    <p:extLst>
      <p:ext uri="{BB962C8B-B14F-4D97-AF65-F5344CB8AC3E}">
        <p14:creationId xmlns:p14="http://schemas.microsoft.com/office/powerpoint/2010/main" val="21785680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g1146f647f3a_0_218:notes"/>
          <p:cNvSpPr>
            <a:spLocks noGrp="1" noRot="1" noChangeAspect="1"/>
          </p:cNvSpPr>
          <p:nvPr>
            <p:ph type="sldImg" idx="2"/>
          </p:nvPr>
        </p:nvSpPr>
        <p:spPr>
          <a:xfrm>
            <a:off x="-231775" y="804863"/>
            <a:ext cx="7148513" cy="402113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9" name="Google Shape;269;g1146f647f3a_0_218:notes"/>
          <p:cNvSpPr txBox="1">
            <a:spLocks noGrp="1"/>
          </p:cNvSpPr>
          <p:nvPr>
            <p:ph type="body" idx="1"/>
          </p:nvPr>
        </p:nvSpPr>
        <p:spPr>
          <a:xfrm>
            <a:off x="668588" y="5094128"/>
            <a:ext cx="5348695" cy="4826015"/>
          </a:xfrm>
          <a:prstGeom prst="rect">
            <a:avLst/>
          </a:prstGeom>
        </p:spPr>
        <p:txBody>
          <a:bodyPr spcFirstLastPara="1" wrap="square" lIns="91418" tIns="91418" rIns="91418" bIns="91418" anchor="t" anchorCtr="0">
            <a:noAutofit/>
          </a:bodyPr>
          <a:lstStyle/>
          <a:p>
            <a:pPr>
              <a:buClr>
                <a:schemeClr val="dk1"/>
              </a:buClr>
              <a:buSzPts val="1100"/>
            </a:pPr>
            <a:r>
              <a:rPr lang="ja-JP" altLang="en-US" sz="1100" dirty="0">
                <a:latin typeface="BIZ UDゴシック" panose="020B0400000000000000" pitchFamily="49" charset="-128"/>
                <a:ea typeface="BIZ UDゴシック" panose="020B0400000000000000" pitchFamily="49" charset="-128"/>
              </a:rPr>
              <a:t>今日の研修は、「男性の育児参画」</a:t>
            </a:r>
            <a:r>
              <a:rPr lang="ja-JP" altLang="en-US" sz="1100" dirty="0" smtClean="0">
                <a:latin typeface="BIZ UDゴシック" panose="020B0400000000000000" pitchFamily="49" charset="-128"/>
                <a:ea typeface="BIZ UDゴシック" panose="020B0400000000000000" pitchFamily="49" charset="-128"/>
              </a:rPr>
              <a:t>を職場で応援するための</a:t>
            </a:r>
            <a:r>
              <a:rPr lang="ja-JP" altLang="en-US" sz="1100" dirty="0">
                <a:latin typeface="BIZ UDゴシック" panose="020B0400000000000000" pitchFamily="49" charset="-128"/>
                <a:ea typeface="BIZ UDゴシック" panose="020B0400000000000000" pitchFamily="49" charset="-128"/>
              </a:rPr>
              <a:t>ワークショップです。</a:t>
            </a:r>
            <a:endParaRPr lang="en-US" altLang="ja-JP" sz="1100" dirty="0">
              <a:latin typeface="BIZ UDゴシック" panose="020B0400000000000000" pitchFamily="49" charset="-128"/>
              <a:ea typeface="BIZ UDゴシック" panose="020B0400000000000000" pitchFamily="49" charset="-128"/>
            </a:endParaRPr>
          </a:p>
          <a:p>
            <a:pPr>
              <a:buClr>
                <a:schemeClr val="dk1"/>
              </a:buClr>
              <a:buSzPts val="1100"/>
            </a:pPr>
            <a:endParaRPr lang="en-US" altLang="ja-JP" sz="1100" dirty="0">
              <a:latin typeface="BIZ UDゴシック" panose="020B0400000000000000" pitchFamily="49" charset="-128"/>
              <a:ea typeface="BIZ UDゴシック" panose="020B0400000000000000" pitchFamily="49" charset="-128"/>
            </a:endParaRPr>
          </a:p>
          <a:p>
            <a:pPr>
              <a:buClr>
                <a:schemeClr val="dk1"/>
              </a:buClr>
              <a:buSzPts val="1100"/>
            </a:pPr>
            <a:r>
              <a:rPr lang="ja-JP" altLang="en-US" sz="1100" dirty="0">
                <a:latin typeface="BIZ UDゴシック" panose="020B0400000000000000" pitchFamily="49" charset="-128"/>
                <a:ea typeface="BIZ UDゴシック" panose="020B0400000000000000" pitchFamily="49" charset="-128"/>
              </a:rPr>
              <a:t>育児休業に関する制度が拡充されたタイミングにあわせて行うもので</a:t>
            </a:r>
            <a:endParaRPr lang="en-US" altLang="ja-JP" sz="1100" dirty="0">
              <a:latin typeface="BIZ UDゴシック" panose="020B0400000000000000" pitchFamily="49" charset="-128"/>
              <a:ea typeface="BIZ UDゴシック" panose="020B0400000000000000" pitchFamily="49" charset="-128"/>
            </a:endParaRPr>
          </a:p>
          <a:p>
            <a:pPr>
              <a:buClr>
                <a:schemeClr val="dk1"/>
              </a:buClr>
              <a:buSzPts val="1100"/>
            </a:pPr>
            <a:endParaRPr lang="en-US" altLang="ja-JP" sz="1100" dirty="0">
              <a:latin typeface="BIZ UDゴシック" panose="020B0400000000000000" pitchFamily="49" charset="-128"/>
              <a:ea typeface="BIZ UDゴシック" panose="020B0400000000000000" pitchFamily="49" charset="-128"/>
            </a:endParaRPr>
          </a:p>
          <a:p>
            <a:pPr>
              <a:buClr>
                <a:schemeClr val="dk1"/>
              </a:buClr>
              <a:buSzPts val="1100"/>
            </a:pPr>
            <a:r>
              <a:rPr lang="ja-JP" altLang="en-US" sz="1100" dirty="0">
                <a:latin typeface="BIZ UDゴシック" panose="020B0400000000000000" pitchFamily="49" charset="-128"/>
                <a:ea typeface="BIZ UDゴシック" panose="020B0400000000000000" pitchFamily="49" charset="-128"/>
              </a:rPr>
              <a:t>一つ、新しい制度を理解する</a:t>
            </a:r>
            <a:endParaRPr lang="en-US" altLang="ja-JP" sz="1100" dirty="0">
              <a:latin typeface="BIZ UDゴシック" panose="020B0400000000000000" pitchFamily="49" charset="-128"/>
              <a:ea typeface="BIZ UDゴシック" panose="020B0400000000000000" pitchFamily="49" charset="-128"/>
            </a:endParaRPr>
          </a:p>
          <a:p>
            <a:pPr>
              <a:buClr>
                <a:schemeClr val="dk1"/>
              </a:buClr>
              <a:buSzPts val="1100"/>
            </a:pPr>
            <a:r>
              <a:rPr lang="ja-JP" altLang="en-US" sz="1100" dirty="0">
                <a:latin typeface="BIZ UDゴシック" panose="020B0400000000000000" pitchFamily="49" charset="-128"/>
                <a:ea typeface="BIZ UDゴシック" panose="020B0400000000000000" pitchFamily="49" charset="-128"/>
              </a:rPr>
              <a:t>二つ、男性の</a:t>
            </a:r>
            <a:r>
              <a:rPr lang="ja-JP" altLang="en-US" sz="1100" dirty="0" smtClean="0">
                <a:latin typeface="BIZ UDゴシック" panose="020B0400000000000000" pitchFamily="49" charset="-128"/>
                <a:ea typeface="BIZ UDゴシック" panose="020B0400000000000000" pitchFamily="49" charset="-128"/>
              </a:rPr>
              <a:t>育児参画の重要性について</a:t>
            </a:r>
            <a:r>
              <a:rPr lang="ja-JP" altLang="en-US" sz="1100" dirty="0">
                <a:latin typeface="BIZ UDゴシック" panose="020B0400000000000000" pitchFamily="49" charset="-128"/>
                <a:ea typeface="BIZ UDゴシック" panose="020B0400000000000000" pitchFamily="49" charset="-128"/>
              </a:rPr>
              <a:t>学ぶ</a:t>
            </a:r>
            <a:endParaRPr lang="en-US" altLang="ja-JP" sz="1100" dirty="0">
              <a:latin typeface="BIZ UDゴシック" panose="020B0400000000000000" pitchFamily="49" charset="-128"/>
              <a:ea typeface="BIZ UDゴシック" panose="020B0400000000000000" pitchFamily="49" charset="-128"/>
            </a:endParaRPr>
          </a:p>
          <a:p>
            <a:pPr>
              <a:buClr>
                <a:schemeClr val="dk1"/>
              </a:buClr>
              <a:buSzPts val="1100"/>
            </a:pPr>
            <a:r>
              <a:rPr lang="ja-JP" altLang="en-US" sz="1100" dirty="0">
                <a:latin typeface="BIZ UDゴシック" panose="020B0400000000000000" pitchFamily="49" charset="-128"/>
                <a:ea typeface="BIZ UDゴシック" panose="020B0400000000000000" pitchFamily="49" charset="-128"/>
              </a:rPr>
              <a:t>三つ、職場での育児中の方へのサポートを考える</a:t>
            </a:r>
            <a:endParaRPr lang="en-US" altLang="ja-JP" sz="1100" dirty="0">
              <a:latin typeface="BIZ UDゴシック" panose="020B0400000000000000" pitchFamily="49" charset="-128"/>
              <a:ea typeface="BIZ UDゴシック" panose="020B0400000000000000" pitchFamily="49" charset="-128"/>
            </a:endParaRPr>
          </a:p>
          <a:p>
            <a:pPr>
              <a:buClr>
                <a:schemeClr val="dk1"/>
              </a:buClr>
              <a:buSzPts val="1100"/>
            </a:pPr>
            <a:endParaRPr lang="en-US" altLang="ja-JP" sz="1100" dirty="0">
              <a:latin typeface="BIZ UDゴシック" panose="020B0400000000000000" pitchFamily="49" charset="-128"/>
              <a:ea typeface="BIZ UDゴシック" panose="020B0400000000000000" pitchFamily="49" charset="-128"/>
            </a:endParaRPr>
          </a:p>
          <a:p>
            <a:pPr>
              <a:buClr>
                <a:schemeClr val="dk1"/>
              </a:buClr>
              <a:buSzPts val="1100"/>
            </a:pPr>
            <a:r>
              <a:rPr lang="ja-JP" altLang="en-US" sz="1100" dirty="0">
                <a:latin typeface="BIZ UDゴシック" panose="020B0400000000000000" pitchFamily="49" charset="-128"/>
                <a:ea typeface="BIZ UDゴシック" panose="020B0400000000000000" pitchFamily="49" charset="-128"/>
              </a:rPr>
              <a:t>です</a:t>
            </a:r>
            <a:r>
              <a:rPr lang="ja-JP" altLang="en-US" sz="1100" dirty="0" smtClean="0">
                <a:latin typeface="BIZ UDゴシック" panose="020B0400000000000000" pitchFamily="49" charset="-128"/>
                <a:ea typeface="BIZ UDゴシック" panose="020B0400000000000000" pitchFamily="49" charset="-128"/>
              </a:rPr>
              <a:t>。</a:t>
            </a:r>
            <a:endParaRPr lang="en-US" altLang="ja-JP" sz="1100" dirty="0" smtClean="0">
              <a:latin typeface="BIZ UDゴシック" panose="020B0400000000000000" pitchFamily="49" charset="-128"/>
              <a:ea typeface="BIZ UDゴシック" panose="020B0400000000000000" pitchFamily="49" charset="-128"/>
            </a:endParaRPr>
          </a:p>
          <a:p>
            <a:pPr>
              <a:buClr>
                <a:schemeClr val="dk1"/>
              </a:buClr>
              <a:buSzPts val="1100"/>
            </a:pPr>
            <a:endParaRPr lang="en-US" altLang="ja-JP" sz="1100" dirty="0">
              <a:latin typeface="BIZ UDゴシック" panose="020B0400000000000000" pitchFamily="49" charset="-128"/>
              <a:ea typeface="BIZ UDゴシック" panose="020B0400000000000000" pitchFamily="49" charset="-128"/>
            </a:endParaRPr>
          </a:p>
          <a:p>
            <a:pPr>
              <a:buClr>
                <a:schemeClr val="dk1"/>
              </a:buClr>
              <a:buSzPts val="1100"/>
            </a:pPr>
            <a:r>
              <a:rPr lang="ja-JP" altLang="en-US" sz="1100" dirty="0">
                <a:latin typeface="BIZ UDゴシック" panose="020B0400000000000000" pitchFamily="49" charset="-128"/>
                <a:ea typeface="BIZ UDゴシック" panose="020B0400000000000000" pitchFamily="49" charset="-128"/>
              </a:rPr>
              <a:t>これらを通して仕事と育児が両立できる職場風土づくりを進める機会としたいと思います。</a:t>
            </a:r>
            <a:endParaRPr lang="en-US" altLang="ja-JP" sz="1100" dirty="0">
              <a:latin typeface="BIZ UDゴシック" panose="020B0400000000000000" pitchFamily="49" charset="-128"/>
              <a:ea typeface="BIZ UDゴシック" panose="020B0400000000000000" pitchFamily="49" charset="-128"/>
            </a:endParaRPr>
          </a:p>
          <a:p>
            <a:pPr>
              <a:buClr>
                <a:schemeClr val="dk1"/>
              </a:buClr>
              <a:buSzPts val="1100"/>
            </a:pPr>
            <a:endParaRPr lang="en-US" altLang="ja-JP" dirty="0">
              <a:solidFill>
                <a:schemeClr val="dk1"/>
              </a:solidFill>
            </a:endParaRPr>
          </a:p>
        </p:txBody>
      </p:sp>
    </p:spTree>
    <p:extLst>
      <p:ext uri="{BB962C8B-B14F-4D97-AF65-F5344CB8AC3E}">
        <p14:creationId xmlns:p14="http://schemas.microsoft.com/office/powerpoint/2010/main" val="36027084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1146f647f3a_0_655:notes"/>
          <p:cNvSpPr txBox="1">
            <a:spLocks noGrp="1"/>
          </p:cNvSpPr>
          <p:nvPr>
            <p:ph type="body" idx="1"/>
          </p:nvPr>
        </p:nvSpPr>
        <p:spPr>
          <a:xfrm>
            <a:off x="668588" y="5094128"/>
            <a:ext cx="5348695" cy="4826015"/>
          </a:xfrm>
          <a:prstGeom prst="rect">
            <a:avLst/>
          </a:prstGeom>
        </p:spPr>
        <p:txBody>
          <a:bodyPr spcFirstLastPara="1" wrap="square" lIns="91418" tIns="91418" rIns="91418" bIns="91418" anchor="t" anchorCtr="0">
            <a:noAutofit/>
          </a:bodyPr>
          <a:lstStyle/>
          <a:p>
            <a:endParaRPr/>
          </a:p>
        </p:txBody>
      </p:sp>
      <p:sp>
        <p:nvSpPr>
          <p:cNvPr id="152" name="Google Shape;152;g1146f647f3a_0_655:notes"/>
          <p:cNvSpPr>
            <a:spLocks noGrp="1" noRot="1" noChangeAspect="1"/>
          </p:cNvSpPr>
          <p:nvPr>
            <p:ph type="sldImg" idx="2"/>
          </p:nvPr>
        </p:nvSpPr>
        <p:spPr>
          <a:xfrm>
            <a:off x="-231775" y="804863"/>
            <a:ext cx="7148513" cy="402113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340910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115ba77dd37_0_14:notes"/>
          <p:cNvSpPr>
            <a:spLocks noGrp="1" noRot="1" noChangeAspect="1"/>
          </p:cNvSpPr>
          <p:nvPr>
            <p:ph type="sldImg" idx="2"/>
          </p:nvPr>
        </p:nvSpPr>
        <p:spPr>
          <a:xfrm>
            <a:off x="-231775" y="804863"/>
            <a:ext cx="7148513" cy="402113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g115ba77dd37_0_14:notes"/>
          <p:cNvSpPr txBox="1">
            <a:spLocks noGrp="1"/>
          </p:cNvSpPr>
          <p:nvPr>
            <p:ph type="body" idx="1"/>
          </p:nvPr>
        </p:nvSpPr>
        <p:spPr>
          <a:xfrm>
            <a:off x="668588" y="5094128"/>
            <a:ext cx="5348695" cy="4826015"/>
          </a:xfrm>
          <a:prstGeom prst="rect">
            <a:avLst/>
          </a:prstGeom>
        </p:spPr>
        <p:txBody>
          <a:bodyPr spcFirstLastPara="1" wrap="square" lIns="91418" tIns="91418" rIns="91418" bIns="91418" anchor="t" anchorCtr="0">
            <a:noAutofit/>
          </a:bodyPr>
          <a:lstStyle/>
          <a:p>
            <a:r>
              <a:rPr lang="ja-JP" altLang="en-US" sz="1100" dirty="0">
                <a:solidFill>
                  <a:schemeClr val="dk1"/>
                </a:solidFill>
                <a:latin typeface="BIZ UDゴシック" panose="020B0400000000000000" pitchFamily="49" charset="-128"/>
                <a:ea typeface="BIZ UDゴシック" panose="020B0400000000000000" pitchFamily="49" charset="-128"/>
              </a:rPr>
              <a:t>はじめにアイスブレイクとして、家事・育児の時間を見てみましょう。</a:t>
            </a:r>
            <a:endParaRPr lang="en-US" altLang="ja-JP" sz="1100" dirty="0">
              <a:solidFill>
                <a:schemeClr val="dk1"/>
              </a:solidFill>
              <a:latin typeface="BIZ UDゴシック" panose="020B0400000000000000" pitchFamily="49" charset="-128"/>
              <a:ea typeface="BIZ UDゴシック" panose="020B0400000000000000" pitchFamily="49" charset="-128"/>
            </a:endParaRPr>
          </a:p>
          <a:p>
            <a:endParaRPr lang="en-US" altLang="ja-JP" sz="1100" dirty="0">
              <a:solidFill>
                <a:schemeClr val="dk1"/>
              </a:solidFill>
              <a:latin typeface="BIZ UDゴシック" panose="020B0400000000000000" pitchFamily="49" charset="-128"/>
              <a:ea typeface="BIZ UDゴシック" panose="020B0400000000000000" pitchFamily="49" charset="-128"/>
            </a:endParaRPr>
          </a:p>
          <a:p>
            <a:r>
              <a:rPr lang="ja-JP" altLang="en-US" sz="1100" dirty="0">
                <a:solidFill>
                  <a:schemeClr val="dk1"/>
                </a:solidFill>
                <a:latin typeface="BIZ UDゴシック" panose="020B0400000000000000" pitchFamily="49" charset="-128"/>
                <a:ea typeface="BIZ UDゴシック" panose="020B0400000000000000" pitchFamily="49" charset="-128"/>
              </a:rPr>
              <a:t>平日の夫の家事・育児の時間はどれくらいだと思いますか。</a:t>
            </a:r>
            <a:endParaRPr lang="en-US" altLang="ja-JP" sz="1100" dirty="0">
              <a:solidFill>
                <a:schemeClr val="dk1"/>
              </a:solidFill>
              <a:latin typeface="BIZ UDゴシック" panose="020B0400000000000000" pitchFamily="49" charset="-128"/>
              <a:ea typeface="BIZ UDゴシック" panose="020B0400000000000000" pitchFamily="49" charset="-128"/>
            </a:endParaRPr>
          </a:p>
          <a:p>
            <a:endParaRPr lang="en-US" altLang="ja-JP" sz="1100" dirty="0">
              <a:solidFill>
                <a:schemeClr val="dk1"/>
              </a:solidFill>
              <a:latin typeface="BIZ UDゴシック" panose="020B0400000000000000" pitchFamily="49" charset="-128"/>
              <a:ea typeface="BIZ UDゴシック" panose="020B0400000000000000" pitchFamily="49" charset="-128"/>
            </a:endParaRPr>
          </a:p>
          <a:p>
            <a:r>
              <a:rPr lang="ja-JP" altLang="en-US" sz="1100" dirty="0">
                <a:solidFill>
                  <a:schemeClr val="dk1"/>
                </a:solidFill>
                <a:latin typeface="BIZ UDゴシック" panose="020B0400000000000000" pitchFamily="49" charset="-128"/>
                <a:ea typeface="BIZ UDゴシック" panose="020B0400000000000000" pitchFamily="49" charset="-128"/>
              </a:rPr>
              <a:t>＜それぞれ１名ずつ答えてもらう＞</a:t>
            </a:r>
            <a:endParaRPr lang="en-US" altLang="ja-JP" sz="1100" dirty="0">
              <a:solidFill>
                <a:schemeClr val="dk1"/>
              </a:solidFill>
              <a:latin typeface="BIZ UDゴシック" panose="020B0400000000000000" pitchFamily="49" charset="-128"/>
              <a:ea typeface="BIZ UDゴシック" panose="020B0400000000000000" pitchFamily="49" charset="-128"/>
            </a:endParaRPr>
          </a:p>
          <a:p>
            <a:endParaRPr lang="en-US" altLang="ja-JP" sz="1100" dirty="0">
              <a:solidFill>
                <a:schemeClr val="dk1"/>
              </a:solidFill>
              <a:latin typeface="BIZ UDゴシック" panose="020B0400000000000000" pitchFamily="49" charset="-128"/>
              <a:ea typeface="BIZ UDゴシック" panose="020B0400000000000000" pitchFamily="49" charset="-128"/>
            </a:endParaRPr>
          </a:p>
          <a:p>
            <a:r>
              <a:rPr lang="ja-JP" altLang="en-US" sz="1100" dirty="0">
                <a:solidFill>
                  <a:schemeClr val="dk1"/>
                </a:solidFill>
                <a:latin typeface="BIZ UDゴシック" panose="020B0400000000000000" pitchFamily="49" charset="-128"/>
                <a:ea typeface="BIZ UDゴシック" panose="020B0400000000000000" pitchFamily="49" charset="-128"/>
              </a:rPr>
              <a:t>では、次のスライドで見てみましょう。</a:t>
            </a:r>
            <a:endParaRPr lang="en-US" altLang="ja-JP" sz="1100" dirty="0">
              <a:solidFill>
                <a:schemeClr val="dk1"/>
              </a:solidFill>
              <a:latin typeface="BIZ UDゴシック" panose="020B0400000000000000" pitchFamily="49" charset="-128"/>
              <a:ea typeface="BIZ UDゴシック" panose="020B0400000000000000" pitchFamily="49" charset="-128"/>
            </a:endParaRPr>
          </a:p>
          <a:p>
            <a:endParaRPr lang="en-US" altLang="ja-JP" dirty="0">
              <a:solidFill>
                <a:schemeClr val="dk1"/>
              </a:solidFill>
            </a:endParaRPr>
          </a:p>
        </p:txBody>
      </p:sp>
    </p:spTree>
    <p:extLst>
      <p:ext uri="{BB962C8B-B14F-4D97-AF65-F5344CB8AC3E}">
        <p14:creationId xmlns:p14="http://schemas.microsoft.com/office/powerpoint/2010/main" val="9220944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115ba77dd37_0_14:notes"/>
          <p:cNvSpPr>
            <a:spLocks noGrp="1" noRot="1" noChangeAspect="1"/>
          </p:cNvSpPr>
          <p:nvPr>
            <p:ph type="sldImg" idx="2"/>
          </p:nvPr>
        </p:nvSpPr>
        <p:spPr>
          <a:xfrm>
            <a:off x="-231775" y="804863"/>
            <a:ext cx="7148513" cy="402113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g115ba77dd37_0_14:notes"/>
          <p:cNvSpPr txBox="1">
            <a:spLocks noGrp="1"/>
          </p:cNvSpPr>
          <p:nvPr>
            <p:ph type="body" idx="1"/>
          </p:nvPr>
        </p:nvSpPr>
        <p:spPr>
          <a:xfrm>
            <a:off x="668588" y="5094128"/>
            <a:ext cx="5348695" cy="4826015"/>
          </a:xfrm>
          <a:prstGeom prst="rect">
            <a:avLst/>
          </a:prstGeom>
        </p:spPr>
        <p:txBody>
          <a:bodyPr spcFirstLastPara="1" wrap="square" lIns="91418" tIns="91418" rIns="91418" bIns="91418" anchor="t" anchorCtr="0">
            <a:noAutofit/>
          </a:bodyPr>
          <a:lstStyle/>
          <a:p>
            <a:r>
              <a:rPr lang="ja-JP" altLang="en-US" sz="1100" dirty="0">
                <a:latin typeface="BIZ UDゴシック" panose="020B0400000000000000" pitchFamily="49" charset="-128"/>
                <a:ea typeface="BIZ UDゴシック" panose="020B0400000000000000" pitchFamily="49" charset="-128"/>
              </a:rPr>
              <a:t>調査によると、平日の夫の家時間は</a:t>
            </a:r>
            <a:endParaRPr lang="en-US" altLang="ja-JP" sz="1100" dirty="0">
              <a:latin typeface="BIZ UDゴシック" panose="020B0400000000000000" pitchFamily="49" charset="-128"/>
              <a:ea typeface="BIZ UDゴシック" panose="020B0400000000000000" pitchFamily="49" charset="-128"/>
            </a:endParaRPr>
          </a:p>
          <a:p>
            <a:endParaRPr lang="en-US" altLang="ja-JP" sz="1100" dirty="0">
              <a:latin typeface="BIZ UDゴシック" panose="020B0400000000000000" pitchFamily="49" charset="-128"/>
              <a:ea typeface="BIZ UDゴシック" panose="020B0400000000000000" pitchFamily="49" charset="-128"/>
            </a:endParaRPr>
          </a:p>
          <a:p>
            <a:r>
              <a:rPr lang="ja-JP" altLang="en-US" sz="1100" dirty="0">
                <a:latin typeface="BIZ UDゴシック" panose="020B0400000000000000" pitchFamily="49" charset="-128"/>
                <a:ea typeface="BIZ UDゴシック" panose="020B0400000000000000" pitchFamily="49" charset="-128"/>
              </a:rPr>
              <a:t>妻の約１／７、育児時間は妻の約１／６だそうです。</a:t>
            </a:r>
            <a:endParaRPr lang="en-US" altLang="ja-JP" sz="1100" dirty="0">
              <a:latin typeface="BIZ UDゴシック" panose="020B0400000000000000" pitchFamily="49" charset="-128"/>
              <a:ea typeface="BIZ UDゴシック" panose="020B0400000000000000" pitchFamily="49" charset="-128"/>
            </a:endParaRPr>
          </a:p>
          <a:p>
            <a:endParaRPr lang="en-US" altLang="ja-JP" sz="1100" dirty="0">
              <a:latin typeface="BIZ UDゴシック" panose="020B0400000000000000" pitchFamily="49" charset="-128"/>
              <a:ea typeface="BIZ UDゴシック" panose="020B0400000000000000" pitchFamily="49" charset="-128"/>
            </a:endParaRPr>
          </a:p>
          <a:p>
            <a:r>
              <a:rPr lang="ja-JP" altLang="en-US" sz="1100" dirty="0">
                <a:latin typeface="BIZ UDゴシック" panose="020B0400000000000000" pitchFamily="49" charset="-128"/>
                <a:ea typeface="BIZ UDゴシック" panose="020B0400000000000000" pitchFamily="49" charset="-128"/>
              </a:rPr>
              <a:t>みなさん自身はどうでしょうか。</a:t>
            </a:r>
            <a:endParaRPr lang="en-US" altLang="ja-JP" sz="1100" dirty="0">
              <a:latin typeface="BIZ UDゴシック" panose="020B0400000000000000" pitchFamily="49" charset="-128"/>
              <a:ea typeface="BIZ UDゴシック" panose="020B0400000000000000" pitchFamily="49" charset="-128"/>
            </a:endParaRPr>
          </a:p>
          <a:p>
            <a:endParaRPr lang="en-US" altLang="ja-JP" sz="1100" dirty="0">
              <a:latin typeface="BIZ UDゴシック" panose="020B0400000000000000" pitchFamily="49" charset="-128"/>
              <a:ea typeface="BIZ UDゴシック" panose="020B0400000000000000" pitchFamily="49" charset="-128"/>
            </a:endParaRPr>
          </a:p>
          <a:p>
            <a:r>
              <a:rPr lang="ja-JP" altLang="en-US" sz="1100" dirty="0">
                <a:latin typeface="BIZ UDゴシック" panose="020B0400000000000000" pitchFamily="49" charset="-128"/>
                <a:ea typeface="BIZ UDゴシック" panose="020B0400000000000000" pitchFamily="49" charset="-128"/>
              </a:rPr>
              <a:t>「こんなに少ないの？」、「結構多いな」と思った方様々かと思います。</a:t>
            </a:r>
            <a:endParaRPr lang="en-US" altLang="ja-JP" sz="1100" dirty="0">
              <a:latin typeface="BIZ UDゴシック" panose="020B0400000000000000" pitchFamily="49" charset="-128"/>
              <a:ea typeface="BIZ UDゴシック" panose="020B0400000000000000" pitchFamily="49" charset="-128"/>
            </a:endParaRPr>
          </a:p>
          <a:p>
            <a:endParaRPr lang="en-US" altLang="ja-JP" sz="1100" dirty="0">
              <a:latin typeface="BIZ UDゴシック" panose="020B0400000000000000" pitchFamily="49" charset="-128"/>
              <a:ea typeface="BIZ UDゴシック" panose="020B0400000000000000" pitchFamily="49" charset="-128"/>
            </a:endParaRPr>
          </a:p>
          <a:p>
            <a:r>
              <a:rPr lang="ja-JP" altLang="en-US" sz="1100" dirty="0">
                <a:latin typeface="BIZ UDゴシック" panose="020B0400000000000000" pitchFamily="49" charset="-128"/>
                <a:ea typeface="BIZ UDゴシック" panose="020B0400000000000000" pitchFamily="49" charset="-128"/>
              </a:rPr>
              <a:t>このあとさらに詳しく男性の育児・家事について見ていきたいと思います。　</a:t>
            </a:r>
            <a:endParaRPr lang="en-US" altLang="ja-JP" sz="1100" dirty="0">
              <a:latin typeface="BIZ UDゴシック" panose="020B0400000000000000" pitchFamily="49" charset="-128"/>
              <a:ea typeface="BIZ UDゴシック" panose="020B0400000000000000" pitchFamily="49" charset="-128"/>
            </a:endParaRPr>
          </a:p>
          <a:p>
            <a:endParaRPr lang="en-US" dirty="0">
              <a:solidFill>
                <a:schemeClr val="dk1"/>
              </a:solidFill>
            </a:endParaRPr>
          </a:p>
        </p:txBody>
      </p:sp>
    </p:spTree>
    <p:extLst>
      <p:ext uri="{BB962C8B-B14F-4D97-AF65-F5344CB8AC3E}">
        <p14:creationId xmlns:p14="http://schemas.microsoft.com/office/powerpoint/2010/main" val="38534148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1146f647f3a_0_659:notes"/>
          <p:cNvSpPr txBox="1">
            <a:spLocks noGrp="1"/>
          </p:cNvSpPr>
          <p:nvPr>
            <p:ph type="body" idx="1"/>
          </p:nvPr>
        </p:nvSpPr>
        <p:spPr>
          <a:xfrm>
            <a:off x="668588" y="5094128"/>
            <a:ext cx="5348695" cy="4826015"/>
          </a:xfrm>
          <a:prstGeom prst="rect">
            <a:avLst/>
          </a:prstGeom>
        </p:spPr>
        <p:txBody>
          <a:bodyPr spcFirstLastPara="1" wrap="square" lIns="91418" tIns="91418" rIns="91418" bIns="91418" anchor="t" anchorCtr="0">
            <a:noAutofit/>
          </a:bodyPr>
          <a:lstStyle/>
          <a:p>
            <a:endParaRPr dirty="0"/>
          </a:p>
        </p:txBody>
      </p:sp>
      <p:sp>
        <p:nvSpPr>
          <p:cNvPr id="158" name="Google Shape;158;g1146f647f3a_0_659:notes"/>
          <p:cNvSpPr>
            <a:spLocks noGrp="1" noRot="1" noChangeAspect="1"/>
          </p:cNvSpPr>
          <p:nvPr>
            <p:ph type="sldImg" idx="2"/>
          </p:nvPr>
        </p:nvSpPr>
        <p:spPr>
          <a:xfrm>
            <a:off x="-231775" y="804863"/>
            <a:ext cx="7148513" cy="402113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975105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g1146f647f3a_0_206:notes"/>
          <p:cNvSpPr>
            <a:spLocks noGrp="1" noRot="1" noChangeAspect="1"/>
          </p:cNvSpPr>
          <p:nvPr>
            <p:ph type="sldImg" idx="2"/>
          </p:nvPr>
        </p:nvSpPr>
        <p:spPr>
          <a:xfrm>
            <a:off x="-231775" y="804863"/>
            <a:ext cx="7148513" cy="402113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7" name="Google Shape;257;g1146f647f3a_0_206:notes"/>
          <p:cNvSpPr txBox="1">
            <a:spLocks noGrp="1"/>
          </p:cNvSpPr>
          <p:nvPr>
            <p:ph type="body" idx="1"/>
          </p:nvPr>
        </p:nvSpPr>
        <p:spPr>
          <a:xfrm>
            <a:off x="668588" y="5094128"/>
            <a:ext cx="5348695" cy="4826015"/>
          </a:xfrm>
          <a:prstGeom prst="rect">
            <a:avLst/>
          </a:prstGeom>
        </p:spPr>
        <p:txBody>
          <a:bodyPr spcFirstLastPara="1" wrap="square" lIns="91418" tIns="91418" rIns="91418" bIns="91418" anchor="t" anchorCtr="0">
            <a:noAutofit/>
          </a:bodyPr>
          <a:lstStyle/>
          <a:p>
            <a:r>
              <a:rPr lang="ja-JP" altLang="en-US" sz="1100" dirty="0">
                <a:latin typeface="BIZ UDゴシック" panose="020B0400000000000000" pitchFamily="49" charset="-128"/>
                <a:ea typeface="BIZ UDゴシック" panose="020B0400000000000000" pitchFamily="49" charset="-128"/>
              </a:rPr>
              <a:t>これは女性の愛情の変化を示しています。</a:t>
            </a:r>
            <a:endParaRPr lang="en-US" altLang="ja-JP" sz="1100" dirty="0">
              <a:latin typeface="BIZ UDゴシック" panose="020B0400000000000000" pitchFamily="49" charset="-128"/>
              <a:ea typeface="BIZ UDゴシック" panose="020B0400000000000000" pitchFamily="49" charset="-128"/>
            </a:endParaRPr>
          </a:p>
          <a:p>
            <a:endParaRPr lang="en-US" altLang="ja-JP" sz="1100" dirty="0">
              <a:latin typeface="BIZ UDゴシック" panose="020B0400000000000000" pitchFamily="49" charset="-128"/>
              <a:ea typeface="BIZ UDゴシック" panose="020B0400000000000000" pitchFamily="49" charset="-128"/>
            </a:endParaRPr>
          </a:p>
          <a:p>
            <a:r>
              <a:rPr lang="ja-JP" altLang="en-US" sz="1100" dirty="0">
                <a:latin typeface="BIZ UDゴシック" panose="020B0400000000000000" pitchFamily="49" charset="-128"/>
                <a:ea typeface="BIZ UDゴシック" panose="020B0400000000000000" pitchFamily="49" charset="-128"/>
              </a:rPr>
              <a:t>出産を機に愛情は子どもに集中します。</a:t>
            </a:r>
            <a:endParaRPr lang="en-US" altLang="ja-JP" sz="1100" dirty="0">
              <a:latin typeface="BIZ UDゴシック" panose="020B0400000000000000" pitchFamily="49" charset="-128"/>
              <a:ea typeface="BIZ UDゴシック" panose="020B0400000000000000" pitchFamily="49" charset="-128"/>
            </a:endParaRPr>
          </a:p>
          <a:p>
            <a:r>
              <a:rPr lang="ja-JP" altLang="en-US" sz="1100" dirty="0">
                <a:latin typeface="BIZ UDゴシック" panose="020B0400000000000000" pitchFamily="49" charset="-128"/>
                <a:ea typeface="BIZ UDゴシック" panose="020B0400000000000000" pitchFamily="49" charset="-128"/>
              </a:rPr>
              <a:t>その後、夫への愛情は「回復するグループ」と「低迷するグループ」に</a:t>
            </a:r>
            <a:r>
              <a:rPr lang="ja-JP" altLang="ja-JP" sz="1100" dirty="0">
                <a:latin typeface="BIZ UDゴシック" panose="020B0400000000000000" pitchFamily="49" charset="-128"/>
                <a:ea typeface="BIZ UDゴシック" panose="020B0400000000000000" pitchFamily="49" charset="-128"/>
              </a:rPr>
              <a:t>二極化</a:t>
            </a:r>
            <a:r>
              <a:rPr lang="ja-JP" altLang="en-US" sz="1100" dirty="0">
                <a:latin typeface="BIZ UDゴシック" panose="020B0400000000000000" pitchFamily="49" charset="-128"/>
                <a:ea typeface="BIZ UDゴシック" panose="020B0400000000000000" pitchFamily="49" charset="-128"/>
              </a:rPr>
              <a:t>すると言われています。</a:t>
            </a:r>
            <a:endParaRPr lang="en-US" altLang="ja-JP" sz="1100" dirty="0">
              <a:latin typeface="BIZ UDゴシック" panose="020B0400000000000000" pitchFamily="49" charset="-128"/>
              <a:ea typeface="BIZ UDゴシック" panose="020B0400000000000000" pitchFamily="49" charset="-128"/>
            </a:endParaRPr>
          </a:p>
          <a:p>
            <a:endParaRPr lang="en-US" altLang="ja-JP" sz="1100" dirty="0">
              <a:latin typeface="BIZ UDゴシック" panose="020B0400000000000000" pitchFamily="49" charset="-128"/>
              <a:ea typeface="BIZ UDゴシック" panose="020B0400000000000000" pitchFamily="49" charset="-128"/>
            </a:endParaRPr>
          </a:p>
          <a:p>
            <a:r>
              <a:rPr lang="ja-JP" altLang="ja-JP" sz="1100" dirty="0">
                <a:latin typeface="BIZ UDゴシック" panose="020B0400000000000000" pitchFamily="49" charset="-128"/>
                <a:ea typeface="BIZ UDゴシック" panose="020B0400000000000000" pitchFamily="49" charset="-128"/>
              </a:rPr>
              <a:t>二極化の鍵を握るのが、</a:t>
            </a:r>
            <a:r>
              <a:rPr lang="ja-JP" altLang="en-US" sz="1100" dirty="0">
                <a:latin typeface="BIZ UDゴシック" panose="020B0400000000000000" pitchFamily="49" charset="-128"/>
                <a:ea typeface="BIZ UDゴシック" panose="020B0400000000000000" pitchFamily="49" charset="-128"/>
              </a:rPr>
              <a:t>「出産直</a:t>
            </a:r>
            <a:r>
              <a:rPr lang="ja-JP" altLang="ja-JP" sz="1100" dirty="0">
                <a:latin typeface="BIZ UDゴシック" panose="020B0400000000000000" pitchFamily="49" charset="-128"/>
                <a:ea typeface="BIZ UDゴシック" panose="020B0400000000000000" pitchFamily="49" charset="-128"/>
              </a:rPr>
              <a:t>後から乳幼児期に夫婦で共に家事・育児を行ったか</a:t>
            </a:r>
            <a:r>
              <a:rPr lang="ja-JP" altLang="en-US" sz="1100" dirty="0">
                <a:latin typeface="BIZ UDゴシック" panose="020B0400000000000000" pitchFamily="49" charset="-128"/>
                <a:ea typeface="BIZ UDゴシック" panose="020B0400000000000000" pitchFamily="49" charset="-128"/>
              </a:rPr>
              <a:t>どうか」</a:t>
            </a:r>
            <a:endParaRPr lang="en-US" altLang="ja-JP" sz="1100" dirty="0">
              <a:latin typeface="BIZ UDゴシック" panose="020B0400000000000000" pitchFamily="49" charset="-128"/>
              <a:ea typeface="BIZ UDゴシック" panose="020B0400000000000000" pitchFamily="49" charset="-128"/>
            </a:endParaRPr>
          </a:p>
          <a:p>
            <a:endParaRPr lang="en-US" altLang="ja-JP" sz="1100" dirty="0">
              <a:latin typeface="BIZ UDゴシック" panose="020B0400000000000000" pitchFamily="49" charset="-128"/>
              <a:ea typeface="BIZ UDゴシック" panose="020B0400000000000000" pitchFamily="49" charset="-128"/>
            </a:endParaRPr>
          </a:p>
          <a:p>
            <a:r>
              <a:rPr lang="ja-JP" altLang="en-US" sz="1100" dirty="0">
                <a:latin typeface="BIZ UDゴシック" panose="020B0400000000000000" pitchFamily="49" charset="-128"/>
                <a:ea typeface="BIZ UDゴシック" panose="020B0400000000000000" pitchFamily="49" charset="-128"/>
              </a:rPr>
              <a:t>子育てのスタートを夫婦で一緒に頑張ることで、夫への愛情は順調に回復していくのです。</a:t>
            </a:r>
            <a:endParaRPr lang="en-US" altLang="ja-JP" sz="1100" dirty="0">
              <a:latin typeface="BIZ UDゴシック" panose="020B0400000000000000" pitchFamily="49" charset="-128"/>
              <a:ea typeface="BIZ UDゴシック" panose="020B0400000000000000" pitchFamily="49" charset="-128"/>
            </a:endParaRPr>
          </a:p>
          <a:p>
            <a:endParaRPr lang="en-US" altLang="ja-JP" sz="1100" dirty="0">
              <a:latin typeface="BIZ UDゴシック" panose="020B0400000000000000" pitchFamily="49" charset="-128"/>
              <a:ea typeface="BIZ UDゴシック" panose="020B0400000000000000" pitchFamily="49" charset="-128"/>
            </a:endParaRPr>
          </a:p>
          <a:p>
            <a:r>
              <a:rPr lang="ja-JP" altLang="en-US" sz="1100" dirty="0">
                <a:latin typeface="BIZ UDゴシック" panose="020B0400000000000000" pitchFamily="49" charset="-128"/>
                <a:ea typeface="BIZ UDゴシック" panose="020B0400000000000000" pitchFamily="49" charset="-128"/>
              </a:rPr>
              <a:t>もし、過去のことで思い当たる方も、次は家族の介護の際にも愛情復活のチャンスがあるそうですので</a:t>
            </a:r>
            <a:endParaRPr lang="en-US" altLang="ja-JP" sz="1100" dirty="0">
              <a:latin typeface="BIZ UDゴシック" panose="020B0400000000000000" pitchFamily="49" charset="-128"/>
              <a:ea typeface="BIZ UDゴシック" panose="020B0400000000000000" pitchFamily="49" charset="-128"/>
            </a:endParaRPr>
          </a:p>
          <a:p>
            <a:r>
              <a:rPr lang="ja-JP" altLang="en-US" sz="1100" dirty="0">
                <a:latin typeface="BIZ UDゴシック" panose="020B0400000000000000" pitchFamily="49" charset="-128"/>
                <a:ea typeface="BIZ UDゴシック" panose="020B0400000000000000" pitchFamily="49" charset="-128"/>
              </a:rPr>
              <a:t>まだ大丈夫です。</a:t>
            </a:r>
            <a:endParaRPr lang="en-US" altLang="ja-JP" sz="1100" dirty="0">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20235594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g1146f647f3a_0_206:notes"/>
          <p:cNvSpPr>
            <a:spLocks noGrp="1" noRot="1" noChangeAspect="1"/>
          </p:cNvSpPr>
          <p:nvPr>
            <p:ph type="sldImg" idx="2"/>
          </p:nvPr>
        </p:nvSpPr>
        <p:spPr>
          <a:xfrm>
            <a:off x="-231775" y="804863"/>
            <a:ext cx="7148513" cy="402113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7" name="Google Shape;257;g1146f647f3a_0_206:notes"/>
          <p:cNvSpPr txBox="1">
            <a:spLocks noGrp="1"/>
          </p:cNvSpPr>
          <p:nvPr>
            <p:ph type="body" idx="1"/>
          </p:nvPr>
        </p:nvSpPr>
        <p:spPr>
          <a:xfrm>
            <a:off x="668588" y="5094128"/>
            <a:ext cx="5348695" cy="4826015"/>
          </a:xfrm>
          <a:prstGeom prst="rect">
            <a:avLst/>
          </a:prstGeom>
        </p:spPr>
        <p:txBody>
          <a:bodyPr spcFirstLastPara="1" wrap="square" lIns="91418" tIns="91418" rIns="91418" bIns="91418" anchor="t" anchorCtr="0">
            <a:noAutofit/>
          </a:bodyPr>
          <a:lstStyle/>
          <a:p>
            <a:pPr>
              <a:buClr>
                <a:schemeClr val="dk1"/>
              </a:buClr>
              <a:buSzPts val="1100"/>
            </a:pPr>
            <a:r>
              <a:rPr lang="ja-JP" altLang="en-US" sz="1100" dirty="0">
                <a:solidFill>
                  <a:schemeClr val="dk1"/>
                </a:solidFill>
                <a:latin typeface="BIZ UDゴシック" panose="020B0400000000000000" pitchFamily="49" charset="-128"/>
                <a:ea typeface="BIZ UDゴシック" panose="020B0400000000000000" pitchFamily="49" charset="-128"/>
              </a:rPr>
              <a:t>夫婦の愛情のカギとなる産後のサポートについて見ていきましょう。</a:t>
            </a:r>
            <a:endParaRPr lang="en-US" altLang="ja-JP" sz="1100" dirty="0">
              <a:solidFill>
                <a:schemeClr val="dk1"/>
              </a:solidFill>
              <a:latin typeface="BIZ UDゴシック" panose="020B0400000000000000" pitchFamily="49" charset="-128"/>
              <a:ea typeface="BIZ UDゴシック" panose="020B0400000000000000" pitchFamily="49" charset="-128"/>
            </a:endParaRPr>
          </a:p>
          <a:p>
            <a:pPr>
              <a:buClr>
                <a:schemeClr val="dk1"/>
              </a:buClr>
              <a:buSzPts val="1100"/>
            </a:pPr>
            <a:endParaRPr lang="en-US" sz="1100" dirty="0">
              <a:solidFill>
                <a:schemeClr val="dk1"/>
              </a:solidFill>
              <a:latin typeface="BIZ UDゴシック" panose="020B0400000000000000" pitchFamily="49" charset="-128"/>
              <a:ea typeface="BIZ UDゴシック" panose="020B0400000000000000" pitchFamily="49" charset="-128"/>
            </a:endParaRPr>
          </a:p>
          <a:p>
            <a:pPr>
              <a:buClr>
                <a:schemeClr val="dk1"/>
              </a:buClr>
              <a:buSzPts val="1100"/>
            </a:pPr>
            <a:r>
              <a:rPr lang="ja-JP" altLang="en-US" sz="1100" dirty="0">
                <a:solidFill>
                  <a:schemeClr val="dk1"/>
                </a:solidFill>
                <a:latin typeface="BIZ UDゴシック" panose="020B0400000000000000" pitchFamily="49" charset="-128"/>
                <a:ea typeface="BIZ UDゴシック" panose="020B0400000000000000" pitchFamily="49" charset="-128"/>
              </a:rPr>
              <a:t>・ 妊娠・出産では、心身ともに大きな変化があります。</a:t>
            </a:r>
            <a:endParaRPr lang="en-US" altLang="ja-JP" sz="1100" dirty="0">
              <a:solidFill>
                <a:schemeClr val="dk1"/>
              </a:solidFill>
              <a:latin typeface="BIZ UDゴシック" panose="020B0400000000000000" pitchFamily="49" charset="-128"/>
              <a:ea typeface="BIZ UDゴシック" panose="020B0400000000000000" pitchFamily="49" charset="-128"/>
            </a:endParaRPr>
          </a:p>
          <a:p>
            <a:pPr>
              <a:buClr>
                <a:schemeClr val="dk1"/>
              </a:buClr>
              <a:buSzPts val="1100"/>
            </a:pPr>
            <a:r>
              <a:rPr lang="ja-JP" altLang="en-US" sz="1100" dirty="0">
                <a:solidFill>
                  <a:schemeClr val="dk1"/>
                </a:solidFill>
                <a:latin typeface="BIZ UDゴシック" panose="020B0400000000000000" pitchFamily="49" charset="-128"/>
                <a:ea typeface="BIZ UDゴシック" panose="020B0400000000000000" pitchFamily="49" charset="-128"/>
              </a:rPr>
              <a:t>  出産後はホルモンの変化や子育てへの不安等で、精神的に不安定になりがちです。</a:t>
            </a:r>
            <a:endParaRPr lang="en-US" altLang="ja-JP" sz="1100" dirty="0">
              <a:solidFill>
                <a:schemeClr val="dk1"/>
              </a:solidFill>
              <a:latin typeface="BIZ UDゴシック" panose="020B0400000000000000" pitchFamily="49" charset="-128"/>
              <a:ea typeface="BIZ UDゴシック" panose="020B0400000000000000" pitchFamily="49" charset="-128"/>
            </a:endParaRPr>
          </a:p>
          <a:p>
            <a:pPr>
              <a:buClr>
                <a:schemeClr val="dk1"/>
              </a:buClr>
              <a:buSzPts val="1100"/>
            </a:pPr>
            <a:r>
              <a:rPr lang="ja-JP" altLang="en-US" sz="1100" dirty="0">
                <a:solidFill>
                  <a:schemeClr val="dk1"/>
                </a:solidFill>
                <a:latin typeface="BIZ UDゴシック" panose="020B0400000000000000" pitchFamily="49" charset="-128"/>
                <a:ea typeface="BIZ UDゴシック" panose="020B0400000000000000" pitchFamily="49" charset="-128"/>
              </a:rPr>
              <a:t>  コロナ禍で里帰り出産・立ち会い出産ができないなど、 出産・育児をする方の</a:t>
            </a:r>
            <a:endParaRPr lang="en-US" altLang="ja-JP" sz="1100" dirty="0">
              <a:solidFill>
                <a:schemeClr val="dk1"/>
              </a:solidFill>
              <a:latin typeface="BIZ UDゴシック" panose="020B0400000000000000" pitchFamily="49" charset="-128"/>
              <a:ea typeface="BIZ UDゴシック" panose="020B0400000000000000" pitchFamily="49" charset="-128"/>
            </a:endParaRPr>
          </a:p>
          <a:p>
            <a:pPr>
              <a:buClr>
                <a:schemeClr val="dk1"/>
              </a:buClr>
              <a:buSzPts val="1100"/>
            </a:pPr>
            <a:r>
              <a:rPr lang="ja-JP" altLang="en-US" sz="1100" dirty="0">
                <a:solidFill>
                  <a:schemeClr val="dk1"/>
                </a:solidFill>
                <a:latin typeface="BIZ UDゴシック" panose="020B0400000000000000" pitchFamily="49" charset="-128"/>
                <a:ea typeface="BIZ UDゴシック" panose="020B0400000000000000" pitchFamily="49" charset="-128"/>
              </a:rPr>
              <a:t>  孤立も大きな課題となっています。</a:t>
            </a:r>
            <a:endParaRPr lang="en-US" altLang="ja-JP" sz="1100" dirty="0">
              <a:solidFill>
                <a:schemeClr val="dk1"/>
              </a:solidFill>
              <a:latin typeface="BIZ UDゴシック" panose="020B0400000000000000" pitchFamily="49" charset="-128"/>
              <a:ea typeface="BIZ UDゴシック" panose="020B0400000000000000" pitchFamily="49" charset="-128"/>
            </a:endParaRPr>
          </a:p>
          <a:p>
            <a:pPr>
              <a:buClr>
                <a:schemeClr val="dk1"/>
              </a:buClr>
              <a:buSzPts val="1100"/>
            </a:pPr>
            <a:endParaRPr lang="en-US" altLang="ja-JP" sz="1100" dirty="0">
              <a:solidFill>
                <a:schemeClr val="dk1"/>
              </a:solidFill>
              <a:latin typeface="BIZ UDゴシック" panose="020B0400000000000000" pitchFamily="49" charset="-128"/>
              <a:ea typeface="BIZ UDゴシック" panose="020B0400000000000000" pitchFamily="49" charset="-128"/>
            </a:endParaRPr>
          </a:p>
          <a:p>
            <a:pPr>
              <a:buClr>
                <a:schemeClr val="dk1"/>
              </a:buClr>
              <a:buSzPts val="1100"/>
            </a:pPr>
            <a:r>
              <a:rPr lang="ja-JP" altLang="en-US" sz="1100" dirty="0">
                <a:solidFill>
                  <a:schemeClr val="dk1"/>
                </a:solidFill>
                <a:latin typeface="BIZ UDゴシック" panose="020B0400000000000000" pitchFamily="49" charset="-128"/>
                <a:ea typeface="BIZ UDゴシック" panose="020B0400000000000000" pitchFamily="49" charset="-128"/>
              </a:rPr>
              <a:t>・ 精神的な不安が大きくなると「産後うつ」の状態となり、さまざまな心身の不調が続く</a:t>
            </a:r>
            <a:endParaRPr lang="en-US" altLang="ja-JP" sz="1100" dirty="0">
              <a:solidFill>
                <a:schemeClr val="dk1"/>
              </a:solidFill>
              <a:latin typeface="BIZ UDゴシック" panose="020B0400000000000000" pitchFamily="49" charset="-128"/>
              <a:ea typeface="BIZ UDゴシック" panose="020B0400000000000000" pitchFamily="49" charset="-128"/>
            </a:endParaRPr>
          </a:p>
          <a:p>
            <a:pPr>
              <a:buClr>
                <a:schemeClr val="dk1"/>
              </a:buClr>
              <a:buSzPts val="1100"/>
            </a:pPr>
            <a:r>
              <a:rPr lang="ja-JP" altLang="en-US" sz="1100" dirty="0">
                <a:solidFill>
                  <a:schemeClr val="dk1"/>
                </a:solidFill>
                <a:latin typeface="BIZ UDゴシック" panose="020B0400000000000000" pitchFamily="49" charset="-128"/>
                <a:ea typeface="BIZ UDゴシック" panose="020B0400000000000000" pitchFamily="49" charset="-128"/>
              </a:rPr>
              <a:t>　ことになります。場合によっては、子どもの虐待や、ママが自殺願望を抱くような事態</a:t>
            </a:r>
            <a:endParaRPr lang="en-US" altLang="ja-JP" sz="1100" dirty="0">
              <a:solidFill>
                <a:schemeClr val="dk1"/>
              </a:solidFill>
              <a:latin typeface="BIZ UDゴシック" panose="020B0400000000000000" pitchFamily="49" charset="-128"/>
              <a:ea typeface="BIZ UDゴシック" panose="020B0400000000000000" pitchFamily="49" charset="-128"/>
            </a:endParaRPr>
          </a:p>
          <a:p>
            <a:pPr>
              <a:buClr>
                <a:schemeClr val="dk1"/>
              </a:buClr>
              <a:buSzPts val="1100"/>
            </a:pPr>
            <a:r>
              <a:rPr lang="ja-JP" altLang="en-US" sz="1100" dirty="0">
                <a:solidFill>
                  <a:schemeClr val="dk1"/>
                </a:solidFill>
                <a:latin typeface="BIZ UDゴシック" panose="020B0400000000000000" pitchFamily="49" charset="-128"/>
                <a:ea typeface="BIZ UDゴシック" panose="020B0400000000000000" pitchFamily="49" charset="-128"/>
              </a:rPr>
              <a:t>　にもなりかねません。</a:t>
            </a:r>
            <a:endParaRPr lang="en-US" altLang="ja-JP" sz="1100" dirty="0">
              <a:solidFill>
                <a:schemeClr val="dk1"/>
              </a:solidFill>
              <a:latin typeface="BIZ UDゴシック" panose="020B0400000000000000" pitchFamily="49" charset="-128"/>
              <a:ea typeface="BIZ UDゴシック" panose="020B0400000000000000" pitchFamily="49" charset="-128"/>
            </a:endParaRPr>
          </a:p>
          <a:p>
            <a:pPr>
              <a:buClr>
                <a:schemeClr val="dk1"/>
              </a:buClr>
              <a:buSzPts val="1100"/>
            </a:pPr>
            <a:endParaRPr lang="en-US" sz="1100" dirty="0">
              <a:solidFill>
                <a:schemeClr val="dk1"/>
              </a:solidFill>
              <a:latin typeface="BIZ UDゴシック" panose="020B0400000000000000" pitchFamily="49" charset="-128"/>
              <a:ea typeface="BIZ UDゴシック" panose="020B0400000000000000" pitchFamily="49" charset="-128"/>
            </a:endParaRPr>
          </a:p>
          <a:p>
            <a:pPr>
              <a:buClr>
                <a:schemeClr val="dk1"/>
              </a:buClr>
              <a:buSzPts val="1100"/>
            </a:pPr>
            <a:r>
              <a:rPr lang="ja-JP" altLang="en-US" sz="1100" dirty="0">
                <a:solidFill>
                  <a:schemeClr val="dk1"/>
                </a:solidFill>
                <a:latin typeface="BIZ UDゴシック" panose="020B0400000000000000" pitchFamily="49" charset="-128"/>
                <a:ea typeface="BIZ UDゴシック" panose="020B0400000000000000" pitchFamily="49" charset="-128"/>
              </a:rPr>
              <a:t>・ 妊産婦の約</a:t>
            </a:r>
            <a:r>
              <a:rPr lang="en-US" altLang="ja-JP" sz="1100" dirty="0">
                <a:solidFill>
                  <a:schemeClr val="dk1"/>
                </a:solidFill>
                <a:latin typeface="BIZ UDゴシック" panose="020B0400000000000000" pitchFamily="49" charset="-128"/>
                <a:ea typeface="BIZ UDゴシック" panose="020B0400000000000000" pitchFamily="49" charset="-128"/>
              </a:rPr>
              <a:t>10</a:t>
            </a:r>
            <a:r>
              <a:rPr lang="ja-JP" altLang="en-US" sz="1100" dirty="0">
                <a:solidFill>
                  <a:schemeClr val="dk1"/>
                </a:solidFill>
                <a:latin typeface="BIZ UDゴシック" panose="020B0400000000000000" pitchFamily="49" charset="-128"/>
                <a:ea typeface="BIZ UDゴシック" panose="020B0400000000000000" pitchFamily="49" charset="-128"/>
              </a:rPr>
              <a:t>人に</a:t>
            </a:r>
            <a:r>
              <a:rPr lang="en-US" altLang="ja-JP" sz="1100" dirty="0">
                <a:solidFill>
                  <a:schemeClr val="dk1"/>
                </a:solidFill>
                <a:latin typeface="BIZ UDゴシック" panose="020B0400000000000000" pitchFamily="49" charset="-128"/>
                <a:ea typeface="BIZ UDゴシック" panose="020B0400000000000000" pitchFamily="49" charset="-128"/>
              </a:rPr>
              <a:t>1</a:t>
            </a:r>
            <a:r>
              <a:rPr lang="ja-JP" altLang="en-US" sz="1100" dirty="0">
                <a:solidFill>
                  <a:schemeClr val="dk1"/>
                </a:solidFill>
                <a:latin typeface="BIZ UDゴシック" panose="020B0400000000000000" pitchFamily="49" charset="-128"/>
                <a:ea typeface="BIZ UDゴシック" panose="020B0400000000000000" pitchFamily="49" charset="-128"/>
              </a:rPr>
              <a:t>人は「産後うつ」になるリスクがあると言われており、</a:t>
            </a:r>
            <a:endParaRPr lang="en-US" altLang="ja-JP" sz="1100" dirty="0">
              <a:solidFill>
                <a:schemeClr val="dk1"/>
              </a:solidFill>
              <a:latin typeface="BIZ UDゴシック" panose="020B0400000000000000" pitchFamily="49" charset="-128"/>
              <a:ea typeface="BIZ UDゴシック" panose="020B0400000000000000" pitchFamily="49" charset="-128"/>
            </a:endParaRPr>
          </a:p>
          <a:p>
            <a:pPr>
              <a:buClr>
                <a:schemeClr val="dk1"/>
              </a:buClr>
              <a:buSzPts val="1100"/>
            </a:pPr>
            <a:r>
              <a:rPr lang="ja-JP" altLang="en-US" sz="1100" dirty="0">
                <a:solidFill>
                  <a:schemeClr val="dk1"/>
                </a:solidFill>
                <a:latin typeface="BIZ UDゴシック" panose="020B0400000000000000" pitchFamily="49" charset="-128"/>
                <a:ea typeface="BIZ UDゴシック" panose="020B0400000000000000" pitchFamily="49" charset="-128"/>
              </a:rPr>
              <a:t>   とても身近な問題です。</a:t>
            </a:r>
            <a:endParaRPr lang="en-US" altLang="ja-JP" sz="1100" dirty="0">
              <a:solidFill>
                <a:schemeClr val="dk1"/>
              </a:solidFill>
              <a:latin typeface="BIZ UDゴシック" panose="020B0400000000000000" pitchFamily="49" charset="-128"/>
              <a:ea typeface="BIZ UDゴシック" panose="020B0400000000000000" pitchFamily="49" charset="-128"/>
            </a:endParaRPr>
          </a:p>
          <a:p>
            <a:pPr>
              <a:buClr>
                <a:schemeClr val="dk1"/>
              </a:buClr>
              <a:buSzPts val="1100"/>
            </a:pPr>
            <a:endParaRPr lang="en-US" altLang="ja-JP" sz="1100" dirty="0">
              <a:solidFill>
                <a:schemeClr val="dk1"/>
              </a:solidFill>
              <a:latin typeface="BIZ UDゴシック" panose="020B0400000000000000" pitchFamily="49" charset="-128"/>
              <a:ea typeface="BIZ UDゴシック" panose="020B0400000000000000" pitchFamily="49" charset="-128"/>
            </a:endParaRPr>
          </a:p>
          <a:p>
            <a:pPr>
              <a:buClr>
                <a:schemeClr val="dk1"/>
              </a:buClr>
              <a:buSzPts val="1100"/>
            </a:pPr>
            <a:r>
              <a:rPr lang="ja-JP" altLang="en-US" sz="1100" dirty="0">
                <a:solidFill>
                  <a:schemeClr val="dk1"/>
                </a:solidFill>
                <a:latin typeface="BIZ UDゴシック" panose="020B0400000000000000" pitchFamily="49" charset="-128"/>
                <a:ea typeface="BIZ UDゴシック" panose="020B0400000000000000" pitchFamily="49" charset="-128"/>
              </a:rPr>
              <a:t>・ この大変な時期のママと子どもをサポートするのは、一番近くにいるパパの</a:t>
            </a:r>
            <a:endParaRPr lang="en-US" altLang="ja-JP" sz="1100" dirty="0">
              <a:solidFill>
                <a:schemeClr val="dk1"/>
              </a:solidFill>
              <a:latin typeface="BIZ UDゴシック" panose="020B0400000000000000" pitchFamily="49" charset="-128"/>
              <a:ea typeface="BIZ UDゴシック" panose="020B0400000000000000" pitchFamily="49" charset="-128"/>
            </a:endParaRPr>
          </a:p>
          <a:p>
            <a:pPr>
              <a:buClr>
                <a:schemeClr val="dk1"/>
              </a:buClr>
              <a:buSzPts val="1100"/>
            </a:pPr>
            <a:r>
              <a:rPr lang="ja-JP" altLang="en-US" sz="1100" dirty="0">
                <a:solidFill>
                  <a:schemeClr val="dk1"/>
                </a:solidFill>
                <a:latin typeface="BIZ UDゴシック" panose="020B0400000000000000" pitchFamily="49" charset="-128"/>
                <a:ea typeface="BIZ UDゴシック" panose="020B0400000000000000" pitchFamily="49" charset="-128"/>
              </a:rPr>
              <a:t>　重要な役割です。</a:t>
            </a:r>
            <a:endParaRPr lang="en-US" altLang="ja-JP" sz="1100" dirty="0">
              <a:solidFill>
                <a:schemeClr val="dk1"/>
              </a:solidFill>
              <a:latin typeface="BIZ UDゴシック" panose="020B0400000000000000" pitchFamily="49" charset="-128"/>
              <a:ea typeface="BIZ UDゴシック" panose="020B0400000000000000" pitchFamily="49" charset="-128"/>
            </a:endParaRPr>
          </a:p>
          <a:p>
            <a:pPr>
              <a:buClr>
                <a:schemeClr val="dk1"/>
              </a:buClr>
              <a:buSzPts val="1100"/>
            </a:pPr>
            <a:endParaRPr lang="en-US" sz="1100" dirty="0">
              <a:solidFill>
                <a:schemeClr val="dk1"/>
              </a:solidFill>
              <a:latin typeface="BIZ UDゴシック" panose="020B0400000000000000" pitchFamily="49" charset="-128"/>
              <a:ea typeface="BIZ UDゴシック" panose="020B0400000000000000" pitchFamily="49" charset="-128"/>
            </a:endParaRPr>
          </a:p>
          <a:p>
            <a:pPr>
              <a:buClr>
                <a:schemeClr val="dk1"/>
              </a:buClr>
              <a:buSzPts val="1100"/>
            </a:pPr>
            <a:r>
              <a:rPr lang="ja-JP" altLang="en-US" sz="1100" dirty="0">
                <a:solidFill>
                  <a:schemeClr val="dk1"/>
                </a:solidFill>
                <a:latin typeface="BIZ UDゴシック" panose="020B0400000000000000" pitchFamily="49" charset="-128"/>
                <a:ea typeface="BIZ UDゴシック" panose="020B0400000000000000" pitchFamily="49" charset="-128"/>
              </a:rPr>
              <a:t>・ また職場においてもこの時期に本人や配偶者の希望に応じて、育休取得を支</a:t>
            </a:r>
            <a:endParaRPr lang="en-US" altLang="ja-JP" sz="1100" dirty="0">
              <a:solidFill>
                <a:schemeClr val="dk1"/>
              </a:solidFill>
              <a:latin typeface="BIZ UDゴシック" panose="020B0400000000000000" pitchFamily="49" charset="-128"/>
              <a:ea typeface="BIZ UDゴシック" panose="020B0400000000000000" pitchFamily="49" charset="-128"/>
            </a:endParaRPr>
          </a:p>
          <a:p>
            <a:pPr>
              <a:buClr>
                <a:schemeClr val="dk1"/>
              </a:buClr>
              <a:buSzPts val="1100"/>
            </a:pPr>
            <a:r>
              <a:rPr lang="ja-JP" altLang="en-US" sz="1100" dirty="0">
                <a:solidFill>
                  <a:schemeClr val="dk1"/>
                </a:solidFill>
                <a:latin typeface="BIZ UDゴシック" panose="020B0400000000000000" pitchFamily="49" charset="-128"/>
                <a:ea typeface="BIZ UDゴシック" panose="020B0400000000000000" pitchFamily="49" charset="-128"/>
              </a:rPr>
              <a:t>　</a:t>
            </a:r>
            <a:r>
              <a:rPr lang="ja-JP" altLang="en-US" sz="1100" dirty="0" err="1">
                <a:solidFill>
                  <a:schemeClr val="dk1"/>
                </a:solidFill>
                <a:latin typeface="BIZ UDゴシック" panose="020B0400000000000000" pitchFamily="49" charset="-128"/>
                <a:ea typeface="BIZ UDゴシック" panose="020B0400000000000000" pitchFamily="49" charset="-128"/>
              </a:rPr>
              <a:t>援したり</a:t>
            </a:r>
            <a:r>
              <a:rPr lang="ja-JP" altLang="en-US" sz="1100" dirty="0">
                <a:solidFill>
                  <a:schemeClr val="dk1"/>
                </a:solidFill>
                <a:latin typeface="BIZ UDゴシック" panose="020B0400000000000000" pitchFamily="49" charset="-128"/>
                <a:ea typeface="BIZ UDゴシック" panose="020B0400000000000000" pitchFamily="49" charset="-128"/>
              </a:rPr>
              <a:t>、育休を取らない場合でも、定時で帰れるようにするなど、職場に</a:t>
            </a:r>
            <a:r>
              <a:rPr lang="ja-JP" altLang="en-US" sz="1100" dirty="0" err="1">
                <a:solidFill>
                  <a:schemeClr val="dk1"/>
                </a:solidFill>
                <a:latin typeface="BIZ UDゴシック" panose="020B0400000000000000" pitchFamily="49" charset="-128"/>
                <a:ea typeface="BIZ UDゴシック" panose="020B0400000000000000" pitchFamily="49" charset="-128"/>
              </a:rPr>
              <a:t>お</a:t>
            </a:r>
            <a:endParaRPr lang="en-US" altLang="ja-JP" sz="1100" dirty="0">
              <a:solidFill>
                <a:schemeClr val="dk1"/>
              </a:solidFill>
              <a:latin typeface="BIZ UDゴシック" panose="020B0400000000000000" pitchFamily="49" charset="-128"/>
              <a:ea typeface="BIZ UDゴシック" panose="020B0400000000000000" pitchFamily="49" charset="-128"/>
            </a:endParaRPr>
          </a:p>
          <a:p>
            <a:pPr>
              <a:buClr>
                <a:schemeClr val="dk1"/>
              </a:buClr>
              <a:buSzPts val="1100"/>
            </a:pPr>
            <a:r>
              <a:rPr lang="ja-JP" altLang="en-US" sz="1100" dirty="0">
                <a:solidFill>
                  <a:schemeClr val="dk1"/>
                </a:solidFill>
                <a:latin typeface="BIZ UDゴシック" panose="020B0400000000000000" pitchFamily="49" charset="-128"/>
                <a:ea typeface="BIZ UDゴシック" panose="020B0400000000000000" pitchFamily="49" charset="-128"/>
              </a:rPr>
              <a:t>　けるサポートも重要です。</a:t>
            </a:r>
            <a:endParaRPr lang="en-US" altLang="ja-JP" sz="1100" dirty="0">
              <a:solidFill>
                <a:schemeClr val="dk1"/>
              </a:solidFill>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33457341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0EDD50E0-7A60-48B1-92D8-8E4DBEA24A40}" type="datetime1">
              <a:rPr kumimoji="1" lang="ja-JP" altLang="en-US" smtClean="0"/>
              <a:t>2022/3/30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836BC66-FDFC-4D34-96B9-6260B7296809}" type="slidenum">
              <a:rPr kumimoji="1" lang="ja-JP" altLang="en-US" smtClean="0"/>
              <a:t>‹#›</a:t>
            </a:fld>
            <a:endParaRPr kumimoji="1" lang="ja-JP" altLang="en-US"/>
          </a:p>
        </p:txBody>
      </p:sp>
    </p:spTree>
    <p:extLst>
      <p:ext uri="{BB962C8B-B14F-4D97-AF65-F5344CB8AC3E}">
        <p14:creationId xmlns:p14="http://schemas.microsoft.com/office/powerpoint/2010/main" val="26312909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4DC3D34E-62BB-4EFE-8E3B-8EB14F6699C9}" type="datetime1">
              <a:rPr kumimoji="1" lang="ja-JP" altLang="en-US" smtClean="0"/>
              <a:t>2022/3/30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836BC66-FDFC-4D34-96B9-6260B7296809}" type="slidenum">
              <a:rPr kumimoji="1" lang="ja-JP" altLang="en-US" smtClean="0"/>
              <a:t>‹#›</a:t>
            </a:fld>
            <a:endParaRPr kumimoji="1" lang="ja-JP" altLang="en-US"/>
          </a:p>
        </p:txBody>
      </p:sp>
    </p:spTree>
    <p:extLst>
      <p:ext uri="{BB962C8B-B14F-4D97-AF65-F5344CB8AC3E}">
        <p14:creationId xmlns:p14="http://schemas.microsoft.com/office/powerpoint/2010/main" val="22322784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BAF6CA53-A0C1-4024-8201-FC53962CF904}" type="datetime1">
              <a:rPr kumimoji="1" lang="ja-JP" altLang="en-US" smtClean="0"/>
              <a:t>2022/3/30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836BC66-FDFC-4D34-96B9-6260B7296809}" type="slidenum">
              <a:rPr kumimoji="1" lang="ja-JP" altLang="en-US" smtClean="0"/>
              <a:t>‹#›</a:t>
            </a:fld>
            <a:endParaRPr kumimoji="1" lang="ja-JP" altLang="en-US"/>
          </a:p>
        </p:txBody>
      </p:sp>
    </p:spTree>
    <p:extLst>
      <p:ext uri="{BB962C8B-B14F-4D97-AF65-F5344CB8AC3E}">
        <p14:creationId xmlns:p14="http://schemas.microsoft.com/office/powerpoint/2010/main" val="19917885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F3C86B8C-1AF6-4180-9D8C-1CA1D2BC99F0}" type="datetime1">
              <a:rPr kumimoji="1" lang="ja-JP" altLang="en-US" smtClean="0"/>
              <a:t>2022/3/30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836BC66-FDFC-4D34-96B9-6260B7296809}" type="slidenum">
              <a:rPr kumimoji="1" lang="ja-JP" altLang="en-US" smtClean="0"/>
              <a:t>‹#›</a:t>
            </a:fld>
            <a:endParaRPr kumimoji="1" lang="ja-JP" altLang="en-US"/>
          </a:p>
        </p:txBody>
      </p:sp>
    </p:spTree>
    <p:extLst>
      <p:ext uri="{BB962C8B-B14F-4D97-AF65-F5344CB8AC3E}">
        <p14:creationId xmlns:p14="http://schemas.microsoft.com/office/powerpoint/2010/main" val="17921041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B71FDBB2-35DD-4470-AF4E-2A02BDF7E334}" type="datetime1">
              <a:rPr kumimoji="1" lang="ja-JP" altLang="en-US" smtClean="0"/>
              <a:t>2022/3/30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836BC66-FDFC-4D34-96B9-6260B7296809}" type="slidenum">
              <a:rPr kumimoji="1" lang="ja-JP" altLang="en-US" smtClean="0"/>
              <a:t>‹#›</a:t>
            </a:fld>
            <a:endParaRPr kumimoji="1" lang="ja-JP" altLang="en-US"/>
          </a:p>
        </p:txBody>
      </p:sp>
    </p:spTree>
    <p:extLst>
      <p:ext uri="{BB962C8B-B14F-4D97-AF65-F5344CB8AC3E}">
        <p14:creationId xmlns:p14="http://schemas.microsoft.com/office/powerpoint/2010/main" val="16851453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56CB71B4-CAF2-459A-8BFB-D31C2314015B}" type="datetime1">
              <a:rPr kumimoji="1" lang="ja-JP" altLang="en-US" smtClean="0"/>
              <a:t>2022/3/30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836BC66-FDFC-4D34-96B9-6260B7296809}" type="slidenum">
              <a:rPr kumimoji="1" lang="ja-JP" altLang="en-US" smtClean="0"/>
              <a:t>‹#›</a:t>
            </a:fld>
            <a:endParaRPr kumimoji="1" lang="ja-JP" altLang="en-US"/>
          </a:p>
        </p:txBody>
      </p:sp>
    </p:spTree>
    <p:extLst>
      <p:ext uri="{BB962C8B-B14F-4D97-AF65-F5344CB8AC3E}">
        <p14:creationId xmlns:p14="http://schemas.microsoft.com/office/powerpoint/2010/main" val="6765947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839789" y="2505075"/>
            <a:ext cx="5157787"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6172201" y="2505075"/>
            <a:ext cx="5183188"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1A2BF2FF-2D52-4E3B-A2BF-7DCCD6FCAC4B}" type="datetime1">
              <a:rPr kumimoji="1" lang="ja-JP" altLang="en-US" smtClean="0"/>
              <a:t>2022/3/30</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D836BC66-FDFC-4D34-96B9-6260B7296809}" type="slidenum">
              <a:rPr kumimoji="1" lang="ja-JP" altLang="en-US" smtClean="0"/>
              <a:t>‹#›</a:t>
            </a:fld>
            <a:endParaRPr kumimoji="1" lang="ja-JP" altLang="en-US"/>
          </a:p>
        </p:txBody>
      </p:sp>
    </p:spTree>
    <p:extLst>
      <p:ext uri="{BB962C8B-B14F-4D97-AF65-F5344CB8AC3E}">
        <p14:creationId xmlns:p14="http://schemas.microsoft.com/office/powerpoint/2010/main" val="17993122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779398E8-9027-4913-80F2-48703C685940}" type="datetime1">
              <a:rPr kumimoji="1" lang="ja-JP" altLang="en-US" smtClean="0"/>
              <a:t>2022/3/30</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D836BC66-FDFC-4D34-96B9-6260B7296809}" type="slidenum">
              <a:rPr kumimoji="1" lang="ja-JP" altLang="en-US" smtClean="0"/>
              <a:t>‹#›</a:t>
            </a:fld>
            <a:endParaRPr kumimoji="1" lang="ja-JP" altLang="en-US"/>
          </a:p>
        </p:txBody>
      </p:sp>
    </p:spTree>
    <p:extLst>
      <p:ext uri="{BB962C8B-B14F-4D97-AF65-F5344CB8AC3E}">
        <p14:creationId xmlns:p14="http://schemas.microsoft.com/office/powerpoint/2010/main" val="24355446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BD93FB-6531-467B-8412-720457DC9F06}" type="datetime1">
              <a:rPr kumimoji="1" lang="ja-JP" altLang="en-US" smtClean="0"/>
              <a:t>2022/3/30</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D836BC66-FDFC-4D34-96B9-6260B7296809}" type="slidenum">
              <a:rPr kumimoji="1" lang="ja-JP" altLang="en-US" smtClean="0"/>
              <a:t>‹#›</a:t>
            </a:fld>
            <a:endParaRPr kumimoji="1" lang="ja-JP" altLang="en-US"/>
          </a:p>
        </p:txBody>
      </p:sp>
    </p:spTree>
    <p:extLst>
      <p:ext uri="{BB962C8B-B14F-4D97-AF65-F5344CB8AC3E}">
        <p14:creationId xmlns:p14="http://schemas.microsoft.com/office/powerpoint/2010/main" val="37373270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96C6F04D-7A7E-49BD-9DB0-03188F6E44AE}" type="datetime1">
              <a:rPr kumimoji="1" lang="ja-JP" altLang="en-US" smtClean="0"/>
              <a:t>2022/3/30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836BC66-FDFC-4D34-96B9-6260B7296809}" type="slidenum">
              <a:rPr kumimoji="1" lang="ja-JP" altLang="en-US" smtClean="0"/>
              <a:t>‹#›</a:t>
            </a:fld>
            <a:endParaRPr kumimoji="1" lang="ja-JP" altLang="en-US"/>
          </a:p>
        </p:txBody>
      </p:sp>
    </p:spTree>
    <p:extLst>
      <p:ext uri="{BB962C8B-B14F-4D97-AF65-F5344CB8AC3E}">
        <p14:creationId xmlns:p14="http://schemas.microsoft.com/office/powerpoint/2010/main" val="3953288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0FEB6EA8-388A-41F4-A9AE-042850805579}" type="datetime1">
              <a:rPr kumimoji="1" lang="ja-JP" altLang="en-US" smtClean="0"/>
              <a:t>2022/3/30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836BC66-FDFC-4D34-96B9-6260B7296809}" type="slidenum">
              <a:rPr kumimoji="1" lang="ja-JP" altLang="en-US" smtClean="0"/>
              <a:t>‹#›</a:t>
            </a:fld>
            <a:endParaRPr kumimoji="1" lang="ja-JP" altLang="en-US"/>
          </a:p>
        </p:txBody>
      </p:sp>
    </p:spTree>
    <p:extLst>
      <p:ext uri="{BB962C8B-B14F-4D97-AF65-F5344CB8AC3E}">
        <p14:creationId xmlns:p14="http://schemas.microsoft.com/office/powerpoint/2010/main" val="28869202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7B3CA9-5CD8-4D46-9EA6-F2D64A7FEFF2}" type="datetime1">
              <a:rPr kumimoji="1" lang="ja-JP" altLang="en-US" smtClean="0"/>
              <a:t>2022/3/30</a:t>
            </a:fld>
            <a:endParaRPr kumimoji="1" lang="ja-JP" alt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36BC66-FDFC-4D34-96B9-6260B7296809}" type="slidenum">
              <a:rPr kumimoji="1" lang="ja-JP" altLang="en-US" smtClean="0"/>
              <a:t>‹#›</a:t>
            </a:fld>
            <a:endParaRPr kumimoji="1" lang="ja-JP" altLang="en-US"/>
          </a:p>
        </p:txBody>
      </p:sp>
    </p:spTree>
    <p:extLst>
      <p:ext uri="{BB962C8B-B14F-4D97-AF65-F5344CB8AC3E}">
        <p14:creationId xmlns:p14="http://schemas.microsoft.com/office/powerpoint/2010/main" val="108098764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377"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377" rtl="0" eaLnBrk="1" latinLnBrk="0" hangingPunct="1">
        <a:defRPr kumimoji="1" sz="1800" kern="1200">
          <a:solidFill>
            <a:schemeClr val="tx1"/>
          </a:solidFill>
          <a:latin typeface="+mn-lt"/>
          <a:ea typeface="+mn-ea"/>
          <a:cs typeface="+mn-cs"/>
        </a:defRPr>
      </a:lvl1pPr>
      <a:lvl2pPr marL="457189" algn="l" defTabSz="914377" rtl="0" eaLnBrk="1" latinLnBrk="0" hangingPunct="1">
        <a:defRPr kumimoji="1" sz="1800" kern="1200">
          <a:solidFill>
            <a:schemeClr val="tx1"/>
          </a:solidFill>
          <a:latin typeface="+mn-lt"/>
          <a:ea typeface="+mn-ea"/>
          <a:cs typeface="+mn-cs"/>
        </a:defRPr>
      </a:lvl2pPr>
      <a:lvl3pPr marL="914377" algn="l" defTabSz="914377" rtl="0" eaLnBrk="1" latinLnBrk="0" hangingPunct="1">
        <a:defRPr kumimoji="1" sz="1800" kern="1200">
          <a:solidFill>
            <a:schemeClr val="tx1"/>
          </a:solidFill>
          <a:latin typeface="+mn-lt"/>
          <a:ea typeface="+mn-ea"/>
          <a:cs typeface="+mn-cs"/>
        </a:defRPr>
      </a:lvl3pPr>
      <a:lvl4pPr marL="1371566" algn="l" defTabSz="914377" rtl="0" eaLnBrk="1" latinLnBrk="0" hangingPunct="1">
        <a:defRPr kumimoji="1" sz="1800" kern="1200">
          <a:solidFill>
            <a:schemeClr val="tx1"/>
          </a:solidFill>
          <a:latin typeface="+mn-lt"/>
          <a:ea typeface="+mn-ea"/>
          <a:cs typeface="+mn-cs"/>
        </a:defRPr>
      </a:lvl4pPr>
      <a:lvl5pPr marL="1828754" algn="l" defTabSz="914377" rtl="0" eaLnBrk="1" latinLnBrk="0" hangingPunct="1">
        <a:defRPr kumimoji="1" sz="1800" kern="1200">
          <a:solidFill>
            <a:schemeClr val="tx1"/>
          </a:solidFill>
          <a:latin typeface="+mn-lt"/>
          <a:ea typeface="+mn-ea"/>
          <a:cs typeface="+mn-cs"/>
        </a:defRPr>
      </a:lvl5pPr>
      <a:lvl6pPr marL="2285943" algn="l" defTabSz="914377" rtl="0" eaLnBrk="1" latinLnBrk="0" hangingPunct="1">
        <a:defRPr kumimoji="1" sz="1800" kern="1200">
          <a:solidFill>
            <a:schemeClr val="tx1"/>
          </a:solidFill>
          <a:latin typeface="+mn-lt"/>
          <a:ea typeface="+mn-ea"/>
          <a:cs typeface="+mn-cs"/>
        </a:defRPr>
      </a:lvl6pPr>
      <a:lvl7pPr marL="2743131" algn="l" defTabSz="914377" rtl="0" eaLnBrk="1" latinLnBrk="0" hangingPunct="1">
        <a:defRPr kumimoji="1" sz="1800" kern="1200">
          <a:solidFill>
            <a:schemeClr val="tx1"/>
          </a:solidFill>
          <a:latin typeface="+mn-lt"/>
          <a:ea typeface="+mn-ea"/>
          <a:cs typeface="+mn-cs"/>
        </a:defRPr>
      </a:lvl7pPr>
      <a:lvl8pPr marL="3200320" algn="l" defTabSz="914377" rtl="0" eaLnBrk="1" latinLnBrk="0" hangingPunct="1">
        <a:defRPr kumimoji="1" sz="1800" kern="1200">
          <a:solidFill>
            <a:schemeClr val="tx1"/>
          </a:solidFill>
          <a:latin typeface="+mn-lt"/>
          <a:ea typeface="+mn-ea"/>
          <a:cs typeface="+mn-cs"/>
        </a:defRPr>
      </a:lvl8pPr>
      <a:lvl9pPr marL="3657509" algn="l" defTabSz="914377"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4" name="Google Shape;104;p16"/>
          <p:cNvSpPr/>
          <p:nvPr/>
        </p:nvSpPr>
        <p:spPr>
          <a:xfrm>
            <a:off x="0" y="1"/>
            <a:ext cx="12192000" cy="6858000"/>
          </a:xfrm>
          <a:prstGeom prst="rect">
            <a:avLst/>
          </a:prstGeom>
          <a:noFill/>
          <a:ln>
            <a:noFill/>
          </a:ln>
        </p:spPr>
        <p:txBody>
          <a:bodyPr spcFirstLastPara="1" wrap="square" lIns="121900" tIns="121900" rIns="121900" bIns="121900" anchor="ctr" anchorCtr="0">
            <a:noAutofit/>
          </a:bodyPr>
          <a:lstStyle/>
          <a:p>
            <a:pPr algn="ctr"/>
            <a:endParaRPr sz="1300" b="1" dirty="0">
              <a:solidFill>
                <a:schemeClr val="dk1"/>
              </a:solidFill>
              <a:latin typeface="UD デジタル 教科書体 N-B" panose="02020700000000000000" pitchFamily="17" charset="-128"/>
              <a:ea typeface="UD デジタル 教科書体 N-B" panose="02020700000000000000" pitchFamily="17" charset="-128"/>
            </a:endParaRPr>
          </a:p>
          <a:p>
            <a:pPr algn="ctr"/>
            <a:r>
              <a:rPr lang="ja-JP" altLang="en-US" sz="5600" b="1" dirty="0">
                <a:solidFill>
                  <a:schemeClr val="dk1"/>
                </a:solidFill>
                <a:effectLst>
                  <a:outerShdw blurRad="38100" dist="38100" dir="2700000" algn="tl">
                    <a:srgbClr val="000000">
                      <a:alpha val="43137"/>
                    </a:srgbClr>
                  </a:outerShdw>
                </a:effectLst>
                <a:latin typeface="UD デジタル 教科書体 N-B" panose="02020700000000000000" pitchFamily="17" charset="-128"/>
                <a:ea typeface="UD デジタル 教科書体 N-B" panose="02020700000000000000" pitchFamily="17" charset="-128"/>
              </a:rPr>
              <a:t>男性の育児応援ワークショップ</a:t>
            </a:r>
            <a:endParaRPr sz="5600" b="1" dirty="0">
              <a:solidFill>
                <a:schemeClr val="dk1"/>
              </a:solidFill>
              <a:effectLst>
                <a:outerShdw blurRad="38100" dist="38100" dir="2700000" algn="tl">
                  <a:srgbClr val="000000">
                    <a:alpha val="43137"/>
                  </a:srgbClr>
                </a:outerShdw>
              </a:effectLst>
              <a:latin typeface="UD デジタル 教科書体 N-B" panose="02020700000000000000" pitchFamily="17" charset="-128"/>
              <a:ea typeface="UD デジタル 教科書体 N-B" panose="02020700000000000000" pitchFamily="17" charset="-128"/>
            </a:endParaRPr>
          </a:p>
          <a:p>
            <a:pPr algn="ctr"/>
            <a:endParaRPr sz="4800" b="1" dirty="0">
              <a:solidFill>
                <a:schemeClr val="dk1"/>
              </a:solidFill>
              <a:latin typeface="UD デジタル 教科書体 N-B" panose="02020700000000000000" pitchFamily="17" charset="-128"/>
              <a:ea typeface="UD デジタル 教科書体 N-B" panose="02020700000000000000" pitchFamily="17" charset="-128"/>
            </a:endParaRPr>
          </a:p>
          <a:p>
            <a:endParaRPr sz="4000" b="1" dirty="0">
              <a:solidFill>
                <a:schemeClr val="dk1"/>
              </a:solidFill>
              <a:latin typeface="UD デジタル 教科書体 N-B" panose="02020700000000000000" pitchFamily="17" charset="-128"/>
              <a:ea typeface="UD デジタル 教科書体 N-B" panose="02020700000000000000" pitchFamily="17" charset="-128"/>
            </a:endParaRPr>
          </a:p>
        </p:txBody>
      </p:sp>
      <p:pic>
        <p:nvPicPr>
          <p:cNvPr id="106" name="Google Shape;106;p16"/>
          <p:cNvPicPr preferRelativeResize="0"/>
          <p:nvPr/>
        </p:nvPicPr>
        <p:blipFill rotWithShape="1">
          <a:blip r:embed="rId3">
            <a:alphaModFix/>
          </a:blip>
          <a:srcRect l="55458"/>
          <a:stretch/>
        </p:blipFill>
        <p:spPr>
          <a:xfrm>
            <a:off x="5533732" y="3943243"/>
            <a:ext cx="1124539" cy="1116539"/>
          </a:xfrm>
          <a:prstGeom prst="rect">
            <a:avLst/>
          </a:prstGeom>
          <a:noFill/>
          <a:ln>
            <a:noFill/>
          </a:ln>
        </p:spPr>
      </p:pic>
      <p:sp>
        <p:nvSpPr>
          <p:cNvPr id="9" name="Google Shape;114;p17">
            <a:extLst>
              <a:ext uri="{FF2B5EF4-FFF2-40B4-BE49-F238E27FC236}">
                <a16:creationId xmlns:a16="http://schemas.microsoft.com/office/drawing/2014/main" id="{2AE62651-50F5-5B4F-AEBD-1CCAD3D5E9AD}"/>
              </a:ext>
            </a:extLst>
          </p:cNvPr>
          <p:cNvSpPr txBox="1">
            <a:spLocks noGrp="1"/>
          </p:cNvSpPr>
          <p:nvPr>
            <p:ph type="sldNum" sz="quarter" idx="12"/>
          </p:nvPr>
        </p:nvSpPr>
        <p:spPr>
          <a:xfrm>
            <a:off x="11780207" y="6587759"/>
            <a:ext cx="388800" cy="232500"/>
          </a:xfrm>
          <a:prstGeom prst="rect">
            <a:avLst/>
          </a:prstGeom>
          <a:noFill/>
          <a:ln>
            <a:noFill/>
          </a:ln>
        </p:spPr>
        <p:txBody>
          <a:bodyPr spcFirstLastPara="1" vert="horz" wrap="square" lIns="43675" tIns="43675" rIns="43675" bIns="43675" rtlCol="0" anchor="t" anchorCtr="0">
            <a:noAutofit/>
          </a:bodyPr>
          <a:lstStyle/>
          <a:p>
            <a:pPr algn="ctr">
              <a:buClr>
                <a:srgbClr val="271818"/>
              </a:buClr>
              <a:buSzPts val="1600"/>
            </a:pPr>
            <a:fld id="{00000000-1234-1234-1234-123412341234}" type="slidenum">
              <a:rPr lang="en-US" altLang="ja-JP">
                <a:latin typeface="UD デジタル 教科書体 N-B" panose="02020700000000000000" pitchFamily="17" charset="-128"/>
                <a:ea typeface="UD デジタル 教科書体 N-B" panose="02020700000000000000" pitchFamily="17" charset="-128"/>
              </a:rPr>
              <a:pPr algn="ctr">
                <a:buClr>
                  <a:srgbClr val="271818"/>
                </a:buClr>
                <a:buSzPts val="1600"/>
              </a:pPr>
              <a:t>1</a:t>
            </a:fld>
            <a:endParaRPr dirty="0">
              <a:latin typeface="UD デジタル 教科書体 N-B" panose="02020700000000000000" pitchFamily="17" charset="-128"/>
              <a:ea typeface="UD デジタル 教科書体 N-B" panose="02020700000000000000" pitchFamily="17" charset="-128"/>
            </a:endParaRPr>
          </a:p>
        </p:txBody>
      </p:sp>
      <p:pic>
        <p:nvPicPr>
          <p:cNvPr id="10" name="Google Shape;285;p33">
            <a:extLst>
              <a:ext uri="{FF2B5EF4-FFF2-40B4-BE49-F238E27FC236}">
                <a16:creationId xmlns:a16="http://schemas.microsoft.com/office/drawing/2014/main" id="{E7D19372-1EA6-2543-913A-D114C34811B5}"/>
              </a:ext>
            </a:extLst>
          </p:cNvPr>
          <p:cNvPicPr preferRelativeResize="0">
            <a:picLocks noChangeAspect="1"/>
          </p:cNvPicPr>
          <p:nvPr/>
        </p:nvPicPr>
        <p:blipFill>
          <a:blip r:embed="rId4">
            <a:alphaModFix/>
          </a:blip>
          <a:stretch>
            <a:fillRect/>
          </a:stretch>
        </p:blipFill>
        <p:spPr>
          <a:xfrm>
            <a:off x="7721218" y="4641536"/>
            <a:ext cx="1328309" cy="1328309"/>
          </a:xfrm>
          <a:prstGeom prst="rect">
            <a:avLst/>
          </a:prstGeom>
          <a:noFill/>
          <a:ln>
            <a:noFill/>
          </a:ln>
        </p:spPr>
      </p:pic>
      <p:pic>
        <p:nvPicPr>
          <p:cNvPr id="1026" name="Picture 2" descr="育児休暇・育児休業のイラスト（男性）">
            <a:extLst>
              <a:ext uri="{FF2B5EF4-FFF2-40B4-BE49-F238E27FC236}">
                <a16:creationId xmlns:a16="http://schemas.microsoft.com/office/drawing/2014/main" id="{8B03C7A1-801F-E54F-81E0-F36CBDD502D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87321" y="4526556"/>
            <a:ext cx="1850175" cy="1558256"/>
          </a:xfrm>
          <a:prstGeom prst="rect">
            <a:avLst/>
          </a:prstGeom>
          <a:noFill/>
          <a:extLst>
            <a:ext uri="{909E8E84-426E-40DD-AFC4-6F175D3DCCD1}">
              <a14:hiddenFill xmlns:a14="http://schemas.microsoft.com/office/drawing/2010/main">
                <a:solidFill>
                  <a:srgbClr val="FFFFFF"/>
                </a:solidFill>
              </a14:hiddenFill>
            </a:ext>
          </a:extLst>
        </p:spPr>
      </p:pic>
      <p:grpSp>
        <p:nvGrpSpPr>
          <p:cNvPr id="7" name="グループ化 6"/>
          <p:cNvGrpSpPr/>
          <p:nvPr/>
        </p:nvGrpSpPr>
        <p:grpSpPr>
          <a:xfrm>
            <a:off x="777058" y="795497"/>
            <a:ext cx="5267669" cy="1088574"/>
            <a:chOff x="-1" y="1363033"/>
            <a:chExt cx="4727902" cy="1088572"/>
          </a:xfrm>
        </p:grpSpPr>
        <p:sp>
          <p:nvSpPr>
            <p:cNvPr id="8" name="楕円 7"/>
            <p:cNvSpPr/>
            <p:nvPr/>
          </p:nvSpPr>
          <p:spPr>
            <a:xfrm>
              <a:off x="-1" y="1363033"/>
              <a:ext cx="4559268" cy="1088572"/>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801">
                <a:latin typeface="UD デジタル 教科書体 NK-B" panose="02020700000000000000" pitchFamily="18" charset="-128"/>
                <a:ea typeface="UD デジタル 教科書体 NK-B" panose="02020700000000000000" pitchFamily="18" charset="-128"/>
              </a:endParaRPr>
            </a:p>
          </p:txBody>
        </p:sp>
        <p:sp>
          <p:nvSpPr>
            <p:cNvPr id="11" name="テキスト ボックス 10"/>
            <p:cNvSpPr txBox="1"/>
            <p:nvPr/>
          </p:nvSpPr>
          <p:spPr>
            <a:xfrm>
              <a:off x="224743" y="1658070"/>
              <a:ext cx="4503158" cy="584774"/>
            </a:xfrm>
            <a:prstGeom prst="rect">
              <a:avLst/>
            </a:prstGeom>
            <a:noFill/>
          </p:spPr>
          <p:txBody>
            <a:bodyPr wrap="square" rtlCol="0">
              <a:spAutoFit/>
            </a:bodyPr>
            <a:lstStyle/>
            <a:p>
              <a:r>
                <a:rPr lang="ja-JP" altLang="en-US" sz="3200" dirty="0">
                  <a:latin typeface="UD デジタル 教科書体 NK-B" panose="02020700000000000000" pitchFamily="18" charset="-128"/>
                  <a:ea typeface="UD デジタル 教科書体 NK-B" panose="02020700000000000000" pitchFamily="18" charset="-128"/>
                </a:rPr>
                <a:t>改正育児・介護休業対応</a:t>
              </a:r>
            </a:p>
          </p:txBody>
        </p:sp>
      </p:grpSp>
    </p:spTree>
    <p:extLst>
      <p:ext uri="{BB962C8B-B14F-4D97-AF65-F5344CB8AC3E}">
        <p14:creationId xmlns:p14="http://schemas.microsoft.com/office/powerpoint/2010/main" val="1706234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16" name="Google Shape;114;p17">
            <a:extLst>
              <a:ext uri="{FF2B5EF4-FFF2-40B4-BE49-F238E27FC236}">
                <a16:creationId xmlns:a16="http://schemas.microsoft.com/office/drawing/2014/main" id="{07F2F329-18F4-FC49-86F7-E7526D221A87}"/>
              </a:ext>
            </a:extLst>
          </p:cNvPr>
          <p:cNvSpPr txBox="1">
            <a:spLocks noGrp="1"/>
          </p:cNvSpPr>
          <p:nvPr>
            <p:ph type="sldNum" sz="quarter" idx="12"/>
          </p:nvPr>
        </p:nvSpPr>
        <p:spPr>
          <a:xfrm>
            <a:off x="11780207" y="6587759"/>
            <a:ext cx="388800" cy="232500"/>
          </a:xfrm>
          <a:prstGeom prst="rect">
            <a:avLst/>
          </a:prstGeom>
          <a:noFill/>
          <a:ln>
            <a:noFill/>
          </a:ln>
        </p:spPr>
        <p:txBody>
          <a:bodyPr spcFirstLastPara="1" vert="horz" wrap="square" lIns="43675" tIns="43675" rIns="43675" bIns="43675" rtlCol="0" anchor="t" anchorCtr="0">
            <a:noAutofit/>
          </a:bodyPr>
          <a:lstStyle/>
          <a:p>
            <a:pPr algn="ctr">
              <a:buClr>
                <a:srgbClr val="271818"/>
              </a:buClr>
              <a:buSzPts val="1600"/>
            </a:pPr>
            <a:fld id="{00000000-1234-1234-1234-123412341234}" type="slidenum">
              <a:rPr lang="en-US" altLang="ja-JP">
                <a:latin typeface="UD デジタル 教科書体 N-B" panose="02020700000000000000" pitchFamily="17" charset="-128"/>
                <a:ea typeface="UD デジタル 教科書体 N-B" panose="02020700000000000000" pitchFamily="17" charset="-128"/>
              </a:rPr>
              <a:pPr algn="ctr">
                <a:buClr>
                  <a:srgbClr val="271818"/>
                </a:buClr>
                <a:buSzPts val="1600"/>
              </a:pPr>
              <a:t>10</a:t>
            </a:fld>
            <a:endParaRPr dirty="0">
              <a:latin typeface="UD デジタル 教科書体 N-B" panose="02020700000000000000" pitchFamily="17" charset="-128"/>
              <a:ea typeface="UD デジタル 教科書体 N-B" panose="02020700000000000000" pitchFamily="17" charset="-128"/>
            </a:endParaRPr>
          </a:p>
        </p:txBody>
      </p:sp>
      <p:sp>
        <p:nvSpPr>
          <p:cNvPr id="17" name="Google Shape;233;p27">
            <a:extLst>
              <a:ext uri="{FF2B5EF4-FFF2-40B4-BE49-F238E27FC236}">
                <a16:creationId xmlns:a16="http://schemas.microsoft.com/office/drawing/2014/main" id="{50C86B96-65DE-46D6-AAE1-797B0BF36A42}"/>
              </a:ext>
            </a:extLst>
          </p:cNvPr>
          <p:cNvSpPr txBox="1"/>
          <p:nvPr/>
        </p:nvSpPr>
        <p:spPr>
          <a:xfrm>
            <a:off x="435433" y="126746"/>
            <a:ext cx="11142807" cy="718991"/>
          </a:xfrm>
          <a:prstGeom prst="rect">
            <a:avLst/>
          </a:prstGeom>
          <a:solidFill>
            <a:schemeClr val="accent1">
              <a:lumMod val="40000"/>
              <a:lumOff val="60000"/>
            </a:schemeClr>
          </a:solidFill>
          <a:ln>
            <a:noFill/>
          </a:ln>
        </p:spPr>
        <p:txBody>
          <a:bodyPr spcFirstLastPara="1" wrap="square" lIns="121900" tIns="121900" rIns="121900" bIns="121900" anchor="ctr" anchorCtr="0">
            <a:noAutofit/>
          </a:bodyPr>
          <a:lstStyle/>
          <a:p>
            <a:r>
              <a:rPr lang="ja-JP" altLang="en-US" sz="3700" b="1" dirty="0">
                <a:latin typeface="UD デジタル 教科書体 N-B" panose="02020700000000000000" pitchFamily="17" charset="-128"/>
                <a:ea typeface="UD デジタル 教科書体 N-B" panose="02020700000000000000" pitchFamily="17" charset="-128"/>
              </a:rPr>
              <a:t>共働き世帯数の推移</a:t>
            </a:r>
            <a:endParaRPr sz="3700" b="1" dirty="0">
              <a:latin typeface="UD デジタル 教科書体 N-B" panose="02020700000000000000" pitchFamily="17" charset="-128"/>
              <a:ea typeface="UD デジタル 教科書体 N-B" panose="02020700000000000000" pitchFamily="17" charset="-128"/>
            </a:endParaRPr>
          </a:p>
        </p:txBody>
      </p:sp>
      <p:sp>
        <p:nvSpPr>
          <p:cNvPr id="18" name="Google Shape;227;p26">
            <a:extLst>
              <a:ext uri="{FF2B5EF4-FFF2-40B4-BE49-F238E27FC236}">
                <a16:creationId xmlns:a16="http://schemas.microsoft.com/office/drawing/2014/main" id="{D6735EF9-AC77-4427-A7F5-D4E02EF8A507}"/>
              </a:ext>
            </a:extLst>
          </p:cNvPr>
          <p:cNvSpPr txBox="1"/>
          <p:nvPr/>
        </p:nvSpPr>
        <p:spPr>
          <a:xfrm>
            <a:off x="1683662" y="940079"/>
            <a:ext cx="9049657" cy="855280"/>
          </a:xfrm>
          <a:prstGeom prst="rect">
            <a:avLst/>
          </a:prstGeom>
          <a:noFill/>
          <a:ln>
            <a:noFill/>
          </a:ln>
        </p:spPr>
        <p:txBody>
          <a:bodyPr spcFirstLastPara="1" wrap="square" lIns="121900" tIns="60927" rIns="121900" bIns="60927" anchor="t" anchorCtr="0">
            <a:noAutofit/>
          </a:bodyPr>
          <a:lstStyle/>
          <a:p>
            <a:pPr lvl="0"/>
            <a:r>
              <a:rPr lang="ja-JP" altLang="en-US" sz="2400" b="1" dirty="0">
                <a:solidFill>
                  <a:srgbClr val="7030A0"/>
                </a:solidFill>
                <a:latin typeface="UD デジタル 教科書体 N-B" panose="02020700000000000000" pitchFamily="17" charset="-128"/>
                <a:ea typeface="UD デジタル 教科書体 N-B" panose="02020700000000000000" pitchFamily="17" charset="-128"/>
                <a:cs typeface="Kosugi"/>
                <a:sym typeface="Kosugi"/>
              </a:rPr>
              <a:t>夫婦の家事・育児時間には大きな差があるものの、</a:t>
            </a:r>
            <a:endParaRPr lang="en-US" altLang="ja-JP" sz="2400" b="1" dirty="0">
              <a:solidFill>
                <a:srgbClr val="7030A0"/>
              </a:solidFill>
              <a:latin typeface="UD デジタル 教科書体 N-B" panose="02020700000000000000" pitchFamily="17" charset="-128"/>
              <a:ea typeface="UD デジタル 教科書体 N-B" panose="02020700000000000000" pitchFamily="17" charset="-128"/>
              <a:cs typeface="Kosugi"/>
              <a:sym typeface="Kosugi"/>
            </a:endParaRPr>
          </a:p>
          <a:p>
            <a:pPr lvl="0"/>
            <a:r>
              <a:rPr lang="ja-JP" altLang="en-US" sz="2400" b="1" dirty="0">
                <a:solidFill>
                  <a:srgbClr val="7030A0"/>
                </a:solidFill>
                <a:latin typeface="UD デジタル 教科書体 N-B" panose="02020700000000000000" pitchFamily="17" charset="-128"/>
                <a:ea typeface="UD デジタル 教科書体 N-B" panose="02020700000000000000" pitchFamily="17" charset="-128"/>
                <a:cs typeface="Kosugi"/>
                <a:sym typeface="Kosugi"/>
              </a:rPr>
              <a:t>　　　　</a:t>
            </a:r>
            <a:r>
              <a:rPr lang="ja-JP" altLang="en-US" sz="2800" b="1" dirty="0">
                <a:solidFill>
                  <a:srgbClr val="7030A0"/>
                </a:solidFill>
                <a:latin typeface="UD デジタル 教科書体 N-B" panose="02020700000000000000" pitchFamily="17" charset="-128"/>
                <a:ea typeface="UD デジタル 教科書体 N-B" panose="02020700000000000000" pitchFamily="17" charset="-128"/>
                <a:cs typeface="Kosugi"/>
                <a:sym typeface="Kosugi"/>
              </a:rPr>
              <a:t>共働き世帯は</a:t>
            </a:r>
            <a:r>
              <a:rPr lang="ja-JP" altLang="en-US" sz="3401" b="1" dirty="0">
                <a:solidFill>
                  <a:srgbClr val="FF0000"/>
                </a:solidFill>
                <a:effectLst>
                  <a:outerShdw blurRad="38100" dist="38100" dir="2700000" algn="tl">
                    <a:srgbClr val="000000">
                      <a:alpha val="43137"/>
                    </a:srgbClr>
                  </a:outerShdw>
                </a:effectLst>
                <a:latin typeface="UD デジタル 教科書体 N-B" panose="02020700000000000000" pitchFamily="17" charset="-128"/>
                <a:ea typeface="UD デジタル 教科書体 N-B" panose="02020700000000000000" pitchFamily="17" charset="-128"/>
                <a:cs typeface="Kosugi"/>
                <a:sym typeface="Kosugi"/>
              </a:rPr>
              <a:t>２倍以上</a:t>
            </a:r>
            <a:r>
              <a:rPr lang="ja-JP" altLang="en-US" sz="3200" b="1" dirty="0">
                <a:solidFill>
                  <a:srgbClr val="FF0000"/>
                </a:solidFill>
                <a:latin typeface="UD デジタル 教科書体 N-B" panose="02020700000000000000" pitchFamily="17" charset="-128"/>
                <a:ea typeface="UD デジタル 教科書体 N-B" panose="02020700000000000000" pitchFamily="17" charset="-128"/>
                <a:cs typeface="Kosugi"/>
                <a:sym typeface="Kosugi"/>
              </a:rPr>
              <a:t>に増加！</a:t>
            </a:r>
            <a:endParaRPr sz="3200" b="1" dirty="0">
              <a:solidFill>
                <a:srgbClr val="FF0000"/>
              </a:solidFill>
              <a:latin typeface="UD デジタル 教科書体 N-B" panose="02020700000000000000" pitchFamily="17" charset="-128"/>
              <a:ea typeface="UD デジタル 教科書体 N-B" panose="02020700000000000000" pitchFamily="17" charset="-128"/>
              <a:cs typeface="Kosugi"/>
              <a:sym typeface="Kosugi"/>
            </a:endParaRPr>
          </a:p>
        </p:txBody>
      </p:sp>
      <p:pic>
        <p:nvPicPr>
          <p:cNvPr id="1026" name="Picture 2">
            <a:extLst>
              <a:ext uri="{FF2B5EF4-FFF2-40B4-BE49-F238E27FC236}">
                <a16:creationId xmlns:a16="http://schemas.microsoft.com/office/drawing/2014/main" id="{F6356134-D5C3-B043-A98B-C48A2FB5C8A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9875"/>
          <a:stretch/>
        </p:blipFill>
        <p:spPr bwMode="auto">
          <a:xfrm>
            <a:off x="1475709" y="1889706"/>
            <a:ext cx="9062255" cy="4178591"/>
          </a:xfrm>
          <a:prstGeom prst="rect">
            <a:avLst/>
          </a:prstGeom>
          <a:noFill/>
          <a:extLst>
            <a:ext uri="{909E8E84-426E-40DD-AFC4-6F175D3DCCD1}">
              <a14:hiddenFill xmlns:a14="http://schemas.microsoft.com/office/drawing/2010/main">
                <a:solidFill>
                  <a:srgbClr val="FFFFFF"/>
                </a:solidFill>
              </a14:hiddenFill>
            </a:ext>
          </a:extLst>
        </p:spPr>
      </p:pic>
      <p:sp>
        <p:nvSpPr>
          <p:cNvPr id="7" name="Google Shape;250;p28">
            <a:extLst>
              <a:ext uri="{FF2B5EF4-FFF2-40B4-BE49-F238E27FC236}">
                <a16:creationId xmlns:a16="http://schemas.microsoft.com/office/drawing/2014/main" id="{A8629A9A-DA62-4355-8928-F972F7DEFDE5}"/>
              </a:ext>
            </a:extLst>
          </p:cNvPr>
          <p:cNvSpPr txBox="1"/>
          <p:nvPr/>
        </p:nvSpPr>
        <p:spPr>
          <a:xfrm>
            <a:off x="5820655" y="6326104"/>
            <a:ext cx="6153952" cy="523308"/>
          </a:xfrm>
          <a:prstGeom prst="rect">
            <a:avLst/>
          </a:prstGeom>
          <a:noFill/>
          <a:ln>
            <a:noFill/>
          </a:ln>
        </p:spPr>
        <p:txBody>
          <a:bodyPr spcFirstLastPara="1" wrap="square" lIns="121900" tIns="121900" rIns="121900" bIns="121900" anchor="t" anchorCtr="0">
            <a:spAutoFit/>
          </a:bodyPr>
          <a:lstStyle/>
          <a:p>
            <a:r>
              <a:rPr lang="en-US" altLang="ja-JP" sz="1801" dirty="0">
                <a:solidFill>
                  <a:schemeClr val="dk1"/>
                </a:solidFill>
                <a:latin typeface="UD デジタル 教科書体 N-B" panose="02020700000000000000" pitchFamily="17" charset="-128"/>
                <a:ea typeface="UD デジタル 教科書体 N-B" panose="02020700000000000000" pitchFamily="17" charset="-128"/>
                <a:cs typeface="Kosugi"/>
                <a:sym typeface="Kosugi"/>
              </a:rPr>
              <a:t>※</a:t>
            </a:r>
            <a:r>
              <a:rPr lang="ja-JP" altLang="en-US" sz="1801" dirty="0">
                <a:solidFill>
                  <a:schemeClr val="dk1"/>
                </a:solidFill>
                <a:latin typeface="UD デジタル 教科書体 N-B" panose="02020700000000000000" pitchFamily="17" charset="-128"/>
                <a:ea typeface="UD デジタル 教科書体 N-B" panose="02020700000000000000" pitchFamily="17" charset="-128"/>
                <a:cs typeface="Kosugi"/>
                <a:sym typeface="Kosugi"/>
              </a:rPr>
              <a:t>出典：労働政策研究・研修機構（独立行政法人）</a:t>
            </a:r>
            <a:endParaRPr sz="1801" dirty="0">
              <a:solidFill>
                <a:schemeClr val="dk1"/>
              </a:solidFill>
              <a:latin typeface="UD デジタル 教科書体 N-B" panose="02020700000000000000" pitchFamily="17" charset="-128"/>
              <a:ea typeface="UD デジタル 教科書体 N-B" panose="02020700000000000000" pitchFamily="17" charset="-128"/>
              <a:cs typeface="Kosugi"/>
              <a:sym typeface="Kosugi"/>
            </a:endParaRPr>
          </a:p>
        </p:txBody>
      </p:sp>
      <p:pic>
        <p:nvPicPr>
          <p:cNvPr id="8" name="Picture 2">
            <a:extLst>
              <a:ext uri="{FF2B5EF4-FFF2-40B4-BE49-F238E27FC236}">
                <a16:creationId xmlns:a16="http://schemas.microsoft.com/office/drawing/2014/main" id="{D40961B5-1DEC-4D03-AFE5-593AE86350B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86166" b="7783"/>
          <a:stretch/>
        </p:blipFill>
        <p:spPr bwMode="auto">
          <a:xfrm>
            <a:off x="1475716" y="1889706"/>
            <a:ext cx="1253641" cy="42755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45828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pic>
        <p:nvPicPr>
          <p:cNvPr id="242" name="Google Shape;242;p28" title="グラフ"/>
          <p:cNvPicPr preferRelativeResize="0"/>
          <p:nvPr/>
        </p:nvPicPr>
        <p:blipFill>
          <a:blip r:embed="rId3">
            <a:alphaModFix/>
          </a:blip>
          <a:stretch>
            <a:fillRect/>
          </a:stretch>
        </p:blipFill>
        <p:spPr>
          <a:xfrm>
            <a:off x="5907117" y="2739540"/>
            <a:ext cx="5698935" cy="3523833"/>
          </a:xfrm>
          <a:prstGeom prst="rect">
            <a:avLst/>
          </a:prstGeom>
          <a:noFill/>
          <a:ln>
            <a:noFill/>
          </a:ln>
        </p:spPr>
      </p:pic>
      <p:pic>
        <p:nvPicPr>
          <p:cNvPr id="243" name="Google Shape;243;p28" title="グラフ"/>
          <p:cNvPicPr preferRelativeResize="0"/>
          <p:nvPr/>
        </p:nvPicPr>
        <p:blipFill rotWithShape="1">
          <a:blip r:embed="rId4">
            <a:alphaModFix/>
          </a:blip>
          <a:srcRect l="2685"/>
          <a:stretch/>
        </p:blipFill>
        <p:spPr>
          <a:xfrm>
            <a:off x="98440" y="2670250"/>
            <a:ext cx="5808665" cy="3692473"/>
          </a:xfrm>
          <a:prstGeom prst="rect">
            <a:avLst/>
          </a:prstGeom>
          <a:noFill/>
          <a:ln>
            <a:noFill/>
          </a:ln>
        </p:spPr>
      </p:pic>
      <p:cxnSp>
        <p:nvCxnSpPr>
          <p:cNvPr id="244" name="Google Shape;244;p28"/>
          <p:cNvCxnSpPr/>
          <p:nvPr/>
        </p:nvCxnSpPr>
        <p:spPr>
          <a:xfrm>
            <a:off x="3498255" y="3537190"/>
            <a:ext cx="210000" cy="692100"/>
          </a:xfrm>
          <a:prstGeom prst="straightConnector1">
            <a:avLst/>
          </a:prstGeom>
          <a:noFill/>
          <a:ln w="19050" cap="flat" cmpd="sng">
            <a:solidFill>
              <a:srgbClr val="CC0000"/>
            </a:solidFill>
            <a:prstDash val="solid"/>
            <a:round/>
            <a:headEnd type="none" w="med" len="med"/>
            <a:tailEnd type="triangle" w="med" len="med"/>
          </a:ln>
        </p:spPr>
      </p:cxnSp>
      <p:cxnSp>
        <p:nvCxnSpPr>
          <p:cNvPr id="245" name="Google Shape;245;p28"/>
          <p:cNvCxnSpPr/>
          <p:nvPr/>
        </p:nvCxnSpPr>
        <p:spPr>
          <a:xfrm>
            <a:off x="7610603" y="3510919"/>
            <a:ext cx="971700" cy="469200"/>
          </a:xfrm>
          <a:prstGeom prst="straightConnector1">
            <a:avLst/>
          </a:prstGeom>
          <a:noFill/>
          <a:ln w="19050" cap="flat" cmpd="sng">
            <a:solidFill>
              <a:srgbClr val="CC0000"/>
            </a:solidFill>
            <a:prstDash val="solid"/>
            <a:round/>
            <a:headEnd type="none" w="med" len="med"/>
            <a:tailEnd type="triangle" w="med" len="med"/>
          </a:ln>
        </p:spPr>
      </p:cxnSp>
      <p:cxnSp>
        <p:nvCxnSpPr>
          <p:cNvPr id="246" name="Google Shape;246;p28"/>
          <p:cNvCxnSpPr/>
          <p:nvPr/>
        </p:nvCxnSpPr>
        <p:spPr>
          <a:xfrm>
            <a:off x="8566167" y="3984485"/>
            <a:ext cx="1140000" cy="538800"/>
          </a:xfrm>
          <a:prstGeom prst="straightConnector1">
            <a:avLst/>
          </a:prstGeom>
          <a:noFill/>
          <a:ln w="19050" cap="flat" cmpd="sng">
            <a:solidFill>
              <a:srgbClr val="CC0000"/>
            </a:solidFill>
            <a:prstDash val="solid"/>
            <a:round/>
            <a:headEnd type="none" w="med" len="med"/>
            <a:tailEnd type="triangle" w="med" len="med"/>
          </a:ln>
        </p:spPr>
      </p:cxnSp>
      <p:cxnSp>
        <p:nvCxnSpPr>
          <p:cNvPr id="247" name="Google Shape;247;p28"/>
          <p:cNvCxnSpPr/>
          <p:nvPr/>
        </p:nvCxnSpPr>
        <p:spPr>
          <a:xfrm>
            <a:off x="9706127" y="4520634"/>
            <a:ext cx="867600" cy="538500"/>
          </a:xfrm>
          <a:prstGeom prst="straightConnector1">
            <a:avLst/>
          </a:prstGeom>
          <a:noFill/>
          <a:ln w="19050" cap="flat" cmpd="sng">
            <a:solidFill>
              <a:srgbClr val="CC0000"/>
            </a:solidFill>
            <a:prstDash val="solid"/>
            <a:round/>
            <a:headEnd type="none" w="med" len="med"/>
            <a:tailEnd type="triangle" w="med" len="med"/>
          </a:ln>
        </p:spPr>
      </p:cxnSp>
      <p:cxnSp>
        <p:nvCxnSpPr>
          <p:cNvPr id="248" name="Google Shape;248;p28"/>
          <p:cNvCxnSpPr/>
          <p:nvPr/>
        </p:nvCxnSpPr>
        <p:spPr>
          <a:xfrm>
            <a:off x="10573335" y="5059015"/>
            <a:ext cx="324900" cy="535500"/>
          </a:xfrm>
          <a:prstGeom prst="straightConnector1">
            <a:avLst/>
          </a:prstGeom>
          <a:noFill/>
          <a:ln w="19050" cap="flat" cmpd="sng">
            <a:solidFill>
              <a:srgbClr val="CC0000"/>
            </a:solidFill>
            <a:prstDash val="solid"/>
            <a:round/>
            <a:headEnd type="none" w="med" len="med"/>
            <a:tailEnd type="triangle" w="med" len="med"/>
          </a:ln>
        </p:spPr>
      </p:cxnSp>
      <p:sp>
        <p:nvSpPr>
          <p:cNvPr id="249" name="Google Shape;249;p28"/>
          <p:cNvSpPr/>
          <p:nvPr/>
        </p:nvSpPr>
        <p:spPr>
          <a:xfrm>
            <a:off x="4389267" y="5939553"/>
            <a:ext cx="3428400" cy="354900"/>
          </a:xfrm>
          <a:prstGeom prst="rect">
            <a:avLst/>
          </a:prstGeom>
          <a:noFill/>
          <a:ln>
            <a:noFill/>
          </a:ln>
        </p:spPr>
        <p:txBody>
          <a:bodyPr spcFirstLastPara="1" wrap="square" lIns="121900" tIns="121900" rIns="121900" bIns="121900" anchor="ctr" anchorCtr="0">
            <a:noAutofit/>
          </a:bodyPr>
          <a:lstStyle/>
          <a:p>
            <a:endParaRPr sz="1401">
              <a:latin typeface="UD デジタル 教科書体 N-B" panose="02020700000000000000" pitchFamily="17" charset="-128"/>
              <a:ea typeface="UD デジタル 教科書体 N-B" panose="02020700000000000000" pitchFamily="17" charset="-128"/>
            </a:endParaRPr>
          </a:p>
        </p:txBody>
      </p:sp>
      <p:sp>
        <p:nvSpPr>
          <p:cNvPr id="250" name="Google Shape;250;p28"/>
          <p:cNvSpPr txBox="1"/>
          <p:nvPr/>
        </p:nvSpPr>
        <p:spPr>
          <a:xfrm>
            <a:off x="4150556" y="6176762"/>
            <a:ext cx="8147713" cy="800435"/>
          </a:xfrm>
          <a:prstGeom prst="rect">
            <a:avLst/>
          </a:prstGeom>
          <a:noFill/>
          <a:ln>
            <a:noFill/>
          </a:ln>
        </p:spPr>
        <p:txBody>
          <a:bodyPr spcFirstLastPara="1" wrap="square" lIns="121900" tIns="121900" rIns="121900" bIns="121900" anchor="t" anchorCtr="0">
            <a:spAutoFit/>
          </a:bodyPr>
          <a:lstStyle/>
          <a:p>
            <a:r>
              <a:rPr lang="en-US" altLang="ja-JP" sz="1801" dirty="0">
                <a:solidFill>
                  <a:schemeClr val="dk1"/>
                </a:solidFill>
                <a:latin typeface="UD デジタル 教科書体 N-B" panose="02020700000000000000" pitchFamily="17" charset="-128"/>
                <a:ea typeface="UD デジタル 教科書体 N-B" panose="02020700000000000000" pitchFamily="17" charset="-128"/>
                <a:cs typeface="Kosugi"/>
                <a:sym typeface="Kosugi"/>
              </a:rPr>
              <a:t>※</a:t>
            </a:r>
            <a:r>
              <a:rPr lang="ja-JP" altLang="en-US" sz="1801" dirty="0">
                <a:solidFill>
                  <a:schemeClr val="dk1"/>
                </a:solidFill>
                <a:latin typeface="UD デジタル 教科書体 N-B" panose="02020700000000000000" pitchFamily="17" charset="-128"/>
                <a:ea typeface="UD デジタル 教科書体 N-B" panose="02020700000000000000" pitchFamily="17" charset="-128"/>
                <a:cs typeface="Kosugi"/>
                <a:sym typeface="Kosugi"/>
              </a:rPr>
              <a:t>出典：仕事と生活の調和</a:t>
            </a:r>
            <a:r>
              <a:rPr lang="en-US" altLang="ja-JP" sz="1801" dirty="0">
                <a:solidFill>
                  <a:schemeClr val="dk1"/>
                </a:solidFill>
                <a:latin typeface="UD デジタル 教科書体 N-B" panose="02020700000000000000" pitchFamily="17" charset="-128"/>
                <a:ea typeface="UD デジタル 教科書体 N-B" panose="02020700000000000000" pitchFamily="17" charset="-128"/>
                <a:cs typeface="Kosugi"/>
                <a:sym typeface="Kosugi"/>
              </a:rPr>
              <a:t>(</a:t>
            </a:r>
            <a:r>
              <a:rPr lang="ja-JP" altLang="en-US" sz="1801" dirty="0">
                <a:solidFill>
                  <a:schemeClr val="dk1"/>
                </a:solidFill>
                <a:latin typeface="UD デジタル 教科書体 N-B" panose="02020700000000000000" pitchFamily="17" charset="-128"/>
                <a:ea typeface="UD デジタル 教科書体 N-B" panose="02020700000000000000" pitchFamily="17" charset="-128"/>
                <a:cs typeface="Kosugi"/>
                <a:sym typeface="Kosugi"/>
              </a:rPr>
              <a:t>ワーク・ライフ・バランス</a:t>
            </a:r>
            <a:r>
              <a:rPr lang="en-US" altLang="ja-JP" sz="1801" dirty="0">
                <a:solidFill>
                  <a:schemeClr val="dk1"/>
                </a:solidFill>
                <a:latin typeface="UD デジタル 教科書体 N-B" panose="02020700000000000000" pitchFamily="17" charset="-128"/>
                <a:ea typeface="UD デジタル 教科書体 N-B" panose="02020700000000000000" pitchFamily="17" charset="-128"/>
                <a:cs typeface="Kosugi"/>
                <a:sym typeface="Kosugi"/>
              </a:rPr>
              <a:t>)</a:t>
            </a:r>
            <a:r>
              <a:rPr lang="ja-JP" altLang="en-US" sz="1801" dirty="0">
                <a:solidFill>
                  <a:schemeClr val="dk1"/>
                </a:solidFill>
                <a:latin typeface="UD デジタル 教科書体 N-B" panose="02020700000000000000" pitchFamily="17" charset="-128"/>
                <a:ea typeface="UD デジタル 教科書体 N-B" panose="02020700000000000000" pitchFamily="17" charset="-128"/>
                <a:cs typeface="Kosugi"/>
                <a:sym typeface="Kosugi"/>
              </a:rPr>
              <a:t>レポート</a:t>
            </a:r>
            <a:r>
              <a:rPr lang="en-US" altLang="ja-JP" sz="1801" dirty="0">
                <a:solidFill>
                  <a:schemeClr val="dk1"/>
                </a:solidFill>
                <a:latin typeface="UD デジタル 教科書体 N-B" panose="02020700000000000000" pitchFamily="17" charset="-128"/>
                <a:ea typeface="UD デジタル 教科書体 N-B" panose="02020700000000000000" pitchFamily="17" charset="-128"/>
                <a:cs typeface="Kosugi"/>
                <a:sym typeface="Kosugi"/>
              </a:rPr>
              <a:t>2017</a:t>
            </a:r>
          </a:p>
          <a:p>
            <a:r>
              <a:rPr lang="ja-JP" altLang="en-US" sz="1801" dirty="0">
                <a:solidFill>
                  <a:schemeClr val="dk1"/>
                </a:solidFill>
                <a:latin typeface="UD デジタル 教科書体 N-B" panose="02020700000000000000" pitchFamily="17" charset="-128"/>
                <a:ea typeface="UD デジタル 教科書体 N-B" panose="02020700000000000000" pitchFamily="17" charset="-128"/>
                <a:cs typeface="Kosugi"/>
                <a:sym typeface="Kosugi"/>
              </a:rPr>
              <a:t>（厚生労働省「第</a:t>
            </a:r>
            <a:r>
              <a:rPr lang="en-US" altLang="ja-JP" sz="1801" dirty="0">
                <a:solidFill>
                  <a:schemeClr val="dk1"/>
                </a:solidFill>
                <a:latin typeface="UD デジタル 教科書体 N-B" panose="02020700000000000000" pitchFamily="17" charset="-128"/>
                <a:ea typeface="UD デジタル 教科書体 N-B" panose="02020700000000000000" pitchFamily="17" charset="-128"/>
                <a:cs typeface="Kosugi"/>
                <a:sym typeface="Kosugi"/>
              </a:rPr>
              <a:t>14</a:t>
            </a:r>
            <a:r>
              <a:rPr lang="ja-JP" altLang="en-US" sz="1801" dirty="0">
                <a:solidFill>
                  <a:schemeClr val="dk1"/>
                </a:solidFill>
                <a:latin typeface="UD デジタル 教科書体 N-B" panose="02020700000000000000" pitchFamily="17" charset="-128"/>
                <a:ea typeface="UD デジタル 教科書体 N-B" panose="02020700000000000000" pitchFamily="17" charset="-128"/>
                <a:cs typeface="Kosugi"/>
                <a:sym typeface="Kosugi"/>
              </a:rPr>
              <a:t>回</a:t>
            </a:r>
            <a:r>
              <a:rPr lang="en-US" altLang="ja-JP" sz="1801" dirty="0">
                <a:solidFill>
                  <a:schemeClr val="dk1"/>
                </a:solidFill>
                <a:latin typeface="UD デジタル 教科書体 N-B" panose="02020700000000000000" pitchFamily="17" charset="-128"/>
                <a:ea typeface="UD デジタル 教科書体 N-B" panose="02020700000000000000" pitchFamily="17" charset="-128"/>
                <a:cs typeface="Kosugi"/>
                <a:sym typeface="Kosugi"/>
              </a:rPr>
              <a:t>21</a:t>
            </a:r>
            <a:r>
              <a:rPr lang="ja-JP" altLang="en-US" sz="1801" dirty="0">
                <a:solidFill>
                  <a:schemeClr val="dk1"/>
                </a:solidFill>
                <a:latin typeface="UD デジタル 教科書体 N-B" panose="02020700000000000000" pitchFamily="17" charset="-128"/>
                <a:ea typeface="UD デジタル 教科書体 N-B" panose="02020700000000000000" pitchFamily="17" charset="-128"/>
                <a:cs typeface="Kosugi"/>
                <a:sym typeface="Kosugi"/>
              </a:rPr>
              <a:t>世紀成年者縦断調査の概況」）</a:t>
            </a:r>
            <a:endParaRPr sz="1801" dirty="0">
              <a:solidFill>
                <a:schemeClr val="dk1"/>
              </a:solidFill>
              <a:latin typeface="UD デジタル 教科書体 N-B" panose="02020700000000000000" pitchFamily="17" charset="-128"/>
              <a:ea typeface="UD デジタル 教科書体 N-B" panose="02020700000000000000" pitchFamily="17" charset="-128"/>
              <a:cs typeface="Kosugi"/>
              <a:sym typeface="Kosugi"/>
            </a:endParaRPr>
          </a:p>
        </p:txBody>
      </p:sp>
      <p:sp>
        <p:nvSpPr>
          <p:cNvPr id="251" name="Google Shape;251;p28"/>
          <p:cNvSpPr txBox="1"/>
          <p:nvPr/>
        </p:nvSpPr>
        <p:spPr>
          <a:xfrm>
            <a:off x="3" y="2004423"/>
            <a:ext cx="5877676" cy="815696"/>
          </a:xfrm>
          <a:prstGeom prst="rect">
            <a:avLst/>
          </a:prstGeom>
          <a:noFill/>
          <a:ln>
            <a:noFill/>
          </a:ln>
        </p:spPr>
        <p:txBody>
          <a:bodyPr spcFirstLastPara="1" wrap="square" lIns="121900" tIns="121900" rIns="121900" bIns="121900" anchor="t" anchorCtr="0">
            <a:spAutoFit/>
          </a:bodyPr>
          <a:lstStyle/>
          <a:p>
            <a:r>
              <a:rPr lang="en-US" altLang="ja-JP" sz="1500" b="1" dirty="0">
                <a:solidFill>
                  <a:schemeClr val="dk1"/>
                </a:solidFill>
                <a:latin typeface="UD デジタル 教科書体 N-B" panose="02020700000000000000" pitchFamily="17" charset="-128"/>
                <a:ea typeface="UD デジタル 教科書体 N-B" panose="02020700000000000000" pitchFamily="17" charset="-128"/>
                <a:cs typeface="Kosugi"/>
                <a:sym typeface="Kosugi"/>
              </a:rPr>
              <a:t>【</a:t>
            </a:r>
            <a:r>
              <a:rPr lang="ja-JP" altLang="en-US" sz="1500" b="1" dirty="0">
                <a:solidFill>
                  <a:schemeClr val="dk1"/>
                </a:solidFill>
                <a:latin typeface="UD デジタル 教科書体 N-B" panose="02020700000000000000" pitchFamily="17" charset="-128"/>
                <a:ea typeface="UD デジタル 教科書体 N-B" panose="02020700000000000000" pitchFamily="17" charset="-128"/>
                <a:cs typeface="Kosugi"/>
                <a:sym typeface="Kosugi"/>
              </a:rPr>
              <a:t>夫の平日の家事・育児時間別</a:t>
            </a:r>
            <a:endParaRPr lang="en-US" altLang="ja-JP" sz="1500" b="1" dirty="0">
              <a:solidFill>
                <a:schemeClr val="dk1"/>
              </a:solidFill>
              <a:latin typeface="UD デジタル 教科書体 N-B" panose="02020700000000000000" pitchFamily="17" charset="-128"/>
              <a:ea typeface="UD デジタル 教科書体 N-B" panose="02020700000000000000" pitchFamily="17" charset="-128"/>
              <a:cs typeface="Kosugi"/>
              <a:sym typeface="Kosugi"/>
            </a:endParaRPr>
          </a:p>
          <a:p>
            <a:r>
              <a:rPr lang="ja-JP" altLang="en-US" sz="1500" b="1" dirty="0">
                <a:solidFill>
                  <a:schemeClr val="dk1"/>
                </a:solidFill>
                <a:latin typeface="UD デジタル 教科書体 N-B" panose="02020700000000000000" pitchFamily="17" charset="-128"/>
                <a:ea typeface="UD デジタル 教科書体 N-B" panose="02020700000000000000" pitchFamily="17" charset="-128"/>
                <a:cs typeface="Kosugi"/>
                <a:sym typeface="Kosugi"/>
              </a:rPr>
              <a:t>　　　　　　　　妻の出産前後の</a:t>
            </a:r>
            <a:r>
              <a:rPr lang="ja-JP" altLang="en-US" sz="2201" b="1" dirty="0">
                <a:solidFill>
                  <a:schemeClr val="dk1"/>
                </a:solidFill>
                <a:latin typeface="UD デジタル 教科書体 N-B" panose="02020700000000000000" pitchFamily="17" charset="-128"/>
                <a:ea typeface="UD デジタル 教科書体 N-B" panose="02020700000000000000" pitchFamily="17" charset="-128"/>
                <a:cs typeface="Kosugi"/>
                <a:sym typeface="Kosugi"/>
              </a:rPr>
              <a:t>継続就業割合</a:t>
            </a:r>
            <a:r>
              <a:rPr lang="en-US" altLang="ja-JP" sz="1500" b="1" dirty="0">
                <a:solidFill>
                  <a:schemeClr val="dk1"/>
                </a:solidFill>
                <a:latin typeface="UD デジタル 教科書体 N-B" panose="02020700000000000000" pitchFamily="17" charset="-128"/>
                <a:ea typeface="UD デジタル 教科書体 N-B" panose="02020700000000000000" pitchFamily="17" charset="-128"/>
                <a:cs typeface="Kosugi"/>
                <a:sym typeface="Kosugi"/>
              </a:rPr>
              <a:t>】</a:t>
            </a:r>
            <a:r>
              <a:rPr lang="ja-JP" altLang="en-US" sz="1500" b="1" dirty="0">
                <a:solidFill>
                  <a:schemeClr val="dk1"/>
                </a:solidFill>
                <a:latin typeface="UD デジタル 教科書体 N-B" panose="02020700000000000000" pitchFamily="17" charset="-128"/>
                <a:ea typeface="UD デジタル 教科書体 N-B" panose="02020700000000000000" pitchFamily="17" charset="-128"/>
                <a:cs typeface="Kosugi"/>
                <a:sym typeface="Kosugi"/>
              </a:rPr>
              <a:t>　</a:t>
            </a:r>
            <a:endParaRPr sz="1500" b="1" dirty="0">
              <a:solidFill>
                <a:schemeClr val="dk1"/>
              </a:solidFill>
              <a:latin typeface="UD デジタル 教科書体 N-B" panose="02020700000000000000" pitchFamily="17" charset="-128"/>
              <a:ea typeface="UD デジタル 教科書体 N-B" panose="02020700000000000000" pitchFamily="17" charset="-128"/>
              <a:cs typeface="Kosugi"/>
              <a:sym typeface="Kosugi"/>
            </a:endParaRPr>
          </a:p>
        </p:txBody>
      </p:sp>
      <p:sp>
        <p:nvSpPr>
          <p:cNvPr id="252" name="Google Shape;252;p28"/>
          <p:cNvSpPr txBox="1"/>
          <p:nvPr/>
        </p:nvSpPr>
        <p:spPr>
          <a:xfrm>
            <a:off x="6017565" y="2080746"/>
            <a:ext cx="4896311" cy="815696"/>
          </a:xfrm>
          <a:prstGeom prst="rect">
            <a:avLst/>
          </a:prstGeom>
          <a:noFill/>
          <a:ln>
            <a:noFill/>
          </a:ln>
        </p:spPr>
        <p:txBody>
          <a:bodyPr spcFirstLastPara="1" wrap="square" lIns="121900" tIns="121900" rIns="121900" bIns="121900" anchor="t" anchorCtr="0">
            <a:spAutoFit/>
          </a:bodyPr>
          <a:lstStyle/>
          <a:p>
            <a:r>
              <a:rPr lang="en-US" altLang="ja-JP" sz="1500" b="1" dirty="0">
                <a:solidFill>
                  <a:schemeClr val="dk1"/>
                </a:solidFill>
                <a:latin typeface="UD デジタル 教科書体 N-B" panose="02020700000000000000" pitchFamily="17" charset="-128"/>
                <a:ea typeface="UD デジタル 教科書体 N-B" panose="02020700000000000000" pitchFamily="17" charset="-128"/>
                <a:cs typeface="Kosugi"/>
                <a:sym typeface="Kosugi"/>
              </a:rPr>
              <a:t>【</a:t>
            </a:r>
            <a:r>
              <a:rPr lang="ja-JP" altLang="en-US" sz="1500" b="1" dirty="0">
                <a:solidFill>
                  <a:schemeClr val="dk1"/>
                </a:solidFill>
                <a:latin typeface="UD デジタル 教科書体 N-B" panose="02020700000000000000" pitchFamily="17" charset="-128"/>
                <a:ea typeface="UD デジタル 教科書体 N-B" panose="02020700000000000000" pitchFamily="17" charset="-128"/>
                <a:cs typeface="Kosugi"/>
                <a:sym typeface="Kosugi"/>
              </a:rPr>
              <a:t>夫の休日の家事・育児時間別</a:t>
            </a:r>
            <a:endParaRPr lang="en-US" altLang="ja-JP" sz="1500" b="1" dirty="0">
              <a:solidFill>
                <a:schemeClr val="dk1"/>
              </a:solidFill>
              <a:latin typeface="UD デジタル 教科書体 N-B" panose="02020700000000000000" pitchFamily="17" charset="-128"/>
              <a:ea typeface="UD デジタル 教科書体 N-B" panose="02020700000000000000" pitchFamily="17" charset="-128"/>
              <a:cs typeface="Kosugi"/>
              <a:sym typeface="Kosugi"/>
            </a:endParaRPr>
          </a:p>
          <a:p>
            <a:r>
              <a:rPr lang="ja-JP" altLang="en-US" sz="1500" b="1" dirty="0">
                <a:solidFill>
                  <a:schemeClr val="dk1"/>
                </a:solidFill>
                <a:latin typeface="UD デジタル 教科書体 N-B" panose="02020700000000000000" pitchFamily="17" charset="-128"/>
                <a:ea typeface="UD デジタル 教科書体 N-B" panose="02020700000000000000" pitchFamily="17" charset="-128"/>
                <a:cs typeface="Kosugi"/>
                <a:sym typeface="Kosugi"/>
              </a:rPr>
              <a:t>　　　　　　　　</a:t>
            </a:r>
            <a:r>
              <a:rPr lang="ja-JP" altLang="en-US" sz="2201" b="1" dirty="0">
                <a:solidFill>
                  <a:schemeClr val="dk1"/>
                </a:solidFill>
                <a:latin typeface="UD デジタル 教科書体 N-B" panose="02020700000000000000" pitchFamily="17" charset="-128"/>
                <a:ea typeface="UD デジタル 教科書体 N-B" panose="02020700000000000000" pitchFamily="17" charset="-128"/>
                <a:cs typeface="Kosugi"/>
                <a:sym typeface="Kosugi"/>
              </a:rPr>
              <a:t>第二子以降の出生割合</a:t>
            </a:r>
            <a:r>
              <a:rPr lang="en-US" altLang="ja-JP" sz="1500" b="1" dirty="0">
                <a:solidFill>
                  <a:schemeClr val="dk1"/>
                </a:solidFill>
                <a:latin typeface="UD デジタル 教科書体 N-B" panose="02020700000000000000" pitchFamily="17" charset="-128"/>
                <a:ea typeface="UD デジタル 教科書体 N-B" panose="02020700000000000000" pitchFamily="17" charset="-128"/>
                <a:cs typeface="Kosugi"/>
                <a:sym typeface="Kosugi"/>
              </a:rPr>
              <a:t>】</a:t>
            </a:r>
            <a:endParaRPr sz="1500" b="1" dirty="0">
              <a:solidFill>
                <a:schemeClr val="dk1"/>
              </a:solidFill>
              <a:latin typeface="UD デジタル 教科書体 N-B" panose="02020700000000000000" pitchFamily="17" charset="-128"/>
              <a:ea typeface="UD デジタル 教科書体 N-B" panose="02020700000000000000" pitchFamily="17" charset="-128"/>
              <a:cs typeface="Kosugi"/>
              <a:sym typeface="Kosugi"/>
            </a:endParaRPr>
          </a:p>
        </p:txBody>
      </p:sp>
      <p:cxnSp>
        <p:nvCxnSpPr>
          <p:cNvPr id="253" name="Google Shape;253;p28"/>
          <p:cNvCxnSpPr/>
          <p:nvPr/>
        </p:nvCxnSpPr>
        <p:spPr>
          <a:xfrm>
            <a:off x="3708255" y="4170487"/>
            <a:ext cx="392400" cy="722400"/>
          </a:xfrm>
          <a:prstGeom prst="straightConnector1">
            <a:avLst/>
          </a:prstGeom>
          <a:noFill/>
          <a:ln w="19050" cap="flat" cmpd="sng">
            <a:solidFill>
              <a:srgbClr val="CC0000"/>
            </a:solidFill>
            <a:prstDash val="solid"/>
            <a:round/>
            <a:headEnd type="none" w="med" len="med"/>
            <a:tailEnd type="triangle" w="med" len="med"/>
          </a:ln>
        </p:spPr>
      </p:cxnSp>
      <p:cxnSp>
        <p:nvCxnSpPr>
          <p:cNvPr id="254" name="Google Shape;254;p28"/>
          <p:cNvCxnSpPr/>
          <p:nvPr/>
        </p:nvCxnSpPr>
        <p:spPr>
          <a:xfrm>
            <a:off x="4084987" y="4892890"/>
            <a:ext cx="506100" cy="663900"/>
          </a:xfrm>
          <a:prstGeom prst="straightConnector1">
            <a:avLst/>
          </a:prstGeom>
          <a:noFill/>
          <a:ln w="19050" cap="flat" cmpd="sng">
            <a:solidFill>
              <a:srgbClr val="CC0000"/>
            </a:solidFill>
            <a:prstDash val="solid"/>
            <a:round/>
            <a:headEnd type="none" w="med" len="med"/>
            <a:tailEnd type="triangle" w="med" len="med"/>
          </a:ln>
        </p:spPr>
      </p:cxnSp>
      <p:sp>
        <p:nvSpPr>
          <p:cNvPr id="16" name="Google Shape;114;p17">
            <a:extLst>
              <a:ext uri="{FF2B5EF4-FFF2-40B4-BE49-F238E27FC236}">
                <a16:creationId xmlns:a16="http://schemas.microsoft.com/office/drawing/2014/main" id="{07F2F329-18F4-FC49-86F7-E7526D221A87}"/>
              </a:ext>
            </a:extLst>
          </p:cNvPr>
          <p:cNvSpPr txBox="1">
            <a:spLocks noGrp="1"/>
          </p:cNvSpPr>
          <p:nvPr>
            <p:ph type="sldNum" sz="quarter" idx="12"/>
          </p:nvPr>
        </p:nvSpPr>
        <p:spPr>
          <a:xfrm>
            <a:off x="11780207" y="6587759"/>
            <a:ext cx="388800" cy="232500"/>
          </a:xfrm>
          <a:prstGeom prst="rect">
            <a:avLst/>
          </a:prstGeom>
          <a:noFill/>
          <a:ln>
            <a:noFill/>
          </a:ln>
        </p:spPr>
        <p:txBody>
          <a:bodyPr spcFirstLastPara="1" vert="horz" wrap="square" lIns="43675" tIns="43675" rIns="43675" bIns="43675" rtlCol="0" anchor="t" anchorCtr="0">
            <a:noAutofit/>
          </a:bodyPr>
          <a:lstStyle/>
          <a:p>
            <a:pPr algn="ctr">
              <a:buClr>
                <a:srgbClr val="271818"/>
              </a:buClr>
              <a:buSzPts val="1600"/>
            </a:pPr>
            <a:fld id="{00000000-1234-1234-1234-123412341234}" type="slidenum">
              <a:rPr lang="en-US" altLang="ja-JP">
                <a:latin typeface="UD デジタル 教科書体 N-B" panose="02020700000000000000" pitchFamily="17" charset="-128"/>
                <a:ea typeface="UD デジタル 教科書体 N-B" panose="02020700000000000000" pitchFamily="17" charset="-128"/>
              </a:rPr>
              <a:pPr algn="ctr">
                <a:buClr>
                  <a:srgbClr val="271818"/>
                </a:buClr>
                <a:buSzPts val="1600"/>
              </a:pPr>
              <a:t>11</a:t>
            </a:fld>
            <a:endParaRPr dirty="0">
              <a:latin typeface="UD デジタル 教科書体 N-B" panose="02020700000000000000" pitchFamily="17" charset="-128"/>
              <a:ea typeface="UD デジタル 教科書体 N-B" panose="02020700000000000000" pitchFamily="17" charset="-128"/>
            </a:endParaRPr>
          </a:p>
        </p:txBody>
      </p:sp>
      <p:sp>
        <p:nvSpPr>
          <p:cNvPr id="17" name="Google Shape;233;p27">
            <a:extLst>
              <a:ext uri="{FF2B5EF4-FFF2-40B4-BE49-F238E27FC236}">
                <a16:creationId xmlns:a16="http://schemas.microsoft.com/office/drawing/2014/main" id="{50C86B96-65DE-46D6-AAE1-797B0BF36A42}"/>
              </a:ext>
            </a:extLst>
          </p:cNvPr>
          <p:cNvSpPr txBox="1"/>
          <p:nvPr/>
        </p:nvSpPr>
        <p:spPr>
          <a:xfrm>
            <a:off x="335710" y="140074"/>
            <a:ext cx="11142807" cy="718991"/>
          </a:xfrm>
          <a:prstGeom prst="rect">
            <a:avLst/>
          </a:prstGeom>
          <a:solidFill>
            <a:schemeClr val="accent1">
              <a:lumMod val="40000"/>
              <a:lumOff val="60000"/>
            </a:schemeClr>
          </a:solidFill>
          <a:ln>
            <a:noFill/>
          </a:ln>
        </p:spPr>
        <p:txBody>
          <a:bodyPr spcFirstLastPara="1" wrap="square" lIns="121900" tIns="121900" rIns="121900" bIns="121900" anchor="ctr" anchorCtr="0">
            <a:noAutofit/>
          </a:bodyPr>
          <a:lstStyle/>
          <a:p>
            <a:r>
              <a:rPr lang="ja-JP" altLang="en-US" sz="3700" b="1" dirty="0">
                <a:latin typeface="UD デジタル 教科書体 N-B" panose="02020700000000000000" pitchFamily="17" charset="-128"/>
                <a:ea typeface="UD デジタル 教科書体 N-B" panose="02020700000000000000" pitchFamily="17" charset="-128"/>
              </a:rPr>
              <a:t>夫の家事・育児時間と妻の継続就業割合・出生割合</a:t>
            </a:r>
            <a:endParaRPr sz="3700" b="1" dirty="0">
              <a:latin typeface="UD デジタル 教科書体 N-B" panose="02020700000000000000" pitchFamily="17" charset="-128"/>
              <a:ea typeface="UD デジタル 教科書体 N-B" panose="02020700000000000000" pitchFamily="17" charset="-128"/>
            </a:endParaRPr>
          </a:p>
        </p:txBody>
      </p:sp>
      <p:sp>
        <p:nvSpPr>
          <p:cNvPr id="18" name="Google Shape;227;p26">
            <a:extLst>
              <a:ext uri="{FF2B5EF4-FFF2-40B4-BE49-F238E27FC236}">
                <a16:creationId xmlns:a16="http://schemas.microsoft.com/office/drawing/2014/main" id="{D6735EF9-AC77-4427-A7F5-D4E02EF8A507}"/>
              </a:ext>
            </a:extLst>
          </p:cNvPr>
          <p:cNvSpPr txBox="1"/>
          <p:nvPr/>
        </p:nvSpPr>
        <p:spPr>
          <a:xfrm>
            <a:off x="503313" y="888295"/>
            <a:ext cx="10467703" cy="1236635"/>
          </a:xfrm>
          <a:prstGeom prst="rect">
            <a:avLst/>
          </a:prstGeom>
          <a:noFill/>
          <a:ln>
            <a:noFill/>
          </a:ln>
        </p:spPr>
        <p:txBody>
          <a:bodyPr spcFirstLastPara="1" wrap="square" lIns="121900" tIns="60927" rIns="121900" bIns="60927" anchor="t" anchorCtr="0">
            <a:noAutofit/>
          </a:bodyPr>
          <a:lstStyle/>
          <a:p>
            <a:r>
              <a:rPr lang="ja-JP" altLang="en-US" sz="3200" b="1" dirty="0">
                <a:solidFill>
                  <a:srgbClr val="7030A0"/>
                </a:solidFill>
                <a:latin typeface="UD デジタル 教科書体 N-B" panose="02020700000000000000" pitchFamily="17" charset="-128"/>
                <a:ea typeface="UD デジタル 教科書体 N-B" panose="02020700000000000000" pitchFamily="17" charset="-128"/>
                <a:cs typeface="Kosugi"/>
                <a:sym typeface="Kosugi"/>
              </a:rPr>
              <a:t>夫の家事・育児時間が多い</a:t>
            </a:r>
            <a:r>
              <a:rPr lang="ja-JP" altLang="en-US" sz="2400" b="1" dirty="0">
                <a:solidFill>
                  <a:srgbClr val="7030A0"/>
                </a:solidFill>
                <a:latin typeface="UD デジタル 教科書体 N-B" panose="02020700000000000000" pitchFamily="17" charset="-128"/>
                <a:ea typeface="UD デジタル 教科書体 N-B" panose="02020700000000000000" pitchFamily="17" charset="-128"/>
                <a:cs typeface="Kosugi"/>
                <a:sym typeface="Kosugi"/>
              </a:rPr>
              <a:t>ほど</a:t>
            </a:r>
            <a:endParaRPr lang="en-US" altLang="ja-JP" sz="2400" b="1" dirty="0">
              <a:solidFill>
                <a:srgbClr val="7030A0"/>
              </a:solidFill>
              <a:latin typeface="UD デジタル 教科書体 N-B" panose="02020700000000000000" pitchFamily="17" charset="-128"/>
              <a:ea typeface="UD デジタル 教科書体 N-B" panose="02020700000000000000" pitchFamily="17" charset="-128"/>
              <a:cs typeface="Kosugi"/>
              <a:sym typeface="Kosugi"/>
            </a:endParaRPr>
          </a:p>
          <a:p>
            <a:r>
              <a:rPr lang="ja-JP" altLang="en-US" sz="2400" b="1" dirty="0">
                <a:solidFill>
                  <a:srgbClr val="7030A0"/>
                </a:solidFill>
                <a:latin typeface="UD デジタル 教科書体 N-B" panose="02020700000000000000" pitchFamily="17" charset="-128"/>
                <a:ea typeface="UD デジタル 教科書体 N-B" panose="02020700000000000000" pitchFamily="17" charset="-128"/>
                <a:cs typeface="Kosugi"/>
                <a:sym typeface="Kosugi"/>
              </a:rPr>
              <a:t>　　　</a:t>
            </a:r>
            <a:r>
              <a:rPr lang="ja-JP" altLang="en-US" sz="3200" b="1" dirty="0">
                <a:solidFill>
                  <a:srgbClr val="7030A0"/>
                </a:solidFill>
                <a:latin typeface="UD デジタル 教科書体 N-B" panose="02020700000000000000" pitchFamily="17" charset="-128"/>
                <a:ea typeface="UD デジタル 教科書体 N-B" panose="02020700000000000000" pitchFamily="17" charset="-128"/>
                <a:cs typeface="Kosugi"/>
                <a:sym typeface="Kosugi"/>
              </a:rPr>
              <a:t>妻の継続就業率と第二子以降の出生割合が高く</a:t>
            </a:r>
            <a:r>
              <a:rPr lang="ja-JP" altLang="en-US" sz="2400" b="1" dirty="0">
                <a:solidFill>
                  <a:srgbClr val="7030A0"/>
                </a:solidFill>
                <a:latin typeface="UD デジタル 教科書体 N-B" panose="02020700000000000000" pitchFamily="17" charset="-128"/>
                <a:ea typeface="UD デジタル 教科書体 N-B" panose="02020700000000000000" pitchFamily="17" charset="-128"/>
                <a:cs typeface="Kosugi"/>
                <a:sym typeface="Kosugi"/>
              </a:rPr>
              <a:t>なる</a:t>
            </a:r>
            <a:endParaRPr sz="2400" b="1" dirty="0">
              <a:solidFill>
                <a:srgbClr val="7030A0"/>
              </a:solidFill>
              <a:latin typeface="UD デジタル 教科書体 N-B" panose="02020700000000000000" pitchFamily="17" charset="-128"/>
              <a:ea typeface="UD デジタル 教科書体 N-B" panose="02020700000000000000" pitchFamily="17" charset="-128"/>
              <a:cs typeface="Kosugi"/>
              <a:sym typeface="Kosugi"/>
            </a:endParaRPr>
          </a:p>
        </p:txBody>
      </p:sp>
      <p:grpSp>
        <p:nvGrpSpPr>
          <p:cNvPr id="20" name="グループ化 19"/>
          <p:cNvGrpSpPr/>
          <p:nvPr/>
        </p:nvGrpSpPr>
        <p:grpSpPr>
          <a:xfrm>
            <a:off x="3664664" y="2959442"/>
            <a:ext cx="2240985" cy="1082307"/>
            <a:chOff x="96239" y="1339501"/>
            <a:chExt cx="2591561" cy="1033134"/>
          </a:xfrm>
        </p:grpSpPr>
        <p:sp>
          <p:nvSpPr>
            <p:cNvPr id="21" name="楕円 20"/>
            <p:cNvSpPr/>
            <p:nvPr/>
          </p:nvSpPr>
          <p:spPr>
            <a:xfrm>
              <a:off x="101577" y="1339501"/>
              <a:ext cx="2448451" cy="1033134"/>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801">
                <a:latin typeface="UD デジタル 教科書体 NK-B" panose="02020700000000000000" pitchFamily="18" charset="-128"/>
                <a:ea typeface="UD デジタル 教科書体 NK-B" panose="02020700000000000000" pitchFamily="18" charset="-128"/>
              </a:endParaRPr>
            </a:p>
          </p:txBody>
        </p:sp>
        <p:sp>
          <p:nvSpPr>
            <p:cNvPr id="22" name="テキスト ボックス 21"/>
            <p:cNvSpPr txBox="1"/>
            <p:nvPr/>
          </p:nvSpPr>
          <p:spPr>
            <a:xfrm>
              <a:off x="96239" y="1618191"/>
              <a:ext cx="2591561" cy="558207"/>
            </a:xfrm>
            <a:prstGeom prst="rect">
              <a:avLst/>
            </a:prstGeom>
            <a:noFill/>
          </p:spPr>
          <p:txBody>
            <a:bodyPr wrap="square" rtlCol="0">
              <a:spAutoFit/>
            </a:bodyPr>
            <a:lstStyle/>
            <a:p>
              <a:pPr algn="ctr"/>
              <a:r>
                <a:rPr lang="ja-JP" altLang="en-US" sz="3200" dirty="0">
                  <a:latin typeface="UD デジタル 教科書体 NK-B" panose="02020700000000000000" pitchFamily="18" charset="-128"/>
                  <a:ea typeface="UD デジタル 教科書体 NK-B" panose="02020700000000000000" pitchFamily="18" charset="-128"/>
                </a:rPr>
                <a:t>女性活躍！</a:t>
              </a:r>
            </a:p>
          </p:txBody>
        </p:sp>
      </p:grpSp>
      <p:grpSp>
        <p:nvGrpSpPr>
          <p:cNvPr id="23" name="グループ化 22"/>
          <p:cNvGrpSpPr/>
          <p:nvPr/>
        </p:nvGrpSpPr>
        <p:grpSpPr>
          <a:xfrm>
            <a:off x="9509292" y="2820123"/>
            <a:ext cx="2320641" cy="1457529"/>
            <a:chOff x="0" y="1145459"/>
            <a:chExt cx="2934632" cy="1457530"/>
          </a:xfrm>
        </p:grpSpPr>
        <p:sp>
          <p:nvSpPr>
            <p:cNvPr id="24" name="楕円 23"/>
            <p:cNvSpPr/>
            <p:nvPr/>
          </p:nvSpPr>
          <p:spPr>
            <a:xfrm>
              <a:off x="0" y="1145459"/>
              <a:ext cx="2891089" cy="145753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801">
                <a:latin typeface="UD デジタル 教科書体 NK-B" panose="02020700000000000000" pitchFamily="18" charset="-128"/>
                <a:ea typeface="UD デジタル 教科書体 NK-B" panose="02020700000000000000" pitchFamily="18" charset="-128"/>
              </a:endParaRPr>
            </a:p>
          </p:txBody>
        </p:sp>
        <p:sp>
          <p:nvSpPr>
            <p:cNvPr id="25" name="テキスト ボックス 24"/>
            <p:cNvSpPr txBox="1"/>
            <p:nvPr/>
          </p:nvSpPr>
          <p:spPr>
            <a:xfrm>
              <a:off x="98294" y="1365456"/>
              <a:ext cx="2836338" cy="1077218"/>
            </a:xfrm>
            <a:prstGeom prst="rect">
              <a:avLst/>
            </a:prstGeom>
            <a:noFill/>
          </p:spPr>
          <p:txBody>
            <a:bodyPr wrap="square" rtlCol="0">
              <a:spAutoFit/>
            </a:bodyPr>
            <a:lstStyle/>
            <a:p>
              <a:pPr algn="ctr"/>
              <a:r>
                <a:rPr lang="ja-JP" altLang="en-US" sz="3200" dirty="0">
                  <a:latin typeface="UD デジタル 教科書体 NK-B" panose="02020700000000000000" pitchFamily="18" charset="-128"/>
                  <a:ea typeface="UD デジタル 教科書体 NK-B" panose="02020700000000000000" pitchFamily="18" charset="-128"/>
                </a:rPr>
                <a:t>出生割合</a:t>
              </a:r>
              <a:endParaRPr lang="en-US" altLang="ja-JP" sz="3200" dirty="0">
                <a:latin typeface="UD デジタル 教科書体 NK-B" panose="02020700000000000000" pitchFamily="18" charset="-128"/>
                <a:ea typeface="UD デジタル 教科書体 NK-B" panose="02020700000000000000" pitchFamily="18" charset="-128"/>
              </a:endParaRPr>
            </a:p>
            <a:p>
              <a:pPr algn="ctr"/>
              <a:r>
                <a:rPr lang="en-US" altLang="ja-JP" sz="3200" dirty="0">
                  <a:latin typeface="UD デジタル 教科書体 NK-B" panose="02020700000000000000" pitchFamily="18" charset="-128"/>
                  <a:ea typeface="UD デジタル 教科書体 NK-B" panose="02020700000000000000" pitchFamily="18" charset="-128"/>
                </a:rPr>
                <a:t>UP</a:t>
              </a:r>
              <a:r>
                <a:rPr lang="ja-JP" altLang="en-US" sz="3200" dirty="0">
                  <a:latin typeface="UD デジタル 教科書体 NK-B" panose="02020700000000000000" pitchFamily="18" charset="-128"/>
                  <a:ea typeface="UD デジタル 教科書体 NK-B" panose="02020700000000000000" pitchFamily="18" charset="-128"/>
                </a:rPr>
                <a:t>！</a:t>
              </a:r>
              <a:endParaRPr lang="en-US" altLang="ja-JP" sz="3200" dirty="0">
                <a:latin typeface="UD デジタル 教科書体 NK-B" panose="02020700000000000000" pitchFamily="18" charset="-128"/>
                <a:ea typeface="UD デジタル 教科書体 NK-B" panose="02020700000000000000" pitchFamily="18" charset="-128"/>
              </a:endParaRPr>
            </a:p>
          </p:txBody>
        </p:sp>
      </p:grpSp>
    </p:spTree>
    <p:extLst>
      <p:ext uri="{BB962C8B-B14F-4D97-AF65-F5344CB8AC3E}">
        <p14:creationId xmlns:p14="http://schemas.microsoft.com/office/powerpoint/2010/main" val="3733590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1" name="Google Shape;161;p22"/>
          <p:cNvSpPr/>
          <p:nvPr/>
        </p:nvSpPr>
        <p:spPr>
          <a:xfrm>
            <a:off x="0" y="6"/>
            <a:ext cx="12192000" cy="6609601"/>
          </a:xfrm>
          <a:prstGeom prst="rect">
            <a:avLst/>
          </a:prstGeom>
          <a:solidFill>
            <a:srgbClr val="3C78D8">
              <a:alpha val="83330"/>
            </a:srgbClr>
          </a:solidFill>
          <a:ln>
            <a:noFill/>
          </a:ln>
        </p:spPr>
        <p:txBody>
          <a:bodyPr spcFirstLastPara="1" wrap="square" lIns="121900" tIns="121900" rIns="121900" bIns="121900" anchor="ctr" anchorCtr="0">
            <a:noAutofit/>
          </a:bodyPr>
          <a:lstStyle/>
          <a:p>
            <a:pPr algn="ctr">
              <a:buClr>
                <a:schemeClr val="dk1"/>
              </a:buClr>
              <a:buSzPts val="1500"/>
            </a:pPr>
            <a:r>
              <a:rPr lang="ja-JP" altLang="en-US" sz="4800" b="1" dirty="0">
                <a:solidFill>
                  <a:schemeClr val="lt1"/>
                </a:solidFill>
                <a:latin typeface="UD デジタル 教科書体 N-B" panose="02020700000000000000" pitchFamily="17" charset="-128"/>
                <a:ea typeface="UD デジタル 教科書体 N-B" panose="02020700000000000000" pitchFamily="17" charset="-128"/>
              </a:rPr>
              <a:t>改正育児・介護休業法のポイント</a:t>
            </a:r>
            <a:endParaRPr sz="4800" b="1" dirty="0">
              <a:solidFill>
                <a:srgbClr val="FFFFFF"/>
              </a:solidFill>
              <a:latin typeface="UD デジタル 教科書体 N-B" panose="02020700000000000000" pitchFamily="17" charset="-128"/>
              <a:ea typeface="UD デジタル 教科書体 N-B" panose="02020700000000000000" pitchFamily="17" charset="-128"/>
            </a:endParaRPr>
          </a:p>
        </p:txBody>
      </p:sp>
      <p:sp>
        <p:nvSpPr>
          <p:cNvPr id="4" name="Google Shape;114;p17">
            <a:extLst>
              <a:ext uri="{FF2B5EF4-FFF2-40B4-BE49-F238E27FC236}">
                <a16:creationId xmlns:a16="http://schemas.microsoft.com/office/drawing/2014/main" id="{0BE901E2-C577-4CE9-96CB-8051D8561D1A}"/>
              </a:ext>
            </a:extLst>
          </p:cNvPr>
          <p:cNvSpPr txBox="1">
            <a:spLocks noGrp="1"/>
          </p:cNvSpPr>
          <p:nvPr>
            <p:ph type="sldNum" sz="quarter" idx="12"/>
          </p:nvPr>
        </p:nvSpPr>
        <p:spPr>
          <a:xfrm>
            <a:off x="11780207" y="6587759"/>
            <a:ext cx="388800" cy="232500"/>
          </a:xfrm>
          <a:prstGeom prst="rect">
            <a:avLst/>
          </a:prstGeom>
          <a:noFill/>
          <a:ln>
            <a:noFill/>
          </a:ln>
        </p:spPr>
        <p:txBody>
          <a:bodyPr spcFirstLastPara="1" vert="horz" wrap="square" lIns="43675" tIns="43675" rIns="43675" bIns="43675" rtlCol="0" anchor="t" anchorCtr="0">
            <a:noAutofit/>
          </a:bodyPr>
          <a:lstStyle/>
          <a:p>
            <a:pPr algn="ctr">
              <a:buClr>
                <a:srgbClr val="271818"/>
              </a:buClr>
              <a:buSzPts val="1600"/>
            </a:pPr>
            <a:fld id="{00000000-1234-1234-1234-123412341234}" type="slidenum">
              <a:rPr lang="en-US" altLang="ja-JP">
                <a:latin typeface="UD デジタル 教科書体 N-B" panose="02020700000000000000" pitchFamily="17" charset="-128"/>
                <a:ea typeface="UD デジタル 教科書体 N-B" panose="02020700000000000000" pitchFamily="17" charset="-128"/>
              </a:rPr>
              <a:pPr algn="ctr">
                <a:buClr>
                  <a:srgbClr val="271818"/>
                </a:buClr>
                <a:buSzPts val="1600"/>
              </a:pPr>
              <a:t>12</a:t>
            </a:fld>
            <a:endParaRPr dirty="0">
              <a:latin typeface="UD デジタル 教科書体 N-B" panose="02020700000000000000" pitchFamily="17" charset="-128"/>
              <a:ea typeface="UD デジタル 教科書体 N-B" panose="02020700000000000000" pitchFamily="17" charset="-128"/>
            </a:endParaRPr>
          </a:p>
        </p:txBody>
      </p:sp>
    </p:spTree>
    <p:extLst>
      <p:ext uri="{BB962C8B-B14F-4D97-AF65-F5344CB8AC3E}">
        <p14:creationId xmlns:p14="http://schemas.microsoft.com/office/powerpoint/2010/main" val="40976862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8" name="Google Shape;114;p17">
            <a:extLst>
              <a:ext uri="{FF2B5EF4-FFF2-40B4-BE49-F238E27FC236}">
                <a16:creationId xmlns:a16="http://schemas.microsoft.com/office/drawing/2014/main" id="{A0C7C205-4D33-EB45-ADB9-742D625B3C82}"/>
              </a:ext>
            </a:extLst>
          </p:cNvPr>
          <p:cNvSpPr txBox="1">
            <a:spLocks noGrp="1"/>
          </p:cNvSpPr>
          <p:nvPr>
            <p:ph type="sldNum" idx="12"/>
          </p:nvPr>
        </p:nvSpPr>
        <p:spPr>
          <a:xfrm>
            <a:off x="11780206" y="6587756"/>
            <a:ext cx="388800" cy="232500"/>
          </a:xfrm>
          <a:prstGeom prst="rect">
            <a:avLst/>
          </a:prstGeom>
          <a:noFill/>
          <a:ln>
            <a:noFill/>
          </a:ln>
        </p:spPr>
        <p:txBody>
          <a:bodyPr spcFirstLastPara="1" wrap="square" lIns="43675" tIns="43675" rIns="43675" bIns="43675" anchor="t" anchorCtr="0">
            <a:noAutofit/>
          </a:bodyPr>
          <a:lstStyle/>
          <a:p>
            <a:pPr algn="ctr">
              <a:buClr>
                <a:srgbClr val="271818"/>
              </a:buClr>
              <a:buSzPts val="1600"/>
            </a:pPr>
            <a:fld id="{00000000-1234-1234-1234-123412341234}" type="slidenum">
              <a:rPr lang="en-US" altLang="ja-JP">
                <a:latin typeface="UD デジタル 教科書体 NK-B" panose="02020700000000000000" pitchFamily="18" charset="-128"/>
                <a:ea typeface="UD デジタル 教科書体 NK-B" panose="02020700000000000000" pitchFamily="18" charset="-128"/>
              </a:rPr>
              <a:pPr algn="ctr">
                <a:buClr>
                  <a:srgbClr val="271818"/>
                </a:buClr>
                <a:buSzPts val="1600"/>
              </a:pPr>
              <a:t>13</a:t>
            </a:fld>
            <a:endParaRPr dirty="0">
              <a:latin typeface="UD デジタル 教科書体 NK-B" panose="02020700000000000000" pitchFamily="18" charset="-128"/>
              <a:ea typeface="UD デジタル 教科書体 NK-B" panose="02020700000000000000" pitchFamily="18" charset="-128"/>
            </a:endParaRPr>
          </a:p>
        </p:txBody>
      </p:sp>
      <p:grpSp>
        <p:nvGrpSpPr>
          <p:cNvPr id="12" name="グループ化 11"/>
          <p:cNvGrpSpPr/>
          <p:nvPr/>
        </p:nvGrpSpPr>
        <p:grpSpPr>
          <a:xfrm>
            <a:off x="0" y="2671214"/>
            <a:ext cx="12431486" cy="4265896"/>
            <a:chOff x="-87670" y="3038391"/>
            <a:chExt cx="12431486" cy="4265896"/>
          </a:xfrm>
        </p:grpSpPr>
        <p:sp>
          <p:nvSpPr>
            <p:cNvPr id="4" name="テキスト ボックス 3"/>
            <p:cNvSpPr txBox="1"/>
            <p:nvPr/>
          </p:nvSpPr>
          <p:spPr>
            <a:xfrm>
              <a:off x="-87670" y="3610968"/>
              <a:ext cx="12431486" cy="3693319"/>
            </a:xfrm>
            <a:prstGeom prst="rect">
              <a:avLst/>
            </a:prstGeom>
            <a:noFill/>
          </p:spPr>
          <p:txBody>
            <a:bodyPr wrap="square" rtlCol="0">
              <a:spAutoFit/>
            </a:bodyPr>
            <a:lstStyle/>
            <a:p>
              <a:endParaRPr kumimoji="1" lang="en-US" altLang="ja-JP" sz="2400" dirty="0">
                <a:latin typeface="UD デジタル 教科書体 N-B" panose="02020700000000000000" pitchFamily="17" charset="-128"/>
                <a:ea typeface="UD デジタル 教科書体 N-B" panose="02020700000000000000" pitchFamily="17" charset="-128"/>
              </a:endParaRPr>
            </a:p>
            <a:p>
              <a:r>
                <a:rPr kumimoji="1" lang="ja-JP" altLang="en-US" sz="2400" dirty="0">
                  <a:latin typeface="UD デジタル 教科書体 N-B" panose="02020700000000000000" pitchFamily="17" charset="-128"/>
                  <a:ea typeface="UD デジタル 教科書体 N-B" panose="02020700000000000000" pitchFamily="17" charset="-128"/>
                </a:rPr>
                <a:t>✔妊娠・出産を申し出た労働者に対して、</a:t>
              </a:r>
              <a:r>
                <a:rPr kumimoji="1" lang="ja-JP" altLang="en-US" sz="2800" dirty="0">
                  <a:solidFill>
                    <a:srgbClr val="0070C0"/>
                  </a:solidFill>
                  <a:latin typeface="UD デジタル 教科書体 N-B" panose="02020700000000000000" pitchFamily="17" charset="-128"/>
                  <a:ea typeface="UD デジタル 教科書体 N-B" panose="02020700000000000000" pitchFamily="17" charset="-128"/>
                </a:rPr>
                <a:t>制度の周知・育休取得意向確認</a:t>
              </a:r>
              <a:endParaRPr kumimoji="1" lang="en-US" altLang="ja-JP" sz="2800" dirty="0">
                <a:solidFill>
                  <a:srgbClr val="0070C0"/>
                </a:solidFill>
                <a:latin typeface="UD デジタル 教科書体 N-B" panose="02020700000000000000" pitchFamily="17" charset="-128"/>
                <a:ea typeface="UD デジタル 教科書体 N-B" panose="02020700000000000000" pitchFamily="17" charset="-128"/>
              </a:endParaRPr>
            </a:p>
            <a:p>
              <a:r>
                <a:rPr kumimoji="1" lang="ja-JP" altLang="en-US" sz="2400" dirty="0">
                  <a:latin typeface="UD デジタル 教科書体 N-B" panose="02020700000000000000" pitchFamily="17" charset="-128"/>
                  <a:ea typeface="UD デジタル 教科書体 N-B" panose="02020700000000000000" pitchFamily="17" charset="-128"/>
                </a:rPr>
                <a:t>✔育児休業・産後パパ育休に関する</a:t>
              </a:r>
              <a:r>
                <a:rPr kumimoji="1" lang="ja-JP" altLang="en-US" sz="2800" dirty="0">
                  <a:solidFill>
                    <a:srgbClr val="0070C0"/>
                  </a:solidFill>
                  <a:latin typeface="UD デジタル 教科書体 N-B" panose="02020700000000000000" pitchFamily="17" charset="-128"/>
                  <a:ea typeface="UD デジタル 教科書体 N-B" panose="02020700000000000000" pitchFamily="17" charset="-128"/>
                </a:rPr>
                <a:t>研修の実施</a:t>
              </a:r>
              <a:endParaRPr kumimoji="1" lang="en-US" altLang="ja-JP" sz="2800" dirty="0">
                <a:solidFill>
                  <a:srgbClr val="0070C0"/>
                </a:solidFill>
                <a:latin typeface="UD デジタル 教科書体 N-B" panose="02020700000000000000" pitchFamily="17" charset="-128"/>
                <a:ea typeface="UD デジタル 教科書体 N-B" panose="02020700000000000000" pitchFamily="17" charset="-128"/>
              </a:endParaRPr>
            </a:p>
            <a:p>
              <a:pPr>
                <a:defRPr/>
              </a:pPr>
              <a:r>
                <a:rPr kumimoji="1" lang="ja-JP" altLang="en-US" sz="2400" dirty="0">
                  <a:latin typeface="UD デジタル 教科書体 N-B" panose="02020700000000000000" pitchFamily="17" charset="-128"/>
                  <a:ea typeface="UD デジタル 教科書体 N-B" panose="02020700000000000000" pitchFamily="17" charset="-128"/>
                </a:rPr>
                <a:t>✔育児休業・産後パパ育休に関する</a:t>
              </a:r>
              <a:r>
                <a:rPr kumimoji="1" lang="ja-JP" altLang="en-US" sz="2800" dirty="0">
                  <a:solidFill>
                    <a:srgbClr val="0070C0"/>
                  </a:solidFill>
                  <a:latin typeface="UD デジタル 教科書体 N-B" panose="02020700000000000000" pitchFamily="17" charset="-128"/>
                  <a:ea typeface="UD デジタル 教科書体 N-B" panose="02020700000000000000" pitchFamily="17" charset="-128"/>
                </a:rPr>
                <a:t>相談体制の整備等（相談窓口設置）</a:t>
              </a:r>
              <a:endParaRPr kumimoji="1" lang="en-US" altLang="ja-JP" sz="2800" dirty="0">
                <a:solidFill>
                  <a:srgbClr val="0070C0"/>
                </a:solidFill>
                <a:latin typeface="UD デジタル 教科書体 N-B" panose="02020700000000000000" pitchFamily="17" charset="-128"/>
                <a:ea typeface="UD デジタル 教科書体 N-B" panose="02020700000000000000" pitchFamily="17" charset="-128"/>
              </a:endParaRPr>
            </a:p>
            <a:p>
              <a:pPr lvl="0">
                <a:defRPr/>
              </a:pPr>
              <a:r>
                <a:rPr kumimoji="1" lang="ja-JP" altLang="en-US" sz="2400" dirty="0">
                  <a:latin typeface="UD デジタル 教科書体 N-B" panose="02020700000000000000" pitchFamily="17" charset="-128"/>
                  <a:ea typeface="UD デジタル 教科書体 N-B" panose="02020700000000000000" pitchFamily="17" charset="-128"/>
                </a:rPr>
                <a:t>✔自社の労働者の</a:t>
              </a:r>
              <a:r>
                <a:rPr kumimoji="1" lang="ja-JP" altLang="en-US" sz="2400" dirty="0">
                  <a:solidFill>
                    <a:schemeClr val="tx1"/>
                  </a:solidFill>
                  <a:latin typeface="UD デジタル 教科書体 N-B" panose="02020700000000000000" pitchFamily="17" charset="-128"/>
                  <a:ea typeface="UD デジタル 教科書体 N-B" panose="02020700000000000000" pitchFamily="17" charset="-128"/>
                </a:rPr>
                <a:t>育児休業・産後パパ育休</a:t>
              </a:r>
              <a:r>
                <a:rPr kumimoji="1" lang="ja-JP" altLang="en-US" sz="2800" dirty="0">
                  <a:solidFill>
                    <a:srgbClr val="0070C0"/>
                  </a:solidFill>
                  <a:latin typeface="UD デジタル 教科書体 N-B" panose="02020700000000000000" pitchFamily="17" charset="-128"/>
                  <a:ea typeface="UD デジタル 教科書体 N-B" panose="02020700000000000000" pitchFamily="17" charset="-128"/>
                </a:rPr>
                <a:t>取得事例の収集・提供</a:t>
              </a:r>
              <a:endParaRPr kumimoji="1" lang="en-US" altLang="ja-JP" sz="2800" dirty="0">
                <a:solidFill>
                  <a:srgbClr val="0070C0"/>
                </a:solidFill>
                <a:latin typeface="UD デジタル 教科書体 N-B" panose="02020700000000000000" pitchFamily="17" charset="-128"/>
                <a:ea typeface="UD デジタル 教科書体 N-B" panose="02020700000000000000" pitchFamily="17" charset="-128"/>
              </a:endParaRPr>
            </a:p>
            <a:p>
              <a:pPr lvl="0">
                <a:defRPr/>
              </a:pPr>
              <a:r>
                <a:rPr kumimoji="1" lang="ja-JP" altLang="en-US" sz="2400" dirty="0">
                  <a:latin typeface="UD デジタル 教科書体 N-B" panose="02020700000000000000" pitchFamily="17" charset="-128"/>
                  <a:ea typeface="UD デジタル 教科書体 N-B" panose="02020700000000000000" pitchFamily="17" charset="-128"/>
                </a:rPr>
                <a:t>✔自社の労働者へ</a:t>
              </a:r>
              <a:r>
                <a:rPr kumimoji="1" lang="ja-JP" altLang="en-US" sz="2400" dirty="0">
                  <a:solidFill>
                    <a:schemeClr val="tx1"/>
                  </a:solidFill>
                  <a:latin typeface="UD デジタル 教科書体 N-B" panose="02020700000000000000" pitchFamily="17" charset="-128"/>
                  <a:ea typeface="UD デジタル 教科書体 N-B" panose="02020700000000000000" pitchFamily="17" charset="-128"/>
                </a:rPr>
                <a:t>育児休業・産後パパ育休制度と</a:t>
              </a:r>
              <a:r>
                <a:rPr kumimoji="1" lang="ja-JP" altLang="en-US" sz="2800" dirty="0">
                  <a:solidFill>
                    <a:srgbClr val="0070C0"/>
                  </a:solidFill>
                  <a:latin typeface="UD デジタル 教科書体 N-B" panose="02020700000000000000" pitchFamily="17" charset="-128"/>
                  <a:ea typeface="UD デジタル 教科書体 N-B" panose="02020700000000000000" pitchFamily="17" charset="-128"/>
                </a:rPr>
                <a:t>育休取得促進に関する方針の周知</a:t>
              </a:r>
              <a:endParaRPr kumimoji="1" lang="en-US" altLang="ja-JP" sz="2800" dirty="0">
                <a:solidFill>
                  <a:srgbClr val="0070C0"/>
                </a:solidFill>
                <a:latin typeface="UD デジタル 教科書体 N-B" panose="02020700000000000000" pitchFamily="17" charset="-128"/>
                <a:ea typeface="UD デジタル 教科書体 N-B" panose="02020700000000000000" pitchFamily="17" charset="-128"/>
              </a:endParaRPr>
            </a:p>
            <a:p>
              <a:pPr lvl="0">
                <a:defRPr/>
              </a:pPr>
              <a:r>
                <a:rPr kumimoji="1" lang="ja-JP" altLang="en-US" sz="2400" dirty="0">
                  <a:latin typeface="UD デジタル 教科書体 N-B" panose="02020700000000000000" pitchFamily="17" charset="-128"/>
                  <a:ea typeface="UD デジタル 教科書体 N-B" panose="02020700000000000000" pitchFamily="17" charset="-128"/>
                </a:rPr>
                <a:t>✔育児休業等を理由とする</a:t>
              </a:r>
              <a:r>
                <a:rPr kumimoji="1" lang="ja-JP" altLang="en-US" sz="2800" dirty="0">
                  <a:solidFill>
                    <a:srgbClr val="0070C0"/>
                  </a:solidFill>
                  <a:latin typeface="UD デジタル 教科書体 N-B" panose="02020700000000000000" pitchFamily="17" charset="-128"/>
                  <a:ea typeface="UD デジタル 教科書体 N-B" panose="02020700000000000000" pitchFamily="17" charset="-128"/>
                </a:rPr>
                <a:t>不利益取り扱いの禁止・ハラスメント防止 </a:t>
              </a:r>
              <a:endParaRPr kumimoji="1" lang="en-US" altLang="ja-JP" sz="2800" dirty="0">
                <a:solidFill>
                  <a:srgbClr val="0070C0"/>
                </a:solidFill>
                <a:latin typeface="UD デジタル 教科書体 N-B" panose="02020700000000000000" pitchFamily="17" charset="-128"/>
                <a:ea typeface="UD デジタル 教科書体 N-B" panose="02020700000000000000" pitchFamily="17" charset="-128"/>
              </a:endParaRPr>
            </a:p>
            <a:p>
              <a:pPr lvl="0">
                <a:defRPr/>
              </a:pPr>
              <a:r>
                <a:rPr kumimoji="1" lang="ja-JP" altLang="en-US" sz="2400" dirty="0">
                  <a:solidFill>
                    <a:schemeClr val="tx1"/>
                  </a:solidFill>
                  <a:latin typeface="UD デジタル 教科書体 N-B" panose="02020700000000000000" pitchFamily="17" charset="-128"/>
                  <a:ea typeface="UD デジタル 教科書体 N-B" panose="02020700000000000000" pitchFamily="17" charset="-128"/>
                </a:rPr>
                <a:t>✔</a:t>
              </a:r>
              <a:r>
                <a:rPr kumimoji="1" lang="ja-JP" altLang="en-US" sz="2800" dirty="0">
                  <a:solidFill>
                    <a:srgbClr val="0070C0"/>
                  </a:solidFill>
                  <a:latin typeface="UD デジタル 教科書体 N-B" panose="02020700000000000000" pitchFamily="17" charset="-128"/>
                  <a:ea typeface="UD デジタル 教科書体 N-B" panose="02020700000000000000" pitchFamily="17" charset="-128"/>
                </a:rPr>
                <a:t>育児休業取得状況の公表の義務化</a:t>
              </a:r>
              <a:r>
                <a:rPr kumimoji="1" lang="ja-JP" altLang="en-US" sz="2400" dirty="0">
                  <a:solidFill>
                    <a:srgbClr val="0070C0"/>
                  </a:solidFill>
                  <a:latin typeface="UD デジタル 教科書体 N-B" panose="02020700000000000000" pitchFamily="17" charset="-128"/>
                  <a:ea typeface="UD デジタル 教科書体 N-B" panose="02020700000000000000" pitchFamily="17" charset="-128"/>
                </a:rPr>
                <a:t>　</a:t>
              </a:r>
              <a:r>
                <a:rPr kumimoji="1" lang="en-US" altLang="ja-JP" sz="2400" dirty="0">
                  <a:solidFill>
                    <a:schemeClr val="tx1"/>
                  </a:solidFill>
                  <a:latin typeface="UD デジタル 教科書体 N-B" panose="02020700000000000000" pitchFamily="17" charset="-128"/>
                  <a:ea typeface="UD デジタル 教科書体 N-B" panose="02020700000000000000" pitchFamily="17" charset="-128"/>
                </a:rPr>
                <a:t>※R5.4</a:t>
              </a:r>
              <a:r>
                <a:rPr kumimoji="1" lang="ja-JP" altLang="en-US" sz="2400" dirty="0">
                  <a:solidFill>
                    <a:schemeClr val="tx1"/>
                  </a:solidFill>
                  <a:latin typeface="UD デジタル 教科書体 N-B" panose="02020700000000000000" pitchFamily="17" charset="-128"/>
                  <a:ea typeface="UD デジタル 教科書体 N-B" panose="02020700000000000000" pitchFamily="17" charset="-128"/>
                </a:rPr>
                <a:t>月～　従業員数</a:t>
              </a:r>
              <a:r>
                <a:rPr kumimoji="1" lang="en-US" altLang="ja-JP" sz="2400" dirty="0">
                  <a:solidFill>
                    <a:schemeClr val="tx1"/>
                  </a:solidFill>
                  <a:latin typeface="UD デジタル 教科書体 N-B" panose="02020700000000000000" pitchFamily="17" charset="-128"/>
                  <a:ea typeface="UD デジタル 教科書体 N-B" panose="02020700000000000000" pitchFamily="17" charset="-128"/>
                </a:rPr>
                <a:t>1,000</a:t>
              </a:r>
              <a:r>
                <a:rPr kumimoji="1" lang="ja-JP" altLang="en-US" sz="2400" dirty="0">
                  <a:solidFill>
                    <a:schemeClr val="tx1"/>
                  </a:solidFill>
                  <a:latin typeface="UD デジタル 教科書体 N-B" panose="02020700000000000000" pitchFamily="17" charset="-128"/>
                  <a:ea typeface="UD デジタル 教科書体 N-B" panose="02020700000000000000" pitchFamily="17" charset="-128"/>
                </a:rPr>
                <a:t>人超の企業</a:t>
              </a:r>
            </a:p>
            <a:p>
              <a:endParaRPr kumimoji="1" lang="ja-JP" altLang="en-US" dirty="0"/>
            </a:p>
          </p:txBody>
        </p:sp>
        <p:grpSp>
          <p:nvGrpSpPr>
            <p:cNvPr id="11" name="グループ化 10"/>
            <p:cNvGrpSpPr/>
            <p:nvPr/>
          </p:nvGrpSpPr>
          <p:grpSpPr>
            <a:xfrm>
              <a:off x="78229" y="3038391"/>
              <a:ext cx="1540540" cy="807339"/>
              <a:chOff x="11168" y="2898840"/>
              <a:chExt cx="1540540" cy="807339"/>
            </a:xfrm>
          </p:grpSpPr>
          <p:sp>
            <p:nvSpPr>
              <p:cNvPr id="10" name="角丸四角形 9"/>
              <p:cNvSpPr/>
              <p:nvPr/>
            </p:nvSpPr>
            <p:spPr>
              <a:xfrm>
                <a:off x="11168" y="2898840"/>
                <a:ext cx="1524898" cy="807339"/>
              </a:xfrm>
              <a:prstGeom prst="roundRect">
                <a:avLst/>
              </a:prstGeom>
              <a:solidFill>
                <a:srgbClr val="99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p:cNvSpPr txBox="1"/>
              <p:nvPr/>
            </p:nvSpPr>
            <p:spPr>
              <a:xfrm>
                <a:off x="37012" y="3011220"/>
                <a:ext cx="1514696" cy="584775"/>
              </a:xfrm>
              <a:prstGeom prst="rect">
                <a:avLst/>
              </a:prstGeom>
              <a:noFill/>
            </p:spPr>
            <p:txBody>
              <a:bodyPr wrap="square" rtlCol="0" anchor="ctr">
                <a:spAutoFit/>
              </a:bodyPr>
              <a:lstStyle/>
              <a:p>
                <a:pPr algn="ctr"/>
                <a:r>
                  <a:rPr kumimoji="1" lang="ja-JP" altLang="en-US" sz="3200" dirty="0">
                    <a:latin typeface="UD デジタル 教科書体 N-B" panose="02020700000000000000" pitchFamily="17" charset="-128"/>
                    <a:ea typeface="UD デジタル 教科書体 N-B" panose="02020700000000000000" pitchFamily="17" charset="-128"/>
                  </a:rPr>
                  <a:t>事業主</a:t>
                </a:r>
              </a:p>
            </p:txBody>
          </p:sp>
        </p:grpSp>
        <p:sp>
          <p:nvSpPr>
            <p:cNvPr id="7" name="テキスト ボックス 6"/>
            <p:cNvSpPr txBox="1"/>
            <p:nvPr/>
          </p:nvSpPr>
          <p:spPr>
            <a:xfrm>
              <a:off x="2005335" y="3093336"/>
              <a:ext cx="5922917" cy="830997"/>
            </a:xfrm>
            <a:prstGeom prst="rect">
              <a:avLst/>
            </a:prstGeom>
            <a:noFill/>
          </p:spPr>
          <p:txBody>
            <a:bodyPr wrap="square" rtlCol="0" anchor="ctr">
              <a:spAutoFit/>
            </a:bodyPr>
            <a:lstStyle/>
            <a:p>
              <a:r>
                <a:rPr kumimoji="1" lang="ja-JP" altLang="en-US" sz="2400" dirty="0">
                  <a:latin typeface="UD デジタル 教科書体 N-B" panose="02020700000000000000" pitchFamily="17" charset="-128"/>
                  <a:ea typeface="UD デジタル 教科書体 N-B" panose="02020700000000000000" pitchFamily="17" charset="-128"/>
                </a:rPr>
                <a:t>育児休業を取得しやすい環境の整備</a:t>
              </a:r>
              <a:endParaRPr kumimoji="1" lang="en-US" altLang="ja-JP" sz="2400" dirty="0">
                <a:latin typeface="UD デジタル 教科書体 N-B" panose="02020700000000000000" pitchFamily="17" charset="-128"/>
                <a:ea typeface="UD デジタル 教科書体 N-B" panose="02020700000000000000" pitchFamily="17" charset="-128"/>
              </a:endParaRPr>
            </a:p>
            <a:p>
              <a:r>
                <a:rPr kumimoji="1" lang="ja-JP" altLang="en-US" sz="2400" dirty="0">
                  <a:latin typeface="UD デジタル 教科書体 N-B" panose="02020700000000000000" pitchFamily="17" charset="-128"/>
                  <a:ea typeface="UD デジタル 教科書体 N-B" panose="02020700000000000000" pitchFamily="17" charset="-128"/>
                </a:rPr>
                <a:t>個別の周知・意向確認</a:t>
              </a:r>
            </a:p>
          </p:txBody>
        </p:sp>
      </p:grpSp>
      <p:grpSp>
        <p:nvGrpSpPr>
          <p:cNvPr id="16" name="グループ化 15"/>
          <p:cNvGrpSpPr/>
          <p:nvPr/>
        </p:nvGrpSpPr>
        <p:grpSpPr>
          <a:xfrm>
            <a:off x="7366313" y="2505682"/>
            <a:ext cx="1725077" cy="946350"/>
            <a:chOff x="7568855" y="2747555"/>
            <a:chExt cx="1725077" cy="946350"/>
          </a:xfrm>
        </p:grpSpPr>
        <p:sp>
          <p:nvSpPr>
            <p:cNvPr id="15" name="楕円 14"/>
            <p:cNvSpPr/>
            <p:nvPr/>
          </p:nvSpPr>
          <p:spPr>
            <a:xfrm>
              <a:off x="7568855" y="2747555"/>
              <a:ext cx="1668781" cy="946350"/>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rot="44536">
              <a:off x="7625151" y="2959120"/>
              <a:ext cx="1668781" cy="523220"/>
            </a:xfrm>
            <a:prstGeom prst="rect">
              <a:avLst/>
            </a:prstGeom>
            <a:noFill/>
          </p:spPr>
          <p:txBody>
            <a:bodyPr wrap="square" rtlCol="0">
              <a:spAutoFit/>
            </a:bodyPr>
            <a:lstStyle/>
            <a:p>
              <a:r>
                <a:rPr kumimoji="1" lang="en-US" altLang="ja-JP" sz="2800" b="1" dirty="0"/>
                <a:t>R4.4</a:t>
              </a:r>
              <a:r>
                <a:rPr kumimoji="1" lang="ja-JP" altLang="en-US" sz="2800" b="1" dirty="0"/>
                <a:t>月～</a:t>
              </a:r>
            </a:p>
          </p:txBody>
        </p:sp>
      </p:grpSp>
      <p:sp>
        <p:nvSpPr>
          <p:cNvPr id="9" name="テキスト ボックス 8"/>
          <p:cNvSpPr txBox="1"/>
          <p:nvPr/>
        </p:nvSpPr>
        <p:spPr>
          <a:xfrm>
            <a:off x="103230" y="923366"/>
            <a:ext cx="12029536" cy="1754326"/>
          </a:xfrm>
          <a:prstGeom prst="rect">
            <a:avLst/>
          </a:prstGeom>
          <a:noFill/>
        </p:spPr>
        <p:txBody>
          <a:bodyPr wrap="square" rtlCol="0">
            <a:spAutoFit/>
          </a:bodyPr>
          <a:lstStyle/>
          <a:p>
            <a:r>
              <a:rPr kumimoji="1" lang="ja-JP" altLang="en-US" sz="2400" dirty="0">
                <a:latin typeface="UD デジタル 教科書体 N-B" panose="02020700000000000000" pitchFamily="17" charset="-128"/>
                <a:ea typeface="UD デジタル 教科書体 N-B" panose="02020700000000000000" pitchFamily="17" charset="-128"/>
              </a:rPr>
              <a:t>✔</a:t>
            </a:r>
            <a:r>
              <a:rPr kumimoji="1" lang="ja-JP" altLang="en-US" sz="2800" dirty="0">
                <a:solidFill>
                  <a:srgbClr val="0070C0"/>
                </a:solidFill>
                <a:latin typeface="UD デジタル 教科書体 N-B" panose="02020700000000000000" pitchFamily="17" charset="-128"/>
                <a:ea typeface="UD デジタル 教科書体 N-B" panose="02020700000000000000" pitchFamily="17" charset="-128"/>
              </a:rPr>
              <a:t>産後パパ育休　 </a:t>
            </a:r>
            <a:r>
              <a:rPr kumimoji="1" lang="ja-JP" altLang="en-US" sz="2600" b="1" dirty="0">
                <a:solidFill>
                  <a:srgbClr val="FF0000"/>
                </a:solidFill>
                <a:latin typeface="UD デジタル 教科書体 N-B" panose="02020700000000000000" pitchFamily="17" charset="-128"/>
                <a:ea typeface="UD デジタル 教科書体 N-B" panose="02020700000000000000" pitchFamily="17" charset="-128"/>
              </a:rPr>
              <a:t>出生後８週以内</a:t>
            </a:r>
            <a:r>
              <a:rPr kumimoji="1" lang="ja-JP" altLang="en-US" sz="2400" dirty="0">
                <a:latin typeface="UD デジタル 教科書体 N-B" panose="02020700000000000000" pitchFamily="17" charset="-128"/>
                <a:ea typeface="UD デジタル 教科書体 N-B" panose="02020700000000000000" pitchFamily="17" charset="-128"/>
              </a:rPr>
              <a:t>に２回まで分割して</a:t>
            </a:r>
            <a:r>
              <a:rPr kumimoji="1" lang="ja-JP" altLang="en-US" sz="2600" dirty="0">
                <a:solidFill>
                  <a:srgbClr val="FF0000"/>
                </a:solidFill>
                <a:latin typeface="UD デジタル 教科書体 N-B" panose="02020700000000000000" pitchFamily="17" charset="-128"/>
                <a:ea typeface="UD デジタル 教科書体 N-B" panose="02020700000000000000" pitchFamily="17" charset="-128"/>
              </a:rPr>
              <a:t>最大４週間</a:t>
            </a:r>
            <a:r>
              <a:rPr kumimoji="1" lang="ja-JP" altLang="en-US" sz="2400" dirty="0">
                <a:latin typeface="UD デジタル 教科書体 N-B" panose="02020700000000000000" pitchFamily="17" charset="-128"/>
                <a:ea typeface="UD デジタル 教科書体 N-B" panose="02020700000000000000" pitchFamily="17" charset="-128"/>
              </a:rPr>
              <a:t>まで取得可能</a:t>
            </a:r>
            <a:endParaRPr kumimoji="1" lang="en-US" altLang="ja-JP" sz="2400" dirty="0">
              <a:solidFill>
                <a:srgbClr val="0070C0"/>
              </a:solidFill>
              <a:latin typeface="UD デジタル 教科書体 N-B" panose="02020700000000000000" pitchFamily="17" charset="-128"/>
              <a:ea typeface="UD デジタル 教科書体 N-B" panose="02020700000000000000" pitchFamily="17" charset="-128"/>
            </a:endParaRPr>
          </a:p>
          <a:p>
            <a:r>
              <a:rPr kumimoji="1" lang="ja-JP" altLang="en-US" sz="2400" dirty="0">
                <a:latin typeface="UD デジタル 教科書体 N-B" panose="02020700000000000000" pitchFamily="17" charset="-128"/>
                <a:ea typeface="UD デジタル 教科書体 N-B" panose="02020700000000000000" pitchFamily="17" charset="-128"/>
              </a:rPr>
              <a:t>✔</a:t>
            </a:r>
            <a:r>
              <a:rPr kumimoji="1" lang="ja-JP" altLang="en-US" sz="2800" dirty="0">
                <a:solidFill>
                  <a:srgbClr val="0070C0"/>
                </a:solidFill>
                <a:latin typeface="UD デジタル 教科書体 N-B" panose="02020700000000000000" pitchFamily="17" charset="-128"/>
                <a:ea typeface="UD デジタル 教科書体 N-B" panose="02020700000000000000" pitchFamily="17" charset="-128"/>
              </a:rPr>
              <a:t>育児休業　　</a:t>
            </a:r>
            <a:r>
              <a:rPr kumimoji="1" lang="ja-JP" altLang="en-US" sz="2400" dirty="0">
                <a:latin typeface="UD デジタル 教科書体 N-B" panose="02020700000000000000" pitchFamily="17" charset="-128"/>
                <a:ea typeface="UD デジタル 教科書体 N-B" panose="02020700000000000000" pitchFamily="17" charset="-128"/>
              </a:rPr>
              <a:t>　  子が１歳までの間で</a:t>
            </a:r>
            <a:r>
              <a:rPr kumimoji="1" lang="ja-JP" altLang="en-US" sz="2600" dirty="0">
                <a:solidFill>
                  <a:srgbClr val="FF0000"/>
                </a:solidFill>
                <a:latin typeface="UD デジタル 教科書体 N-B" panose="02020700000000000000" pitchFamily="17" charset="-128"/>
                <a:ea typeface="UD デジタル 教科書体 N-B" panose="02020700000000000000" pitchFamily="17" charset="-128"/>
              </a:rPr>
              <a:t>分割して２回</a:t>
            </a:r>
            <a:r>
              <a:rPr kumimoji="1" lang="ja-JP" altLang="en-US" sz="2400" dirty="0">
                <a:latin typeface="UD デジタル 教科書体 N-B" panose="02020700000000000000" pitchFamily="17" charset="-128"/>
                <a:ea typeface="UD デジタル 教科書体 N-B" panose="02020700000000000000" pitchFamily="17" charset="-128"/>
              </a:rPr>
              <a:t>まで取得可能</a:t>
            </a:r>
          </a:p>
          <a:p>
            <a:r>
              <a:rPr kumimoji="1" lang="ja-JP" altLang="en-US" sz="2400" dirty="0">
                <a:latin typeface="UD デジタル 教科書体 N-B" panose="02020700000000000000" pitchFamily="17" charset="-128"/>
                <a:ea typeface="UD デジタル 教科書体 N-B" panose="02020700000000000000" pitchFamily="17" charset="-128"/>
              </a:rPr>
              <a:t>✔</a:t>
            </a:r>
            <a:r>
              <a:rPr kumimoji="1" lang="ja-JP" altLang="en-US" sz="2800" dirty="0">
                <a:solidFill>
                  <a:srgbClr val="0070C0"/>
                </a:solidFill>
                <a:latin typeface="UD デジタル 教科書体 N-B" panose="02020700000000000000" pitchFamily="17" charset="-128"/>
                <a:ea typeface="UD デジタル 教科書体 N-B" panose="02020700000000000000" pitchFamily="17" charset="-128"/>
              </a:rPr>
              <a:t>有期雇用労働者の育児・介護休業の取得要件の緩和　</a:t>
            </a:r>
            <a:r>
              <a:rPr kumimoji="1" lang="en-US" altLang="ja-JP" sz="2400" dirty="0">
                <a:solidFill>
                  <a:schemeClr val="tx1"/>
                </a:solidFill>
                <a:latin typeface="UD デジタル 教科書体 N-B" panose="02020700000000000000" pitchFamily="17" charset="-128"/>
                <a:ea typeface="UD デジタル 教科書体 N-B" panose="02020700000000000000" pitchFamily="17" charset="-128"/>
              </a:rPr>
              <a:t>※R4.4</a:t>
            </a:r>
            <a:r>
              <a:rPr kumimoji="1" lang="ja-JP" altLang="en-US" sz="2400" dirty="0">
                <a:solidFill>
                  <a:schemeClr val="tx1"/>
                </a:solidFill>
                <a:latin typeface="UD デジタル 教科書体 N-B" panose="02020700000000000000" pitchFamily="17" charset="-128"/>
                <a:ea typeface="UD デジタル 教科書体 N-B" panose="02020700000000000000" pitchFamily="17" charset="-128"/>
              </a:rPr>
              <a:t>月～</a:t>
            </a:r>
            <a:endParaRPr kumimoji="1" lang="en-US" altLang="ja-JP" sz="2400" dirty="0">
              <a:solidFill>
                <a:schemeClr val="tx1"/>
              </a:solidFill>
              <a:latin typeface="UD デジタル 教科書体 N-B" panose="02020700000000000000" pitchFamily="17" charset="-128"/>
              <a:ea typeface="UD デジタル 教科書体 N-B" panose="02020700000000000000" pitchFamily="17" charset="-128"/>
            </a:endParaRPr>
          </a:p>
          <a:p>
            <a:r>
              <a:rPr kumimoji="1" lang="ja-JP" altLang="en-US" sz="2400" dirty="0">
                <a:latin typeface="UD デジタル 教科書体 N-B" panose="02020700000000000000" pitchFamily="17" charset="-128"/>
                <a:ea typeface="UD デジタル 教科書体 N-B" panose="02020700000000000000" pitchFamily="17" charset="-128"/>
              </a:rPr>
              <a:t>　　　　　　　　　　</a:t>
            </a:r>
            <a:endParaRPr kumimoji="1" lang="ja-JP" altLang="en-US" dirty="0"/>
          </a:p>
        </p:txBody>
      </p:sp>
      <p:sp>
        <p:nvSpPr>
          <p:cNvPr id="13" name="角丸四角形 12"/>
          <p:cNvSpPr/>
          <p:nvPr/>
        </p:nvSpPr>
        <p:spPr>
          <a:xfrm>
            <a:off x="139470" y="102717"/>
            <a:ext cx="1524898" cy="807339"/>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p:cNvSpPr txBox="1"/>
          <p:nvPr/>
        </p:nvSpPr>
        <p:spPr>
          <a:xfrm>
            <a:off x="139470" y="238408"/>
            <a:ext cx="1481772" cy="584775"/>
          </a:xfrm>
          <a:prstGeom prst="rect">
            <a:avLst/>
          </a:prstGeom>
          <a:noFill/>
        </p:spPr>
        <p:txBody>
          <a:bodyPr wrap="square" rtlCol="0" anchor="ctr">
            <a:spAutoFit/>
          </a:bodyPr>
          <a:lstStyle/>
          <a:p>
            <a:pPr algn="ctr"/>
            <a:r>
              <a:rPr kumimoji="1" lang="ja-JP" altLang="en-US" sz="3200" dirty="0">
                <a:latin typeface="UD デジタル 教科書体 N-B" panose="02020700000000000000" pitchFamily="17" charset="-128"/>
                <a:ea typeface="UD デジタル 教科書体 N-B" panose="02020700000000000000" pitchFamily="17" charset="-128"/>
              </a:rPr>
              <a:t>当事者</a:t>
            </a:r>
            <a:endParaRPr kumimoji="1" lang="ja-JP" altLang="en-US" sz="3200" dirty="0"/>
          </a:p>
        </p:txBody>
      </p:sp>
      <p:grpSp>
        <p:nvGrpSpPr>
          <p:cNvPr id="17" name="グループ化 16"/>
          <p:cNvGrpSpPr/>
          <p:nvPr/>
        </p:nvGrpSpPr>
        <p:grpSpPr>
          <a:xfrm>
            <a:off x="2002556" y="114300"/>
            <a:ext cx="2248912" cy="760599"/>
            <a:chOff x="7501317" y="2804235"/>
            <a:chExt cx="2248912" cy="760599"/>
          </a:xfrm>
        </p:grpSpPr>
        <p:sp>
          <p:nvSpPr>
            <p:cNvPr id="18" name="楕円 17"/>
            <p:cNvSpPr/>
            <p:nvPr/>
          </p:nvSpPr>
          <p:spPr>
            <a:xfrm>
              <a:off x="7501317" y="2804235"/>
              <a:ext cx="1990529" cy="760599"/>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p:cNvSpPr txBox="1"/>
            <p:nvPr/>
          </p:nvSpPr>
          <p:spPr>
            <a:xfrm>
              <a:off x="7625151" y="2959120"/>
              <a:ext cx="2125078" cy="523220"/>
            </a:xfrm>
            <a:prstGeom prst="rect">
              <a:avLst/>
            </a:prstGeom>
            <a:noFill/>
          </p:spPr>
          <p:txBody>
            <a:bodyPr wrap="square" rtlCol="0">
              <a:spAutoFit/>
            </a:bodyPr>
            <a:lstStyle/>
            <a:p>
              <a:r>
                <a:rPr kumimoji="1" lang="en-US" altLang="ja-JP" sz="2800" b="1" dirty="0"/>
                <a:t>R4.10</a:t>
              </a:r>
              <a:r>
                <a:rPr kumimoji="1" lang="ja-JP" altLang="en-US" sz="2800" b="1" dirty="0"/>
                <a:t>月～</a:t>
              </a:r>
            </a:p>
          </p:txBody>
        </p:sp>
      </p:grpSp>
      <p:cxnSp>
        <p:nvCxnSpPr>
          <p:cNvPr id="21" name="直線コネクタ 20"/>
          <p:cNvCxnSpPr/>
          <p:nvPr/>
        </p:nvCxnSpPr>
        <p:spPr>
          <a:xfrm>
            <a:off x="191743" y="2395681"/>
            <a:ext cx="11782863" cy="0"/>
          </a:xfrm>
          <a:prstGeom prst="line">
            <a:avLst/>
          </a:prstGeom>
          <a:ln w="38100">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05741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1" name="Google Shape;161;p22"/>
          <p:cNvSpPr/>
          <p:nvPr/>
        </p:nvSpPr>
        <p:spPr>
          <a:xfrm>
            <a:off x="0" y="1"/>
            <a:ext cx="12192000" cy="6609600"/>
          </a:xfrm>
          <a:prstGeom prst="rect">
            <a:avLst/>
          </a:prstGeom>
          <a:solidFill>
            <a:srgbClr val="3C78D8">
              <a:alpha val="83330"/>
            </a:srgbClr>
          </a:solidFill>
          <a:ln>
            <a:noFill/>
          </a:ln>
        </p:spPr>
        <p:txBody>
          <a:bodyPr spcFirstLastPara="1" wrap="square" lIns="121900" tIns="121900" rIns="121900" bIns="121900" anchor="ctr" anchorCtr="0">
            <a:noAutofit/>
          </a:bodyPr>
          <a:lstStyle/>
          <a:p>
            <a:pPr algn="ctr">
              <a:buClr>
                <a:schemeClr val="dk1"/>
              </a:buClr>
              <a:buSzPts val="1500"/>
            </a:pPr>
            <a:r>
              <a:rPr lang="ja-JP" altLang="en-US" sz="4800" b="1" dirty="0">
                <a:solidFill>
                  <a:schemeClr val="bg1"/>
                </a:solidFill>
                <a:latin typeface="UD デジタル 教科書体 N-B" panose="02020700000000000000" pitchFamily="17" charset="-128"/>
                <a:ea typeface="UD デジタル 教科書体 N-B" panose="02020700000000000000" pitchFamily="17" charset="-128"/>
              </a:rPr>
              <a:t>事業所における男性育休推進</a:t>
            </a:r>
            <a:endParaRPr lang="en-US" altLang="ja-JP" sz="4800" b="1" dirty="0">
              <a:solidFill>
                <a:schemeClr val="bg1"/>
              </a:solidFill>
              <a:latin typeface="UD デジタル 教科書体 N-B" panose="02020700000000000000" pitchFamily="17" charset="-128"/>
              <a:ea typeface="UD デジタル 教科書体 N-B" panose="02020700000000000000" pitchFamily="17" charset="-128"/>
            </a:endParaRPr>
          </a:p>
        </p:txBody>
      </p:sp>
      <p:sp>
        <p:nvSpPr>
          <p:cNvPr id="4" name="Google Shape;114;p17">
            <a:extLst>
              <a:ext uri="{FF2B5EF4-FFF2-40B4-BE49-F238E27FC236}">
                <a16:creationId xmlns:a16="http://schemas.microsoft.com/office/drawing/2014/main" id="{6121BFF2-3E77-4142-9E37-2D9E0EC50A30}"/>
              </a:ext>
            </a:extLst>
          </p:cNvPr>
          <p:cNvSpPr txBox="1">
            <a:spLocks noGrp="1"/>
          </p:cNvSpPr>
          <p:nvPr>
            <p:ph type="sldNum" sz="quarter" idx="12"/>
          </p:nvPr>
        </p:nvSpPr>
        <p:spPr>
          <a:xfrm>
            <a:off x="11780207" y="6587759"/>
            <a:ext cx="388800" cy="232500"/>
          </a:xfrm>
          <a:prstGeom prst="rect">
            <a:avLst/>
          </a:prstGeom>
          <a:noFill/>
          <a:ln>
            <a:noFill/>
          </a:ln>
        </p:spPr>
        <p:txBody>
          <a:bodyPr spcFirstLastPara="1" vert="horz" wrap="square" lIns="43675" tIns="43675" rIns="43675" bIns="43675" rtlCol="0" anchor="t" anchorCtr="0">
            <a:noAutofit/>
          </a:bodyPr>
          <a:lstStyle/>
          <a:p>
            <a:pPr algn="ctr">
              <a:buClr>
                <a:srgbClr val="271818"/>
              </a:buClr>
              <a:buSzPts val="1600"/>
            </a:pPr>
            <a:fld id="{00000000-1234-1234-1234-123412341234}" type="slidenum">
              <a:rPr lang="en-US" altLang="ja-JP">
                <a:latin typeface="UD デジタル 教科書体 N-B" panose="02020700000000000000" pitchFamily="17" charset="-128"/>
                <a:ea typeface="UD デジタル 教科書体 N-B" panose="02020700000000000000" pitchFamily="17" charset="-128"/>
              </a:rPr>
              <a:pPr algn="ctr">
                <a:buClr>
                  <a:srgbClr val="271818"/>
                </a:buClr>
                <a:buSzPts val="1600"/>
              </a:pPr>
              <a:t>14</a:t>
            </a:fld>
            <a:endParaRPr dirty="0">
              <a:latin typeface="UD デジタル 教科書体 N-B" panose="02020700000000000000" pitchFamily="17" charset="-128"/>
              <a:ea typeface="UD デジタル 教科書体 N-B" panose="02020700000000000000" pitchFamily="17" charset="-128"/>
            </a:endParaRPr>
          </a:p>
        </p:txBody>
      </p:sp>
    </p:spTree>
    <p:extLst>
      <p:ext uri="{BB962C8B-B14F-4D97-AF65-F5344CB8AC3E}">
        <p14:creationId xmlns:p14="http://schemas.microsoft.com/office/powerpoint/2010/main" val="13166993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5" name="Google Shape;114;p17">
            <a:extLst>
              <a:ext uri="{FF2B5EF4-FFF2-40B4-BE49-F238E27FC236}">
                <a16:creationId xmlns:a16="http://schemas.microsoft.com/office/drawing/2014/main" id="{F82CE280-7CDF-8842-B388-25D409C83B33}"/>
              </a:ext>
            </a:extLst>
          </p:cNvPr>
          <p:cNvSpPr txBox="1">
            <a:spLocks noGrp="1"/>
          </p:cNvSpPr>
          <p:nvPr>
            <p:ph type="sldNum" sz="quarter" idx="12"/>
          </p:nvPr>
        </p:nvSpPr>
        <p:spPr>
          <a:xfrm>
            <a:off x="11780207" y="6587759"/>
            <a:ext cx="388800" cy="232500"/>
          </a:xfrm>
          <a:prstGeom prst="rect">
            <a:avLst/>
          </a:prstGeom>
          <a:noFill/>
          <a:ln>
            <a:noFill/>
          </a:ln>
        </p:spPr>
        <p:txBody>
          <a:bodyPr spcFirstLastPara="1" vert="horz" wrap="square" lIns="43675" tIns="43675" rIns="43675" bIns="43675" rtlCol="0" anchor="t" anchorCtr="0">
            <a:noAutofit/>
          </a:bodyPr>
          <a:lstStyle/>
          <a:p>
            <a:pPr algn="ctr">
              <a:buClr>
                <a:srgbClr val="271818"/>
              </a:buClr>
              <a:buSzPts val="1600"/>
            </a:pPr>
            <a:fld id="{00000000-1234-1234-1234-123412341234}" type="slidenum">
              <a:rPr lang="en-US" altLang="ja-JP">
                <a:latin typeface="UD デジタル 教科書体 NK-B" panose="02020700000000000000" pitchFamily="18" charset="-128"/>
                <a:ea typeface="UD デジタル 教科書体 NK-B" panose="02020700000000000000" pitchFamily="18" charset="-128"/>
              </a:rPr>
              <a:pPr algn="ctr">
                <a:buClr>
                  <a:srgbClr val="271818"/>
                </a:buClr>
                <a:buSzPts val="1600"/>
              </a:pPr>
              <a:t>15</a:t>
            </a:fld>
            <a:endParaRPr dirty="0">
              <a:latin typeface="UD デジタル 教科書体 NK-B" panose="02020700000000000000" pitchFamily="18" charset="-128"/>
              <a:ea typeface="UD デジタル 教科書体 NK-B" panose="02020700000000000000" pitchFamily="18" charset="-128"/>
            </a:endParaRPr>
          </a:p>
        </p:txBody>
      </p:sp>
      <p:sp>
        <p:nvSpPr>
          <p:cNvPr id="14" name="Google Shape;227;p26">
            <a:extLst>
              <a:ext uri="{FF2B5EF4-FFF2-40B4-BE49-F238E27FC236}">
                <a16:creationId xmlns:a16="http://schemas.microsoft.com/office/drawing/2014/main" id="{3AE25452-5633-4B94-9477-124D7FD88807}"/>
              </a:ext>
            </a:extLst>
          </p:cNvPr>
          <p:cNvSpPr txBox="1"/>
          <p:nvPr/>
        </p:nvSpPr>
        <p:spPr>
          <a:xfrm>
            <a:off x="686909" y="1084960"/>
            <a:ext cx="2326975" cy="3153905"/>
          </a:xfrm>
          <a:prstGeom prst="rect">
            <a:avLst/>
          </a:prstGeom>
          <a:solidFill>
            <a:schemeClr val="accent2">
              <a:lumMod val="20000"/>
              <a:lumOff val="80000"/>
            </a:schemeClr>
          </a:solidFill>
          <a:ln>
            <a:noFill/>
          </a:ln>
        </p:spPr>
        <p:txBody>
          <a:bodyPr spcFirstLastPara="1" wrap="square" lIns="121900" tIns="60927" rIns="121900" bIns="60927" anchor="ctr" anchorCtr="0">
            <a:noAutofit/>
          </a:bodyPr>
          <a:lstStyle/>
          <a:p>
            <a:pPr algn="ctr"/>
            <a:r>
              <a:rPr lang="ja-JP" altLang="en-US" sz="2800" b="1" dirty="0">
                <a:latin typeface="UD デジタル 教科書体 NK-B" panose="02020700000000000000" pitchFamily="18" charset="-128"/>
                <a:ea typeface="UD デジタル 教科書体 NK-B" panose="02020700000000000000" pitchFamily="18" charset="-128"/>
                <a:cs typeface="Kosugi"/>
                <a:sym typeface="Kosugi"/>
              </a:rPr>
              <a:t>強い組織</a:t>
            </a:r>
            <a:r>
              <a:rPr lang="en-US" altLang="ja-JP" sz="2800" b="1" dirty="0">
                <a:latin typeface="UD デジタル 教科書体 NK-B" panose="02020700000000000000" pitchFamily="18" charset="-128"/>
                <a:ea typeface="UD デジタル 教科書体 NK-B" panose="02020700000000000000" pitchFamily="18" charset="-128"/>
                <a:cs typeface="Kosugi"/>
                <a:sym typeface="Kosugi"/>
              </a:rPr>
              <a:t/>
            </a:r>
            <a:br>
              <a:rPr lang="en-US" altLang="ja-JP" sz="2800" b="1" dirty="0">
                <a:latin typeface="UD デジタル 教科書体 NK-B" panose="02020700000000000000" pitchFamily="18" charset="-128"/>
                <a:ea typeface="UD デジタル 教科書体 NK-B" panose="02020700000000000000" pitchFamily="18" charset="-128"/>
                <a:cs typeface="Kosugi"/>
                <a:sym typeface="Kosugi"/>
              </a:rPr>
            </a:br>
            <a:r>
              <a:rPr lang="ja-JP" altLang="en-US" sz="2800" b="1" dirty="0">
                <a:latin typeface="UD デジタル 教科書体 NK-B" panose="02020700000000000000" pitchFamily="18" charset="-128"/>
                <a:ea typeface="UD デジタル 教科書体 NK-B" panose="02020700000000000000" pitchFamily="18" charset="-128"/>
                <a:cs typeface="Kosugi"/>
                <a:sym typeface="Kosugi"/>
              </a:rPr>
              <a:t>づくり</a:t>
            </a:r>
            <a:endParaRPr sz="2800" b="1" dirty="0">
              <a:latin typeface="UD デジタル 教科書体 NK-B" panose="02020700000000000000" pitchFamily="18" charset="-128"/>
              <a:ea typeface="UD デジタル 教科書体 NK-B" panose="02020700000000000000" pitchFamily="18" charset="-128"/>
              <a:cs typeface="Kosugi"/>
              <a:sym typeface="Kosugi"/>
            </a:endParaRPr>
          </a:p>
        </p:txBody>
      </p:sp>
      <p:sp>
        <p:nvSpPr>
          <p:cNvPr id="18" name="Google Shape;227;p26">
            <a:extLst>
              <a:ext uri="{FF2B5EF4-FFF2-40B4-BE49-F238E27FC236}">
                <a16:creationId xmlns:a16="http://schemas.microsoft.com/office/drawing/2014/main" id="{6B5B3405-1E36-4630-BD56-A762E7D265EA}"/>
              </a:ext>
            </a:extLst>
          </p:cNvPr>
          <p:cNvSpPr txBox="1"/>
          <p:nvPr/>
        </p:nvSpPr>
        <p:spPr>
          <a:xfrm>
            <a:off x="3136488" y="1030169"/>
            <a:ext cx="8576545" cy="3208691"/>
          </a:xfrm>
          <a:prstGeom prst="rect">
            <a:avLst/>
          </a:prstGeom>
          <a:noFill/>
          <a:ln>
            <a:noFill/>
          </a:ln>
        </p:spPr>
        <p:txBody>
          <a:bodyPr spcFirstLastPara="1" wrap="square" lIns="121900" tIns="60927" rIns="121900" bIns="60927" anchor="ctr" anchorCtr="0">
            <a:noAutofit/>
          </a:bodyPr>
          <a:lstStyle/>
          <a:p>
            <a:pPr>
              <a:lnSpc>
                <a:spcPct val="150000"/>
              </a:lnSpc>
            </a:pPr>
            <a:r>
              <a:rPr lang="ja-JP" altLang="en-US" sz="2400" b="1" dirty="0">
                <a:latin typeface="UD デジタル 教科書体 NK-B" panose="02020700000000000000" pitchFamily="18" charset="-128"/>
                <a:ea typeface="UD デジタル 教科書体 NK-B" panose="02020700000000000000" pitchFamily="18" charset="-128"/>
                <a:cs typeface="Kosugi"/>
                <a:sym typeface="Kosugi"/>
              </a:rPr>
              <a:t>✔　業務の属人化を防止</a:t>
            </a:r>
            <a:endParaRPr lang="en-US" altLang="ja-JP" sz="2400" b="1" dirty="0">
              <a:latin typeface="UD デジタル 教科書体 NK-B" panose="02020700000000000000" pitchFamily="18" charset="-128"/>
              <a:ea typeface="UD デジタル 教科書体 NK-B" panose="02020700000000000000" pitchFamily="18" charset="-128"/>
              <a:cs typeface="Kosugi"/>
              <a:sym typeface="Kosugi"/>
            </a:endParaRPr>
          </a:p>
          <a:p>
            <a:pPr>
              <a:lnSpc>
                <a:spcPct val="150000"/>
              </a:lnSpc>
            </a:pPr>
            <a:r>
              <a:rPr lang="ja-JP" altLang="en-US" sz="2400" b="1" dirty="0">
                <a:latin typeface="UD デジタル 教科書体 NK-B" panose="02020700000000000000" pitchFamily="18" charset="-128"/>
                <a:ea typeface="UD デジタル 教科書体 NK-B" panose="02020700000000000000" pitchFamily="18" charset="-128"/>
                <a:cs typeface="Kosugi"/>
                <a:sym typeface="Kosugi"/>
              </a:rPr>
              <a:t>✔　長時間労働の抑制、生産性向上</a:t>
            </a:r>
            <a:endParaRPr lang="en-US" altLang="ja-JP" sz="2400" b="1" dirty="0">
              <a:latin typeface="UD デジタル 教科書体 NK-B" panose="02020700000000000000" pitchFamily="18" charset="-128"/>
              <a:ea typeface="UD デジタル 教科書体 NK-B" panose="02020700000000000000" pitchFamily="18" charset="-128"/>
              <a:cs typeface="Kosugi"/>
              <a:sym typeface="Kosugi"/>
            </a:endParaRPr>
          </a:p>
          <a:p>
            <a:pPr>
              <a:lnSpc>
                <a:spcPct val="150000"/>
              </a:lnSpc>
            </a:pPr>
            <a:r>
              <a:rPr lang="ja-JP" altLang="en-US" sz="2400" b="1" dirty="0">
                <a:latin typeface="UD デジタル 教科書体 NK-B" panose="02020700000000000000" pitchFamily="18" charset="-128"/>
                <a:ea typeface="UD デジタル 教科書体 NK-B" panose="02020700000000000000" pitchFamily="18" charset="-128"/>
                <a:cs typeface="Kosugi"/>
                <a:sym typeface="Kosugi"/>
              </a:rPr>
              <a:t>✔　誰もが働きやすい職場となり従業員満足度向上</a:t>
            </a:r>
            <a:endParaRPr lang="en-US" altLang="ja-JP" sz="2400" b="1" dirty="0">
              <a:latin typeface="UD デジタル 教科書体 NK-B" panose="02020700000000000000" pitchFamily="18" charset="-128"/>
              <a:ea typeface="UD デジタル 教科書体 NK-B" panose="02020700000000000000" pitchFamily="18" charset="-128"/>
              <a:cs typeface="Kosugi"/>
              <a:sym typeface="Kosugi"/>
            </a:endParaRPr>
          </a:p>
          <a:p>
            <a:pPr>
              <a:lnSpc>
                <a:spcPct val="150000"/>
              </a:lnSpc>
            </a:pPr>
            <a:r>
              <a:rPr lang="ja-JP" altLang="en-US" sz="2400" b="1" dirty="0">
                <a:latin typeface="UD デジタル 教科書体 NK-B" panose="02020700000000000000" pitchFamily="18" charset="-128"/>
                <a:ea typeface="UD デジタル 教科書体 NK-B" panose="02020700000000000000" pitchFamily="18" charset="-128"/>
                <a:cs typeface="Kosugi"/>
                <a:sym typeface="Kosugi"/>
              </a:rPr>
              <a:t>✔　多様な人材の活躍</a:t>
            </a:r>
            <a:endParaRPr lang="en-US" altLang="ja-JP" sz="2400" b="1" dirty="0">
              <a:latin typeface="UD デジタル 教科書体 NK-B" panose="02020700000000000000" pitchFamily="18" charset="-128"/>
              <a:ea typeface="UD デジタル 教科書体 NK-B" panose="02020700000000000000" pitchFamily="18" charset="-128"/>
              <a:cs typeface="Kosugi"/>
              <a:sym typeface="Kosugi"/>
            </a:endParaRPr>
          </a:p>
          <a:p>
            <a:pPr>
              <a:lnSpc>
                <a:spcPct val="150000"/>
              </a:lnSpc>
            </a:pPr>
            <a:r>
              <a:rPr lang="ja-JP" altLang="en-US" sz="2400" b="1" dirty="0">
                <a:latin typeface="UD デジタル 教科書体 NK-B" panose="02020700000000000000" pitchFamily="18" charset="-128"/>
                <a:ea typeface="UD デジタル 教科書体 NK-B" panose="02020700000000000000" pitchFamily="18" charset="-128"/>
                <a:cs typeface="Kosugi"/>
                <a:sym typeface="Kosugi"/>
              </a:rPr>
              <a:t>✔　人材の定着</a:t>
            </a:r>
            <a:endParaRPr lang="en-US" altLang="ja-JP" sz="2400" b="1" dirty="0">
              <a:latin typeface="UD デジタル 教科書体 NK-B" panose="02020700000000000000" pitchFamily="18" charset="-128"/>
              <a:ea typeface="UD デジタル 教科書体 NK-B" panose="02020700000000000000" pitchFamily="18" charset="-128"/>
              <a:cs typeface="Kosugi"/>
              <a:sym typeface="Kosugi"/>
            </a:endParaRPr>
          </a:p>
          <a:p>
            <a:pPr>
              <a:lnSpc>
                <a:spcPct val="150000"/>
              </a:lnSpc>
            </a:pPr>
            <a:r>
              <a:rPr lang="ja-JP" altLang="en-US" sz="2400" b="1" dirty="0">
                <a:latin typeface="UD デジタル 教科書体 NK-B" panose="02020700000000000000" pitchFamily="18" charset="-128"/>
                <a:ea typeface="UD デジタル 教科書体 NK-B" panose="02020700000000000000" pitchFamily="18" charset="-128"/>
                <a:cs typeface="Kosugi"/>
                <a:sym typeface="Kosugi"/>
              </a:rPr>
              <a:t>✔　後輩・後任者の自立と成長の促進</a:t>
            </a:r>
            <a:endParaRPr sz="2400" b="1" dirty="0">
              <a:latin typeface="UD デジタル 教科書体 NK-B" panose="02020700000000000000" pitchFamily="18" charset="-128"/>
              <a:ea typeface="UD デジタル 教科書体 NK-B" panose="02020700000000000000" pitchFamily="18" charset="-128"/>
              <a:cs typeface="Kosugi"/>
              <a:sym typeface="Kosugi"/>
            </a:endParaRPr>
          </a:p>
        </p:txBody>
      </p:sp>
      <p:sp>
        <p:nvSpPr>
          <p:cNvPr id="15" name="Google Shape;227;p26">
            <a:extLst>
              <a:ext uri="{FF2B5EF4-FFF2-40B4-BE49-F238E27FC236}">
                <a16:creationId xmlns:a16="http://schemas.microsoft.com/office/drawing/2014/main" id="{4A078D17-C265-4BA0-BD5B-1AEB5732FC75}"/>
              </a:ext>
            </a:extLst>
          </p:cNvPr>
          <p:cNvSpPr txBox="1"/>
          <p:nvPr/>
        </p:nvSpPr>
        <p:spPr>
          <a:xfrm>
            <a:off x="686909" y="4416225"/>
            <a:ext cx="2326975" cy="1077607"/>
          </a:xfrm>
          <a:prstGeom prst="rect">
            <a:avLst/>
          </a:prstGeom>
          <a:solidFill>
            <a:schemeClr val="accent2">
              <a:lumMod val="20000"/>
              <a:lumOff val="80000"/>
            </a:schemeClr>
          </a:solidFill>
          <a:ln>
            <a:noFill/>
          </a:ln>
        </p:spPr>
        <p:txBody>
          <a:bodyPr spcFirstLastPara="1" wrap="square" lIns="121900" tIns="60927" rIns="121900" bIns="60927" anchor="ctr" anchorCtr="0">
            <a:noAutofit/>
          </a:bodyPr>
          <a:lstStyle/>
          <a:p>
            <a:pPr algn="ctr"/>
            <a:r>
              <a:rPr lang="ja-JP" altLang="en-US" sz="2800" b="1" dirty="0">
                <a:latin typeface="UD デジタル 教科書体 NK-B" panose="02020700000000000000" pitchFamily="18" charset="-128"/>
                <a:ea typeface="UD デジタル 教科書体 NK-B" panose="02020700000000000000" pitchFamily="18" charset="-128"/>
                <a:cs typeface="Kosugi"/>
                <a:sym typeface="Kosugi"/>
              </a:rPr>
              <a:t>企業ブランド</a:t>
            </a:r>
            <a:r>
              <a:rPr lang="en-US" altLang="ja-JP" sz="2800" b="1" dirty="0">
                <a:latin typeface="UD デジタル 教科書体 NK-B" panose="02020700000000000000" pitchFamily="18" charset="-128"/>
                <a:ea typeface="UD デジタル 教科書体 NK-B" panose="02020700000000000000" pitchFamily="18" charset="-128"/>
                <a:cs typeface="Kosugi"/>
                <a:sym typeface="Kosugi"/>
              </a:rPr>
              <a:t/>
            </a:r>
            <a:br>
              <a:rPr lang="en-US" altLang="ja-JP" sz="2800" b="1" dirty="0">
                <a:latin typeface="UD デジタル 教科書体 NK-B" panose="02020700000000000000" pitchFamily="18" charset="-128"/>
                <a:ea typeface="UD デジタル 教科書体 NK-B" panose="02020700000000000000" pitchFamily="18" charset="-128"/>
                <a:cs typeface="Kosugi"/>
                <a:sym typeface="Kosugi"/>
              </a:rPr>
            </a:br>
            <a:r>
              <a:rPr lang="ja-JP" altLang="en-US" sz="2800" b="1" dirty="0">
                <a:latin typeface="UD デジタル 教科書体 NK-B" panose="02020700000000000000" pitchFamily="18" charset="-128"/>
                <a:ea typeface="UD デジタル 教科書体 NK-B" panose="02020700000000000000" pitchFamily="18" charset="-128"/>
                <a:cs typeface="Kosugi"/>
                <a:sym typeface="Kosugi"/>
              </a:rPr>
              <a:t>向上</a:t>
            </a:r>
            <a:endParaRPr sz="2800" b="1" dirty="0">
              <a:latin typeface="UD デジタル 教科書体 NK-B" panose="02020700000000000000" pitchFamily="18" charset="-128"/>
              <a:ea typeface="UD デジタル 教科書体 NK-B" panose="02020700000000000000" pitchFamily="18" charset="-128"/>
              <a:cs typeface="Kosugi"/>
              <a:sym typeface="Kosugi"/>
            </a:endParaRPr>
          </a:p>
        </p:txBody>
      </p:sp>
      <p:sp>
        <p:nvSpPr>
          <p:cNvPr id="19" name="Google Shape;227;p26">
            <a:extLst>
              <a:ext uri="{FF2B5EF4-FFF2-40B4-BE49-F238E27FC236}">
                <a16:creationId xmlns:a16="http://schemas.microsoft.com/office/drawing/2014/main" id="{61823245-269C-4FAC-8284-78797FD59D0A}"/>
              </a:ext>
            </a:extLst>
          </p:cNvPr>
          <p:cNvSpPr txBox="1"/>
          <p:nvPr/>
        </p:nvSpPr>
        <p:spPr>
          <a:xfrm>
            <a:off x="3136488" y="4416225"/>
            <a:ext cx="8576545" cy="1077607"/>
          </a:xfrm>
          <a:prstGeom prst="rect">
            <a:avLst/>
          </a:prstGeom>
          <a:noFill/>
          <a:ln>
            <a:noFill/>
          </a:ln>
        </p:spPr>
        <p:txBody>
          <a:bodyPr spcFirstLastPara="1" wrap="square" lIns="121900" tIns="60927" rIns="121900" bIns="60927" anchor="ctr" anchorCtr="0">
            <a:noAutofit/>
          </a:bodyPr>
          <a:lstStyle/>
          <a:p>
            <a:r>
              <a:rPr lang="ja-JP" altLang="en-US" sz="2400" b="1" dirty="0">
                <a:latin typeface="UD デジタル 教科書体 NK-B" panose="02020700000000000000" pitchFamily="18" charset="-128"/>
                <a:ea typeface="UD デジタル 教科書体 NK-B" panose="02020700000000000000" pitchFamily="18" charset="-128"/>
                <a:cs typeface="Kosugi"/>
                <a:sym typeface="Kosugi"/>
              </a:rPr>
              <a:t>✔　従業員を大切にする企業としてのブランドイメージ向上</a:t>
            </a:r>
          </a:p>
        </p:txBody>
      </p:sp>
      <p:sp>
        <p:nvSpPr>
          <p:cNvPr id="17" name="Google Shape;227;p26">
            <a:extLst>
              <a:ext uri="{FF2B5EF4-FFF2-40B4-BE49-F238E27FC236}">
                <a16:creationId xmlns:a16="http://schemas.microsoft.com/office/drawing/2014/main" id="{6D6C2E6A-3424-4354-8077-DD48B9240E50}"/>
              </a:ext>
            </a:extLst>
          </p:cNvPr>
          <p:cNvSpPr txBox="1"/>
          <p:nvPr/>
        </p:nvSpPr>
        <p:spPr>
          <a:xfrm>
            <a:off x="686909" y="5671188"/>
            <a:ext cx="2326975" cy="1074387"/>
          </a:xfrm>
          <a:prstGeom prst="rect">
            <a:avLst/>
          </a:prstGeom>
          <a:solidFill>
            <a:schemeClr val="accent2">
              <a:lumMod val="20000"/>
              <a:lumOff val="80000"/>
            </a:schemeClr>
          </a:solidFill>
          <a:ln>
            <a:noFill/>
          </a:ln>
        </p:spPr>
        <p:txBody>
          <a:bodyPr spcFirstLastPara="1" wrap="square" lIns="121900" tIns="60927" rIns="121900" bIns="60927" anchor="ctr" anchorCtr="0">
            <a:noAutofit/>
          </a:bodyPr>
          <a:lstStyle/>
          <a:p>
            <a:pPr algn="ctr"/>
            <a:r>
              <a:rPr lang="ja-JP" altLang="en-US" sz="2800" b="1" dirty="0">
                <a:latin typeface="UD デジタル 教科書体 NK-B" panose="02020700000000000000" pitchFamily="18" charset="-128"/>
                <a:ea typeface="UD デジタル 教科書体 NK-B" panose="02020700000000000000" pitchFamily="18" charset="-128"/>
                <a:cs typeface="Kosugi"/>
                <a:sym typeface="Kosugi"/>
              </a:rPr>
              <a:t>採用力強化</a:t>
            </a:r>
            <a:endParaRPr sz="2800" b="1" dirty="0">
              <a:latin typeface="UD デジタル 教科書体 NK-B" panose="02020700000000000000" pitchFamily="18" charset="-128"/>
              <a:ea typeface="UD デジタル 教科書体 NK-B" panose="02020700000000000000" pitchFamily="18" charset="-128"/>
              <a:cs typeface="Kosugi"/>
              <a:sym typeface="Kosugi"/>
            </a:endParaRPr>
          </a:p>
        </p:txBody>
      </p:sp>
      <p:sp>
        <p:nvSpPr>
          <p:cNvPr id="29" name="Google Shape;227;p26">
            <a:extLst>
              <a:ext uri="{FF2B5EF4-FFF2-40B4-BE49-F238E27FC236}">
                <a16:creationId xmlns:a16="http://schemas.microsoft.com/office/drawing/2014/main" id="{E6BF9808-0D81-49C4-94E0-F148464ED765}"/>
              </a:ext>
            </a:extLst>
          </p:cNvPr>
          <p:cNvSpPr txBox="1"/>
          <p:nvPr/>
        </p:nvSpPr>
        <p:spPr>
          <a:xfrm>
            <a:off x="3136488" y="5671193"/>
            <a:ext cx="8576545" cy="1070039"/>
          </a:xfrm>
          <a:prstGeom prst="rect">
            <a:avLst/>
          </a:prstGeom>
          <a:noFill/>
          <a:ln>
            <a:noFill/>
          </a:ln>
        </p:spPr>
        <p:txBody>
          <a:bodyPr spcFirstLastPara="1" wrap="square" lIns="121900" tIns="60927" rIns="121900" bIns="60927" anchor="ctr" anchorCtr="0">
            <a:noAutofit/>
          </a:bodyPr>
          <a:lstStyle/>
          <a:p>
            <a:r>
              <a:rPr lang="ja-JP" altLang="en-US" sz="2400" b="1" dirty="0">
                <a:latin typeface="UD デジタル 教科書体 NK-B" panose="02020700000000000000" pitchFamily="18" charset="-128"/>
                <a:ea typeface="UD デジタル 教科書体 NK-B" panose="02020700000000000000" pitchFamily="18" charset="-128"/>
                <a:cs typeface="Kosugi"/>
                <a:sym typeface="Kosugi"/>
              </a:rPr>
              <a:t>✔　仕事と育児の両立に高い関心を持つ新卒学生等からも</a:t>
            </a:r>
            <a:endParaRPr lang="en-US" altLang="ja-JP" sz="2400" b="1" dirty="0">
              <a:latin typeface="UD デジタル 教科書体 NK-B" panose="02020700000000000000" pitchFamily="18" charset="-128"/>
              <a:ea typeface="UD デジタル 教科書体 NK-B" panose="02020700000000000000" pitchFamily="18" charset="-128"/>
              <a:cs typeface="Kosugi"/>
              <a:sym typeface="Kosugi"/>
            </a:endParaRPr>
          </a:p>
          <a:p>
            <a:r>
              <a:rPr lang="ja-JP" altLang="en-US" sz="2400" b="1" dirty="0">
                <a:latin typeface="UD デジタル 教科書体 NK-B" panose="02020700000000000000" pitchFamily="18" charset="-128"/>
                <a:ea typeface="UD デジタル 教科書体 NK-B" panose="02020700000000000000" pitchFamily="18" charset="-128"/>
                <a:cs typeface="Kosugi"/>
                <a:sym typeface="Kosugi"/>
              </a:rPr>
              <a:t>　　  選ばれる企業に</a:t>
            </a:r>
            <a:endParaRPr sz="2400" b="1" dirty="0">
              <a:latin typeface="UD デジタル 教科書体 NK-B" panose="02020700000000000000" pitchFamily="18" charset="-128"/>
              <a:ea typeface="UD デジタル 教科書体 NK-B" panose="02020700000000000000" pitchFamily="18" charset="-128"/>
              <a:cs typeface="Kosugi"/>
              <a:sym typeface="Kosugi"/>
            </a:endParaRPr>
          </a:p>
        </p:txBody>
      </p:sp>
      <p:sp>
        <p:nvSpPr>
          <p:cNvPr id="10" name="Google Shape;233;p27">
            <a:extLst>
              <a:ext uri="{FF2B5EF4-FFF2-40B4-BE49-F238E27FC236}">
                <a16:creationId xmlns:a16="http://schemas.microsoft.com/office/drawing/2014/main" id="{F3B119DD-B475-426A-B6FE-8EA466A69956}"/>
              </a:ext>
            </a:extLst>
          </p:cNvPr>
          <p:cNvSpPr txBox="1"/>
          <p:nvPr/>
        </p:nvSpPr>
        <p:spPr>
          <a:xfrm>
            <a:off x="278422" y="264173"/>
            <a:ext cx="11434607" cy="627753"/>
          </a:xfrm>
          <a:prstGeom prst="rect">
            <a:avLst/>
          </a:prstGeom>
          <a:solidFill>
            <a:schemeClr val="accent1">
              <a:lumMod val="40000"/>
              <a:lumOff val="60000"/>
            </a:schemeClr>
          </a:solidFill>
          <a:ln>
            <a:noFill/>
          </a:ln>
        </p:spPr>
        <p:txBody>
          <a:bodyPr spcFirstLastPara="1" wrap="square" lIns="121900" tIns="121900" rIns="121900" bIns="121900" anchor="ctr" anchorCtr="0">
            <a:noAutofit/>
          </a:bodyPr>
          <a:lstStyle/>
          <a:p>
            <a:r>
              <a:rPr lang="ja-JP" altLang="en-US" sz="3200" b="1" dirty="0">
                <a:latin typeface="UD デジタル 教科書体 NK-B" panose="02020700000000000000" pitchFamily="18" charset="-128"/>
                <a:ea typeface="UD デジタル 教科書体 NK-B" panose="02020700000000000000" pitchFamily="18" charset="-128"/>
                <a:cs typeface="Kosugi"/>
                <a:sym typeface="Kosugi"/>
              </a:rPr>
              <a:t>育休取得推進は、様々な面で組織を成長させる機会となります！</a:t>
            </a:r>
          </a:p>
        </p:txBody>
      </p:sp>
    </p:spTree>
    <p:extLst>
      <p:ext uri="{BB962C8B-B14F-4D97-AF65-F5344CB8AC3E}">
        <p14:creationId xmlns:p14="http://schemas.microsoft.com/office/powerpoint/2010/main" val="201405855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5" name="Google Shape;114;p17">
            <a:extLst>
              <a:ext uri="{FF2B5EF4-FFF2-40B4-BE49-F238E27FC236}">
                <a16:creationId xmlns:a16="http://schemas.microsoft.com/office/drawing/2014/main" id="{F82CE280-7CDF-8842-B388-25D409C83B33}"/>
              </a:ext>
            </a:extLst>
          </p:cNvPr>
          <p:cNvSpPr txBox="1">
            <a:spLocks noGrp="1"/>
          </p:cNvSpPr>
          <p:nvPr>
            <p:ph type="sldNum" idx="12"/>
          </p:nvPr>
        </p:nvSpPr>
        <p:spPr>
          <a:xfrm>
            <a:off x="11780206" y="6587756"/>
            <a:ext cx="388800" cy="232500"/>
          </a:xfrm>
          <a:prstGeom prst="rect">
            <a:avLst/>
          </a:prstGeom>
          <a:noFill/>
          <a:ln>
            <a:noFill/>
          </a:ln>
        </p:spPr>
        <p:txBody>
          <a:bodyPr spcFirstLastPara="1" wrap="square" lIns="43675" tIns="43675" rIns="43675" bIns="43675" anchor="t" anchorCtr="0">
            <a:noAutofit/>
          </a:bodyPr>
          <a:lstStyle/>
          <a:p>
            <a:pPr algn="ctr">
              <a:buClr>
                <a:srgbClr val="271818"/>
              </a:buClr>
              <a:buSzPts val="1600"/>
            </a:pPr>
            <a:fld id="{00000000-1234-1234-1234-123412341234}" type="slidenum">
              <a:rPr lang="en-US" altLang="ja-JP">
                <a:latin typeface="UD デジタル 教科書体 N-B" panose="02020700000000000000" pitchFamily="17" charset="-128"/>
                <a:ea typeface="UD デジタル 教科書体 N-B" panose="02020700000000000000" pitchFamily="17" charset="-128"/>
              </a:rPr>
              <a:pPr algn="ctr">
                <a:buClr>
                  <a:srgbClr val="271818"/>
                </a:buClr>
                <a:buSzPts val="1600"/>
              </a:pPr>
              <a:t>16</a:t>
            </a:fld>
            <a:endParaRPr dirty="0">
              <a:latin typeface="UD デジタル 教科書体 N-B" panose="02020700000000000000" pitchFamily="17" charset="-128"/>
              <a:ea typeface="UD デジタル 教科書体 N-B" panose="02020700000000000000" pitchFamily="17" charset="-128"/>
            </a:endParaRPr>
          </a:p>
        </p:txBody>
      </p:sp>
      <p:sp>
        <p:nvSpPr>
          <p:cNvPr id="16" name="Google Shape;233;p27">
            <a:extLst>
              <a:ext uri="{FF2B5EF4-FFF2-40B4-BE49-F238E27FC236}">
                <a16:creationId xmlns:a16="http://schemas.microsoft.com/office/drawing/2014/main" id="{F3B119DD-B475-426A-B6FE-8EA466A69956}"/>
              </a:ext>
            </a:extLst>
          </p:cNvPr>
          <p:cNvSpPr txBox="1"/>
          <p:nvPr/>
        </p:nvSpPr>
        <p:spPr>
          <a:xfrm>
            <a:off x="517012" y="178054"/>
            <a:ext cx="10917300" cy="718990"/>
          </a:xfrm>
          <a:prstGeom prst="rect">
            <a:avLst/>
          </a:prstGeom>
          <a:solidFill>
            <a:schemeClr val="accent1">
              <a:lumMod val="40000"/>
              <a:lumOff val="60000"/>
            </a:schemeClr>
          </a:solidFill>
          <a:ln>
            <a:noFill/>
          </a:ln>
        </p:spPr>
        <p:txBody>
          <a:bodyPr spcFirstLastPara="1" wrap="square" lIns="121900" tIns="121900" rIns="121900" bIns="121900" anchor="ctr" anchorCtr="0">
            <a:noAutofit/>
          </a:bodyPr>
          <a:lstStyle/>
          <a:p>
            <a:r>
              <a:rPr lang="ja-JP" altLang="en-US" sz="3200" b="1" dirty="0">
                <a:latin typeface="UD デジタル 教科書体 N-B" panose="02020700000000000000" pitchFamily="17" charset="-128"/>
                <a:ea typeface="UD デジタル 教科書体 N-B" panose="02020700000000000000" pitchFamily="17" charset="-128"/>
              </a:rPr>
              <a:t>（補足）新卒学生の育児や家庭に対する意識の変化</a:t>
            </a:r>
            <a:endParaRPr sz="3200" b="1" dirty="0">
              <a:latin typeface="UD デジタル 教科書体 N-B" panose="02020700000000000000" pitchFamily="17" charset="-128"/>
              <a:ea typeface="UD デジタル 教科書体 N-B" panose="02020700000000000000" pitchFamily="17" charset="-128"/>
            </a:endParaRPr>
          </a:p>
        </p:txBody>
      </p:sp>
      <p:sp>
        <p:nvSpPr>
          <p:cNvPr id="22" name="Google Shape;227;p26">
            <a:extLst>
              <a:ext uri="{FF2B5EF4-FFF2-40B4-BE49-F238E27FC236}">
                <a16:creationId xmlns:a16="http://schemas.microsoft.com/office/drawing/2014/main" id="{5DDB729E-0433-4881-8B59-85EBA8EB3BC7}"/>
              </a:ext>
            </a:extLst>
          </p:cNvPr>
          <p:cNvSpPr txBox="1"/>
          <p:nvPr/>
        </p:nvSpPr>
        <p:spPr>
          <a:xfrm>
            <a:off x="1586352" y="1000927"/>
            <a:ext cx="10513500" cy="855280"/>
          </a:xfrm>
          <a:prstGeom prst="rect">
            <a:avLst/>
          </a:prstGeom>
          <a:noFill/>
          <a:ln>
            <a:noFill/>
          </a:ln>
        </p:spPr>
        <p:txBody>
          <a:bodyPr spcFirstLastPara="1" wrap="square" lIns="121900" tIns="60926" rIns="121900" bIns="60926" anchor="t" anchorCtr="0">
            <a:noAutofit/>
          </a:bodyPr>
          <a:lstStyle/>
          <a:p>
            <a:r>
              <a:rPr lang="ja-JP" altLang="en-US" sz="2800" b="1" dirty="0">
                <a:solidFill>
                  <a:srgbClr val="7030A0"/>
                </a:solidFill>
                <a:latin typeface="UD デジタル 教科書体 N-B" panose="02020700000000000000" pitchFamily="17" charset="-128"/>
                <a:ea typeface="UD デジタル 教科書体 N-B" panose="02020700000000000000" pitchFamily="17" charset="-128"/>
                <a:cs typeface="Kosugi"/>
                <a:sym typeface="Kosugi"/>
              </a:rPr>
              <a:t>男性育休取得推進は人材採用力強化につながります！</a:t>
            </a:r>
            <a:endParaRPr sz="2800" b="1" dirty="0">
              <a:solidFill>
                <a:srgbClr val="7030A0"/>
              </a:solidFill>
              <a:latin typeface="UD デジタル 教科書体 N-B" panose="02020700000000000000" pitchFamily="17" charset="-128"/>
              <a:ea typeface="UD デジタル 教科書体 N-B" panose="02020700000000000000" pitchFamily="17" charset="-128"/>
              <a:cs typeface="Kosugi"/>
              <a:sym typeface="Kosugi"/>
            </a:endParaRPr>
          </a:p>
        </p:txBody>
      </p:sp>
      <p:sp>
        <p:nvSpPr>
          <p:cNvPr id="19" name="Google Shape;387;p52">
            <a:extLst>
              <a:ext uri="{FF2B5EF4-FFF2-40B4-BE49-F238E27FC236}">
                <a16:creationId xmlns:a16="http://schemas.microsoft.com/office/drawing/2014/main" id="{DB10B633-9E6C-4359-BADA-63AD97B36E1B}"/>
              </a:ext>
            </a:extLst>
          </p:cNvPr>
          <p:cNvSpPr txBox="1"/>
          <p:nvPr/>
        </p:nvSpPr>
        <p:spPr>
          <a:xfrm>
            <a:off x="3069771" y="6540898"/>
            <a:ext cx="9030081" cy="112783"/>
          </a:xfrm>
          <a:prstGeom prst="rect">
            <a:avLst/>
          </a:prstGeom>
          <a:noFill/>
          <a:ln>
            <a:noFill/>
          </a:ln>
        </p:spPr>
        <p:txBody>
          <a:bodyPr spcFirstLastPara="1" wrap="square" lIns="121900" tIns="121900" rIns="121900" bIns="121900" anchor="t" anchorCtr="0">
            <a:noAutofit/>
          </a:bodyPr>
          <a:lstStyle/>
          <a:p>
            <a:pPr>
              <a:buSzPts val="800"/>
            </a:pPr>
            <a:r>
              <a:rPr lang="ja" altLang="en-US" sz="1200" dirty="0">
                <a:solidFill>
                  <a:srgbClr val="434343"/>
                </a:solidFill>
                <a:latin typeface="UD デジタル 教科書体 N-B" panose="02020700000000000000" pitchFamily="17" charset="-128"/>
                <a:ea typeface="UD デジタル 教科書体 N-B" panose="02020700000000000000" pitchFamily="17" charset="-128"/>
                <a:cs typeface="Kosugi"/>
                <a:sym typeface="Kosugi"/>
              </a:rPr>
              <a:t>出典</a:t>
            </a:r>
            <a:r>
              <a:rPr lang="ja-JP" altLang="en-US" sz="1200" dirty="0">
                <a:solidFill>
                  <a:srgbClr val="434343"/>
                </a:solidFill>
                <a:latin typeface="UD デジタル 教科書体 N-B" panose="02020700000000000000" pitchFamily="17" charset="-128"/>
                <a:ea typeface="UD デジタル 教科書体 N-B" panose="02020700000000000000" pitchFamily="17" charset="-128"/>
                <a:cs typeface="Kosugi"/>
                <a:sym typeface="Kosugi"/>
              </a:rPr>
              <a:t>：</a:t>
            </a:r>
            <a:r>
              <a:rPr lang="ja" altLang="en-US" sz="1200" dirty="0">
                <a:solidFill>
                  <a:srgbClr val="434343"/>
                </a:solidFill>
                <a:latin typeface="UD デジタル 教科書体 N-B" panose="02020700000000000000" pitchFamily="17" charset="-128"/>
                <a:ea typeface="UD デジタル 教科書体 N-B" panose="02020700000000000000" pitchFamily="17" charset="-128"/>
                <a:cs typeface="Kosugi"/>
                <a:sym typeface="Kosugi"/>
              </a:rPr>
              <a:t>マイナビ </a:t>
            </a:r>
            <a:r>
              <a:rPr lang="en-US" altLang="ja" sz="1200" dirty="0">
                <a:solidFill>
                  <a:srgbClr val="434343"/>
                </a:solidFill>
                <a:latin typeface="UD デジタル 教科書体 N-B" panose="02020700000000000000" pitchFamily="17" charset="-128"/>
                <a:ea typeface="UD デジタル 教科書体 N-B" panose="02020700000000000000" pitchFamily="17" charset="-128"/>
                <a:cs typeface="Kosugi"/>
                <a:sym typeface="Kosugi"/>
              </a:rPr>
              <a:t>2022</a:t>
            </a:r>
            <a:r>
              <a:rPr lang="ja" altLang="en-US" sz="1200" dirty="0">
                <a:solidFill>
                  <a:srgbClr val="434343"/>
                </a:solidFill>
                <a:latin typeface="UD デジタル 教科書体 N-B" panose="02020700000000000000" pitchFamily="17" charset="-128"/>
                <a:ea typeface="UD デジタル 教科書体 N-B" panose="02020700000000000000" pitchFamily="17" charset="-128"/>
                <a:cs typeface="Kosugi"/>
                <a:sym typeface="Kosugi"/>
              </a:rPr>
              <a:t>年卒大学生のライフスタイル調査 </a:t>
            </a:r>
            <a:r>
              <a:rPr lang="en-US" altLang="ja" sz="1200" dirty="0">
                <a:solidFill>
                  <a:srgbClr val="434343"/>
                </a:solidFill>
                <a:latin typeface="UD デジタル 教科書体 N-B" panose="02020700000000000000" pitchFamily="17" charset="-128"/>
                <a:ea typeface="UD デジタル 教科書体 N-B" panose="02020700000000000000" pitchFamily="17" charset="-128"/>
                <a:cs typeface="Kosugi"/>
                <a:sym typeface="Kosugi"/>
              </a:rPr>
              <a:t>&lt;</a:t>
            </a:r>
            <a:r>
              <a:rPr lang="ja" altLang="en-US" sz="1200" dirty="0">
                <a:solidFill>
                  <a:srgbClr val="434343"/>
                </a:solidFill>
                <a:latin typeface="UD デジタル 教科書体 N-B" panose="02020700000000000000" pitchFamily="17" charset="-128"/>
                <a:ea typeface="UD デジタル 教科書体 N-B" panose="02020700000000000000" pitchFamily="17" charset="-128"/>
                <a:cs typeface="Kosugi"/>
                <a:sym typeface="Kosugi"/>
              </a:rPr>
              <a:t>今の自分と未来編</a:t>
            </a:r>
            <a:r>
              <a:rPr lang="en-US" altLang="ja" sz="1200" dirty="0">
                <a:solidFill>
                  <a:srgbClr val="434343"/>
                </a:solidFill>
                <a:latin typeface="UD デジタル 教科書体 N-B" panose="02020700000000000000" pitchFamily="17" charset="-128"/>
                <a:ea typeface="UD デジタル 教科書体 N-B" panose="02020700000000000000" pitchFamily="17" charset="-128"/>
                <a:cs typeface="Kosugi"/>
                <a:sym typeface="Kosugi"/>
              </a:rPr>
              <a:t>&gt;</a:t>
            </a:r>
            <a:r>
              <a:rPr lang="ja" altLang="en-US" sz="1200" dirty="0">
                <a:solidFill>
                  <a:srgbClr val="434343"/>
                </a:solidFill>
                <a:latin typeface="UD デジタル 教科書体 N-B" panose="02020700000000000000" pitchFamily="17" charset="-128"/>
                <a:ea typeface="UD デジタル 教科書体 N-B" panose="02020700000000000000" pitchFamily="17" charset="-128"/>
                <a:cs typeface="Kosugi"/>
                <a:sym typeface="Kosugi"/>
              </a:rPr>
              <a:t>～ 就活生の今と、思い描く未来のイメージ～</a:t>
            </a:r>
            <a:endParaRPr sz="1200" dirty="0">
              <a:solidFill>
                <a:srgbClr val="434343"/>
              </a:solidFill>
              <a:latin typeface="UD デジタル 教科書体 N-B" panose="02020700000000000000" pitchFamily="17" charset="-128"/>
              <a:ea typeface="UD デジタル 教科書体 N-B" panose="02020700000000000000" pitchFamily="17" charset="-128"/>
              <a:cs typeface="Kosugi"/>
              <a:sym typeface="Kosugi"/>
            </a:endParaRPr>
          </a:p>
        </p:txBody>
      </p:sp>
      <p:sp>
        <p:nvSpPr>
          <p:cNvPr id="30" name="Google Shape;390;p52">
            <a:extLst>
              <a:ext uri="{FF2B5EF4-FFF2-40B4-BE49-F238E27FC236}">
                <a16:creationId xmlns:a16="http://schemas.microsoft.com/office/drawing/2014/main" id="{36B75C56-54F3-4A24-B7B0-5CF4C491E175}"/>
              </a:ext>
            </a:extLst>
          </p:cNvPr>
          <p:cNvSpPr/>
          <p:nvPr/>
        </p:nvSpPr>
        <p:spPr>
          <a:xfrm>
            <a:off x="781095" y="1535621"/>
            <a:ext cx="8799628" cy="916891"/>
          </a:xfrm>
          <a:prstGeom prst="rect">
            <a:avLst/>
          </a:prstGeom>
          <a:noFill/>
          <a:ln>
            <a:noFill/>
          </a:ln>
        </p:spPr>
        <p:txBody>
          <a:bodyPr spcFirstLastPara="1" wrap="square" lIns="121900" tIns="60926" rIns="121900" bIns="60926" anchor="b" anchorCtr="0">
            <a:noAutofit/>
          </a:bodyPr>
          <a:lstStyle/>
          <a:p>
            <a:r>
              <a:rPr lang="en-US" altLang="ja-JP" sz="2400" b="1" dirty="0">
                <a:solidFill>
                  <a:schemeClr val="dk1"/>
                </a:solidFill>
                <a:latin typeface="UD デジタル 教科書体 N-B" panose="02020700000000000000" pitchFamily="17" charset="-128"/>
                <a:ea typeface="UD デジタル 教科書体 N-B" panose="02020700000000000000" pitchFamily="17" charset="-128"/>
                <a:cs typeface="Kosugi"/>
                <a:sym typeface="Kosugi"/>
              </a:rPr>
              <a:t>※</a:t>
            </a:r>
            <a:r>
              <a:rPr lang="ja" altLang="en-US" sz="2400" b="1" dirty="0">
                <a:solidFill>
                  <a:schemeClr val="dk1"/>
                </a:solidFill>
                <a:latin typeface="UD デジタル 教科書体 N-B" panose="02020700000000000000" pitchFamily="17" charset="-128"/>
                <a:ea typeface="UD デジタル 教科書体 N-B" panose="02020700000000000000" pitchFamily="17" charset="-128"/>
                <a:cs typeface="Kosugi"/>
                <a:sym typeface="Kosugi"/>
              </a:rPr>
              <a:t>「育児休業をとって積極的に子育てしたい</a:t>
            </a:r>
            <a:r>
              <a:rPr lang="ja-JP" altLang="en-US" sz="2400" b="1" dirty="0">
                <a:solidFill>
                  <a:schemeClr val="dk1"/>
                </a:solidFill>
                <a:latin typeface="UD デジタル 教科書体 N-B" panose="02020700000000000000" pitchFamily="17" charset="-128"/>
                <a:ea typeface="UD デジタル 教科書体 N-B" panose="02020700000000000000" pitchFamily="17" charset="-128"/>
                <a:cs typeface="Kosugi"/>
                <a:sym typeface="Kosugi"/>
              </a:rPr>
              <a:t>ですか</a:t>
            </a:r>
            <a:r>
              <a:rPr lang="ja" altLang="en-US" sz="2400" b="1" dirty="0">
                <a:solidFill>
                  <a:schemeClr val="dk1"/>
                </a:solidFill>
                <a:latin typeface="UD デジタル 教科書体 N-B" panose="02020700000000000000" pitchFamily="17" charset="-128"/>
                <a:ea typeface="UD デジタル 教科書体 N-B" panose="02020700000000000000" pitchFamily="17" charset="-128"/>
                <a:cs typeface="Kosugi"/>
                <a:sym typeface="Kosugi"/>
              </a:rPr>
              <a:t>」</a:t>
            </a:r>
            <a:r>
              <a:rPr lang="ja-JP" altLang="en-US" sz="2400" b="1" dirty="0">
                <a:solidFill>
                  <a:schemeClr val="dk1"/>
                </a:solidFill>
                <a:latin typeface="UD デジタル 教科書体 N-B" panose="02020700000000000000" pitchFamily="17" charset="-128"/>
                <a:ea typeface="UD デジタル 教科書体 N-B" panose="02020700000000000000" pitchFamily="17" charset="-128"/>
                <a:cs typeface="Kosugi"/>
                <a:sym typeface="Kosugi"/>
              </a:rPr>
              <a:t>に対し、</a:t>
            </a:r>
            <a:r>
              <a:rPr lang="en-US" altLang="ja" sz="2400" b="1" dirty="0">
                <a:solidFill>
                  <a:schemeClr val="dk1"/>
                </a:solidFill>
                <a:latin typeface="UD デジタル 教科書体 N-B" panose="02020700000000000000" pitchFamily="17" charset="-128"/>
                <a:ea typeface="UD デジタル 教科書体 N-B" panose="02020700000000000000" pitchFamily="17" charset="-128"/>
                <a:cs typeface="Kosugi"/>
                <a:sym typeface="Kosugi"/>
              </a:rPr>
              <a:t/>
            </a:r>
            <a:br>
              <a:rPr lang="en-US" altLang="ja" sz="2400" b="1" dirty="0">
                <a:solidFill>
                  <a:schemeClr val="dk1"/>
                </a:solidFill>
                <a:latin typeface="UD デジタル 教科書体 N-B" panose="02020700000000000000" pitchFamily="17" charset="-128"/>
                <a:ea typeface="UD デジタル 教科書体 N-B" panose="02020700000000000000" pitchFamily="17" charset="-128"/>
                <a:cs typeface="Kosugi"/>
                <a:sym typeface="Kosugi"/>
              </a:rPr>
            </a:br>
            <a:r>
              <a:rPr lang="ja-JP" altLang="en-US" sz="2400" b="1" dirty="0">
                <a:solidFill>
                  <a:srgbClr val="FF0000"/>
                </a:solidFill>
                <a:latin typeface="UD デジタル 教科書体 N-B" panose="02020700000000000000" pitchFamily="17" charset="-128"/>
                <a:ea typeface="UD デジタル 教科書体 N-B" panose="02020700000000000000" pitchFamily="17" charset="-128"/>
                <a:cs typeface="Kosugi"/>
                <a:sym typeface="Kosugi"/>
              </a:rPr>
              <a:t>約６割の男子学生</a:t>
            </a:r>
            <a:r>
              <a:rPr lang="ja-JP" altLang="en-US" sz="2400" b="1" dirty="0">
                <a:solidFill>
                  <a:schemeClr val="dk1"/>
                </a:solidFill>
                <a:latin typeface="UD デジタル 教科書体 N-B" panose="02020700000000000000" pitchFamily="17" charset="-128"/>
                <a:ea typeface="UD デジタル 教科書体 N-B" panose="02020700000000000000" pitchFamily="17" charset="-128"/>
                <a:cs typeface="Kosugi"/>
                <a:sym typeface="Kosugi"/>
              </a:rPr>
              <a:t>が「したい」と回答</a:t>
            </a:r>
            <a:endParaRPr lang="en-US" altLang="ja-JP" sz="2400" b="1" dirty="0">
              <a:solidFill>
                <a:schemeClr val="dk1"/>
              </a:solidFill>
              <a:latin typeface="UD デジタル 教科書体 N-B" panose="02020700000000000000" pitchFamily="17" charset="-128"/>
              <a:ea typeface="UD デジタル 教科書体 N-B" panose="02020700000000000000" pitchFamily="17" charset="-128"/>
              <a:cs typeface="Kosugi"/>
              <a:sym typeface="Kosugi"/>
            </a:endParaRPr>
          </a:p>
        </p:txBody>
      </p:sp>
      <p:pic>
        <p:nvPicPr>
          <p:cNvPr id="13" name="Google Shape;381;p52">
            <a:extLst>
              <a:ext uri="{FF2B5EF4-FFF2-40B4-BE49-F238E27FC236}">
                <a16:creationId xmlns:a16="http://schemas.microsoft.com/office/drawing/2014/main" id="{0C607CCF-F4D7-4C3D-8498-C3C1C8D8EB38}"/>
              </a:ext>
            </a:extLst>
          </p:cNvPr>
          <p:cNvPicPr preferRelativeResize="0"/>
          <p:nvPr/>
        </p:nvPicPr>
        <p:blipFill rotWithShape="1">
          <a:blip r:embed="rId3">
            <a:alphaModFix/>
          </a:blip>
          <a:srcRect t="10834"/>
          <a:stretch/>
        </p:blipFill>
        <p:spPr>
          <a:xfrm>
            <a:off x="1247544" y="2487886"/>
            <a:ext cx="8338763" cy="3972174"/>
          </a:xfrm>
          <a:prstGeom prst="rect">
            <a:avLst/>
          </a:prstGeom>
          <a:noFill/>
          <a:ln w="9525" cap="flat" cmpd="sng">
            <a:solidFill>
              <a:srgbClr val="CCCCCC"/>
            </a:solidFill>
            <a:prstDash val="solid"/>
            <a:round/>
            <a:headEnd type="none" w="sm" len="sm"/>
            <a:tailEnd type="none" w="sm" len="sm"/>
          </a:ln>
        </p:spPr>
      </p:pic>
      <p:sp>
        <p:nvSpPr>
          <p:cNvPr id="17" name="Google Shape;385;p52">
            <a:extLst>
              <a:ext uri="{FF2B5EF4-FFF2-40B4-BE49-F238E27FC236}">
                <a16:creationId xmlns:a16="http://schemas.microsoft.com/office/drawing/2014/main" id="{0F9D288C-F5DC-474B-97C3-B7FCC9BE6CE7}"/>
              </a:ext>
            </a:extLst>
          </p:cNvPr>
          <p:cNvSpPr txBox="1"/>
          <p:nvPr/>
        </p:nvSpPr>
        <p:spPr>
          <a:xfrm>
            <a:off x="8595806" y="3475886"/>
            <a:ext cx="792401" cy="3037302"/>
          </a:xfrm>
          <a:prstGeom prst="rect">
            <a:avLst/>
          </a:prstGeom>
          <a:noFill/>
          <a:ln w="57150" cap="flat" cmpd="sng">
            <a:solidFill>
              <a:srgbClr val="FF0000"/>
            </a:solidFill>
            <a:prstDash val="solid"/>
            <a:round/>
            <a:headEnd type="none" w="sm" len="sm"/>
            <a:tailEnd type="none" w="sm" len="sm"/>
          </a:ln>
        </p:spPr>
        <p:txBody>
          <a:bodyPr spcFirstLastPara="1" wrap="square" lIns="121900" tIns="121900" rIns="121900" bIns="121900" anchor="t" anchorCtr="0">
            <a:noAutofit/>
          </a:bodyPr>
          <a:lstStyle/>
          <a:p>
            <a:pPr>
              <a:buSzPts val="1900"/>
            </a:pPr>
            <a:endParaRPr sz="1900">
              <a:latin typeface="UD デジタル 教科書体 N-B" panose="02020700000000000000" pitchFamily="17" charset="-128"/>
              <a:ea typeface="UD デジタル 教科書体 N-B" panose="02020700000000000000" pitchFamily="17" charset="-128"/>
            </a:endParaRPr>
          </a:p>
        </p:txBody>
      </p:sp>
      <p:sp>
        <p:nvSpPr>
          <p:cNvPr id="2" name="円形吹き出し 1"/>
          <p:cNvSpPr/>
          <p:nvPr/>
        </p:nvSpPr>
        <p:spPr>
          <a:xfrm>
            <a:off x="9201999" y="1428567"/>
            <a:ext cx="2990001" cy="1619679"/>
          </a:xfrm>
          <a:prstGeom prst="wedgeEllipseCallout">
            <a:avLst>
              <a:gd name="adj1" fmla="val -45100"/>
              <a:gd name="adj2" fmla="val 86507"/>
            </a:avLst>
          </a:prstGeom>
          <a:solidFill>
            <a:srgbClr val="99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Google Shape;390;p52">
            <a:extLst>
              <a:ext uri="{FF2B5EF4-FFF2-40B4-BE49-F238E27FC236}">
                <a16:creationId xmlns:a16="http://schemas.microsoft.com/office/drawing/2014/main" id="{36B75C56-54F3-4A24-B7B0-5CF4C491E175}"/>
              </a:ext>
            </a:extLst>
          </p:cNvPr>
          <p:cNvSpPr/>
          <p:nvPr/>
        </p:nvSpPr>
        <p:spPr>
          <a:xfrm>
            <a:off x="8992006" y="1779960"/>
            <a:ext cx="3382449" cy="916891"/>
          </a:xfrm>
          <a:prstGeom prst="rect">
            <a:avLst/>
          </a:prstGeom>
          <a:noFill/>
          <a:ln>
            <a:noFill/>
          </a:ln>
        </p:spPr>
        <p:txBody>
          <a:bodyPr spcFirstLastPara="1" wrap="square" lIns="121900" tIns="60926" rIns="121900" bIns="60926" anchor="b" anchorCtr="0">
            <a:noAutofit/>
          </a:bodyPr>
          <a:lstStyle/>
          <a:p>
            <a:pPr algn="ctr"/>
            <a:r>
              <a:rPr lang="ja-JP" altLang="en-US" sz="2800" b="1" dirty="0">
                <a:solidFill>
                  <a:schemeClr val="tx1"/>
                </a:solidFill>
                <a:latin typeface="UD デジタル 教科書体 N-B" panose="02020700000000000000" pitchFamily="17" charset="-128"/>
                <a:ea typeface="UD デジタル 教科書体 N-B" panose="02020700000000000000" pitchFamily="17" charset="-128"/>
                <a:cs typeface="Kosugi"/>
                <a:sym typeface="Kosugi"/>
              </a:rPr>
              <a:t>８年間で</a:t>
            </a:r>
            <a:endParaRPr lang="en-US" altLang="ja-JP" sz="2800" b="1" dirty="0">
              <a:solidFill>
                <a:schemeClr val="tx1"/>
              </a:solidFill>
              <a:latin typeface="UD デジタル 教科書体 N-B" panose="02020700000000000000" pitchFamily="17" charset="-128"/>
              <a:ea typeface="UD デジタル 教科書体 N-B" panose="02020700000000000000" pitchFamily="17" charset="-128"/>
              <a:cs typeface="Kosugi"/>
              <a:sym typeface="Kosugi"/>
            </a:endParaRPr>
          </a:p>
          <a:p>
            <a:pPr algn="ctr"/>
            <a:r>
              <a:rPr lang="en-US" altLang="ja-JP" sz="3800" b="1" dirty="0">
                <a:solidFill>
                  <a:srgbClr val="FF0000"/>
                </a:solidFill>
                <a:latin typeface="UD デジタル 教科書体 N-B" panose="02020700000000000000" pitchFamily="17" charset="-128"/>
                <a:ea typeface="UD デジタル 教科書体 N-B" panose="02020700000000000000" pitchFamily="17" charset="-128"/>
                <a:cs typeface="Kosugi"/>
                <a:sym typeface="Kosugi"/>
              </a:rPr>
              <a:t>20</a:t>
            </a:r>
            <a:r>
              <a:rPr lang="ja-JP" altLang="en-US" sz="3200" b="1" dirty="0">
                <a:solidFill>
                  <a:srgbClr val="FF0000"/>
                </a:solidFill>
                <a:latin typeface="UD デジタル 教科書体 N-B" panose="02020700000000000000" pitchFamily="17" charset="-128"/>
                <a:ea typeface="UD デジタル 教科書体 N-B" panose="02020700000000000000" pitchFamily="17" charset="-128"/>
                <a:cs typeface="Kosugi"/>
                <a:sym typeface="Kosugi"/>
              </a:rPr>
              <a:t>ポイント増</a:t>
            </a:r>
            <a:endParaRPr sz="3200" b="1" dirty="0">
              <a:solidFill>
                <a:srgbClr val="FF0000"/>
              </a:solidFill>
              <a:latin typeface="UD デジタル 教科書体 N-B" panose="02020700000000000000" pitchFamily="17" charset="-128"/>
              <a:ea typeface="UD デジタル 教科書体 N-B" panose="02020700000000000000" pitchFamily="17" charset="-128"/>
              <a:cs typeface="Kosugi"/>
              <a:sym typeface="Kosugi"/>
            </a:endParaRPr>
          </a:p>
        </p:txBody>
      </p:sp>
    </p:spTree>
    <p:extLst>
      <p:ext uri="{BB962C8B-B14F-4D97-AF65-F5344CB8AC3E}">
        <p14:creationId xmlns:p14="http://schemas.microsoft.com/office/powerpoint/2010/main" val="266842570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32"/>
          <p:cNvSpPr/>
          <p:nvPr/>
        </p:nvSpPr>
        <p:spPr>
          <a:xfrm>
            <a:off x="128337" y="112295"/>
            <a:ext cx="11903243" cy="6497307"/>
          </a:xfrm>
          <a:prstGeom prst="rect">
            <a:avLst/>
          </a:prstGeom>
          <a:solidFill>
            <a:srgbClr val="3C78D8">
              <a:alpha val="83330"/>
            </a:srgbClr>
          </a:solidFill>
          <a:ln>
            <a:noFill/>
          </a:ln>
        </p:spPr>
        <p:txBody>
          <a:bodyPr spcFirstLastPara="1" wrap="square" lIns="121900" tIns="121900" rIns="121900" bIns="121900" anchor="ctr" anchorCtr="0">
            <a:noAutofit/>
          </a:bodyPr>
          <a:lstStyle/>
          <a:p>
            <a:pPr algn="ctr"/>
            <a:r>
              <a:rPr lang="ja-JP" altLang="en-US" sz="4500" b="1" dirty="0">
                <a:solidFill>
                  <a:srgbClr val="FFFFFF"/>
                </a:solidFill>
                <a:latin typeface="UD デジタル 教科書体 N-B" panose="02020700000000000000" pitchFamily="17" charset="-128"/>
                <a:ea typeface="UD デジタル 教科書体 N-B" panose="02020700000000000000" pitchFamily="17" charset="-128"/>
              </a:rPr>
              <a:t>ワーク</a:t>
            </a:r>
            <a:endParaRPr sz="4500" b="1" dirty="0">
              <a:solidFill>
                <a:srgbClr val="FFFFFF"/>
              </a:solidFill>
              <a:latin typeface="UD デジタル 教科書体 N-B" panose="02020700000000000000" pitchFamily="17" charset="-128"/>
              <a:ea typeface="UD デジタル 教科書体 N-B" panose="02020700000000000000" pitchFamily="17" charset="-128"/>
            </a:endParaRPr>
          </a:p>
          <a:p>
            <a:pPr algn="ctr"/>
            <a:r>
              <a:rPr lang="ja-JP" altLang="en-US" sz="4500" b="1" dirty="0">
                <a:solidFill>
                  <a:srgbClr val="FFFFFF"/>
                </a:solidFill>
                <a:latin typeface="UD デジタル 教科書体 N-B" panose="02020700000000000000" pitchFamily="17" charset="-128"/>
                <a:ea typeface="UD デジタル 教科書体 N-B" panose="02020700000000000000" pitchFamily="17" charset="-128"/>
              </a:rPr>
              <a:t>今後のアクションを考えよう</a:t>
            </a:r>
            <a:endParaRPr sz="4500" b="1" dirty="0">
              <a:solidFill>
                <a:srgbClr val="FFFFFF"/>
              </a:solidFill>
              <a:latin typeface="UD デジタル 教科書体 N-B" panose="02020700000000000000" pitchFamily="17" charset="-128"/>
              <a:ea typeface="UD デジタル 教科書体 N-B" panose="02020700000000000000" pitchFamily="17" charset="-128"/>
            </a:endParaRPr>
          </a:p>
        </p:txBody>
      </p:sp>
      <p:sp>
        <p:nvSpPr>
          <p:cNvPr id="3" name="Google Shape;114;p17">
            <a:extLst>
              <a:ext uri="{FF2B5EF4-FFF2-40B4-BE49-F238E27FC236}">
                <a16:creationId xmlns:a16="http://schemas.microsoft.com/office/drawing/2014/main" id="{059033B3-2D06-41CF-93CD-7F95C0744326}"/>
              </a:ext>
            </a:extLst>
          </p:cNvPr>
          <p:cNvSpPr txBox="1">
            <a:spLocks noGrp="1"/>
          </p:cNvSpPr>
          <p:nvPr>
            <p:ph type="sldNum" sz="quarter" idx="12"/>
          </p:nvPr>
        </p:nvSpPr>
        <p:spPr>
          <a:xfrm>
            <a:off x="11780207" y="6587759"/>
            <a:ext cx="388800" cy="232500"/>
          </a:xfrm>
          <a:prstGeom prst="rect">
            <a:avLst/>
          </a:prstGeom>
          <a:noFill/>
          <a:ln>
            <a:noFill/>
          </a:ln>
        </p:spPr>
        <p:txBody>
          <a:bodyPr spcFirstLastPara="1" vert="horz" wrap="square" lIns="43675" tIns="43675" rIns="43675" bIns="43675" rtlCol="0" anchor="t" anchorCtr="0">
            <a:noAutofit/>
          </a:bodyPr>
          <a:lstStyle/>
          <a:p>
            <a:pPr algn="ctr">
              <a:buClr>
                <a:srgbClr val="271818"/>
              </a:buClr>
              <a:buSzPts val="1600"/>
            </a:pPr>
            <a:fld id="{00000000-1234-1234-1234-123412341234}" type="slidenum">
              <a:rPr lang="en-US" altLang="ja-JP">
                <a:latin typeface="UD デジタル 教科書体 N-B" panose="02020700000000000000" pitchFamily="17" charset="-128"/>
                <a:ea typeface="UD デジタル 教科書体 N-B" panose="02020700000000000000" pitchFamily="17" charset="-128"/>
              </a:rPr>
              <a:pPr algn="ctr">
                <a:buClr>
                  <a:srgbClr val="271818"/>
                </a:buClr>
                <a:buSzPts val="1600"/>
              </a:pPr>
              <a:t>17</a:t>
            </a:fld>
            <a:endParaRPr dirty="0">
              <a:latin typeface="UD デジタル 教科書体 N-B" panose="02020700000000000000" pitchFamily="17" charset="-128"/>
              <a:ea typeface="UD デジタル 教科書体 N-B" panose="02020700000000000000" pitchFamily="17" charset="-128"/>
            </a:endParaRPr>
          </a:p>
        </p:txBody>
      </p:sp>
    </p:spTree>
    <p:extLst>
      <p:ext uri="{BB962C8B-B14F-4D97-AF65-F5344CB8AC3E}">
        <p14:creationId xmlns:p14="http://schemas.microsoft.com/office/powerpoint/2010/main" val="16126256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cxnSp>
        <p:nvCxnSpPr>
          <p:cNvPr id="9" name="直線コネクタ 8">
            <a:extLst>
              <a:ext uri="{FF2B5EF4-FFF2-40B4-BE49-F238E27FC236}">
                <a16:creationId xmlns:a16="http://schemas.microsoft.com/office/drawing/2014/main" id="{A2190E5E-0768-48E1-B12E-C252B248984A}"/>
              </a:ext>
            </a:extLst>
          </p:cNvPr>
          <p:cNvCxnSpPr>
            <a:stCxn id="2" idx="4"/>
          </p:cNvCxnSpPr>
          <p:nvPr/>
        </p:nvCxnSpPr>
        <p:spPr>
          <a:xfrm>
            <a:off x="2942367" y="2897596"/>
            <a:ext cx="40640" cy="2428240"/>
          </a:xfrm>
          <a:prstGeom prst="line">
            <a:avLst/>
          </a:prstGeom>
          <a:ln w="28575">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77" name="Google Shape;277;p32"/>
          <p:cNvSpPr/>
          <p:nvPr/>
        </p:nvSpPr>
        <p:spPr>
          <a:xfrm>
            <a:off x="0" y="1"/>
            <a:ext cx="12192000" cy="1076960"/>
          </a:xfrm>
          <a:prstGeom prst="rect">
            <a:avLst/>
          </a:prstGeom>
          <a:noFill/>
          <a:ln>
            <a:noFill/>
          </a:ln>
        </p:spPr>
        <p:txBody>
          <a:bodyPr spcFirstLastPara="1" wrap="square" lIns="121900" tIns="121900" rIns="121900" bIns="121900" anchor="ctr" anchorCtr="0">
            <a:noAutofit/>
          </a:bodyPr>
          <a:lstStyle/>
          <a:p>
            <a:pPr algn="ctr"/>
            <a:endParaRPr sz="2800" b="1" dirty="0">
              <a:latin typeface="UD デジタル 教科書体 N-B" panose="02020700000000000000" pitchFamily="17" charset="-128"/>
              <a:ea typeface="UD デジタル 教科書体 N-B" panose="02020700000000000000" pitchFamily="17" charset="-128"/>
            </a:endParaRPr>
          </a:p>
        </p:txBody>
      </p:sp>
      <p:grpSp>
        <p:nvGrpSpPr>
          <p:cNvPr id="10" name="グループ化 9"/>
          <p:cNvGrpSpPr/>
          <p:nvPr/>
        </p:nvGrpSpPr>
        <p:grpSpPr>
          <a:xfrm>
            <a:off x="2485167" y="1901916"/>
            <a:ext cx="9489440" cy="4165600"/>
            <a:chOff x="1351280" y="1280161"/>
            <a:chExt cx="9489440" cy="4165600"/>
          </a:xfrm>
        </p:grpSpPr>
        <p:sp>
          <p:nvSpPr>
            <p:cNvPr id="2" name="楕円 1">
              <a:extLst>
                <a:ext uri="{FF2B5EF4-FFF2-40B4-BE49-F238E27FC236}">
                  <a16:creationId xmlns:a16="http://schemas.microsoft.com/office/drawing/2014/main" id="{5B3CB579-86AF-4E9D-A6A6-A6BDB377584C}"/>
                </a:ext>
              </a:extLst>
            </p:cNvPr>
            <p:cNvSpPr/>
            <p:nvPr/>
          </p:nvSpPr>
          <p:spPr>
            <a:xfrm>
              <a:off x="1351280" y="1361441"/>
              <a:ext cx="914400" cy="914400"/>
            </a:xfrm>
            <a:prstGeom prst="ellipse">
              <a:avLst/>
            </a:prstGeom>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4000" dirty="0">
                  <a:latin typeface="UD デジタル 教科書体 N-B" panose="02020700000000000000" pitchFamily="17" charset="-128"/>
                  <a:ea typeface="UD デジタル 教科書体 N-B" panose="02020700000000000000" pitchFamily="17" charset="-128"/>
                </a:rPr>
                <a:t>1</a:t>
              </a:r>
              <a:endParaRPr lang="ja-JP" altLang="en-US" sz="4000" dirty="0">
                <a:latin typeface="UD デジタル 教科書体 N-B" panose="02020700000000000000" pitchFamily="17" charset="-128"/>
                <a:ea typeface="UD デジタル 教科書体 N-B" panose="02020700000000000000" pitchFamily="17" charset="-128"/>
              </a:endParaRPr>
            </a:p>
          </p:txBody>
        </p:sp>
        <p:sp>
          <p:nvSpPr>
            <p:cNvPr id="4" name="Google Shape;277;p32">
              <a:extLst>
                <a:ext uri="{FF2B5EF4-FFF2-40B4-BE49-F238E27FC236}">
                  <a16:creationId xmlns:a16="http://schemas.microsoft.com/office/drawing/2014/main" id="{06F694DB-4AA7-4948-B006-B7AB2E16B355}"/>
                </a:ext>
              </a:extLst>
            </p:cNvPr>
            <p:cNvSpPr/>
            <p:nvPr/>
          </p:nvSpPr>
          <p:spPr>
            <a:xfrm>
              <a:off x="2265680" y="1280161"/>
              <a:ext cx="8575040" cy="1076960"/>
            </a:xfrm>
            <a:prstGeom prst="rect">
              <a:avLst/>
            </a:prstGeom>
            <a:noFill/>
            <a:ln>
              <a:noFill/>
            </a:ln>
          </p:spPr>
          <p:txBody>
            <a:bodyPr spcFirstLastPara="1" wrap="square" lIns="121900" tIns="121900" rIns="121900" bIns="121900" anchor="ctr" anchorCtr="0">
              <a:noAutofit/>
            </a:bodyPr>
            <a:lstStyle/>
            <a:p>
              <a:r>
                <a:rPr lang="ja-JP" altLang="en-US" sz="3200" b="1" dirty="0">
                  <a:latin typeface="UD デジタル 教科書体 N-B" panose="02020700000000000000" pitchFamily="17" charset="-128"/>
                  <a:ea typeface="UD デジタル 教科書体 N-B" panose="02020700000000000000" pitchFamily="17" charset="-128"/>
                </a:rPr>
                <a:t>個人ワーク（</a:t>
              </a:r>
              <a:r>
                <a:rPr lang="en-US" altLang="ja-JP" sz="3200" b="1" dirty="0">
                  <a:latin typeface="UD デジタル 教科書体 N-B" panose="02020700000000000000" pitchFamily="17" charset="-128"/>
                  <a:ea typeface="UD デジタル 教科書体 N-B" panose="02020700000000000000" pitchFamily="17" charset="-128"/>
                </a:rPr>
                <a:t>10</a:t>
              </a:r>
              <a:r>
                <a:rPr lang="ja-JP" altLang="en-US" sz="3200" b="1" dirty="0">
                  <a:latin typeface="UD デジタル 教科書体 N-B" panose="02020700000000000000" pitchFamily="17" charset="-128"/>
                  <a:ea typeface="UD デジタル 教科書体 N-B" panose="02020700000000000000" pitchFamily="17" charset="-128"/>
                </a:rPr>
                <a:t>分）</a:t>
              </a:r>
              <a:endParaRPr sz="3200" b="1" dirty="0">
                <a:latin typeface="UD デジタル 教科書体 N-B" panose="02020700000000000000" pitchFamily="17" charset="-128"/>
                <a:ea typeface="UD デジタル 教科書体 N-B" panose="02020700000000000000" pitchFamily="17" charset="-128"/>
              </a:endParaRPr>
            </a:p>
          </p:txBody>
        </p:sp>
        <p:sp>
          <p:nvSpPr>
            <p:cNvPr id="5" name="楕円 4">
              <a:extLst>
                <a:ext uri="{FF2B5EF4-FFF2-40B4-BE49-F238E27FC236}">
                  <a16:creationId xmlns:a16="http://schemas.microsoft.com/office/drawing/2014/main" id="{80CB2FC4-CD8C-4CF2-BC4B-6F7E59E521EB}"/>
                </a:ext>
              </a:extLst>
            </p:cNvPr>
            <p:cNvSpPr/>
            <p:nvPr/>
          </p:nvSpPr>
          <p:spPr>
            <a:xfrm>
              <a:off x="1351280" y="2905761"/>
              <a:ext cx="914400" cy="914400"/>
            </a:xfrm>
            <a:prstGeom prst="ellipse">
              <a:avLst/>
            </a:prstGeom>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4000" dirty="0">
                  <a:latin typeface="UD デジタル 教科書体 N-B" panose="02020700000000000000" pitchFamily="17" charset="-128"/>
                  <a:ea typeface="UD デジタル 教科書体 N-B" panose="02020700000000000000" pitchFamily="17" charset="-128"/>
                </a:rPr>
                <a:t>2</a:t>
              </a:r>
              <a:endParaRPr lang="ja-JP" altLang="en-US" sz="4000" dirty="0">
                <a:latin typeface="UD デジタル 教科書体 N-B" panose="02020700000000000000" pitchFamily="17" charset="-128"/>
                <a:ea typeface="UD デジタル 教科書体 N-B" panose="02020700000000000000" pitchFamily="17" charset="-128"/>
              </a:endParaRPr>
            </a:p>
          </p:txBody>
        </p:sp>
        <p:sp>
          <p:nvSpPr>
            <p:cNvPr id="6" name="Google Shape;277;p32">
              <a:extLst>
                <a:ext uri="{FF2B5EF4-FFF2-40B4-BE49-F238E27FC236}">
                  <a16:creationId xmlns:a16="http://schemas.microsoft.com/office/drawing/2014/main" id="{02F5634A-E9F9-471E-BB1B-276B5C128D96}"/>
                </a:ext>
              </a:extLst>
            </p:cNvPr>
            <p:cNvSpPr/>
            <p:nvPr/>
          </p:nvSpPr>
          <p:spPr>
            <a:xfrm>
              <a:off x="2265680" y="2824481"/>
              <a:ext cx="8575040" cy="1076960"/>
            </a:xfrm>
            <a:prstGeom prst="rect">
              <a:avLst/>
            </a:prstGeom>
            <a:noFill/>
            <a:ln>
              <a:noFill/>
            </a:ln>
          </p:spPr>
          <p:txBody>
            <a:bodyPr spcFirstLastPara="1" wrap="square" lIns="121900" tIns="121900" rIns="121900" bIns="121900" anchor="ctr" anchorCtr="0">
              <a:noAutofit/>
            </a:bodyPr>
            <a:lstStyle/>
            <a:p>
              <a:r>
                <a:rPr lang="ja-JP" altLang="en-US" sz="3200" b="1" dirty="0">
                  <a:latin typeface="UD デジタル 教科書体 N-B" panose="02020700000000000000" pitchFamily="17" charset="-128"/>
                  <a:ea typeface="UD デジタル 教科書体 N-B" panose="02020700000000000000" pitchFamily="17" charset="-128"/>
                </a:rPr>
                <a:t>グループ内共有（</a:t>
              </a:r>
              <a:r>
                <a:rPr lang="en-US" altLang="ja-JP" sz="3200" b="1" dirty="0">
                  <a:latin typeface="UD デジタル 教科書体 N-B" panose="02020700000000000000" pitchFamily="17" charset="-128"/>
                  <a:ea typeface="UD デジタル 教科書体 N-B" panose="02020700000000000000" pitchFamily="17" charset="-128"/>
                </a:rPr>
                <a:t>10</a:t>
              </a:r>
              <a:r>
                <a:rPr lang="ja-JP" altLang="en-US" sz="3200" b="1" dirty="0">
                  <a:latin typeface="UD デジタル 教科書体 N-B" panose="02020700000000000000" pitchFamily="17" charset="-128"/>
                  <a:ea typeface="UD デジタル 教科書体 N-B" panose="02020700000000000000" pitchFamily="17" charset="-128"/>
                </a:rPr>
                <a:t>分）</a:t>
              </a:r>
              <a:endParaRPr sz="3200" b="1" dirty="0">
                <a:latin typeface="UD デジタル 教科書体 N-B" panose="02020700000000000000" pitchFamily="17" charset="-128"/>
                <a:ea typeface="UD デジタル 教科書体 N-B" panose="02020700000000000000" pitchFamily="17" charset="-128"/>
              </a:endParaRPr>
            </a:p>
          </p:txBody>
        </p:sp>
        <p:sp>
          <p:nvSpPr>
            <p:cNvPr id="7" name="楕円 6">
              <a:extLst>
                <a:ext uri="{FF2B5EF4-FFF2-40B4-BE49-F238E27FC236}">
                  <a16:creationId xmlns:a16="http://schemas.microsoft.com/office/drawing/2014/main" id="{F0D9AD12-2563-4FE5-A3CE-4A32EEC6E98B}"/>
                </a:ext>
              </a:extLst>
            </p:cNvPr>
            <p:cNvSpPr/>
            <p:nvPr/>
          </p:nvSpPr>
          <p:spPr>
            <a:xfrm>
              <a:off x="1351280" y="4450081"/>
              <a:ext cx="914400" cy="914400"/>
            </a:xfrm>
            <a:prstGeom prst="ellipse">
              <a:avLst/>
            </a:prstGeom>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4000" dirty="0">
                  <a:latin typeface="UD デジタル 教科書体 N-B" panose="02020700000000000000" pitchFamily="17" charset="-128"/>
                  <a:ea typeface="UD デジタル 教科書体 N-B" panose="02020700000000000000" pitchFamily="17" charset="-128"/>
                </a:rPr>
                <a:t>3</a:t>
              </a:r>
              <a:endParaRPr lang="ja-JP" altLang="en-US" sz="4000" dirty="0">
                <a:latin typeface="UD デジタル 教科書体 N-B" panose="02020700000000000000" pitchFamily="17" charset="-128"/>
                <a:ea typeface="UD デジタル 教科書体 N-B" panose="02020700000000000000" pitchFamily="17" charset="-128"/>
              </a:endParaRPr>
            </a:p>
          </p:txBody>
        </p:sp>
        <p:sp>
          <p:nvSpPr>
            <p:cNvPr id="8" name="Google Shape;277;p32">
              <a:extLst>
                <a:ext uri="{FF2B5EF4-FFF2-40B4-BE49-F238E27FC236}">
                  <a16:creationId xmlns:a16="http://schemas.microsoft.com/office/drawing/2014/main" id="{48102BBB-98B4-41E4-BD60-71F9C1ACE105}"/>
                </a:ext>
              </a:extLst>
            </p:cNvPr>
            <p:cNvSpPr/>
            <p:nvPr/>
          </p:nvSpPr>
          <p:spPr>
            <a:xfrm>
              <a:off x="2265680" y="4368801"/>
              <a:ext cx="8575040" cy="1076960"/>
            </a:xfrm>
            <a:prstGeom prst="rect">
              <a:avLst/>
            </a:prstGeom>
            <a:noFill/>
            <a:ln>
              <a:noFill/>
            </a:ln>
          </p:spPr>
          <p:txBody>
            <a:bodyPr spcFirstLastPara="1" wrap="square" lIns="121900" tIns="121900" rIns="121900" bIns="121900" anchor="ctr" anchorCtr="0">
              <a:noAutofit/>
            </a:bodyPr>
            <a:lstStyle/>
            <a:p>
              <a:r>
                <a:rPr lang="ja-JP" altLang="en-US" sz="3200" b="1" dirty="0">
                  <a:latin typeface="UD デジタル 教科書体 N-B" panose="02020700000000000000" pitchFamily="17" charset="-128"/>
                  <a:ea typeface="UD デジタル 教科書体 N-B" panose="02020700000000000000" pitchFamily="17" charset="-128"/>
                </a:rPr>
                <a:t>全体発表（</a:t>
              </a:r>
              <a:r>
                <a:rPr lang="en-US" altLang="ja-JP" sz="3200" b="1" dirty="0">
                  <a:latin typeface="UD デジタル 教科書体 N-B" panose="02020700000000000000" pitchFamily="17" charset="-128"/>
                  <a:ea typeface="UD デジタル 教科書体 N-B" panose="02020700000000000000" pitchFamily="17" charset="-128"/>
                </a:rPr>
                <a:t>5</a:t>
              </a:r>
              <a:r>
                <a:rPr lang="ja-JP" altLang="en-US" sz="3200" b="1" dirty="0">
                  <a:latin typeface="UD デジタル 教科書体 N-B" panose="02020700000000000000" pitchFamily="17" charset="-128"/>
                  <a:ea typeface="UD デジタル 教科書体 N-B" panose="02020700000000000000" pitchFamily="17" charset="-128"/>
                </a:rPr>
                <a:t>分）</a:t>
              </a:r>
              <a:endParaRPr sz="3200" b="1" dirty="0">
                <a:latin typeface="UD デジタル 教科書体 N-B" panose="02020700000000000000" pitchFamily="17" charset="-128"/>
                <a:ea typeface="UD デジタル 教科書体 N-B" panose="02020700000000000000" pitchFamily="17" charset="-128"/>
              </a:endParaRPr>
            </a:p>
          </p:txBody>
        </p:sp>
      </p:grpSp>
      <p:sp>
        <p:nvSpPr>
          <p:cNvPr id="11" name="Google Shape;114;p17">
            <a:extLst>
              <a:ext uri="{FF2B5EF4-FFF2-40B4-BE49-F238E27FC236}">
                <a16:creationId xmlns:a16="http://schemas.microsoft.com/office/drawing/2014/main" id="{9CEF1C51-F470-48BC-8EBB-05DB4064F6E0}"/>
              </a:ext>
            </a:extLst>
          </p:cNvPr>
          <p:cNvSpPr txBox="1">
            <a:spLocks noGrp="1"/>
          </p:cNvSpPr>
          <p:nvPr>
            <p:ph type="sldNum" sz="quarter" idx="12"/>
          </p:nvPr>
        </p:nvSpPr>
        <p:spPr>
          <a:xfrm>
            <a:off x="11780207" y="6587759"/>
            <a:ext cx="388800" cy="232500"/>
          </a:xfrm>
          <a:prstGeom prst="rect">
            <a:avLst/>
          </a:prstGeom>
          <a:noFill/>
          <a:ln>
            <a:noFill/>
          </a:ln>
        </p:spPr>
        <p:txBody>
          <a:bodyPr spcFirstLastPara="1" vert="horz" wrap="square" lIns="43675" tIns="43675" rIns="43675" bIns="43675" rtlCol="0" anchor="t" anchorCtr="0">
            <a:noAutofit/>
          </a:bodyPr>
          <a:lstStyle/>
          <a:p>
            <a:pPr algn="ctr">
              <a:buClr>
                <a:srgbClr val="271818"/>
              </a:buClr>
              <a:buSzPts val="1600"/>
            </a:pPr>
            <a:fld id="{00000000-1234-1234-1234-123412341234}" type="slidenum">
              <a:rPr lang="en-US" altLang="ja-JP">
                <a:latin typeface="UD デジタル 教科書体 N-B" panose="02020700000000000000" pitchFamily="17" charset="-128"/>
                <a:ea typeface="UD デジタル 教科書体 N-B" panose="02020700000000000000" pitchFamily="17" charset="-128"/>
              </a:rPr>
              <a:pPr algn="ctr">
                <a:buClr>
                  <a:srgbClr val="271818"/>
                </a:buClr>
                <a:buSzPts val="1600"/>
              </a:pPr>
              <a:t>18</a:t>
            </a:fld>
            <a:endParaRPr dirty="0">
              <a:latin typeface="UD デジタル 教科書体 N-B" panose="02020700000000000000" pitchFamily="17" charset="-128"/>
              <a:ea typeface="UD デジタル 教科書体 N-B" panose="02020700000000000000" pitchFamily="17" charset="-128"/>
            </a:endParaRPr>
          </a:p>
        </p:txBody>
      </p:sp>
      <p:sp>
        <p:nvSpPr>
          <p:cNvPr id="3" name="テキスト ボックス 2"/>
          <p:cNvSpPr txBox="1"/>
          <p:nvPr/>
        </p:nvSpPr>
        <p:spPr>
          <a:xfrm>
            <a:off x="846584" y="234193"/>
            <a:ext cx="10498849" cy="1077218"/>
          </a:xfrm>
          <a:prstGeom prst="rect">
            <a:avLst/>
          </a:prstGeom>
          <a:solidFill>
            <a:schemeClr val="accent1">
              <a:lumMod val="40000"/>
              <a:lumOff val="60000"/>
            </a:schemeClr>
          </a:solidFill>
        </p:spPr>
        <p:txBody>
          <a:bodyPr wrap="square" rtlCol="0">
            <a:spAutoFit/>
          </a:bodyPr>
          <a:lstStyle/>
          <a:p>
            <a:pPr algn="ctr"/>
            <a:r>
              <a:rPr lang="ja-JP" altLang="en-US" sz="3200" b="1" dirty="0">
                <a:latin typeface="UD デジタル 教科書体 N-B" panose="02020700000000000000" pitchFamily="17" charset="-128"/>
                <a:ea typeface="UD デジタル 教科書体 N-B" panose="02020700000000000000" pitchFamily="17" charset="-128"/>
              </a:rPr>
              <a:t>男性の育児参画の推進について</a:t>
            </a:r>
            <a:endParaRPr lang="en-US" altLang="ja-JP" sz="3200" b="1" dirty="0">
              <a:latin typeface="UD デジタル 教科書体 N-B" panose="02020700000000000000" pitchFamily="17" charset="-128"/>
              <a:ea typeface="UD デジタル 教科書体 N-B" panose="02020700000000000000" pitchFamily="17" charset="-128"/>
            </a:endParaRPr>
          </a:p>
          <a:p>
            <a:pPr algn="ctr"/>
            <a:r>
              <a:rPr lang="ja-JP" altLang="en-US" sz="3200" b="1" dirty="0">
                <a:latin typeface="UD デジタル 教科書体 N-B" panose="02020700000000000000" pitchFamily="17" charset="-128"/>
                <a:ea typeface="UD デジタル 教科書体 N-B" panose="02020700000000000000" pitchFamily="17" charset="-128"/>
              </a:rPr>
              <a:t>私たちができることを考えてみましょう</a:t>
            </a:r>
            <a:endParaRPr lang="ja-JP" altLang="en-US" sz="3200" dirty="0"/>
          </a:p>
        </p:txBody>
      </p:sp>
    </p:spTree>
    <p:extLst>
      <p:ext uri="{BB962C8B-B14F-4D97-AF65-F5344CB8AC3E}">
        <p14:creationId xmlns:p14="http://schemas.microsoft.com/office/powerpoint/2010/main" val="151883326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4" name="Google Shape;284;p33"/>
          <p:cNvSpPr/>
          <p:nvPr/>
        </p:nvSpPr>
        <p:spPr>
          <a:xfrm>
            <a:off x="783777" y="983001"/>
            <a:ext cx="8629649" cy="1008363"/>
          </a:xfrm>
          <a:prstGeom prst="roundRect">
            <a:avLst>
              <a:gd name="adj" fmla="val 16667"/>
            </a:avLst>
          </a:prstGeom>
          <a:noFill/>
          <a:ln w="9525" cap="flat" cmpd="sng">
            <a:solidFill>
              <a:srgbClr val="666666"/>
            </a:solidFill>
            <a:prstDash val="solid"/>
            <a:round/>
            <a:headEnd type="none" w="sm" len="sm"/>
            <a:tailEnd type="none" w="sm" len="sm"/>
          </a:ln>
        </p:spPr>
        <p:txBody>
          <a:bodyPr spcFirstLastPara="1" wrap="square" lIns="121900" tIns="121900" rIns="121900" bIns="121900" anchor="ctr" anchorCtr="0">
            <a:noAutofit/>
          </a:bodyPr>
          <a:lstStyle/>
          <a:p>
            <a:pPr>
              <a:buClr>
                <a:schemeClr val="dk1"/>
              </a:buClr>
              <a:buSzPts val="1500"/>
            </a:pPr>
            <a:r>
              <a:rPr lang="en-US" altLang="ja-JP" sz="2400" dirty="0">
                <a:solidFill>
                  <a:schemeClr val="dk1"/>
                </a:solidFill>
                <a:latin typeface="UD デジタル 教科書体 N-B" panose="02020700000000000000" pitchFamily="17" charset="-128"/>
                <a:ea typeface="UD デジタル 教科書体 N-B" panose="02020700000000000000" pitchFamily="17" charset="-128"/>
                <a:cs typeface="HiraMaruPro-W4"/>
                <a:sym typeface="HiraMaruPro-W4"/>
              </a:rPr>
              <a:t>Q1</a:t>
            </a:r>
            <a:r>
              <a:rPr lang="ja-JP" altLang="en-US" sz="2400" dirty="0">
                <a:solidFill>
                  <a:schemeClr val="dk1"/>
                </a:solidFill>
                <a:latin typeface="UD デジタル 教科書体 N-B" panose="02020700000000000000" pitchFamily="17" charset="-128"/>
                <a:ea typeface="UD デジタル 教科書体 N-B" panose="02020700000000000000" pitchFamily="17" charset="-128"/>
                <a:cs typeface="HiraMaruPro-W4"/>
                <a:sym typeface="HiraMaruPro-W4"/>
              </a:rPr>
              <a:t>：教えて、あなたの失敗談！</a:t>
            </a:r>
            <a:endParaRPr sz="2400" dirty="0">
              <a:solidFill>
                <a:schemeClr val="dk1"/>
              </a:solidFill>
              <a:latin typeface="UD デジタル 教科書体 N-B" panose="02020700000000000000" pitchFamily="17" charset="-128"/>
              <a:ea typeface="UD デジタル 教科書体 N-B" panose="02020700000000000000" pitchFamily="17" charset="-128"/>
              <a:cs typeface="HiraMaruPro-W4"/>
              <a:sym typeface="HiraMaruPro-W4"/>
            </a:endParaRPr>
          </a:p>
        </p:txBody>
      </p:sp>
      <p:pic>
        <p:nvPicPr>
          <p:cNvPr id="285" name="Google Shape;285;p33"/>
          <p:cNvPicPr preferRelativeResize="0"/>
          <p:nvPr/>
        </p:nvPicPr>
        <p:blipFill>
          <a:blip r:embed="rId3">
            <a:alphaModFix/>
          </a:blip>
          <a:stretch>
            <a:fillRect/>
          </a:stretch>
        </p:blipFill>
        <p:spPr>
          <a:xfrm>
            <a:off x="9918785" y="3370505"/>
            <a:ext cx="1243667" cy="1243667"/>
          </a:xfrm>
          <a:prstGeom prst="rect">
            <a:avLst/>
          </a:prstGeom>
          <a:noFill/>
          <a:ln>
            <a:noFill/>
          </a:ln>
        </p:spPr>
      </p:pic>
      <p:sp>
        <p:nvSpPr>
          <p:cNvPr id="11" name="Google Shape;114;p17">
            <a:extLst>
              <a:ext uri="{FF2B5EF4-FFF2-40B4-BE49-F238E27FC236}">
                <a16:creationId xmlns:a16="http://schemas.microsoft.com/office/drawing/2014/main" id="{9DC57F36-538A-1345-902F-902007041530}"/>
              </a:ext>
            </a:extLst>
          </p:cNvPr>
          <p:cNvSpPr txBox="1">
            <a:spLocks noGrp="1"/>
          </p:cNvSpPr>
          <p:nvPr>
            <p:ph type="sldNum" sz="quarter" idx="12"/>
          </p:nvPr>
        </p:nvSpPr>
        <p:spPr>
          <a:xfrm>
            <a:off x="11780207" y="6587759"/>
            <a:ext cx="388800" cy="232500"/>
          </a:xfrm>
          <a:prstGeom prst="rect">
            <a:avLst/>
          </a:prstGeom>
          <a:noFill/>
          <a:ln>
            <a:noFill/>
          </a:ln>
        </p:spPr>
        <p:txBody>
          <a:bodyPr spcFirstLastPara="1" vert="horz" wrap="square" lIns="43675" tIns="43675" rIns="43675" bIns="43675" rtlCol="0" anchor="t" anchorCtr="0">
            <a:noAutofit/>
          </a:bodyPr>
          <a:lstStyle/>
          <a:p>
            <a:pPr algn="ctr">
              <a:buClr>
                <a:srgbClr val="271818"/>
              </a:buClr>
              <a:buSzPts val="1600"/>
            </a:pPr>
            <a:fld id="{00000000-1234-1234-1234-123412341234}" type="slidenum">
              <a:rPr lang="en-US" altLang="ja-JP">
                <a:latin typeface="UD デジタル 教科書体 N-B" panose="02020700000000000000" pitchFamily="17" charset="-128"/>
                <a:ea typeface="UD デジタル 教科書体 N-B" panose="02020700000000000000" pitchFamily="17" charset="-128"/>
              </a:rPr>
              <a:pPr algn="ctr">
                <a:buClr>
                  <a:srgbClr val="271818"/>
                </a:buClr>
                <a:buSzPts val="1600"/>
              </a:pPr>
              <a:t>19</a:t>
            </a:fld>
            <a:endParaRPr dirty="0">
              <a:latin typeface="UD デジタル 教科書体 N-B" panose="02020700000000000000" pitchFamily="17" charset="-128"/>
              <a:ea typeface="UD デジタル 教科書体 N-B" panose="02020700000000000000" pitchFamily="17" charset="-128"/>
            </a:endParaRPr>
          </a:p>
        </p:txBody>
      </p:sp>
      <p:sp>
        <p:nvSpPr>
          <p:cNvPr id="8" name="Google Shape;283;p33">
            <a:extLst>
              <a:ext uri="{FF2B5EF4-FFF2-40B4-BE49-F238E27FC236}">
                <a16:creationId xmlns:a16="http://schemas.microsoft.com/office/drawing/2014/main" id="{A06BCC3F-8D99-4CAA-8402-E0E3E0C9E6BE}"/>
              </a:ext>
            </a:extLst>
          </p:cNvPr>
          <p:cNvSpPr txBox="1"/>
          <p:nvPr/>
        </p:nvSpPr>
        <p:spPr>
          <a:xfrm>
            <a:off x="637403" y="195342"/>
            <a:ext cx="10917300" cy="602273"/>
          </a:xfrm>
          <a:prstGeom prst="rect">
            <a:avLst/>
          </a:prstGeom>
          <a:solidFill>
            <a:schemeClr val="accent1">
              <a:lumMod val="40000"/>
              <a:lumOff val="60000"/>
            </a:schemeClr>
          </a:solidFill>
          <a:ln>
            <a:noFill/>
          </a:ln>
        </p:spPr>
        <p:txBody>
          <a:bodyPr spcFirstLastPara="1" wrap="square" lIns="121900" tIns="121900" rIns="121900" bIns="121900" anchor="ctr" anchorCtr="0">
            <a:noAutofit/>
          </a:bodyPr>
          <a:lstStyle/>
          <a:p>
            <a:r>
              <a:rPr lang="ja-JP" altLang="en-US" sz="3200" b="1" dirty="0">
                <a:latin typeface="UD デジタル 教科書体 N-B" panose="02020700000000000000" pitchFamily="17" charset="-128"/>
                <a:ea typeface="UD デジタル 教科書体 N-B" panose="02020700000000000000" pitchFamily="17" charset="-128"/>
              </a:rPr>
              <a:t>個人ワーク　　</a:t>
            </a:r>
            <a:endParaRPr sz="3200" b="1" dirty="0">
              <a:latin typeface="UD デジタル 教科書体 N-B" panose="02020700000000000000" pitchFamily="17" charset="-128"/>
              <a:ea typeface="UD デジタル 教科書体 N-B" panose="02020700000000000000" pitchFamily="17" charset="-128"/>
            </a:endParaRPr>
          </a:p>
        </p:txBody>
      </p:sp>
      <p:sp>
        <p:nvSpPr>
          <p:cNvPr id="9" name="Google Shape;284;p33">
            <a:extLst>
              <a:ext uri="{FF2B5EF4-FFF2-40B4-BE49-F238E27FC236}">
                <a16:creationId xmlns:a16="http://schemas.microsoft.com/office/drawing/2014/main" id="{E0FA73F9-057A-45B8-BA85-A4F400079DF4}"/>
              </a:ext>
            </a:extLst>
          </p:cNvPr>
          <p:cNvSpPr/>
          <p:nvPr/>
        </p:nvSpPr>
        <p:spPr>
          <a:xfrm>
            <a:off x="783777" y="2362145"/>
            <a:ext cx="8629649" cy="1008363"/>
          </a:xfrm>
          <a:prstGeom prst="roundRect">
            <a:avLst>
              <a:gd name="adj" fmla="val 16667"/>
            </a:avLst>
          </a:prstGeom>
          <a:noFill/>
          <a:ln w="9525" cap="flat" cmpd="sng">
            <a:solidFill>
              <a:srgbClr val="666666"/>
            </a:solidFill>
            <a:prstDash val="solid"/>
            <a:round/>
            <a:headEnd type="none" w="sm" len="sm"/>
            <a:tailEnd type="none" w="sm" len="sm"/>
          </a:ln>
        </p:spPr>
        <p:txBody>
          <a:bodyPr spcFirstLastPara="1" wrap="square" lIns="121900" tIns="121900" rIns="121900" bIns="121900" anchor="ctr" anchorCtr="0">
            <a:noAutofit/>
          </a:bodyPr>
          <a:lstStyle/>
          <a:p>
            <a:pPr>
              <a:buClr>
                <a:schemeClr val="dk1"/>
              </a:buClr>
              <a:buSzPts val="1500"/>
            </a:pPr>
            <a:r>
              <a:rPr lang="en-US" altLang="ja-JP" sz="2400" dirty="0">
                <a:solidFill>
                  <a:schemeClr val="dk1"/>
                </a:solidFill>
                <a:latin typeface="UD デジタル 教科書体 N-B" panose="02020700000000000000" pitchFamily="17" charset="-128"/>
                <a:ea typeface="UD デジタル 教科書体 N-B" panose="02020700000000000000" pitchFamily="17" charset="-128"/>
                <a:cs typeface="HiraMaruPro-W4"/>
                <a:sym typeface="HiraMaruPro-W4"/>
              </a:rPr>
              <a:t>Q2</a:t>
            </a:r>
            <a:r>
              <a:rPr lang="ja-JP" altLang="en-US" sz="2400" dirty="0">
                <a:solidFill>
                  <a:schemeClr val="dk1"/>
                </a:solidFill>
                <a:latin typeface="UD デジタル 教科書体 N-B" panose="02020700000000000000" pitchFamily="17" charset="-128"/>
                <a:ea typeface="UD デジタル 教科書体 N-B" panose="02020700000000000000" pitchFamily="17" charset="-128"/>
                <a:cs typeface="HiraMaruPro-W4"/>
                <a:sym typeface="HiraMaruPro-W4"/>
              </a:rPr>
              <a:t>：今後</a:t>
            </a:r>
            <a:r>
              <a:rPr lang="en-US" altLang="ja-JP" sz="2400" dirty="0">
                <a:solidFill>
                  <a:schemeClr val="dk1"/>
                </a:solidFill>
                <a:latin typeface="UD デジタル 教科書体 N-B" panose="02020700000000000000" pitchFamily="17" charset="-128"/>
                <a:ea typeface="UD デジタル 教科書体 N-B" panose="02020700000000000000" pitchFamily="17" charset="-128"/>
                <a:cs typeface="HiraMaruPro-W4"/>
                <a:sym typeface="HiraMaruPro-W4"/>
              </a:rPr>
              <a:t>1</a:t>
            </a:r>
            <a:r>
              <a:rPr lang="ja-JP" altLang="en-US" sz="2400" dirty="0">
                <a:solidFill>
                  <a:schemeClr val="dk1"/>
                </a:solidFill>
                <a:latin typeface="UD デジタル 教科書体 N-B" panose="02020700000000000000" pitchFamily="17" charset="-128"/>
                <a:ea typeface="UD デジタル 教科書体 N-B" panose="02020700000000000000" pitchFamily="17" charset="-128"/>
                <a:cs typeface="HiraMaruPro-W4"/>
                <a:sym typeface="HiraMaruPro-W4"/>
              </a:rPr>
              <a:t>年でどのような変化が生じそうですか。</a:t>
            </a:r>
            <a:r>
              <a:rPr lang="en-US" altLang="ja-JP" sz="2400" dirty="0">
                <a:solidFill>
                  <a:schemeClr val="dk1"/>
                </a:solidFill>
                <a:latin typeface="UD デジタル 教科書体 N-B" panose="02020700000000000000" pitchFamily="17" charset="-128"/>
                <a:ea typeface="UD デジタル 教科書体 N-B" panose="02020700000000000000" pitchFamily="17" charset="-128"/>
                <a:cs typeface="HiraMaruPro-W4"/>
                <a:sym typeface="HiraMaruPro-W4"/>
              </a:rPr>
              <a:t/>
            </a:r>
            <a:br>
              <a:rPr lang="en-US" altLang="ja-JP" sz="2400" dirty="0">
                <a:solidFill>
                  <a:schemeClr val="dk1"/>
                </a:solidFill>
                <a:latin typeface="UD デジタル 教科書体 N-B" panose="02020700000000000000" pitchFamily="17" charset="-128"/>
                <a:ea typeface="UD デジタル 教科書体 N-B" panose="02020700000000000000" pitchFamily="17" charset="-128"/>
                <a:cs typeface="HiraMaruPro-W4"/>
                <a:sym typeface="HiraMaruPro-W4"/>
              </a:rPr>
            </a:br>
            <a:r>
              <a:rPr lang="ja-JP" altLang="en-US" sz="2400" dirty="0">
                <a:solidFill>
                  <a:schemeClr val="dk1"/>
                </a:solidFill>
                <a:latin typeface="UD デジタル 教科書体 N-B" panose="02020700000000000000" pitchFamily="17" charset="-128"/>
                <a:ea typeface="UD デジタル 教科書体 N-B" panose="02020700000000000000" pitchFamily="17" charset="-128"/>
                <a:cs typeface="HiraMaruPro-W4"/>
                <a:sym typeface="HiraMaruPro-W4"/>
              </a:rPr>
              <a:t>（育児・家事・職場）</a:t>
            </a:r>
            <a:endParaRPr sz="2400" dirty="0">
              <a:solidFill>
                <a:schemeClr val="dk1"/>
              </a:solidFill>
              <a:latin typeface="UD デジタル 教科書体 N-B" panose="02020700000000000000" pitchFamily="17" charset="-128"/>
              <a:ea typeface="UD デジタル 教科書体 N-B" panose="02020700000000000000" pitchFamily="17" charset="-128"/>
              <a:cs typeface="HiraMaruPro-W4"/>
              <a:sym typeface="HiraMaruPro-W4"/>
            </a:endParaRPr>
          </a:p>
        </p:txBody>
      </p:sp>
      <p:sp>
        <p:nvSpPr>
          <p:cNvPr id="10" name="Google Shape;284;p33">
            <a:extLst>
              <a:ext uri="{FF2B5EF4-FFF2-40B4-BE49-F238E27FC236}">
                <a16:creationId xmlns:a16="http://schemas.microsoft.com/office/drawing/2014/main" id="{03377C36-FCD7-408E-99F3-BC67D846D284}"/>
              </a:ext>
            </a:extLst>
          </p:cNvPr>
          <p:cNvSpPr/>
          <p:nvPr/>
        </p:nvSpPr>
        <p:spPr>
          <a:xfrm>
            <a:off x="783777" y="3741288"/>
            <a:ext cx="8629649" cy="1008363"/>
          </a:xfrm>
          <a:prstGeom prst="roundRect">
            <a:avLst>
              <a:gd name="adj" fmla="val 16667"/>
            </a:avLst>
          </a:prstGeom>
          <a:noFill/>
          <a:ln w="9525" cap="flat" cmpd="sng">
            <a:solidFill>
              <a:srgbClr val="666666"/>
            </a:solidFill>
            <a:prstDash val="solid"/>
            <a:round/>
            <a:headEnd type="none" w="sm" len="sm"/>
            <a:tailEnd type="none" w="sm" len="sm"/>
          </a:ln>
        </p:spPr>
        <p:txBody>
          <a:bodyPr spcFirstLastPara="1" wrap="square" lIns="121900" tIns="121900" rIns="121900" bIns="121900" anchor="ctr" anchorCtr="0">
            <a:noAutofit/>
          </a:bodyPr>
          <a:lstStyle/>
          <a:p>
            <a:pPr>
              <a:buClr>
                <a:schemeClr val="dk1"/>
              </a:buClr>
              <a:buSzPts val="1500"/>
            </a:pPr>
            <a:r>
              <a:rPr lang="en-US" altLang="ja-JP" sz="2400" dirty="0">
                <a:solidFill>
                  <a:schemeClr val="dk1"/>
                </a:solidFill>
                <a:latin typeface="UD デジタル 教科書体 N-B" panose="02020700000000000000" pitchFamily="17" charset="-128"/>
                <a:ea typeface="UD デジタル 教科書体 N-B" panose="02020700000000000000" pitchFamily="17" charset="-128"/>
                <a:cs typeface="HiraMaruPro-W4"/>
                <a:sym typeface="HiraMaruPro-W4"/>
              </a:rPr>
              <a:t>Q3</a:t>
            </a:r>
            <a:r>
              <a:rPr lang="ja-JP" altLang="en-US" sz="2400" dirty="0">
                <a:solidFill>
                  <a:schemeClr val="dk1"/>
                </a:solidFill>
                <a:latin typeface="UD デジタル 教科書体 N-B" panose="02020700000000000000" pitchFamily="17" charset="-128"/>
                <a:ea typeface="UD デジタル 教科書体 N-B" panose="02020700000000000000" pitchFamily="17" charset="-128"/>
                <a:cs typeface="HiraMaruPro-W4"/>
                <a:sym typeface="HiraMaruPro-W4"/>
              </a:rPr>
              <a:t>：変化に対する今のあなたの気持ちを教えてください。</a:t>
            </a:r>
            <a:endParaRPr sz="2400" dirty="0">
              <a:solidFill>
                <a:schemeClr val="dk1"/>
              </a:solidFill>
              <a:latin typeface="UD デジタル 教科書体 N-B" panose="02020700000000000000" pitchFamily="17" charset="-128"/>
              <a:ea typeface="UD デジタル 教科書体 N-B" panose="02020700000000000000" pitchFamily="17" charset="-128"/>
              <a:cs typeface="HiraMaruPro-W4"/>
              <a:sym typeface="HiraMaruPro-W4"/>
            </a:endParaRPr>
          </a:p>
        </p:txBody>
      </p:sp>
      <p:sp>
        <p:nvSpPr>
          <p:cNvPr id="14" name="Google Shape;284;p33">
            <a:extLst>
              <a:ext uri="{FF2B5EF4-FFF2-40B4-BE49-F238E27FC236}">
                <a16:creationId xmlns:a16="http://schemas.microsoft.com/office/drawing/2014/main" id="{6E75DAF7-B392-4A8D-8A41-5EF9D3CF984A}"/>
              </a:ext>
            </a:extLst>
          </p:cNvPr>
          <p:cNvSpPr/>
          <p:nvPr/>
        </p:nvSpPr>
        <p:spPr>
          <a:xfrm>
            <a:off x="783777" y="5120431"/>
            <a:ext cx="8629649" cy="1008363"/>
          </a:xfrm>
          <a:prstGeom prst="roundRect">
            <a:avLst>
              <a:gd name="adj" fmla="val 16667"/>
            </a:avLst>
          </a:prstGeom>
          <a:noFill/>
          <a:ln w="9525" cap="flat" cmpd="sng">
            <a:solidFill>
              <a:srgbClr val="666666"/>
            </a:solidFill>
            <a:prstDash val="solid"/>
            <a:round/>
            <a:headEnd type="none" w="sm" len="sm"/>
            <a:tailEnd type="none" w="sm" len="sm"/>
          </a:ln>
        </p:spPr>
        <p:txBody>
          <a:bodyPr spcFirstLastPara="1" wrap="square" lIns="121900" tIns="121900" rIns="121900" bIns="121900" anchor="ctr" anchorCtr="0">
            <a:noAutofit/>
          </a:bodyPr>
          <a:lstStyle/>
          <a:p>
            <a:pPr>
              <a:buClr>
                <a:schemeClr val="dk1"/>
              </a:buClr>
              <a:buSzPts val="1500"/>
            </a:pPr>
            <a:r>
              <a:rPr lang="en-US" altLang="ja-JP" sz="2400" dirty="0">
                <a:solidFill>
                  <a:schemeClr val="dk1"/>
                </a:solidFill>
                <a:latin typeface="UD デジタル 教科書体 N-B" panose="02020700000000000000" pitchFamily="17" charset="-128"/>
                <a:ea typeface="UD デジタル 教科書体 N-B" panose="02020700000000000000" pitchFamily="17" charset="-128"/>
                <a:cs typeface="HiraMaruPro-W4"/>
                <a:sym typeface="HiraMaruPro-W4"/>
              </a:rPr>
              <a:t>Q4</a:t>
            </a:r>
            <a:r>
              <a:rPr lang="ja-JP" altLang="en-US" sz="2400" dirty="0">
                <a:solidFill>
                  <a:schemeClr val="dk1"/>
                </a:solidFill>
                <a:latin typeface="UD デジタル 教科書体 N-B" panose="02020700000000000000" pitchFamily="17" charset="-128"/>
                <a:ea typeface="UD デジタル 教科書体 N-B" panose="02020700000000000000" pitchFamily="17" charset="-128"/>
                <a:cs typeface="HiraMaruPro-W4"/>
                <a:sym typeface="HiraMaruPro-W4"/>
              </a:rPr>
              <a:t>：今後どのようなアクションをとっていきたいですか。（家庭・職場）</a:t>
            </a:r>
            <a:endParaRPr sz="2400" dirty="0">
              <a:solidFill>
                <a:schemeClr val="dk1"/>
              </a:solidFill>
              <a:latin typeface="UD デジタル 教科書体 N-B" panose="02020700000000000000" pitchFamily="17" charset="-128"/>
              <a:ea typeface="UD デジタル 教科書体 N-B" panose="02020700000000000000" pitchFamily="17" charset="-128"/>
              <a:cs typeface="HiraMaruPro-W4"/>
              <a:sym typeface="HiraMaruPro-W4"/>
            </a:endParaRPr>
          </a:p>
        </p:txBody>
      </p:sp>
    </p:spTree>
    <p:extLst>
      <p:ext uri="{BB962C8B-B14F-4D97-AF65-F5344CB8AC3E}">
        <p14:creationId xmlns:p14="http://schemas.microsoft.com/office/powerpoint/2010/main" val="1061958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30"/>
          <p:cNvSpPr/>
          <p:nvPr/>
        </p:nvSpPr>
        <p:spPr>
          <a:xfrm>
            <a:off x="64174" y="74416"/>
            <a:ext cx="12079705" cy="6513343"/>
          </a:xfrm>
          <a:prstGeom prst="rect">
            <a:avLst/>
          </a:prstGeom>
          <a:solidFill>
            <a:srgbClr val="3C78D8">
              <a:alpha val="83330"/>
            </a:srgbClr>
          </a:solidFill>
          <a:ln>
            <a:noFill/>
          </a:ln>
        </p:spPr>
        <p:txBody>
          <a:bodyPr spcFirstLastPara="1" wrap="square" lIns="121900" tIns="121900" rIns="121900" bIns="121900" anchor="ctr" anchorCtr="0">
            <a:noAutofit/>
          </a:bodyPr>
          <a:lstStyle/>
          <a:p>
            <a:pPr algn="ctr"/>
            <a:r>
              <a:rPr lang="ja-JP" altLang="en-US" sz="4800" b="1" dirty="0">
                <a:solidFill>
                  <a:srgbClr val="FFFFFF"/>
                </a:solidFill>
                <a:latin typeface="UD デジタル 教科書体 N-B" panose="02020700000000000000" pitchFamily="17" charset="-128"/>
                <a:ea typeface="UD デジタル 教科書体 N-B" panose="02020700000000000000" pitchFamily="17" charset="-128"/>
              </a:rPr>
              <a:t>本日のワークショップの目的</a:t>
            </a:r>
            <a:endParaRPr sz="4800" b="1" dirty="0">
              <a:solidFill>
                <a:srgbClr val="FFFFFF"/>
              </a:solidFill>
              <a:latin typeface="UD デジタル 教科書体 N-B" panose="02020700000000000000" pitchFamily="17" charset="-128"/>
              <a:ea typeface="UD デジタル 教科書体 N-B" panose="02020700000000000000" pitchFamily="17" charset="-128"/>
            </a:endParaRPr>
          </a:p>
        </p:txBody>
      </p:sp>
      <p:sp>
        <p:nvSpPr>
          <p:cNvPr id="3" name="Google Shape;114;p17">
            <a:extLst>
              <a:ext uri="{FF2B5EF4-FFF2-40B4-BE49-F238E27FC236}">
                <a16:creationId xmlns:a16="http://schemas.microsoft.com/office/drawing/2014/main" id="{77DFA5AA-EDA6-4EEC-965C-18DC5C4EF472}"/>
              </a:ext>
            </a:extLst>
          </p:cNvPr>
          <p:cNvSpPr txBox="1">
            <a:spLocks noGrp="1"/>
          </p:cNvSpPr>
          <p:nvPr>
            <p:ph type="sldNum" sz="quarter" idx="12"/>
          </p:nvPr>
        </p:nvSpPr>
        <p:spPr>
          <a:xfrm>
            <a:off x="11780207" y="6587759"/>
            <a:ext cx="388800" cy="232500"/>
          </a:xfrm>
          <a:prstGeom prst="rect">
            <a:avLst/>
          </a:prstGeom>
          <a:noFill/>
          <a:ln>
            <a:noFill/>
          </a:ln>
        </p:spPr>
        <p:txBody>
          <a:bodyPr spcFirstLastPara="1" vert="horz" wrap="square" lIns="43675" tIns="43675" rIns="43675" bIns="43675" rtlCol="0" anchor="t" anchorCtr="0">
            <a:noAutofit/>
          </a:bodyPr>
          <a:lstStyle/>
          <a:p>
            <a:pPr algn="ctr">
              <a:buClr>
                <a:srgbClr val="271818"/>
              </a:buClr>
              <a:buSzPts val="1600"/>
            </a:pPr>
            <a:fld id="{00000000-1234-1234-1234-123412341234}" type="slidenum">
              <a:rPr lang="en-US" altLang="ja-JP">
                <a:latin typeface="UD デジタル 教科書体 N-B" panose="02020700000000000000" pitchFamily="17" charset="-128"/>
                <a:ea typeface="UD デジタル 教科書体 N-B" panose="02020700000000000000" pitchFamily="17" charset="-128"/>
              </a:rPr>
              <a:pPr algn="ctr">
                <a:buClr>
                  <a:srgbClr val="271818"/>
                </a:buClr>
                <a:buSzPts val="1600"/>
              </a:pPr>
              <a:t>2</a:t>
            </a:fld>
            <a:endParaRPr dirty="0">
              <a:latin typeface="UD デジタル 教科書体 N-B" panose="02020700000000000000" pitchFamily="17" charset="-128"/>
              <a:ea typeface="UD デジタル 教科書体 N-B" panose="02020700000000000000" pitchFamily="17" charset="-128"/>
            </a:endParaRPr>
          </a:p>
        </p:txBody>
      </p:sp>
    </p:spTree>
    <p:extLst>
      <p:ext uri="{BB962C8B-B14F-4D97-AF65-F5344CB8AC3E}">
        <p14:creationId xmlns:p14="http://schemas.microsoft.com/office/powerpoint/2010/main" val="213837540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Google Shape;365;p41"/>
          <p:cNvSpPr/>
          <p:nvPr/>
        </p:nvSpPr>
        <p:spPr>
          <a:xfrm>
            <a:off x="103450" y="1"/>
            <a:ext cx="11871159" cy="6609600"/>
          </a:xfrm>
          <a:prstGeom prst="rect">
            <a:avLst/>
          </a:prstGeom>
          <a:solidFill>
            <a:srgbClr val="3C78D8">
              <a:alpha val="83330"/>
            </a:srgbClr>
          </a:solidFill>
          <a:ln>
            <a:noFill/>
          </a:ln>
        </p:spPr>
        <p:txBody>
          <a:bodyPr spcFirstLastPara="1" wrap="square" lIns="121900" tIns="121900" rIns="121900" bIns="121900" anchor="ctr" anchorCtr="0">
            <a:noAutofit/>
          </a:bodyPr>
          <a:lstStyle/>
          <a:p>
            <a:pPr algn="ctr"/>
            <a:r>
              <a:rPr lang="ja-JP" altLang="en-US" sz="4800" b="1" dirty="0">
                <a:solidFill>
                  <a:srgbClr val="FFFFFF"/>
                </a:solidFill>
                <a:latin typeface="UD デジタル 教科書体 N-B" panose="02020700000000000000" pitchFamily="17" charset="-128"/>
                <a:ea typeface="UD デジタル 教科書体 N-B" panose="02020700000000000000" pitchFamily="17" charset="-128"/>
              </a:rPr>
              <a:t>続いて</a:t>
            </a:r>
            <a:endParaRPr sz="4800" b="1" dirty="0">
              <a:solidFill>
                <a:srgbClr val="FFFFFF"/>
              </a:solidFill>
              <a:latin typeface="UD デジタル 教科書体 N-B" panose="02020700000000000000" pitchFamily="17" charset="-128"/>
              <a:ea typeface="UD デジタル 教科書体 N-B" panose="02020700000000000000" pitchFamily="17" charset="-128"/>
            </a:endParaRPr>
          </a:p>
          <a:p>
            <a:pPr algn="ctr"/>
            <a:r>
              <a:rPr lang="ja-JP" altLang="en-US" sz="4800" b="1" dirty="0">
                <a:solidFill>
                  <a:srgbClr val="FFFFFF"/>
                </a:solidFill>
                <a:latin typeface="UD デジタル 教科書体 N-B" panose="02020700000000000000" pitchFamily="17" charset="-128"/>
                <a:ea typeface="UD デジタル 教科書体 N-B" panose="02020700000000000000" pitchFamily="17" charset="-128"/>
              </a:rPr>
              <a:t>グループ内共有にうつります</a:t>
            </a:r>
            <a:endParaRPr sz="4800" b="1" dirty="0">
              <a:solidFill>
                <a:srgbClr val="FFFFFF"/>
              </a:solidFill>
              <a:latin typeface="UD デジタル 教科書体 N-B" panose="02020700000000000000" pitchFamily="17" charset="-128"/>
              <a:ea typeface="UD デジタル 教科書体 N-B" panose="02020700000000000000" pitchFamily="17" charset="-128"/>
            </a:endParaRPr>
          </a:p>
        </p:txBody>
      </p:sp>
      <p:sp>
        <p:nvSpPr>
          <p:cNvPr id="3" name="Google Shape;114;p17">
            <a:extLst>
              <a:ext uri="{FF2B5EF4-FFF2-40B4-BE49-F238E27FC236}">
                <a16:creationId xmlns:a16="http://schemas.microsoft.com/office/drawing/2014/main" id="{68A67548-BC28-44B3-AA71-CCCF622504D7}"/>
              </a:ext>
            </a:extLst>
          </p:cNvPr>
          <p:cNvSpPr txBox="1">
            <a:spLocks noGrp="1"/>
          </p:cNvSpPr>
          <p:nvPr>
            <p:ph type="sldNum" sz="quarter" idx="12"/>
          </p:nvPr>
        </p:nvSpPr>
        <p:spPr>
          <a:xfrm>
            <a:off x="11780207" y="6587759"/>
            <a:ext cx="388800" cy="232500"/>
          </a:xfrm>
          <a:prstGeom prst="rect">
            <a:avLst/>
          </a:prstGeom>
          <a:noFill/>
          <a:ln>
            <a:noFill/>
          </a:ln>
        </p:spPr>
        <p:txBody>
          <a:bodyPr spcFirstLastPara="1" vert="horz" wrap="square" lIns="43675" tIns="43675" rIns="43675" bIns="43675" rtlCol="0" anchor="t" anchorCtr="0">
            <a:noAutofit/>
          </a:bodyPr>
          <a:lstStyle/>
          <a:p>
            <a:pPr algn="ctr">
              <a:buClr>
                <a:srgbClr val="271818"/>
              </a:buClr>
              <a:buSzPts val="1600"/>
            </a:pPr>
            <a:fld id="{00000000-1234-1234-1234-123412341234}" type="slidenum">
              <a:rPr lang="en-US" altLang="ja-JP">
                <a:latin typeface="UD デジタル 教科書体 N-B" panose="02020700000000000000" pitchFamily="17" charset="-128"/>
                <a:ea typeface="UD デジタル 教科書体 N-B" panose="02020700000000000000" pitchFamily="17" charset="-128"/>
              </a:rPr>
              <a:pPr algn="ctr">
                <a:buClr>
                  <a:srgbClr val="271818"/>
                </a:buClr>
                <a:buSzPts val="1600"/>
              </a:pPr>
              <a:t>20</a:t>
            </a:fld>
            <a:endParaRPr dirty="0">
              <a:latin typeface="UD デジタル 教科書体 N-B" panose="02020700000000000000" pitchFamily="17" charset="-128"/>
              <a:ea typeface="UD デジタル 教科書体 N-B" panose="02020700000000000000" pitchFamily="17" charset="-128"/>
            </a:endParaRPr>
          </a:p>
        </p:txBody>
      </p:sp>
    </p:spTree>
    <p:extLst>
      <p:ext uri="{BB962C8B-B14F-4D97-AF65-F5344CB8AC3E}">
        <p14:creationId xmlns:p14="http://schemas.microsoft.com/office/powerpoint/2010/main" val="208291357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0" name="Google Shape;370;p42"/>
          <p:cNvSpPr txBox="1"/>
          <p:nvPr/>
        </p:nvSpPr>
        <p:spPr>
          <a:xfrm>
            <a:off x="637403" y="125023"/>
            <a:ext cx="10917300" cy="744261"/>
          </a:xfrm>
          <a:prstGeom prst="rect">
            <a:avLst/>
          </a:prstGeom>
          <a:solidFill>
            <a:schemeClr val="accent1">
              <a:lumMod val="40000"/>
              <a:lumOff val="60000"/>
            </a:schemeClr>
          </a:solidFill>
          <a:ln>
            <a:noFill/>
          </a:ln>
        </p:spPr>
        <p:txBody>
          <a:bodyPr spcFirstLastPara="1" wrap="square" lIns="121900" tIns="121900" rIns="121900" bIns="121900" anchor="ctr" anchorCtr="0">
            <a:noAutofit/>
          </a:bodyPr>
          <a:lstStyle/>
          <a:p>
            <a:r>
              <a:rPr lang="ja-JP" altLang="en-US" sz="3700" b="1" dirty="0">
                <a:latin typeface="UD デジタル 教科書体 N-B" panose="02020700000000000000" pitchFamily="17" charset="-128"/>
                <a:ea typeface="UD デジタル 教科書体 N-B" panose="02020700000000000000" pitchFamily="17" charset="-128"/>
              </a:rPr>
              <a:t>グループ内共有時ルール</a:t>
            </a:r>
            <a:endParaRPr sz="3700" b="1" dirty="0">
              <a:latin typeface="UD デジタル 教科書体 N-B" panose="02020700000000000000" pitchFamily="17" charset="-128"/>
              <a:ea typeface="UD デジタル 教科書体 N-B" panose="02020700000000000000" pitchFamily="17" charset="-128"/>
            </a:endParaRPr>
          </a:p>
        </p:txBody>
      </p:sp>
      <p:grpSp>
        <p:nvGrpSpPr>
          <p:cNvPr id="2" name="グループ化 1"/>
          <p:cNvGrpSpPr/>
          <p:nvPr/>
        </p:nvGrpSpPr>
        <p:grpSpPr>
          <a:xfrm>
            <a:off x="388164" y="1054686"/>
            <a:ext cx="11780843" cy="3273103"/>
            <a:chOff x="637400" y="1726607"/>
            <a:chExt cx="11392042" cy="4051789"/>
          </a:xfrm>
        </p:grpSpPr>
        <p:sp>
          <p:nvSpPr>
            <p:cNvPr id="371" name="Google Shape;371;p42"/>
            <p:cNvSpPr/>
            <p:nvPr/>
          </p:nvSpPr>
          <p:spPr>
            <a:xfrm>
              <a:off x="1728336" y="1820048"/>
              <a:ext cx="10301106" cy="974100"/>
            </a:xfrm>
            <a:prstGeom prst="rect">
              <a:avLst/>
            </a:prstGeom>
            <a:noFill/>
            <a:ln>
              <a:noFill/>
            </a:ln>
          </p:spPr>
          <p:txBody>
            <a:bodyPr spcFirstLastPara="1" wrap="square" lIns="78575" tIns="78575" rIns="78575" bIns="78575" anchor="ctr" anchorCtr="0">
              <a:noAutofit/>
            </a:bodyPr>
            <a:lstStyle/>
            <a:p>
              <a:pPr>
                <a:buClr>
                  <a:schemeClr val="dk1"/>
                </a:buClr>
                <a:buSzPts val="1500"/>
              </a:pPr>
              <a:r>
                <a:rPr lang="ja-JP" altLang="en-US" sz="2800" b="1" dirty="0">
                  <a:solidFill>
                    <a:srgbClr val="3D9DD0"/>
                  </a:solidFill>
                  <a:latin typeface="UD デジタル 教科書体 N-B" panose="02020700000000000000" pitchFamily="17" charset="-128"/>
                  <a:ea typeface="UD デジタル 教科書体 N-B" panose="02020700000000000000" pitchFamily="17" charset="-128"/>
                </a:rPr>
                <a:t>オープンマインド</a:t>
              </a:r>
              <a:r>
                <a:rPr lang="ja-JP" altLang="en-US" sz="2800" b="1" dirty="0">
                  <a:solidFill>
                    <a:schemeClr val="dk1"/>
                  </a:solidFill>
                  <a:latin typeface="UD デジタル 教科書体 N-B" panose="02020700000000000000" pitchFamily="17" charset="-128"/>
                  <a:ea typeface="UD デジタル 教科書体 N-B" panose="02020700000000000000" pitchFamily="17" charset="-128"/>
                </a:rPr>
                <a:t>で話しましょう</a:t>
              </a:r>
              <a:endParaRPr sz="2800" b="1" dirty="0">
                <a:solidFill>
                  <a:schemeClr val="dk1"/>
                </a:solidFill>
                <a:latin typeface="UD デジタル 教科書体 N-B" panose="02020700000000000000" pitchFamily="17" charset="-128"/>
                <a:ea typeface="UD デジタル 教科書体 N-B" panose="02020700000000000000" pitchFamily="17" charset="-128"/>
              </a:endParaRPr>
            </a:p>
            <a:p>
              <a:r>
                <a:rPr lang="ja-JP" altLang="en-US" sz="2201" b="1" dirty="0">
                  <a:solidFill>
                    <a:schemeClr val="dk1"/>
                  </a:solidFill>
                  <a:latin typeface="UD デジタル 教科書体 N-B" panose="02020700000000000000" pitchFamily="17" charset="-128"/>
                  <a:ea typeface="UD デジタル 教科書体 N-B" panose="02020700000000000000" pitchFamily="17" charset="-128"/>
                </a:rPr>
                <a:t>→なんでも質問し合える・話し合える雰囲気をみんなでつくりましょう</a:t>
              </a:r>
              <a:endParaRPr sz="2201" b="1" dirty="0">
                <a:solidFill>
                  <a:schemeClr val="dk1"/>
                </a:solidFill>
                <a:latin typeface="UD デジタル 教科書体 N-B" panose="02020700000000000000" pitchFamily="17" charset="-128"/>
                <a:ea typeface="UD デジタル 教科書体 N-B" panose="02020700000000000000" pitchFamily="17" charset="-128"/>
              </a:endParaRPr>
            </a:p>
          </p:txBody>
        </p:sp>
        <p:sp>
          <p:nvSpPr>
            <p:cNvPr id="372" name="Google Shape;372;p42"/>
            <p:cNvSpPr/>
            <p:nvPr/>
          </p:nvSpPr>
          <p:spPr>
            <a:xfrm>
              <a:off x="637400" y="1726607"/>
              <a:ext cx="975900" cy="974100"/>
            </a:xfrm>
            <a:prstGeom prst="ellipse">
              <a:avLst/>
            </a:prstGeom>
            <a:solidFill>
              <a:srgbClr val="3D9DD0"/>
            </a:solidFill>
            <a:ln>
              <a:noFill/>
            </a:ln>
          </p:spPr>
          <p:txBody>
            <a:bodyPr spcFirstLastPara="1" wrap="square" lIns="78575" tIns="78575" rIns="78575" bIns="78575" anchor="ctr" anchorCtr="0">
              <a:noAutofit/>
            </a:bodyPr>
            <a:lstStyle/>
            <a:p>
              <a:pPr algn="ctr"/>
              <a:r>
                <a:rPr lang="en-US" altLang="ja-JP" sz="4100" b="1">
                  <a:solidFill>
                    <a:schemeClr val="lt1"/>
                  </a:solidFill>
                  <a:latin typeface="UD デジタル 教科書体 N-B" panose="02020700000000000000" pitchFamily="17" charset="-128"/>
                  <a:ea typeface="UD デジタル 教科書体 N-B" panose="02020700000000000000" pitchFamily="17" charset="-128"/>
                </a:rPr>
                <a:t>1</a:t>
              </a:r>
              <a:endParaRPr sz="4100" b="1">
                <a:solidFill>
                  <a:schemeClr val="lt1"/>
                </a:solidFill>
                <a:latin typeface="UD デジタル 教科書体 N-B" panose="02020700000000000000" pitchFamily="17" charset="-128"/>
                <a:ea typeface="UD デジタル 教科書体 N-B" panose="02020700000000000000" pitchFamily="17" charset="-128"/>
              </a:endParaRPr>
            </a:p>
          </p:txBody>
        </p:sp>
        <p:sp>
          <p:nvSpPr>
            <p:cNvPr id="373" name="Google Shape;373;p42"/>
            <p:cNvSpPr/>
            <p:nvPr/>
          </p:nvSpPr>
          <p:spPr>
            <a:xfrm>
              <a:off x="1734309" y="3195884"/>
              <a:ext cx="9701100" cy="974100"/>
            </a:xfrm>
            <a:prstGeom prst="rect">
              <a:avLst/>
            </a:prstGeom>
            <a:noFill/>
            <a:ln>
              <a:noFill/>
            </a:ln>
          </p:spPr>
          <p:txBody>
            <a:bodyPr spcFirstLastPara="1" wrap="square" lIns="78575" tIns="78575" rIns="78575" bIns="78575" anchor="ctr" anchorCtr="0">
              <a:noAutofit/>
            </a:bodyPr>
            <a:lstStyle/>
            <a:p>
              <a:r>
                <a:rPr lang="ja-JP" altLang="en-US" sz="2800" b="1" dirty="0">
                  <a:solidFill>
                    <a:srgbClr val="3D9DD0"/>
                  </a:solidFill>
                  <a:latin typeface="UD デジタル 教科書体 N-B" panose="02020700000000000000" pitchFamily="17" charset="-128"/>
                  <a:ea typeface="UD デジタル 教科書体 N-B" panose="02020700000000000000" pitchFamily="17" charset="-128"/>
                </a:rPr>
                <a:t>お互いに積極的にリアクション</a:t>
              </a:r>
              <a:r>
                <a:rPr lang="ja-JP" altLang="en-US" sz="2800" b="1" dirty="0">
                  <a:latin typeface="UD デジタル 教科書体 N-B" panose="02020700000000000000" pitchFamily="17" charset="-128"/>
                  <a:ea typeface="UD デジタル 教科書体 N-B" panose="02020700000000000000" pitchFamily="17" charset="-128"/>
                </a:rPr>
                <a:t>しましょう</a:t>
              </a:r>
              <a:endParaRPr sz="2800" b="1" dirty="0">
                <a:latin typeface="UD デジタル 教科書体 N-B" panose="02020700000000000000" pitchFamily="17" charset="-128"/>
                <a:ea typeface="UD デジタル 教科書体 N-B" panose="02020700000000000000" pitchFamily="17" charset="-128"/>
              </a:endParaRPr>
            </a:p>
            <a:p>
              <a:r>
                <a:rPr lang="ja-JP" altLang="en-US" sz="2201" b="1" dirty="0">
                  <a:latin typeface="UD デジタル 教科書体 N-B" panose="02020700000000000000" pitchFamily="17" charset="-128"/>
                  <a:ea typeface="UD デジタル 教科書体 N-B" panose="02020700000000000000" pitchFamily="17" charset="-128"/>
                </a:rPr>
                <a:t>→否定せず、</a:t>
              </a:r>
              <a:r>
                <a:rPr lang="ja-JP" altLang="en-US" sz="2201" b="1" dirty="0">
                  <a:solidFill>
                    <a:schemeClr val="dk1"/>
                  </a:solidFill>
                  <a:latin typeface="UD デジタル 教科書体 N-B" panose="02020700000000000000" pitchFamily="17" charset="-128"/>
                  <a:ea typeface="UD デジタル 教科書体 N-B" panose="02020700000000000000" pitchFamily="17" charset="-128"/>
                </a:rPr>
                <a:t>フラットな姿勢でリアクションしましょう</a:t>
              </a:r>
              <a:endParaRPr sz="2201" b="1" dirty="0">
                <a:solidFill>
                  <a:schemeClr val="dk1"/>
                </a:solidFill>
                <a:latin typeface="UD デジタル 教科書体 N-B" panose="02020700000000000000" pitchFamily="17" charset="-128"/>
                <a:ea typeface="UD デジタル 教科書体 N-B" panose="02020700000000000000" pitchFamily="17" charset="-128"/>
              </a:endParaRPr>
            </a:p>
          </p:txBody>
        </p:sp>
        <p:sp>
          <p:nvSpPr>
            <p:cNvPr id="374" name="Google Shape;374;p42"/>
            <p:cNvSpPr/>
            <p:nvPr/>
          </p:nvSpPr>
          <p:spPr>
            <a:xfrm>
              <a:off x="637400" y="3104996"/>
              <a:ext cx="975900" cy="974100"/>
            </a:xfrm>
            <a:prstGeom prst="ellipse">
              <a:avLst/>
            </a:prstGeom>
            <a:solidFill>
              <a:srgbClr val="3D9DD0"/>
            </a:solidFill>
            <a:ln>
              <a:noFill/>
            </a:ln>
          </p:spPr>
          <p:txBody>
            <a:bodyPr spcFirstLastPara="1" wrap="square" lIns="78575" tIns="78575" rIns="78575" bIns="78575" anchor="ctr" anchorCtr="0">
              <a:noAutofit/>
            </a:bodyPr>
            <a:lstStyle/>
            <a:p>
              <a:pPr algn="ctr"/>
              <a:r>
                <a:rPr lang="en-US" altLang="ja-JP" sz="4100" b="1">
                  <a:solidFill>
                    <a:schemeClr val="lt1"/>
                  </a:solidFill>
                  <a:latin typeface="UD デジタル 教科書体 N-B" panose="02020700000000000000" pitchFamily="17" charset="-128"/>
                  <a:ea typeface="UD デジタル 教科書体 N-B" panose="02020700000000000000" pitchFamily="17" charset="-128"/>
                </a:rPr>
                <a:t>2</a:t>
              </a:r>
              <a:endParaRPr sz="4100" b="1">
                <a:solidFill>
                  <a:schemeClr val="lt1"/>
                </a:solidFill>
                <a:latin typeface="UD デジタル 教科書体 N-B" panose="02020700000000000000" pitchFamily="17" charset="-128"/>
                <a:ea typeface="UD デジタル 教科書体 N-B" panose="02020700000000000000" pitchFamily="17" charset="-128"/>
              </a:endParaRPr>
            </a:p>
          </p:txBody>
        </p:sp>
        <p:sp>
          <p:nvSpPr>
            <p:cNvPr id="375" name="Google Shape;375;p42"/>
            <p:cNvSpPr/>
            <p:nvPr/>
          </p:nvSpPr>
          <p:spPr>
            <a:xfrm>
              <a:off x="637400" y="4529877"/>
              <a:ext cx="975900" cy="974100"/>
            </a:xfrm>
            <a:prstGeom prst="ellipse">
              <a:avLst/>
            </a:prstGeom>
            <a:solidFill>
              <a:srgbClr val="3D9DD0"/>
            </a:solidFill>
            <a:ln>
              <a:noFill/>
            </a:ln>
          </p:spPr>
          <p:txBody>
            <a:bodyPr spcFirstLastPara="1" wrap="square" lIns="78575" tIns="78575" rIns="78575" bIns="78575" anchor="ctr" anchorCtr="0">
              <a:noAutofit/>
            </a:bodyPr>
            <a:lstStyle/>
            <a:p>
              <a:pPr algn="ctr"/>
              <a:r>
                <a:rPr lang="en-US" altLang="ja-JP" sz="4100" b="1" dirty="0">
                  <a:solidFill>
                    <a:schemeClr val="lt1"/>
                  </a:solidFill>
                  <a:latin typeface="UD デジタル 教科書体 N-B" panose="02020700000000000000" pitchFamily="17" charset="-128"/>
                  <a:ea typeface="UD デジタル 教科書体 N-B" panose="02020700000000000000" pitchFamily="17" charset="-128"/>
                </a:rPr>
                <a:t>3</a:t>
              </a:r>
              <a:endParaRPr sz="4100" b="1" dirty="0">
                <a:solidFill>
                  <a:schemeClr val="lt1"/>
                </a:solidFill>
                <a:latin typeface="UD デジタル 教科書体 N-B" panose="02020700000000000000" pitchFamily="17" charset="-128"/>
                <a:ea typeface="UD デジタル 教科書体 N-B" panose="02020700000000000000" pitchFamily="17" charset="-128"/>
              </a:endParaRPr>
            </a:p>
          </p:txBody>
        </p:sp>
        <p:sp>
          <p:nvSpPr>
            <p:cNvPr id="376" name="Google Shape;376;p42"/>
            <p:cNvSpPr/>
            <p:nvPr/>
          </p:nvSpPr>
          <p:spPr>
            <a:xfrm>
              <a:off x="1734309" y="4342315"/>
              <a:ext cx="10295133" cy="1436081"/>
            </a:xfrm>
            <a:prstGeom prst="rect">
              <a:avLst/>
            </a:prstGeom>
            <a:noFill/>
            <a:ln>
              <a:noFill/>
            </a:ln>
          </p:spPr>
          <p:txBody>
            <a:bodyPr spcFirstLastPara="1" wrap="square" lIns="78575" tIns="78575" rIns="78575" bIns="78575" anchor="ctr" anchorCtr="0">
              <a:noAutofit/>
            </a:bodyPr>
            <a:lstStyle/>
            <a:p>
              <a:pPr>
                <a:buSzPts val="1500"/>
              </a:pPr>
              <a:r>
                <a:rPr lang="ja-JP" altLang="en-US" sz="2800" b="1" dirty="0">
                  <a:solidFill>
                    <a:srgbClr val="3D9DD0"/>
                  </a:solidFill>
                  <a:latin typeface="UD デジタル 教科書体 N-B" panose="02020700000000000000" pitchFamily="17" charset="-128"/>
                  <a:ea typeface="UD デジタル 教科書体 N-B" panose="02020700000000000000" pitchFamily="17" charset="-128"/>
                </a:rPr>
                <a:t>具体的に質問</a:t>
              </a:r>
              <a:r>
                <a:rPr lang="ja-JP" altLang="en-US" sz="2800" b="1" dirty="0">
                  <a:latin typeface="UD デジタル 教科書体 N-B" panose="02020700000000000000" pitchFamily="17" charset="-128"/>
                  <a:ea typeface="UD デジタル 教科書体 N-B" panose="02020700000000000000" pitchFamily="17" charset="-128"/>
                </a:rPr>
                <a:t>してみましょう</a:t>
              </a:r>
              <a:endParaRPr sz="2800" b="1" dirty="0">
                <a:latin typeface="UD デジタル 教科書体 N-B" panose="02020700000000000000" pitchFamily="17" charset="-128"/>
                <a:ea typeface="UD デジタル 教科書体 N-B" panose="02020700000000000000" pitchFamily="17" charset="-128"/>
              </a:endParaRPr>
            </a:p>
            <a:p>
              <a:pPr>
                <a:buSzPts val="1500"/>
              </a:pPr>
              <a:r>
                <a:rPr lang="ja-JP" altLang="en-US" sz="2201" b="1" dirty="0">
                  <a:latin typeface="UD デジタル 教科書体 N-B" panose="02020700000000000000" pitchFamily="17" charset="-128"/>
                  <a:ea typeface="UD デジタル 教科書体 N-B" panose="02020700000000000000" pitchFamily="17" charset="-128"/>
                </a:rPr>
                <a:t>→「もっと聞きたい！」「詳細が気になる！」など、どんどん聞いてみましょう</a:t>
              </a:r>
              <a:endParaRPr sz="2201" b="1" dirty="0">
                <a:latin typeface="UD デジタル 教科書体 N-B" panose="02020700000000000000" pitchFamily="17" charset="-128"/>
                <a:ea typeface="UD デジタル 教科書体 N-B" panose="02020700000000000000" pitchFamily="17" charset="-128"/>
              </a:endParaRPr>
            </a:p>
          </p:txBody>
        </p:sp>
      </p:grpSp>
      <p:sp>
        <p:nvSpPr>
          <p:cNvPr id="9" name="Google Shape;114;p17">
            <a:extLst>
              <a:ext uri="{FF2B5EF4-FFF2-40B4-BE49-F238E27FC236}">
                <a16:creationId xmlns:a16="http://schemas.microsoft.com/office/drawing/2014/main" id="{7C4A75CF-504E-4942-B922-FE2F19B6C61F}"/>
              </a:ext>
            </a:extLst>
          </p:cNvPr>
          <p:cNvSpPr txBox="1">
            <a:spLocks noGrp="1"/>
          </p:cNvSpPr>
          <p:nvPr>
            <p:ph type="sldNum" sz="quarter" idx="12"/>
          </p:nvPr>
        </p:nvSpPr>
        <p:spPr>
          <a:xfrm>
            <a:off x="11780207" y="6587759"/>
            <a:ext cx="388800" cy="232500"/>
          </a:xfrm>
          <a:prstGeom prst="rect">
            <a:avLst/>
          </a:prstGeom>
          <a:noFill/>
          <a:ln>
            <a:noFill/>
          </a:ln>
        </p:spPr>
        <p:txBody>
          <a:bodyPr spcFirstLastPara="1" vert="horz" wrap="square" lIns="43675" tIns="43675" rIns="43675" bIns="43675" rtlCol="0" anchor="t" anchorCtr="0">
            <a:noAutofit/>
          </a:bodyPr>
          <a:lstStyle/>
          <a:p>
            <a:pPr algn="ctr">
              <a:buClr>
                <a:srgbClr val="271818"/>
              </a:buClr>
              <a:buSzPts val="1600"/>
            </a:pPr>
            <a:fld id="{00000000-1234-1234-1234-123412341234}" type="slidenum">
              <a:rPr lang="en-US" altLang="ja-JP">
                <a:latin typeface="UD デジタル 教科書体 N-B" panose="02020700000000000000" pitchFamily="17" charset="-128"/>
                <a:ea typeface="UD デジタル 教科書体 N-B" panose="02020700000000000000" pitchFamily="17" charset="-128"/>
              </a:rPr>
              <a:pPr algn="ctr">
                <a:buClr>
                  <a:srgbClr val="271818"/>
                </a:buClr>
                <a:buSzPts val="1600"/>
              </a:pPr>
              <a:t>21</a:t>
            </a:fld>
            <a:endParaRPr dirty="0">
              <a:latin typeface="UD デジタル 教科書体 N-B" panose="02020700000000000000" pitchFamily="17" charset="-128"/>
              <a:ea typeface="UD デジタル 教科書体 N-B" panose="02020700000000000000" pitchFamily="17" charset="-128"/>
            </a:endParaRPr>
          </a:p>
        </p:txBody>
      </p:sp>
      <p:pic>
        <p:nvPicPr>
          <p:cNvPr id="11" name="Google Shape;383;p43"/>
          <p:cNvPicPr preferRelativeResize="0"/>
          <p:nvPr/>
        </p:nvPicPr>
        <p:blipFill>
          <a:blip r:embed="rId3">
            <a:alphaModFix/>
          </a:blip>
          <a:stretch>
            <a:fillRect/>
          </a:stretch>
        </p:blipFill>
        <p:spPr>
          <a:xfrm>
            <a:off x="10012875" y="4452033"/>
            <a:ext cx="1961735" cy="1965407"/>
          </a:xfrm>
          <a:prstGeom prst="rect">
            <a:avLst/>
          </a:prstGeom>
          <a:noFill/>
          <a:ln>
            <a:noFill/>
          </a:ln>
        </p:spPr>
      </p:pic>
      <p:sp>
        <p:nvSpPr>
          <p:cNvPr id="3" name="正方形/長方形 2"/>
          <p:cNvSpPr/>
          <p:nvPr/>
        </p:nvSpPr>
        <p:spPr>
          <a:xfrm>
            <a:off x="637405" y="4691937"/>
            <a:ext cx="9160121" cy="1384995"/>
          </a:xfrm>
          <a:prstGeom prst="rect">
            <a:avLst/>
          </a:prstGeom>
          <a:solidFill>
            <a:schemeClr val="accent2">
              <a:lumMod val="40000"/>
              <a:lumOff val="60000"/>
            </a:schemeClr>
          </a:solidFill>
          <a:ln>
            <a:noFill/>
          </a:ln>
        </p:spPr>
        <p:txBody>
          <a:bodyPr wrap="square">
            <a:spAutoFit/>
          </a:bodyPr>
          <a:lstStyle/>
          <a:p>
            <a:pPr algn="ctr"/>
            <a:r>
              <a:rPr lang="en-US" altLang="ja-JP" sz="2800" b="1" dirty="0">
                <a:latin typeface="UD デジタル 教科書体 N-B" panose="02020700000000000000" pitchFamily="17" charset="-128"/>
                <a:ea typeface="UD デジタル 教科書体 N-B" panose="02020700000000000000" pitchFamily="17" charset="-128"/>
              </a:rPr>
              <a:t>【10</a:t>
            </a:r>
            <a:r>
              <a:rPr lang="ja-JP" altLang="en-US" sz="2800" b="1" dirty="0">
                <a:latin typeface="UD デジタル 教科書体 N-B" panose="02020700000000000000" pitchFamily="17" charset="-128"/>
                <a:ea typeface="UD デジタル 教科書体 N-B" panose="02020700000000000000" pitchFamily="17" charset="-128"/>
              </a:rPr>
              <a:t>分後</a:t>
            </a:r>
            <a:r>
              <a:rPr lang="en-US" altLang="ja-JP" sz="2800" b="1" dirty="0">
                <a:latin typeface="UD デジタル 教科書体 N-B" panose="02020700000000000000" pitchFamily="17" charset="-128"/>
                <a:ea typeface="UD デジタル 教科書体 N-B" panose="02020700000000000000" pitchFamily="17" charset="-128"/>
              </a:rPr>
              <a:t>】</a:t>
            </a:r>
            <a:r>
              <a:rPr lang="ja-JP" altLang="en-US" sz="2800" b="1" dirty="0">
                <a:latin typeface="UD デジタル 教科書体 N-B" panose="02020700000000000000" pitchFamily="17" charset="-128"/>
                <a:ea typeface="UD デジタル 教科書体 N-B" panose="02020700000000000000" pitchFamily="17" charset="-128"/>
              </a:rPr>
              <a:t>各グループ代表</a:t>
            </a:r>
            <a:r>
              <a:rPr lang="en-US" altLang="ja-JP" sz="2800" b="1" dirty="0">
                <a:latin typeface="UD デジタル 教科書体 N-B" panose="02020700000000000000" pitchFamily="17" charset="-128"/>
                <a:ea typeface="UD デジタル 教科書体 N-B" panose="02020700000000000000" pitchFamily="17" charset="-128"/>
              </a:rPr>
              <a:t>1</a:t>
            </a:r>
            <a:r>
              <a:rPr lang="ja-JP" altLang="en-US" sz="2800" b="1" dirty="0">
                <a:latin typeface="UD デジタル 教科書体 N-B" panose="02020700000000000000" pitchFamily="17" charset="-128"/>
                <a:ea typeface="UD デジタル 教科書体 N-B" panose="02020700000000000000" pitchFamily="17" charset="-128"/>
              </a:rPr>
              <a:t>名から発表をお願いします。</a:t>
            </a:r>
            <a:endParaRPr lang="en-US" altLang="ja-JP" sz="2800" b="1" dirty="0">
              <a:latin typeface="UD デジタル 教科書体 N-B" panose="02020700000000000000" pitchFamily="17" charset="-128"/>
              <a:ea typeface="UD デジタル 教科書体 N-B" panose="02020700000000000000" pitchFamily="17" charset="-128"/>
            </a:endParaRPr>
          </a:p>
          <a:p>
            <a:pPr algn="ctr"/>
            <a:r>
              <a:rPr lang="ja-JP" altLang="en-US" sz="2800" b="1" dirty="0">
                <a:latin typeface="UD デジタル 教科書体 N-B" panose="02020700000000000000" pitchFamily="17" charset="-128"/>
                <a:ea typeface="UD デジタル 教科書体 N-B" panose="02020700000000000000" pitchFamily="17" charset="-128"/>
              </a:rPr>
              <a:t>新たに発見したこと、学び、感想　</a:t>
            </a:r>
            <a:r>
              <a:rPr lang="en-US" altLang="ja-JP" sz="2800" b="1" dirty="0" err="1">
                <a:latin typeface="UD デジタル 教科書体 N-B" panose="02020700000000000000" pitchFamily="17" charset="-128"/>
                <a:ea typeface="UD デジタル 教科書体 N-B" panose="02020700000000000000" pitchFamily="17" charset="-128"/>
              </a:rPr>
              <a:t>etc</a:t>
            </a:r>
            <a:endParaRPr lang="en-US" altLang="ja-JP" sz="2800" b="1" dirty="0">
              <a:latin typeface="UD デジタル 教科書体 N-B" panose="02020700000000000000" pitchFamily="17" charset="-128"/>
              <a:ea typeface="UD デジタル 教科書体 N-B" panose="02020700000000000000" pitchFamily="17" charset="-128"/>
            </a:endParaRPr>
          </a:p>
          <a:p>
            <a:pPr algn="ctr"/>
            <a:r>
              <a:rPr lang="ja-JP" altLang="en-US" sz="2800" b="1" dirty="0">
                <a:latin typeface="UD デジタル 教科書体 N-B" panose="02020700000000000000" pitchFamily="17" charset="-128"/>
                <a:ea typeface="UD デジタル 教科書体 N-B" panose="02020700000000000000" pitchFamily="17" charset="-128"/>
              </a:rPr>
              <a:t>グループの中で発表者を</a:t>
            </a:r>
            <a:r>
              <a:rPr lang="en-US" altLang="ja-JP" sz="2800" b="1" dirty="0">
                <a:latin typeface="UD デジタル 教科書体 N-B" panose="02020700000000000000" pitchFamily="17" charset="-128"/>
                <a:ea typeface="UD デジタル 教科書体 N-B" panose="02020700000000000000" pitchFamily="17" charset="-128"/>
              </a:rPr>
              <a:t>1</a:t>
            </a:r>
            <a:r>
              <a:rPr lang="ja-JP" altLang="en-US" sz="2800" b="1" dirty="0">
                <a:latin typeface="UD デジタル 教科書体 N-B" panose="02020700000000000000" pitchFamily="17" charset="-128"/>
                <a:ea typeface="UD デジタル 教科書体 N-B" panose="02020700000000000000" pitchFamily="17" charset="-128"/>
              </a:rPr>
              <a:t>名決めておきましょう。</a:t>
            </a:r>
          </a:p>
        </p:txBody>
      </p:sp>
    </p:spTree>
    <p:extLst>
      <p:ext uri="{BB962C8B-B14F-4D97-AF65-F5344CB8AC3E}">
        <p14:creationId xmlns:p14="http://schemas.microsoft.com/office/powerpoint/2010/main" val="77838484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42"/>
        <p:cNvGrpSpPr/>
        <p:nvPr/>
      </p:nvGrpSpPr>
      <p:grpSpPr>
        <a:xfrm>
          <a:off x="0" y="0"/>
          <a:ext cx="0" cy="0"/>
          <a:chOff x="0" y="0"/>
          <a:chExt cx="0" cy="0"/>
        </a:xfrm>
      </p:grpSpPr>
      <p:sp>
        <p:nvSpPr>
          <p:cNvPr id="543" name="Google Shape;543;p55"/>
          <p:cNvSpPr txBox="1"/>
          <p:nvPr/>
        </p:nvSpPr>
        <p:spPr>
          <a:xfrm>
            <a:off x="637403" y="251173"/>
            <a:ext cx="10917300" cy="1025700"/>
          </a:xfrm>
          <a:prstGeom prst="rect">
            <a:avLst/>
          </a:prstGeom>
          <a:solidFill>
            <a:schemeClr val="accent1">
              <a:lumMod val="40000"/>
              <a:lumOff val="60000"/>
            </a:schemeClr>
          </a:solidFill>
          <a:ln>
            <a:noFill/>
          </a:ln>
        </p:spPr>
        <p:txBody>
          <a:bodyPr spcFirstLastPara="1" wrap="square" lIns="121900" tIns="121900" rIns="121900" bIns="121900" anchor="ctr" anchorCtr="0">
            <a:noAutofit/>
          </a:bodyPr>
          <a:lstStyle/>
          <a:p>
            <a:r>
              <a:rPr lang="ja-JP" altLang="en-US" sz="3700" b="1">
                <a:latin typeface="UD デジタル 教科書体 N-B" panose="02020700000000000000" pitchFamily="17" charset="-128"/>
                <a:ea typeface="UD デジタル 教科書体 N-B" panose="02020700000000000000" pitchFamily="17" charset="-128"/>
              </a:rPr>
              <a:t>全体への共有</a:t>
            </a:r>
            <a:endParaRPr sz="3700" b="1">
              <a:latin typeface="UD デジタル 教科書体 N-B" panose="02020700000000000000" pitchFamily="17" charset="-128"/>
              <a:ea typeface="UD デジタル 教科書体 N-B" panose="02020700000000000000" pitchFamily="17" charset="-128"/>
            </a:endParaRPr>
          </a:p>
        </p:txBody>
      </p:sp>
      <p:pic>
        <p:nvPicPr>
          <p:cNvPr id="546" name="Google Shape;546;p55"/>
          <p:cNvPicPr preferRelativeResize="0"/>
          <p:nvPr/>
        </p:nvPicPr>
        <p:blipFill>
          <a:blip r:embed="rId3">
            <a:alphaModFix/>
          </a:blip>
          <a:stretch>
            <a:fillRect/>
          </a:stretch>
        </p:blipFill>
        <p:spPr>
          <a:xfrm>
            <a:off x="3946299" y="4167173"/>
            <a:ext cx="256000" cy="271067"/>
          </a:xfrm>
          <a:prstGeom prst="rect">
            <a:avLst/>
          </a:prstGeom>
          <a:noFill/>
          <a:ln>
            <a:noFill/>
          </a:ln>
        </p:spPr>
      </p:pic>
      <p:sp>
        <p:nvSpPr>
          <p:cNvPr id="6" name="Google Shape;114;p17">
            <a:extLst>
              <a:ext uri="{FF2B5EF4-FFF2-40B4-BE49-F238E27FC236}">
                <a16:creationId xmlns:a16="http://schemas.microsoft.com/office/drawing/2014/main" id="{CF1518FC-EF0E-6544-A801-E73B8A178FBA}"/>
              </a:ext>
            </a:extLst>
          </p:cNvPr>
          <p:cNvSpPr txBox="1">
            <a:spLocks noGrp="1"/>
          </p:cNvSpPr>
          <p:nvPr>
            <p:ph type="sldNum" sz="quarter" idx="12"/>
          </p:nvPr>
        </p:nvSpPr>
        <p:spPr>
          <a:xfrm>
            <a:off x="11780207" y="6587759"/>
            <a:ext cx="388800" cy="232500"/>
          </a:xfrm>
          <a:prstGeom prst="rect">
            <a:avLst/>
          </a:prstGeom>
          <a:noFill/>
          <a:ln>
            <a:noFill/>
          </a:ln>
        </p:spPr>
        <p:txBody>
          <a:bodyPr spcFirstLastPara="1" vert="horz" wrap="square" lIns="43675" tIns="43675" rIns="43675" bIns="43675" rtlCol="0" anchor="t" anchorCtr="0">
            <a:noAutofit/>
          </a:bodyPr>
          <a:lstStyle/>
          <a:p>
            <a:pPr algn="ctr">
              <a:buClr>
                <a:srgbClr val="271818"/>
              </a:buClr>
              <a:buSzPts val="1600"/>
            </a:pPr>
            <a:fld id="{00000000-1234-1234-1234-123412341234}" type="slidenum">
              <a:rPr lang="en-US" altLang="ja-JP">
                <a:latin typeface="UD デジタル 教科書体 N-B" panose="02020700000000000000" pitchFamily="17" charset="-128"/>
                <a:ea typeface="UD デジタル 教科書体 N-B" panose="02020700000000000000" pitchFamily="17" charset="-128"/>
              </a:rPr>
              <a:pPr algn="ctr">
                <a:buClr>
                  <a:srgbClr val="271818"/>
                </a:buClr>
                <a:buSzPts val="1600"/>
              </a:pPr>
              <a:t>22</a:t>
            </a:fld>
            <a:endParaRPr dirty="0">
              <a:latin typeface="UD デジタル 教科書体 N-B" panose="02020700000000000000" pitchFamily="17" charset="-128"/>
              <a:ea typeface="UD デジタル 教科書体 N-B" panose="02020700000000000000" pitchFamily="17" charset="-128"/>
            </a:endParaRPr>
          </a:p>
        </p:txBody>
      </p:sp>
      <p:pic>
        <p:nvPicPr>
          <p:cNvPr id="7" name="Google Shape;383;p43">
            <a:extLst>
              <a:ext uri="{FF2B5EF4-FFF2-40B4-BE49-F238E27FC236}">
                <a16:creationId xmlns:a16="http://schemas.microsoft.com/office/drawing/2014/main" id="{2FC82830-C1E5-4DF5-BF52-E05083DC21FD}"/>
              </a:ext>
            </a:extLst>
          </p:cNvPr>
          <p:cNvPicPr preferRelativeResize="0"/>
          <p:nvPr/>
        </p:nvPicPr>
        <p:blipFill>
          <a:blip r:embed="rId4">
            <a:alphaModFix/>
          </a:blip>
          <a:stretch>
            <a:fillRect/>
          </a:stretch>
        </p:blipFill>
        <p:spPr>
          <a:xfrm>
            <a:off x="7945301" y="2220233"/>
            <a:ext cx="4053267" cy="4053267"/>
          </a:xfrm>
          <a:prstGeom prst="rect">
            <a:avLst/>
          </a:prstGeom>
          <a:noFill/>
          <a:ln>
            <a:noFill/>
          </a:ln>
        </p:spPr>
      </p:pic>
      <p:sp>
        <p:nvSpPr>
          <p:cNvPr id="8" name="Google Shape;382;p43">
            <a:extLst>
              <a:ext uri="{FF2B5EF4-FFF2-40B4-BE49-F238E27FC236}">
                <a16:creationId xmlns:a16="http://schemas.microsoft.com/office/drawing/2014/main" id="{4D3113EA-0BE2-46AE-8AA3-35E1FCD5731D}"/>
              </a:ext>
            </a:extLst>
          </p:cNvPr>
          <p:cNvSpPr txBox="1"/>
          <p:nvPr/>
        </p:nvSpPr>
        <p:spPr>
          <a:xfrm>
            <a:off x="637401" y="2591751"/>
            <a:ext cx="10744800" cy="3681300"/>
          </a:xfrm>
          <a:prstGeom prst="rect">
            <a:avLst/>
          </a:prstGeom>
          <a:noFill/>
          <a:ln>
            <a:noFill/>
          </a:ln>
        </p:spPr>
        <p:txBody>
          <a:bodyPr spcFirstLastPara="1" wrap="square" lIns="121900" tIns="121900" rIns="121900" bIns="121900" anchor="t" anchorCtr="0">
            <a:noAutofit/>
          </a:bodyPr>
          <a:lstStyle/>
          <a:p>
            <a:r>
              <a:rPr lang="ja-JP" altLang="en-US" sz="3200" b="1" dirty="0">
                <a:latin typeface="UD デジタル 教科書体 N-B" panose="02020700000000000000" pitchFamily="17" charset="-128"/>
                <a:ea typeface="UD デジタル 教科書体 N-B" panose="02020700000000000000" pitchFamily="17" charset="-128"/>
              </a:rPr>
              <a:t>新たに発見したこと、学び、感想等を</a:t>
            </a:r>
          </a:p>
          <a:p>
            <a:r>
              <a:rPr lang="ja-JP" altLang="en-US" sz="3200" b="1" dirty="0">
                <a:latin typeface="UD デジタル 教科書体 N-B" panose="02020700000000000000" pitchFamily="17" charset="-128"/>
                <a:ea typeface="UD デジタル 教科書体 N-B" panose="02020700000000000000" pitchFamily="17" charset="-128"/>
              </a:rPr>
              <a:t>各グループ２つずつ発表しましょう。</a:t>
            </a:r>
            <a:endParaRPr sz="3200" dirty="0">
              <a:latin typeface="UD デジタル 教科書体 N-B" panose="02020700000000000000" pitchFamily="17" charset="-128"/>
              <a:ea typeface="UD デジタル 教科書体 N-B" panose="02020700000000000000" pitchFamily="17" charset="-128"/>
            </a:endParaRPr>
          </a:p>
        </p:txBody>
      </p:sp>
    </p:spTree>
    <p:extLst>
      <p:ext uri="{BB962C8B-B14F-4D97-AF65-F5344CB8AC3E}">
        <p14:creationId xmlns:p14="http://schemas.microsoft.com/office/powerpoint/2010/main" val="138701018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50"/>
        <p:cNvGrpSpPr/>
        <p:nvPr/>
      </p:nvGrpSpPr>
      <p:grpSpPr>
        <a:xfrm>
          <a:off x="0" y="0"/>
          <a:ext cx="0" cy="0"/>
          <a:chOff x="0" y="0"/>
          <a:chExt cx="0" cy="0"/>
        </a:xfrm>
      </p:grpSpPr>
      <p:sp>
        <p:nvSpPr>
          <p:cNvPr id="551" name="Google Shape;551;p56"/>
          <p:cNvSpPr/>
          <p:nvPr/>
        </p:nvSpPr>
        <p:spPr>
          <a:xfrm>
            <a:off x="0" y="1"/>
            <a:ext cx="12192000" cy="6609600"/>
          </a:xfrm>
          <a:prstGeom prst="rect">
            <a:avLst/>
          </a:prstGeom>
          <a:solidFill>
            <a:srgbClr val="3C78D8">
              <a:alpha val="83330"/>
            </a:srgbClr>
          </a:solidFill>
          <a:ln>
            <a:noFill/>
          </a:ln>
        </p:spPr>
        <p:txBody>
          <a:bodyPr spcFirstLastPara="1" wrap="square" lIns="121900" tIns="121900" rIns="121900" bIns="121900" anchor="ctr" anchorCtr="0">
            <a:noAutofit/>
          </a:bodyPr>
          <a:lstStyle/>
          <a:p>
            <a:pPr algn="ctr"/>
            <a:r>
              <a:rPr lang="ja-JP" altLang="en-US" sz="4800" b="1" dirty="0">
                <a:solidFill>
                  <a:srgbClr val="FFFFFF"/>
                </a:solidFill>
                <a:latin typeface="UD デジタル 教科書体 N-B" panose="02020700000000000000" pitchFamily="17" charset="-128"/>
                <a:ea typeface="UD デジタル 教科書体 N-B" panose="02020700000000000000" pitchFamily="17" charset="-128"/>
              </a:rPr>
              <a:t>さいごに</a:t>
            </a:r>
            <a:endParaRPr sz="4800" b="1" dirty="0">
              <a:solidFill>
                <a:srgbClr val="FFFFFF"/>
              </a:solidFill>
              <a:latin typeface="UD デジタル 教科書体 N-B" panose="02020700000000000000" pitchFamily="17" charset="-128"/>
              <a:ea typeface="UD デジタル 教科書体 N-B" panose="02020700000000000000" pitchFamily="17" charset="-128"/>
            </a:endParaRPr>
          </a:p>
        </p:txBody>
      </p:sp>
      <p:sp>
        <p:nvSpPr>
          <p:cNvPr id="3" name="Google Shape;114;p17">
            <a:extLst>
              <a:ext uri="{FF2B5EF4-FFF2-40B4-BE49-F238E27FC236}">
                <a16:creationId xmlns:a16="http://schemas.microsoft.com/office/drawing/2014/main" id="{7EA4CA58-F747-404A-8005-7A3ED9A35F8C}"/>
              </a:ext>
            </a:extLst>
          </p:cNvPr>
          <p:cNvSpPr txBox="1">
            <a:spLocks noGrp="1"/>
          </p:cNvSpPr>
          <p:nvPr>
            <p:ph type="sldNum" sz="quarter" idx="12"/>
          </p:nvPr>
        </p:nvSpPr>
        <p:spPr>
          <a:xfrm>
            <a:off x="11780207" y="6587759"/>
            <a:ext cx="388800" cy="232500"/>
          </a:xfrm>
          <a:prstGeom prst="rect">
            <a:avLst/>
          </a:prstGeom>
          <a:noFill/>
          <a:ln>
            <a:noFill/>
          </a:ln>
        </p:spPr>
        <p:txBody>
          <a:bodyPr spcFirstLastPara="1" vert="horz" wrap="square" lIns="43675" tIns="43675" rIns="43675" bIns="43675" rtlCol="0" anchor="t" anchorCtr="0">
            <a:noAutofit/>
          </a:bodyPr>
          <a:lstStyle/>
          <a:p>
            <a:pPr algn="ctr">
              <a:buClr>
                <a:srgbClr val="271818"/>
              </a:buClr>
              <a:buSzPts val="1600"/>
            </a:pPr>
            <a:fld id="{00000000-1234-1234-1234-123412341234}" type="slidenum">
              <a:rPr lang="en-US" altLang="ja-JP">
                <a:latin typeface="UD デジタル 教科書体 N-B" panose="02020700000000000000" pitchFamily="17" charset="-128"/>
                <a:ea typeface="UD デジタル 教科書体 N-B" panose="02020700000000000000" pitchFamily="17" charset="-128"/>
              </a:rPr>
              <a:pPr algn="ctr">
                <a:buClr>
                  <a:srgbClr val="271818"/>
                </a:buClr>
                <a:buSzPts val="1600"/>
              </a:pPr>
              <a:t>23</a:t>
            </a:fld>
            <a:endParaRPr dirty="0">
              <a:latin typeface="UD デジタル 教科書体 N-B" panose="02020700000000000000" pitchFamily="17" charset="-128"/>
              <a:ea typeface="UD デジタル 教科書体 N-B" panose="02020700000000000000" pitchFamily="17" charset="-128"/>
            </a:endParaRPr>
          </a:p>
        </p:txBody>
      </p:sp>
    </p:spTree>
    <p:extLst>
      <p:ext uri="{BB962C8B-B14F-4D97-AF65-F5344CB8AC3E}">
        <p14:creationId xmlns:p14="http://schemas.microsoft.com/office/powerpoint/2010/main" val="21889936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5" name="Google Shape;114;p17">
            <a:extLst>
              <a:ext uri="{FF2B5EF4-FFF2-40B4-BE49-F238E27FC236}">
                <a16:creationId xmlns:a16="http://schemas.microsoft.com/office/drawing/2014/main" id="{F82CE280-7CDF-8842-B388-25D409C83B33}"/>
              </a:ext>
            </a:extLst>
          </p:cNvPr>
          <p:cNvSpPr txBox="1">
            <a:spLocks noGrp="1"/>
          </p:cNvSpPr>
          <p:nvPr>
            <p:ph type="sldNum" sz="quarter" idx="12"/>
          </p:nvPr>
        </p:nvSpPr>
        <p:spPr>
          <a:xfrm>
            <a:off x="11780207" y="6587759"/>
            <a:ext cx="388800" cy="232500"/>
          </a:xfrm>
          <a:prstGeom prst="rect">
            <a:avLst/>
          </a:prstGeom>
          <a:noFill/>
          <a:ln>
            <a:noFill/>
          </a:ln>
        </p:spPr>
        <p:txBody>
          <a:bodyPr spcFirstLastPara="1" vert="horz" wrap="square" lIns="43675" tIns="43675" rIns="43675" bIns="43675" rtlCol="0" anchor="t" anchorCtr="0">
            <a:noAutofit/>
          </a:bodyPr>
          <a:lstStyle/>
          <a:p>
            <a:pPr algn="ctr">
              <a:buClr>
                <a:srgbClr val="271818"/>
              </a:buClr>
              <a:buSzPts val="1600"/>
            </a:pPr>
            <a:fld id="{00000000-1234-1234-1234-123412341234}" type="slidenum">
              <a:rPr lang="en-US" altLang="ja-JP">
                <a:latin typeface="UD デジタル 教科書体 NK-B" panose="02020700000000000000" pitchFamily="18" charset="-128"/>
                <a:ea typeface="UD デジタル 教科書体 NK-B" panose="02020700000000000000" pitchFamily="18" charset="-128"/>
              </a:rPr>
              <a:pPr algn="ctr">
                <a:buClr>
                  <a:srgbClr val="271818"/>
                </a:buClr>
                <a:buSzPts val="1600"/>
              </a:pPr>
              <a:t>24</a:t>
            </a:fld>
            <a:endParaRPr dirty="0">
              <a:latin typeface="UD デジタル 教科書体 NK-B" panose="02020700000000000000" pitchFamily="18" charset="-128"/>
              <a:ea typeface="UD デジタル 教科書体 NK-B" panose="02020700000000000000" pitchFamily="18" charset="-128"/>
            </a:endParaRPr>
          </a:p>
        </p:txBody>
      </p:sp>
      <p:sp>
        <p:nvSpPr>
          <p:cNvPr id="16" name="Google Shape;233;p27">
            <a:extLst>
              <a:ext uri="{FF2B5EF4-FFF2-40B4-BE49-F238E27FC236}">
                <a16:creationId xmlns:a16="http://schemas.microsoft.com/office/drawing/2014/main" id="{F3B119DD-B475-426A-B6FE-8EA466A69956}"/>
              </a:ext>
            </a:extLst>
          </p:cNvPr>
          <p:cNvSpPr txBox="1"/>
          <p:nvPr/>
        </p:nvSpPr>
        <p:spPr>
          <a:xfrm>
            <a:off x="637403" y="150815"/>
            <a:ext cx="10917300" cy="718991"/>
          </a:xfrm>
          <a:prstGeom prst="rect">
            <a:avLst/>
          </a:prstGeom>
          <a:solidFill>
            <a:schemeClr val="accent1">
              <a:lumMod val="40000"/>
              <a:lumOff val="60000"/>
            </a:schemeClr>
          </a:solidFill>
          <a:ln>
            <a:noFill/>
          </a:ln>
        </p:spPr>
        <p:txBody>
          <a:bodyPr spcFirstLastPara="1" wrap="square" lIns="121900" tIns="121900" rIns="121900" bIns="121900" anchor="ctr" anchorCtr="0">
            <a:noAutofit/>
          </a:bodyPr>
          <a:lstStyle/>
          <a:p>
            <a:r>
              <a:rPr lang="ja-JP" altLang="en-US" sz="3700" b="1" dirty="0">
                <a:latin typeface="UD デジタル 教科書体 NK-B" panose="02020700000000000000" pitchFamily="18" charset="-128"/>
                <a:ea typeface="UD デジタル 教科書体 NK-B" panose="02020700000000000000" pitchFamily="18" charset="-128"/>
              </a:rPr>
              <a:t>わが社の取り組み</a:t>
            </a:r>
            <a:endParaRPr sz="3700" b="1" dirty="0">
              <a:latin typeface="UD デジタル 教科書体 NK-B" panose="02020700000000000000" pitchFamily="18" charset="-128"/>
              <a:ea typeface="UD デジタル 教科書体 NK-B" panose="02020700000000000000" pitchFamily="18" charset="-128"/>
            </a:endParaRPr>
          </a:p>
        </p:txBody>
      </p:sp>
      <p:sp>
        <p:nvSpPr>
          <p:cNvPr id="14" name="Google Shape;227;p26">
            <a:extLst>
              <a:ext uri="{FF2B5EF4-FFF2-40B4-BE49-F238E27FC236}">
                <a16:creationId xmlns:a16="http://schemas.microsoft.com/office/drawing/2014/main" id="{3AE25452-5633-4B94-9477-124D7FD88807}"/>
              </a:ext>
            </a:extLst>
          </p:cNvPr>
          <p:cNvSpPr txBox="1"/>
          <p:nvPr/>
        </p:nvSpPr>
        <p:spPr>
          <a:xfrm>
            <a:off x="778452" y="1034483"/>
            <a:ext cx="1807435" cy="1231364"/>
          </a:xfrm>
          <a:prstGeom prst="rect">
            <a:avLst/>
          </a:prstGeom>
          <a:solidFill>
            <a:schemeClr val="accent1">
              <a:lumMod val="20000"/>
              <a:lumOff val="80000"/>
            </a:schemeClr>
          </a:solidFill>
          <a:ln>
            <a:noFill/>
          </a:ln>
        </p:spPr>
        <p:txBody>
          <a:bodyPr spcFirstLastPara="1" wrap="square" lIns="121900" tIns="60927" rIns="121900" bIns="60927" anchor="ctr" anchorCtr="0">
            <a:noAutofit/>
          </a:bodyPr>
          <a:lstStyle/>
          <a:p>
            <a:pPr algn="ctr"/>
            <a:r>
              <a:rPr lang="ja-JP" altLang="en-US" sz="1900" b="1" dirty="0">
                <a:latin typeface="UD デジタル 教科書体 NK-B" panose="02020700000000000000" pitchFamily="18" charset="-128"/>
                <a:ea typeface="UD デジタル 教科書体 NK-B" panose="02020700000000000000" pitchFamily="18" charset="-128"/>
                <a:cs typeface="Kosugi"/>
                <a:sym typeface="Kosugi"/>
              </a:rPr>
              <a:t>育児支援制度</a:t>
            </a:r>
            <a:endParaRPr sz="1900" b="1" dirty="0">
              <a:latin typeface="UD デジタル 教科書体 NK-B" panose="02020700000000000000" pitchFamily="18" charset="-128"/>
              <a:ea typeface="UD デジタル 教科書体 NK-B" panose="02020700000000000000" pitchFamily="18" charset="-128"/>
              <a:cs typeface="Kosugi"/>
              <a:sym typeface="Kosugi"/>
            </a:endParaRPr>
          </a:p>
        </p:txBody>
      </p:sp>
      <p:sp>
        <p:nvSpPr>
          <p:cNvPr id="15" name="Google Shape;227;p26">
            <a:extLst>
              <a:ext uri="{FF2B5EF4-FFF2-40B4-BE49-F238E27FC236}">
                <a16:creationId xmlns:a16="http://schemas.microsoft.com/office/drawing/2014/main" id="{4A078D17-C265-4BA0-BD5B-1AEB5732FC75}"/>
              </a:ext>
            </a:extLst>
          </p:cNvPr>
          <p:cNvSpPr txBox="1"/>
          <p:nvPr/>
        </p:nvSpPr>
        <p:spPr>
          <a:xfrm>
            <a:off x="778452" y="3865883"/>
            <a:ext cx="1807435" cy="1231364"/>
          </a:xfrm>
          <a:prstGeom prst="rect">
            <a:avLst/>
          </a:prstGeom>
          <a:solidFill>
            <a:schemeClr val="accent1">
              <a:lumMod val="20000"/>
              <a:lumOff val="80000"/>
            </a:schemeClr>
          </a:solidFill>
          <a:ln>
            <a:noFill/>
          </a:ln>
        </p:spPr>
        <p:txBody>
          <a:bodyPr spcFirstLastPara="1" wrap="square" lIns="121900" tIns="60927" rIns="121900" bIns="60927" anchor="ctr" anchorCtr="0">
            <a:noAutofit/>
          </a:bodyPr>
          <a:lstStyle/>
          <a:p>
            <a:pPr algn="ctr"/>
            <a:r>
              <a:rPr lang="ja-JP" altLang="en-US" sz="1900" b="1" dirty="0">
                <a:latin typeface="UD デジタル 教科書体 NK-B" panose="02020700000000000000" pitchFamily="18" charset="-128"/>
                <a:ea typeface="UD デジタル 教科書体 NK-B" panose="02020700000000000000" pitchFamily="18" charset="-128"/>
                <a:cs typeface="Kosugi"/>
                <a:sym typeface="Kosugi"/>
              </a:rPr>
              <a:t>制度利用の</a:t>
            </a:r>
            <a:r>
              <a:rPr lang="en-US" altLang="ja-JP" sz="1900" b="1" dirty="0">
                <a:latin typeface="UD デジタル 教科書体 NK-B" panose="02020700000000000000" pitchFamily="18" charset="-128"/>
                <a:ea typeface="UD デジタル 教科書体 NK-B" panose="02020700000000000000" pitchFamily="18" charset="-128"/>
                <a:cs typeface="Kosugi"/>
                <a:sym typeface="Kosugi"/>
              </a:rPr>
              <a:t/>
            </a:r>
            <a:br>
              <a:rPr lang="en-US" altLang="ja-JP" sz="1900" b="1" dirty="0">
                <a:latin typeface="UD デジタル 教科書体 NK-B" panose="02020700000000000000" pitchFamily="18" charset="-128"/>
                <a:ea typeface="UD デジタル 教科書体 NK-B" panose="02020700000000000000" pitchFamily="18" charset="-128"/>
                <a:cs typeface="Kosugi"/>
                <a:sym typeface="Kosugi"/>
              </a:rPr>
            </a:br>
            <a:r>
              <a:rPr lang="ja-JP" altLang="en-US" sz="1900" b="1" dirty="0">
                <a:latin typeface="UD デジタル 教科書体 NK-B" panose="02020700000000000000" pitchFamily="18" charset="-128"/>
                <a:ea typeface="UD デジタル 教科書体 NK-B" panose="02020700000000000000" pitchFamily="18" charset="-128"/>
                <a:cs typeface="Kosugi"/>
                <a:sym typeface="Kosugi"/>
              </a:rPr>
              <a:t>事例</a:t>
            </a:r>
            <a:endParaRPr sz="1900" b="1" dirty="0">
              <a:latin typeface="UD デジタル 教科書体 NK-B" panose="02020700000000000000" pitchFamily="18" charset="-128"/>
              <a:ea typeface="UD デジタル 教科書体 NK-B" panose="02020700000000000000" pitchFamily="18" charset="-128"/>
              <a:cs typeface="Kosugi"/>
              <a:sym typeface="Kosugi"/>
            </a:endParaRPr>
          </a:p>
        </p:txBody>
      </p:sp>
      <p:sp>
        <p:nvSpPr>
          <p:cNvPr id="17" name="Google Shape;227;p26">
            <a:extLst>
              <a:ext uri="{FF2B5EF4-FFF2-40B4-BE49-F238E27FC236}">
                <a16:creationId xmlns:a16="http://schemas.microsoft.com/office/drawing/2014/main" id="{6D6C2E6A-3424-4354-8077-DD48B9240E50}"/>
              </a:ext>
            </a:extLst>
          </p:cNvPr>
          <p:cNvSpPr txBox="1"/>
          <p:nvPr/>
        </p:nvSpPr>
        <p:spPr>
          <a:xfrm>
            <a:off x="778452" y="5222609"/>
            <a:ext cx="1807435" cy="1231364"/>
          </a:xfrm>
          <a:prstGeom prst="rect">
            <a:avLst/>
          </a:prstGeom>
          <a:solidFill>
            <a:schemeClr val="accent1">
              <a:lumMod val="20000"/>
              <a:lumOff val="80000"/>
            </a:schemeClr>
          </a:solidFill>
          <a:ln>
            <a:noFill/>
          </a:ln>
        </p:spPr>
        <p:txBody>
          <a:bodyPr spcFirstLastPara="1" wrap="square" lIns="121900" tIns="60927" rIns="121900" bIns="60927" anchor="ctr" anchorCtr="0">
            <a:noAutofit/>
          </a:bodyPr>
          <a:lstStyle/>
          <a:p>
            <a:pPr algn="ctr"/>
            <a:r>
              <a:rPr lang="ja-JP" altLang="en-US" sz="1900" b="1" dirty="0">
                <a:latin typeface="UD デジタル 教科書体 NK-B" panose="02020700000000000000" pitchFamily="18" charset="-128"/>
                <a:ea typeface="UD デジタル 教科書体 NK-B" panose="02020700000000000000" pitchFamily="18" charset="-128"/>
                <a:cs typeface="Kosugi"/>
                <a:sym typeface="Kosugi"/>
              </a:rPr>
              <a:t>相談窓口の</a:t>
            </a:r>
            <a:r>
              <a:rPr lang="en-US" altLang="ja-JP" sz="1900" b="1" dirty="0">
                <a:latin typeface="UD デジタル 教科書体 NK-B" panose="02020700000000000000" pitchFamily="18" charset="-128"/>
                <a:ea typeface="UD デジタル 教科書体 NK-B" panose="02020700000000000000" pitchFamily="18" charset="-128"/>
                <a:cs typeface="Kosugi"/>
                <a:sym typeface="Kosugi"/>
              </a:rPr>
              <a:t/>
            </a:r>
            <a:br>
              <a:rPr lang="en-US" altLang="ja-JP" sz="1900" b="1" dirty="0">
                <a:latin typeface="UD デジタル 教科書体 NK-B" panose="02020700000000000000" pitchFamily="18" charset="-128"/>
                <a:ea typeface="UD デジタル 教科書体 NK-B" panose="02020700000000000000" pitchFamily="18" charset="-128"/>
                <a:cs typeface="Kosugi"/>
                <a:sym typeface="Kosugi"/>
              </a:rPr>
            </a:br>
            <a:r>
              <a:rPr lang="ja-JP" altLang="en-US" sz="1900" b="1" dirty="0">
                <a:latin typeface="UD デジタル 教科書体 NK-B" panose="02020700000000000000" pitchFamily="18" charset="-128"/>
                <a:ea typeface="UD デジタル 教科書体 NK-B" panose="02020700000000000000" pitchFamily="18" charset="-128"/>
                <a:cs typeface="Kosugi"/>
                <a:sym typeface="Kosugi"/>
              </a:rPr>
              <a:t>ご案内</a:t>
            </a:r>
            <a:endParaRPr sz="1900" b="1" dirty="0">
              <a:latin typeface="UD デジタル 教科書体 NK-B" panose="02020700000000000000" pitchFamily="18" charset="-128"/>
              <a:ea typeface="UD デジタル 教科書体 NK-B" panose="02020700000000000000" pitchFamily="18" charset="-128"/>
              <a:cs typeface="Kosugi"/>
              <a:sym typeface="Kosugi"/>
            </a:endParaRPr>
          </a:p>
        </p:txBody>
      </p:sp>
      <p:sp>
        <p:nvSpPr>
          <p:cNvPr id="18" name="Google Shape;227;p26">
            <a:extLst>
              <a:ext uri="{FF2B5EF4-FFF2-40B4-BE49-F238E27FC236}">
                <a16:creationId xmlns:a16="http://schemas.microsoft.com/office/drawing/2014/main" id="{6B5B3405-1E36-4630-BD56-A762E7D265EA}"/>
              </a:ext>
            </a:extLst>
          </p:cNvPr>
          <p:cNvSpPr txBox="1"/>
          <p:nvPr/>
        </p:nvSpPr>
        <p:spPr>
          <a:xfrm>
            <a:off x="2715416" y="1073801"/>
            <a:ext cx="8576545" cy="1231364"/>
          </a:xfrm>
          <a:prstGeom prst="rect">
            <a:avLst/>
          </a:prstGeom>
          <a:noFill/>
          <a:ln>
            <a:noFill/>
          </a:ln>
        </p:spPr>
        <p:txBody>
          <a:bodyPr spcFirstLastPara="1" wrap="square" lIns="121900" tIns="60927" rIns="121900" bIns="60927" anchor="ctr" anchorCtr="0">
            <a:noAutofit/>
          </a:bodyPr>
          <a:lstStyle/>
          <a:p>
            <a:r>
              <a:rPr lang="ja-JP" altLang="en-US" sz="1900" b="1" dirty="0">
                <a:latin typeface="UD デジタル 教科書体 NK-B" panose="02020700000000000000" pitchFamily="18" charset="-128"/>
                <a:ea typeface="UD デジタル 教科書体 NK-B" panose="02020700000000000000" pitchFamily="18" charset="-128"/>
                <a:cs typeface="Kosugi"/>
                <a:sym typeface="Kosugi"/>
              </a:rPr>
              <a:t>（記載例）</a:t>
            </a:r>
            <a:endParaRPr lang="en-US" altLang="ja-JP" sz="1900" b="1" dirty="0">
              <a:latin typeface="UD デジタル 教科書体 NK-B" panose="02020700000000000000" pitchFamily="18" charset="-128"/>
              <a:ea typeface="UD デジタル 教科書体 NK-B" panose="02020700000000000000" pitchFamily="18" charset="-128"/>
              <a:cs typeface="Kosugi"/>
              <a:sym typeface="Kosugi"/>
            </a:endParaRPr>
          </a:p>
          <a:p>
            <a:r>
              <a:rPr lang="ja-JP" altLang="en-US" sz="1900" b="1" dirty="0">
                <a:latin typeface="UD デジタル 教科書体 NK-B" panose="02020700000000000000" pitchFamily="18" charset="-128"/>
                <a:ea typeface="UD デジタル 教科書体 NK-B" panose="02020700000000000000" pitchFamily="18" charset="-128"/>
                <a:cs typeface="Kosugi"/>
                <a:sym typeface="Kosugi"/>
              </a:rPr>
              <a:t>・育児休暇　（有給）　出生後</a:t>
            </a:r>
            <a:r>
              <a:rPr lang="en-US" altLang="ja-JP" sz="1900" b="1" dirty="0">
                <a:latin typeface="UD デジタル 教科書体 NK-B" panose="02020700000000000000" pitchFamily="18" charset="-128"/>
                <a:ea typeface="UD デジタル 教科書体 NK-B" panose="02020700000000000000" pitchFamily="18" charset="-128"/>
                <a:cs typeface="Kosugi"/>
                <a:sym typeface="Kosugi"/>
              </a:rPr>
              <a:t>1</a:t>
            </a:r>
            <a:r>
              <a:rPr lang="ja-JP" altLang="en-US" sz="1900" b="1" dirty="0">
                <a:latin typeface="UD デジタル 教科書体 NK-B" panose="02020700000000000000" pitchFamily="18" charset="-128"/>
                <a:ea typeface="UD デジタル 教科書体 NK-B" panose="02020700000000000000" pitchFamily="18" charset="-128"/>
                <a:cs typeface="Kosugi"/>
                <a:sym typeface="Kosugi"/>
              </a:rPr>
              <a:t>か月以内に〇日</a:t>
            </a:r>
          </a:p>
          <a:p>
            <a:r>
              <a:rPr lang="ja-JP" altLang="en-US" sz="1900" b="1" dirty="0">
                <a:latin typeface="UD デジタル 教科書体 NK-B" panose="02020700000000000000" pitchFamily="18" charset="-128"/>
                <a:ea typeface="UD デジタル 教科書体 NK-B" panose="02020700000000000000" pitchFamily="18" charset="-128"/>
                <a:cs typeface="Kosugi"/>
                <a:sym typeface="Kosugi"/>
              </a:rPr>
              <a:t>・早出遅出勤務制度　末子が○歳まで利用可</a:t>
            </a:r>
          </a:p>
          <a:p>
            <a:r>
              <a:rPr lang="ja-JP" altLang="en-US" sz="1900" b="1" dirty="0">
                <a:latin typeface="UD デジタル 教科書体 NK-B" panose="02020700000000000000" pitchFamily="18" charset="-128"/>
                <a:ea typeface="UD デジタル 教科書体 NK-B" panose="02020700000000000000" pitchFamily="18" charset="-128"/>
                <a:cs typeface="Kosugi"/>
                <a:sym typeface="Kosugi"/>
              </a:rPr>
              <a:t>・育児短時間勤務　　　○○歳まで利用可</a:t>
            </a:r>
            <a:endParaRPr sz="1900" b="1" dirty="0">
              <a:latin typeface="UD デジタル 教科書体 NK-B" panose="02020700000000000000" pitchFamily="18" charset="-128"/>
              <a:ea typeface="UD デジタル 教科書体 NK-B" panose="02020700000000000000" pitchFamily="18" charset="-128"/>
              <a:cs typeface="Kosugi"/>
              <a:sym typeface="Kosugi"/>
            </a:endParaRPr>
          </a:p>
        </p:txBody>
      </p:sp>
      <p:sp>
        <p:nvSpPr>
          <p:cNvPr id="19" name="Google Shape;227;p26">
            <a:extLst>
              <a:ext uri="{FF2B5EF4-FFF2-40B4-BE49-F238E27FC236}">
                <a16:creationId xmlns:a16="http://schemas.microsoft.com/office/drawing/2014/main" id="{61823245-269C-4FAC-8284-78797FD59D0A}"/>
              </a:ext>
            </a:extLst>
          </p:cNvPr>
          <p:cNvSpPr txBox="1"/>
          <p:nvPr/>
        </p:nvSpPr>
        <p:spPr>
          <a:xfrm>
            <a:off x="2715416" y="3865883"/>
            <a:ext cx="8576545" cy="1231364"/>
          </a:xfrm>
          <a:prstGeom prst="rect">
            <a:avLst/>
          </a:prstGeom>
          <a:noFill/>
          <a:ln>
            <a:noFill/>
          </a:ln>
        </p:spPr>
        <p:txBody>
          <a:bodyPr spcFirstLastPara="1" wrap="square" lIns="121900" tIns="60927" rIns="121900" bIns="60927" anchor="ctr" anchorCtr="0">
            <a:noAutofit/>
          </a:bodyPr>
          <a:lstStyle/>
          <a:p>
            <a:r>
              <a:rPr lang="ja-JP" altLang="en-US" sz="1900" b="1" dirty="0">
                <a:latin typeface="UD デジタル 教科書体 NK-B" panose="02020700000000000000" pitchFamily="18" charset="-128"/>
                <a:ea typeface="UD デジタル 教科書体 NK-B" panose="02020700000000000000" pitchFamily="18" charset="-128"/>
                <a:cs typeface="Kosugi"/>
                <a:sym typeface="Kosugi"/>
              </a:rPr>
              <a:t>（記載例）</a:t>
            </a:r>
            <a:endParaRPr lang="en-US" altLang="ja-JP" sz="1900" b="1" dirty="0">
              <a:latin typeface="UD デジタル 教科書体 NK-B" panose="02020700000000000000" pitchFamily="18" charset="-128"/>
              <a:ea typeface="UD デジタル 教科書体 NK-B" panose="02020700000000000000" pitchFamily="18" charset="-128"/>
              <a:cs typeface="Kosugi"/>
              <a:sym typeface="Kosugi"/>
            </a:endParaRPr>
          </a:p>
          <a:p>
            <a:r>
              <a:rPr lang="ja-JP" altLang="en-US" sz="1900" b="1" dirty="0">
                <a:latin typeface="UD デジタル 教科書体 NK-B" panose="02020700000000000000" pitchFamily="18" charset="-128"/>
                <a:ea typeface="UD デジタル 教科書体 NK-B" panose="02020700000000000000" pitchFamily="18" charset="-128"/>
                <a:cs typeface="Kosugi"/>
                <a:sym typeface="Kosugi"/>
              </a:rPr>
              <a:t>・第</a:t>
            </a:r>
            <a:r>
              <a:rPr lang="en-US" altLang="ja-JP" sz="1900" b="1" dirty="0">
                <a:latin typeface="UD デジタル 教科書体 NK-B" panose="02020700000000000000" pitchFamily="18" charset="-128"/>
                <a:ea typeface="UD デジタル 教科書体 NK-B" panose="02020700000000000000" pitchFamily="18" charset="-128"/>
                <a:cs typeface="Kosugi"/>
                <a:sym typeface="Kosugi"/>
              </a:rPr>
              <a:t>1</a:t>
            </a:r>
            <a:r>
              <a:rPr lang="ja-JP" altLang="en-US" sz="1900" b="1" dirty="0">
                <a:latin typeface="UD デジタル 教科書体 NK-B" panose="02020700000000000000" pitchFamily="18" charset="-128"/>
                <a:ea typeface="UD デジタル 教科書体 NK-B" panose="02020700000000000000" pitchFamily="18" charset="-128"/>
                <a:cs typeface="Kosugi"/>
                <a:sym typeface="Kosugi"/>
              </a:rPr>
              <a:t>子出生にともない、〇〇カ月間の育児休暇を取得</a:t>
            </a:r>
            <a:endParaRPr lang="en-US" altLang="ja-JP" sz="1900" b="1" dirty="0">
              <a:latin typeface="UD デジタル 教科書体 NK-B" panose="02020700000000000000" pitchFamily="18" charset="-128"/>
              <a:ea typeface="UD デジタル 教科書体 NK-B" panose="02020700000000000000" pitchFamily="18" charset="-128"/>
              <a:cs typeface="Kosugi"/>
              <a:sym typeface="Kosugi"/>
            </a:endParaRPr>
          </a:p>
          <a:p>
            <a:r>
              <a:rPr lang="ja-JP" altLang="en-US" sz="1900" b="1" dirty="0">
                <a:latin typeface="UD デジタル 教科書体 NK-B" panose="02020700000000000000" pitchFamily="18" charset="-128"/>
                <a:ea typeface="UD デジタル 教科書体 NK-B" panose="02020700000000000000" pitchFamily="18" charset="-128"/>
                <a:cs typeface="Kosugi"/>
                <a:sym typeface="Kosugi"/>
              </a:rPr>
              <a:t>　社内イントラネットで詳細を掲載しています。</a:t>
            </a:r>
          </a:p>
        </p:txBody>
      </p:sp>
      <p:sp>
        <p:nvSpPr>
          <p:cNvPr id="29" name="Google Shape;227;p26">
            <a:extLst>
              <a:ext uri="{FF2B5EF4-FFF2-40B4-BE49-F238E27FC236}">
                <a16:creationId xmlns:a16="http://schemas.microsoft.com/office/drawing/2014/main" id="{E6BF9808-0D81-49C4-94E0-F148464ED765}"/>
              </a:ext>
            </a:extLst>
          </p:cNvPr>
          <p:cNvSpPr txBox="1"/>
          <p:nvPr/>
        </p:nvSpPr>
        <p:spPr>
          <a:xfrm>
            <a:off x="2715416" y="5222609"/>
            <a:ext cx="8576545" cy="1231364"/>
          </a:xfrm>
          <a:prstGeom prst="rect">
            <a:avLst/>
          </a:prstGeom>
          <a:noFill/>
          <a:ln>
            <a:noFill/>
          </a:ln>
        </p:spPr>
        <p:txBody>
          <a:bodyPr spcFirstLastPara="1" wrap="square" lIns="121900" tIns="60927" rIns="121900" bIns="60927" anchor="ctr" anchorCtr="0">
            <a:noAutofit/>
          </a:bodyPr>
          <a:lstStyle/>
          <a:p>
            <a:r>
              <a:rPr lang="ja-JP" altLang="en-US" sz="1900" b="1" dirty="0">
                <a:latin typeface="UD デジタル 教科書体 NK-B" panose="02020700000000000000" pitchFamily="18" charset="-128"/>
                <a:ea typeface="UD デジタル 教科書体 NK-B" panose="02020700000000000000" pitchFamily="18" charset="-128"/>
                <a:cs typeface="Kosugi"/>
                <a:sym typeface="Kosugi"/>
              </a:rPr>
              <a:t>（記載例）</a:t>
            </a:r>
            <a:endParaRPr lang="en-US" altLang="ja-JP" sz="1900" b="1" dirty="0">
              <a:latin typeface="UD デジタル 教科書体 NK-B" panose="02020700000000000000" pitchFamily="18" charset="-128"/>
              <a:ea typeface="UD デジタル 教科書体 NK-B" panose="02020700000000000000" pitchFamily="18" charset="-128"/>
              <a:cs typeface="Kosugi"/>
              <a:sym typeface="Kosugi"/>
            </a:endParaRPr>
          </a:p>
          <a:p>
            <a:r>
              <a:rPr lang="ja-JP" altLang="en-US" sz="1900" b="1" dirty="0">
                <a:latin typeface="UD デジタル 教科書体 NK-B" panose="02020700000000000000" pitchFamily="18" charset="-128"/>
                <a:ea typeface="UD デジタル 教科書体 NK-B" panose="02020700000000000000" pitchFamily="18" charset="-128"/>
                <a:cs typeface="Kosugi"/>
                <a:sym typeface="Kosugi"/>
              </a:rPr>
              <a:t>人事企画部 育児・介護担当 ☎　</a:t>
            </a:r>
            <a:r>
              <a:rPr lang="ja-JP" altLang="en-US" sz="1900" b="1" dirty="0">
                <a:latin typeface="UD デジタル 教科書体 N-B" panose="02020700000000000000" pitchFamily="17" charset="-128"/>
                <a:ea typeface="UD デジタル 教科書体 N-B" panose="02020700000000000000" pitchFamily="17" charset="-128"/>
                <a:cs typeface="Kosugi"/>
                <a:sym typeface="Kosugi"/>
              </a:rPr>
              <a:t>〇〇〇ー〇〇〇ー〇〇〇〇</a:t>
            </a:r>
            <a:endParaRPr lang="en-US" altLang="ja-JP" sz="1900" b="1" dirty="0">
              <a:latin typeface="UD デジタル 教科書体 N-B" panose="02020700000000000000" pitchFamily="17" charset="-128"/>
              <a:ea typeface="UD デジタル 教科書体 N-B" panose="02020700000000000000" pitchFamily="17" charset="-128"/>
              <a:cs typeface="Kosugi"/>
              <a:sym typeface="Kosugi"/>
            </a:endParaRPr>
          </a:p>
          <a:p>
            <a:r>
              <a:rPr lang="ja-JP" altLang="en-US" sz="1900" b="1" dirty="0">
                <a:latin typeface="UD デジタル 教科書体 NK-B" panose="02020700000000000000" pitchFamily="18" charset="-128"/>
                <a:ea typeface="UD デジタル 教科書体 NK-B" panose="02020700000000000000" pitchFamily="18" charset="-128"/>
                <a:cs typeface="Kosugi"/>
                <a:sym typeface="Kosugi"/>
              </a:rPr>
              <a:t>　　　　　　　　　　　　　　　　　　　　　　</a:t>
            </a:r>
            <a:r>
              <a:rPr lang="en-US" altLang="ja-JP" sz="1900" b="1" dirty="0">
                <a:latin typeface="UD デジタル 教科書体 NK-B" panose="02020700000000000000" pitchFamily="18" charset="-128"/>
                <a:ea typeface="UD デジタル 教科書体 NK-B" panose="02020700000000000000" pitchFamily="18" charset="-128"/>
                <a:cs typeface="Kosugi"/>
                <a:sym typeface="Kosugi"/>
              </a:rPr>
              <a:t>Mail</a:t>
            </a:r>
            <a:r>
              <a:rPr lang="ja-JP" altLang="en-US" sz="1900" b="1" dirty="0">
                <a:latin typeface="UD デジタル 教科書体 NK-B" panose="02020700000000000000" pitchFamily="18" charset="-128"/>
                <a:ea typeface="UD デジタル 教科書体 NK-B" panose="02020700000000000000" pitchFamily="18" charset="-128"/>
                <a:cs typeface="Kosugi"/>
                <a:sym typeface="Kosugi"/>
              </a:rPr>
              <a:t>　</a:t>
            </a:r>
            <a:r>
              <a:rPr lang="en-US" altLang="ja-JP" sz="1900" b="1" dirty="0">
                <a:latin typeface="UD デジタル 教科書体 NK-B" panose="02020700000000000000" pitchFamily="18" charset="-128"/>
                <a:ea typeface="UD デジタル 教科書体 NK-B" panose="02020700000000000000" pitchFamily="18" charset="-128"/>
                <a:cs typeface="Kosugi"/>
                <a:sym typeface="Kosugi"/>
              </a:rPr>
              <a:t>XX@XX.com</a:t>
            </a:r>
            <a:endParaRPr sz="1900" b="1" dirty="0">
              <a:latin typeface="UD デジタル 教科書体 NK-B" panose="02020700000000000000" pitchFamily="18" charset="-128"/>
              <a:ea typeface="UD デジタル 教科書体 NK-B" panose="02020700000000000000" pitchFamily="18" charset="-128"/>
              <a:cs typeface="Kosugi"/>
              <a:sym typeface="Kosugi"/>
            </a:endParaRPr>
          </a:p>
        </p:txBody>
      </p:sp>
      <p:sp>
        <p:nvSpPr>
          <p:cNvPr id="11" name="Google Shape;227;p26">
            <a:extLst>
              <a:ext uri="{FF2B5EF4-FFF2-40B4-BE49-F238E27FC236}">
                <a16:creationId xmlns:a16="http://schemas.microsoft.com/office/drawing/2014/main" id="{C57ED7E8-735A-48C0-9D61-CB600CA32D64}"/>
              </a:ext>
            </a:extLst>
          </p:cNvPr>
          <p:cNvSpPr txBox="1"/>
          <p:nvPr/>
        </p:nvSpPr>
        <p:spPr>
          <a:xfrm>
            <a:off x="778452" y="2475855"/>
            <a:ext cx="1807435" cy="1231364"/>
          </a:xfrm>
          <a:prstGeom prst="rect">
            <a:avLst/>
          </a:prstGeom>
          <a:solidFill>
            <a:schemeClr val="accent1">
              <a:lumMod val="20000"/>
              <a:lumOff val="80000"/>
            </a:schemeClr>
          </a:solidFill>
          <a:ln>
            <a:noFill/>
          </a:ln>
        </p:spPr>
        <p:txBody>
          <a:bodyPr spcFirstLastPara="1" wrap="square" lIns="121900" tIns="60927" rIns="121900" bIns="60927" anchor="ctr" anchorCtr="0">
            <a:noAutofit/>
          </a:bodyPr>
          <a:lstStyle/>
          <a:p>
            <a:pPr algn="ctr"/>
            <a:r>
              <a:rPr lang="ja-JP" altLang="en-US" sz="1900" b="1" dirty="0">
                <a:latin typeface="UD デジタル 教科書体 NK-B" panose="02020700000000000000" pitchFamily="18" charset="-128"/>
                <a:ea typeface="UD デジタル 教科書体 NK-B" panose="02020700000000000000" pitchFamily="18" charset="-128"/>
                <a:cs typeface="Kosugi"/>
                <a:sym typeface="Kosugi"/>
              </a:rPr>
              <a:t>各種研修など</a:t>
            </a:r>
            <a:endParaRPr sz="1900" b="1" dirty="0">
              <a:latin typeface="UD デジタル 教科書体 NK-B" panose="02020700000000000000" pitchFamily="18" charset="-128"/>
              <a:ea typeface="UD デジタル 教科書体 NK-B" panose="02020700000000000000" pitchFamily="18" charset="-128"/>
              <a:cs typeface="Kosugi"/>
              <a:sym typeface="Kosugi"/>
            </a:endParaRPr>
          </a:p>
        </p:txBody>
      </p:sp>
      <p:sp>
        <p:nvSpPr>
          <p:cNvPr id="12" name="Google Shape;227;p26">
            <a:extLst>
              <a:ext uri="{FF2B5EF4-FFF2-40B4-BE49-F238E27FC236}">
                <a16:creationId xmlns:a16="http://schemas.microsoft.com/office/drawing/2014/main" id="{6DA3CA9C-FF38-4367-A1AB-C02C63175C37}"/>
              </a:ext>
            </a:extLst>
          </p:cNvPr>
          <p:cNvSpPr txBox="1"/>
          <p:nvPr/>
        </p:nvSpPr>
        <p:spPr>
          <a:xfrm>
            <a:off x="2715416" y="2430526"/>
            <a:ext cx="8576545" cy="1231364"/>
          </a:xfrm>
          <a:prstGeom prst="rect">
            <a:avLst/>
          </a:prstGeom>
          <a:noFill/>
          <a:ln>
            <a:noFill/>
          </a:ln>
        </p:spPr>
        <p:txBody>
          <a:bodyPr spcFirstLastPara="1" wrap="square" lIns="121900" tIns="60927" rIns="121900" bIns="60927" anchor="ctr" anchorCtr="0">
            <a:noAutofit/>
          </a:bodyPr>
          <a:lstStyle/>
          <a:p>
            <a:r>
              <a:rPr lang="ja-JP" altLang="en-US" sz="1900" b="1" dirty="0">
                <a:latin typeface="UD デジタル 教科書体 NK-B" panose="02020700000000000000" pitchFamily="18" charset="-128"/>
                <a:ea typeface="UD デジタル 教科書体 NK-B" panose="02020700000000000000" pitchFamily="18" charset="-128"/>
                <a:cs typeface="Kosugi"/>
                <a:sym typeface="Kosugi"/>
              </a:rPr>
              <a:t>（記載例）</a:t>
            </a:r>
            <a:endParaRPr lang="en-US" altLang="ja-JP" sz="1900" b="1" dirty="0">
              <a:latin typeface="UD デジタル 教科書体 NK-B" panose="02020700000000000000" pitchFamily="18" charset="-128"/>
              <a:ea typeface="UD デジタル 教科書体 NK-B" panose="02020700000000000000" pitchFamily="18" charset="-128"/>
              <a:cs typeface="Kosugi"/>
              <a:sym typeface="Kosugi"/>
            </a:endParaRPr>
          </a:p>
          <a:p>
            <a:r>
              <a:rPr lang="ja-JP" altLang="en-US" sz="1900" b="1" dirty="0">
                <a:latin typeface="UD デジタル 教科書体 NK-B" panose="02020700000000000000" pitchFamily="18" charset="-128"/>
                <a:ea typeface="UD デジタル 教科書体 NK-B" panose="02020700000000000000" pitchFamily="18" charset="-128"/>
                <a:cs typeface="Kosugi"/>
                <a:sym typeface="Kosugi"/>
              </a:rPr>
              <a:t>・ 育休からの復職者向け研修（〇〇</a:t>
            </a:r>
            <a:r>
              <a:rPr lang="en-US" altLang="ja-JP" sz="1900" b="1" dirty="0">
                <a:latin typeface="UD デジタル 教科書体 NK-B" panose="02020700000000000000" pitchFamily="18" charset="-128"/>
                <a:ea typeface="UD デジタル 教科書体 NK-B" panose="02020700000000000000" pitchFamily="18" charset="-128"/>
                <a:cs typeface="Kosugi"/>
                <a:sym typeface="Kosugi"/>
              </a:rPr>
              <a:t>/</a:t>
            </a:r>
            <a:r>
              <a:rPr lang="ja-JP" altLang="en-US" sz="1900" b="1" dirty="0">
                <a:latin typeface="UD デジタル 教科書体 NK-B" panose="02020700000000000000" pitchFamily="18" charset="-128"/>
                <a:ea typeface="UD デジタル 教科書体 NK-B" panose="02020700000000000000" pitchFamily="18" charset="-128"/>
                <a:cs typeface="Kosugi"/>
                <a:sym typeface="Kosugi"/>
              </a:rPr>
              <a:t>○○開催）</a:t>
            </a:r>
            <a:endParaRPr lang="en-US" altLang="ja-JP" sz="1900" b="1" dirty="0">
              <a:latin typeface="UD デジタル 教科書体 NK-B" panose="02020700000000000000" pitchFamily="18" charset="-128"/>
              <a:ea typeface="UD デジタル 教科書体 NK-B" panose="02020700000000000000" pitchFamily="18" charset="-128"/>
              <a:cs typeface="Kosugi"/>
              <a:sym typeface="Kosugi"/>
            </a:endParaRPr>
          </a:p>
          <a:p>
            <a:r>
              <a:rPr lang="ja-JP" altLang="en-US" sz="1900" b="1" dirty="0">
                <a:latin typeface="UD デジタル 教科書体 NK-B" panose="02020700000000000000" pitchFamily="18" charset="-128"/>
                <a:ea typeface="UD デジタル 教科書体 NK-B" panose="02020700000000000000" pitchFamily="18" charset="-128"/>
                <a:cs typeface="Kosugi"/>
                <a:sym typeface="Kosugi"/>
              </a:rPr>
              <a:t>・ 社内パパママ研修　（対象：未就学児がいる従業員）　〇／○開催予定</a:t>
            </a:r>
            <a:endParaRPr lang="en-US" altLang="ja-JP" sz="1900" b="1" dirty="0">
              <a:latin typeface="UD デジタル 教科書体 NK-B" panose="02020700000000000000" pitchFamily="18" charset="-128"/>
              <a:ea typeface="UD デジタル 教科書体 NK-B" panose="02020700000000000000" pitchFamily="18" charset="-128"/>
              <a:cs typeface="Kosugi"/>
              <a:sym typeface="Kosugi"/>
            </a:endParaRPr>
          </a:p>
          <a:p>
            <a:r>
              <a:rPr lang="ja-JP" altLang="en-US" sz="1900" b="1" dirty="0">
                <a:latin typeface="UD デジタル 教科書体 NK-B" panose="02020700000000000000" pitchFamily="18" charset="-128"/>
                <a:ea typeface="UD デジタル 教科書体 NK-B" panose="02020700000000000000" pitchFamily="18" charset="-128"/>
                <a:cs typeface="Kosugi"/>
                <a:sym typeface="Kosugi"/>
              </a:rPr>
              <a:t>・ 子ども参観　（毎年夏休み期間に実施予定）</a:t>
            </a:r>
            <a:endParaRPr sz="1900" b="1" dirty="0">
              <a:latin typeface="UD デジタル 教科書体 NK-B" panose="02020700000000000000" pitchFamily="18" charset="-128"/>
              <a:ea typeface="UD デジタル 教科書体 NK-B" panose="02020700000000000000" pitchFamily="18" charset="-128"/>
              <a:cs typeface="Kosugi"/>
              <a:sym typeface="Kosugi"/>
            </a:endParaRPr>
          </a:p>
        </p:txBody>
      </p:sp>
      <p:sp>
        <p:nvSpPr>
          <p:cNvPr id="2" name="テキスト ボックス 1"/>
          <p:cNvSpPr txBox="1"/>
          <p:nvPr/>
        </p:nvSpPr>
        <p:spPr>
          <a:xfrm>
            <a:off x="5573495" y="423528"/>
            <a:ext cx="6206719" cy="892809"/>
          </a:xfrm>
          <a:prstGeom prst="rect">
            <a:avLst/>
          </a:prstGeom>
          <a:solidFill>
            <a:schemeClr val="accent2">
              <a:lumMod val="40000"/>
              <a:lumOff val="60000"/>
            </a:schemeClr>
          </a:solidFill>
        </p:spPr>
        <p:txBody>
          <a:bodyPr wrap="square" rtlCol="0">
            <a:spAutoFit/>
          </a:bodyPr>
          <a:lstStyle/>
          <a:p>
            <a:r>
              <a:rPr lang="en-US" altLang="ja-JP" sz="2601" dirty="0">
                <a:latin typeface="UD デジタル 教科書体 N-B" panose="02020700000000000000" pitchFamily="17" charset="-128"/>
                <a:ea typeface="UD デジタル 教科書体 N-B" panose="02020700000000000000" pitchFamily="17" charset="-128"/>
              </a:rPr>
              <a:t>※</a:t>
            </a:r>
            <a:r>
              <a:rPr lang="ja-JP" altLang="en-US" sz="2601" dirty="0">
                <a:latin typeface="UD デジタル 教科書体 N-B" panose="02020700000000000000" pitchFamily="17" charset="-128"/>
                <a:ea typeface="UD デジタル 教科書体 N-B" panose="02020700000000000000" pitchFamily="17" charset="-128"/>
              </a:rPr>
              <a:t>各社の制度等を記載して</a:t>
            </a:r>
            <a:endParaRPr lang="en-US" altLang="ja-JP" sz="2601" dirty="0">
              <a:latin typeface="UD デジタル 教科書体 N-B" panose="02020700000000000000" pitchFamily="17" charset="-128"/>
              <a:ea typeface="UD デジタル 教科書体 N-B" panose="02020700000000000000" pitchFamily="17" charset="-128"/>
            </a:endParaRPr>
          </a:p>
          <a:p>
            <a:r>
              <a:rPr lang="ja-JP" altLang="en-US" sz="2601" dirty="0">
                <a:latin typeface="UD デジタル 教科書体 N-B" panose="02020700000000000000" pitchFamily="17" charset="-128"/>
                <a:ea typeface="UD デジタル 教科書体 N-B" panose="02020700000000000000" pitchFamily="17" charset="-128"/>
              </a:rPr>
              <a:t>従業員への周知にご利用ください</a:t>
            </a:r>
            <a:r>
              <a:rPr lang="en-US" altLang="ja-JP" sz="2601" dirty="0">
                <a:latin typeface="UD デジタル 教科書体 N-B" panose="02020700000000000000" pitchFamily="17" charset="-128"/>
                <a:ea typeface="UD デジタル 教科書体 N-B" panose="02020700000000000000" pitchFamily="17" charset="-128"/>
              </a:rPr>
              <a:t>※</a:t>
            </a:r>
            <a:endParaRPr lang="ja-JP" altLang="en-US" sz="2601" dirty="0">
              <a:latin typeface="UD デジタル 教科書体 N-B" panose="02020700000000000000" pitchFamily="17" charset="-128"/>
              <a:ea typeface="UD デジタル 教科書体 N-B" panose="02020700000000000000" pitchFamily="17" charset="-128"/>
            </a:endParaRPr>
          </a:p>
        </p:txBody>
      </p:sp>
    </p:spTree>
    <p:extLst>
      <p:ext uri="{BB962C8B-B14F-4D97-AF65-F5344CB8AC3E}">
        <p14:creationId xmlns:p14="http://schemas.microsoft.com/office/powerpoint/2010/main" val="195823393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32"/>
          <p:cNvSpPr/>
          <p:nvPr/>
        </p:nvSpPr>
        <p:spPr>
          <a:xfrm>
            <a:off x="1197432" y="631378"/>
            <a:ext cx="10798629" cy="4158340"/>
          </a:xfrm>
          <a:prstGeom prst="rect">
            <a:avLst/>
          </a:prstGeom>
          <a:noFill/>
          <a:ln>
            <a:noFill/>
          </a:ln>
        </p:spPr>
        <p:txBody>
          <a:bodyPr spcFirstLastPara="1" wrap="square" lIns="121900" tIns="121900" rIns="121900" bIns="121900" anchor="ctr" anchorCtr="0">
            <a:noAutofit/>
          </a:bodyPr>
          <a:lstStyle/>
          <a:p>
            <a:pPr algn="ctr">
              <a:lnSpc>
                <a:spcPct val="150000"/>
              </a:lnSpc>
            </a:pPr>
            <a:endParaRPr lang="en-US" altLang="ja-JP" sz="3200" b="1" dirty="0">
              <a:latin typeface="UD デジタル 教科書体 N-B" panose="02020700000000000000" pitchFamily="17" charset="-128"/>
              <a:ea typeface="UD デジタル 教科書体 N-B" panose="02020700000000000000" pitchFamily="17" charset="-128"/>
            </a:endParaRPr>
          </a:p>
          <a:p>
            <a:pPr>
              <a:lnSpc>
                <a:spcPct val="150000"/>
              </a:lnSpc>
            </a:pPr>
            <a:r>
              <a:rPr lang="ja-JP" altLang="en-US" sz="3200" b="1" dirty="0">
                <a:latin typeface="UD デジタル 教科書体 N-B" panose="02020700000000000000" pitchFamily="17" charset="-128"/>
                <a:ea typeface="UD デジタル 教科書体 N-B" panose="02020700000000000000" pitchFamily="17" charset="-128"/>
              </a:rPr>
              <a:t>本日のワークショップの学びを活かし、</a:t>
            </a:r>
            <a:r>
              <a:rPr lang="en-US" altLang="ja-JP" sz="3200" b="1" dirty="0">
                <a:latin typeface="UD デジタル 教科書体 N-B" panose="02020700000000000000" pitchFamily="17" charset="-128"/>
                <a:ea typeface="UD デジタル 教科書体 N-B" panose="02020700000000000000" pitchFamily="17" charset="-128"/>
              </a:rPr>
              <a:t/>
            </a:r>
            <a:br>
              <a:rPr lang="en-US" altLang="ja-JP" sz="3200" b="1" dirty="0">
                <a:latin typeface="UD デジタル 教科書体 N-B" panose="02020700000000000000" pitchFamily="17" charset="-128"/>
                <a:ea typeface="UD デジタル 教科書体 N-B" panose="02020700000000000000" pitchFamily="17" charset="-128"/>
              </a:rPr>
            </a:br>
            <a:r>
              <a:rPr lang="ja-JP" altLang="en-US" sz="3200" b="1" dirty="0">
                <a:latin typeface="UD デジタル 教科書体 N-B" panose="02020700000000000000" pitchFamily="17" charset="-128"/>
                <a:ea typeface="UD デジタル 教科書体 N-B" panose="02020700000000000000" pitchFamily="17" charset="-128"/>
              </a:rPr>
              <a:t>男性の育児参画の推進をはじめ</a:t>
            </a:r>
            <a:endParaRPr lang="en-US" altLang="ja-JP" sz="3200" b="1" dirty="0">
              <a:latin typeface="UD デジタル 教科書体 N-B" panose="02020700000000000000" pitchFamily="17" charset="-128"/>
              <a:ea typeface="UD デジタル 教科書体 N-B" panose="02020700000000000000" pitchFamily="17" charset="-128"/>
            </a:endParaRPr>
          </a:p>
          <a:p>
            <a:pPr>
              <a:lnSpc>
                <a:spcPct val="150000"/>
              </a:lnSpc>
            </a:pPr>
            <a:r>
              <a:rPr lang="ja-JP" altLang="en-US" sz="4201" b="1" dirty="0">
                <a:latin typeface="UD デジタル 教科書体 N-B" panose="02020700000000000000" pitchFamily="17" charset="-128"/>
                <a:ea typeface="UD デジタル 教科書体 N-B" panose="02020700000000000000" pitchFamily="17" charset="-128"/>
              </a:rPr>
              <a:t>仕事と育児等の両立ができる職場風土を</a:t>
            </a:r>
            <a:endParaRPr lang="en-US" altLang="ja-JP" sz="4201" b="1" dirty="0">
              <a:latin typeface="UD デジタル 教科書体 N-B" panose="02020700000000000000" pitchFamily="17" charset="-128"/>
              <a:ea typeface="UD デジタル 教科書体 N-B" panose="02020700000000000000" pitchFamily="17" charset="-128"/>
            </a:endParaRPr>
          </a:p>
          <a:p>
            <a:pPr>
              <a:lnSpc>
                <a:spcPct val="150000"/>
              </a:lnSpc>
            </a:pPr>
            <a:r>
              <a:rPr lang="ja-JP" altLang="en-US" sz="4201" b="1" dirty="0">
                <a:latin typeface="UD デジタル 教科書体 N-B" panose="02020700000000000000" pitchFamily="17" charset="-128"/>
                <a:ea typeface="UD デジタル 教科書体 N-B" panose="02020700000000000000" pitchFamily="17" charset="-128"/>
              </a:rPr>
              <a:t>みんなで作っていきましょう！</a:t>
            </a:r>
            <a:endParaRPr sz="4201" b="1" dirty="0">
              <a:latin typeface="UD デジタル 教科書体 N-B" panose="02020700000000000000" pitchFamily="17" charset="-128"/>
              <a:ea typeface="UD デジタル 教科書体 N-B" panose="02020700000000000000" pitchFamily="17" charset="-128"/>
            </a:endParaRPr>
          </a:p>
        </p:txBody>
      </p:sp>
      <p:sp>
        <p:nvSpPr>
          <p:cNvPr id="3" name="Google Shape;114;p17">
            <a:extLst>
              <a:ext uri="{FF2B5EF4-FFF2-40B4-BE49-F238E27FC236}">
                <a16:creationId xmlns:a16="http://schemas.microsoft.com/office/drawing/2014/main" id="{9F144541-5F37-4A72-9216-5F6A2CB86304}"/>
              </a:ext>
            </a:extLst>
          </p:cNvPr>
          <p:cNvSpPr txBox="1">
            <a:spLocks noGrp="1"/>
          </p:cNvSpPr>
          <p:nvPr>
            <p:ph type="sldNum" sz="quarter" idx="12"/>
          </p:nvPr>
        </p:nvSpPr>
        <p:spPr>
          <a:xfrm>
            <a:off x="11780207" y="6587759"/>
            <a:ext cx="388800" cy="232500"/>
          </a:xfrm>
          <a:prstGeom prst="rect">
            <a:avLst/>
          </a:prstGeom>
          <a:noFill/>
          <a:ln>
            <a:noFill/>
          </a:ln>
        </p:spPr>
        <p:txBody>
          <a:bodyPr spcFirstLastPara="1" vert="horz" wrap="square" lIns="43675" tIns="43675" rIns="43675" bIns="43675" rtlCol="0" anchor="t" anchorCtr="0">
            <a:noAutofit/>
          </a:bodyPr>
          <a:lstStyle/>
          <a:p>
            <a:pPr algn="ctr">
              <a:buClr>
                <a:srgbClr val="271818"/>
              </a:buClr>
              <a:buSzPts val="1600"/>
            </a:pPr>
            <a:fld id="{00000000-1234-1234-1234-123412341234}" type="slidenum">
              <a:rPr lang="en-US" altLang="ja-JP">
                <a:latin typeface="UD デジタル 教科書体 N-B" panose="02020700000000000000" pitchFamily="17" charset="-128"/>
                <a:ea typeface="UD デジタル 教科書体 N-B" panose="02020700000000000000" pitchFamily="17" charset="-128"/>
              </a:rPr>
              <a:pPr algn="ctr">
                <a:buClr>
                  <a:srgbClr val="271818"/>
                </a:buClr>
                <a:buSzPts val="1600"/>
              </a:pPr>
              <a:t>25</a:t>
            </a:fld>
            <a:endParaRPr dirty="0">
              <a:latin typeface="UD デジタル 教科書体 N-B" panose="02020700000000000000" pitchFamily="17" charset="-128"/>
              <a:ea typeface="UD デジタル 教科書体 N-B" panose="02020700000000000000" pitchFamily="17" charset="-128"/>
            </a:endParaRPr>
          </a:p>
        </p:txBody>
      </p:sp>
      <p:pic>
        <p:nvPicPr>
          <p:cNvPr id="1026" name="Picture 2" descr="仲の良い会社のイラスト">
            <a:extLst>
              <a:ext uri="{FF2B5EF4-FFF2-40B4-BE49-F238E27FC236}">
                <a16:creationId xmlns:a16="http://schemas.microsoft.com/office/drawing/2014/main" id="{FFA897B6-287B-49DF-B218-E65CBEE115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13321" y="4641496"/>
            <a:ext cx="2381251" cy="15097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459419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50"/>
        <p:cNvGrpSpPr/>
        <p:nvPr/>
      </p:nvGrpSpPr>
      <p:grpSpPr>
        <a:xfrm>
          <a:off x="0" y="0"/>
          <a:ext cx="0" cy="0"/>
          <a:chOff x="0" y="0"/>
          <a:chExt cx="0" cy="0"/>
        </a:xfrm>
      </p:grpSpPr>
      <p:sp>
        <p:nvSpPr>
          <p:cNvPr id="551" name="Google Shape;551;p56"/>
          <p:cNvSpPr/>
          <p:nvPr/>
        </p:nvSpPr>
        <p:spPr>
          <a:xfrm>
            <a:off x="0" y="22315"/>
            <a:ext cx="12192000" cy="6565444"/>
          </a:xfrm>
          <a:prstGeom prst="rect">
            <a:avLst/>
          </a:prstGeom>
          <a:solidFill>
            <a:srgbClr val="3C78D8">
              <a:alpha val="83330"/>
            </a:srgbClr>
          </a:solidFill>
          <a:ln>
            <a:noFill/>
          </a:ln>
        </p:spPr>
        <p:txBody>
          <a:bodyPr spcFirstLastPara="1" wrap="square" lIns="121900" tIns="121900" rIns="121900" bIns="121900" anchor="ctr" anchorCtr="0">
            <a:noAutofit/>
          </a:bodyPr>
          <a:lstStyle/>
          <a:p>
            <a:pPr algn="ctr"/>
            <a:r>
              <a:rPr lang="ja-JP" altLang="en-US" sz="4800" b="1" dirty="0">
                <a:solidFill>
                  <a:srgbClr val="FFFFFF"/>
                </a:solidFill>
                <a:latin typeface="UD デジタル 教科書体 N-B" panose="02020700000000000000" pitchFamily="17" charset="-128"/>
                <a:ea typeface="UD デジタル 教科書体 N-B" panose="02020700000000000000" pitchFamily="17" charset="-128"/>
              </a:rPr>
              <a:t>おつかれさまでした</a:t>
            </a:r>
            <a:endParaRPr sz="4800" b="1" dirty="0">
              <a:solidFill>
                <a:srgbClr val="FFFFFF"/>
              </a:solidFill>
              <a:latin typeface="UD デジタル 教科書体 N-B" panose="02020700000000000000" pitchFamily="17" charset="-128"/>
              <a:ea typeface="UD デジタル 教科書体 N-B" panose="02020700000000000000" pitchFamily="17" charset="-128"/>
            </a:endParaRPr>
          </a:p>
        </p:txBody>
      </p:sp>
      <p:sp>
        <p:nvSpPr>
          <p:cNvPr id="3" name="Google Shape;114;p17">
            <a:extLst>
              <a:ext uri="{FF2B5EF4-FFF2-40B4-BE49-F238E27FC236}">
                <a16:creationId xmlns:a16="http://schemas.microsoft.com/office/drawing/2014/main" id="{CA8DE49C-EA63-497B-AB39-08B13BF42BBB}"/>
              </a:ext>
            </a:extLst>
          </p:cNvPr>
          <p:cNvSpPr txBox="1">
            <a:spLocks noGrp="1"/>
          </p:cNvSpPr>
          <p:nvPr>
            <p:ph type="sldNum" sz="quarter" idx="12"/>
          </p:nvPr>
        </p:nvSpPr>
        <p:spPr>
          <a:xfrm>
            <a:off x="11780207" y="6587759"/>
            <a:ext cx="388800" cy="232500"/>
          </a:xfrm>
          <a:prstGeom prst="rect">
            <a:avLst/>
          </a:prstGeom>
          <a:noFill/>
          <a:ln>
            <a:noFill/>
          </a:ln>
        </p:spPr>
        <p:txBody>
          <a:bodyPr spcFirstLastPara="1" vert="horz" wrap="square" lIns="43675" tIns="43675" rIns="43675" bIns="43675" rtlCol="0" anchor="t" anchorCtr="0">
            <a:noAutofit/>
          </a:bodyPr>
          <a:lstStyle/>
          <a:p>
            <a:pPr algn="ctr">
              <a:buClr>
                <a:srgbClr val="271818"/>
              </a:buClr>
              <a:buSzPts val="1600"/>
            </a:pPr>
            <a:fld id="{00000000-1234-1234-1234-123412341234}" type="slidenum">
              <a:rPr lang="en-US" altLang="ja-JP">
                <a:latin typeface="UD デジタル 教科書体 N-B" panose="02020700000000000000" pitchFamily="17" charset="-128"/>
                <a:ea typeface="UD デジタル 教科書体 N-B" panose="02020700000000000000" pitchFamily="17" charset="-128"/>
              </a:rPr>
              <a:pPr algn="ctr">
                <a:buClr>
                  <a:srgbClr val="271818"/>
                </a:buClr>
                <a:buSzPts val="1600"/>
              </a:pPr>
              <a:t>26</a:t>
            </a:fld>
            <a:endParaRPr dirty="0">
              <a:latin typeface="UD デジタル 教科書体 N-B" panose="02020700000000000000" pitchFamily="17" charset="-128"/>
              <a:ea typeface="UD デジタル 教科書体 N-B" panose="02020700000000000000" pitchFamily="17" charset="-128"/>
            </a:endParaRPr>
          </a:p>
        </p:txBody>
      </p:sp>
      <p:sp>
        <p:nvSpPr>
          <p:cNvPr id="4" name="Google Shape;588;p62"/>
          <p:cNvSpPr/>
          <p:nvPr/>
        </p:nvSpPr>
        <p:spPr>
          <a:xfrm>
            <a:off x="4659870" y="4891801"/>
            <a:ext cx="7746321" cy="2366831"/>
          </a:xfrm>
          <a:prstGeom prst="flowChartProcess">
            <a:avLst/>
          </a:prstGeom>
          <a:noFill/>
          <a:ln>
            <a:noFill/>
          </a:ln>
        </p:spPr>
        <p:txBody>
          <a:bodyPr spcFirstLastPara="1" wrap="square" lIns="121900" tIns="121900" rIns="121900" bIns="121900" anchor="ctr" anchorCtr="0">
            <a:noAutofit/>
          </a:bodyPr>
          <a:lstStyle/>
          <a:p>
            <a:pPr algn="ctr"/>
            <a:r>
              <a:rPr lang="ja-JP" altLang="ja-JP" sz="2800" dirty="0">
                <a:solidFill>
                  <a:schemeClr val="bg1"/>
                </a:solidFill>
                <a:latin typeface="UD デジタル 教科書体 N-B" panose="02020700000000000000" pitchFamily="17" charset="-128"/>
                <a:ea typeface="UD デジタル 教科書体 N-B" panose="02020700000000000000" pitchFamily="17" charset="-128"/>
              </a:rPr>
              <a:t>三重県子ども・福祉部少子化対策課　　</a:t>
            </a:r>
            <a:endParaRPr lang="en-US" altLang="ja-JP" sz="2800" dirty="0">
              <a:solidFill>
                <a:schemeClr val="bg1"/>
              </a:solidFill>
              <a:latin typeface="UD デジタル 教科書体 N-B" panose="02020700000000000000" pitchFamily="17" charset="-128"/>
              <a:ea typeface="UD デジタル 教科書体 N-B" panose="02020700000000000000" pitchFamily="17" charset="-128"/>
            </a:endParaRPr>
          </a:p>
          <a:p>
            <a:pPr algn="ctr"/>
            <a:r>
              <a:rPr lang="ja-JP" altLang="en-US" sz="2400" dirty="0">
                <a:solidFill>
                  <a:schemeClr val="bg1"/>
                </a:solidFill>
                <a:latin typeface="UD デジタル 教科書体 N-B" panose="02020700000000000000" pitchFamily="17" charset="-128"/>
                <a:ea typeface="UD デジタル 教科書体 N-B" panose="02020700000000000000" pitchFamily="17" charset="-128"/>
              </a:rPr>
              <a:t>令和４年３月</a:t>
            </a:r>
            <a:r>
              <a:rPr lang="en-US" altLang="ja-JP" sz="2400" dirty="0">
                <a:solidFill>
                  <a:schemeClr val="bg1"/>
                </a:solidFill>
                <a:latin typeface="UD デジタル 教科書体 N-B" panose="02020700000000000000" pitchFamily="17" charset="-128"/>
                <a:ea typeface="UD デジタル 教科書体 N-B" panose="02020700000000000000" pitchFamily="17" charset="-128"/>
              </a:rPr>
              <a:t> </a:t>
            </a:r>
            <a:r>
              <a:rPr lang="ja-JP" altLang="en-US" sz="2400" dirty="0">
                <a:solidFill>
                  <a:schemeClr val="bg1"/>
                </a:solidFill>
                <a:latin typeface="UD デジタル 教科書体 N-B" panose="02020700000000000000" pitchFamily="17" charset="-128"/>
                <a:ea typeface="UD デジタル 教科書体 N-B" panose="02020700000000000000" pitchFamily="17" charset="-128"/>
              </a:rPr>
              <a:t>教材制作：コネヒト株式会社</a:t>
            </a:r>
          </a:p>
        </p:txBody>
      </p:sp>
    </p:spTree>
    <p:extLst>
      <p:ext uri="{BB962C8B-B14F-4D97-AF65-F5344CB8AC3E}">
        <p14:creationId xmlns:p14="http://schemas.microsoft.com/office/powerpoint/2010/main" val="42025932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2" name="Google Shape;272;p31"/>
          <p:cNvSpPr txBox="1"/>
          <p:nvPr/>
        </p:nvSpPr>
        <p:spPr>
          <a:xfrm>
            <a:off x="424042" y="304803"/>
            <a:ext cx="11356165" cy="5908961"/>
          </a:xfrm>
          <a:prstGeom prst="rect">
            <a:avLst/>
          </a:prstGeom>
          <a:solidFill>
            <a:schemeClr val="accent1">
              <a:lumMod val="40000"/>
              <a:lumOff val="60000"/>
            </a:schemeClr>
          </a:solidFill>
          <a:ln>
            <a:noFill/>
          </a:ln>
        </p:spPr>
        <p:txBody>
          <a:bodyPr spcFirstLastPara="1" wrap="square" lIns="121900" tIns="121900" rIns="121900" bIns="121900" anchor="ctr" anchorCtr="0">
            <a:noAutofit/>
          </a:bodyPr>
          <a:lstStyle/>
          <a:p>
            <a:pPr marL="457211" indent="-457211">
              <a:buFont typeface="Wingdings" pitchFamily="2" charset="2"/>
              <a:buChar char="l"/>
            </a:pPr>
            <a:r>
              <a:rPr lang="ja-JP" altLang="en-US" sz="3200" b="1" dirty="0">
                <a:latin typeface="UD デジタル 教科書体 N-B" panose="02020700000000000000" pitchFamily="17" charset="-128"/>
                <a:ea typeface="UD デジタル 教科書体 N-B" panose="02020700000000000000" pitchFamily="17" charset="-128"/>
              </a:rPr>
              <a:t>改正育児・介護休業法における育休制度を理解しよう</a:t>
            </a:r>
          </a:p>
          <a:p>
            <a:endParaRPr lang="ja-JP" altLang="en-US" sz="3200" b="1" dirty="0">
              <a:latin typeface="UD デジタル 教科書体 N-B" panose="02020700000000000000" pitchFamily="17" charset="-128"/>
              <a:ea typeface="UD デジタル 教科書体 N-B" panose="02020700000000000000" pitchFamily="17" charset="-128"/>
            </a:endParaRPr>
          </a:p>
          <a:p>
            <a:pPr marL="457211" indent="-457211">
              <a:buFont typeface="Wingdings" pitchFamily="2" charset="2"/>
              <a:buChar char="l"/>
            </a:pPr>
            <a:r>
              <a:rPr lang="ja-JP" altLang="en-US" sz="3200" b="1" dirty="0">
                <a:latin typeface="UD デジタル 教科書体 N-B" panose="02020700000000000000" pitchFamily="17" charset="-128"/>
                <a:ea typeface="UD デジタル 教科書体 N-B" panose="02020700000000000000" pitchFamily="17" charset="-128"/>
              </a:rPr>
              <a:t>男性の育児参画への理解を深めよう</a:t>
            </a:r>
          </a:p>
          <a:p>
            <a:pPr marL="457211" indent="-457211">
              <a:buFont typeface="Wingdings" pitchFamily="2" charset="2"/>
              <a:buChar char="l"/>
            </a:pPr>
            <a:endParaRPr lang="ja-JP" altLang="en-US" sz="3200" b="1" dirty="0">
              <a:latin typeface="UD デジタル 教科書体 N-B" panose="02020700000000000000" pitchFamily="17" charset="-128"/>
              <a:ea typeface="UD デジタル 教科書体 N-B" panose="02020700000000000000" pitchFamily="17" charset="-128"/>
            </a:endParaRPr>
          </a:p>
          <a:p>
            <a:pPr marL="457211" indent="-457211">
              <a:buFont typeface="Wingdings" pitchFamily="2" charset="2"/>
              <a:buChar char="l"/>
            </a:pPr>
            <a:r>
              <a:rPr lang="ja-JP" altLang="en-US" sz="3200" b="1" dirty="0">
                <a:latin typeface="UD デジタル 教科書体 N-B" panose="02020700000000000000" pitchFamily="17" charset="-128"/>
                <a:ea typeface="UD デジタル 教科書体 N-B" panose="02020700000000000000" pitchFamily="17" charset="-128"/>
              </a:rPr>
              <a:t>育児を行う従業員へのサポートを考えよう</a:t>
            </a:r>
          </a:p>
          <a:p>
            <a:pPr marL="457211" indent="-457211">
              <a:buFont typeface="Wingdings" pitchFamily="2" charset="2"/>
              <a:buChar char="l"/>
            </a:pPr>
            <a:endParaRPr lang="ja-JP" altLang="en-US" sz="2800" b="1" dirty="0">
              <a:latin typeface="UD デジタル 教科書体 N-B" panose="02020700000000000000" pitchFamily="17" charset="-128"/>
              <a:ea typeface="UD デジタル 教科書体 N-B" panose="02020700000000000000" pitchFamily="17" charset="-128"/>
            </a:endParaRPr>
          </a:p>
          <a:p>
            <a:r>
              <a:rPr lang="en-US" altLang="ja-JP" sz="2800" b="1" dirty="0">
                <a:latin typeface="UD デジタル 教科書体 N-B" panose="02020700000000000000" pitchFamily="17" charset="-128"/>
                <a:ea typeface="UD デジタル 教科書体 N-B" panose="02020700000000000000" pitchFamily="17" charset="-128"/>
              </a:rPr>
              <a:t> </a:t>
            </a:r>
            <a:r>
              <a:rPr lang="ja-JP" altLang="en-US" sz="2800" b="1" dirty="0">
                <a:latin typeface="UD デジタル 教科書体 N-B" panose="02020700000000000000" pitchFamily="17" charset="-128"/>
                <a:ea typeface="UD デジタル 教科書体 N-B" panose="02020700000000000000" pitchFamily="17" charset="-128"/>
              </a:rPr>
              <a:t>　　　</a:t>
            </a:r>
            <a:endParaRPr lang="en-US" altLang="ja-JP" sz="2800" b="1" dirty="0">
              <a:latin typeface="UD デジタル 教科書体 N-B" panose="02020700000000000000" pitchFamily="17" charset="-128"/>
              <a:ea typeface="UD デジタル 教科書体 N-B" panose="02020700000000000000" pitchFamily="17" charset="-128"/>
            </a:endParaRPr>
          </a:p>
          <a:p>
            <a:r>
              <a:rPr lang="ja-JP" altLang="en-US" sz="2800" b="1" dirty="0">
                <a:latin typeface="UD デジタル 教科書体 N-B" panose="02020700000000000000" pitchFamily="17" charset="-128"/>
                <a:ea typeface="UD デジタル 教科書体 N-B" panose="02020700000000000000" pitchFamily="17" charset="-128"/>
              </a:rPr>
              <a:t>　　　　　　</a:t>
            </a:r>
            <a:r>
              <a:rPr lang="ja-JP" altLang="en-US" sz="3600" b="1" dirty="0">
                <a:latin typeface="UD デジタル 教科書体 N-B" panose="02020700000000000000" pitchFamily="17" charset="-128"/>
                <a:ea typeface="UD デジタル 教科書体 N-B" panose="02020700000000000000" pitchFamily="17" charset="-128"/>
              </a:rPr>
              <a:t>仕事と育児等の両立支援に向けた</a:t>
            </a:r>
            <a:endParaRPr lang="en-US" altLang="ja-JP" sz="3600" b="1" dirty="0">
              <a:latin typeface="UD デジタル 教科書体 N-B" panose="02020700000000000000" pitchFamily="17" charset="-128"/>
              <a:ea typeface="UD デジタル 教科書体 N-B" panose="02020700000000000000" pitchFamily="17" charset="-128"/>
            </a:endParaRPr>
          </a:p>
          <a:p>
            <a:r>
              <a:rPr lang="ja-JP" altLang="en-US" sz="3600" b="1" dirty="0">
                <a:latin typeface="UD デジタル 教科書体 N-B" panose="02020700000000000000" pitchFamily="17" charset="-128"/>
                <a:ea typeface="UD デジタル 教科書体 N-B" panose="02020700000000000000" pitchFamily="17" charset="-128"/>
              </a:rPr>
              <a:t>　　　　　　　職場風土づくりにつなげましょう</a:t>
            </a:r>
          </a:p>
        </p:txBody>
      </p:sp>
      <p:sp>
        <p:nvSpPr>
          <p:cNvPr id="4" name="Google Shape;114;p17">
            <a:extLst>
              <a:ext uri="{FF2B5EF4-FFF2-40B4-BE49-F238E27FC236}">
                <a16:creationId xmlns:a16="http://schemas.microsoft.com/office/drawing/2014/main" id="{362E69CC-0A33-C54D-B65A-E62AF11BF158}"/>
              </a:ext>
            </a:extLst>
          </p:cNvPr>
          <p:cNvSpPr txBox="1">
            <a:spLocks noGrp="1"/>
          </p:cNvSpPr>
          <p:nvPr>
            <p:ph type="sldNum" sz="quarter" idx="12"/>
          </p:nvPr>
        </p:nvSpPr>
        <p:spPr>
          <a:xfrm>
            <a:off x="11780207" y="6587759"/>
            <a:ext cx="388800" cy="232500"/>
          </a:xfrm>
          <a:prstGeom prst="rect">
            <a:avLst/>
          </a:prstGeom>
          <a:noFill/>
          <a:ln>
            <a:noFill/>
          </a:ln>
        </p:spPr>
        <p:txBody>
          <a:bodyPr spcFirstLastPara="1" vert="horz" wrap="square" lIns="43675" tIns="43675" rIns="43675" bIns="43675" rtlCol="0" anchor="t" anchorCtr="0">
            <a:noAutofit/>
          </a:bodyPr>
          <a:lstStyle/>
          <a:p>
            <a:pPr algn="ctr">
              <a:buClr>
                <a:srgbClr val="271818"/>
              </a:buClr>
              <a:buSzPts val="1600"/>
            </a:pPr>
            <a:fld id="{00000000-1234-1234-1234-123412341234}" type="slidenum">
              <a:rPr lang="en-US" altLang="ja-JP">
                <a:latin typeface="UD デジタル 教科書体 N-B" panose="02020700000000000000" pitchFamily="17" charset="-128"/>
                <a:ea typeface="UD デジタル 教科書体 N-B" panose="02020700000000000000" pitchFamily="17" charset="-128"/>
              </a:rPr>
              <a:pPr algn="ctr">
                <a:buClr>
                  <a:srgbClr val="271818"/>
                </a:buClr>
                <a:buSzPts val="1600"/>
              </a:pPr>
              <a:t>3</a:t>
            </a:fld>
            <a:endParaRPr dirty="0">
              <a:latin typeface="UD デジタル 教科書体 N-B" panose="02020700000000000000" pitchFamily="17" charset="-128"/>
              <a:ea typeface="UD デジタル 教科書体 N-B" panose="02020700000000000000" pitchFamily="17" charset="-128"/>
            </a:endParaRPr>
          </a:p>
        </p:txBody>
      </p:sp>
      <p:sp>
        <p:nvSpPr>
          <p:cNvPr id="2" name="右矢印 1"/>
          <p:cNvSpPr/>
          <p:nvPr/>
        </p:nvSpPr>
        <p:spPr>
          <a:xfrm>
            <a:off x="883921" y="4263905"/>
            <a:ext cx="1371600" cy="914400"/>
          </a:xfrm>
          <a:prstGeom prst="righ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801">
              <a:latin typeface="UD デジタル 教科書体 N-B" panose="02020700000000000000" pitchFamily="17" charset="-128"/>
              <a:ea typeface="UD デジタル 教科書体 N-B" panose="02020700000000000000" pitchFamily="17" charset="-128"/>
            </a:endParaRPr>
          </a:p>
        </p:txBody>
      </p:sp>
    </p:spTree>
    <p:extLst>
      <p:ext uri="{BB962C8B-B14F-4D97-AF65-F5344CB8AC3E}">
        <p14:creationId xmlns:p14="http://schemas.microsoft.com/office/powerpoint/2010/main" val="28575519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5" name="Google Shape;155;p21"/>
          <p:cNvSpPr/>
          <p:nvPr/>
        </p:nvSpPr>
        <p:spPr>
          <a:xfrm>
            <a:off x="0" y="1"/>
            <a:ext cx="12192000" cy="6609600"/>
          </a:xfrm>
          <a:prstGeom prst="rect">
            <a:avLst/>
          </a:prstGeom>
          <a:solidFill>
            <a:srgbClr val="3C78D8">
              <a:alpha val="83330"/>
            </a:srgbClr>
          </a:solidFill>
          <a:ln>
            <a:noFill/>
          </a:ln>
        </p:spPr>
        <p:txBody>
          <a:bodyPr spcFirstLastPara="1" wrap="square" lIns="121900" tIns="121900" rIns="121900" bIns="121900" anchor="ctr" anchorCtr="0">
            <a:noAutofit/>
          </a:bodyPr>
          <a:lstStyle/>
          <a:p>
            <a:pPr algn="ctr"/>
            <a:r>
              <a:rPr lang="ja-JP" altLang="en-US" sz="4800" b="1">
                <a:solidFill>
                  <a:srgbClr val="FFFFFF"/>
                </a:solidFill>
                <a:latin typeface="UD デジタル 教科書体 N-B" panose="02020700000000000000" pitchFamily="17" charset="-128"/>
                <a:ea typeface="UD デジタル 教科書体 N-B" panose="02020700000000000000" pitchFamily="17" charset="-128"/>
              </a:rPr>
              <a:t>はじめに</a:t>
            </a:r>
            <a:endParaRPr sz="4800" b="1">
              <a:solidFill>
                <a:srgbClr val="FFFFFF"/>
              </a:solidFill>
              <a:latin typeface="UD デジタル 教科書体 N-B" panose="02020700000000000000" pitchFamily="17" charset="-128"/>
              <a:ea typeface="UD デジタル 教科書体 N-B" panose="02020700000000000000" pitchFamily="17" charset="-128"/>
            </a:endParaRPr>
          </a:p>
        </p:txBody>
      </p:sp>
      <p:sp>
        <p:nvSpPr>
          <p:cNvPr id="4" name="Google Shape;114;p17">
            <a:extLst>
              <a:ext uri="{FF2B5EF4-FFF2-40B4-BE49-F238E27FC236}">
                <a16:creationId xmlns:a16="http://schemas.microsoft.com/office/drawing/2014/main" id="{135F42FD-E72D-43A3-B056-BCE645D7B0BD}"/>
              </a:ext>
            </a:extLst>
          </p:cNvPr>
          <p:cNvSpPr txBox="1">
            <a:spLocks noGrp="1"/>
          </p:cNvSpPr>
          <p:nvPr>
            <p:ph type="sldNum" sz="quarter" idx="12"/>
          </p:nvPr>
        </p:nvSpPr>
        <p:spPr>
          <a:xfrm>
            <a:off x="11780207" y="6587759"/>
            <a:ext cx="388800" cy="232500"/>
          </a:xfrm>
          <a:prstGeom prst="rect">
            <a:avLst/>
          </a:prstGeom>
          <a:noFill/>
          <a:ln>
            <a:noFill/>
          </a:ln>
        </p:spPr>
        <p:txBody>
          <a:bodyPr spcFirstLastPara="1" vert="horz" wrap="square" lIns="43675" tIns="43675" rIns="43675" bIns="43675" rtlCol="0" anchor="t" anchorCtr="0">
            <a:noAutofit/>
          </a:bodyPr>
          <a:lstStyle/>
          <a:p>
            <a:pPr algn="ctr">
              <a:buClr>
                <a:srgbClr val="271818"/>
              </a:buClr>
              <a:buSzPts val="1600"/>
            </a:pPr>
            <a:fld id="{00000000-1234-1234-1234-123412341234}" type="slidenum">
              <a:rPr lang="en-US" altLang="ja-JP">
                <a:latin typeface="UD デジタル 教科書体 N-B" panose="02020700000000000000" pitchFamily="17" charset="-128"/>
                <a:ea typeface="UD デジタル 教科書体 N-B" panose="02020700000000000000" pitchFamily="17" charset="-128"/>
              </a:rPr>
              <a:pPr algn="ctr">
                <a:buClr>
                  <a:srgbClr val="271818"/>
                </a:buClr>
                <a:buSzPts val="1600"/>
              </a:pPr>
              <a:t>4</a:t>
            </a:fld>
            <a:endParaRPr dirty="0">
              <a:latin typeface="UD デジタル 教科書体 N-B" panose="02020700000000000000" pitchFamily="17" charset="-128"/>
              <a:ea typeface="UD デジタル 教科書体 N-B" panose="02020700000000000000" pitchFamily="17" charset="-128"/>
            </a:endParaRPr>
          </a:p>
        </p:txBody>
      </p:sp>
    </p:spTree>
    <p:extLst>
      <p:ext uri="{BB962C8B-B14F-4D97-AF65-F5344CB8AC3E}">
        <p14:creationId xmlns:p14="http://schemas.microsoft.com/office/powerpoint/2010/main" val="17563167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6" name="Google Shape;114;p17">
            <a:extLst>
              <a:ext uri="{FF2B5EF4-FFF2-40B4-BE49-F238E27FC236}">
                <a16:creationId xmlns:a16="http://schemas.microsoft.com/office/drawing/2014/main" id="{27D14CB8-947C-AD41-8218-4D8A49C8BFB5}"/>
              </a:ext>
            </a:extLst>
          </p:cNvPr>
          <p:cNvSpPr txBox="1">
            <a:spLocks noGrp="1"/>
          </p:cNvSpPr>
          <p:nvPr>
            <p:ph type="sldNum" sz="quarter" idx="12"/>
          </p:nvPr>
        </p:nvSpPr>
        <p:spPr>
          <a:xfrm>
            <a:off x="11780207" y="6587759"/>
            <a:ext cx="388800" cy="232500"/>
          </a:xfrm>
          <a:prstGeom prst="rect">
            <a:avLst/>
          </a:prstGeom>
          <a:noFill/>
          <a:ln>
            <a:noFill/>
          </a:ln>
        </p:spPr>
        <p:txBody>
          <a:bodyPr spcFirstLastPara="1" vert="horz" wrap="square" lIns="43675" tIns="43675" rIns="43675" bIns="43675" rtlCol="0" anchor="t" anchorCtr="0">
            <a:noAutofit/>
          </a:bodyPr>
          <a:lstStyle/>
          <a:p>
            <a:pPr algn="ctr">
              <a:buClr>
                <a:srgbClr val="271818"/>
              </a:buClr>
              <a:buSzPts val="1600"/>
            </a:pPr>
            <a:fld id="{00000000-1234-1234-1234-123412341234}" type="slidenum">
              <a:rPr lang="en-US" altLang="ja-JP">
                <a:latin typeface="UD デジタル 教科書体 N-B" panose="02020700000000000000" pitchFamily="17" charset="-128"/>
                <a:ea typeface="UD デジタル 教科書体 N-B" panose="02020700000000000000" pitchFamily="17" charset="-128"/>
              </a:rPr>
              <a:pPr algn="ctr">
                <a:buClr>
                  <a:srgbClr val="271818"/>
                </a:buClr>
                <a:buSzPts val="1600"/>
              </a:pPr>
              <a:t>5</a:t>
            </a:fld>
            <a:endParaRPr dirty="0">
              <a:latin typeface="UD デジタル 教科書体 N-B" panose="02020700000000000000" pitchFamily="17" charset="-128"/>
              <a:ea typeface="UD デジタル 教科書体 N-B" panose="02020700000000000000" pitchFamily="17" charset="-128"/>
            </a:endParaRPr>
          </a:p>
        </p:txBody>
      </p:sp>
      <p:sp>
        <p:nvSpPr>
          <p:cNvPr id="16" name="Google Shape;233;p27">
            <a:extLst>
              <a:ext uri="{FF2B5EF4-FFF2-40B4-BE49-F238E27FC236}">
                <a16:creationId xmlns:a16="http://schemas.microsoft.com/office/drawing/2014/main" id="{BC65E28E-93A8-4D37-900D-3184325B9952}"/>
              </a:ext>
            </a:extLst>
          </p:cNvPr>
          <p:cNvSpPr txBox="1"/>
          <p:nvPr/>
        </p:nvSpPr>
        <p:spPr>
          <a:xfrm>
            <a:off x="637403" y="150815"/>
            <a:ext cx="10917300" cy="718991"/>
          </a:xfrm>
          <a:prstGeom prst="rect">
            <a:avLst/>
          </a:prstGeom>
          <a:solidFill>
            <a:schemeClr val="accent1">
              <a:lumMod val="40000"/>
              <a:lumOff val="60000"/>
            </a:schemeClr>
          </a:solidFill>
          <a:ln>
            <a:noFill/>
          </a:ln>
        </p:spPr>
        <p:txBody>
          <a:bodyPr spcFirstLastPara="1" wrap="square" lIns="121900" tIns="121900" rIns="121900" bIns="121900" anchor="ctr" anchorCtr="0">
            <a:noAutofit/>
          </a:bodyPr>
          <a:lstStyle/>
          <a:p>
            <a:r>
              <a:rPr lang="ja-JP" altLang="en-US" sz="3200" b="1" dirty="0">
                <a:latin typeface="UD デジタル 教科書体 N-B" panose="02020700000000000000" pitchFamily="17" charset="-128"/>
                <a:ea typeface="UD デジタル 教科書体 N-B" panose="02020700000000000000" pitchFamily="17" charset="-128"/>
              </a:rPr>
              <a:t>妻と夫の平均家事・育児時間</a:t>
            </a:r>
            <a:endParaRPr sz="3200" b="1" dirty="0">
              <a:latin typeface="UD デジタル 教科書体 N-B" panose="02020700000000000000" pitchFamily="17" charset="-128"/>
              <a:ea typeface="UD デジタル 教科書体 N-B" panose="02020700000000000000" pitchFamily="17" charset="-128"/>
            </a:endParaRPr>
          </a:p>
        </p:txBody>
      </p:sp>
      <p:sp>
        <p:nvSpPr>
          <p:cNvPr id="17" name="Google Shape;227;p26">
            <a:extLst>
              <a:ext uri="{FF2B5EF4-FFF2-40B4-BE49-F238E27FC236}">
                <a16:creationId xmlns:a16="http://schemas.microsoft.com/office/drawing/2014/main" id="{BF15F777-B779-42F6-95E5-81AA9B921C47}"/>
              </a:ext>
            </a:extLst>
          </p:cNvPr>
          <p:cNvSpPr txBox="1"/>
          <p:nvPr/>
        </p:nvSpPr>
        <p:spPr>
          <a:xfrm>
            <a:off x="370118" y="1002651"/>
            <a:ext cx="11798892" cy="855280"/>
          </a:xfrm>
          <a:prstGeom prst="rect">
            <a:avLst/>
          </a:prstGeom>
          <a:noFill/>
          <a:ln>
            <a:noFill/>
          </a:ln>
        </p:spPr>
        <p:txBody>
          <a:bodyPr spcFirstLastPara="1" wrap="square" lIns="121900" tIns="60927" rIns="121900" bIns="60927" anchor="t" anchorCtr="0">
            <a:noAutofit/>
          </a:bodyPr>
          <a:lstStyle/>
          <a:p>
            <a:r>
              <a:rPr lang="ja-JP" altLang="en-US" sz="2800" b="1" dirty="0">
                <a:solidFill>
                  <a:srgbClr val="7030A0"/>
                </a:solidFill>
                <a:latin typeface="UD デジタル 教科書体 N-B" panose="02020700000000000000" pitchFamily="17" charset="-128"/>
                <a:ea typeface="UD デジタル 教科書体 N-B" panose="02020700000000000000" pitchFamily="17" charset="-128"/>
                <a:cs typeface="Kosugi"/>
                <a:sym typeface="Kosugi"/>
              </a:rPr>
              <a:t>平日の夫の家事時間や育児時間はどのくらいでしょうか。（単位：分）</a:t>
            </a:r>
            <a:endParaRPr lang="en-US" altLang="ja-JP" sz="2800" b="1" dirty="0">
              <a:solidFill>
                <a:srgbClr val="7030A0"/>
              </a:solidFill>
              <a:latin typeface="UD デジタル 教科書体 N-B" panose="02020700000000000000" pitchFamily="17" charset="-128"/>
              <a:ea typeface="UD デジタル 教科書体 N-B" panose="02020700000000000000" pitchFamily="17" charset="-128"/>
              <a:cs typeface="Kosugi"/>
              <a:sym typeface="Kosugi"/>
            </a:endParaRPr>
          </a:p>
        </p:txBody>
      </p:sp>
      <p:sp>
        <p:nvSpPr>
          <p:cNvPr id="15" name="Google Shape;227;p26">
            <a:extLst>
              <a:ext uri="{FF2B5EF4-FFF2-40B4-BE49-F238E27FC236}">
                <a16:creationId xmlns:a16="http://schemas.microsoft.com/office/drawing/2014/main" id="{A80BE28E-C026-4769-9AD5-FE5F50F13946}"/>
              </a:ext>
            </a:extLst>
          </p:cNvPr>
          <p:cNvSpPr txBox="1"/>
          <p:nvPr/>
        </p:nvSpPr>
        <p:spPr>
          <a:xfrm>
            <a:off x="216290" y="1289769"/>
            <a:ext cx="5775071" cy="941239"/>
          </a:xfrm>
          <a:prstGeom prst="rect">
            <a:avLst/>
          </a:prstGeom>
          <a:noFill/>
          <a:ln>
            <a:noFill/>
          </a:ln>
        </p:spPr>
        <p:txBody>
          <a:bodyPr spcFirstLastPara="1" wrap="square" lIns="121900" tIns="60927" rIns="121900" bIns="60927" anchor="ctr" anchorCtr="0">
            <a:noAutofit/>
          </a:bodyPr>
          <a:lstStyle/>
          <a:p>
            <a:pPr algn="ctr"/>
            <a:r>
              <a:rPr lang="ja-JP" altLang="en-US" sz="1900" b="1" u="sng" dirty="0">
                <a:latin typeface="UD デジタル 教科書体 N-B" panose="02020700000000000000" pitchFamily="17" charset="-128"/>
                <a:ea typeface="UD デジタル 教科書体 N-B" panose="02020700000000000000" pitchFamily="17" charset="-128"/>
                <a:cs typeface="Kosugi"/>
                <a:sym typeface="Kosugi"/>
              </a:rPr>
              <a:t>妻と夫の平均家事時間</a:t>
            </a:r>
            <a:endParaRPr sz="1900" b="1" u="sng" dirty="0">
              <a:latin typeface="UD デジタル 教科書体 N-B" panose="02020700000000000000" pitchFamily="17" charset="-128"/>
              <a:ea typeface="UD デジタル 教科書体 N-B" panose="02020700000000000000" pitchFamily="17" charset="-128"/>
              <a:cs typeface="Kosugi"/>
              <a:sym typeface="Kosugi"/>
            </a:endParaRPr>
          </a:p>
        </p:txBody>
      </p:sp>
      <p:grpSp>
        <p:nvGrpSpPr>
          <p:cNvPr id="2" name="グループ化 1"/>
          <p:cNvGrpSpPr/>
          <p:nvPr/>
        </p:nvGrpSpPr>
        <p:grpSpPr>
          <a:xfrm>
            <a:off x="59500" y="1814297"/>
            <a:ext cx="5921257" cy="4262945"/>
            <a:chOff x="441838" y="2884538"/>
            <a:chExt cx="5349363" cy="3155176"/>
          </a:xfrm>
        </p:grpSpPr>
        <p:sp>
          <p:nvSpPr>
            <p:cNvPr id="24" name="Google Shape;227;p26">
              <a:extLst>
                <a:ext uri="{FF2B5EF4-FFF2-40B4-BE49-F238E27FC236}">
                  <a16:creationId xmlns:a16="http://schemas.microsoft.com/office/drawing/2014/main" id="{7F3B92CE-A532-437D-A32A-B49D098BBCE0}"/>
                </a:ext>
              </a:extLst>
            </p:cNvPr>
            <p:cNvSpPr txBox="1"/>
            <p:nvPr/>
          </p:nvSpPr>
          <p:spPr>
            <a:xfrm>
              <a:off x="1545880" y="5348288"/>
              <a:ext cx="1757680" cy="691426"/>
            </a:xfrm>
            <a:prstGeom prst="rect">
              <a:avLst/>
            </a:prstGeom>
            <a:noFill/>
            <a:ln>
              <a:noFill/>
            </a:ln>
          </p:spPr>
          <p:txBody>
            <a:bodyPr spcFirstLastPara="1" wrap="square" lIns="121900" tIns="60927" rIns="121900" bIns="60927" anchor="ctr" anchorCtr="0">
              <a:noAutofit/>
            </a:bodyPr>
            <a:lstStyle/>
            <a:p>
              <a:pPr algn="ctr"/>
              <a:r>
                <a:rPr lang="ja-JP" altLang="en-US" sz="1900" b="1" dirty="0">
                  <a:latin typeface="UD デジタル 教科書体 N-B" panose="02020700000000000000" pitchFamily="17" charset="-128"/>
                  <a:ea typeface="UD デジタル 教科書体 N-B" panose="02020700000000000000" pitchFamily="17" charset="-128"/>
                  <a:cs typeface="Kosugi"/>
                  <a:sym typeface="Kosugi"/>
                </a:rPr>
                <a:t>妻</a:t>
              </a:r>
              <a:endParaRPr sz="1900" b="1" dirty="0">
                <a:latin typeface="UD デジタル 教科書体 N-B" panose="02020700000000000000" pitchFamily="17" charset="-128"/>
                <a:ea typeface="UD デジタル 教科書体 N-B" panose="02020700000000000000" pitchFamily="17" charset="-128"/>
                <a:cs typeface="Kosugi"/>
                <a:sym typeface="Kosugi"/>
              </a:endParaRPr>
            </a:p>
          </p:txBody>
        </p:sp>
        <p:sp>
          <p:nvSpPr>
            <p:cNvPr id="25" name="Google Shape;227;p26">
              <a:extLst>
                <a:ext uri="{FF2B5EF4-FFF2-40B4-BE49-F238E27FC236}">
                  <a16:creationId xmlns:a16="http://schemas.microsoft.com/office/drawing/2014/main" id="{A060545C-184A-49DF-B8A1-3CDBFC90B8C3}"/>
                </a:ext>
              </a:extLst>
            </p:cNvPr>
            <p:cNvSpPr txBox="1"/>
            <p:nvPr/>
          </p:nvSpPr>
          <p:spPr>
            <a:xfrm>
              <a:off x="3616938" y="5345261"/>
              <a:ext cx="1757680" cy="691426"/>
            </a:xfrm>
            <a:prstGeom prst="rect">
              <a:avLst/>
            </a:prstGeom>
            <a:noFill/>
            <a:ln>
              <a:noFill/>
            </a:ln>
          </p:spPr>
          <p:txBody>
            <a:bodyPr spcFirstLastPara="1" wrap="square" lIns="121900" tIns="60927" rIns="121900" bIns="60927" anchor="ctr" anchorCtr="0">
              <a:noAutofit/>
            </a:bodyPr>
            <a:lstStyle/>
            <a:p>
              <a:pPr algn="ctr"/>
              <a:r>
                <a:rPr lang="ja-JP" altLang="en-US" sz="1900" b="1" dirty="0">
                  <a:latin typeface="UD デジタル 教科書体 N-B" panose="02020700000000000000" pitchFamily="17" charset="-128"/>
                  <a:ea typeface="UD デジタル 教科書体 N-B" panose="02020700000000000000" pitchFamily="17" charset="-128"/>
                  <a:cs typeface="Kosugi"/>
                  <a:sym typeface="Kosugi"/>
                </a:rPr>
                <a:t>夫</a:t>
              </a:r>
              <a:endParaRPr sz="1900" b="1" dirty="0">
                <a:latin typeface="UD デジタル 教科書体 N-B" panose="02020700000000000000" pitchFamily="17" charset="-128"/>
                <a:ea typeface="UD デジタル 教科書体 N-B" panose="02020700000000000000" pitchFamily="17" charset="-128"/>
                <a:cs typeface="Kosugi"/>
                <a:sym typeface="Kosugi"/>
              </a:endParaRPr>
            </a:p>
          </p:txBody>
        </p:sp>
        <p:cxnSp>
          <p:nvCxnSpPr>
            <p:cNvPr id="31" name="直線コネクタ 30">
              <a:extLst>
                <a:ext uri="{FF2B5EF4-FFF2-40B4-BE49-F238E27FC236}">
                  <a16:creationId xmlns:a16="http://schemas.microsoft.com/office/drawing/2014/main" id="{1BBA7FF8-D073-4092-986F-E9DA1FBCDFD7}"/>
                </a:ext>
              </a:extLst>
            </p:cNvPr>
            <p:cNvCxnSpPr/>
            <p:nvPr/>
          </p:nvCxnSpPr>
          <p:spPr>
            <a:xfrm>
              <a:off x="1066801" y="5424264"/>
              <a:ext cx="47244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2" name="直線コネクタ 31">
              <a:extLst>
                <a:ext uri="{FF2B5EF4-FFF2-40B4-BE49-F238E27FC236}">
                  <a16:creationId xmlns:a16="http://schemas.microsoft.com/office/drawing/2014/main" id="{4E60E22C-EEE7-4B26-9835-33CBF4E2D3BB}"/>
                </a:ext>
              </a:extLst>
            </p:cNvPr>
            <p:cNvCxnSpPr/>
            <p:nvPr/>
          </p:nvCxnSpPr>
          <p:spPr>
            <a:xfrm>
              <a:off x="1066801" y="4638038"/>
              <a:ext cx="4724400" cy="0"/>
            </a:xfrm>
            <a:prstGeom prst="line">
              <a:avLst/>
            </a:prstGeom>
            <a:ln w="9525">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 name="直線コネクタ 32">
              <a:extLst>
                <a:ext uri="{FF2B5EF4-FFF2-40B4-BE49-F238E27FC236}">
                  <a16:creationId xmlns:a16="http://schemas.microsoft.com/office/drawing/2014/main" id="{8C452024-99B7-4EC4-8BBE-70EF3DECC9DF}"/>
                </a:ext>
              </a:extLst>
            </p:cNvPr>
            <p:cNvCxnSpPr/>
            <p:nvPr/>
          </p:nvCxnSpPr>
          <p:spPr>
            <a:xfrm>
              <a:off x="1066801" y="3851809"/>
              <a:ext cx="4724400" cy="0"/>
            </a:xfrm>
            <a:prstGeom prst="line">
              <a:avLst/>
            </a:prstGeom>
            <a:ln w="9525">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4" name="直線コネクタ 33">
              <a:extLst>
                <a:ext uri="{FF2B5EF4-FFF2-40B4-BE49-F238E27FC236}">
                  <a16:creationId xmlns:a16="http://schemas.microsoft.com/office/drawing/2014/main" id="{C5010521-819C-498F-9B4C-8A9ADBE1AEB2}"/>
                </a:ext>
              </a:extLst>
            </p:cNvPr>
            <p:cNvCxnSpPr/>
            <p:nvPr/>
          </p:nvCxnSpPr>
          <p:spPr>
            <a:xfrm>
              <a:off x="1066801" y="3065581"/>
              <a:ext cx="4724400" cy="0"/>
            </a:xfrm>
            <a:prstGeom prst="line">
              <a:avLst/>
            </a:prstGeom>
            <a:ln w="9525">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35" name="正方形/長方形 34">
              <a:extLst>
                <a:ext uri="{FF2B5EF4-FFF2-40B4-BE49-F238E27FC236}">
                  <a16:creationId xmlns:a16="http://schemas.microsoft.com/office/drawing/2014/main" id="{3DCC3B5D-9C1C-4623-8516-017B0C8268E9}"/>
                </a:ext>
              </a:extLst>
            </p:cNvPr>
            <p:cNvSpPr/>
            <p:nvPr/>
          </p:nvSpPr>
          <p:spPr>
            <a:xfrm>
              <a:off x="1991653" y="3441395"/>
              <a:ext cx="908682" cy="1972709"/>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altLang="ja-JP" sz="3600" b="1" dirty="0">
                  <a:solidFill>
                    <a:schemeClr val="tx1"/>
                  </a:solidFill>
                  <a:latin typeface="UD デジタル 教科書体 N-B" panose="02020700000000000000" pitchFamily="17" charset="-128"/>
                  <a:ea typeface="UD デジタル 教科書体 N-B" panose="02020700000000000000" pitchFamily="17" charset="-128"/>
                </a:rPr>
                <a:t>263</a:t>
              </a:r>
              <a:endParaRPr lang="ja-JP" altLang="en-US" sz="3600" b="1" dirty="0">
                <a:solidFill>
                  <a:schemeClr val="tx1"/>
                </a:solidFill>
                <a:latin typeface="UD デジタル 教科書体 N-B" panose="02020700000000000000" pitchFamily="17" charset="-128"/>
                <a:ea typeface="UD デジタル 教科書体 N-B" panose="02020700000000000000" pitchFamily="17" charset="-128"/>
              </a:endParaRPr>
            </a:p>
          </p:txBody>
        </p:sp>
        <p:sp>
          <p:nvSpPr>
            <p:cNvPr id="36" name="正方形/長方形 35">
              <a:extLst>
                <a:ext uri="{FF2B5EF4-FFF2-40B4-BE49-F238E27FC236}">
                  <a16:creationId xmlns:a16="http://schemas.microsoft.com/office/drawing/2014/main" id="{E4E5CB13-C581-4BB4-96EB-37072434A0D5}"/>
                </a:ext>
              </a:extLst>
            </p:cNvPr>
            <p:cNvSpPr/>
            <p:nvPr/>
          </p:nvSpPr>
          <p:spPr>
            <a:xfrm>
              <a:off x="4018789" y="3429002"/>
              <a:ext cx="908682" cy="1985102"/>
            </a:xfrm>
            <a:prstGeom prst="rect">
              <a:avLst/>
            </a:prstGeom>
            <a:solidFill>
              <a:schemeClr val="bg1"/>
            </a:solidFill>
            <a:ln>
              <a:solidFill>
                <a:schemeClr val="accent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sz="2400" dirty="0">
                  <a:solidFill>
                    <a:schemeClr val="tx1"/>
                  </a:solidFill>
                  <a:latin typeface="UD デジタル 教科書体 N-B" panose="02020700000000000000" pitchFamily="17" charset="-128"/>
                  <a:ea typeface="UD デジタル 教科書体 N-B" panose="02020700000000000000" pitchFamily="17" charset="-128"/>
                </a:rPr>
                <a:t>？</a:t>
              </a:r>
            </a:p>
          </p:txBody>
        </p:sp>
        <p:sp>
          <p:nvSpPr>
            <p:cNvPr id="37" name="Google Shape;408;p42">
              <a:extLst>
                <a:ext uri="{FF2B5EF4-FFF2-40B4-BE49-F238E27FC236}">
                  <a16:creationId xmlns:a16="http://schemas.microsoft.com/office/drawing/2014/main" id="{D4F00819-A44E-45D7-B957-1513DD288E18}"/>
                </a:ext>
              </a:extLst>
            </p:cNvPr>
            <p:cNvSpPr txBox="1"/>
            <p:nvPr/>
          </p:nvSpPr>
          <p:spPr>
            <a:xfrm>
              <a:off x="441838" y="4447613"/>
              <a:ext cx="729828" cy="318894"/>
            </a:xfrm>
            <a:prstGeom prst="rect">
              <a:avLst/>
            </a:prstGeom>
            <a:noFill/>
            <a:ln>
              <a:noFill/>
            </a:ln>
          </p:spPr>
          <p:txBody>
            <a:bodyPr spcFirstLastPara="1" wrap="square" lIns="91425" tIns="91425" rIns="91425" bIns="91425" anchor="t" anchorCtr="0">
              <a:spAutoFit/>
            </a:bodyPr>
            <a:lstStyle/>
            <a:p>
              <a:pPr algn="ctr"/>
              <a:r>
                <a:rPr lang="en-US" altLang="ja-JP" sz="1600" b="1" dirty="0">
                  <a:latin typeface="UD デジタル 教科書体 N-B" panose="02020700000000000000" pitchFamily="17" charset="-128"/>
                  <a:ea typeface="UD デジタル 教科書体 N-B" panose="02020700000000000000" pitchFamily="17" charset="-128"/>
                  <a:sym typeface="Kosugi"/>
                </a:rPr>
                <a:t>100</a:t>
              </a:r>
              <a:endParaRPr sz="1600" dirty="0">
                <a:latin typeface="UD デジタル 教科書体 N-B" panose="02020700000000000000" pitchFamily="17" charset="-128"/>
                <a:ea typeface="UD デジタル 教科書体 N-B" panose="02020700000000000000" pitchFamily="17" charset="-128"/>
              </a:endParaRPr>
            </a:p>
          </p:txBody>
        </p:sp>
        <p:sp>
          <p:nvSpPr>
            <p:cNvPr id="38" name="Google Shape;408;p42">
              <a:extLst>
                <a:ext uri="{FF2B5EF4-FFF2-40B4-BE49-F238E27FC236}">
                  <a16:creationId xmlns:a16="http://schemas.microsoft.com/office/drawing/2014/main" id="{FB225BBD-7AA0-4BDF-B8C3-CEC9DCA4E635}"/>
                </a:ext>
              </a:extLst>
            </p:cNvPr>
            <p:cNvSpPr txBox="1"/>
            <p:nvPr/>
          </p:nvSpPr>
          <p:spPr>
            <a:xfrm>
              <a:off x="441838" y="3636378"/>
              <a:ext cx="729828" cy="318894"/>
            </a:xfrm>
            <a:prstGeom prst="rect">
              <a:avLst/>
            </a:prstGeom>
            <a:noFill/>
            <a:ln>
              <a:noFill/>
            </a:ln>
          </p:spPr>
          <p:txBody>
            <a:bodyPr spcFirstLastPara="1" wrap="square" lIns="91425" tIns="91425" rIns="91425" bIns="91425" anchor="t" anchorCtr="0">
              <a:spAutoFit/>
            </a:bodyPr>
            <a:lstStyle/>
            <a:p>
              <a:pPr algn="ctr"/>
              <a:r>
                <a:rPr lang="en-US" altLang="ja-JP" sz="1600" b="1" dirty="0">
                  <a:latin typeface="UD デジタル 教科書体 N-B" panose="02020700000000000000" pitchFamily="17" charset="-128"/>
                  <a:ea typeface="UD デジタル 教科書体 N-B" panose="02020700000000000000" pitchFamily="17" charset="-128"/>
                  <a:sym typeface="Kosugi"/>
                </a:rPr>
                <a:t>200</a:t>
              </a:r>
              <a:endParaRPr sz="1600" dirty="0">
                <a:latin typeface="UD デジタル 教科書体 N-B" panose="02020700000000000000" pitchFamily="17" charset="-128"/>
                <a:ea typeface="UD デジタル 教科書体 N-B" panose="02020700000000000000" pitchFamily="17" charset="-128"/>
              </a:endParaRPr>
            </a:p>
          </p:txBody>
        </p:sp>
        <p:sp>
          <p:nvSpPr>
            <p:cNvPr id="39" name="Google Shape;408;p42">
              <a:extLst>
                <a:ext uri="{FF2B5EF4-FFF2-40B4-BE49-F238E27FC236}">
                  <a16:creationId xmlns:a16="http://schemas.microsoft.com/office/drawing/2014/main" id="{95E6BF5B-5126-4D6C-B526-6CD71F44DCEA}"/>
                </a:ext>
              </a:extLst>
            </p:cNvPr>
            <p:cNvSpPr txBox="1"/>
            <p:nvPr/>
          </p:nvSpPr>
          <p:spPr>
            <a:xfrm>
              <a:off x="441838" y="2884538"/>
              <a:ext cx="729828" cy="318894"/>
            </a:xfrm>
            <a:prstGeom prst="rect">
              <a:avLst/>
            </a:prstGeom>
            <a:noFill/>
            <a:ln>
              <a:noFill/>
            </a:ln>
          </p:spPr>
          <p:txBody>
            <a:bodyPr spcFirstLastPara="1" wrap="square" lIns="91425" tIns="91425" rIns="91425" bIns="91425" anchor="t" anchorCtr="0">
              <a:spAutoFit/>
            </a:bodyPr>
            <a:lstStyle/>
            <a:p>
              <a:pPr algn="ctr"/>
              <a:r>
                <a:rPr lang="en-US" altLang="ja-JP" sz="1600" b="1" dirty="0">
                  <a:latin typeface="UD デジタル 教科書体 N-B" panose="02020700000000000000" pitchFamily="17" charset="-128"/>
                  <a:ea typeface="UD デジタル 教科書体 N-B" panose="02020700000000000000" pitchFamily="17" charset="-128"/>
                  <a:sym typeface="Kosugi"/>
                </a:rPr>
                <a:t>300</a:t>
              </a:r>
              <a:endParaRPr sz="1600" dirty="0">
                <a:latin typeface="UD デジタル 教科書体 N-B" panose="02020700000000000000" pitchFamily="17" charset="-128"/>
                <a:ea typeface="UD デジタル 教科書体 N-B" panose="02020700000000000000" pitchFamily="17" charset="-128"/>
              </a:endParaRPr>
            </a:p>
          </p:txBody>
        </p:sp>
      </p:grpSp>
      <p:sp>
        <p:nvSpPr>
          <p:cNvPr id="43" name="Google Shape;227;p26">
            <a:extLst>
              <a:ext uri="{FF2B5EF4-FFF2-40B4-BE49-F238E27FC236}">
                <a16:creationId xmlns:a16="http://schemas.microsoft.com/office/drawing/2014/main" id="{C217BFFB-74D9-4962-9D76-4E6F7B7A4AF5}"/>
              </a:ext>
            </a:extLst>
          </p:cNvPr>
          <p:cNvSpPr txBox="1"/>
          <p:nvPr/>
        </p:nvSpPr>
        <p:spPr>
          <a:xfrm>
            <a:off x="6236737" y="1409357"/>
            <a:ext cx="5332319" cy="691427"/>
          </a:xfrm>
          <a:prstGeom prst="rect">
            <a:avLst/>
          </a:prstGeom>
          <a:noFill/>
          <a:ln>
            <a:noFill/>
          </a:ln>
        </p:spPr>
        <p:txBody>
          <a:bodyPr spcFirstLastPara="1" wrap="square" lIns="121900" tIns="60927" rIns="121900" bIns="60927" anchor="ctr" anchorCtr="0">
            <a:noAutofit/>
          </a:bodyPr>
          <a:lstStyle/>
          <a:p>
            <a:pPr algn="ctr"/>
            <a:r>
              <a:rPr lang="ja-JP" altLang="en-US" sz="1900" b="1" u="sng" dirty="0">
                <a:latin typeface="UD デジタル 教科書体 N-B" panose="02020700000000000000" pitchFamily="17" charset="-128"/>
                <a:ea typeface="UD デジタル 教科書体 N-B" panose="02020700000000000000" pitchFamily="17" charset="-128"/>
                <a:cs typeface="Kosugi"/>
                <a:sym typeface="Kosugi"/>
              </a:rPr>
              <a:t>妻と夫の平均育児時間</a:t>
            </a:r>
            <a:endParaRPr sz="1900" b="1" u="sng" dirty="0">
              <a:latin typeface="UD デジタル 教科書体 N-B" panose="02020700000000000000" pitchFamily="17" charset="-128"/>
              <a:ea typeface="UD デジタル 教科書体 N-B" panose="02020700000000000000" pitchFamily="17" charset="-128"/>
              <a:cs typeface="Kosugi"/>
              <a:sym typeface="Kosugi"/>
            </a:endParaRPr>
          </a:p>
        </p:txBody>
      </p:sp>
      <p:grpSp>
        <p:nvGrpSpPr>
          <p:cNvPr id="3" name="グループ化 2"/>
          <p:cNvGrpSpPr/>
          <p:nvPr/>
        </p:nvGrpSpPr>
        <p:grpSpPr>
          <a:xfrm>
            <a:off x="6014173" y="1944828"/>
            <a:ext cx="6289383" cy="4540523"/>
            <a:chOff x="6038391" y="2884541"/>
            <a:chExt cx="5349362" cy="3476891"/>
          </a:xfrm>
        </p:grpSpPr>
        <p:sp>
          <p:nvSpPr>
            <p:cNvPr id="45" name="Google Shape;227;p26">
              <a:extLst>
                <a:ext uri="{FF2B5EF4-FFF2-40B4-BE49-F238E27FC236}">
                  <a16:creationId xmlns:a16="http://schemas.microsoft.com/office/drawing/2014/main" id="{E425182C-23B7-47A4-AD24-286BF394F53C}"/>
                </a:ext>
              </a:extLst>
            </p:cNvPr>
            <p:cNvSpPr txBox="1"/>
            <p:nvPr/>
          </p:nvSpPr>
          <p:spPr>
            <a:xfrm>
              <a:off x="7142431" y="5670006"/>
              <a:ext cx="1757680" cy="691426"/>
            </a:xfrm>
            <a:prstGeom prst="rect">
              <a:avLst/>
            </a:prstGeom>
            <a:noFill/>
            <a:ln>
              <a:noFill/>
            </a:ln>
          </p:spPr>
          <p:txBody>
            <a:bodyPr spcFirstLastPara="1" wrap="square" lIns="121900" tIns="60927" rIns="121900" bIns="60927" anchor="ctr" anchorCtr="0">
              <a:noAutofit/>
            </a:bodyPr>
            <a:lstStyle/>
            <a:p>
              <a:pPr algn="ctr"/>
              <a:r>
                <a:rPr lang="ja-JP" altLang="en-US" sz="1900" b="1" dirty="0">
                  <a:latin typeface="UD デジタル 教科書体 N-B" panose="02020700000000000000" pitchFamily="17" charset="-128"/>
                  <a:ea typeface="UD デジタル 教科書体 N-B" panose="02020700000000000000" pitchFamily="17" charset="-128"/>
                  <a:cs typeface="Kosugi"/>
                  <a:sym typeface="Kosugi"/>
                </a:rPr>
                <a:t>妻</a:t>
              </a:r>
              <a:endParaRPr sz="1900" b="1" dirty="0">
                <a:latin typeface="UD デジタル 教科書体 N-B" panose="02020700000000000000" pitchFamily="17" charset="-128"/>
                <a:ea typeface="UD デジタル 教科書体 N-B" panose="02020700000000000000" pitchFamily="17" charset="-128"/>
                <a:cs typeface="Kosugi"/>
                <a:sym typeface="Kosugi"/>
              </a:endParaRPr>
            </a:p>
          </p:txBody>
        </p:sp>
        <p:sp>
          <p:nvSpPr>
            <p:cNvPr id="46" name="Google Shape;227;p26">
              <a:extLst>
                <a:ext uri="{FF2B5EF4-FFF2-40B4-BE49-F238E27FC236}">
                  <a16:creationId xmlns:a16="http://schemas.microsoft.com/office/drawing/2014/main" id="{937EFB44-0F51-43CE-9DB3-8D37411B54D0}"/>
                </a:ext>
              </a:extLst>
            </p:cNvPr>
            <p:cNvSpPr txBox="1"/>
            <p:nvPr/>
          </p:nvSpPr>
          <p:spPr>
            <a:xfrm>
              <a:off x="9190842" y="5670006"/>
              <a:ext cx="1757680" cy="691426"/>
            </a:xfrm>
            <a:prstGeom prst="rect">
              <a:avLst/>
            </a:prstGeom>
            <a:noFill/>
            <a:ln>
              <a:noFill/>
            </a:ln>
          </p:spPr>
          <p:txBody>
            <a:bodyPr spcFirstLastPara="1" wrap="square" lIns="121900" tIns="60927" rIns="121900" bIns="60927" anchor="ctr" anchorCtr="0">
              <a:noAutofit/>
            </a:bodyPr>
            <a:lstStyle/>
            <a:p>
              <a:pPr algn="ctr"/>
              <a:r>
                <a:rPr lang="ja-JP" altLang="en-US" sz="1900" b="1" dirty="0">
                  <a:latin typeface="UD デジタル 教科書体 N-B" panose="02020700000000000000" pitchFamily="17" charset="-128"/>
                  <a:ea typeface="UD デジタル 教科書体 N-B" panose="02020700000000000000" pitchFamily="17" charset="-128"/>
                  <a:cs typeface="Kosugi"/>
                  <a:sym typeface="Kosugi"/>
                </a:rPr>
                <a:t>夫</a:t>
              </a:r>
              <a:endParaRPr sz="1900" b="1" dirty="0">
                <a:latin typeface="UD デジタル 教科書体 N-B" panose="02020700000000000000" pitchFamily="17" charset="-128"/>
                <a:ea typeface="UD デジタル 教科書体 N-B" panose="02020700000000000000" pitchFamily="17" charset="-128"/>
                <a:cs typeface="Kosugi"/>
                <a:sym typeface="Kosugi"/>
              </a:endParaRPr>
            </a:p>
          </p:txBody>
        </p:sp>
        <p:cxnSp>
          <p:nvCxnSpPr>
            <p:cNvPr id="47" name="直線コネクタ 46">
              <a:extLst>
                <a:ext uri="{FF2B5EF4-FFF2-40B4-BE49-F238E27FC236}">
                  <a16:creationId xmlns:a16="http://schemas.microsoft.com/office/drawing/2014/main" id="{1B8E3CA9-2B40-475F-BA43-9F68B45C569D}"/>
                </a:ext>
              </a:extLst>
            </p:cNvPr>
            <p:cNvCxnSpPr/>
            <p:nvPr/>
          </p:nvCxnSpPr>
          <p:spPr>
            <a:xfrm>
              <a:off x="6663353" y="5424264"/>
              <a:ext cx="47244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8" name="直線コネクタ 47">
              <a:extLst>
                <a:ext uri="{FF2B5EF4-FFF2-40B4-BE49-F238E27FC236}">
                  <a16:creationId xmlns:a16="http://schemas.microsoft.com/office/drawing/2014/main" id="{CA10BF5F-E8C9-4887-A749-D1AF3E43042C}"/>
                </a:ext>
              </a:extLst>
            </p:cNvPr>
            <p:cNvCxnSpPr/>
            <p:nvPr/>
          </p:nvCxnSpPr>
          <p:spPr>
            <a:xfrm>
              <a:off x="6663353" y="4638038"/>
              <a:ext cx="4724400" cy="0"/>
            </a:xfrm>
            <a:prstGeom prst="line">
              <a:avLst/>
            </a:prstGeom>
            <a:ln w="9525">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9" name="直線コネクタ 48">
              <a:extLst>
                <a:ext uri="{FF2B5EF4-FFF2-40B4-BE49-F238E27FC236}">
                  <a16:creationId xmlns:a16="http://schemas.microsoft.com/office/drawing/2014/main" id="{220D2B4D-749A-41DB-AC89-90E728FB90A7}"/>
                </a:ext>
              </a:extLst>
            </p:cNvPr>
            <p:cNvCxnSpPr/>
            <p:nvPr/>
          </p:nvCxnSpPr>
          <p:spPr>
            <a:xfrm>
              <a:off x="6663353" y="3851809"/>
              <a:ext cx="4724400" cy="0"/>
            </a:xfrm>
            <a:prstGeom prst="line">
              <a:avLst/>
            </a:prstGeom>
            <a:ln w="9525">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0" name="直線コネクタ 49">
              <a:extLst>
                <a:ext uri="{FF2B5EF4-FFF2-40B4-BE49-F238E27FC236}">
                  <a16:creationId xmlns:a16="http://schemas.microsoft.com/office/drawing/2014/main" id="{201E9E88-FA25-429F-842D-4CB8A6B6B604}"/>
                </a:ext>
              </a:extLst>
            </p:cNvPr>
            <p:cNvCxnSpPr/>
            <p:nvPr/>
          </p:nvCxnSpPr>
          <p:spPr>
            <a:xfrm>
              <a:off x="6663353" y="3065581"/>
              <a:ext cx="4724400" cy="0"/>
            </a:xfrm>
            <a:prstGeom prst="line">
              <a:avLst/>
            </a:prstGeom>
            <a:ln w="9525">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51" name="正方形/長方形 50">
              <a:extLst>
                <a:ext uri="{FF2B5EF4-FFF2-40B4-BE49-F238E27FC236}">
                  <a16:creationId xmlns:a16="http://schemas.microsoft.com/office/drawing/2014/main" id="{08ABA8E8-DDE2-48E7-8563-54E1D605D6BB}"/>
                </a:ext>
              </a:extLst>
            </p:cNvPr>
            <p:cNvSpPr/>
            <p:nvPr/>
          </p:nvSpPr>
          <p:spPr>
            <a:xfrm>
              <a:off x="7588205" y="3515363"/>
              <a:ext cx="908682" cy="18987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t"/>
            <a:lstStyle/>
            <a:p>
              <a:pPr algn="ctr"/>
              <a:r>
                <a:rPr lang="en-US" altLang="ja-JP" sz="3600" b="1" dirty="0">
                  <a:solidFill>
                    <a:schemeClr val="tx1"/>
                  </a:solidFill>
                  <a:latin typeface="UD デジタル 教科書体 N-B" panose="02020700000000000000" pitchFamily="17" charset="-128"/>
                  <a:ea typeface="UD デジタル 教科書体 N-B" panose="02020700000000000000" pitchFamily="17" charset="-128"/>
                </a:rPr>
                <a:t>532</a:t>
              </a:r>
              <a:endParaRPr lang="ja-JP" altLang="en-US" sz="3600" b="1" dirty="0">
                <a:solidFill>
                  <a:schemeClr val="tx1"/>
                </a:solidFill>
                <a:latin typeface="UD デジタル 教科書体 N-B" panose="02020700000000000000" pitchFamily="17" charset="-128"/>
                <a:ea typeface="UD デジタル 教科書体 N-B" panose="02020700000000000000" pitchFamily="17" charset="-128"/>
              </a:endParaRPr>
            </a:p>
          </p:txBody>
        </p:sp>
        <p:sp>
          <p:nvSpPr>
            <p:cNvPr id="52" name="正方形/長方形 51">
              <a:extLst>
                <a:ext uri="{FF2B5EF4-FFF2-40B4-BE49-F238E27FC236}">
                  <a16:creationId xmlns:a16="http://schemas.microsoft.com/office/drawing/2014/main" id="{F45C415B-CE8B-4AA8-BCE8-829372C30B3B}"/>
                </a:ext>
              </a:extLst>
            </p:cNvPr>
            <p:cNvSpPr/>
            <p:nvPr/>
          </p:nvSpPr>
          <p:spPr>
            <a:xfrm>
              <a:off x="9615341" y="3515363"/>
              <a:ext cx="908682" cy="1898740"/>
            </a:xfrm>
            <a:prstGeom prst="rect">
              <a:avLst/>
            </a:prstGeom>
            <a:solidFill>
              <a:schemeClr val="bg1"/>
            </a:solidFill>
            <a:ln>
              <a:solidFill>
                <a:schemeClr val="accent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sz="2400">
                  <a:solidFill>
                    <a:schemeClr val="tx1"/>
                  </a:solidFill>
                  <a:latin typeface="UD デジタル 教科書体 N-B" panose="02020700000000000000" pitchFamily="17" charset="-128"/>
                  <a:ea typeface="UD デジタル 教科書体 N-B" panose="02020700000000000000" pitchFamily="17" charset="-128"/>
                </a:rPr>
                <a:t>？</a:t>
              </a:r>
              <a:endParaRPr lang="ja-JP" altLang="en-US" sz="2400" dirty="0">
                <a:solidFill>
                  <a:schemeClr val="tx1"/>
                </a:solidFill>
                <a:latin typeface="UD デジタル 教科書体 N-B" panose="02020700000000000000" pitchFamily="17" charset="-128"/>
                <a:ea typeface="UD デジタル 教科書体 N-B" panose="02020700000000000000" pitchFamily="17" charset="-128"/>
              </a:endParaRPr>
            </a:p>
          </p:txBody>
        </p:sp>
        <p:sp>
          <p:nvSpPr>
            <p:cNvPr id="53" name="Google Shape;408;p42">
              <a:extLst>
                <a:ext uri="{FF2B5EF4-FFF2-40B4-BE49-F238E27FC236}">
                  <a16:creationId xmlns:a16="http://schemas.microsoft.com/office/drawing/2014/main" id="{6C3CA36F-8EDC-4F01-8375-73126925C627}"/>
                </a:ext>
              </a:extLst>
            </p:cNvPr>
            <p:cNvSpPr txBox="1"/>
            <p:nvPr/>
          </p:nvSpPr>
          <p:spPr>
            <a:xfrm>
              <a:off x="6038391" y="4447615"/>
              <a:ext cx="729829" cy="329927"/>
            </a:xfrm>
            <a:prstGeom prst="rect">
              <a:avLst/>
            </a:prstGeom>
            <a:noFill/>
            <a:ln>
              <a:noFill/>
            </a:ln>
          </p:spPr>
          <p:txBody>
            <a:bodyPr spcFirstLastPara="1" wrap="square" lIns="91425" tIns="91425" rIns="91425" bIns="91425" anchor="t" anchorCtr="0">
              <a:spAutoFit/>
            </a:bodyPr>
            <a:lstStyle/>
            <a:p>
              <a:pPr algn="ctr"/>
              <a:r>
                <a:rPr lang="en-US" altLang="ja-JP" sz="1600" b="1" dirty="0">
                  <a:latin typeface="UD デジタル 教科書体 N-B" panose="02020700000000000000" pitchFamily="17" charset="-128"/>
                  <a:ea typeface="UD デジタル 教科書体 N-B" panose="02020700000000000000" pitchFamily="17" charset="-128"/>
                  <a:sym typeface="Kosugi"/>
                </a:rPr>
                <a:t>250</a:t>
              </a:r>
              <a:endParaRPr sz="1600" dirty="0">
                <a:latin typeface="UD デジタル 教科書体 N-B" panose="02020700000000000000" pitchFamily="17" charset="-128"/>
                <a:ea typeface="UD デジタル 教科書体 N-B" panose="02020700000000000000" pitchFamily="17" charset="-128"/>
              </a:endParaRPr>
            </a:p>
          </p:txBody>
        </p:sp>
        <p:sp>
          <p:nvSpPr>
            <p:cNvPr id="54" name="Google Shape;408;p42">
              <a:extLst>
                <a:ext uri="{FF2B5EF4-FFF2-40B4-BE49-F238E27FC236}">
                  <a16:creationId xmlns:a16="http://schemas.microsoft.com/office/drawing/2014/main" id="{959E8B3D-5C8C-4A1D-9AD6-6774D4B1D491}"/>
                </a:ext>
              </a:extLst>
            </p:cNvPr>
            <p:cNvSpPr txBox="1"/>
            <p:nvPr/>
          </p:nvSpPr>
          <p:spPr>
            <a:xfrm>
              <a:off x="6038391" y="3636381"/>
              <a:ext cx="729829" cy="329927"/>
            </a:xfrm>
            <a:prstGeom prst="rect">
              <a:avLst/>
            </a:prstGeom>
            <a:noFill/>
            <a:ln>
              <a:noFill/>
            </a:ln>
          </p:spPr>
          <p:txBody>
            <a:bodyPr spcFirstLastPara="1" wrap="square" lIns="91425" tIns="91425" rIns="91425" bIns="91425" anchor="t" anchorCtr="0">
              <a:spAutoFit/>
            </a:bodyPr>
            <a:lstStyle/>
            <a:p>
              <a:pPr algn="ctr"/>
              <a:r>
                <a:rPr lang="en-US" altLang="ja-JP" sz="1600" b="1" dirty="0">
                  <a:latin typeface="UD デジタル 教科書体 N-B" panose="02020700000000000000" pitchFamily="17" charset="-128"/>
                  <a:ea typeface="UD デジタル 教科書体 N-B" panose="02020700000000000000" pitchFamily="17" charset="-128"/>
                  <a:sym typeface="Kosugi"/>
                </a:rPr>
                <a:t>500</a:t>
              </a:r>
              <a:endParaRPr sz="1600" dirty="0">
                <a:latin typeface="UD デジタル 教科書体 N-B" panose="02020700000000000000" pitchFamily="17" charset="-128"/>
                <a:ea typeface="UD デジタル 教科書体 N-B" panose="02020700000000000000" pitchFamily="17" charset="-128"/>
              </a:endParaRPr>
            </a:p>
          </p:txBody>
        </p:sp>
        <p:sp>
          <p:nvSpPr>
            <p:cNvPr id="55" name="Google Shape;408;p42">
              <a:extLst>
                <a:ext uri="{FF2B5EF4-FFF2-40B4-BE49-F238E27FC236}">
                  <a16:creationId xmlns:a16="http://schemas.microsoft.com/office/drawing/2014/main" id="{C7D4E8EB-E104-419B-884C-5C4397AA5DF2}"/>
                </a:ext>
              </a:extLst>
            </p:cNvPr>
            <p:cNvSpPr txBox="1"/>
            <p:nvPr/>
          </p:nvSpPr>
          <p:spPr>
            <a:xfrm>
              <a:off x="6038391" y="2884541"/>
              <a:ext cx="729829" cy="329927"/>
            </a:xfrm>
            <a:prstGeom prst="rect">
              <a:avLst/>
            </a:prstGeom>
            <a:noFill/>
            <a:ln>
              <a:noFill/>
            </a:ln>
          </p:spPr>
          <p:txBody>
            <a:bodyPr spcFirstLastPara="1" wrap="square" lIns="91425" tIns="91425" rIns="91425" bIns="91425" anchor="t" anchorCtr="0">
              <a:spAutoFit/>
            </a:bodyPr>
            <a:lstStyle/>
            <a:p>
              <a:pPr algn="ctr"/>
              <a:r>
                <a:rPr lang="en-US" altLang="ja-JP" sz="1600" b="1" dirty="0">
                  <a:latin typeface="UD デジタル 教科書体 N-B" panose="02020700000000000000" pitchFamily="17" charset="-128"/>
                  <a:ea typeface="UD デジタル 教科書体 N-B" panose="02020700000000000000" pitchFamily="17" charset="-128"/>
                  <a:sym typeface="Kosugi"/>
                </a:rPr>
                <a:t>750</a:t>
              </a:r>
              <a:endParaRPr sz="1600" dirty="0">
                <a:latin typeface="UD デジタル 教科書体 N-B" panose="02020700000000000000" pitchFamily="17" charset="-128"/>
                <a:ea typeface="UD デジタル 教科書体 N-B" panose="02020700000000000000" pitchFamily="17" charset="-128"/>
              </a:endParaRPr>
            </a:p>
          </p:txBody>
        </p:sp>
      </p:grpSp>
      <p:sp>
        <p:nvSpPr>
          <p:cNvPr id="40" name="Google Shape;227;p26">
            <a:extLst>
              <a:ext uri="{FF2B5EF4-FFF2-40B4-BE49-F238E27FC236}">
                <a16:creationId xmlns:a16="http://schemas.microsoft.com/office/drawing/2014/main" id="{7F3B92CE-A532-437D-A32A-B49D098BBCE0}"/>
              </a:ext>
            </a:extLst>
          </p:cNvPr>
          <p:cNvSpPr txBox="1"/>
          <p:nvPr/>
        </p:nvSpPr>
        <p:spPr>
          <a:xfrm>
            <a:off x="-190875" y="5009427"/>
            <a:ext cx="1346858" cy="647227"/>
          </a:xfrm>
          <a:prstGeom prst="rect">
            <a:avLst/>
          </a:prstGeom>
          <a:noFill/>
          <a:ln>
            <a:noFill/>
          </a:ln>
        </p:spPr>
        <p:txBody>
          <a:bodyPr spcFirstLastPara="1" wrap="square" lIns="121900" tIns="60927" rIns="121900" bIns="60927" anchor="ctr" anchorCtr="0">
            <a:noAutofit/>
          </a:bodyPr>
          <a:lstStyle/>
          <a:p>
            <a:pPr algn="ctr"/>
            <a:r>
              <a:rPr lang="ja-JP" altLang="en-US" sz="1900" b="1" dirty="0">
                <a:latin typeface="UD デジタル 教科書体 N-B" panose="02020700000000000000" pitchFamily="17" charset="-128"/>
                <a:ea typeface="UD デジタル 教科書体 N-B" panose="02020700000000000000" pitchFamily="17" charset="-128"/>
                <a:cs typeface="Kosugi"/>
                <a:sym typeface="Kosugi"/>
              </a:rPr>
              <a:t>（分）</a:t>
            </a:r>
            <a:endParaRPr sz="1900" b="1" dirty="0">
              <a:latin typeface="UD デジタル 教科書体 N-B" panose="02020700000000000000" pitchFamily="17" charset="-128"/>
              <a:ea typeface="UD デジタル 教科書体 N-B" panose="02020700000000000000" pitchFamily="17" charset="-128"/>
              <a:cs typeface="Kosugi"/>
              <a:sym typeface="Kosugi"/>
            </a:endParaRPr>
          </a:p>
        </p:txBody>
      </p:sp>
      <p:sp>
        <p:nvSpPr>
          <p:cNvPr id="41" name="Google Shape;227;p26">
            <a:extLst>
              <a:ext uri="{FF2B5EF4-FFF2-40B4-BE49-F238E27FC236}">
                <a16:creationId xmlns:a16="http://schemas.microsoft.com/office/drawing/2014/main" id="{7F3B92CE-A532-437D-A32A-B49D098BBCE0}"/>
              </a:ext>
            </a:extLst>
          </p:cNvPr>
          <p:cNvSpPr txBox="1"/>
          <p:nvPr/>
        </p:nvSpPr>
        <p:spPr>
          <a:xfrm>
            <a:off x="5792239" y="5085613"/>
            <a:ext cx="1346859" cy="647227"/>
          </a:xfrm>
          <a:prstGeom prst="rect">
            <a:avLst/>
          </a:prstGeom>
          <a:noFill/>
          <a:ln>
            <a:noFill/>
          </a:ln>
        </p:spPr>
        <p:txBody>
          <a:bodyPr spcFirstLastPara="1" wrap="square" lIns="121900" tIns="60927" rIns="121900" bIns="60927" anchor="ctr" anchorCtr="0">
            <a:noAutofit/>
          </a:bodyPr>
          <a:lstStyle/>
          <a:p>
            <a:pPr algn="ctr"/>
            <a:r>
              <a:rPr lang="ja-JP" altLang="en-US" sz="1900" b="1" dirty="0">
                <a:latin typeface="UD デジタル 教科書体 N-B" panose="02020700000000000000" pitchFamily="17" charset="-128"/>
                <a:ea typeface="UD デジタル 教科書体 N-B" panose="02020700000000000000" pitchFamily="17" charset="-128"/>
                <a:cs typeface="Kosugi"/>
                <a:sym typeface="Kosugi"/>
              </a:rPr>
              <a:t>（分）</a:t>
            </a:r>
            <a:endParaRPr sz="1900" b="1" dirty="0">
              <a:latin typeface="UD デジタル 教科書体 N-B" panose="02020700000000000000" pitchFamily="17" charset="-128"/>
              <a:ea typeface="UD デジタル 教科書体 N-B" panose="02020700000000000000" pitchFamily="17" charset="-128"/>
              <a:cs typeface="Kosugi"/>
              <a:sym typeface="Kosugi"/>
            </a:endParaRPr>
          </a:p>
        </p:txBody>
      </p:sp>
      <p:sp>
        <p:nvSpPr>
          <p:cNvPr id="42" name="Google Shape;250;p28">
            <a:extLst>
              <a:ext uri="{FF2B5EF4-FFF2-40B4-BE49-F238E27FC236}">
                <a16:creationId xmlns:a16="http://schemas.microsoft.com/office/drawing/2014/main" id="{EAE287F5-6046-4CCC-946D-2944507C4BDE}"/>
              </a:ext>
            </a:extLst>
          </p:cNvPr>
          <p:cNvSpPr txBox="1"/>
          <p:nvPr/>
        </p:nvSpPr>
        <p:spPr>
          <a:xfrm>
            <a:off x="4018858" y="6405200"/>
            <a:ext cx="7702089" cy="523308"/>
          </a:xfrm>
          <a:prstGeom prst="rect">
            <a:avLst/>
          </a:prstGeom>
          <a:noFill/>
          <a:ln>
            <a:noFill/>
          </a:ln>
        </p:spPr>
        <p:txBody>
          <a:bodyPr spcFirstLastPara="1" wrap="square" lIns="121900" tIns="121900" rIns="121900" bIns="121900" anchor="t" anchorCtr="0">
            <a:spAutoFit/>
          </a:bodyPr>
          <a:lstStyle/>
          <a:p>
            <a:r>
              <a:rPr lang="en-US" altLang="ja-JP" sz="1801" dirty="0">
                <a:solidFill>
                  <a:schemeClr val="dk1"/>
                </a:solidFill>
                <a:latin typeface="UD デジタル 教科書体 N-B" panose="02020700000000000000" pitchFamily="17" charset="-128"/>
                <a:ea typeface="UD デジタル 教科書体 N-B" panose="02020700000000000000" pitchFamily="17" charset="-128"/>
                <a:cs typeface="Kosugi"/>
                <a:sym typeface="Kosugi"/>
              </a:rPr>
              <a:t>※</a:t>
            </a:r>
            <a:r>
              <a:rPr lang="ja-JP" altLang="en-US" sz="1801" dirty="0">
                <a:solidFill>
                  <a:schemeClr val="dk1"/>
                </a:solidFill>
                <a:latin typeface="UD デジタル 教科書体 N-B" panose="02020700000000000000" pitchFamily="17" charset="-128"/>
                <a:ea typeface="UD デジタル 教科書体 N-B" panose="02020700000000000000" pitchFamily="17" charset="-128"/>
                <a:cs typeface="Kosugi"/>
                <a:sym typeface="Kosugi"/>
              </a:rPr>
              <a:t>出典：</a:t>
            </a:r>
            <a:r>
              <a:rPr lang="en-US" altLang="ja-JP" sz="1801" dirty="0">
                <a:solidFill>
                  <a:schemeClr val="dk1"/>
                </a:solidFill>
                <a:latin typeface="UD デジタル 教科書体 N-B" panose="02020700000000000000" pitchFamily="17" charset="-128"/>
                <a:ea typeface="UD デジタル 教科書体 N-B" panose="02020700000000000000" pitchFamily="17" charset="-128"/>
                <a:cs typeface="Kosugi"/>
                <a:sym typeface="Kosugi"/>
              </a:rPr>
              <a:t>2018 </a:t>
            </a:r>
            <a:r>
              <a:rPr lang="ja-JP" altLang="en-US" sz="1801" dirty="0">
                <a:solidFill>
                  <a:schemeClr val="dk1"/>
                </a:solidFill>
                <a:latin typeface="UD デジタル 教科書体 N-B" panose="02020700000000000000" pitchFamily="17" charset="-128"/>
                <a:ea typeface="UD デジタル 教科書体 N-B" panose="02020700000000000000" pitchFamily="17" charset="-128"/>
                <a:cs typeface="Kosugi"/>
                <a:sym typeface="Kosugi"/>
              </a:rPr>
              <a:t>年社会保障・人口問題基本調査第 </a:t>
            </a:r>
            <a:r>
              <a:rPr lang="en-US" altLang="ja-JP" sz="1801" dirty="0">
                <a:solidFill>
                  <a:schemeClr val="dk1"/>
                </a:solidFill>
                <a:latin typeface="UD デジタル 教科書体 N-B" panose="02020700000000000000" pitchFamily="17" charset="-128"/>
                <a:ea typeface="UD デジタル 教科書体 N-B" panose="02020700000000000000" pitchFamily="17" charset="-128"/>
                <a:cs typeface="Kosugi"/>
                <a:sym typeface="Kosugi"/>
              </a:rPr>
              <a:t>6 </a:t>
            </a:r>
            <a:r>
              <a:rPr lang="ja-JP" altLang="en-US" sz="1801" dirty="0">
                <a:solidFill>
                  <a:schemeClr val="dk1"/>
                </a:solidFill>
                <a:latin typeface="UD デジタル 教科書体 N-B" panose="02020700000000000000" pitchFamily="17" charset="-128"/>
                <a:ea typeface="UD デジタル 教科書体 N-B" panose="02020700000000000000" pitchFamily="17" charset="-128"/>
                <a:cs typeface="Kosugi"/>
                <a:sym typeface="Kosugi"/>
              </a:rPr>
              <a:t>回全国家庭動向調査</a:t>
            </a:r>
            <a:endParaRPr sz="1801" dirty="0">
              <a:solidFill>
                <a:schemeClr val="dk1"/>
              </a:solidFill>
              <a:latin typeface="UD デジタル 教科書体 N-B" panose="02020700000000000000" pitchFamily="17" charset="-128"/>
              <a:ea typeface="UD デジタル 教科書体 N-B" panose="02020700000000000000" pitchFamily="17" charset="-128"/>
              <a:cs typeface="Kosugi"/>
              <a:sym typeface="Kosugi"/>
            </a:endParaRPr>
          </a:p>
        </p:txBody>
      </p:sp>
    </p:spTree>
    <p:extLst>
      <p:ext uri="{BB962C8B-B14F-4D97-AF65-F5344CB8AC3E}">
        <p14:creationId xmlns:p14="http://schemas.microsoft.com/office/powerpoint/2010/main" val="22265503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40" name="雲 39"/>
          <p:cNvSpPr/>
          <p:nvPr/>
        </p:nvSpPr>
        <p:spPr>
          <a:xfrm>
            <a:off x="9146465" y="1640587"/>
            <a:ext cx="2572555" cy="1871727"/>
          </a:xfrm>
          <a:prstGeom prst="cloud">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801">
              <a:latin typeface="UD デジタル 教科書体 N-B" panose="02020700000000000000" pitchFamily="17" charset="-128"/>
              <a:ea typeface="UD デジタル 教科書体 N-B" panose="02020700000000000000" pitchFamily="17" charset="-128"/>
            </a:endParaRPr>
          </a:p>
        </p:txBody>
      </p:sp>
      <p:sp>
        <p:nvSpPr>
          <p:cNvPr id="7" name="雲 6"/>
          <p:cNvSpPr/>
          <p:nvPr/>
        </p:nvSpPr>
        <p:spPr>
          <a:xfrm>
            <a:off x="3348554" y="1550633"/>
            <a:ext cx="2742844" cy="1871727"/>
          </a:xfrm>
          <a:prstGeom prst="cloud">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801">
              <a:latin typeface="UD デジタル 教科書体 N-B" panose="02020700000000000000" pitchFamily="17" charset="-128"/>
              <a:ea typeface="UD デジタル 教科書体 N-B" panose="02020700000000000000" pitchFamily="17" charset="-128"/>
            </a:endParaRPr>
          </a:p>
        </p:txBody>
      </p:sp>
      <p:sp>
        <p:nvSpPr>
          <p:cNvPr id="6" name="Google Shape;114;p17">
            <a:extLst>
              <a:ext uri="{FF2B5EF4-FFF2-40B4-BE49-F238E27FC236}">
                <a16:creationId xmlns:a16="http://schemas.microsoft.com/office/drawing/2014/main" id="{27D14CB8-947C-AD41-8218-4D8A49C8BFB5}"/>
              </a:ext>
            </a:extLst>
          </p:cNvPr>
          <p:cNvSpPr txBox="1">
            <a:spLocks noGrp="1"/>
          </p:cNvSpPr>
          <p:nvPr>
            <p:ph type="sldNum" sz="quarter" idx="12"/>
          </p:nvPr>
        </p:nvSpPr>
        <p:spPr>
          <a:xfrm>
            <a:off x="11780207" y="6587759"/>
            <a:ext cx="388800" cy="232500"/>
          </a:xfrm>
          <a:prstGeom prst="rect">
            <a:avLst/>
          </a:prstGeom>
          <a:noFill/>
          <a:ln>
            <a:noFill/>
          </a:ln>
        </p:spPr>
        <p:txBody>
          <a:bodyPr spcFirstLastPara="1" vert="horz" wrap="square" lIns="43675" tIns="43675" rIns="43675" bIns="43675" rtlCol="0" anchor="t" anchorCtr="0">
            <a:noAutofit/>
          </a:bodyPr>
          <a:lstStyle/>
          <a:p>
            <a:pPr algn="ctr">
              <a:buClr>
                <a:srgbClr val="271818"/>
              </a:buClr>
              <a:buSzPts val="1600"/>
            </a:pPr>
            <a:fld id="{00000000-1234-1234-1234-123412341234}" type="slidenum">
              <a:rPr lang="en-US" altLang="ja-JP">
                <a:latin typeface="UD デジタル 教科書体 N-B" panose="02020700000000000000" pitchFamily="17" charset="-128"/>
                <a:ea typeface="UD デジタル 教科書体 N-B" panose="02020700000000000000" pitchFamily="17" charset="-128"/>
              </a:rPr>
              <a:pPr algn="ctr">
                <a:buClr>
                  <a:srgbClr val="271818"/>
                </a:buClr>
                <a:buSzPts val="1600"/>
              </a:pPr>
              <a:t>6</a:t>
            </a:fld>
            <a:endParaRPr dirty="0">
              <a:latin typeface="UD デジタル 教科書体 N-B" panose="02020700000000000000" pitchFamily="17" charset="-128"/>
              <a:ea typeface="UD デジタル 教科書体 N-B" panose="02020700000000000000" pitchFamily="17" charset="-128"/>
            </a:endParaRPr>
          </a:p>
        </p:txBody>
      </p:sp>
      <p:sp>
        <p:nvSpPr>
          <p:cNvPr id="16" name="Google Shape;233;p27">
            <a:extLst>
              <a:ext uri="{FF2B5EF4-FFF2-40B4-BE49-F238E27FC236}">
                <a16:creationId xmlns:a16="http://schemas.microsoft.com/office/drawing/2014/main" id="{BC65E28E-93A8-4D37-900D-3184325B9952}"/>
              </a:ext>
            </a:extLst>
          </p:cNvPr>
          <p:cNvSpPr txBox="1"/>
          <p:nvPr/>
        </p:nvSpPr>
        <p:spPr>
          <a:xfrm>
            <a:off x="637403" y="150815"/>
            <a:ext cx="10917300" cy="718991"/>
          </a:xfrm>
          <a:prstGeom prst="rect">
            <a:avLst/>
          </a:prstGeom>
          <a:solidFill>
            <a:schemeClr val="accent1">
              <a:lumMod val="40000"/>
              <a:lumOff val="60000"/>
            </a:schemeClr>
          </a:solidFill>
          <a:ln>
            <a:noFill/>
          </a:ln>
        </p:spPr>
        <p:txBody>
          <a:bodyPr spcFirstLastPara="1" wrap="square" lIns="121900" tIns="121900" rIns="121900" bIns="121900" anchor="ctr" anchorCtr="0">
            <a:noAutofit/>
          </a:bodyPr>
          <a:lstStyle/>
          <a:p>
            <a:r>
              <a:rPr lang="ja-JP" altLang="en-US" sz="3200" b="1" dirty="0">
                <a:latin typeface="UD デジタル 教科書体 N-B" panose="02020700000000000000" pitchFamily="17" charset="-128"/>
                <a:ea typeface="UD デジタル 教科書体 N-B" panose="02020700000000000000" pitchFamily="17" charset="-128"/>
              </a:rPr>
              <a:t>妻と夫の平均家事育児時間</a:t>
            </a:r>
            <a:endParaRPr sz="3200" b="1" dirty="0">
              <a:latin typeface="UD デジタル 教科書体 N-B" panose="02020700000000000000" pitchFamily="17" charset="-128"/>
              <a:ea typeface="UD デジタル 教科書体 N-B" panose="02020700000000000000" pitchFamily="17" charset="-128"/>
            </a:endParaRPr>
          </a:p>
        </p:txBody>
      </p:sp>
      <p:sp>
        <p:nvSpPr>
          <p:cNvPr id="15" name="Google Shape;227;p26">
            <a:extLst>
              <a:ext uri="{FF2B5EF4-FFF2-40B4-BE49-F238E27FC236}">
                <a16:creationId xmlns:a16="http://schemas.microsoft.com/office/drawing/2014/main" id="{A80BE28E-C026-4769-9AD5-FE5F50F13946}"/>
              </a:ext>
            </a:extLst>
          </p:cNvPr>
          <p:cNvSpPr txBox="1"/>
          <p:nvPr/>
        </p:nvSpPr>
        <p:spPr>
          <a:xfrm>
            <a:off x="280841" y="921916"/>
            <a:ext cx="5332319" cy="691427"/>
          </a:xfrm>
          <a:prstGeom prst="rect">
            <a:avLst/>
          </a:prstGeom>
          <a:noFill/>
          <a:ln>
            <a:noFill/>
          </a:ln>
        </p:spPr>
        <p:txBody>
          <a:bodyPr spcFirstLastPara="1" wrap="square" lIns="121900" tIns="60927" rIns="121900" bIns="60927" anchor="ctr" anchorCtr="0">
            <a:noAutofit/>
          </a:bodyPr>
          <a:lstStyle/>
          <a:p>
            <a:pPr algn="ctr"/>
            <a:r>
              <a:rPr lang="ja-JP" altLang="en-US" sz="2400" b="1" u="sng" dirty="0">
                <a:latin typeface="UD デジタル 教科書体 N-B" panose="02020700000000000000" pitchFamily="17" charset="-128"/>
                <a:ea typeface="UD デジタル 教科書体 N-B" panose="02020700000000000000" pitchFamily="17" charset="-128"/>
                <a:cs typeface="Kosugi"/>
                <a:sym typeface="Kosugi"/>
              </a:rPr>
              <a:t>妻と夫の平均</a:t>
            </a:r>
            <a:r>
              <a:rPr lang="ja-JP" altLang="en-US" sz="3200" b="1" u="sng" dirty="0">
                <a:solidFill>
                  <a:srgbClr val="FF0000"/>
                </a:solidFill>
                <a:latin typeface="UD デジタル 教科書体 N-B" panose="02020700000000000000" pitchFamily="17" charset="-128"/>
                <a:ea typeface="UD デジタル 教科書体 N-B" panose="02020700000000000000" pitchFamily="17" charset="-128"/>
                <a:cs typeface="Kosugi"/>
                <a:sym typeface="Kosugi"/>
              </a:rPr>
              <a:t>家事</a:t>
            </a:r>
            <a:r>
              <a:rPr lang="ja-JP" altLang="en-US" sz="2400" b="1" u="sng" dirty="0">
                <a:latin typeface="UD デジタル 教科書体 N-B" panose="02020700000000000000" pitchFamily="17" charset="-128"/>
                <a:ea typeface="UD デジタル 教科書体 N-B" panose="02020700000000000000" pitchFamily="17" charset="-128"/>
                <a:cs typeface="Kosugi"/>
                <a:sym typeface="Kosugi"/>
              </a:rPr>
              <a:t>時間</a:t>
            </a:r>
            <a:endParaRPr sz="2400" b="1" u="sng" dirty="0">
              <a:latin typeface="UD デジタル 教科書体 N-B" panose="02020700000000000000" pitchFamily="17" charset="-128"/>
              <a:ea typeface="UD デジタル 教科書体 N-B" panose="02020700000000000000" pitchFamily="17" charset="-128"/>
              <a:cs typeface="Kosugi"/>
              <a:sym typeface="Kosugi"/>
            </a:endParaRPr>
          </a:p>
        </p:txBody>
      </p:sp>
      <p:cxnSp>
        <p:nvCxnSpPr>
          <p:cNvPr id="21" name="Google Shape;406;p42">
            <a:extLst>
              <a:ext uri="{FF2B5EF4-FFF2-40B4-BE49-F238E27FC236}">
                <a16:creationId xmlns:a16="http://schemas.microsoft.com/office/drawing/2014/main" id="{D34A09E6-7630-47CB-8EA1-6F5D40C9BFA8}"/>
              </a:ext>
            </a:extLst>
          </p:cNvPr>
          <p:cNvCxnSpPr>
            <a:cxnSpLocks/>
          </p:cNvCxnSpPr>
          <p:nvPr/>
        </p:nvCxnSpPr>
        <p:spPr>
          <a:xfrm>
            <a:off x="2992170" y="3127145"/>
            <a:ext cx="1118455" cy="1284431"/>
          </a:xfrm>
          <a:prstGeom prst="straightConnector1">
            <a:avLst/>
          </a:prstGeom>
          <a:noFill/>
          <a:ln w="38100" cap="flat" cmpd="sng">
            <a:solidFill>
              <a:srgbClr val="0B5394"/>
            </a:solidFill>
            <a:prstDash val="solid"/>
            <a:round/>
            <a:headEnd type="none" w="med" len="med"/>
            <a:tailEnd type="triangle" w="med" len="med"/>
          </a:ln>
        </p:spPr>
      </p:cxnSp>
      <p:grpSp>
        <p:nvGrpSpPr>
          <p:cNvPr id="3" name="グループ化 2"/>
          <p:cNvGrpSpPr/>
          <p:nvPr/>
        </p:nvGrpSpPr>
        <p:grpSpPr>
          <a:xfrm>
            <a:off x="153341" y="1693342"/>
            <a:ext cx="6044771" cy="4308033"/>
            <a:chOff x="215475" y="2065393"/>
            <a:chExt cx="6076160" cy="3839668"/>
          </a:xfrm>
        </p:grpSpPr>
        <p:cxnSp>
          <p:nvCxnSpPr>
            <p:cNvPr id="33" name="直線コネクタ 32">
              <a:extLst>
                <a:ext uri="{FF2B5EF4-FFF2-40B4-BE49-F238E27FC236}">
                  <a16:creationId xmlns:a16="http://schemas.microsoft.com/office/drawing/2014/main" id="{8C452024-99B7-4EC4-8BBE-70EF3DECC9DF}"/>
                </a:ext>
              </a:extLst>
            </p:cNvPr>
            <p:cNvCxnSpPr/>
            <p:nvPr/>
          </p:nvCxnSpPr>
          <p:spPr>
            <a:xfrm>
              <a:off x="1044463" y="3213255"/>
              <a:ext cx="4724400" cy="0"/>
            </a:xfrm>
            <a:prstGeom prst="line">
              <a:avLst/>
            </a:prstGeom>
            <a:ln w="9525">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2" name="グループ化 1"/>
            <p:cNvGrpSpPr/>
            <p:nvPr/>
          </p:nvGrpSpPr>
          <p:grpSpPr>
            <a:xfrm>
              <a:off x="215475" y="2065393"/>
              <a:ext cx="6076160" cy="3839668"/>
              <a:chOff x="441838" y="2884538"/>
              <a:chExt cx="5349363" cy="3235570"/>
            </a:xfrm>
          </p:grpSpPr>
          <p:sp>
            <p:nvSpPr>
              <p:cNvPr id="24" name="Google Shape;227;p26">
                <a:extLst>
                  <a:ext uri="{FF2B5EF4-FFF2-40B4-BE49-F238E27FC236}">
                    <a16:creationId xmlns:a16="http://schemas.microsoft.com/office/drawing/2014/main" id="{7F3B92CE-A532-437D-A32A-B49D098BBCE0}"/>
                  </a:ext>
                </a:extLst>
              </p:cNvPr>
              <p:cNvSpPr txBox="1"/>
              <p:nvPr/>
            </p:nvSpPr>
            <p:spPr>
              <a:xfrm>
                <a:off x="1545880" y="5434424"/>
                <a:ext cx="1790249" cy="550483"/>
              </a:xfrm>
              <a:prstGeom prst="rect">
                <a:avLst/>
              </a:prstGeom>
              <a:noFill/>
              <a:ln>
                <a:noFill/>
              </a:ln>
            </p:spPr>
            <p:txBody>
              <a:bodyPr spcFirstLastPara="1" wrap="square" lIns="121900" tIns="60927" rIns="121900" bIns="60927" anchor="ctr" anchorCtr="0">
                <a:noAutofit/>
              </a:bodyPr>
              <a:lstStyle/>
              <a:p>
                <a:pPr algn="ctr"/>
                <a:r>
                  <a:rPr lang="ja-JP" altLang="en-US" sz="1900" b="1" dirty="0">
                    <a:latin typeface="UD デジタル 教科書体 N-B" panose="02020700000000000000" pitchFamily="17" charset="-128"/>
                    <a:ea typeface="UD デジタル 教科書体 N-B" panose="02020700000000000000" pitchFamily="17" charset="-128"/>
                    <a:cs typeface="Kosugi"/>
                    <a:sym typeface="Kosugi"/>
                  </a:rPr>
                  <a:t>妻</a:t>
                </a:r>
                <a:endParaRPr sz="1900" b="1" dirty="0">
                  <a:latin typeface="UD デジタル 教科書体 N-B" panose="02020700000000000000" pitchFamily="17" charset="-128"/>
                  <a:ea typeface="UD デジタル 教科書体 N-B" panose="02020700000000000000" pitchFamily="17" charset="-128"/>
                  <a:cs typeface="Kosugi"/>
                  <a:sym typeface="Kosugi"/>
                </a:endParaRPr>
              </a:p>
            </p:txBody>
          </p:sp>
          <p:sp>
            <p:nvSpPr>
              <p:cNvPr id="25" name="Google Shape;227;p26">
                <a:extLst>
                  <a:ext uri="{FF2B5EF4-FFF2-40B4-BE49-F238E27FC236}">
                    <a16:creationId xmlns:a16="http://schemas.microsoft.com/office/drawing/2014/main" id="{A060545C-184A-49DF-B8A1-3CDBFC90B8C3}"/>
                  </a:ext>
                </a:extLst>
              </p:cNvPr>
              <p:cNvSpPr txBox="1"/>
              <p:nvPr/>
            </p:nvSpPr>
            <p:spPr>
              <a:xfrm>
                <a:off x="3626299" y="5428682"/>
                <a:ext cx="1757680" cy="691426"/>
              </a:xfrm>
              <a:prstGeom prst="rect">
                <a:avLst/>
              </a:prstGeom>
              <a:noFill/>
              <a:ln>
                <a:noFill/>
              </a:ln>
            </p:spPr>
            <p:txBody>
              <a:bodyPr spcFirstLastPara="1" wrap="square" lIns="121900" tIns="60927" rIns="121900" bIns="60927" anchor="ctr" anchorCtr="0">
                <a:noAutofit/>
              </a:bodyPr>
              <a:lstStyle/>
              <a:p>
                <a:pPr algn="ctr"/>
                <a:r>
                  <a:rPr lang="ja-JP" altLang="en-US" sz="1900" b="1" dirty="0">
                    <a:latin typeface="UD デジタル 教科書体 N-B" panose="02020700000000000000" pitchFamily="17" charset="-128"/>
                    <a:ea typeface="UD デジタル 教科書体 N-B" panose="02020700000000000000" pitchFamily="17" charset="-128"/>
                    <a:cs typeface="Kosugi"/>
                    <a:sym typeface="Kosugi"/>
                  </a:rPr>
                  <a:t>夫</a:t>
                </a:r>
                <a:endParaRPr sz="1900" b="1" dirty="0">
                  <a:latin typeface="UD デジタル 教科書体 N-B" panose="02020700000000000000" pitchFamily="17" charset="-128"/>
                  <a:ea typeface="UD デジタル 教科書体 N-B" panose="02020700000000000000" pitchFamily="17" charset="-128"/>
                  <a:cs typeface="Kosugi"/>
                  <a:sym typeface="Kosugi"/>
                </a:endParaRPr>
              </a:p>
            </p:txBody>
          </p:sp>
          <p:cxnSp>
            <p:nvCxnSpPr>
              <p:cNvPr id="31" name="直線コネクタ 30">
                <a:extLst>
                  <a:ext uri="{FF2B5EF4-FFF2-40B4-BE49-F238E27FC236}">
                    <a16:creationId xmlns:a16="http://schemas.microsoft.com/office/drawing/2014/main" id="{1BBA7FF8-D073-4092-986F-E9DA1FBCDFD7}"/>
                  </a:ext>
                </a:extLst>
              </p:cNvPr>
              <p:cNvCxnSpPr/>
              <p:nvPr/>
            </p:nvCxnSpPr>
            <p:spPr>
              <a:xfrm>
                <a:off x="1066801" y="5424264"/>
                <a:ext cx="47244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2" name="直線コネクタ 31">
                <a:extLst>
                  <a:ext uri="{FF2B5EF4-FFF2-40B4-BE49-F238E27FC236}">
                    <a16:creationId xmlns:a16="http://schemas.microsoft.com/office/drawing/2014/main" id="{4E60E22C-EEE7-4B26-9835-33CBF4E2D3BB}"/>
                  </a:ext>
                </a:extLst>
              </p:cNvPr>
              <p:cNvCxnSpPr/>
              <p:nvPr/>
            </p:nvCxnSpPr>
            <p:spPr>
              <a:xfrm>
                <a:off x="1066801" y="4638038"/>
                <a:ext cx="4724400" cy="0"/>
              </a:xfrm>
              <a:prstGeom prst="line">
                <a:avLst/>
              </a:prstGeom>
              <a:ln w="9525">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4" name="直線コネクタ 33">
                <a:extLst>
                  <a:ext uri="{FF2B5EF4-FFF2-40B4-BE49-F238E27FC236}">
                    <a16:creationId xmlns:a16="http://schemas.microsoft.com/office/drawing/2014/main" id="{C5010521-819C-498F-9B4C-8A9ADBE1AEB2}"/>
                  </a:ext>
                </a:extLst>
              </p:cNvPr>
              <p:cNvCxnSpPr/>
              <p:nvPr/>
            </p:nvCxnSpPr>
            <p:spPr>
              <a:xfrm>
                <a:off x="1066801" y="3065581"/>
                <a:ext cx="4724400" cy="0"/>
              </a:xfrm>
              <a:prstGeom prst="line">
                <a:avLst/>
              </a:prstGeom>
              <a:ln w="9525">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35" name="正方形/長方形 34">
                <a:extLst>
                  <a:ext uri="{FF2B5EF4-FFF2-40B4-BE49-F238E27FC236}">
                    <a16:creationId xmlns:a16="http://schemas.microsoft.com/office/drawing/2014/main" id="{3DCC3B5D-9C1C-4623-8516-017B0C8268E9}"/>
                  </a:ext>
                </a:extLst>
              </p:cNvPr>
              <p:cNvSpPr/>
              <p:nvPr/>
            </p:nvSpPr>
            <p:spPr>
              <a:xfrm>
                <a:off x="1991653" y="3441395"/>
                <a:ext cx="908682" cy="1972709"/>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altLang="ja-JP" sz="3600" dirty="0">
                    <a:solidFill>
                      <a:schemeClr val="tx1"/>
                    </a:solidFill>
                    <a:latin typeface="UD デジタル 教科書体 N-B" panose="02020700000000000000" pitchFamily="17" charset="-128"/>
                    <a:ea typeface="UD デジタル 教科書体 N-B" panose="02020700000000000000" pitchFamily="17" charset="-128"/>
                  </a:rPr>
                  <a:t>263</a:t>
                </a:r>
              </a:p>
            </p:txBody>
          </p:sp>
          <p:sp>
            <p:nvSpPr>
              <p:cNvPr id="36" name="正方形/長方形 35">
                <a:extLst>
                  <a:ext uri="{FF2B5EF4-FFF2-40B4-BE49-F238E27FC236}">
                    <a16:creationId xmlns:a16="http://schemas.microsoft.com/office/drawing/2014/main" id="{E4E5CB13-C581-4BB4-96EB-37072434A0D5}"/>
                  </a:ext>
                </a:extLst>
              </p:cNvPr>
              <p:cNvSpPr/>
              <p:nvPr/>
            </p:nvSpPr>
            <p:spPr>
              <a:xfrm>
                <a:off x="4018789" y="5008882"/>
                <a:ext cx="908682" cy="405223"/>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altLang="ja-JP" sz="3600" dirty="0">
                    <a:solidFill>
                      <a:schemeClr val="bg1"/>
                    </a:solidFill>
                    <a:latin typeface="UD デジタル 教科書体 N-B" panose="02020700000000000000" pitchFamily="17" charset="-128"/>
                    <a:ea typeface="UD デジタル 教科書体 N-B" panose="02020700000000000000" pitchFamily="17" charset="-128"/>
                  </a:rPr>
                  <a:t>37</a:t>
                </a:r>
                <a:endParaRPr lang="ja-JP" altLang="en-US" sz="3600" dirty="0">
                  <a:solidFill>
                    <a:schemeClr val="bg1"/>
                  </a:solidFill>
                  <a:latin typeface="UD デジタル 教科書体 N-B" panose="02020700000000000000" pitchFamily="17" charset="-128"/>
                  <a:ea typeface="UD デジタル 教科書体 N-B" panose="02020700000000000000" pitchFamily="17" charset="-128"/>
                </a:endParaRPr>
              </a:p>
            </p:txBody>
          </p:sp>
          <p:sp>
            <p:nvSpPr>
              <p:cNvPr id="37" name="Google Shape;408;p42">
                <a:extLst>
                  <a:ext uri="{FF2B5EF4-FFF2-40B4-BE49-F238E27FC236}">
                    <a16:creationId xmlns:a16="http://schemas.microsoft.com/office/drawing/2014/main" id="{D4F00819-A44E-45D7-B957-1513DD288E18}"/>
                  </a:ext>
                </a:extLst>
              </p:cNvPr>
              <p:cNvSpPr txBox="1"/>
              <p:nvPr/>
            </p:nvSpPr>
            <p:spPr>
              <a:xfrm>
                <a:off x="441838" y="4447613"/>
                <a:ext cx="729829" cy="323597"/>
              </a:xfrm>
              <a:prstGeom prst="rect">
                <a:avLst/>
              </a:prstGeom>
              <a:noFill/>
              <a:ln>
                <a:noFill/>
              </a:ln>
            </p:spPr>
            <p:txBody>
              <a:bodyPr spcFirstLastPara="1" wrap="square" lIns="91425" tIns="91425" rIns="91425" bIns="91425" anchor="t" anchorCtr="0">
                <a:spAutoFit/>
              </a:bodyPr>
              <a:lstStyle/>
              <a:p>
                <a:pPr algn="ctr"/>
                <a:r>
                  <a:rPr lang="en-US" altLang="ja-JP" sz="1600" b="1" dirty="0">
                    <a:latin typeface="UD デジタル 教科書体 N-B" panose="02020700000000000000" pitchFamily="17" charset="-128"/>
                    <a:ea typeface="UD デジタル 教科書体 N-B" panose="02020700000000000000" pitchFamily="17" charset="-128"/>
                    <a:sym typeface="Kosugi"/>
                  </a:rPr>
                  <a:t>100</a:t>
                </a:r>
                <a:endParaRPr sz="1600" dirty="0">
                  <a:latin typeface="UD デジタル 教科書体 N-B" panose="02020700000000000000" pitchFamily="17" charset="-128"/>
                  <a:ea typeface="UD デジタル 教科書体 N-B" panose="02020700000000000000" pitchFamily="17" charset="-128"/>
                </a:endParaRPr>
              </a:p>
            </p:txBody>
          </p:sp>
          <p:sp>
            <p:nvSpPr>
              <p:cNvPr id="38" name="Google Shape;408;p42">
                <a:extLst>
                  <a:ext uri="{FF2B5EF4-FFF2-40B4-BE49-F238E27FC236}">
                    <a16:creationId xmlns:a16="http://schemas.microsoft.com/office/drawing/2014/main" id="{FB225BBD-7AA0-4BDF-B8C3-CEC9DCA4E635}"/>
                  </a:ext>
                </a:extLst>
              </p:cNvPr>
              <p:cNvSpPr txBox="1"/>
              <p:nvPr/>
            </p:nvSpPr>
            <p:spPr>
              <a:xfrm>
                <a:off x="441838" y="3636378"/>
                <a:ext cx="729829" cy="323597"/>
              </a:xfrm>
              <a:prstGeom prst="rect">
                <a:avLst/>
              </a:prstGeom>
              <a:noFill/>
              <a:ln>
                <a:noFill/>
              </a:ln>
            </p:spPr>
            <p:txBody>
              <a:bodyPr spcFirstLastPara="1" wrap="square" lIns="91425" tIns="91425" rIns="91425" bIns="91425" anchor="t" anchorCtr="0">
                <a:spAutoFit/>
              </a:bodyPr>
              <a:lstStyle/>
              <a:p>
                <a:pPr algn="ctr"/>
                <a:r>
                  <a:rPr lang="en-US" altLang="ja-JP" sz="1600" b="1" dirty="0">
                    <a:latin typeface="UD デジタル 教科書体 N-B" panose="02020700000000000000" pitchFamily="17" charset="-128"/>
                    <a:ea typeface="UD デジタル 教科書体 N-B" panose="02020700000000000000" pitchFamily="17" charset="-128"/>
                    <a:sym typeface="Kosugi"/>
                  </a:rPr>
                  <a:t>200</a:t>
                </a:r>
                <a:endParaRPr sz="1600" dirty="0">
                  <a:latin typeface="UD デジタル 教科書体 N-B" panose="02020700000000000000" pitchFamily="17" charset="-128"/>
                  <a:ea typeface="UD デジタル 教科書体 N-B" panose="02020700000000000000" pitchFamily="17" charset="-128"/>
                </a:endParaRPr>
              </a:p>
            </p:txBody>
          </p:sp>
          <p:sp>
            <p:nvSpPr>
              <p:cNvPr id="39" name="Google Shape;408;p42">
                <a:extLst>
                  <a:ext uri="{FF2B5EF4-FFF2-40B4-BE49-F238E27FC236}">
                    <a16:creationId xmlns:a16="http://schemas.microsoft.com/office/drawing/2014/main" id="{95E6BF5B-5126-4D6C-B526-6CD71F44DCEA}"/>
                  </a:ext>
                </a:extLst>
              </p:cNvPr>
              <p:cNvSpPr txBox="1"/>
              <p:nvPr/>
            </p:nvSpPr>
            <p:spPr>
              <a:xfrm>
                <a:off x="441838" y="2884538"/>
                <a:ext cx="729829" cy="323597"/>
              </a:xfrm>
              <a:prstGeom prst="rect">
                <a:avLst/>
              </a:prstGeom>
              <a:noFill/>
              <a:ln>
                <a:noFill/>
              </a:ln>
            </p:spPr>
            <p:txBody>
              <a:bodyPr spcFirstLastPara="1" wrap="square" lIns="91425" tIns="91425" rIns="91425" bIns="91425" anchor="t" anchorCtr="0">
                <a:spAutoFit/>
              </a:bodyPr>
              <a:lstStyle/>
              <a:p>
                <a:pPr algn="ctr"/>
                <a:r>
                  <a:rPr lang="en-US" altLang="ja-JP" sz="1600" b="1" dirty="0">
                    <a:latin typeface="UD デジタル 教科書体 N-B" panose="02020700000000000000" pitchFamily="17" charset="-128"/>
                    <a:ea typeface="UD デジタル 教科書体 N-B" panose="02020700000000000000" pitchFamily="17" charset="-128"/>
                    <a:sym typeface="Kosugi"/>
                  </a:rPr>
                  <a:t>300</a:t>
                </a:r>
                <a:endParaRPr sz="1600" dirty="0">
                  <a:latin typeface="UD デジタル 教科書体 N-B" panose="02020700000000000000" pitchFamily="17" charset="-128"/>
                  <a:ea typeface="UD デジタル 教科書体 N-B" panose="02020700000000000000" pitchFamily="17" charset="-128"/>
                </a:endParaRPr>
              </a:p>
            </p:txBody>
          </p:sp>
          <p:sp>
            <p:nvSpPr>
              <p:cNvPr id="41" name="Google Shape;407;p42">
                <a:extLst>
                  <a:ext uri="{FF2B5EF4-FFF2-40B4-BE49-F238E27FC236}">
                    <a16:creationId xmlns:a16="http://schemas.microsoft.com/office/drawing/2014/main" id="{B719753E-5411-4A39-9620-B2EBCC312EC3}"/>
                  </a:ext>
                </a:extLst>
              </p:cNvPr>
              <p:cNvSpPr txBox="1"/>
              <p:nvPr/>
            </p:nvSpPr>
            <p:spPr>
              <a:xfrm>
                <a:off x="3752936" y="2987312"/>
                <a:ext cx="1832497" cy="994049"/>
              </a:xfrm>
              <a:prstGeom prst="rect">
                <a:avLst/>
              </a:prstGeom>
              <a:noFill/>
              <a:ln>
                <a:noFill/>
              </a:ln>
            </p:spPr>
            <p:txBody>
              <a:bodyPr spcFirstLastPara="1" wrap="square" lIns="91425" tIns="91425" rIns="91425" bIns="91425" anchor="t" anchorCtr="0">
                <a:spAutoFit/>
              </a:bodyPr>
              <a:lstStyle/>
              <a:p>
                <a:r>
                  <a:rPr lang="ja-JP" altLang="en-US" sz="3200" dirty="0">
                    <a:solidFill>
                      <a:srgbClr val="0B5394"/>
                    </a:solidFill>
                    <a:latin typeface="UD デジタル 教科書体 N-B" panose="02020700000000000000" pitchFamily="17" charset="-128"/>
                    <a:ea typeface="UD デジタル 教科書体 N-B" panose="02020700000000000000" pitchFamily="17" charset="-128"/>
                  </a:rPr>
                  <a:t>妻の</a:t>
                </a:r>
                <a:endParaRPr lang="en-US" altLang="ja-JP" sz="3200" dirty="0">
                  <a:solidFill>
                    <a:srgbClr val="0B5394"/>
                  </a:solidFill>
                  <a:latin typeface="UD デジタル 教科書体 N-B" panose="02020700000000000000" pitchFamily="17" charset="-128"/>
                  <a:ea typeface="UD デジタル 教科書体 N-B" panose="02020700000000000000" pitchFamily="17" charset="-128"/>
                </a:endParaRPr>
              </a:p>
              <a:p>
                <a:r>
                  <a:rPr lang="ja-JP" altLang="en-US" sz="4201" b="1" dirty="0">
                    <a:solidFill>
                      <a:srgbClr val="FF0000"/>
                    </a:solidFill>
                    <a:effectLst>
                      <a:outerShdw blurRad="38100" dist="38100" dir="2700000" algn="tl">
                        <a:srgbClr val="000000">
                          <a:alpha val="43137"/>
                        </a:srgbClr>
                      </a:outerShdw>
                    </a:effectLst>
                    <a:latin typeface="UD デジタル 教科書体 N-B" panose="02020700000000000000" pitchFamily="17" charset="-128"/>
                    <a:ea typeface="UD デジタル 教科書体 N-B" panose="02020700000000000000" pitchFamily="17" charset="-128"/>
                  </a:rPr>
                  <a:t>１／７</a:t>
                </a:r>
                <a:endParaRPr lang="en-US" altLang="ja-JP" sz="4201" b="1" dirty="0">
                  <a:solidFill>
                    <a:srgbClr val="FF0000"/>
                  </a:solidFill>
                  <a:effectLst>
                    <a:outerShdw blurRad="38100" dist="38100" dir="2700000" algn="tl">
                      <a:srgbClr val="000000">
                        <a:alpha val="43137"/>
                      </a:srgbClr>
                    </a:outerShdw>
                  </a:effectLst>
                  <a:latin typeface="UD デジタル 教科書体 N-B" panose="02020700000000000000" pitchFamily="17" charset="-128"/>
                  <a:ea typeface="UD デジタル 教科書体 N-B" panose="02020700000000000000" pitchFamily="17" charset="-128"/>
                </a:endParaRPr>
              </a:p>
            </p:txBody>
          </p:sp>
        </p:grpSp>
      </p:grpSp>
      <p:sp>
        <p:nvSpPr>
          <p:cNvPr id="43" name="Google Shape;227;p26">
            <a:extLst>
              <a:ext uri="{FF2B5EF4-FFF2-40B4-BE49-F238E27FC236}">
                <a16:creationId xmlns:a16="http://schemas.microsoft.com/office/drawing/2014/main" id="{C217BFFB-74D9-4962-9D76-4E6F7B7A4AF5}"/>
              </a:ext>
            </a:extLst>
          </p:cNvPr>
          <p:cNvSpPr txBox="1"/>
          <p:nvPr/>
        </p:nvSpPr>
        <p:spPr>
          <a:xfrm>
            <a:off x="6447891" y="955033"/>
            <a:ext cx="5332319" cy="691427"/>
          </a:xfrm>
          <a:prstGeom prst="rect">
            <a:avLst/>
          </a:prstGeom>
          <a:noFill/>
          <a:ln>
            <a:noFill/>
          </a:ln>
        </p:spPr>
        <p:txBody>
          <a:bodyPr spcFirstLastPara="1" wrap="square" lIns="121900" tIns="60927" rIns="121900" bIns="60927" anchor="ctr" anchorCtr="0">
            <a:noAutofit/>
          </a:bodyPr>
          <a:lstStyle/>
          <a:p>
            <a:pPr algn="ctr"/>
            <a:r>
              <a:rPr lang="ja-JP" altLang="en-US" sz="2400" b="1" u="sng" dirty="0">
                <a:latin typeface="UD デジタル 教科書体 N-B" panose="02020700000000000000" pitchFamily="17" charset="-128"/>
                <a:ea typeface="UD デジタル 教科書体 N-B" panose="02020700000000000000" pitchFamily="17" charset="-128"/>
                <a:cs typeface="Kosugi"/>
                <a:sym typeface="Kosugi"/>
              </a:rPr>
              <a:t>妻と夫の平均</a:t>
            </a:r>
            <a:r>
              <a:rPr lang="ja-JP" altLang="en-US" sz="3200" b="1" u="sng" dirty="0">
                <a:solidFill>
                  <a:srgbClr val="FF0000"/>
                </a:solidFill>
                <a:effectLst>
                  <a:outerShdw blurRad="38100" dist="38100" dir="2700000" algn="tl">
                    <a:srgbClr val="000000">
                      <a:alpha val="43137"/>
                    </a:srgbClr>
                  </a:outerShdw>
                </a:effectLst>
                <a:latin typeface="UD デジタル 教科書体 N-B" panose="02020700000000000000" pitchFamily="17" charset="-128"/>
                <a:ea typeface="UD デジタル 教科書体 N-B" panose="02020700000000000000" pitchFamily="17" charset="-128"/>
                <a:cs typeface="Kosugi"/>
                <a:sym typeface="Kosugi"/>
              </a:rPr>
              <a:t>育児</a:t>
            </a:r>
            <a:r>
              <a:rPr lang="ja-JP" altLang="en-US" sz="2400" b="1" u="sng" dirty="0">
                <a:latin typeface="UD デジタル 教科書体 N-B" panose="02020700000000000000" pitchFamily="17" charset="-128"/>
                <a:ea typeface="UD デジタル 教科書体 N-B" panose="02020700000000000000" pitchFamily="17" charset="-128"/>
                <a:cs typeface="Kosugi"/>
                <a:sym typeface="Kosugi"/>
              </a:rPr>
              <a:t>時間</a:t>
            </a:r>
            <a:endParaRPr sz="2400" b="1" u="sng" dirty="0">
              <a:latin typeface="UD デジタル 教科書体 N-B" panose="02020700000000000000" pitchFamily="17" charset="-128"/>
              <a:ea typeface="UD デジタル 教科書体 N-B" panose="02020700000000000000" pitchFamily="17" charset="-128"/>
              <a:cs typeface="Kosugi"/>
              <a:sym typeface="Kosugi"/>
            </a:endParaRPr>
          </a:p>
        </p:txBody>
      </p:sp>
      <p:sp>
        <p:nvSpPr>
          <p:cNvPr id="52" name="正方形/長方形 51">
            <a:extLst>
              <a:ext uri="{FF2B5EF4-FFF2-40B4-BE49-F238E27FC236}">
                <a16:creationId xmlns:a16="http://schemas.microsoft.com/office/drawing/2014/main" id="{F45C415B-CE8B-4AA8-BCE8-829372C30B3B}"/>
              </a:ext>
            </a:extLst>
          </p:cNvPr>
          <p:cNvSpPr/>
          <p:nvPr/>
        </p:nvSpPr>
        <p:spPr>
          <a:xfrm>
            <a:off x="9615341" y="4521813"/>
            <a:ext cx="908683" cy="525187"/>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altLang="ja-JP" sz="3600" dirty="0">
                <a:solidFill>
                  <a:schemeClr val="bg1"/>
                </a:solidFill>
                <a:latin typeface="UD デジタル 教科書体 N-B" panose="02020700000000000000" pitchFamily="17" charset="-128"/>
                <a:ea typeface="UD デジタル 教科書体 N-B" panose="02020700000000000000" pitchFamily="17" charset="-128"/>
              </a:rPr>
              <a:t>86</a:t>
            </a:r>
            <a:endParaRPr lang="ja-JP" altLang="en-US" sz="3600" dirty="0">
              <a:solidFill>
                <a:schemeClr val="bg1"/>
              </a:solidFill>
              <a:latin typeface="UD デジタル 教科書体 N-B" panose="02020700000000000000" pitchFamily="17" charset="-128"/>
              <a:ea typeface="UD デジタル 教科書体 N-B" panose="02020700000000000000" pitchFamily="17" charset="-128"/>
            </a:endParaRPr>
          </a:p>
        </p:txBody>
      </p:sp>
      <p:grpSp>
        <p:nvGrpSpPr>
          <p:cNvPr id="4" name="グループ化 3"/>
          <p:cNvGrpSpPr/>
          <p:nvPr/>
        </p:nvGrpSpPr>
        <p:grpSpPr>
          <a:xfrm>
            <a:off x="6149122" y="1640584"/>
            <a:ext cx="5521948" cy="4313477"/>
            <a:chOff x="6038391" y="2884541"/>
            <a:chExt cx="5503184" cy="3203592"/>
          </a:xfrm>
        </p:grpSpPr>
        <p:cxnSp>
          <p:nvCxnSpPr>
            <p:cNvPr id="49" name="直線コネクタ 48">
              <a:extLst>
                <a:ext uri="{FF2B5EF4-FFF2-40B4-BE49-F238E27FC236}">
                  <a16:creationId xmlns:a16="http://schemas.microsoft.com/office/drawing/2014/main" id="{220D2B4D-749A-41DB-AC89-90E728FB90A7}"/>
                </a:ext>
              </a:extLst>
            </p:cNvPr>
            <p:cNvCxnSpPr/>
            <p:nvPr/>
          </p:nvCxnSpPr>
          <p:spPr>
            <a:xfrm>
              <a:off x="6663353" y="3851809"/>
              <a:ext cx="4724400" cy="0"/>
            </a:xfrm>
            <a:prstGeom prst="line">
              <a:avLst/>
            </a:prstGeom>
            <a:ln w="9525">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4" name="Google Shape;406;p42">
              <a:extLst>
                <a:ext uri="{FF2B5EF4-FFF2-40B4-BE49-F238E27FC236}">
                  <a16:creationId xmlns:a16="http://schemas.microsoft.com/office/drawing/2014/main" id="{9599B97F-CA0F-4A83-A675-599E53A2AE20}"/>
                </a:ext>
              </a:extLst>
            </p:cNvPr>
            <p:cNvCxnSpPr>
              <a:cxnSpLocks/>
            </p:cNvCxnSpPr>
            <p:nvPr/>
          </p:nvCxnSpPr>
          <p:spPr>
            <a:xfrm>
              <a:off x="8496887" y="3611376"/>
              <a:ext cx="886206" cy="1325774"/>
            </a:xfrm>
            <a:prstGeom prst="straightConnector1">
              <a:avLst/>
            </a:prstGeom>
            <a:noFill/>
            <a:ln w="38100" cap="flat" cmpd="sng">
              <a:solidFill>
                <a:srgbClr val="0B5394"/>
              </a:solidFill>
              <a:prstDash val="solid"/>
              <a:round/>
              <a:headEnd type="none" w="med" len="med"/>
              <a:tailEnd type="triangle" w="med" len="med"/>
            </a:ln>
          </p:spPr>
        </p:cxnSp>
        <p:sp>
          <p:nvSpPr>
            <p:cNvPr id="45" name="Google Shape;227;p26">
              <a:extLst>
                <a:ext uri="{FF2B5EF4-FFF2-40B4-BE49-F238E27FC236}">
                  <a16:creationId xmlns:a16="http://schemas.microsoft.com/office/drawing/2014/main" id="{E425182C-23B7-47A4-AD24-286BF394F53C}"/>
                </a:ext>
              </a:extLst>
            </p:cNvPr>
            <p:cNvSpPr txBox="1"/>
            <p:nvPr/>
          </p:nvSpPr>
          <p:spPr>
            <a:xfrm>
              <a:off x="7172509" y="5396707"/>
              <a:ext cx="1757680" cy="691426"/>
            </a:xfrm>
            <a:prstGeom prst="rect">
              <a:avLst/>
            </a:prstGeom>
            <a:noFill/>
            <a:ln>
              <a:noFill/>
            </a:ln>
          </p:spPr>
          <p:txBody>
            <a:bodyPr spcFirstLastPara="1" wrap="square" lIns="121900" tIns="60927" rIns="121900" bIns="60927" anchor="ctr" anchorCtr="0">
              <a:noAutofit/>
            </a:bodyPr>
            <a:lstStyle/>
            <a:p>
              <a:pPr algn="ctr"/>
              <a:r>
                <a:rPr lang="ja-JP" altLang="en-US" sz="1900" b="1" dirty="0">
                  <a:latin typeface="UD デジタル 教科書体 N-B" panose="02020700000000000000" pitchFamily="17" charset="-128"/>
                  <a:ea typeface="UD デジタル 教科書体 N-B" panose="02020700000000000000" pitchFamily="17" charset="-128"/>
                  <a:cs typeface="Kosugi"/>
                  <a:sym typeface="Kosugi"/>
                </a:rPr>
                <a:t>妻</a:t>
              </a:r>
              <a:endParaRPr sz="1900" b="1" dirty="0">
                <a:latin typeface="UD デジタル 教科書体 N-B" panose="02020700000000000000" pitchFamily="17" charset="-128"/>
                <a:ea typeface="UD デジタル 教科書体 N-B" panose="02020700000000000000" pitchFamily="17" charset="-128"/>
                <a:cs typeface="Kosugi"/>
                <a:sym typeface="Kosugi"/>
              </a:endParaRPr>
            </a:p>
          </p:txBody>
        </p:sp>
        <p:sp>
          <p:nvSpPr>
            <p:cNvPr id="46" name="Google Shape;227;p26">
              <a:extLst>
                <a:ext uri="{FF2B5EF4-FFF2-40B4-BE49-F238E27FC236}">
                  <a16:creationId xmlns:a16="http://schemas.microsoft.com/office/drawing/2014/main" id="{937EFB44-0F51-43CE-9DB3-8D37411B54D0}"/>
                </a:ext>
              </a:extLst>
            </p:cNvPr>
            <p:cNvSpPr txBox="1"/>
            <p:nvPr/>
          </p:nvSpPr>
          <p:spPr>
            <a:xfrm>
              <a:off x="9086097" y="5388497"/>
              <a:ext cx="1757680" cy="691426"/>
            </a:xfrm>
            <a:prstGeom prst="rect">
              <a:avLst/>
            </a:prstGeom>
            <a:noFill/>
            <a:ln>
              <a:noFill/>
            </a:ln>
          </p:spPr>
          <p:txBody>
            <a:bodyPr spcFirstLastPara="1" wrap="square" lIns="121900" tIns="60927" rIns="121900" bIns="60927" anchor="ctr" anchorCtr="0">
              <a:noAutofit/>
            </a:bodyPr>
            <a:lstStyle/>
            <a:p>
              <a:pPr algn="ctr"/>
              <a:r>
                <a:rPr lang="ja-JP" altLang="en-US" sz="1900" b="1" dirty="0">
                  <a:latin typeface="UD デジタル 教科書体 N-B" panose="02020700000000000000" pitchFamily="17" charset="-128"/>
                  <a:ea typeface="UD デジタル 教科書体 N-B" panose="02020700000000000000" pitchFamily="17" charset="-128"/>
                  <a:cs typeface="Kosugi"/>
                  <a:sym typeface="Kosugi"/>
                </a:rPr>
                <a:t>夫</a:t>
              </a:r>
              <a:endParaRPr sz="1900" b="1" dirty="0">
                <a:latin typeface="UD デジタル 教科書体 N-B" panose="02020700000000000000" pitchFamily="17" charset="-128"/>
                <a:ea typeface="UD デジタル 教科書体 N-B" panose="02020700000000000000" pitchFamily="17" charset="-128"/>
                <a:cs typeface="Kosugi"/>
                <a:sym typeface="Kosugi"/>
              </a:endParaRPr>
            </a:p>
          </p:txBody>
        </p:sp>
        <p:cxnSp>
          <p:nvCxnSpPr>
            <p:cNvPr id="47" name="直線コネクタ 46">
              <a:extLst>
                <a:ext uri="{FF2B5EF4-FFF2-40B4-BE49-F238E27FC236}">
                  <a16:creationId xmlns:a16="http://schemas.microsoft.com/office/drawing/2014/main" id="{1B8E3CA9-2B40-475F-BA43-9F68B45C569D}"/>
                </a:ext>
              </a:extLst>
            </p:cNvPr>
            <p:cNvCxnSpPr/>
            <p:nvPr/>
          </p:nvCxnSpPr>
          <p:spPr>
            <a:xfrm>
              <a:off x="6663353" y="5424264"/>
              <a:ext cx="47244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8" name="直線コネクタ 47">
              <a:extLst>
                <a:ext uri="{FF2B5EF4-FFF2-40B4-BE49-F238E27FC236}">
                  <a16:creationId xmlns:a16="http://schemas.microsoft.com/office/drawing/2014/main" id="{CA10BF5F-E8C9-4887-A749-D1AF3E43042C}"/>
                </a:ext>
              </a:extLst>
            </p:cNvPr>
            <p:cNvCxnSpPr/>
            <p:nvPr/>
          </p:nvCxnSpPr>
          <p:spPr>
            <a:xfrm>
              <a:off x="6663353" y="4638038"/>
              <a:ext cx="4724400" cy="0"/>
            </a:xfrm>
            <a:prstGeom prst="line">
              <a:avLst/>
            </a:prstGeom>
            <a:ln w="9525">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0" name="直線コネクタ 49">
              <a:extLst>
                <a:ext uri="{FF2B5EF4-FFF2-40B4-BE49-F238E27FC236}">
                  <a16:creationId xmlns:a16="http://schemas.microsoft.com/office/drawing/2014/main" id="{201E9E88-FA25-429F-842D-4CB8A6B6B604}"/>
                </a:ext>
              </a:extLst>
            </p:cNvPr>
            <p:cNvCxnSpPr/>
            <p:nvPr/>
          </p:nvCxnSpPr>
          <p:spPr>
            <a:xfrm>
              <a:off x="6663353" y="3065581"/>
              <a:ext cx="4724400" cy="0"/>
            </a:xfrm>
            <a:prstGeom prst="line">
              <a:avLst/>
            </a:prstGeom>
            <a:ln w="9525">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51" name="正方形/長方形 50">
              <a:extLst>
                <a:ext uri="{FF2B5EF4-FFF2-40B4-BE49-F238E27FC236}">
                  <a16:creationId xmlns:a16="http://schemas.microsoft.com/office/drawing/2014/main" id="{08ABA8E8-DDE2-48E7-8563-54E1D605D6BB}"/>
                </a:ext>
              </a:extLst>
            </p:cNvPr>
            <p:cNvSpPr/>
            <p:nvPr/>
          </p:nvSpPr>
          <p:spPr>
            <a:xfrm>
              <a:off x="7588205" y="3515363"/>
              <a:ext cx="908682" cy="18987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t"/>
            <a:lstStyle/>
            <a:p>
              <a:pPr algn="ctr"/>
              <a:r>
                <a:rPr lang="en-US" altLang="ja-JP" sz="3600" dirty="0">
                  <a:solidFill>
                    <a:schemeClr val="tx1"/>
                  </a:solidFill>
                  <a:latin typeface="UD デジタル 教科書体 N-B" panose="02020700000000000000" pitchFamily="17" charset="-128"/>
                  <a:ea typeface="UD デジタル 教科書体 N-B" panose="02020700000000000000" pitchFamily="17" charset="-128"/>
                </a:rPr>
                <a:t>532</a:t>
              </a:r>
              <a:endParaRPr lang="ja-JP" altLang="en-US" sz="3600" dirty="0">
                <a:solidFill>
                  <a:schemeClr val="tx1"/>
                </a:solidFill>
                <a:latin typeface="UD デジタル 教科書体 N-B" panose="02020700000000000000" pitchFamily="17" charset="-128"/>
                <a:ea typeface="UD デジタル 教科書体 N-B" panose="02020700000000000000" pitchFamily="17" charset="-128"/>
              </a:endParaRPr>
            </a:p>
          </p:txBody>
        </p:sp>
        <p:sp>
          <p:nvSpPr>
            <p:cNvPr id="53" name="Google Shape;408;p42">
              <a:extLst>
                <a:ext uri="{FF2B5EF4-FFF2-40B4-BE49-F238E27FC236}">
                  <a16:creationId xmlns:a16="http://schemas.microsoft.com/office/drawing/2014/main" id="{6C3CA36F-8EDC-4F01-8375-73126925C627}"/>
                </a:ext>
              </a:extLst>
            </p:cNvPr>
            <p:cNvSpPr txBox="1"/>
            <p:nvPr/>
          </p:nvSpPr>
          <p:spPr>
            <a:xfrm>
              <a:off x="6038391" y="4447615"/>
              <a:ext cx="729829" cy="319995"/>
            </a:xfrm>
            <a:prstGeom prst="rect">
              <a:avLst/>
            </a:prstGeom>
            <a:noFill/>
            <a:ln>
              <a:noFill/>
            </a:ln>
          </p:spPr>
          <p:txBody>
            <a:bodyPr spcFirstLastPara="1" wrap="square" lIns="91425" tIns="91425" rIns="91425" bIns="91425" anchor="t" anchorCtr="0">
              <a:spAutoFit/>
            </a:bodyPr>
            <a:lstStyle/>
            <a:p>
              <a:pPr algn="ctr"/>
              <a:r>
                <a:rPr lang="en-US" altLang="ja-JP" sz="1600" b="1" dirty="0">
                  <a:latin typeface="UD デジタル 教科書体 N-B" panose="02020700000000000000" pitchFamily="17" charset="-128"/>
                  <a:ea typeface="UD デジタル 教科書体 N-B" panose="02020700000000000000" pitchFamily="17" charset="-128"/>
                  <a:sym typeface="Kosugi"/>
                </a:rPr>
                <a:t>250</a:t>
              </a:r>
              <a:endParaRPr sz="1600" dirty="0">
                <a:latin typeface="UD デジタル 教科書体 N-B" panose="02020700000000000000" pitchFamily="17" charset="-128"/>
                <a:ea typeface="UD デジタル 教科書体 N-B" panose="02020700000000000000" pitchFamily="17" charset="-128"/>
              </a:endParaRPr>
            </a:p>
          </p:txBody>
        </p:sp>
        <p:sp>
          <p:nvSpPr>
            <p:cNvPr id="54" name="Google Shape;408;p42">
              <a:extLst>
                <a:ext uri="{FF2B5EF4-FFF2-40B4-BE49-F238E27FC236}">
                  <a16:creationId xmlns:a16="http://schemas.microsoft.com/office/drawing/2014/main" id="{959E8B3D-5C8C-4A1D-9AD6-6774D4B1D491}"/>
                </a:ext>
              </a:extLst>
            </p:cNvPr>
            <p:cNvSpPr txBox="1"/>
            <p:nvPr/>
          </p:nvSpPr>
          <p:spPr>
            <a:xfrm>
              <a:off x="6038391" y="3636381"/>
              <a:ext cx="729829" cy="319995"/>
            </a:xfrm>
            <a:prstGeom prst="rect">
              <a:avLst/>
            </a:prstGeom>
            <a:noFill/>
            <a:ln>
              <a:noFill/>
            </a:ln>
          </p:spPr>
          <p:txBody>
            <a:bodyPr spcFirstLastPara="1" wrap="square" lIns="91425" tIns="91425" rIns="91425" bIns="91425" anchor="t" anchorCtr="0">
              <a:spAutoFit/>
            </a:bodyPr>
            <a:lstStyle/>
            <a:p>
              <a:pPr algn="ctr"/>
              <a:r>
                <a:rPr lang="en-US" altLang="ja-JP" sz="1600" b="1" dirty="0">
                  <a:latin typeface="UD デジタル 教科書体 N-B" panose="02020700000000000000" pitchFamily="17" charset="-128"/>
                  <a:ea typeface="UD デジタル 教科書体 N-B" panose="02020700000000000000" pitchFamily="17" charset="-128"/>
                  <a:sym typeface="Kosugi"/>
                </a:rPr>
                <a:t>500</a:t>
              </a:r>
              <a:endParaRPr sz="1600" dirty="0">
                <a:latin typeface="UD デジタル 教科書体 N-B" panose="02020700000000000000" pitchFamily="17" charset="-128"/>
                <a:ea typeface="UD デジタル 教科書体 N-B" panose="02020700000000000000" pitchFamily="17" charset="-128"/>
              </a:endParaRPr>
            </a:p>
          </p:txBody>
        </p:sp>
        <p:sp>
          <p:nvSpPr>
            <p:cNvPr id="55" name="Google Shape;408;p42">
              <a:extLst>
                <a:ext uri="{FF2B5EF4-FFF2-40B4-BE49-F238E27FC236}">
                  <a16:creationId xmlns:a16="http://schemas.microsoft.com/office/drawing/2014/main" id="{C7D4E8EB-E104-419B-884C-5C4397AA5DF2}"/>
                </a:ext>
              </a:extLst>
            </p:cNvPr>
            <p:cNvSpPr txBox="1"/>
            <p:nvPr/>
          </p:nvSpPr>
          <p:spPr>
            <a:xfrm>
              <a:off x="6038391" y="2884541"/>
              <a:ext cx="729829" cy="319995"/>
            </a:xfrm>
            <a:prstGeom prst="rect">
              <a:avLst/>
            </a:prstGeom>
            <a:noFill/>
            <a:ln>
              <a:noFill/>
            </a:ln>
          </p:spPr>
          <p:txBody>
            <a:bodyPr spcFirstLastPara="1" wrap="square" lIns="91425" tIns="91425" rIns="91425" bIns="91425" anchor="t" anchorCtr="0">
              <a:spAutoFit/>
            </a:bodyPr>
            <a:lstStyle/>
            <a:p>
              <a:pPr algn="ctr"/>
              <a:r>
                <a:rPr lang="en-US" altLang="ja-JP" sz="1600" b="1" dirty="0">
                  <a:latin typeface="UD デジタル 教科書体 N-B" panose="02020700000000000000" pitchFamily="17" charset="-128"/>
                  <a:ea typeface="UD デジタル 教科書体 N-B" panose="02020700000000000000" pitchFamily="17" charset="-128"/>
                  <a:sym typeface="Kosugi"/>
                </a:rPr>
                <a:t>750</a:t>
              </a:r>
              <a:endParaRPr sz="1600" dirty="0">
                <a:latin typeface="UD デジタル 教科書体 N-B" panose="02020700000000000000" pitchFamily="17" charset="-128"/>
                <a:ea typeface="UD デジタル 教科書体 N-B" panose="02020700000000000000" pitchFamily="17" charset="-128"/>
              </a:endParaRPr>
            </a:p>
          </p:txBody>
        </p:sp>
        <p:sp>
          <p:nvSpPr>
            <p:cNvPr id="56" name="Google Shape;407;p42">
              <a:extLst>
                <a:ext uri="{FF2B5EF4-FFF2-40B4-BE49-F238E27FC236}">
                  <a16:creationId xmlns:a16="http://schemas.microsoft.com/office/drawing/2014/main" id="{488992D9-E993-401D-95E5-55E3AECD56C5}"/>
                </a:ext>
              </a:extLst>
            </p:cNvPr>
            <p:cNvSpPr txBox="1"/>
            <p:nvPr/>
          </p:nvSpPr>
          <p:spPr>
            <a:xfrm>
              <a:off x="9209000" y="3106106"/>
              <a:ext cx="2332575" cy="982983"/>
            </a:xfrm>
            <a:prstGeom prst="rect">
              <a:avLst/>
            </a:prstGeom>
            <a:noFill/>
            <a:ln>
              <a:noFill/>
            </a:ln>
          </p:spPr>
          <p:txBody>
            <a:bodyPr spcFirstLastPara="1" wrap="square" lIns="91425" tIns="91425" rIns="91425" bIns="91425" anchor="t" anchorCtr="0">
              <a:spAutoFit/>
            </a:bodyPr>
            <a:lstStyle/>
            <a:p>
              <a:r>
                <a:rPr lang="ja-JP" altLang="en-US" sz="3200" dirty="0">
                  <a:solidFill>
                    <a:srgbClr val="0B5394"/>
                  </a:solidFill>
                  <a:latin typeface="UD デジタル 教科書体 N-B" panose="02020700000000000000" pitchFamily="17" charset="-128"/>
                  <a:ea typeface="UD デジタル 教科書体 N-B" panose="02020700000000000000" pitchFamily="17" charset="-128"/>
                </a:rPr>
                <a:t>妻の</a:t>
              </a:r>
              <a:endParaRPr lang="en-US" altLang="ja-JP" sz="3200" dirty="0">
                <a:solidFill>
                  <a:srgbClr val="0B5394"/>
                </a:solidFill>
                <a:latin typeface="UD デジタル 教科書体 N-B" panose="02020700000000000000" pitchFamily="17" charset="-128"/>
                <a:ea typeface="UD デジタル 教科書体 N-B" panose="02020700000000000000" pitchFamily="17" charset="-128"/>
              </a:endParaRPr>
            </a:p>
            <a:p>
              <a:r>
                <a:rPr lang="ja-JP" altLang="en-US" sz="3200" dirty="0">
                  <a:solidFill>
                    <a:srgbClr val="0B5394"/>
                  </a:solidFill>
                  <a:latin typeface="UD デジタル 教科書体 N-B" panose="02020700000000000000" pitchFamily="17" charset="-128"/>
                  <a:ea typeface="UD デジタル 教科書体 N-B" panose="02020700000000000000" pitchFamily="17" charset="-128"/>
                </a:rPr>
                <a:t>　</a:t>
              </a:r>
              <a:r>
                <a:rPr lang="ja-JP" altLang="en-US" sz="4201" b="1" dirty="0">
                  <a:solidFill>
                    <a:srgbClr val="FF0000"/>
                  </a:solidFill>
                  <a:effectLst>
                    <a:outerShdw blurRad="38100" dist="38100" dir="2700000" algn="tl">
                      <a:srgbClr val="000000">
                        <a:alpha val="43137"/>
                      </a:srgbClr>
                    </a:outerShdw>
                  </a:effectLst>
                  <a:latin typeface="UD デジタル 教科書体 N-B" panose="02020700000000000000" pitchFamily="17" charset="-128"/>
                  <a:ea typeface="UD デジタル 教科書体 N-B" panose="02020700000000000000" pitchFamily="17" charset="-128"/>
                </a:rPr>
                <a:t>１／６</a:t>
              </a:r>
              <a:endParaRPr sz="4201" b="1" dirty="0">
                <a:solidFill>
                  <a:srgbClr val="FF0000"/>
                </a:solidFill>
                <a:effectLst>
                  <a:outerShdw blurRad="38100" dist="38100" dir="2700000" algn="tl">
                    <a:srgbClr val="000000">
                      <a:alpha val="43137"/>
                    </a:srgbClr>
                  </a:outerShdw>
                </a:effectLst>
                <a:latin typeface="UD デジタル 教科書体 N-B" panose="02020700000000000000" pitchFamily="17" charset="-128"/>
                <a:ea typeface="UD デジタル 教科書体 N-B" panose="02020700000000000000" pitchFamily="17" charset="-128"/>
              </a:endParaRPr>
            </a:p>
          </p:txBody>
        </p:sp>
      </p:grpSp>
      <p:sp>
        <p:nvSpPr>
          <p:cNvPr id="42" name="Google Shape;227;p26">
            <a:extLst>
              <a:ext uri="{FF2B5EF4-FFF2-40B4-BE49-F238E27FC236}">
                <a16:creationId xmlns:a16="http://schemas.microsoft.com/office/drawing/2014/main" id="{7F3B92CE-A532-437D-A32A-B49D098BBCE0}"/>
              </a:ext>
            </a:extLst>
          </p:cNvPr>
          <p:cNvSpPr txBox="1"/>
          <p:nvPr/>
        </p:nvSpPr>
        <p:spPr>
          <a:xfrm>
            <a:off x="-60405" y="4761998"/>
            <a:ext cx="1346858" cy="647227"/>
          </a:xfrm>
          <a:prstGeom prst="rect">
            <a:avLst/>
          </a:prstGeom>
          <a:noFill/>
          <a:ln>
            <a:noFill/>
          </a:ln>
        </p:spPr>
        <p:txBody>
          <a:bodyPr spcFirstLastPara="1" wrap="square" lIns="121900" tIns="60927" rIns="121900" bIns="60927" anchor="ctr" anchorCtr="0">
            <a:noAutofit/>
          </a:bodyPr>
          <a:lstStyle/>
          <a:p>
            <a:pPr algn="ctr"/>
            <a:r>
              <a:rPr lang="ja-JP" altLang="en-US" sz="1900" b="1" dirty="0">
                <a:latin typeface="UD デジタル 教科書体 N-B" panose="02020700000000000000" pitchFamily="17" charset="-128"/>
                <a:ea typeface="UD デジタル 教科書体 N-B" panose="02020700000000000000" pitchFamily="17" charset="-128"/>
                <a:cs typeface="Kosugi"/>
                <a:sym typeface="Kosugi"/>
              </a:rPr>
              <a:t>（分）</a:t>
            </a:r>
            <a:endParaRPr sz="1900" b="1" dirty="0">
              <a:latin typeface="UD デジタル 教科書体 N-B" panose="02020700000000000000" pitchFamily="17" charset="-128"/>
              <a:ea typeface="UD デジタル 教科書体 N-B" panose="02020700000000000000" pitchFamily="17" charset="-128"/>
              <a:cs typeface="Kosugi"/>
              <a:sym typeface="Kosugi"/>
            </a:endParaRPr>
          </a:p>
        </p:txBody>
      </p:sp>
      <p:sp>
        <p:nvSpPr>
          <p:cNvPr id="57" name="Google Shape;227;p26">
            <a:extLst>
              <a:ext uri="{FF2B5EF4-FFF2-40B4-BE49-F238E27FC236}">
                <a16:creationId xmlns:a16="http://schemas.microsoft.com/office/drawing/2014/main" id="{7F3B92CE-A532-437D-A32A-B49D098BBCE0}"/>
              </a:ext>
            </a:extLst>
          </p:cNvPr>
          <p:cNvSpPr txBox="1"/>
          <p:nvPr/>
        </p:nvSpPr>
        <p:spPr>
          <a:xfrm>
            <a:off x="5928113" y="4764729"/>
            <a:ext cx="1346859" cy="647227"/>
          </a:xfrm>
          <a:prstGeom prst="rect">
            <a:avLst/>
          </a:prstGeom>
          <a:noFill/>
          <a:ln>
            <a:noFill/>
          </a:ln>
        </p:spPr>
        <p:txBody>
          <a:bodyPr spcFirstLastPara="1" wrap="square" lIns="121900" tIns="60927" rIns="121900" bIns="60927" anchor="ctr" anchorCtr="0">
            <a:noAutofit/>
          </a:bodyPr>
          <a:lstStyle/>
          <a:p>
            <a:pPr algn="ctr"/>
            <a:r>
              <a:rPr lang="ja-JP" altLang="en-US" sz="1900" b="1" dirty="0">
                <a:latin typeface="UD デジタル 教科書体 N-B" panose="02020700000000000000" pitchFamily="17" charset="-128"/>
                <a:ea typeface="UD デジタル 教科書体 N-B" panose="02020700000000000000" pitchFamily="17" charset="-128"/>
                <a:cs typeface="Kosugi"/>
                <a:sym typeface="Kosugi"/>
              </a:rPr>
              <a:t>（分）</a:t>
            </a:r>
            <a:endParaRPr sz="1900" b="1" dirty="0">
              <a:latin typeface="UD デジタル 教科書体 N-B" panose="02020700000000000000" pitchFamily="17" charset="-128"/>
              <a:ea typeface="UD デジタル 教科書体 N-B" panose="02020700000000000000" pitchFamily="17" charset="-128"/>
              <a:cs typeface="Kosugi"/>
              <a:sym typeface="Kosugi"/>
            </a:endParaRPr>
          </a:p>
        </p:txBody>
      </p:sp>
      <p:sp>
        <p:nvSpPr>
          <p:cNvPr id="59" name="Google Shape;250;p28">
            <a:extLst>
              <a:ext uri="{FF2B5EF4-FFF2-40B4-BE49-F238E27FC236}">
                <a16:creationId xmlns:a16="http://schemas.microsoft.com/office/drawing/2014/main" id="{0D1A31B2-C25B-4323-BD0C-7495F523108C}"/>
              </a:ext>
            </a:extLst>
          </p:cNvPr>
          <p:cNvSpPr txBox="1"/>
          <p:nvPr/>
        </p:nvSpPr>
        <p:spPr>
          <a:xfrm>
            <a:off x="3751778" y="6405200"/>
            <a:ext cx="7969167" cy="523308"/>
          </a:xfrm>
          <a:prstGeom prst="rect">
            <a:avLst/>
          </a:prstGeom>
          <a:noFill/>
          <a:ln>
            <a:noFill/>
          </a:ln>
        </p:spPr>
        <p:txBody>
          <a:bodyPr spcFirstLastPara="1" wrap="square" lIns="121900" tIns="121900" rIns="121900" bIns="121900" anchor="t" anchorCtr="0">
            <a:spAutoFit/>
          </a:bodyPr>
          <a:lstStyle/>
          <a:p>
            <a:r>
              <a:rPr lang="en-US" altLang="ja-JP" sz="1801" dirty="0">
                <a:solidFill>
                  <a:schemeClr val="dk1"/>
                </a:solidFill>
                <a:latin typeface="UD デジタル 教科書体 N-B" panose="02020700000000000000" pitchFamily="17" charset="-128"/>
                <a:ea typeface="UD デジタル 教科書体 N-B" panose="02020700000000000000" pitchFamily="17" charset="-128"/>
                <a:cs typeface="Kosugi"/>
                <a:sym typeface="Kosugi"/>
              </a:rPr>
              <a:t>※</a:t>
            </a:r>
            <a:r>
              <a:rPr lang="ja-JP" altLang="en-US" sz="1801" dirty="0">
                <a:solidFill>
                  <a:schemeClr val="dk1"/>
                </a:solidFill>
                <a:latin typeface="UD デジタル 教科書体 N-B" panose="02020700000000000000" pitchFamily="17" charset="-128"/>
                <a:ea typeface="UD デジタル 教科書体 N-B" panose="02020700000000000000" pitchFamily="17" charset="-128"/>
                <a:cs typeface="Kosugi"/>
                <a:sym typeface="Kosugi"/>
              </a:rPr>
              <a:t>出典：</a:t>
            </a:r>
            <a:r>
              <a:rPr lang="en-US" altLang="ja-JP" sz="1801" dirty="0">
                <a:solidFill>
                  <a:schemeClr val="dk1"/>
                </a:solidFill>
                <a:latin typeface="UD デジタル 教科書体 N-B" panose="02020700000000000000" pitchFamily="17" charset="-128"/>
                <a:ea typeface="UD デジタル 教科書体 N-B" panose="02020700000000000000" pitchFamily="17" charset="-128"/>
                <a:cs typeface="Kosugi"/>
                <a:sym typeface="Kosugi"/>
              </a:rPr>
              <a:t>2018 </a:t>
            </a:r>
            <a:r>
              <a:rPr lang="ja-JP" altLang="en-US" sz="1801" dirty="0">
                <a:solidFill>
                  <a:schemeClr val="dk1"/>
                </a:solidFill>
                <a:latin typeface="UD デジタル 教科書体 N-B" panose="02020700000000000000" pitchFamily="17" charset="-128"/>
                <a:ea typeface="UD デジタル 教科書体 N-B" panose="02020700000000000000" pitchFamily="17" charset="-128"/>
                <a:cs typeface="Kosugi"/>
                <a:sym typeface="Kosugi"/>
              </a:rPr>
              <a:t>年社会保障・人口問題基本調査第 </a:t>
            </a:r>
            <a:r>
              <a:rPr lang="en-US" altLang="ja-JP" sz="1801" dirty="0">
                <a:solidFill>
                  <a:schemeClr val="dk1"/>
                </a:solidFill>
                <a:latin typeface="UD デジタル 教科書体 N-B" panose="02020700000000000000" pitchFamily="17" charset="-128"/>
                <a:ea typeface="UD デジタル 教科書体 N-B" panose="02020700000000000000" pitchFamily="17" charset="-128"/>
                <a:cs typeface="Kosugi"/>
                <a:sym typeface="Kosugi"/>
              </a:rPr>
              <a:t>6 </a:t>
            </a:r>
            <a:r>
              <a:rPr lang="ja-JP" altLang="en-US" sz="1801" dirty="0">
                <a:solidFill>
                  <a:schemeClr val="dk1"/>
                </a:solidFill>
                <a:latin typeface="UD デジタル 教科書体 N-B" panose="02020700000000000000" pitchFamily="17" charset="-128"/>
                <a:ea typeface="UD デジタル 教科書体 N-B" panose="02020700000000000000" pitchFamily="17" charset="-128"/>
                <a:cs typeface="Kosugi"/>
                <a:sym typeface="Kosugi"/>
              </a:rPr>
              <a:t>回全国家庭動向調査</a:t>
            </a:r>
            <a:endParaRPr sz="1801" dirty="0">
              <a:solidFill>
                <a:schemeClr val="dk1"/>
              </a:solidFill>
              <a:latin typeface="UD デジタル 教科書体 N-B" panose="02020700000000000000" pitchFamily="17" charset="-128"/>
              <a:ea typeface="UD デジタル 教科書体 N-B" panose="02020700000000000000" pitchFamily="17" charset="-128"/>
              <a:cs typeface="Kosugi"/>
              <a:sym typeface="Kosugi"/>
            </a:endParaRPr>
          </a:p>
        </p:txBody>
      </p:sp>
    </p:spTree>
    <p:extLst>
      <p:ext uri="{BB962C8B-B14F-4D97-AF65-F5344CB8AC3E}">
        <p14:creationId xmlns:p14="http://schemas.microsoft.com/office/powerpoint/2010/main" val="2954673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1" name="Google Shape;161;p22"/>
          <p:cNvSpPr/>
          <p:nvPr/>
        </p:nvSpPr>
        <p:spPr>
          <a:xfrm>
            <a:off x="0" y="1"/>
            <a:ext cx="12192000" cy="6609600"/>
          </a:xfrm>
          <a:prstGeom prst="rect">
            <a:avLst/>
          </a:prstGeom>
          <a:solidFill>
            <a:srgbClr val="3C78D8">
              <a:alpha val="83330"/>
            </a:srgbClr>
          </a:solidFill>
          <a:ln>
            <a:noFill/>
          </a:ln>
        </p:spPr>
        <p:txBody>
          <a:bodyPr spcFirstLastPara="1" wrap="square" lIns="121900" tIns="121900" rIns="121900" bIns="121900" anchor="ctr" anchorCtr="0">
            <a:noAutofit/>
          </a:bodyPr>
          <a:lstStyle/>
          <a:p>
            <a:pPr algn="ctr">
              <a:buClr>
                <a:schemeClr val="dk1"/>
              </a:buClr>
              <a:buSzPts val="1500"/>
            </a:pPr>
            <a:r>
              <a:rPr lang="ja-JP" altLang="en-US" sz="4800" b="1" dirty="0">
                <a:solidFill>
                  <a:schemeClr val="lt1"/>
                </a:solidFill>
                <a:latin typeface="UD デジタル 教科書体 N-B" panose="02020700000000000000" pitchFamily="17" charset="-128"/>
                <a:ea typeface="UD デジタル 教科書体 N-B" panose="02020700000000000000" pitchFamily="17" charset="-128"/>
              </a:rPr>
              <a:t>男性の育児参画について</a:t>
            </a:r>
            <a:endParaRPr sz="4800" b="1" dirty="0">
              <a:solidFill>
                <a:srgbClr val="FFFFFF"/>
              </a:solidFill>
              <a:latin typeface="UD デジタル 教科書体 N-B" panose="02020700000000000000" pitchFamily="17" charset="-128"/>
              <a:ea typeface="UD デジタル 教科書体 N-B" panose="02020700000000000000" pitchFamily="17" charset="-128"/>
            </a:endParaRPr>
          </a:p>
        </p:txBody>
      </p:sp>
      <p:sp>
        <p:nvSpPr>
          <p:cNvPr id="3" name="Google Shape;114;p17">
            <a:extLst>
              <a:ext uri="{FF2B5EF4-FFF2-40B4-BE49-F238E27FC236}">
                <a16:creationId xmlns:a16="http://schemas.microsoft.com/office/drawing/2014/main" id="{B5160474-6E5A-4B03-94C3-322E91F916BD}"/>
              </a:ext>
            </a:extLst>
          </p:cNvPr>
          <p:cNvSpPr txBox="1">
            <a:spLocks noGrp="1"/>
          </p:cNvSpPr>
          <p:nvPr>
            <p:ph type="sldNum" sz="quarter" idx="12"/>
          </p:nvPr>
        </p:nvSpPr>
        <p:spPr>
          <a:xfrm>
            <a:off x="11780207" y="6587759"/>
            <a:ext cx="388800" cy="232500"/>
          </a:xfrm>
          <a:prstGeom prst="rect">
            <a:avLst/>
          </a:prstGeom>
          <a:noFill/>
          <a:ln>
            <a:noFill/>
          </a:ln>
        </p:spPr>
        <p:txBody>
          <a:bodyPr spcFirstLastPara="1" vert="horz" wrap="square" lIns="43675" tIns="43675" rIns="43675" bIns="43675" rtlCol="0" anchor="t" anchorCtr="0">
            <a:noAutofit/>
          </a:bodyPr>
          <a:lstStyle/>
          <a:p>
            <a:pPr algn="ctr">
              <a:buClr>
                <a:srgbClr val="271818"/>
              </a:buClr>
              <a:buSzPts val="1600"/>
            </a:pPr>
            <a:fld id="{00000000-1234-1234-1234-123412341234}" type="slidenum">
              <a:rPr lang="en-US" altLang="ja-JP">
                <a:latin typeface="UD デジタル 教科書体 N-B" panose="02020700000000000000" pitchFamily="17" charset="-128"/>
                <a:ea typeface="UD デジタル 教科書体 N-B" panose="02020700000000000000" pitchFamily="17" charset="-128"/>
              </a:rPr>
              <a:pPr algn="ctr">
                <a:buClr>
                  <a:srgbClr val="271818"/>
                </a:buClr>
                <a:buSzPts val="1600"/>
              </a:pPr>
              <a:t>7</a:t>
            </a:fld>
            <a:endParaRPr dirty="0">
              <a:latin typeface="UD デジタル 教科書体 N-B" panose="02020700000000000000" pitchFamily="17" charset="-128"/>
              <a:ea typeface="UD デジタル 教科書体 N-B" panose="02020700000000000000" pitchFamily="17" charset="-128"/>
            </a:endParaRPr>
          </a:p>
        </p:txBody>
      </p:sp>
    </p:spTree>
    <p:extLst>
      <p:ext uri="{BB962C8B-B14F-4D97-AF65-F5344CB8AC3E}">
        <p14:creationId xmlns:p14="http://schemas.microsoft.com/office/powerpoint/2010/main" val="37353968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pic>
        <p:nvPicPr>
          <p:cNvPr id="259" name="Google Shape;259;p29"/>
          <p:cNvPicPr preferRelativeResize="0">
            <a:picLocks noChangeAspect="1"/>
          </p:cNvPicPr>
          <p:nvPr/>
        </p:nvPicPr>
        <p:blipFill rotWithShape="1">
          <a:blip r:embed="rId3">
            <a:alphaModFix/>
          </a:blip>
          <a:srcRect t="11650"/>
          <a:stretch/>
        </p:blipFill>
        <p:spPr>
          <a:xfrm>
            <a:off x="6" y="964710"/>
            <a:ext cx="11780204" cy="5984756"/>
          </a:xfrm>
          <a:prstGeom prst="rect">
            <a:avLst/>
          </a:prstGeom>
          <a:noFill/>
          <a:ln>
            <a:noFill/>
          </a:ln>
        </p:spPr>
      </p:pic>
      <p:sp>
        <p:nvSpPr>
          <p:cNvPr id="5" name="Google Shape;114;p17">
            <a:extLst>
              <a:ext uri="{FF2B5EF4-FFF2-40B4-BE49-F238E27FC236}">
                <a16:creationId xmlns:a16="http://schemas.microsoft.com/office/drawing/2014/main" id="{F82CE280-7CDF-8842-B388-25D409C83B33}"/>
              </a:ext>
            </a:extLst>
          </p:cNvPr>
          <p:cNvSpPr txBox="1">
            <a:spLocks noGrp="1"/>
          </p:cNvSpPr>
          <p:nvPr>
            <p:ph type="sldNum" sz="quarter" idx="12"/>
          </p:nvPr>
        </p:nvSpPr>
        <p:spPr>
          <a:xfrm>
            <a:off x="11780207" y="6587759"/>
            <a:ext cx="388800" cy="232500"/>
          </a:xfrm>
          <a:prstGeom prst="rect">
            <a:avLst/>
          </a:prstGeom>
          <a:noFill/>
          <a:ln>
            <a:noFill/>
          </a:ln>
        </p:spPr>
        <p:txBody>
          <a:bodyPr spcFirstLastPara="1" vert="horz" wrap="square" lIns="43675" tIns="43675" rIns="43675" bIns="43675" rtlCol="0" anchor="t" anchorCtr="0">
            <a:noAutofit/>
          </a:bodyPr>
          <a:lstStyle/>
          <a:p>
            <a:pPr algn="ctr">
              <a:buClr>
                <a:srgbClr val="271818"/>
              </a:buClr>
              <a:buSzPts val="1600"/>
            </a:pPr>
            <a:fld id="{00000000-1234-1234-1234-123412341234}" type="slidenum">
              <a:rPr lang="en-US" altLang="ja-JP">
                <a:latin typeface="UD デジタル 教科書体 N-B" panose="02020700000000000000" pitchFamily="17" charset="-128"/>
                <a:ea typeface="UD デジタル 教科書体 N-B" panose="02020700000000000000" pitchFamily="17" charset="-128"/>
              </a:rPr>
              <a:pPr algn="ctr">
                <a:buClr>
                  <a:srgbClr val="271818"/>
                </a:buClr>
                <a:buSzPts val="1600"/>
              </a:pPr>
              <a:t>8</a:t>
            </a:fld>
            <a:endParaRPr dirty="0">
              <a:latin typeface="UD デジタル 教科書体 N-B" panose="02020700000000000000" pitchFamily="17" charset="-128"/>
              <a:ea typeface="UD デジタル 教科書体 N-B" panose="02020700000000000000" pitchFamily="17" charset="-128"/>
            </a:endParaRPr>
          </a:p>
        </p:txBody>
      </p:sp>
      <p:sp>
        <p:nvSpPr>
          <p:cNvPr id="6" name="Google Shape;233;p27">
            <a:extLst>
              <a:ext uri="{FF2B5EF4-FFF2-40B4-BE49-F238E27FC236}">
                <a16:creationId xmlns:a16="http://schemas.microsoft.com/office/drawing/2014/main" id="{400E1A18-07D6-A547-A6D1-E2D75F2974CE}"/>
              </a:ext>
            </a:extLst>
          </p:cNvPr>
          <p:cNvSpPr txBox="1"/>
          <p:nvPr/>
        </p:nvSpPr>
        <p:spPr>
          <a:xfrm>
            <a:off x="374654" y="80626"/>
            <a:ext cx="10917300" cy="718991"/>
          </a:xfrm>
          <a:prstGeom prst="rect">
            <a:avLst/>
          </a:prstGeom>
          <a:solidFill>
            <a:schemeClr val="accent1">
              <a:lumMod val="40000"/>
              <a:lumOff val="60000"/>
            </a:schemeClr>
          </a:solidFill>
          <a:ln>
            <a:noFill/>
          </a:ln>
        </p:spPr>
        <p:txBody>
          <a:bodyPr spcFirstLastPara="1" wrap="square" lIns="121900" tIns="121900" rIns="121900" bIns="121900" anchor="ctr" anchorCtr="0">
            <a:noAutofit/>
          </a:bodyPr>
          <a:lstStyle/>
          <a:p>
            <a:r>
              <a:rPr lang="ja-JP" altLang="en-US" sz="3700" b="1" dirty="0">
                <a:latin typeface="UD デジタル 教科書体 N-B" panose="02020700000000000000" pitchFamily="17" charset="-128"/>
                <a:ea typeface="UD デジタル 教科書体 N-B" panose="02020700000000000000" pitchFamily="17" charset="-128"/>
              </a:rPr>
              <a:t>妻の夫に対する愛情曲線</a:t>
            </a:r>
            <a:endParaRPr sz="3700" b="1" dirty="0">
              <a:latin typeface="UD デジタル 教科書体 N-B" panose="02020700000000000000" pitchFamily="17" charset="-128"/>
              <a:ea typeface="UD デジタル 教科書体 N-B" panose="02020700000000000000" pitchFamily="17" charset="-128"/>
            </a:endParaRPr>
          </a:p>
        </p:txBody>
      </p:sp>
      <p:sp>
        <p:nvSpPr>
          <p:cNvPr id="2" name="正方形/長方形 1"/>
          <p:cNvSpPr/>
          <p:nvPr/>
        </p:nvSpPr>
        <p:spPr>
          <a:xfrm>
            <a:off x="2374233" y="873244"/>
            <a:ext cx="3801979" cy="5714512"/>
          </a:xfrm>
          <a:prstGeom prst="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801">
              <a:latin typeface="UD デジタル 教科書体 N-B" panose="02020700000000000000" pitchFamily="17" charset="-128"/>
              <a:ea typeface="UD デジタル 教科書体 N-B" panose="02020700000000000000" pitchFamily="17" charset="-128"/>
            </a:endParaRPr>
          </a:p>
        </p:txBody>
      </p:sp>
      <p:sp>
        <p:nvSpPr>
          <p:cNvPr id="3" name="楕円 2"/>
          <p:cNvSpPr/>
          <p:nvPr/>
        </p:nvSpPr>
        <p:spPr>
          <a:xfrm>
            <a:off x="3575819" y="5364480"/>
            <a:ext cx="1542859" cy="149352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a:solidFill>
                  <a:schemeClr val="tx1"/>
                </a:solidFill>
                <a:latin typeface="UD デジタル 教科書体 N-B" panose="02020700000000000000" pitchFamily="17" charset="-128"/>
                <a:ea typeface="UD デジタル 教科書体 N-B" panose="02020700000000000000" pitchFamily="17" charset="-128"/>
              </a:rPr>
              <a:t>出産</a:t>
            </a:r>
            <a:endParaRPr lang="en-US" altLang="ja-JP" sz="2800" dirty="0">
              <a:solidFill>
                <a:schemeClr val="tx1"/>
              </a:solidFill>
              <a:latin typeface="UD デジタル 教科書体 N-B" panose="02020700000000000000" pitchFamily="17" charset="-128"/>
              <a:ea typeface="UD デジタル 教科書体 N-B" panose="02020700000000000000" pitchFamily="17" charset="-128"/>
            </a:endParaRPr>
          </a:p>
          <a:p>
            <a:pPr algn="ctr"/>
            <a:r>
              <a:rPr lang="ja-JP" altLang="en-US" sz="2800" dirty="0">
                <a:solidFill>
                  <a:schemeClr val="tx1"/>
                </a:solidFill>
                <a:latin typeface="UD デジタル 教科書体 N-B" panose="02020700000000000000" pitchFamily="17" charset="-128"/>
                <a:ea typeface="UD デジタル 教科書体 N-B" panose="02020700000000000000" pitchFamily="17" charset="-128"/>
              </a:rPr>
              <a:t>直後</a:t>
            </a:r>
          </a:p>
        </p:txBody>
      </p:sp>
      <p:grpSp>
        <p:nvGrpSpPr>
          <p:cNvPr id="9" name="グループ化 8"/>
          <p:cNvGrpSpPr/>
          <p:nvPr/>
        </p:nvGrpSpPr>
        <p:grpSpPr>
          <a:xfrm>
            <a:off x="8054163" y="891081"/>
            <a:ext cx="3459248" cy="2368863"/>
            <a:chOff x="13328214" y="2287952"/>
            <a:chExt cx="3829937" cy="2474361"/>
          </a:xfrm>
        </p:grpSpPr>
        <p:sp>
          <p:nvSpPr>
            <p:cNvPr id="8" name="円形吹き出し 7"/>
            <p:cNvSpPr/>
            <p:nvPr/>
          </p:nvSpPr>
          <p:spPr>
            <a:xfrm>
              <a:off x="13328214" y="2287952"/>
              <a:ext cx="3829937" cy="2474361"/>
            </a:xfrm>
            <a:prstGeom prst="wedgeEllipseCallout">
              <a:avLst>
                <a:gd name="adj1" fmla="val -49469"/>
                <a:gd name="adj2" fmla="val 89995"/>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801">
                <a:latin typeface="UD デジタル 教科書体 N-B" panose="02020700000000000000" pitchFamily="17" charset="-128"/>
                <a:ea typeface="UD デジタル 教科書体 N-B" panose="02020700000000000000" pitchFamily="17" charset="-128"/>
              </a:endParaRPr>
            </a:p>
          </p:txBody>
        </p:sp>
        <p:sp>
          <p:nvSpPr>
            <p:cNvPr id="4" name="テキスト ボックス 3"/>
            <p:cNvSpPr txBox="1"/>
            <p:nvPr/>
          </p:nvSpPr>
          <p:spPr>
            <a:xfrm>
              <a:off x="13634904" y="2605332"/>
              <a:ext cx="3523247" cy="1896753"/>
            </a:xfrm>
            <a:prstGeom prst="rect">
              <a:avLst/>
            </a:prstGeom>
            <a:noFill/>
          </p:spPr>
          <p:txBody>
            <a:bodyPr wrap="square" rtlCol="0">
              <a:spAutoFit/>
            </a:bodyPr>
            <a:lstStyle/>
            <a:p>
              <a:r>
                <a:rPr lang="ja-JP" altLang="en-US" sz="2800" b="1" dirty="0">
                  <a:latin typeface="UD デジタル 教科書体 N-B" panose="02020700000000000000" pitchFamily="17" charset="-128"/>
                  <a:ea typeface="UD デジタル 教科書体 N-B" panose="02020700000000000000" pitchFamily="17" charset="-128"/>
                </a:rPr>
                <a:t>産後１年、特に</a:t>
              </a:r>
              <a:endParaRPr lang="en-US" altLang="ja-JP" sz="2800" b="1" dirty="0">
                <a:latin typeface="UD デジタル 教科書体 N-B" panose="02020700000000000000" pitchFamily="17" charset="-128"/>
                <a:ea typeface="UD デジタル 教科書体 N-B" panose="02020700000000000000" pitchFamily="17" charset="-128"/>
              </a:endParaRPr>
            </a:p>
            <a:p>
              <a:r>
                <a:rPr lang="ja-JP" altLang="en-US" sz="2800" b="1" dirty="0">
                  <a:latin typeface="UD デジタル 教科書体 N-B" panose="02020700000000000000" pitchFamily="17" charset="-128"/>
                  <a:ea typeface="UD デジタル 教科書体 N-B" panose="02020700000000000000" pitchFamily="17" charset="-128"/>
                </a:rPr>
                <a:t>幼児期まで積極的に育児をした夫</a:t>
              </a:r>
              <a:endParaRPr lang="en-US" altLang="ja-JP" sz="2800" b="1" dirty="0">
                <a:latin typeface="UD デジタル 教科書体 N-B" panose="02020700000000000000" pitchFamily="17" charset="-128"/>
                <a:ea typeface="UD デジタル 教科書体 N-B" panose="02020700000000000000" pitchFamily="17" charset="-128"/>
              </a:endParaRPr>
            </a:p>
            <a:p>
              <a:endParaRPr lang="ja-JP" altLang="en-US" sz="2800" b="1" dirty="0">
                <a:latin typeface="UD デジタル 教科書体 N-B" panose="02020700000000000000" pitchFamily="17" charset="-128"/>
                <a:ea typeface="UD デジタル 教科書体 N-B" panose="02020700000000000000" pitchFamily="17" charset="-128"/>
              </a:endParaRPr>
            </a:p>
          </p:txBody>
        </p:sp>
      </p:grpSp>
      <p:sp>
        <p:nvSpPr>
          <p:cNvPr id="10" name="テキスト ボックス 9"/>
          <p:cNvSpPr txBox="1"/>
          <p:nvPr/>
        </p:nvSpPr>
        <p:spPr>
          <a:xfrm>
            <a:off x="8543507" y="2502978"/>
            <a:ext cx="2793443" cy="1015663"/>
          </a:xfrm>
          <a:prstGeom prst="rect">
            <a:avLst/>
          </a:prstGeom>
          <a:noFill/>
        </p:spPr>
        <p:txBody>
          <a:bodyPr wrap="square" rtlCol="0">
            <a:spAutoFit/>
          </a:bodyPr>
          <a:lstStyle/>
          <a:p>
            <a:r>
              <a:rPr lang="ja-JP" altLang="en-US" sz="3200" b="1" dirty="0">
                <a:solidFill>
                  <a:srgbClr val="0070C0"/>
                </a:solidFill>
                <a:effectLst>
                  <a:outerShdw blurRad="38100" dist="38100" dir="2700000" algn="tl">
                    <a:srgbClr val="000000">
                      <a:alpha val="43137"/>
                    </a:srgbClr>
                  </a:outerShdw>
                </a:effectLst>
                <a:latin typeface="UD デジタル 教科書体 N-B" panose="02020700000000000000" pitchFamily="17" charset="-128"/>
                <a:ea typeface="UD デジタル 教科書体 N-B" panose="02020700000000000000" pitchFamily="17" charset="-128"/>
              </a:rPr>
              <a:t>→</a:t>
            </a:r>
            <a:r>
              <a:rPr lang="ja-JP" altLang="en-US" sz="2800" b="1" dirty="0">
                <a:solidFill>
                  <a:srgbClr val="0070C0"/>
                </a:solidFill>
                <a:latin typeface="UD デジタル 教科書体 N-B" panose="02020700000000000000" pitchFamily="17" charset="-128"/>
                <a:ea typeface="UD デジタル 教科書体 N-B" panose="02020700000000000000" pitchFamily="17" charset="-128"/>
              </a:rPr>
              <a:t>順調に</a:t>
            </a:r>
            <a:r>
              <a:rPr lang="ja-JP" altLang="en-US" sz="3200" b="1" dirty="0">
                <a:solidFill>
                  <a:srgbClr val="0070C0"/>
                </a:solidFill>
                <a:latin typeface="UD デジタル 教科書体 N-B" panose="02020700000000000000" pitchFamily="17" charset="-128"/>
                <a:ea typeface="UD デジタル 教科書体 N-B" panose="02020700000000000000" pitchFamily="17" charset="-128"/>
              </a:rPr>
              <a:t>回復</a:t>
            </a:r>
            <a:endParaRPr lang="en-US" altLang="ja-JP" sz="3200" b="1" dirty="0">
              <a:solidFill>
                <a:srgbClr val="0070C0"/>
              </a:solidFill>
              <a:latin typeface="UD デジタル 教科書体 N-B" panose="02020700000000000000" pitchFamily="17" charset="-128"/>
              <a:ea typeface="UD デジタル 教科書体 N-B" panose="02020700000000000000" pitchFamily="17" charset="-128"/>
            </a:endParaRPr>
          </a:p>
          <a:p>
            <a:endParaRPr lang="ja-JP" altLang="en-US" sz="2800" b="1" dirty="0">
              <a:latin typeface="UD デジタル 教科書体 N-B" panose="02020700000000000000" pitchFamily="17" charset="-128"/>
              <a:ea typeface="UD デジタル 教科書体 N-B" panose="02020700000000000000" pitchFamily="17" charset="-128"/>
            </a:endParaRPr>
          </a:p>
        </p:txBody>
      </p:sp>
    </p:spTree>
    <p:extLst>
      <p:ext uri="{BB962C8B-B14F-4D97-AF65-F5344CB8AC3E}">
        <p14:creationId xmlns:p14="http://schemas.microsoft.com/office/powerpoint/2010/main" val="20601748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5" name="Google Shape;114;p17">
            <a:extLst>
              <a:ext uri="{FF2B5EF4-FFF2-40B4-BE49-F238E27FC236}">
                <a16:creationId xmlns:a16="http://schemas.microsoft.com/office/drawing/2014/main" id="{F82CE280-7CDF-8842-B388-25D409C83B33}"/>
              </a:ext>
            </a:extLst>
          </p:cNvPr>
          <p:cNvSpPr txBox="1">
            <a:spLocks noGrp="1"/>
          </p:cNvSpPr>
          <p:nvPr>
            <p:ph type="sldNum" sz="quarter" idx="12"/>
          </p:nvPr>
        </p:nvSpPr>
        <p:spPr>
          <a:xfrm>
            <a:off x="11780207" y="6587759"/>
            <a:ext cx="388800" cy="232500"/>
          </a:xfrm>
          <a:prstGeom prst="rect">
            <a:avLst/>
          </a:prstGeom>
          <a:noFill/>
          <a:ln>
            <a:noFill/>
          </a:ln>
        </p:spPr>
        <p:txBody>
          <a:bodyPr spcFirstLastPara="1" vert="horz" wrap="square" lIns="43675" tIns="43675" rIns="43675" bIns="43675" rtlCol="0" anchor="t" anchorCtr="0">
            <a:noAutofit/>
          </a:bodyPr>
          <a:lstStyle/>
          <a:p>
            <a:pPr algn="ctr">
              <a:buClr>
                <a:srgbClr val="271818"/>
              </a:buClr>
              <a:buSzPts val="1600"/>
            </a:pPr>
            <a:fld id="{00000000-1234-1234-1234-123412341234}" type="slidenum">
              <a:rPr lang="en-US" altLang="ja-JP">
                <a:latin typeface="UD デジタル 教科書体 NK-B" panose="02020700000000000000" pitchFamily="18" charset="-128"/>
                <a:ea typeface="UD デジタル 教科書体 NK-B" panose="02020700000000000000" pitchFamily="18" charset="-128"/>
              </a:rPr>
              <a:pPr algn="ctr">
                <a:buClr>
                  <a:srgbClr val="271818"/>
                </a:buClr>
                <a:buSzPts val="1600"/>
              </a:pPr>
              <a:t>9</a:t>
            </a:fld>
            <a:endParaRPr dirty="0">
              <a:latin typeface="UD デジタル 教科書体 NK-B" panose="02020700000000000000" pitchFamily="18" charset="-128"/>
              <a:ea typeface="UD デジタル 教科書体 NK-B" panose="02020700000000000000" pitchFamily="18" charset="-128"/>
            </a:endParaRPr>
          </a:p>
        </p:txBody>
      </p:sp>
      <p:sp>
        <p:nvSpPr>
          <p:cNvPr id="16" name="Google Shape;233;p27">
            <a:extLst>
              <a:ext uri="{FF2B5EF4-FFF2-40B4-BE49-F238E27FC236}">
                <a16:creationId xmlns:a16="http://schemas.microsoft.com/office/drawing/2014/main" id="{F3B119DD-B475-426A-B6FE-8EA466A69956}"/>
              </a:ext>
            </a:extLst>
          </p:cNvPr>
          <p:cNvSpPr txBox="1"/>
          <p:nvPr/>
        </p:nvSpPr>
        <p:spPr>
          <a:xfrm>
            <a:off x="290074" y="150815"/>
            <a:ext cx="10917300" cy="718991"/>
          </a:xfrm>
          <a:prstGeom prst="rect">
            <a:avLst/>
          </a:prstGeom>
          <a:solidFill>
            <a:schemeClr val="accent1">
              <a:lumMod val="40000"/>
              <a:lumOff val="60000"/>
            </a:schemeClr>
          </a:solidFill>
          <a:ln>
            <a:noFill/>
          </a:ln>
        </p:spPr>
        <p:txBody>
          <a:bodyPr spcFirstLastPara="1" wrap="square" lIns="121900" tIns="121900" rIns="121900" bIns="121900" anchor="ctr" anchorCtr="0">
            <a:noAutofit/>
          </a:bodyPr>
          <a:lstStyle/>
          <a:p>
            <a:r>
              <a:rPr lang="ja-JP" altLang="en-US" sz="3700" b="1" dirty="0">
                <a:latin typeface="UD デジタル 教科書体 NK-B" panose="02020700000000000000" pitchFamily="18" charset="-128"/>
                <a:ea typeface="UD デジタル 教科書体 NK-B" panose="02020700000000000000" pitchFamily="18" charset="-128"/>
              </a:rPr>
              <a:t>産後サポートの重要性</a:t>
            </a:r>
            <a:endParaRPr sz="3700" b="1" dirty="0">
              <a:latin typeface="UD デジタル 教科書体 NK-B" panose="02020700000000000000" pitchFamily="18" charset="-128"/>
              <a:ea typeface="UD デジタル 教科書体 NK-B" panose="02020700000000000000" pitchFamily="18" charset="-128"/>
            </a:endParaRPr>
          </a:p>
        </p:txBody>
      </p:sp>
      <p:sp>
        <p:nvSpPr>
          <p:cNvPr id="22" name="Google Shape;227;p26">
            <a:extLst>
              <a:ext uri="{FF2B5EF4-FFF2-40B4-BE49-F238E27FC236}">
                <a16:creationId xmlns:a16="http://schemas.microsoft.com/office/drawing/2014/main" id="{5DDB729E-0433-4881-8B59-85EBA8EB3BC7}"/>
              </a:ext>
            </a:extLst>
          </p:cNvPr>
          <p:cNvSpPr txBox="1"/>
          <p:nvPr/>
        </p:nvSpPr>
        <p:spPr>
          <a:xfrm>
            <a:off x="6717861" y="4433253"/>
            <a:ext cx="10513500" cy="2270755"/>
          </a:xfrm>
          <a:prstGeom prst="rect">
            <a:avLst/>
          </a:prstGeom>
          <a:noFill/>
          <a:ln>
            <a:noFill/>
          </a:ln>
        </p:spPr>
        <p:txBody>
          <a:bodyPr spcFirstLastPara="1" wrap="square" lIns="121900" tIns="60927" rIns="121900" bIns="60927" anchor="t" anchorCtr="0">
            <a:noAutofit/>
          </a:bodyPr>
          <a:lstStyle/>
          <a:p>
            <a:r>
              <a:rPr lang="ja-JP" altLang="en-US" sz="3200" b="1" dirty="0">
                <a:solidFill>
                  <a:srgbClr val="7030A0"/>
                </a:solidFill>
                <a:latin typeface="UD デジタル 教科書体 NK-B" panose="02020700000000000000" pitchFamily="18" charset="-128"/>
                <a:ea typeface="UD デジタル 教科書体 NK-B" panose="02020700000000000000" pitchFamily="18" charset="-128"/>
                <a:cs typeface="Kosugi"/>
                <a:sym typeface="Kosugi"/>
              </a:rPr>
              <a:t>男性の育児参画は</a:t>
            </a:r>
            <a:endParaRPr lang="en-US" altLang="ja-JP" sz="3200" b="1" dirty="0">
              <a:solidFill>
                <a:srgbClr val="7030A0"/>
              </a:solidFill>
              <a:latin typeface="UD デジタル 教科書体 NK-B" panose="02020700000000000000" pitchFamily="18" charset="-128"/>
              <a:ea typeface="UD デジタル 教科書体 NK-B" panose="02020700000000000000" pitchFamily="18" charset="-128"/>
              <a:cs typeface="Kosugi"/>
              <a:sym typeface="Kosugi"/>
            </a:endParaRPr>
          </a:p>
          <a:p>
            <a:r>
              <a:rPr lang="ja-JP" altLang="en-US" sz="3200" b="1" dirty="0">
                <a:solidFill>
                  <a:srgbClr val="7030A0"/>
                </a:solidFill>
                <a:latin typeface="UD デジタル 教科書体 NK-B" panose="02020700000000000000" pitchFamily="18" charset="-128"/>
                <a:ea typeface="UD デジタル 教科書体 NK-B" panose="02020700000000000000" pitchFamily="18" charset="-128"/>
                <a:cs typeface="Kosugi"/>
                <a:sym typeface="Kosugi"/>
              </a:rPr>
              <a:t>　ママの産後サポートに</a:t>
            </a:r>
            <a:endParaRPr lang="en-US" altLang="ja-JP" sz="3200" b="1" dirty="0">
              <a:solidFill>
                <a:srgbClr val="7030A0"/>
              </a:solidFill>
              <a:latin typeface="UD デジタル 教科書体 NK-B" panose="02020700000000000000" pitchFamily="18" charset="-128"/>
              <a:ea typeface="UD デジタル 教科書体 NK-B" panose="02020700000000000000" pitchFamily="18" charset="-128"/>
              <a:cs typeface="Kosugi"/>
              <a:sym typeface="Kosugi"/>
            </a:endParaRPr>
          </a:p>
          <a:p>
            <a:r>
              <a:rPr lang="ja-JP" altLang="en-US" sz="3200" b="1" dirty="0">
                <a:solidFill>
                  <a:srgbClr val="7030A0"/>
                </a:solidFill>
                <a:latin typeface="UD デジタル 教科書体 NK-B" panose="02020700000000000000" pitchFamily="18" charset="-128"/>
                <a:ea typeface="UD デジタル 教科書体 NK-B" panose="02020700000000000000" pitchFamily="18" charset="-128"/>
                <a:cs typeface="Kosugi"/>
                <a:sym typeface="Kosugi"/>
              </a:rPr>
              <a:t>　　　　　</a:t>
            </a:r>
            <a:r>
              <a:rPr lang="ja-JP" altLang="en-US" sz="4800" b="1" u="sng" dirty="0">
                <a:solidFill>
                  <a:srgbClr val="0070C0"/>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cs typeface="Kosugi"/>
                <a:sym typeface="Kosugi"/>
              </a:rPr>
              <a:t>大切</a:t>
            </a:r>
            <a:r>
              <a:rPr lang="ja-JP" altLang="en-US" sz="2800" b="1" dirty="0">
                <a:solidFill>
                  <a:srgbClr val="7030A0"/>
                </a:solidFill>
                <a:latin typeface="UD デジタル 教科書体 NK-B" panose="02020700000000000000" pitchFamily="18" charset="-128"/>
                <a:ea typeface="UD デジタル 教科書体 NK-B" panose="02020700000000000000" pitchFamily="18" charset="-128"/>
                <a:cs typeface="Kosugi"/>
                <a:sym typeface="Kosugi"/>
              </a:rPr>
              <a:t>で</a:t>
            </a:r>
            <a:r>
              <a:rPr lang="ja-JP" altLang="en-US" sz="3200" b="1" dirty="0">
                <a:solidFill>
                  <a:srgbClr val="7030A0"/>
                </a:solidFill>
                <a:latin typeface="UD デジタル 教科書体 NK-B" panose="02020700000000000000" pitchFamily="18" charset="-128"/>
                <a:ea typeface="UD デジタル 教科書体 NK-B" panose="02020700000000000000" pitchFamily="18" charset="-128"/>
                <a:cs typeface="Kosugi"/>
                <a:sym typeface="Kosugi"/>
              </a:rPr>
              <a:t>す！！</a:t>
            </a:r>
            <a:endParaRPr sz="3200" b="1" dirty="0">
              <a:solidFill>
                <a:srgbClr val="7030A0"/>
              </a:solidFill>
              <a:latin typeface="UD デジタル 教科書体 NK-B" panose="02020700000000000000" pitchFamily="18" charset="-128"/>
              <a:ea typeface="UD デジタル 教科書体 NK-B" panose="02020700000000000000" pitchFamily="18" charset="-128"/>
              <a:cs typeface="Kosugi"/>
              <a:sym typeface="Kosugi"/>
            </a:endParaRPr>
          </a:p>
        </p:txBody>
      </p:sp>
      <p:grpSp>
        <p:nvGrpSpPr>
          <p:cNvPr id="30" name="グループ化 29"/>
          <p:cNvGrpSpPr/>
          <p:nvPr/>
        </p:nvGrpSpPr>
        <p:grpSpPr>
          <a:xfrm>
            <a:off x="320841" y="944910"/>
            <a:ext cx="5968771" cy="2709132"/>
            <a:chOff x="408001" y="944906"/>
            <a:chExt cx="5763291" cy="2709131"/>
          </a:xfrm>
        </p:grpSpPr>
        <p:sp>
          <p:nvSpPr>
            <p:cNvPr id="29" name="角丸四角形 28"/>
            <p:cNvSpPr/>
            <p:nvPr/>
          </p:nvSpPr>
          <p:spPr>
            <a:xfrm>
              <a:off x="408001" y="944906"/>
              <a:ext cx="5711649" cy="2511419"/>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801">
                <a:latin typeface="UD デジタル 教科書体 NK-B" panose="02020700000000000000" pitchFamily="18" charset="-128"/>
                <a:ea typeface="UD デジタル 教科書体 NK-B" panose="02020700000000000000" pitchFamily="18" charset="-128"/>
              </a:endParaRPr>
            </a:p>
          </p:txBody>
        </p:sp>
        <p:sp>
          <p:nvSpPr>
            <p:cNvPr id="3" name="テキスト ボックス 2"/>
            <p:cNvSpPr txBox="1"/>
            <p:nvPr/>
          </p:nvSpPr>
          <p:spPr>
            <a:xfrm>
              <a:off x="537127" y="1114881"/>
              <a:ext cx="5634165" cy="2539156"/>
            </a:xfrm>
            <a:prstGeom prst="rect">
              <a:avLst/>
            </a:prstGeom>
            <a:noFill/>
          </p:spPr>
          <p:txBody>
            <a:bodyPr wrap="square" rtlCol="0">
              <a:spAutoFit/>
            </a:bodyPr>
            <a:lstStyle/>
            <a:p>
              <a:r>
                <a:rPr lang="ja-JP" altLang="en-US" sz="2800" dirty="0">
                  <a:latin typeface="UD デジタル 教科書体 NK-B" panose="02020700000000000000" pitchFamily="18" charset="-128"/>
                  <a:ea typeface="UD デジタル 教科書体 NK-B" panose="02020700000000000000" pitchFamily="18" charset="-128"/>
                </a:rPr>
                <a:t>　　　</a:t>
              </a:r>
              <a:r>
                <a:rPr lang="ja-JP" altLang="en-US" sz="3200" dirty="0">
                  <a:latin typeface="UD デジタル 教科書体 NK-B" panose="02020700000000000000" pitchFamily="18" charset="-128"/>
                  <a:ea typeface="UD デジタル 教科書体 NK-B" panose="02020700000000000000" pitchFamily="18" charset="-128"/>
                </a:rPr>
                <a:t>産後のママ</a:t>
              </a:r>
              <a:endParaRPr lang="en-US" altLang="ja-JP" sz="3200" dirty="0">
                <a:latin typeface="UD デジタル 教科書体 NK-B" panose="02020700000000000000" pitchFamily="18" charset="-128"/>
                <a:ea typeface="UD デジタル 教科書体 NK-B" panose="02020700000000000000" pitchFamily="18" charset="-128"/>
              </a:endParaRPr>
            </a:p>
            <a:p>
              <a:endParaRPr lang="en-US" altLang="ja-JP" sz="1500" dirty="0">
                <a:latin typeface="UD デジタル 教科書体 NK-B" panose="02020700000000000000" pitchFamily="18" charset="-128"/>
                <a:ea typeface="UD デジタル 教科書体 NK-B" panose="02020700000000000000" pitchFamily="18" charset="-128"/>
              </a:endParaRPr>
            </a:p>
            <a:p>
              <a:r>
                <a:rPr lang="ja-JP" altLang="en-US" sz="2800" dirty="0">
                  <a:latin typeface="UD デジタル 教科書体 NK-B" panose="02020700000000000000" pitchFamily="18" charset="-128"/>
                  <a:ea typeface="UD デジタル 教科書体 NK-B" panose="02020700000000000000" pitchFamily="18" charset="-128"/>
                </a:rPr>
                <a:t>✔出産後の体には大きなダメージ</a:t>
              </a:r>
              <a:endParaRPr lang="en-US" altLang="ja-JP" sz="2800" dirty="0">
                <a:latin typeface="UD デジタル 教科書体 NK-B" panose="02020700000000000000" pitchFamily="18" charset="-128"/>
                <a:ea typeface="UD デジタル 教科書体 NK-B" panose="02020700000000000000" pitchFamily="18" charset="-128"/>
              </a:endParaRPr>
            </a:p>
            <a:p>
              <a:r>
                <a:rPr lang="ja-JP" altLang="en-US" sz="2800" dirty="0">
                  <a:latin typeface="UD デジタル 教科書体 NK-B" panose="02020700000000000000" pitchFamily="18" charset="-128"/>
                  <a:ea typeface="UD デジタル 教科書体 NK-B" panose="02020700000000000000" pitchFamily="18" charset="-128"/>
                </a:rPr>
                <a:t>✔ホルモンの変化や子育ての不安等</a:t>
              </a:r>
              <a:endParaRPr lang="en-US" altLang="ja-JP" sz="2800" dirty="0">
                <a:latin typeface="UD デジタル 教科書体 NK-B" panose="02020700000000000000" pitchFamily="18" charset="-128"/>
                <a:ea typeface="UD デジタル 教科書体 NK-B" panose="02020700000000000000" pitchFamily="18" charset="-128"/>
              </a:endParaRPr>
            </a:p>
            <a:p>
              <a:r>
                <a:rPr lang="ja-JP" altLang="en-US" sz="2800" dirty="0">
                  <a:latin typeface="UD デジタル 教科書体 NK-B" panose="02020700000000000000" pitchFamily="18" charset="-128"/>
                  <a:ea typeface="UD デジタル 教科書体 NK-B" panose="02020700000000000000" pitchFamily="18" charset="-128"/>
                </a:rPr>
                <a:t>　　で精神的に不安定に・・・</a:t>
              </a:r>
              <a:endParaRPr lang="en-US" altLang="ja-JP" sz="2800" dirty="0">
                <a:latin typeface="UD デジタル 教科書体 NK-B" panose="02020700000000000000" pitchFamily="18" charset="-128"/>
                <a:ea typeface="UD デジタル 教科書体 NK-B" panose="02020700000000000000" pitchFamily="18" charset="-128"/>
              </a:endParaRPr>
            </a:p>
            <a:p>
              <a:endParaRPr lang="ja-JP" altLang="en-US" sz="2800" dirty="0">
                <a:latin typeface="UD デジタル 教科書体 NK-B" panose="02020700000000000000" pitchFamily="18" charset="-128"/>
                <a:ea typeface="UD デジタル 教科書体 NK-B" panose="02020700000000000000" pitchFamily="18" charset="-128"/>
              </a:endParaRPr>
            </a:p>
          </p:txBody>
        </p:sp>
      </p:grpSp>
      <p:grpSp>
        <p:nvGrpSpPr>
          <p:cNvPr id="12" name="グループ化 11"/>
          <p:cNvGrpSpPr/>
          <p:nvPr/>
        </p:nvGrpSpPr>
        <p:grpSpPr>
          <a:xfrm rot="21051246">
            <a:off x="313007" y="3278271"/>
            <a:ext cx="2529113" cy="1720004"/>
            <a:chOff x="2432411" y="3641577"/>
            <a:chExt cx="2529113" cy="1720004"/>
          </a:xfrm>
        </p:grpSpPr>
        <p:sp>
          <p:nvSpPr>
            <p:cNvPr id="11" name="爆発 1 10"/>
            <p:cNvSpPr/>
            <p:nvPr/>
          </p:nvSpPr>
          <p:spPr>
            <a:xfrm>
              <a:off x="2432411" y="3641577"/>
              <a:ext cx="2507195" cy="1720004"/>
            </a:xfrm>
            <a:prstGeom prst="irregularSeal1">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801">
                <a:latin typeface="UD デジタル 教科書体 NK-B" panose="02020700000000000000" pitchFamily="18" charset="-128"/>
                <a:ea typeface="UD デジタル 教科書体 NK-B" panose="02020700000000000000" pitchFamily="18" charset="-128"/>
              </a:endParaRPr>
            </a:p>
          </p:txBody>
        </p:sp>
        <p:sp>
          <p:nvSpPr>
            <p:cNvPr id="15" name="テキスト ボックス 14"/>
            <p:cNvSpPr txBox="1"/>
            <p:nvPr/>
          </p:nvSpPr>
          <p:spPr>
            <a:xfrm>
              <a:off x="2537157" y="3806825"/>
              <a:ext cx="2424367" cy="1508105"/>
            </a:xfrm>
            <a:prstGeom prst="rect">
              <a:avLst/>
            </a:prstGeom>
            <a:noFill/>
          </p:spPr>
          <p:txBody>
            <a:bodyPr wrap="square" rtlCol="0">
              <a:spAutoFit/>
            </a:bodyPr>
            <a:lstStyle/>
            <a:p>
              <a:r>
                <a:rPr lang="ja-JP" altLang="en-US" sz="2800" dirty="0">
                  <a:latin typeface="UD デジタル 教科書体 NK-B" panose="02020700000000000000" pitchFamily="18" charset="-128"/>
                  <a:ea typeface="UD デジタル 教科書体 NK-B" panose="02020700000000000000" pitchFamily="18" charset="-128"/>
                </a:rPr>
                <a:t>　　</a:t>
              </a:r>
              <a:endParaRPr lang="en-US" altLang="ja-JP" sz="2800" dirty="0">
                <a:latin typeface="UD デジタル 教科書体 NK-B" panose="02020700000000000000" pitchFamily="18" charset="-128"/>
                <a:ea typeface="UD デジタル 教科書体 NK-B" panose="02020700000000000000" pitchFamily="18" charset="-128"/>
              </a:endParaRPr>
            </a:p>
            <a:p>
              <a:r>
                <a:rPr lang="ja-JP" altLang="en-US" sz="3200" dirty="0">
                  <a:latin typeface="UD デジタル 教科書体 NK-B" panose="02020700000000000000" pitchFamily="18" charset="-128"/>
                  <a:ea typeface="UD デジタル 教科書体 NK-B" panose="02020700000000000000" pitchFamily="18" charset="-128"/>
                </a:rPr>
                <a:t>　　産後うつ</a:t>
              </a:r>
              <a:endParaRPr lang="en-US" altLang="ja-JP" sz="3200" dirty="0">
                <a:latin typeface="UD デジタル 教科書体 NK-B" panose="02020700000000000000" pitchFamily="18" charset="-128"/>
                <a:ea typeface="UD デジタル 教科書体 NK-B" panose="02020700000000000000" pitchFamily="18" charset="-128"/>
              </a:endParaRPr>
            </a:p>
            <a:p>
              <a:r>
                <a:rPr lang="ja-JP" altLang="en-US" sz="3200" dirty="0">
                  <a:latin typeface="UD デジタル 教科書体 NK-B" panose="02020700000000000000" pitchFamily="18" charset="-128"/>
                  <a:ea typeface="UD デジタル 教科書体 NK-B" panose="02020700000000000000" pitchFamily="18" charset="-128"/>
                </a:rPr>
                <a:t>　　　</a:t>
              </a:r>
              <a:endParaRPr lang="ja-JP" altLang="en-US" sz="2800" dirty="0">
                <a:latin typeface="UD デジタル 教科書体 NK-B" panose="02020700000000000000" pitchFamily="18" charset="-128"/>
                <a:ea typeface="UD デジタル 教科書体 NK-B" panose="02020700000000000000" pitchFamily="18" charset="-128"/>
              </a:endParaRPr>
            </a:p>
          </p:txBody>
        </p:sp>
      </p:grpSp>
      <p:sp>
        <p:nvSpPr>
          <p:cNvPr id="23" name="Google Shape;316;p46">
            <a:extLst>
              <a:ext uri="{FF2B5EF4-FFF2-40B4-BE49-F238E27FC236}">
                <a16:creationId xmlns:a16="http://schemas.microsoft.com/office/drawing/2014/main" id="{219CC1A8-369F-9B4F-BAD5-B53CEC26F8A2}"/>
              </a:ext>
            </a:extLst>
          </p:cNvPr>
          <p:cNvSpPr txBox="1"/>
          <p:nvPr/>
        </p:nvSpPr>
        <p:spPr>
          <a:xfrm>
            <a:off x="2454082" y="3561755"/>
            <a:ext cx="5001028" cy="3253172"/>
          </a:xfrm>
          <a:prstGeom prst="rect">
            <a:avLst/>
          </a:prstGeom>
          <a:noFill/>
          <a:ln>
            <a:noFill/>
          </a:ln>
        </p:spPr>
        <p:txBody>
          <a:bodyPr spcFirstLastPara="1" wrap="none" lIns="91425" tIns="91425" rIns="91425" bIns="91425" anchor="ctr" anchorCtr="0">
            <a:noAutofit/>
          </a:bodyPr>
          <a:lstStyle/>
          <a:p>
            <a:pPr>
              <a:lnSpc>
                <a:spcPts val="3200"/>
              </a:lnSpc>
            </a:pPr>
            <a:r>
              <a:rPr lang="ja-JP" altLang="en-US" sz="2201" b="1" dirty="0">
                <a:latin typeface="UD デジタル 教科書体 NK-B" panose="02020700000000000000" pitchFamily="18" charset="-128"/>
                <a:ea typeface="UD デジタル 教科書体 NK-B" panose="02020700000000000000" pitchFamily="18" charset="-128"/>
                <a:cs typeface="Kosugi"/>
                <a:sym typeface="Kosugi"/>
              </a:rPr>
              <a:t>□ 極度の悲しみ</a:t>
            </a:r>
            <a:endParaRPr lang="en-US" altLang="ja-JP" sz="2201" b="1" dirty="0">
              <a:latin typeface="UD デジタル 教科書体 NK-B" panose="02020700000000000000" pitchFamily="18" charset="-128"/>
              <a:ea typeface="UD デジタル 教科書体 NK-B" panose="02020700000000000000" pitchFamily="18" charset="-128"/>
              <a:cs typeface="Kosugi"/>
              <a:sym typeface="Kosugi"/>
            </a:endParaRPr>
          </a:p>
          <a:p>
            <a:pPr>
              <a:lnSpc>
                <a:spcPts val="3200"/>
              </a:lnSpc>
            </a:pPr>
            <a:r>
              <a:rPr lang="ja-JP" altLang="en-US" sz="2201" b="1" dirty="0">
                <a:latin typeface="UD デジタル 教科書体 NK-B" panose="02020700000000000000" pitchFamily="18" charset="-128"/>
                <a:ea typeface="UD デジタル 教科書体 NK-B" panose="02020700000000000000" pitchFamily="18" charset="-128"/>
                <a:cs typeface="Kosugi"/>
                <a:sym typeface="Kosugi"/>
              </a:rPr>
              <a:t>□ 気分の変動が激しくなる</a:t>
            </a:r>
            <a:r>
              <a:rPr lang="en-US" altLang="ja-JP" sz="2201" b="1" dirty="0">
                <a:latin typeface="UD デジタル 教科書体 NK-B" panose="02020700000000000000" pitchFamily="18" charset="-128"/>
                <a:ea typeface="UD デジタル 教科書体 NK-B" panose="02020700000000000000" pitchFamily="18" charset="-128"/>
                <a:cs typeface="Kosugi"/>
                <a:sym typeface="Kosugi"/>
              </a:rPr>
              <a:t/>
            </a:r>
            <a:br>
              <a:rPr lang="en-US" altLang="ja-JP" sz="2201" b="1" dirty="0">
                <a:latin typeface="UD デジタル 教科書体 NK-B" panose="02020700000000000000" pitchFamily="18" charset="-128"/>
                <a:ea typeface="UD デジタル 教科書体 NK-B" panose="02020700000000000000" pitchFamily="18" charset="-128"/>
                <a:cs typeface="Kosugi"/>
                <a:sym typeface="Kosugi"/>
              </a:rPr>
            </a:br>
            <a:r>
              <a:rPr lang="ja-JP" altLang="en-US" sz="2201" b="1" dirty="0">
                <a:latin typeface="UD デジタル 教科書体 NK-B" panose="02020700000000000000" pitchFamily="18" charset="-128"/>
                <a:ea typeface="UD デジタル 教科書体 NK-B" panose="02020700000000000000" pitchFamily="18" charset="-128"/>
                <a:cs typeface="Kosugi"/>
                <a:sym typeface="Kosugi"/>
              </a:rPr>
              <a:t>□ イライラしやすくなる　</a:t>
            </a:r>
            <a:endParaRPr lang="en-US" altLang="ja-JP" sz="2201" b="1" dirty="0">
              <a:latin typeface="UD デジタル 教科書体 NK-B" panose="02020700000000000000" pitchFamily="18" charset="-128"/>
              <a:ea typeface="UD デジタル 教科書体 NK-B" panose="02020700000000000000" pitchFamily="18" charset="-128"/>
              <a:cs typeface="Kosugi"/>
              <a:sym typeface="Kosugi"/>
            </a:endParaRPr>
          </a:p>
          <a:p>
            <a:pPr>
              <a:lnSpc>
                <a:spcPts val="3200"/>
              </a:lnSpc>
            </a:pPr>
            <a:r>
              <a:rPr lang="ja-JP" altLang="en-US" sz="2201" b="1" dirty="0">
                <a:latin typeface="UD デジタル 教科書体 NK-B" panose="02020700000000000000" pitchFamily="18" charset="-128"/>
                <a:ea typeface="UD デジタル 教科書体 NK-B" panose="02020700000000000000" pitchFamily="18" charset="-128"/>
                <a:cs typeface="Kosugi"/>
                <a:sym typeface="Kosugi"/>
              </a:rPr>
              <a:t>□ 極度の疲労感、睡眠障害</a:t>
            </a:r>
            <a:endParaRPr lang="en-US" altLang="ja-JP" sz="2201" b="1" dirty="0">
              <a:latin typeface="UD デジタル 教科書体 NK-B" panose="02020700000000000000" pitchFamily="18" charset="-128"/>
              <a:ea typeface="UD デジタル 教科書体 NK-B" panose="02020700000000000000" pitchFamily="18" charset="-128"/>
              <a:cs typeface="Kosugi"/>
              <a:sym typeface="Kosugi"/>
            </a:endParaRPr>
          </a:p>
          <a:p>
            <a:pPr>
              <a:lnSpc>
                <a:spcPts val="3200"/>
              </a:lnSpc>
            </a:pPr>
            <a:r>
              <a:rPr lang="ja-JP" altLang="en-US" sz="2201" b="1" dirty="0">
                <a:latin typeface="UD デジタル 教科書体 NK-B" panose="02020700000000000000" pitchFamily="18" charset="-128"/>
                <a:ea typeface="UD デジタル 教科書体 NK-B" panose="02020700000000000000" pitchFamily="18" charset="-128"/>
                <a:cs typeface="Kosugi"/>
                <a:sym typeface="Kosugi"/>
              </a:rPr>
              <a:t>□ 無力感、絶望感、自殺願望</a:t>
            </a:r>
            <a:endParaRPr lang="en-US" altLang="ja-JP" sz="2201" b="1" dirty="0">
              <a:latin typeface="UD デジタル 教科書体 NK-B" panose="02020700000000000000" pitchFamily="18" charset="-128"/>
              <a:ea typeface="UD デジタル 教科書体 NK-B" panose="02020700000000000000" pitchFamily="18" charset="-128"/>
              <a:cs typeface="Kosugi"/>
              <a:sym typeface="Kosugi"/>
            </a:endParaRPr>
          </a:p>
          <a:p>
            <a:pPr>
              <a:lnSpc>
                <a:spcPts val="3200"/>
              </a:lnSpc>
            </a:pPr>
            <a:r>
              <a:rPr lang="ja-JP" altLang="en-US" sz="2201" b="1" dirty="0">
                <a:latin typeface="UD デジタル 教科書体 NK-B" panose="02020700000000000000" pitchFamily="18" charset="-128"/>
                <a:ea typeface="UD デジタル 教科書体 NK-B" panose="02020700000000000000" pitchFamily="18" charset="-128"/>
                <a:cs typeface="Kosugi"/>
                <a:sym typeface="Kosugi"/>
              </a:rPr>
              <a:t>□ 子どもに対する関心の喪失</a:t>
            </a:r>
            <a:endParaRPr lang="en-US" altLang="ja-JP" sz="2201" b="1" dirty="0">
              <a:latin typeface="UD デジタル 教科書体 NK-B" panose="02020700000000000000" pitchFamily="18" charset="-128"/>
              <a:ea typeface="UD デジタル 教科書体 NK-B" panose="02020700000000000000" pitchFamily="18" charset="-128"/>
              <a:cs typeface="Kosugi"/>
              <a:sym typeface="Kosugi"/>
            </a:endParaRPr>
          </a:p>
          <a:p>
            <a:pPr>
              <a:lnSpc>
                <a:spcPts val="3200"/>
              </a:lnSpc>
            </a:pPr>
            <a:r>
              <a:rPr lang="ja-JP" altLang="en-US" sz="2201" b="1" dirty="0">
                <a:latin typeface="UD デジタル 教科書体 NK-B" panose="02020700000000000000" pitchFamily="18" charset="-128"/>
                <a:ea typeface="UD デジタル 教科書体 NK-B" panose="02020700000000000000" pitchFamily="18" charset="-128"/>
                <a:cs typeface="Kosugi"/>
                <a:sym typeface="Kosugi"/>
              </a:rPr>
              <a:t>□ 児童虐待　など</a:t>
            </a:r>
            <a:endParaRPr lang="en-US" altLang="ja-JP" sz="2201" b="1" dirty="0">
              <a:latin typeface="UD デジタル 教科書体 NK-B" panose="02020700000000000000" pitchFamily="18" charset="-128"/>
              <a:ea typeface="UD デジタル 教科書体 NK-B" panose="02020700000000000000" pitchFamily="18" charset="-128"/>
              <a:cs typeface="Kosugi"/>
              <a:sym typeface="Kosugi"/>
            </a:endParaRPr>
          </a:p>
        </p:txBody>
      </p:sp>
      <p:grpSp>
        <p:nvGrpSpPr>
          <p:cNvPr id="27" name="グループ化 26"/>
          <p:cNvGrpSpPr/>
          <p:nvPr/>
        </p:nvGrpSpPr>
        <p:grpSpPr>
          <a:xfrm>
            <a:off x="6930701" y="1114884"/>
            <a:ext cx="2286208" cy="1609997"/>
            <a:chOff x="0" y="1145459"/>
            <a:chExt cx="2891089" cy="1609996"/>
          </a:xfrm>
        </p:grpSpPr>
        <p:sp>
          <p:nvSpPr>
            <p:cNvPr id="13" name="楕円 12"/>
            <p:cNvSpPr/>
            <p:nvPr/>
          </p:nvSpPr>
          <p:spPr>
            <a:xfrm>
              <a:off x="0" y="1145459"/>
              <a:ext cx="2891089" cy="1609996"/>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801">
                <a:latin typeface="UD デジタル 教科書体 NK-B" panose="02020700000000000000" pitchFamily="18" charset="-128"/>
                <a:ea typeface="UD デジタル 教科書体 NK-B" panose="02020700000000000000" pitchFamily="18" charset="-128"/>
              </a:endParaRPr>
            </a:p>
          </p:txBody>
        </p:sp>
        <p:sp>
          <p:nvSpPr>
            <p:cNvPr id="14" name="テキスト ボックス 13"/>
            <p:cNvSpPr txBox="1"/>
            <p:nvPr/>
          </p:nvSpPr>
          <p:spPr>
            <a:xfrm>
              <a:off x="361528" y="1365456"/>
              <a:ext cx="2529561" cy="1077217"/>
            </a:xfrm>
            <a:prstGeom prst="rect">
              <a:avLst/>
            </a:prstGeom>
            <a:noFill/>
          </p:spPr>
          <p:txBody>
            <a:bodyPr wrap="square" rtlCol="0">
              <a:spAutoFit/>
            </a:bodyPr>
            <a:lstStyle/>
            <a:p>
              <a:r>
                <a:rPr lang="ja-JP" altLang="en-US" sz="3200" dirty="0">
                  <a:latin typeface="UD デジタル 教科書体 NK-B" panose="02020700000000000000" pitchFamily="18" charset="-128"/>
                  <a:ea typeface="UD デジタル 教科書体 NK-B" panose="02020700000000000000" pitchFamily="18" charset="-128"/>
                </a:rPr>
                <a:t>パパの</a:t>
              </a:r>
              <a:endParaRPr lang="en-US" altLang="ja-JP" sz="3200" dirty="0">
                <a:latin typeface="UD デジタル 教科書体 NK-B" panose="02020700000000000000" pitchFamily="18" charset="-128"/>
                <a:ea typeface="UD デジタル 教科書体 NK-B" panose="02020700000000000000" pitchFamily="18" charset="-128"/>
              </a:endParaRPr>
            </a:p>
            <a:p>
              <a:r>
                <a:rPr lang="ja-JP" altLang="en-US" sz="3200" dirty="0">
                  <a:latin typeface="UD デジタル 教科書体 NK-B" panose="02020700000000000000" pitchFamily="18" charset="-128"/>
                  <a:ea typeface="UD デジタル 教科書体 NK-B" panose="02020700000000000000" pitchFamily="18" charset="-128"/>
                </a:rPr>
                <a:t>育休取得</a:t>
              </a:r>
            </a:p>
          </p:txBody>
        </p:sp>
      </p:grpSp>
      <p:grpSp>
        <p:nvGrpSpPr>
          <p:cNvPr id="31" name="グループ化 30"/>
          <p:cNvGrpSpPr/>
          <p:nvPr/>
        </p:nvGrpSpPr>
        <p:grpSpPr>
          <a:xfrm>
            <a:off x="8692509" y="2618727"/>
            <a:ext cx="2907055" cy="1609996"/>
            <a:chOff x="8931" y="4759931"/>
            <a:chExt cx="2907055" cy="1609996"/>
          </a:xfrm>
        </p:grpSpPr>
        <p:sp>
          <p:nvSpPr>
            <p:cNvPr id="25" name="楕円 24"/>
            <p:cNvSpPr/>
            <p:nvPr/>
          </p:nvSpPr>
          <p:spPr>
            <a:xfrm>
              <a:off x="8931" y="4759931"/>
              <a:ext cx="2729536" cy="1609996"/>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801">
                <a:latin typeface="UD デジタル 教科書体 NK-B" panose="02020700000000000000" pitchFamily="18" charset="-128"/>
                <a:ea typeface="UD デジタル 教科書体 NK-B" panose="02020700000000000000" pitchFamily="18" charset="-128"/>
              </a:endParaRPr>
            </a:p>
          </p:txBody>
        </p:sp>
        <p:sp>
          <p:nvSpPr>
            <p:cNvPr id="28" name="テキスト ボックス 27"/>
            <p:cNvSpPr txBox="1"/>
            <p:nvPr/>
          </p:nvSpPr>
          <p:spPr>
            <a:xfrm>
              <a:off x="337744" y="5117042"/>
              <a:ext cx="2578242" cy="954107"/>
            </a:xfrm>
            <a:prstGeom prst="rect">
              <a:avLst/>
            </a:prstGeom>
            <a:noFill/>
          </p:spPr>
          <p:txBody>
            <a:bodyPr wrap="square" rtlCol="0">
              <a:spAutoFit/>
            </a:bodyPr>
            <a:lstStyle/>
            <a:p>
              <a:r>
                <a:rPr lang="ja-JP" altLang="en-US" sz="2800" dirty="0">
                  <a:latin typeface="UD デジタル 教科書体 NK-B" panose="02020700000000000000" pitchFamily="18" charset="-128"/>
                  <a:ea typeface="UD デジタル 教科書体 NK-B" panose="02020700000000000000" pitchFamily="18" charset="-128"/>
                </a:rPr>
                <a:t>定時帰宅など両立サポート</a:t>
              </a:r>
            </a:p>
          </p:txBody>
        </p:sp>
      </p:grpSp>
    </p:spTree>
    <p:extLst>
      <p:ext uri="{BB962C8B-B14F-4D97-AF65-F5344CB8AC3E}">
        <p14:creationId xmlns:p14="http://schemas.microsoft.com/office/powerpoint/2010/main" val="408422245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318</TotalTime>
  <Words>3401</Words>
  <Application>Microsoft Office PowerPoint</Application>
  <PresentationFormat>ワイド画面</PresentationFormat>
  <Paragraphs>401</Paragraphs>
  <Slides>26</Slides>
  <Notes>26</Notes>
  <HiddenSlides>0</HiddenSlides>
  <MMClips>0</MMClips>
  <ScaleCrop>false</ScaleCrop>
  <HeadingPairs>
    <vt:vector size="6" baseType="variant">
      <vt:variant>
        <vt:lpstr>使用されているフォント</vt:lpstr>
      </vt:variant>
      <vt:variant>
        <vt:i4>12</vt:i4>
      </vt:variant>
      <vt:variant>
        <vt:lpstr>テーマ</vt:lpstr>
      </vt:variant>
      <vt:variant>
        <vt:i4>1</vt:i4>
      </vt:variant>
      <vt:variant>
        <vt:lpstr>スライド タイトル</vt:lpstr>
      </vt:variant>
      <vt:variant>
        <vt:i4>26</vt:i4>
      </vt:variant>
    </vt:vector>
  </HeadingPairs>
  <TitlesOfParts>
    <vt:vector size="39" baseType="lpstr">
      <vt:lpstr>BIZ UDゴシック</vt:lpstr>
      <vt:lpstr>HiraMaruPro-W4</vt:lpstr>
      <vt:lpstr>Kosugi</vt:lpstr>
      <vt:lpstr>Meiryo UI</vt:lpstr>
      <vt:lpstr>UD デジタル 教科書体 N-B</vt:lpstr>
      <vt:lpstr>UD デジタル 教科書体 NK-B</vt:lpstr>
      <vt:lpstr>游ゴシック</vt:lpstr>
      <vt:lpstr>游ゴシック Light</vt:lpstr>
      <vt:lpstr>Arial</vt:lpstr>
      <vt:lpstr>Calibri</vt:lpstr>
      <vt:lpstr>Calibri Light</vt:lpstr>
      <vt:lpstr>Wingdings</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mieken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mieken</dc:creator>
  <cp:lastModifiedBy>mieken</cp:lastModifiedBy>
  <cp:revision>15</cp:revision>
  <cp:lastPrinted>2022-03-30T04:34:02Z</cp:lastPrinted>
  <dcterms:created xsi:type="dcterms:W3CDTF">2022-03-29T04:56:55Z</dcterms:created>
  <dcterms:modified xsi:type="dcterms:W3CDTF">2022-03-30T04:46:06Z</dcterms:modified>
</cp:coreProperties>
</file>