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256" r:id="rId2"/>
    <p:sldId id="258" r:id="rId3"/>
    <p:sldId id="259" r:id="rId4"/>
    <p:sldId id="260" r:id="rId5"/>
    <p:sldId id="261"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316"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595" autoAdjust="0"/>
  </p:normalViewPr>
  <p:slideViewPr>
    <p:cSldViewPr snapToGrid="0">
      <p:cViewPr>
        <p:scale>
          <a:sx n="70" d="100"/>
          <a:sy n="70" d="100"/>
        </p:scale>
        <p:origin x="-744" y="-66"/>
      </p:cViewPr>
      <p:guideLst>
        <p:guide orient="horz" pos="2160"/>
        <p:guide pos="3840"/>
      </p:guideLst>
    </p:cSldViewPr>
  </p:slideViewPr>
  <p:outlineViewPr>
    <p:cViewPr>
      <p:scale>
        <a:sx n="33" d="100"/>
        <a:sy n="33" d="100"/>
      </p:scale>
      <p:origin x="0" y="461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0FD7FB26-1728-4841-B7A2-8A26E6654550}" type="datetimeFigureOut">
              <a:rPr kumimoji="1" lang="ja-JP" altLang="en-US" smtClean="0"/>
              <a:t>2021/2/1</a:t>
            </a:fld>
            <a:endParaRPr kumimoji="1" lang="ja-JP" altLang="en-US"/>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C1293B25-1BE3-48F4-B103-2BBA76FEBAD5}" type="slidenum">
              <a:rPr kumimoji="1" lang="ja-JP" altLang="en-US" smtClean="0"/>
              <a:t>‹#›</a:t>
            </a:fld>
            <a:endParaRPr kumimoji="1" lang="ja-JP" altLang="en-US"/>
          </a:p>
        </p:txBody>
      </p:sp>
    </p:spTree>
    <p:extLst>
      <p:ext uri="{BB962C8B-B14F-4D97-AF65-F5344CB8AC3E}">
        <p14:creationId xmlns:p14="http://schemas.microsoft.com/office/powerpoint/2010/main" val="17795773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C025843A-58A4-473E-9953-D82C23702806}" type="datetimeFigureOut">
              <a:rPr kumimoji="1" lang="ja-JP" altLang="en-US" smtClean="0"/>
              <a:t>2021/2/1</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631C1D5F-272F-4884-A20E-E07ADE845A66}" type="slidenum">
              <a:rPr kumimoji="1" lang="ja-JP" altLang="en-US" smtClean="0"/>
              <a:t>‹#›</a:t>
            </a:fld>
            <a:endParaRPr kumimoji="1" lang="ja-JP" altLang="en-US"/>
          </a:p>
        </p:txBody>
      </p:sp>
    </p:spTree>
    <p:extLst>
      <p:ext uri="{BB962C8B-B14F-4D97-AF65-F5344CB8AC3E}">
        <p14:creationId xmlns:p14="http://schemas.microsoft.com/office/powerpoint/2010/main" val="34186960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a:t>
            </a:fld>
            <a:endParaRPr kumimoji="1" lang="ja-JP" altLang="en-US"/>
          </a:p>
        </p:txBody>
      </p:sp>
    </p:spTree>
    <p:extLst>
      <p:ext uri="{BB962C8B-B14F-4D97-AF65-F5344CB8AC3E}">
        <p14:creationId xmlns:p14="http://schemas.microsoft.com/office/powerpoint/2010/main" val="298693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52</a:t>
            </a:fld>
            <a:endParaRPr kumimoji="1" lang="ja-JP" altLang="en-US"/>
          </a:p>
        </p:txBody>
      </p:sp>
    </p:spTree>
    <p:extLst>
      <p:ext uri="{BB962C8B-B14F-4D97-AF65-F5344CB8AC3E}">
        <p14:creationId xmlns:p14="http://schemas.microsoft.com/office/powerpoint/2010/main" val="206431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53</a:t>
            </a:fld>
            <a:endParaRPr kumimoji="1" lang="ja-JP" altLang="en-US"/>
          </a:p>
        </p:txBody>
      </p:sp>
    </p:spTree>
    <p:extLst>
      <p:ext uri="{BB962C8B-B14F-4D97-AF65-F5344CB8AC3E}">
        <p14:creationId xmlns:p14="http://schemas.microsoft.com/office/powerpoint/2010/main" val="141083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54</a:t>
            </a:fld>
            <a:endParaRPr kumimoji="1" lang="ja-JP" altLang="en-US"/>
          </a:p>
        </p:txBody>
      </p:sp>
    </p:spTree>
    <p:extLst>
      <p:ext uri="{BB962C8B-B14F-4D97-AF65-F5344CB8AC3E}">
        <p14:creationId xmlns:p14="http://schemas.microsoft.com/office/powerpoint/2010/main" val="1647640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55</a:t>
            </a:fld>
            <a:endParaRPr kumimoji="1" lang="ja-JP" altLang="en-US"/>
          </a:p>
        </p:txBody>
      </p:sp>
    </p:spTree>
    <p:extLst>
      <p:ext uri="{BB962C8B-B14F-4D97-AF65-F5344CB8AC3E}">
        <p14:creationId xmlns:p14="http://schemas.microsoft.com/office/powerpoint/2010/main" val="1107333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56</a:t>
            </a:fld>
            <a:endParaRPr kumimoji="1" lang="ja-JP" altLang="en-US"/>
          </a:p>
        </p:txBody>
      </p:sp>
    </p:spTree>
    <p:extLst>
      <p:ext uri="{BB962C8B-B14F-4D97-AF65-F5344CB8AC3E}">
        <p14:creationId xmlns:p14="http://schemas.microsoft.com/office/powerpoint/2010/main" val="36431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57</a:t>
            </a:fld>
            <a:endParaRPr kumimoji="1" lang="ja-JP" altLang="en-US"/>
          </a:p>
        </p:txBody>
      </p:sp>
    </p:spTree>
    <p:extLst>
      <p:ext uri="{BB962C8B-B14F-4D97-AF65-F5344CB8AC3E}">
        <p14:creationId xmlns:p14="http://schemas.microsoft.com/office/powerpoint/2010/main" val="1491805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58</a:t>
            </a:fld>
            <a:endParaRPr kumimoji="1" lang="ja-JP" altLang="en-US"/>
          </a:p>
        </p:txBody>
      </p:sp>
    </p:spTree>
    <p:extLst>
      <p:ext uri="{BB962C8B-B14F-4D97-AF65-F5344CB8AC3E}">
        <p14:creationId xmlns:p14="http://schemas.microsoft.com/office/powerpoint/2010/main" val="84314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59</a:t>
            </a:fld>
            <a:endParaRPr kumimoji="1" lang="ja-JP" altLang="en-US"/>
          </a:p>
        </p:txBody>
      </p:sp>
    </p:spTree>
    <p:extLst>
      <p:ext uri="{BB962C8B-B14F-4D97-AF65-F5344CB8AC3E}">
        <p14:creationId xmlns:p14="http://schemas.microsoft.com/office/powerpoint/2010/main" val="427137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44</a:t>
            </a:fld>
            <a:endParaRPr kumimoji="1" lang="ja-JP" altLang="en-US"/>
          </a:p>
        </p:txBody>
      </p:sp>
    </p:spTree>
    <p:extLst>
      <p:ext uri="{BB962C8B-B14F-4D97-AF65-F5344CB8AC3E}">
        <p14:creationId xmlns:p14="http://schemas.microsoft.com/office/powerpoint/2010/main" val="60791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45</a:t>
            </a:fld>
            <a:endParaRPr kumimoji="1" lang="ja-JP" altLang="en-US"/>
          </a:p>
        </p:txBody>
      </p:sp>
    </p:spTree>
    <p:extLst>
      <p:ext uri="{BB962C8B-B14F-4D97-AF65-F5344CB8AC3E}">
        <p14:creationId xmlns:p14="http://schemas.microsoft.com/office/powerpoint/2010/main" val="3255781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46</a:t>
            </a:fld>
            <a:endParaRPr kumimoji="1" lang="ja-JP" altLang="en-US"/>
          </a:p>
        </p:txBody>
      </p:sp>
    </p:spTree>
    <p:extLst>
      <p:ext uri="{BB962C8B-B14F-4D97-AF65-F5344CB8AC3E}">
        <p14:creationId xmlns:p14="http://schemas.microsoft.com/office/powerpoint/2010/main" val="3020941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47</a:t>
            </a:fld>
            <a:endParaRPr kumimoji="1" lang="ja-JP" altLang="en-US"/>
          </a:p>
        </p:txBody>
      </p:sp>
    </p:spTree>
    <p:extLst>
      <p:ext uri="{BB962C8B-B14F-4D97-AF65-F5344CB8AC3E}">
        <p14:creationId xmlns:p14="http://schemas.microsoft.com/office/powerpoint/2010/main" val="3796980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48</a:t>
            </a:fld>
            <a:endParaRPr kumimoji="1" lang="ja-JP" altLang="en-US"/>
          </a:p>
        </p:txBody>
      </p:sp>
    </p:spTree>
    <p:extLst>
      <p:ext uri="{BB962C8B-B14F-4D97-AF65-F5344CB8AC3E}">
        <p14:creationId xmlns:p14="http://schemas.microsoft.com/office/powerpoint/2010/main" val="3433139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49</a:t>
            </a:fld>
            <a:endParaRPr kumimoji="1" lang="ja-JP" altLang="en-US"/>
          </a:p>
        </p:txBody>
      </p:sp>
    </p:spTree>
    <p:extLst>
      <p:ext uri="{BB962C8B-B14F-4D97-AF65-F5344CB8AC3E}">
        <p14:creationId xmlns:p14="http://schemas.microsoft.com/office/powerpoint/2010/main" val="1537457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50</a:t>
            </a:fld>
            <a:endParaRPr kumimoji="1" lang="ja-JP" altLang="en-US"/>
          </a:p>
        </p:txBody>
      </p:sp>
    </p:spTree>
    <p:extLst>
      <p:ext uri="{BB962C8B-B14F-4D97-AF65-F5344CB8AC3E}">
        <p14:creationId xmlns:p14="http://schemas.microsoft.com/office/powerpoint/2010/main" val="4152506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31C1D5F-272F-4884-A20E-E07ADE845A66}" type="slidenum">
              <a:rPr kumimoji="1" lang="ja-JP" altLang="en-US" smtClean="0"/>
              <a:t>51</a:t>
            </a:fld>
            <a:endParaRPr kumimoji="1" lang="ja-JP" altLang="en-US"/>
          </a:p>
        </p:txBody>
      </p:sp>
    </p:spTree>
    <p:extLst>
      <p:ext uri="{BB962C8B-B14F-4D97-AF65-F5344CB8AC3E}">
        <p14:creationId xmlns:p14="http://schemas.microsoft.com/office/powerpoint/2010/main" val="328163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412858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361428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1629302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308509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51375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123525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351895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1574697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158680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269977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F81F8A3-F50E-4718-BADA-423C68927A9D}" type="datetimeFigureOut">
              <a:rPr kumimoji="1" lang="ja-JP" altLang="en-US" smtClean="0"/>
              <a:t>2021/2/1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2469996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1F8A3-F50E-4718-BADA-423C68927A9D}" type="datetimeFigureOut">
              <a:rPr kumimoji="1" lang="ja-JP" altLang="en-US" smtClean="0"/>
              <a:t>2021/2/1</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24164-4F7D-4067-8197-86EFEC341400}" type="slidenum">
              <a:rPr kumimoji="1" lang="ja-JP" altLang="en-US" smtClean="0"/>
              <a:t>‹#›</a:t>
            </a:fld>
            <a:endParaRPr kumimoji="1" lang="ja-JP" altLang="en-US"/>
          </a:p>
        </p:txBody>
      </p:sp>
    </p:spTree>
    <p:extLst>
      <p:ext uri="{BB962C8B-B14F-4D97-AF65-F5344CB8AC3E}">
        <p14:creationId xmlns:p14="http://schemas.microsoft.com/office/powerpoint/2010/main" val="1727636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xml"/><Relationship Id="rId5" Type="http://schemas.openxmlformats.org/officeDocument/2006/relationships/image" Target="../media/image50.png"/><Relationship Id="rId4" Type="http://schemas.openxmlformats.org/officeDocument/2006/relationships/image" Target="../media/image49.jpeg"/></Relationships>
</file>

<file path=ppt/slides/_rels/slide1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gif"/><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8.jpeg"/><Relationship Id="rId4" Type="http://schemas.openxmlformats.org/officeDocument/2006/relationships/image" Target="../media/image57.jpeg"/></Relationships>
</file>

<file path=ppt/slides/_rels/slide1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xml"/><Relationship Id="rId5" Type="http://schemas.openxmlformats.org/officeDocument/2006/relationships/image" Target="../media/image62.jpeg"/><Relationship Id="rId4" Type="http://schemas.openxmlformats.org/officeDocument/2006/relationships/image" Target="../media/image61.jpeg"/></Relationships>
</file>

<file path=ppt/slides/_rels/slide16.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65.jpeg"/></Relationships>
</file>

<file path=ppt/slides/_rels/slide1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6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1.xml"/><Relationship Id="rId5" Type="http://schemas.openxmlformats.org/officeDocument/2006/relationships/image" Target="../media/image77.jpeg"/><Relationship Id="rId4" Type="http://schemas.openxmlformats.org/officeDocument/2006/relationships/image" Target="../media/image76.jpeg"/></Relationships>
</file>

<file path=ppt/slides/_rels/slide2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 Id="rId5" Type="http://schemas.openxmlformats.org/officeDocument/2006/relationships/image" Target="../media/image81.png"/><Relationship Id="rId4" Type="http://schemas.openxmlformats.org/officeDocument/2006/relationships/image" Target="../media/image80.jpe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1.xml"/><Relationship Id="rId5" Type="http://schemas.openxmlformats.org/officeDocument/2006/relationships/image" Target="../media/image87.png"/><Relationship Id="rId4" Type="http://schemas.openxmlformats.org/officeDocument/2006/relationships/image" Target="../media/image8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oleObject" Target="../embeddings/oleObject1.bin"/><Relationship Id="rId7" Type="http://schemas.openxmlformats.org/officeDocument/2006/relationships/image" Target="../media/image9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emf"/><Relationship Id="rId9" Type="http://schemas.openxmlformats.org/officeDocument/2006/relationships/image" Target="../media/image9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96.jpeg"/><Relationship Id="rId4" Type="http://schemas.openxmlformats.org/officeDocument/2006/relationships/image" Target="../media/image95.emf"/></Relationships>
</file>

<file path=ppt/slides/_rels/slide32.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97.jpg"/><Relationship Id="rId1" Type="http://schemas.openxmlformats.org/officeDocument/2006/relationships/slideLayout" Target="../slideLayouts/slideLayout1.xml"/><Relationship Id="rId5" Type="http://schemas.openxmlformats.org/officeDocument/2006/relationships/image" Target="../media/image100.jpeg"/><Relationship Id="rId4" Type="http://schemas.openxmlformats.org/officeDocument/2006/relationships/image" Target="../media/image99.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01.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png"/><Relationship Id="rId1" Type="http://schemas.openxmlformats.org/officeDocument/2006/relationships/slideLayout" Target="../slideLayouts/slideLayout1.xml"/><Relationship Id="rId4" Type="http://schemas.openxmlformats.org/officeDocument/2006/relationships/image" Target="../media/image104.jpeg"/></Relationships>
</file>

<file path=ppt/slides/_rels/slide36.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slideLayout" Target="../slideLayouts/slideLayout1.xml"/><Relationship Id="rId4" Type="http://schemas.openxmlformats.org/officeDocument/2006/relationships/image" Target="../media/image107.png"/></Relationships>
</file>

<file path=ppt/slides/_rels/slide37.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emf"/><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3" Type="http://schemas.openxmlformats.org/officeDocument/2006/relationships/image" Target="cid:B68B4F2868A5452CBC4B21DA2C96F880@shiroyama" TargetMode="External"/><Relationship Id="rId2" Type="http://schemas.openxmlformats.org/officeDocument/2006/relationships/image" Target="../media/image114.jpeg"/><Relationship Id="rId1" Type="http://schemas.openxmlformats.org/officeDocument/2006/relationships/slideLayout" Target="../slideLayouts/slideLayout1.xml"/><Relationship Id="rId4" Type="http://schemas.openxmlformats.org/officeDocument/2006/relationships/image" Target="../media/image115.png"/></Relationships>
</file>

<file path=ppt/slides/_rels/slide41.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oleObject" Target="../embeddings/oleObject3.bin"/><Relationship Id="rId7" Type="http://schemas.openxmlformats.org/officeDocument/2006/relationships/image" Target="../media/image119.jpe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18.jpeg"/><Relationship Id="rId5" Type="http://schemas.openxmlformats.org/officeDocument/2006/relationships/image" Target="../media/image117.jpeg"/><Relationship Id="rId4" Type="http://schemas.openxmlformats.org/officeDocument/2006/relationships/image" Target="../media/image116.emf"/></Relationships>
</file>

<file path=ppt/slides/_rels/slide42.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1.xml"/><Relationship Id="rId4" Type="http://schemas.openxmlformats.org/officeDocument/2006/relationships/image" Target="../media/image123.png"/></Relationships>
</file>

<file path=ppt/slides/_rels/slide4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4.png"/><Relationship Id="rId1" Type="http://schemas.openxmlformats.org/officeDocument/2006/relationships/slideLayout" Target="../slideLayouts/slideLayout1.xml"/><Relationship Id="rId5" Type="http://schemas.openxmlformats.org/officeDocument/2006/relationships/image" Target="../media/image127.jpeg"/><Relationship Id="rId4" Type="http://schemas.openxmlformats.org/officeDocument/2006/relationships/image" Target="../media/image126.jpeg"/></Relationships>
</file>

<file path=ppt/slides/_rels/slide44.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30.jpeg"/><Relationship Id="rId4" Type="http://schemas.openxmlformats.org/officeDocument/2006/relationships/image" Target="../media/image129.jpeg"/></Relationships>
</file>

<file path=ppt/slides/_rels/slide45.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4.png"/><Relationship Id="rId5" Type="http://schemas.openxmlformats.org/officeDocument/2006/relationships/image" Target="../media/image133.jpeg"/><Relationship Id="rId4" Type="http://schemas.openxmlformats.org/officeDocument/2006/relationships/image" Target="../media/image132.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7.png"/><Relationship Id="rId4" Type="http://schemas.openxmlformats.org/officeDocument/2006/relationships/image" Target="../media/image136.jpeg"/></Relationships>
</file>

<file path=ppt/slides/_rels/slide48.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50.xml.rels><?xml version="1.0" encoding="UTF-8" standalone="yes"?>
<Relationships xmlns="http://schemas.openxmlformats.org/package/2006/relationships"><Relationship Id="rId3" Type="http://schemas.openxmlformats.org/officeDocument/2006/relationships/image" Target="../media/image140.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1.png"/></Relationships>
</file>

<file path=ppt/slides/_rels/slide51.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4.png"/><Relationship Id="rId4" Type="http://schemas.openxmlformats.org/officeDocument/2006/relationships/image" Target="../media/image14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148.jpeg"/><Relationship Id="rId13" Type="http://schemas.microsoft.com/office/2007/relationships/hdphoto" Target="../media/hdphoto5.wdp"/><Relationship Id="rId3" Type="http://schemas.openxmlformats.org/officeDocument/2006/relationships/image" Target="../media/image145.emf"/><Relationship Id="rId7" Type="http://schemas.microsoft.com/office/2007/relationships/hdphoto" Target="../media/hdphoto2.wdp"/><Relationship Id="rId12" Type="http://schemas.openxmlformats.org/officeDocument/2006/relationships/image" Target="../media/image150.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47.jpeg"/><Relationship Id="rId11" Type="http://schemas.microsoft.com/office/2007/relationships/hdphoto" Target="../media/hdphoto4.wdp"/><Relationship Id="rId5" Type="http://schemas.microsoft.com/office/2007/relationships/hdphoto" Target="../media/hdphoto1.wdp"/><Relationship Id="rId10" Type="http://schemas.openxmlformats.org/officeDocument/2006/relationships/image" Target="../media/image149.jpeg"/><Relationship Id="rId4" Type="http://schemas.openxmlformats.org/officeDocument/2006/relationships/image" Target="../media/image146.jpeg"/><Relationship Id="rId9" Type="http://schemas.microsoft.com/office/2007/relationships/hdphoto" Target="../media/hdphoto3.wdp"/></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52.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54.jpeg"/><Relationship Id="rId4" Type="http://schemas.openxmlformats.org/officeDocument/2006/relationships/image" Target="../media/image153.jpeg"/></Relationships>
</file>

<file path=ppt/slides/_rels/slide57.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7.png"/><Relationship Id="rId4" Type="http://schemas.openxmlformats.org/officeDocument/2006/relationships/image" Target="../media/image156.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58.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gif"/></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7296168" y="2318969"/>
            <a:ext cx="5060059" cy="3779426"/>
          </a:xfrm>
          <a:prstGeom prst="rect">
            <a:avLst/>
          </a:prstGeom>
          <a:noFill/>
          <a:ln>
            <a:noFill/>
          </a:ln>
        </p:spPr>
      </p:pic>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9100669" y="3508"/>
            <a:ext cx="1451059" cy="1803922"/>
          </a:xfrm>
          <a:prstGeom prst="rect">
            <a:avLst/>
          </a:prstGeom>
          <a:noFill/>
          <a:ln>
            <a:noFill/>
          </a:ln>
        </p:spPr>
      </p:pic>
      <p:sp>
        <p:nvSpPr>
          <p:cNvPr id="5" name="テキスト ボックス 4"/>
          <p:cNvSpPr txBox="1"/>
          <p:nvPr/>
        </p:nvSpPr>
        <p:spPr>
          <a:xfrm>
            <a:off x="1422069" y="1847081"/>
            <a:ext cx="6514415" cy="3693319"/>
          </a:xfrm>
          <a:prstGeom prst="rect">
            <a:avLst/>
          </a:prstGeom>
          <a:noFill/>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大和小学校体育館、大成小学校体育館、深谷小学校体育館、</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くわな特別支援学校体育館 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折紙</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健康体操／卓球／バドミントン／ソフトバレーボール／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テニス／ママさんバレー／野球（ジュニア）／</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アレンジフラワー／絵画／折紙</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陸上（かけっこ）教室／夏休みこども教室</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（絵画／折り紙／ウッドバーニング／テニス）／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ソフトバレー交流会</a:t>
            </a:r>
          </a:p>
        </p:txBody>
      </p:sp>
      <p:sp>
        <p:nvSpPr>
          <p:cNvPr id="7" name="テキスト ボックス 6"/>
          <p:cNvSpPr txBox="1"/>
          <p:nvPr/>
        </p:nvSpPr>
        <p:spPr>
          <a:xfrm>
            <a:off x="2586590" y="513797"/>
            <a:ext cx="6440887"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ＴＡＦスポミンクラブ</a:t>
            </a:r>
          </a:p>
        </p:txBody>
      </p:sp>
    </p:spTree>
    <p:extLst>
      <p:ext uri="{BB962C8B-B14F-4D97-AF65-F5344CB8AC3E}">
        <p14:creationId xmlns:p14="http://schemas.microsoft.com/office/powerpoint/2010/main" val="74707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149964" y="228350"/>
            <a:ext cx="1125181" cy="1130807"/>
          </a:xfrm>
          <a:prstGeom prst="rect">
            <a:avLst/>
          </a:prstGeom>
        </p:spPr>
      </p:pic>
      <p:sp>
        <p:nvSpPr>
          <p:cNvPr id="5" name="テキスト ボックス 4"/>
          <p:cNvSpPr txBox="1"/>
          <p:nvPr/>
        </p:nvSpPr>
        <p:spPr>
          <a:xfrm>
            <a:off x="428392" y="1780228"/>
            <a:ext cx="11681153" cy="4247317"/>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三重地区学校施設（小学校</a:t>
            </a:r>
            <a:r>
              <a:rPr lang="en-US" altLang="ja-JP" dirty="0">
                <a:latin typeface="HG創英角ﾎﾟｯﾌﾟ体" panose="040B0A09000000000000" pitchFamily="49" charset="-128"/>
                <a:ea typeface="HG創英角ﾎﾟｯﾌﾟ体" panose="040B0A09000000000000" pitchFamily="49" charset="-128"/>
              </a:rPr>
              <a:t>3</a:t>
            </a:r>
            <a:r>
              <a:rPr lang="ja-JP" altLang="en-US" dirty="0">
                <a:latin typeface="HG創英角ﾎﾟｯﾌﾟ体" panose="040B0A09000000000000" pitchFamily="49" charset="-128"/>
                <a:ea typeface="HG創英角ﾎﾟｯﾌﾟ体" panose="040B0A09000000000000" pitchFamily="49" charset="-128"/>
              </a:rPr>
              <a:t>校、中学校</a:t>
            </a:r>
            <a:r>
              <a:rPr lang="en-US" altLang="ja-JP" dirty="0">
                <a:latin typeface="HG創英角ﾎﾟｯﾌﾟ体" panose="040B0A09000000000000" pitchFamily="49" charset="-128"/>
                <a:ea typeface="HG創英角ﾎﾟｯﾌﾟ体" panose="040B0A09000000000000" pitchFamily="49" charset="-128"/>
              </a:rPr>
              <a:t>2</a:t>
            </a:r>
            <a:r>
              <a:rPr lang="ja-JP" altLang="en-US" dirty="0">
                <a:latin typeface="HG創英角ﾎﾟｯﾌﾟ体" panose="040B0A09000000000000" pitchFamily="49" charset="-128"/>
                <a:ea typeface="HG創英角ﾎﾟｯﾌﾟ体" panose="040B0A09000000000000" pitchFamily="49" charset="-128"/>
              </a:rPr>
              <a:t>校）、四日市ドーム、三重地区市民センター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バレーボール（一般）／バレーボール（学生）／インディアカ／バドミントン／空手道／剣道／軟式野球／</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新体操／グラウンド・ゴルフ／卓球／社交ダンス／剣詩舞道／サッカー／合気道／バスケットボール／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ドッジボール／</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学童保育関係／学校開放事業</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ウォーキング大会（四日市市民対象）／</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老人クラブグラウンド・ゴルフ大会（会員対象）／</a:t>
            </a:r>
          </a:p>
          <a:p>
            <a:r>
              <a:rPr lang="ja-JP" altLang="en-US" dirty="0">
                <a:latin typeface="HG創英角ﾎﾟｯﾌﾟ体" panose="040B0A09000000000000" pitchFamily="49" charset="-128"/>
                <a:ea typeface="HG創英角ﾎﾟｯﾌﾟ体" panose="040B0A09000000000000" pitchFamily="49" charset="-128"/>
              </a:rPr>
              <a:t>　グラウンド・ゴルフ大会（会員対象）／</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社会福祉協議会イベント（四日市市民対象）／</a:t>
            </a:r>
          </a:p>
          <a:p>
            <a:r>
              <a:rPr lang="ja-JP" altLang="en-US" dirty="0">
                <a:latin typeface="HG創英角ﾎﾟｯﾌﾟ体" panose="040B0A09000000000000" pitchFamily="49" charset="-128"/>
                <a:ea typeface="HG創英角ﾎﾟｯﾌﾟ体" panose="040B0A09000000000000" pitchFamily="49" charset="-128"/>
              </a:rPr>
              <a:t>　ロゲイニング大会（四日市市民対象）／</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各地区交流イベント大会／合同イベント（会員対象）</a:t>
            </a:r>
          </a:p>
        </p:txBody>
      </p:sp>
      <p:sp>
        <p:nvSpPr>
          <p:cNvPr id="13" name="テキスト ボックス 12"/>
          <p:cNvSpPr txBox="1"/>
          <p:nvPr/>
        </p:nvSpPr>
        <p:spPr>
          <a:xfrm>
            <a:off x="428392" y="188229"/>
            <a:ext cx="10269415"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総合型地域スポーツクラブ</a:t>
            </a:r>
            <a:r>
              <a:rPr lang="ja-JP" altLang="en-US" sz="4800" dirty="0" err="1">
                <a:latin typeface="HG創英角ﾎﾟｯﾌﾟ体" panose="040B0A09000000000000" pitchFamily="49" charset="-128"/>
                <a:ea typeface="HG創英角ﾎﾟｯﾌﾟ体" panose="040B0A09000000000000" pitchFamily="49" charset="-128"/>
              </a:rPr>
              <a:t>さんさん</a:t>
            </a:r>
            <a:endParaRPr lang="ja-JP" altLang="en-US" sz="4800" dirty="0">
              <a:latin typeface="HG創英角ﾎﾟｯﾌﾟ体" panose="040B0A09000000000000" pitchFamily="49" charset="-128"/>
              <a:ea typeface="HG創英角ﾎﾟｯﾌﾟ体" panose="040B0A09000000000000" pitchFamily="49" charset="-128"/>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36857" y="3278900"/>
            <a:ext cx="4516077" cy="3387058"/>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rcRect l="8382" t="9743" r="8522" b="10028"/>
          <a:stretch>
            <a:fillRect/>
          </a:stretch>
        </p:blipFill>
        <p:spPr bwMode="auto">
          <a:xfrm>
            <a:off x="11414220" y="160639"/>
            <a:ext cx="695325" cy="70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42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74340" y="1791819"/>
            <a:ext cx="7244861" cy="3693319"/>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橋北交流会館、橋北中学校、橋北小学校</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ヨガ／ダンベル体操／バドミントン／卓球／三味線／書道</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サッカー／野球／バレーボール／フットサル（少年団）／</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バレーボール（ママさん）／バレーボール（ミックス）／卓球／</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新体操／バドミントン／ソフトバレー／ドッジボール／和太鼓／</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パドルテニス／バスケットボール／グラウンドゴルフ／</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フラダンス／ヨガ／ラジオ体操／太極拳／剣道／コーラス／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囲碁／将棋</a:t>
            </a:r>
          </a:p>
          <a:p>
            <a:endParaRPr lang="ja-JP" altLang="en-US"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ダンベル体操教室、ヨガ教室が特におすすめです♪</a:t>
            </a:r>
          </a:p>
        </p:txBody>
      </p:sp>
      <p:sp>
        <p:nvSpPr>
          <p:cNvPr id="13" name="テキスト ボックス 12"/>
          <p:cNvSpPr txBox="1"/>
          <p:nvPr/>
        </p:nvSpPr>
        <p:spPr>
          <a:xfrm>
            <a:off x="2088111" y="454075"/>
            <a:ext cx="6664569"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ＮＰＯ法人ビバ・橋北</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9124" y="200071"/>
            <a:ext cx="1918425" cy="1339003"/>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201" y="1788187"/>
            <a:ext cx="3106721" cy="2331275"/>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19201" y="4368575"/>
            <a:ext cx="3106721" cy="2327559"/>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rcRect l="9195" t="9557" r="7471" b="9419"/>
          <a:stretch>
            <a:fillRect/>
          </a:stretch>
        </p:blipFill>
        <p:spPr bwMode="auto">
          <a:xfrm>
            <a:off x="11325922" y="162719"/>
            <a:ext cx="733425" cy="70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82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99754" y="279569"/>
            <a:ext cx="1848813" cy="1645355"/>
          </a:xfrm>
          <a:prstGeom prst="rect">
            <a:avLst/>
          </a:prstGeom>
        </p:spPr>
      </p:pic>
      <p:sp>
        <p:nvSpPr>
          <p:cNvPr id="13" name="テキスト ボックス 12"/>
          <p:cNvSpPr txBox="1"/>
          <p:nvPr/>
        </p:nvSpPr>
        <p:spPr>
          <a:xfrm>
            <a:off x="1524552" y="0"/>
            <a:ext cx="7973409" cy="2308324"/>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内部地区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総合型地域スポーツクラブ</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「うつべ☆スター」</a:t>
            </a:r>
          </a:p>
        </p:txBody>
      </p:sp>
      <p:pic>
        <p:nvPicPr>
          <p:cNvPr id="9" name="コンテンツ プレースホルダ 3" descr="DSC00888.JP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094437" y="2031642"/>
            <a:ext cx="3600000" cy="2293064"/>
          </a:xfrm>
          <a:prstGeom prst="rect">
            <a:avLst/>
          </a:prstGeom>
        </p:spPr>
      </p:pic>
      <p:pic>
        <p:nvPicPr>
          <p:cNvPr id="10" name="コンテンツ プレースホルダ 5" descr="IMG_0577.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94437" y="4431424"/>
            <a:ext cx="3600000" cy="2276688"/>
          </a:xfrm>
          <a:prstGeom prst="rect">
            <a:avLst/>
          </a:prstGeom>
        </p:spPr>
      </p:pic>
      <p:sp>
        <p:nvSpPr>
          <p:cNvPr id="5" name="テキスト ボックス 4"/>
          <p:cNvSpPr txBox="1"/>
          <p:nvPr/>
        </p:nvSpPr>
        <p:spPr>
          <a:xfrm>
            <a:off x="435941" y="2263520"/>
            <a:ext cx="7469452" cy="4247317"/>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おすすめの教室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１．ノルディック・ウォーク体験教室（無料）</a:t>
            </a:r>
          </a:p>
          <a:p>
            <a:r>
              <a:rPr lang="ja-JP" altLang="en-US" dirty="0">
                <a:latin typeface="HG創英角ﾎﾟｯﾌﾟ体" panose="040B0A09000000000000" pitchFamily="49" charset="-128"/>
                <a:ea typeface="HG創英角ﾎﾟｯﾌﾟ体" panose="040B0A09000000000000" pitchFamily="49" charset="-128"/>
              </a:rPr>
              <a:t>　　活動場所：四日市市南部丘陵公園</a:t>
            </a:r>
          </a:p>
          <a:p>
            <a:r>
              <a:rPr lang="ja-JP" altLang="en-US" dirty="0">
                <a:latin typeface="HG創英角ﾎﾟｯﾌﾟ体" panose="040B0A09000000000000" pitchFamily="49" charset="-128"/>
                <a:ea typeface="HG創英角ﾎﾟｯﾌﾟ体" panose="040B0A09000000000000" pitchFamily="49" charset="-128"/>
              </a:rPr>
              <a:t>　　集合時間：８時３０分から９時までに集合</a:t>
            </a:r>
          </a:p>
          <a:p>
            <a:r>
              <a:rPr lang="ja-JP" altLang="en-US" dirty="0">
                <a:latin typeface="HG創英角ﾎﾟｯﾌﾟ体" panose="040B0A09000000000000" pitchFamily="49" charset="-128"/>
                <a:ea typeface="HG創英角ﾎﾟｯﾌﾟ体" panose="040B0A09000000000000" pitchFamily="49" charset="-128"/>
              </a:rPr>
              <a:t>　　開催日時：毎月第２土曜日 ９時から１１時３０分頃まで</a:t>
            </a:r>
          </a:p>
          <a:p>
            <a:r>
              <a:rPr lang="ja-JP" altLang="en-US" dirty="0">
                <a:latin typeface="HG創英角ﾎﾟｯﾌﾟ体" panose="040B0A09000000000000" pitchFamily="49" charset="-128"/>
                <a:ea typeface="HG創英角ﾎﾟｯﾌﾟ体" panose="040B0A09000000000000" pitchFamily="49" charset="-128"/>
              </a:rPr>
              <a:t>　　その他　：専用ポール無料貸し出しあり。</a:t>
            </a:r>
          </a:p>
          <a:p>
            <a:r>
              <a:rPr lang="ja-JP" altLang="en-US" dirty="0">
                <a:latin typeface="HG創英角ﾎﾟｯﾌﾟ体" panose="040B0A09000000000000" pitchFamily="49" charset="-128"/>
                <a:ea typeface="HG創英角ﾎﾟｯﾌﾟ体" panose="040B0A09000000000000" pitchFamily="49" charset="-128"/>
              </a:rPr>
              <a:t>　２．体幹ストレッチ教室（有料）</a:t>
            </a:r>
          </a:p>
          <a:p>
            <a:r>
              <a:rPr lang="ja-JP" altLang="en-US" dirty="0">
                <a:latin typeface="HG創英角ﾎﾟｯﾌﾟ体" panose="040B0A09000000000000" pitchFamily="49" charset="-128"/>
                <a:ea typeface="HG創英角ﾎﾟｯﾌﾟ体" panose="040B0A09000000000000" pitchFamily="49" charset="-128"/>
              </a:rPr>
              <a:t>　　活動場所：四日市市内部中学校武道場</a:t>
            </a:r>
          </a:p>
          <a:p>
            <a:r>
              <a:rPr lang="ja-JP" altLang="en-US" dirty="0">
                <a:latin typeface="HG創英角ﾎﾟｯﾌﾟ体" panose="040B0A09000000000000" pitchFamily="49" charset="-128"/>
                <a:ea typeface="HG創英角ﾎﾟｯﾌﾟ体" panose="040B0A09000000000000" pitchFamily="49" charset="-128"/>
              </a:rPr>
              <a:t>　　集合時間：１８時３０分から１９時までに集合</a:t>
            </a:r>
          </a:p>
          <a:p>
            <a:r>
              <a:rPr lang="ja-JP" altLang="en-US" dirty="0">
                <a:latin typeface="HG創英角ﾎﾟｯﾌﾟ体" panose="040B0A09000000000000" pitchFamily="49" charset="-128"/>
                <a:ea typeface="HG創英角ﾎﾟｯﾌﾟ体" panose="040B0A09000000000000" pitchFamily="49" charset="-128"/>
              </a:rPr>
              <a:t>　　開催日時：毎月火曜日、金曜日 １９時から２０時３０分頃まで</a:t>
            </a:r>
          </a:p>
          <a:p>
            <a:r>
              <a:rPr lang="ja-JP" altLang="en-US" dirty="0">
                <a:latin typeface="HG創英角ﾎﾟｯﾌﾟ体" panose="040B0A09000000000000" pitchFamily="49" charset="-128"/>
                <a:ea typeface="HG創英角ﾎﾟｯﾌﾟ体" panose="040B0A09000000000000" pitchFamily="49" charset="-128"/>
              </a:rPr>
              <a:t>　　その他　：ストレッチポール（ベーシックセブン）と</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ストレッチ（姿勢改善、可動域拡大）を行います。</a:t>
            </a:r>
          </a:p>
          <a:p>
            <a:r>
              <a:rPr lang="ja-JP" altLang="en-US" dirty="0">
                <a:latin typeface="HG創英角ﾎﾟｯﾌﾟ体" panose="040B0A09000000000000" pitchFamily="49" charset="-128"/>
                <a:ea typeface="HG創英角ﾎﾟｯﾌﾟ体" panose="040B0A09000000000000" pitchFamily="49" charset="-128"/>
              </a:rPr>
              <a:t>　３．出前講習（有料）</a:t>
            </a:r>
          </a:p>
          <a:p>
            <a:r>
              <a:rPr lang="ja-JP" altLang="en-US" dirty="0">
                <a:latin typeface="HG創英角ﾎﾟｯﾌﾟ体" panose="040B0A09000000000000" pitchFamily="49" charset="-128"/>
                <a:ea typeface="HG創英角ﾎﾟｯﾌﾟ体" panose="040B0A09000000000000" pitchFamily="49" charset="-128"/>
              </a:rPr>
              <a:t>　　　ノルディック・ウォーク、ストレッチの講師が各会場へ出向き</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指導します。（内容、料金は要相談。）</a:t>
            </a:r>
          </a:p>
        </p:txBody>
      </p:sp>
      <p:pic>
        <p:nvPicPr>
          <p:cNvPr id="7" name="図 6"/>
          <p:cNvPicPr>
            <a:picLocks noChangeAspect="1"/>
          </p:cNvPicPr>
          <p:nvPr/>
        </p:nvPicPr>
        <p:blipFill>
          <a:blip r:embed="rId5" cstate="email">
            <a:extLst>
              <a:ext uri="{28A0092B-C50C-407E-A947-70E740481C1C}">
                <a14:useLocalDpi xmlns:a14="http://schemas.microsoft.com/office/drawing/2010/main"/>
              </a:ext>
            </a:extLst>
          </a:blip>
          <a:srcRect l="7681" t="9743" r="4970" b="7880"/>
          <a:stretch>
            <a:fillRect/>
          </a:stretch>
        </p:blipFill>
        <p:spPr bwMode="auto">
          <a:xfrm>
            <a:off x="11346774" y="154721"/>
            <a:ext cx="695325" cy="69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500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42919"/>
            <a:ext cx="10269415"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元気アップ</a:t>
            </a:r>
            <a:r>
              <a:rPr lang="ja-JP" altLang="en-US" sz="4800" dirty="0" err="1">
                <a:latin typeface="HG創英角ﾎﾟｯﾌﾟ体" panose="040B0A09000000000000" pitchFamily="49" charset="-128"/>
                <a:ea typeface="HG創英角ﾎﾟｯﾌﾟ体" panose="040B0A09000000000000" pitchFamily="49" charset="-128"/>
              </a:rPr>
              <a:t>こ</a:t>
            </a:r>
            <a:r>
              <a:rPr lang="ja-JP" altLang="en-US" sz="4800" dirty="0">
                <a:latin typeface="HG創英角ﾎﾟｯﾌﾟ体" panose="040B0A09000000000000" pitchFamily="49" charset="-128"/>
                <a:ea typeface="HG創英角ﾎﾟｯﾌﾟ体" panose="040B0A09000000000000" pitchFamily="49" charset="-128"/>
              </a:rPr>
              <a:t>ものスポーツクラブ</a:t>
            </a:r>
          </a:p>
        </p:txBody>
      </p:sp>
      <p:sp>
        <p:nvSpPr>
          <p:cNvPr id="5" name="テキスト ボックス 4"/>
          <p:cNvSpPr txBox="1"/>
          <p:nvPr/>
        </p:nvSpPr>
        <p:spPr>
          <a:xfrm>
            <a:off x="545132" y="1984616"/>
            <a:ext cx="7357158" cy="4247317"/>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Ｂ＆Ｇ海洋センター、体育センター、大羽根グラウンド、</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三重県立四日市四郷高校</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バドミントン／テニス／卓球／エアロ体操／ヨガ／太極拳／</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フラダンス／健康体操／ズンバ／陸上／サッカー／バレーボール／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野球／体育教室／コンディショニング／ウォーキング／</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ノルディックウォーキング／フラメンコ／ゴルフ</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トリムバレーボール／バドミントン／卓球／野球／バレーボール／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SS</a:t>
            </a:r>
            <a:r>
              <a:rPr lang="ja-JP" altLang="en-US" dirty="0">
                <a:latin typeface="HG創英角ﾎﾟｯﾌﾟ体" panose="040B0A09000000000000" pitchFamily="49" charset="-128"/>
                <a:ea typeface="HG創英角ﾎﾟｯﾌﾟ体" panose="040B0A09000000000000" pitchFamily="49" charset="-128"/>
              </a:rPr>
              <a:t>ピンポン</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ロゲイニング交流会／マリンスポーツ／御在所山上ウォーキング／</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スキー教室／夏まつり／</a:t>
            </a:r>
            <a:r>
              <a:rPr lang="ja-JP" altLang="en-US" dirty="0" err="1">
                <a:latin typeface="HG創英角ﾎﾟｯﾌﾟ体" panose="040B0A09000000000000" pitchFamily="49" charset="-128"/>
                <a:ea typeface="HG創英角ﾎﾟｯﾌﾟ体" panose="040B0A09000000000000" pitchFamily="49" charset="-128"/>
              </a:rPr>
              <a:t>障がい</a:t>
            </a:r>
            <a:r>
              <a:rPr lang="ja-JP" altLang="en-US" dirty="0">
                <a:latin typeface="HG創英角ﾎﾟｯﾌﾟ体" panose="040B0A09000000000000" pitchFamily="49" charset="-128"/>
                <a:ea typeface="HG創英角ﾎﾟｯﾌﾟ体" panose="040B0A09000000000000" pitchFamily="49" charset="-128"/>
              </a:rPr>
              <a:t>者スポーツフェスティバル／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ラジオ体操／スポーツセミナー</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1282" y="246632"/>
            <a:ext cx="1465947" cy="1465947"/>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5685" y="1984616"/>
            <a:ext cx="3240000" cy="2430000"/>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25685" y="4532838"/>
            <a:ext cx="3240000" cy="2160001"/>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rcRect l="8630" t="9348" r="7292" b="9915"/>
          <a:stretch>
            <a:fillRect/>
          </a:stretch>
        </p:blipFill>
        <p:spPr bwMode="auto">
          <a:xfrm>
            <a:off x="11365685" y="117331"/>
            <a:ext cx="695325" cy="70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075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955380" y="520626"/>
            <a:ext cx="5688779"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川越ＦＡＧクラブ</a:t>
            </a:r>
          </a:p>
        </p:txBody>
      </p:sp>
      <p:sp>
        <p:nvSpPr>
          <p:cNvPr id="5" name="テキスト ボックス 4"/>
          <p:cNvSpPr txBox="1"/>
          <p:nvPr/>
        </p:nvSpPr>
        <p:spPr>
          <a:xfrm>
            <a:off x="1025422" y="1666868"/>
            <a:ext cx="10699546" cy="2585323"/>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川越中学校内施設（体育館・柔剣道場）、川越町総合体育館、川越町中央公民館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アロハフラクラブ（フラダンス）、Ｊｒ</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バレーボールクラブ（バレーボール）、柔塾（柔道）</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元気クラブイベント（年７回程度）／工作体験（プラバン工作／紙飛行機づくりなど年３回）／</a:t>
            </a:r>
          </a:p>
          <a:p>
            <a:r>
              <a:rPr lang="ja-JP" altLang="en-US" dirty="0">
                <a:latin typeface="HG創英角ﾎﾟｯﾌﾟ体" panose="040B0A09000000000000" pitchFamily="49" charset="-128"/>
                <a:ea typeface="HG創英角ﾎﾟｯﾌﾟ体" panose="040B0A09000000000000" pitchFamily="49" charset="-128"/>
              </a:rPr>
              <a:t>　体験活動（カヌー／ダイビング）／多世代交流活動（日帰り研修など）／</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その他（高校生進行によるクイズ大会）</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児童館との共催イベントも含む</a:t>
            </a: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43447" y="176456"/>
            <a:ext cx="1868288" cy="1554634"/>
          </a:xfrm>
          <a:prstGeom prst="rect">
            <a:avLst/>
          </a:prstGeom>
        </p:spPr>
      </p:pic>
      <p:pic>
        <p:nvPicPr>
          <p:cNvPr id="7" name="図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43860" y="4319143"/>
            <a:ext cx="3600000" cy="2353333"/>
          </a:xfrm>
          <a:prstGeom prst="rect">
            <a:avLst/>
          </a:prstGeom>
        </p:spPr>
      </p:pic>
      <p:pic>
        <p:nvPicPr>
          <p:cNvPr id="8" name="図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44273" y="4317696"/>
            <a:ext cx="3600000" cy="2325144"/>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3447" y="4288060"/>
            <a:ext cx="3600000" cy="2384416"/>
          </a:xfrm>
          <a:prstGeom prst="rect">
            <a:avLst/>
          </a:prstGeom>
        </p:spPr>
      </p:pic>
    </p:spTree>
    <p:extLst>
      <p:ext uri="{BB962C8B-B14F-4D97-AF65-F5344CB8AC3E}">
        <p14:creationId xmlns:p14="http://schemas.microsoft.com/office/powerpoint/2010/main" val="52207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227575" y="424092"/>
            <a:ext cx="7331620"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若松</a:t>
            </a:r>
            <a:r>
              <a:rPr lang="en-US" altLang="ja-JP" sz="4800" dirty="0">
                <a:latin typeface="HG創英角ﾎﾟｯﾌﾟ体" panose="040B0A09000000000000" pitchFamily="49" charset="-128"/>
                <a:ea typeface="HG創英角ﾎﾟｯﾌﾟ体" panose="040B0A09000000000000" pitchFamily="49" charset="-128"/>
              </a:rPr>
              <a:t>J</a:t>
            </a:r>
            <a:r>
              <a:rPr lang="ja-JP" altLang="en-US" sz="4800" dirty="0" err="1">
                <a:latin typeface="HG創英角ﾎﾟｯﾌﾟ体" panose="040B0A09000000000000" pitchFamily="49" charset="-128"/>
                <a:ea typeface="HG創英角ﾎﾟｯﾌﾟ体" panose="040B0A09000000000000" pitchFamily="49" charset="-128"/>
              </a:rPr>
              <a:t>ｒ</a:t>
            </a:r>
            <a:r>
              <a:rPr lang="en-US" altLang="ja-JP" sz="4800" dirty="0">
                <a:latin typeface="HG創英角ﾎﾟｯﾌﾟ体" panose="040B0A09000000000000" pitchFamily="49" charset="-128"/>
                <a:ea typeface="HG創英角ﾎﾟｯﾌﾟ体" panose="040B0A09000000000000" pitchFamily="49" charset="-128"/>
              </a:rPr>
              <a:t>.</a:t>
            </a:r>
            <a:r>
              <a:rPr lang="ja-JP" altLang="en-US" sz="4800" dirty="0">
                <a:latin typeface="HG創英角ﾎﾟｯﾌﾟ体" panose="040B0A09000000000000" pitchFamily="49" charset="-128"/>
                <a:ea typeface="HG創英角ﾎﾟｯﾌﾟ体" panose="040B0A09000000000000" pitchFamily="49" charset="-128"/>
              </a:rPr>
              <a:t>ふれあいクラブ</a:t>
            </a:r>
          </a:p>
        </p:txBody>
      </p:sp>
      <p:sp>
        <p:nvSpPr>
          <p:cNvPr id="5" name="テキスト ボックス 4"/>
          <p:cNvSpPr txBox="1"/>
          <p:nvPr/>
        </p:nvSpPr>
        <p:spPr>
          <a:xfrm>
            <a:off x="634853" y="1256628"/>
            <a:ext cx="10865364" cy="2585323"/>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鈴鹿市立若松小学校、鈴鹿市立若松公民館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ファミリーバドミントン／ティーボール／ソフトバレーボール／グラウンドゴルフ／キンボール／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ホッケー／ノルディックウォーキング／ドッジボール／茶道マナー教室／お花教室</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若松ファミリーバドミントンクラブ</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親子レクリエーションゲーム大会（ＰＴＡ会員（子供、保護者、先生）も参加）</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2520" y="268063"/>
            <a:ext cx="1428862" cy="1402882"/>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535" y="3941537"/>
            <a:ext cx="3600000" cy="2692562"/>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l="-2520"/>
          <a:stretch/>
        </p:blipFill>
        <p:spPr>
          <a:xfrm>
            <a:off x="7946501" y="3934100"/>
            <a:ext cx="3600000" cy="2700000"/>
          </a:xfrm>
          <a:prstGeom prst="rect">
            <a:avLst/>
          </a:prstGeom>
        </p:spPr>
      </p:pic>
      <p:pic>
        <p:nvPicPr>
          <p:cNvPr id="10" name="図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612" y="3934099"/>
            <a:ext cx="3600000" cy="2700000"/>
          </a:xfrm>
          <a:prstGeom prst="rect">
            <a:avLst/>
          </a:prstGeom>
        </p:spPr>
      </p:pic>
    </p:spTree>
    <p:extLst>
      <p:ext uri="{BB962C8B-B14F-4D97-AF65-F5344CB8AC3E}">
        <p14:creationId xmlns:p14="http://schemas.microsoft.com/office/powerpoint/2010/main" val="755602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193369"/>
            <a:ext cx="7978045"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三重花菖蒲スポーツクラブ</a:t>
            </a:r>
          </a:p>
        </p:txBody>
      </p:sp>
      <p:sp>
        <p:nvSpPr>
          <p:cNvPr id="5" name="テキスト ボックス 4"/>
          <p:cNvSpPr txBox="1"/>
          <p:nvPr/>
        </p:nvSpPr>
        <p:spPr>
          <a:xfrm>
            <a:off x="266764" y="1980081"/>
            <a:ext cx="7775208" cy="3970318"/>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三重県立稲生高校（練習場所）、</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三重交通</a:t>
            </a:r>
            <a:r>
              <a:rPr lang="en-US" altLang="ja-JP" dirty="0">
                <a:latin typeface="HG創英角ﾎﾟｯﾌﾟ体" panose="040B0A09000000000000" pitchFamily="49" charset="-128"/>
                <a:ea typeface="HG創英角ﾎﾟｯﾌﾟ体" panose="040B0A09000000000000" pitchFamily="49" charset="-128"/>
              </a:rPr>
              <a:t>G </a:t>
            </a:r>
            <a:r>
              <a:rPr lang="ja-JP" altLang="en-US" dirty="0">
                <a:latin typeface="HG創英角ﾎﾟｯﾌﾟ体" panose="040B0A09000000000000" pitchFamily="49" charset="-128"/>
                <a:ea typeface="HG創英角ﾎﾟｯﾌﾟ体" panose="040B0A09000000000000" pitchFamily="49" charset="-128"/>
              </a:rPr>
              <a:t>スポーツの杜 鈴鹿サッカー場（事務局）</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鈴鹿青少年センター主催のハンドボール教室への講師派遣</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１．諸団体主催イベントでのハンドボール体験</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（ストラックアウト等）の実施</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ＪＡ鈴鹿「のうきょうまつり」等</a:t>
            </a:r>
          </a:p>
          <a:p>
            <a:r>
              <a:rPr lang="ja-JP" altLang="en-US" dirty="0">
                <a:latin typeface="HG創英角ﾎﾟｯﾌﾟ体" panose="040B0A09000000000000" pitchFamily="49" charset="-128"/>
                <a:ea typeface="HG創英角ﾎﾟｯﾌﾟ体" panose="040B0A09000000000000" pitchFamily="49" charset="-128"/>
              </a:rPr>
              <a:t>　２．ハンドボール教室</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（四日市市）笹川地区協議会、鵜川原小出前授業等</a:t>
            </a:r>
          </a:p>
          <a:p>
            <a:r>
              <a:rPr lang="ja-JP" altLang="en-US" dirty="0">
                <a:latin typeface="HG創英角ﾎﾟｯﾌﾟ体" panose="040B0A09000000000000" pitchFamily="49" charset="-128"/>
                <a:ea typeface="HG創英角ﾎﾟｯﾌﾟ体" panose="040B0A09000000000000" pitchFamily="49" charset="-128"/>
              </a:rPr>
              <a:t>　３．大会主催</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バイオレットジュニアカップ　小学生近県交流ハンドボール大会</a:t>
            </a:r>
          </a:p>
          <a:p>
            <a:r>
              <a:rPr lang="ja-JP" altLang="en-US" dirty="0">
                <a:latin typeface="HG創英角ﾎﾟｯﾌﾟ体" panose="040B0A09000000000000" pitchFamily="49" charset="-128"/>
                <a:ea typeface="HG創英角ﾎﾟｯﾌﾟ体" panose="040B0A09000000000000" pitchFamily="49" charset="-128"/>
              </a:rPr>
              <a:t>　４．㈱ホンダロジスティック主催スポーツセミナーへの講師派遣</a:t>
            </a:r>
          </a:p>
        </p:txBody>
      </p:sp>
      <p:pic>
        <p:nvPicPr>
          <p:cNvPr id="6" name="図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42848" y="497656"/>
            <a:ext cx="3308458" cy="1190345"/>
          </a:xfrm>
          <a:prstGeom prst="rect">
            <a:avLst/>
          </a:prstGeom>
        </p:spPr>
      </p:pic>
      <p:pic>
        <p:nvPicPr>
          <p:cNvPr id="7" name="図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3914" y="1834041"/>
            <a:ext cx="3600000" cy="2399414"/>
          </a:xfrm>
          <a:prstGeom prst="rect">
            <a:avLst/>
          </a:prstGeom>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97077" y="4379495"/>
            <a:ext cx="3600000" cy="2399414"/>
          </a:xfrm>
          <a:prstGeom prst="rect">
            <a:avLst/>
          </a:prstGeom>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rcRect l="9885" t="10364" r="7994" b="10504"/>
          <a:stretch>
            <a:fillRect/>
          </a:stretch>
        </p:blipFill>
        <p:spPr bwMode="auto">
          <a:xfrm>
            <a:off x="11383914" y="103236"/>
            <a:ext cx="704850" cy="70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312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84849" y="-39703"/>
            <a:ext cx="10363136"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Ｌｅｔ</a:t>
            </a:r>
            <a:r>
              <a:rPr lang="en-US" altLang="ja-JP" sz="4800" dirty="0">
                <a:latin typeface="HG創英角ﾎﾟｯﾌﾟ体" panose="040B0A09000000000000" pitchFamily="49" charset="-128"/>
                <a:ea typeface="HG創英角ﾎﾟｯﾌﾟ体" panose="040B0A09000000000000" pitchFamily="49" charset="-128"/>
              </a:rPr>
              <a:t>'</a:t>
            </a:r>
            <a:r>
              <a:rPr lang="ja-JP" altLang="en-US" sz="4800" dirty="0" err="1">
                <a:latin typeface="HG創英角ﾎﾟｯﾌﾟ体" panose="040B0A09000000000000" pitchFamily="49" charset="-128"/>
                <a:ea typeface="HG創英角ﾎﾟｯﾌﾟ体" panose="040B0A09000000000000" pitchFamily="49" charset="-128"/>
              </a:rPr>
              <a:t>ｓ</a:t>
            </a:r>
            <a:r>
              <a:rPr lang="ja-JP" altLang="en-US" sz="4800" dirty="0">
                <a:latin typeface="HG創英角ﾎﾟｯﾌﾟ体" panose="040B0A09000000000000" pitchFamily="49" charset="-128"/>
                <a:ea typeface="HG創英角ﾎﾟｯﾌﾟ体" panose="040B0A09000000000000" pitchFamily="49" charset="-128"/>
              </a:rPr>
              <a:t>スポーツわくわくらぶ</a:t>
            </a:r>
          </a:p>
        </p:txBody>
      </p:sp>
      <p:sp>
        <p:nvSpPr>
          <p:cNvPr id="5" name="テキスト ボックス 4"/>
          <p:cNvSpPr txBox="1"/>
          <p:nvPr/>
        </p:nvSpPr>
        <p:spPr>
          <a:xfrm>
            <a:off x="103236" y="1434697"/>
            <a:ext cx="12088764" cy="3416320"/>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亀山市関Ｂ＆Ｇ海洋センター、亀山市関文化交流センター、亀山サンシャインパーク高塚池</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初級・中級・上級スイミング／健康運動／ヨガ／自己整体ヨガ／アクアビクス／カヌー／</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キッズライフスポーツクラブ（親子ふれあい体操教室）／バドミントン／ソフトテニス／ジュニア教室／</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ミニバスケット／伊勢型紙</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ハイキング／クリスマス運動会／ディキャンプ／スポーツフェスティバル（カヌー体験／水泳記録会／</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グラウンドゴルフ／寺ヨガ／ミニバスケットボール大会）</a:t>
            </a:r>
          </a:p>
          <a:p>
            <a:endParaRPr lang="ja-JP" altLang="en-US"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カヌー、キッズライフスポーツクラブ（親子ふれあい体操教室）が特におすすめです♪</a:t>
            </a:r>
          </a:p>
          <a:p>
            <a:endParaRPr lang="ja-JP" altLang="en-US" dirty="0">
              <a:latin typeface="HG創英角ﾎﾟｯﾌﾟ体" panose="040B0A09000000000000" pitchFamily="49" charset="-128"/>
              <a:ea typeface="HG創英角ﾎﾟｯﾌﾟ体" panose="040B0A09000000000000" pitchFamily="49"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61129" y="101137"/>
            <a:ext cx="1947645" cy="1727535"/>
          </a:xfrm>
          <a:prstGeom prst="rect">
            <a:avLst/>
          </a:prstGeom>
        </p:spPr>
      </p:pic>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903236" y="4586747"/>
            <a:ext cx="3600000" cy="2179079"/>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1321" y="4586747"/>
            <a:ext cx="3600000" cy="2171835"/>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rcRect l="9637" t="8932" r="7529" b="8345"/>
          <a:stretch>
            <a:fillRect/>
          </a:stretch>
        </p:blipFill>
        <p:spPr bwMode="auto">
          <a:xfrm>
            <a:off x="11393439" y="101137"/>
            <a:ext cx="695325" cy="72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8475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149081" y="460751"/>
            <a:ext cx="9454752"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ＥＮＪＯＹスポーツかめ亀クラブ</a:t>
            </a:r>
          </a:p>
        </p:txBody>
      </p:sp>
      <p:sp>
        <p:nvSpPr>
          <p:cNvPr id="5" name="テキスト ボックス 4"/>
          <p:cNvSpPr txBox="1"/>
          <p:nvPr/>
        </p:nvSpPr>
        <p:spPr>
          <a:xfrm>
            <a:off x="764069" y="2073348"/>
            <a:ext cx="7775208" cy="1754326"/>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亀山市東野公園体育館、亀山市各公園、</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亀山市川崎地区コミュニティセンター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ニュースポーツ、ノルディックウォーキング、健康体操</a:t>
            </a:r>
          </a:p>
          <a:p>
            <a:endParaRPr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58197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828864" y="492835"/>
            <a:ext cx="10363136"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西橋内文化・スポーツクラブ</a:t>
            </a:r>
          </a:p>
        </p:txBody>
      </p:sp>
      <p:sp>
        <p:nvSpPr>
          <p:cNvPr id="5" name="テキスト ボックス 4"/>
          <p:cNvSpPr txBox="1"/>
          <p:nvPr/>
        </p:nvSpPr>
        <p:spPr>
          <a:xfrm>
            <a:off x="1036785" y="2057306"/>
            <a:ext cx="7775208" cy="3416320"/>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西橋内中学校体育館・学校施設、養正小学校体育館・学校施設、</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新町小学校体育館・学校施設 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ソフトボール／ソフトテニス／バスケットボール／サッカー／</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ボウリング／健康ストレッチ／グラウンド・ゴルフ／</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ソフトバレーボール／卓球／バドミントン／太極拳養生功／</a:t>
            </a:r>
          </a:p>
          <a:p>
            <a:r>
              <a:rPr lang="ja-JP" altLang="en-US" dirty="0">
                <a:latin typeface="HG創英角ﾎﾟｯﾌﾟ体" panose="040B0A09000000000000" pitchFamily="49" charset="-128"/>
                <a:ea typeface="HG創英角ﾎﾟｯﾌﾟ体" panose="040B0A09000000000000" pitchFamily="49" charset="-128"/>
              </a:rPr>
              <a:t>　手づくりスイーツ教室／いけばな教室／あみもの教室</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（成　年）ソフトバレーボール／グラウンド・ゴルフ／バドミントン</a:t>
            </a:r>
          </a:p>
          <a:p>
            <a:r>
              <a:rPr lang="ja-JP" altLang="en-US" dirty="0">
                <a:latin typeface="HG創英角ﾎﾟｯﾌﾟ体" panose="040B0A09000000000000" pitchFamily="49" charset="-128"/>
                <a:ea typeface="HG創英角ﾎﾟｯﾌﾟ体" panose="040B0A09000000000000" pitchFamily="49" charset="-128"/>
              </a:rPr>
              <a:t>（小学生）サッカー／ソフトボール</a:t>
            </a:r>
          </a:p>
          <a:p>
            <a:r>
              <a:rPr lang="ja-JP" altLang="en-US" dirty="0">
                <a:latin typeface="HG創英角ﾎﾟｯﾌﾟ体" panose="040B0A09000000000000" pitchFamily="49" charset="-128"/>
                <a:ea typeface="HG創英角ﾎﾟｯﾌﾟ体" panose="040B0A09000000000000" pitchFamily="49" charset="-128"/>
              </a:rPr>
              <a:t>（中学生）卓球</a:t>
            </a:r>
          </a:p>
        </p:txBody>
      </p:sp>
    </p:spTree>
    <p:extLst>
      <p:ext uri="{BB962C8B-B14F-4D97-AF65-F5344CB8AC3E}">
        <p14:creationId xmlns:p14="http://schemas.microsoft.com/office/powerpoint/2010/main" val="4154298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759576" y="268926"/>
            <a:ext cx="1594613" cy="1713410"/>
          </a:xfrm>
          <a:prstGeom prst="rect">
            <a:avLst/>
          </a:prstGeom>
        </p:spPr>
      </p:pic>
      <p:pic>
        <p:nvPicPr>
          <p:cNvPr id="11" name="図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63306" y="4141193"/>
            <a:ext cx="3420000" cy="2565000"/>
          </a:xfrm>
          <a:prstGeom prst="rect">
            <a:avLst/>
          </a:prstGeom>
          <a:noFill/>
          <a:ln>
            <a:noFill/>
          </a:ln>
        </p:spPr>
      </p:pic>
      <p:pic>
        <p:nvPicPr>
          <p:cNvPr id="9" name="図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7918" y="4141192"/>
            <a:ext cx="3420000" cy="2565001"/>
          </a:xfrm>
          <a:prstGeom prst="rect">
            <a:avLst/>
          </a:prstGeom>
          <a:noFill/>
          <a:ln>
            <a:noFill/>
          </a:ln>
        </p:spPr>
      </p:pic>
      <p:sp>
        <p:nvSpPr>
          <p:cNvPr id="5" name="テキスト ボックス 4"/>
          <p:cNvSpPr txBox="1"/>
          <p:nvPr/>
        </p:nvSpPr>
        <p:spPr>
          <a:xfrm>
            <a:off x="402964" y="2010845"/>
            <a:ext cx="11269942" cy="3693319"/>
          </a:xfrm>
          <a:prstGeom prst="rect">
            <a:avLst/>
          </a:prstGeom>
          <a:noFill/>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多度東小学校体育館、桑名市多度体育センター、桑名市多度アイリスパーク球場</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子ども運動能力アップ／ミニバスケットボール（競技力向上）／硬式野球／花の折り紙／</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ミニバスケットボール（動きづくり）／初心者の卓球／初心者のフットサル／和太鼓／</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初心者の硬式テニス／青竹エクササイズ／初心者のショートテニス／初心者のゴルフ／</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ピラティス＆筋膜リリース／初心者のパソコン</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軟式野球／バレーボール／バドミントン／</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ソフトバレーボール／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学童バスケットボール／学童軟式野球</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ハイキング／キャンプ／ウォーキング</a:t>
            </a:r>
          </a:p>
        </p:txBody>
      </p:sp>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01159" y="472222"/>
            <a:ext cx="7673552" cy="1097099"/>
          </a:xfrm>
          <a:prstGeom prst="rect">
            <a:avLst/>
          </a:prstGeom>
        </p:spPr>
      </p:pic>
      <p:pic>
        <p:nvPicPr>
          <p:cNvPr id="8" name="図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5933" y="216044"/>
            <a:ext cx="1705226" cy="1609456"/>
          </a:xfrm>
          <a:prstGeom prst="rect">
            <a:avLst/>
          </a:prstGeom>
        </p:spPr>
      </p:pic>
      <p:pic>
        <p:nvPicPr>
          <p:cNvPr id="10" name="図 9"/>
          <p:cNvPicPr>
            <a:picLocks noChangeAspect="1"/>
          </p:cNvPicPr>
          <p:nvPr/>
        </p:nvPicPr>
        <p:blipFill>
          <a:blip r:embed="rId7" cstate="email">
            <a:extLst>
              <a:ext uri="{28A0092B-C50C-407E-A947-70E740481C1C}">
                <a14:useLocalDpi xmlns:a14="http://schemas.microsoft.com/office/drawing/2010/main"/>
              </a:ext>
            </a:extLst>
          </a:blip>
          <a:srcRect l="8382" t="8395" r="7813" b="9145"/>
          <a:stretch>
            <a:fillRect/>
          </a:stretch>
        </p:blipFill>
        <p:spPr bwMode="auto">
          <a:xfrm>
            <a:off x="11343737" y="83581"/>
            <a:ext cx="695325" cy="69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116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325544" y="701383"/>
            <a:ext cx="9502878"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河芸町総合型地域スポーツクラブ</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「かわげスポーツクラブ」</a:t>
            </a:r>
          </a:p>
        </p:txBody>
      </p:sp>
      <p:sp>
        <p:nvSpPr>
          <p:cNvPr id="5" name="テキスト ボックス 4"/>
          <p:cNvSpPr txBox="1"/>
          <p:nvPr/>
        </p:nvSpPr>
        <p:spPr>
          <a:xfrm>
            <a:off x="1620252" y="3039528"/>
            <a:ext cx="9545053" cy="2308324"/>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河芸町体育館、河芸公民館、朝陽中学校体育館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マレットゴルフ／ソフトバレーボール／インディアカ／バドミントン／卓球／</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ウォーキング／レクリエーショントリム／テニス／エアロビクス／太極拳／ヨガ</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マレットゴルフ大会及び講習会／ソフトバレーボール大会／グラウンドゴルフ大会／</a:t>
            </a:r>
          </a:p>
          <a:p>
            <a:r>
              <a:rPr lang="ja-JP" altLang="en-US" dirty="0">
                <a:latin typeface="HG創英角ﾎﾟｯﾌﾟ体" panose="040B0A09000000000000" pitchFamily="49" charset="-128"/>
                <a:ea typeface="HG創英角ﾎﾟｯﾌﾟ体" panose="040B0A09000000000000" pitchFamily="49" charset="-128"/>
              </a:rPr>
              <a:t>　インディアカ大会／体育祭／ウォークラリー大会／カローリング大会</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rcRect l="8530" t="8932" r="6177" b="7613"/>
          <a:stretch>
            <a:fillRect/>
          </a:stretch>
        </p:blipFill>
        <p:spPr bwMode="auto">
          <a:xfrm>
            <a:off x="11372695" y="88282"/>
            <a:ext cx="714375" cy="71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837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791496" y="1032833"/>
            <a:ext cx="5941531"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橋南スポーツクラブ</a:t>
            </a:r>
          </a:p>
        </p:txBody>
      </p:sp>
      <p:sp>
        <p:nvSpPr>
          <p:cNvPr id="5" name="テキスト ボックス 4"/>
          <p:cNvSpPr txBox="1"/>
          <p:nvPr/>
        </p:nvSpPr>
        <p:spPr>
          <a:xfrm>
            <a:off x="555522" y="2309544"/>
            <a:ext cx="6848168" cy="2585323"/>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橋南中学校、育生小学校、橋南市民センター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陸上／健康体操／骨盤体操／テニス／野球／サッカー／</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剣道／薙刀／エアロビクス／バレーボール／気功／</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バドミントン／ヤングバレー／絵手紙</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少年サッカー</a:t>
            </a:r>
          </a:p>
          <a:p>
            <a:endParaRPr lang="ja-JP" altLang="en-US" dirty="0">
              <a:latin typeface="HG創英角ﾎﾟｯﾌﾟ体" panose="040B0A09000000000000" pitchFamily="49" charset="-128"/>
              <a:ea typeface="HG創英角ﾎﾟｯﾌﾟ体" panose="040B0A09000000000000" pitchFamily="49" charset="-128"/>
            </a:endParaRPr>
          </a:p>
        </p:txBody>
      </p:sp>
      <p:pic>
        <p:nvPicPr>
          <p:cNvPr id="6" name="図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97053" y="246422"/>
            <a:ext cx="5500330" cy="6411051"/>
          </a:xfrm>
          <a:prstGeom prst="rect">
            <a:avLst/>
          </a:prstGeom>
        </p:spPr>
      </p:pic>
    </p:spTree>
    <p:extLst>
      <p:ext uri="{BB962C8B-B14F-4D97-AF65-F5344CB8AC3E}">
        <p14:creationId xmlns:p14="http://schemas.microsoft.com/office/powerpoint/2010/main" val="3304853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0" y="398668"/>
            <a:ext cx="8652647" cy="2308324"/>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ひさい総合型地域スポーツ・</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レクリエーションクラブ</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ＦＡＮ・ｆｕｎ</a:t>
            </a:r>
          </a:p>
        </p:txBody>
      </p:sp>
      <p:sp>
        <p:nvSpPr>
          <p:cNvPr id="5" name="テキスト ボックス 4"/>
          <p:cNvSpPr txBox="1"/>
          <p:nvPr/>
        </p:nvSpPr>
        <p:spPr>
          <a:xfrm>
            <a:off x="683858" y="2987750"/>
            <a:ext cx="7194320" cy="3139321"/>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津市立成美小学校、野村スポーツ公園</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ペタンク／ユニカール</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グラウンドゴルフ／バドミントン／ペタンク／フロアボール／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ユニカール／バレーボール</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グラウンドゴルフ大会／バドミントン大会／ユニカール大会／</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バレーボール大会／ペタンク大会</a:t>
            </a:r>
          </a:p>
          <a:p>
            <a:endParaRPr lang="ja-JP" altLang="en-US" dirty="0">
              <a:latin typeface="HG創英角ﾎﾟｯﾌﾟ体" panose="040B0A09000000000000" pitchFamily="49" charset="-128"/>
              <a:ea typeface="HG創英角ﾎﾟｯﾌﾟ体" panose="040B0A09000000000000" pitchFamily="49" charset="-128"/>
            </a:endParaRPr>
          </a:p>
        </p:txBody>
      </p:sp>
      <p:grpSp>
        <p:nvGrpSpPr>
          <p:cNvPr id="6" name="Group 2"/>
          <p:cNvGrpSpPr>
            <a:grpSpLocks/>
          </p:cNvGrpSpPr>
          <p:nvPr/>
        </p:nvGrpSpPr>
        <p:grpSpPr bwMode="auto">
          <a:xfrm>
            <a:off x="7878178" y="692934"/>
            <a:ext cx="3771900" cy="5837237"/>
            <a:chOff x="3050" y="3191"/>
            <a:chExt cx="5940" cy="9192"/>
          </a:xfrm>
        </p:grpSpPr>
        <p:grpSp>
          <p:nvGrpSpPr>
            <p:cNvPr id="7" name="Group 3"/>
            <p:cNvGrpSpPr>
              <a:grpSpLocks/>
            </p:cNvGrpSpPr>
            <p:nvPr/>
          </p:nvGrpSpPr>
          <p:grpSpPr bwMode="auto">
            <a:xfrm>
              <a:off x="3050" y="3191"/>
              <a:ext cx="5940" cy="9192"/>
              <a:chOff x="3050" y="3191"/>
              <a:chExt cx="5940" cy="9192"/>
            </a:xfrm>
          </p:grpSpPr>
          <p:pic>
            <p:nvPicPr>
              <p:cNvPr id="1028" name="Picture 4" descr="SKMBT_C2531001190807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611" y="8357"/>
                <a:ext cx="4379" cy="4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3050" y="3191"/>
                <a:ext cx="5940" cy="5612"/>
              </a:xfrm>
              <a:prstGeom prst="ellipse">
                <a:avLst/>
              </a:prstGeom>
              <a:gradFill rotWithShape="1">
                <a:gsLst>
                  <a:gs pos="0">
                    <a:srgbClr val="5A5A5A"/>
                  </a:gs>
                  <a:gs pos="100000">
                    <a:srgbClr val="5A5A5A">
                      <a:gamma/>
                      <a:tint val="16471"/>
                      <a:invGamma/>
                      <a:alpha val="46001"/>
                    </a:srgbClr>
                  </a:gs>
                </a:gsLst>
                <a:path path="shape">
                  <a:fillToRect l="50000" t="50000" r="50000" b="50000"/>
                </a:path>
              </a:gradFill>
              <a:ln>
                <a:noFill/>
              </a:ln>
              <a:extLst>
                <a:ext uri="{91240B29-F687-4F45-9708-019B960494DF}">
                  <a14:hiddenLine xmlns:a14="http://schemas.microsoft.com/office/drawing/2010/main" w="0" cap="rnd">
                    <a:solidFill>
                      <a:srgbClr val="F2F2F2"/>
                    </a:solidFill>
                    <a:prstDash val="sysDot"/>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sp>
          <p:nvSpPr>
            <p:cNvPr id="8" name="WordArt 6"/>
            <p:cNvSpPr>
              <a:spLocks noChangeArrowheads="1" noChangeShapeType="1" noTextEdit="1"/>
            </p:cNvSpPr>
            <p:nvPr/>
          </p:nvSpPr>
          <p:spPr bwMode="auto">
            <a:xfrm>
              <a:off x="3463" y="5081"/>
              <a:ext cx="5049" cy="44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rtl="0">
                <a:buNone/>
              </a:pPr>
              <a:r>
                <a:rPr lang="ja-JP" altLang="en-US" sz="3600" kern="10" spc="0">
                  <a:ln>
                    <a:noFill/>
                  </a:ln>
                  <a:solidFill>
                    <a:srgbClr val="FFFFFF"/>
                  </a:solidFill>
                  <a:effectLst>
                    <a:outerShdw dist="35921" dir="2700000" algn="ctr" rotWithShape="0">
                      <a:srgbClr val="868686"/>
                    </a:outerShdw>
                  </a:effectLst>
                  <a:latin typeface="ＭＳ Ｐゴシック" panose="020B0600070205080204" pitchFamily="50" charset="-128"/>
                  <a:ea typeface="ＭＳ Ｐゴシック" panose="020B0600070205080204" pitchFamily="50" charset="-128"/>
                </a:rPr>
                <a:t>ひさい総合型地域スポーツ・レクリエーションクラブ</a:t>
              </a:r>
            </a:p>
          </p:txBody>
        </p:sp>
        <p:sp>
          <p:nvSpPr>
            <p:cNvPr id="9" name="WordArt 7"/>
            <p:cNvSpPr>
              <a:spLocks noChangeArrowheads="1" noChangeShapeType="1" noTextEdit="1"/>
            </p:cNvSpPr>
            <p:nvPr/>
          </p:nvSpPr>
          <p:spPr bwMode="auto">
            <a:xfrm>
              <a:off x="3710" y="5771"/>
              <a:ext cx="4802" cy="858"/>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en-US" altLang="ja-JP" sz="3600" b="1" kern="10" spc="0" dirty="0">
                  <a:ln w="3175">
                    <a:solidFill>
                      <a:srgbClr val="D8D8D8"/>
                    </a:solidFill>
                    <a:round/>
                    <a:headEnd/>
                    <a:tailEnd/>
                  </a:ln>
                  <a:solidFill>
                    <a:srgbClr val="FFFFFF"/>
                  </a:solidFill>
                  <a:effectLst/>
                  <a:latin typeface="ＭＳ Ｐゴシック" panose="020B0600070205080204" pitchFamily="50" charset="-128"/>
                  <a:ea typeface="ＭＳ Ｐゴシック" panose="020B0600070205080204" pitchFamily="50" charset="-128"/>
                </a:rPr>
                <a:t>FAN</a:t>
              </a:r>
              <a:r>
                <a:rPr lang="ja-JP" altLang="en-US" sz="3600" b="1" kern="10" spc="0" dirty="0">
                  <a:ln w="3175">
                    <a:solidFill>
                      <a:srgbClr val="D8D8D8"/>
                    </a:solidFill>
                    <a:round/>
                    <a:headEnd/>
                    <a:tailEnd/>
                  </a:ln>
                  <a:solidFill>
                    <a:srgbClr val="FFFFFF"/>
                  </a:solidFill>
                  <a:effectLst/>
                  <a:latin typeface="ＭＳ Ｐゴシック" panose="020B0600070205080204" pitchFamily="50" charset="-128"/>
                  <a:ea typeface="ＭＳ Ｐゴシック" panose="020B0600070205080204" pitchFamily="50" charset="-128"/>
                </a:rPr>
                <a:t>・</a:t>
              </a:r>
              <a:r>
                <a:rPr lang="en-US" altLang="ja-JP" sz="3600" b="1" kern="10" spc="0" dirty="0">
                  <a:ln w="3175">
                    <a:solidFill>
                      <a:srgbClr val="D8D8D8"/>
                    </a:solidFill>
                    <a:round/>
                    <a:headEnd/>
                    <a:tailEnd/>
                  </a:ln>
                  <a:solidFill>
                    <a:srgbClr val="FFFFFF"/>
                  </a:solidFill>
                  <a:effectLst/>
                  <a:latin typeface="ＭＳ Ｐゴシック" panose="020B0600070205080204" pitchFamily="50" charset="-128"/>
                  <a:ea typeface="ＭＳ Ｐゴシック" panose="020B0600070205080204" pitchFamily="50" charset="-128"/>
                </a:rPr>
                <a:t>fun</a:t>
              </a:r>
              <a:endParaRPr lang="ja-JP" altLang="en-US" sz="3600" b="1" kern="10" spc="0" dirty="0">
                <a:ln w="3175">
                  <a:solidFill>
                    <a:srgbClr val="D8D8D8"/>
                  </a:solidFill>
                  <a:round/>
                  <a:headEnd/>
                  <a:tailEnd/>
                </a:ln>
                <a:solidFill>
                  <a:srgbClr val="FFFFFF"/>
                </a:solidFill>
                <a:effectLst/>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99253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363578" y="751594"/>
            <a:ext cx="8652647"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ひさい文化・スポーツクラブ</a:t>
            </a:r>
          </a:p>
        </p:txBody>
      </p:sp>
      <p:sp>
        <p:nvSpPr>
          <p:cNvPr id="5" name="テキスト ボックス 4"/>
          <p:cNvSpPr txBox="1"/>
          <p:nvPr/>
        </p:nvSpPr>
        <p:spPr>
          <a:xfrm>
            <a:off x="1363578" y="2460316"/>
            <a:ext cx="9823956" cy="1754326"/>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三重県立久居高校テニスコート、誠之小学校体育館、久居野村スポーツ公園テニスコート、</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久居中央公民館、久居総合福祉会館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ヨガ／テニス／パソコン／グラウンドゴルフ</a:t>
            </a:r>
          </a:p>
          <a:p>
            <a:endParaRPr lang="ja-JP" altLang="en-US"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883730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508976" y="643030"/>
            <a:ext cx="5396100"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矢頭の子クラブ</a:t>
            </a:r>
          </a:p>
        </p:txBody>
      </p:sp>
      <p:sp>
        <p:nvSpPr>
          <p:cNvPr id="5" name="テキスト ボックス 4"/>
          <p:cNvSpPr txBox="1"/>
          <p:nvPr/>
        </p:nvSpPr>
        <p:spPr>
          <a:xfrm>
            <a:off x="604685" y="1615933"/>
            <a:ext cx="11267766" cy="2308324"/>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波瀬まちづくり協議会事務局（旧波瀬小学校）、体育館、運動場</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バレーボール／卓球／ゲートボール／　バドミントン</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春の大遠足／美化作業（廃品回収（年３回）／旧小学校周辺・通学路等の草刈等（年２回））／</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フォータッチバレーボール大会／矢頭の子キャンプ／夜間パトロール（夏休み期間）／</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バドミントン教室（夏休み期間）／子ども神輿／　カローリング大会</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05076" y="243443"/>
            <a:ext cx="1494210" cy="1667131"/>
          </a:xfrm>
          <a:prstGeom prst="rect">
            <a:avLst/>
          </a:prstGeom>
        </p:spPr>
      </p:pic>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4368" y="4267469"/>
            <a:ext cx="3600000" cy="2401768"/>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2451" y="4267469"/>
            <a:ext cx="3600000" cy="2401768"/>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43409" y="4267469"/>
            <a:ext cx="3600000" cy="2401768"/>
          </a:xfrm>
          <a:prstGeom prst="rect">
            <a:avLst/>
          </a:prstGeom>
        </p:spPr>
      </p:pic>
    </p:spTree>
    <p:extLst>
      <p:ext uri="{BB962C8B-B14F-4D97-AF65-F5344CB8AC3E}">
        <p14:creationId xmlns:p14="http://schemas.microsoft.com/office/powerpoint/2010/main" val="17775257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795951" y="832415"/>
            <a:ext cx="8324948"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白山文化・スポーツクラブ</a:t>
            </a:r>
          </a:p>
        </p:txBody>
      </p:sp>
      <p:sp>
        <p:nvSpPr>
          <p:cNvPr id="5" name="テキスト ボックス 4"/>
          <p:cNvSpPr txBox="1"/>
          <p:nvPr/>
        </p:nvSpPr>
        <p:spPr>
          <a:xfrm>
            <a:off x="2442785" y="1916259"/>
            <a:ext cx="5821916" cy="1477328"/>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白山体育館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陸上、軟式テニス、少年野球、バドミントン</a:t>
            </a:r>
          </a:p>
          <a:p>
            <a:endParaRPr lang="ja-JP" altLang="en-US" dirty="0">
              <a:latin typeface="HG創英角ﾎﾟｯﾌﾟ体" panose="040B0A09000000000000" pitchFamily="49" charset="-128"/>
              <a:ea typeface="HG創英角ﾎﾟｯﾌﾟ体" panose="040B0A09000000000000" pitchFamily="49" charset="-128"/>
            </a:endParaRP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51596" y="3646435"/>
            <a:ext cx="3600923" cy="2700000"/>
          </a:xfrm>
          <a:prstGeom prst="rect">
            <a:avLst/>
          </a:prstGeom>
        </p:spPr>
      </p:pic>
      <p:pic>
        <p:nvPicPr>
          <p:cNvPr id="8" name="図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0455" y="3646435"/>
            <a:ext cx="3599999" cy="270000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23661" y="3646435"/>
            <a:ext cx="4037382" cy="2700000"/>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rcRect l="7500" t="8263" r="7207" b="9126"/>
          <a:stretch>
            <a:fillRect/>
          </a:stretch>
        </p:blipFill>
        <p:spPr bwMode="auto">
          <a:xfrm>
            <a:off x="11303717" y="126228"/>
            <a:ext cx="704850" cy="70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849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8099" y="305494"/>
            <a:ext cx="12230099"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ＮＰＯ法人うれしのスポーツクラブ</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ＡＦＬＥＣ</a:t>
            </a:r>
          </a:p>
        </p:txBody>
      </p:sp>
      <p:sp>
        <p:nvSpPr>
          <p:cNvPr id="5" name="テキスト ボックス 4"/>
          <p:cNvSpPr txBox="1"/>
          <p:nvPr/>
        </p:nvSpPr>
        <p:spPr>
          <a:xfrm>
            <a:off x="265552" y="1894204"/>
            <a:ext cx="10821548" cy="2862322"/>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松阪市嬉野グラウンド、松阪市嬉野体育センター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よさこい／卓球／バドミントン／バランスボール／グラウンド･ゴルフ／シャフルボード／太極拳／</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カローリング／バッゴー／ペタンク／スローエアロビクス、キッズコンディショニング　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グラウンドゴルフ大会／シャフルボード大会／</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ペタンク大会／</a:t>
            </a:r>
            <a:r>
              <a:rPr lang="en-US" altLang="ja-JP" dirty="0">
                <a:latin typeface="HG創英角ﾎﾟｯﾌﾟ体" panose="040B0A09000000000000" pitchFamily="49" charset="-128"/>
                <a:ea typeface="HG創英角ﾎﾟｯﾌﾟ体" panose="040B0A09000000000000" pitchFamily="49" charset="-128"/>
              </a:rPr>
              <a:t>AFLEC</a:t>
            </a:r>
            <a:r>
              <a:rPr lang="ja-JP" altLang="en-US" dirty="0">
                <a:latin typeface="HG創英角ﾎﾟｯﾌﾟ体" panose="040B0A09000000000000" pitchFamily="49" charset="-128"/>
                <a:ea typeface="HG創英角ﾎﾟｯﾌﾟ体" panose="040B0A09000000000000" pitchFamily="49" charset="-128"/>
              </a:rPr>
              <a:t>フェスティバル 等</a:t>
            </a:r>
            <a:endParaRPr lang="en-US" altLang="ja-JP" dirty="0">
              <a:latin typeface="HG創英角ﾎﾟｯﾌﾟ体" panose="040B0A09000000000000" pitchFamily="49" charset="-128"/>
              <a:ea typeface="HG創英角ﾎﾟｯﾌﾟ体" panose="040B0A09000000000000" pitchFamily="49" charset="-128"/>
            </a:endParaRP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対象地域</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松阪市</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市外も可</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09688" y="3453701"/>
            <a:ext cx="5695950" cy="3203972"/>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rcRect l="6250" t="6735" r="6541" b="6882"/>
          <a:stretch>
            <a:fillRect/>
          </a:stretch>
        </p:blipFill>
        <p:spPr bwMode="auto">
          <a:xfrm>
            <a:off x="11248451" y="131609"/>
            <a:ext cx="714375" cy="72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621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433484" y="161714"/>
            <a:ext cx="6749845"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まつさかＴＡＩＫＹＯ</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スポーツクラブ</a:t>
            </a:r>
          </a:p>
        </p:txBody>
      </p:sp>
      <p:sp>
        <p:nvSpPr>
          <p:cNvPr id="5" name="テキスト ボックス 4"/>
          <p:cNvSpPr txBox="1"/>
          <p:nvPr/>
        </p:nvSpPr>
        <p:spPr>
          <a:xfrm>
            <a:off x="541011" y="1781432"/>
            <a:ext cx="11107298" cy="1477328"/>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松阪市総合運動公園、阪内川スポーツ公園、中部台運動公園</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柔道教室／ゴルフ教室／ソフトボール教室／陸上教室／ラグビー教室／卓球教室／ゲートボール教室／</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親子ふれあいスポーツ教室／アーチェリー教室／日本拳法教室／キッズサッカー教室</a:t>
            </a: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591" y="3699669"/>
            <a:ext cx="3600000" cy="2700000"/>
          </a:xfrm>
          <a:prstGeom prst="rect">
            <a:avLst/>
          </a:prstGeom>
        </p:spPr>
      </p:pic>
      <p:pic>
        <p:nvPicPr>
          <p:cNvPr id="4" name="図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48309" y="3699669"/>
            <a:ext cx="3600001" cy="2700000"/>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5531" y="3699669"/>
            <a:ext cx="3482838" cy="2700000"/>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rcRect l="10242" t="9349" r="6927" b="10623"/>
          <a:stretch>
            <a:fillRect/>
          </a:stretch>
        </p:blipFill>
        <p:spPr bwMode="auto">
          <a:xfrm>
            <a:off x="11281597" y="161714"/>
            <a:ext cx="733425" cy="72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7124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608511" y="892442"/>
            <a:ext cx="6781799"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宮川スポーツクラブ</a:t>
            </a:r>
          </a:p>
        </p:txBody>
      </p:sp>
      <p:sp>
        <p:nvSpPr>
          <p:cNvPr id="5" name="テキスト ボックス 4"/>
          <p:cNvSpPr txBox="1"/>
          <p:nvPr/>
        </p:nvSpPr>
        <p:spPr>
          <a:xfrm>
            <a:off x="1084702" y="2165191"/>
            <a:ext cx="11107298" cy="1754326"/>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学校体育施設、公共スポーツ施設</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野球／サッカー／ソフトボール／元気アップ体操／バドミントン／卓球／ソフトボール</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歩け歩け大会／ソフトバレーボール大会</a:t>
            </a:r>
          </a:p>
        </p:txBody>
      </p:sp>
    </p:spTree>
    <p:extLst>
      <p:ext uri="{BB962C8B-B14F-4D97-AF65-F5344CB8AC3E}">
        <p14:creationId xmlns:p14="http://schemas.microsoft.com/office/powerpoint/2010/main" val="1311527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オブジェクト 14"/>
          <p:cNvGraphicFramePr>
            <a:graphicFrameLocks noChangeAspect="1"/>
          </p:cNvGraphicFramePr>
          <p:nvPr>
            <p:extLst>
              <p:ext uri="{D42A27DB-BD31-4B8C-83A1-F6EECF244321}">
                <p14:modId xmlns:p14="http://schemas.microsoft.com/office/powerpoint/2010/main" val="971169979"/>
              </p:ext>
            </p:extLst>
          </p:nvPr>
        </p:nvGraphicFramePr>
        <p:xfrm>
          <a:off x="4618285" y="-790842"/>
          <a:ext cx="7448550" cy="10539761"/>
        </p:xfrm>
        <a:graphic>
          <a:graphicData uri="http://schemas.openxmlformats.org/presentationml/2006/ole">
            <mc:AlternateContent xmlns:mc="http://schemas.openxmlformats.org/markup-compatibility/2006">
              <mc:Choice xmlns:v="urn:schemas-microsoft-com:vml" Requires="v">
                <p:oleObj spid="_x0000_s1028" name="Acrobat Document" r:id="rId3" imgW="5667295" imgH="8019948" progId="AcroExch.Document.DC">
                  <p:embed/>
                </p:oleObj>
              </mc:Choice>
              <mc:Fallback>
                <p:oleObj name="Acrobat Document" r:id="rId3" imgW="5667295" imgH="8019948" progId="AcroExch.Document.DC">
                  <p:embed/>
                  <p:pic>
                    <p:nvPicPr>
                      <p:cNvPr id="0" name=""/>
                      <p:cNvPicPr/>
                      <p:nvPr/>
                    </p:nvPicPr>
                    <p:blipFill>
                      <a:blip r:embed="rId4"/>
                      <a:stretch>
                        <a:fillRect/>
                      </a:stretch>
                    </p:blipFill>
                    <p:spPr>
                      <a:xfrm>
                        <a:off x="4618285" y="-790842"/>
                        <a:ext cx="7448550" cy="10539761"/>
                      </a:xfrm>
                      <a:prstGeom prst="rect">
                        <a:avLst/>
                      </a:prstGeom>
                    </p:spPr>
                  </p:pic>
                </p:oleObj>
              </mc:Fallback>
            </mc:AlternateContent>
          </a:graphicData>
        </a:graphic>
      </p:graphicFrame>
      <p:sp>
        <p:nvSpPr>
          <p:cNvPr id="13" name="テキスト ボックス 12"/>
          <p:cNvSpPr txBox="1"/>
          <p:nvPr/>
        </p:nvSpPr>
        <p:spPr>
          <a:xfrm>
            <a:off x="1560761" y="389284"/>
            <a:ext cx="6781799"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いすずウキウキクラブ</a:t>
            </a:r>
          </a:p>
        </p:txBody>
      </p:sp>
      <p:sp>
        <p:nvSpPr>
          <p:cNvPr id="5" name="テキスト ボックス 4"/>
          <p:cNvSpPr txBox="1"/>
          <p:nvPr/>
        </p:nvSpPr>
        <p:spPr>
          <a:xfrm>
            <a:off x="1740291" y="1465899"/>
            <a:ext cx="11107298" cy="1477328"/>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四郷小学校、進修小学校、修道小学校、五十鈴中学校 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おすすめの教室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１．外国人の皆さんとのふれあい教室</a:t>
            </a:r>
          </a:p>
          <a:p>
            <a:r>
              <a:rPr lang="ja-JP" altLang="en-US" dirty="0">
                <a:latin typeface="HG創英角ﾎﾟｯﾌﾟ体" panose="040B0A09000000000000" pitchFamily="49" charset="-128"/>
                <a:ea typeface="HG創英角ﾎﾟｯﾌﾟ体" panose="040B0A09000000000000" pitchFamily="49" charset="-128"/>
              </a:rPr>
              <a:t>　２．お兄さんお姉さんとのふれあい教室（皇學館大学）</a:t>
            </a:r>
          </a:p>
        </p:txBody>
      </p:sp>
      <p:pic>
        <p:nvPicPr>
          <p:cNvPr id="16" name="図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056" y="3188845"/>
            <a:ext cx="2700000" cy="2025000"/>
          </a:xfrm>
          <a:prstGeom prst="rect">
            <a:avLst/>
          </a:prstGeom>
        </p:spPr>
      </p:pic>
      <p:pic>
        <p:nvPicPr>
          <p:cNvPr id="17" name="図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61070" y="4833000"/>
            <a:ext cx="2700000" cy="2025000"/>
          </a:xfrm>
          <a:prstGeom prst="rect">
            <a:avLst/>
          </a:prstGeom>
        </p:spPr>
      </p:pic>
      <p:pic>
        <p:nvPicPr>
          <p:cNvPr id="18" name="図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943940" y="3188845"/>
            <a:ext cx="2700000" cy="2025000"/>
          </a:xfrm>
          <a:prstGeom prst="rect">
            <a:avLst/>
          </a:prstGeom>
        </p:spPr>
      </p:pic>
      <p:pic>
        <p:nvPicPr>
          <p:cNvPr id="19" name="図 1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826810" y="4833000"/>
            <a:ext cx="2700000" cy="2025000"/>
          </a:xfrm>
          <a:prstGeom prst="rect">
            <a:avLst/>
          </a:prstGeom>
        </p:spPr>
      </p:pic>
      <p:pic>
        <p:nvPicPr>
          <p:cNvPr id="9" name="図 8"/>
          <p:cNvPicPr>
            <a:picLocks noChangeAspect="1"/>
          </p:cNvPicPr>
          <p:nvPr/>
        </p:nvPicPr>
        <p:blipFill>
          <a:blip r:embed="rId9" cstate="email">
            <a:extLst>
              <a:ext uri="{28A0092B-C50C-407E-A947-70E740481C1C}">
                <a14:useLocalDpi xmlns:a14="http://schemas.microsoft.com/office/drawing/2010/main"/>
              </a:ext>
            </a:extLst>
          </a:blip>
          <a:srcRect l="9091" t="9361" r="7101" b="9227"/>
          <a:stretch>
            <a:fillRect/>
          </a:stretch>
        </p:blipFill>
        <p:spPr bwMode="auto">
          <a:xfrm>
            <a:off x="11311162" y="113349"/>
            <a:ext cx="723900" cy="714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590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459454" y="1755885"/>
            <a:ext cx="8037094" cy="2308324"/>
          </a:xfrm>
          <a:prstGeom prst="rect">
            <a:avLst/>
          </a:prstGeom>
          <a:noFill/>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ヴィアティン人工芝グラウンド、朝日町営グラウンド、</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四日市中央緑地公園フットボール場、</a:t>
            </a:r>
            <a:r>
              <a:rPr lang="en-US" altLang="ja-JP" dirty="0">
                <a:latin typeface="HG創英角ﾎﾟｯﾌﾟ体" panose="040B0A09000000000000" pitchFamily="49" charset="-128"/>
                <a:ea typeface="HG創英角ﾎﾟｯﾌﾟ体" panose="040B0A09000000000000" pitchFamily="49" charset="-128"/>
              </a:rPr>
              <a:t>NTN</a:t>
            </a:r>
            <a:r>
              <a:rPr lang="ja-JP" altLang="en-US" dirty="0">
                <a:latin typeface="HG創英角ﾎﾟｯﾌﾟ体" panose="040B0A09000000000000" pitchFamily="49" charset="-128"/>
                <a:ea typeface="HG創英角ﾎﾟｯﾌﾟ体" panose="040B0A09000000000000" pitchFamily="49" charset="-128"/>
              </a:rPr>
              <a:t>総合運動公園 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サッカー（小学生・幼児）／野球／新体操／チア／バレトン／英語</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クラブチーム</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サッカー（中学生男女・シニア）／陸上（小学生）／</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バレーボール（中学生男女）／ハンドボール（成人男女・小学生）</a:t>
            </a:r>
          </a:p>
        </p:txBody>
      </p:sp>
      <p:sp>
        <p:nvSpPr>
          <p:cNvPr id="7" name="テキスト ボックス 6"/>
          <p:cNvSpPr txBox="1"/>
          <p:nvPr/>
        </p:nvSpPr>
        <p:spPr>
          <a:xfrm>
            <a:off x="1018081" y="131364"/>
            <a:ext cx="8625977"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ヴィアティンスポーツクラブ</a:t>
            </a: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50559" y="228707"/>
            <a:ext cx="1300503" cy="1542127"/>
          </a:xfrm>
          <a:prstGeom prst="rect">
            <a:avLst/>
          </a:prstGeom>
        </p:spPr>
      </p:pic>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71097" y="4110368"/>
            <a:ext cx="5158925" cy="2660096"/>
          </a:xfrm>
          <a:prstGeom prst="rect">
            <a:avLst/>
          </a:prstGeom>
          <a:noFill/>
          <a:ln>
            <a:noFill/>
          </a:ln>
        </p:spPr>
      </p:pic>
      <p:pic>
        <p:nvPicPr>
          <p:cNvPr id="8" name="図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820" y="4603065"/>
            <a:ext cx="3240000" cy="2151941"/>
          </a:xfrm>
          <a:prstGeom prst="rect">
            <a:avLst/>
          </a:prstGeom>
          <a:noFill/>
          <a:ln>
            <a:noFill/>
          </a:ln>
        </p:spPr>
      </p:pic>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90022" y="1840644"/>
            <a:ext cx="3240000" cy="2160001"/>
          </a:xfrm>
          <a:prstGeom prst="rect">
            <a:avLst/>
          </a:prstGeom>
          <a:noFill/>
          <a:ln>
            <a:noFill/>
          </a:ln>
        </p:spPr>
      </p:pic>
      <p:pic>
        <p:nvPicPr>
          <p:cNvPr id="4" name="図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11458" y="4603066"/>
            <a:ext cx="3240000" cy="2151940"/>
          </a:xfrm>
          <a:prstGeom prst="rect">
            <a:avLst/>
          </a:prstGeom>
        </p:spPr>
      </p:pic>
      <p:pic>
        <p:nvPicPr>
          <p:cNvPr id="10" name="図 9"/>
          <p:cNvPicPr>
            <a:picLocks noChangeAspect="1"/>
          </p:cNvPicPr>
          <p:nvPr/>
        </p:nvPicPr>
        <p:blipFill>
          <a:blip r:embed="rId7" cstate="email">
            <a:extLst>
              <a:ext uri="{28A0092B-C50C-407E-A947-70E740481C1C}">
                <a14:useLocalDpi xmlns:a14="http://schemas.microsoft.com/office/drawing/2010/main"/>
              </a:ext>
            </a:extLst>
          </a:blip>
          <a:srcRect l="9801" t="8727" r="7813" b="8298"/>
          <a:stretch>
            <a:fillRect/>
          </a:stretch>
        </p:blipFill>
        <p:spPr bwMode="auto">
          <a:xfrm>
            <a:off x="11344222" y="77887"/>
            <a:ext cx="685800" cy="744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2718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805602" y="794272"/>
            <a:ext cx="8309675"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厚生総合型スポーツクラブ</a:t>
            </a:r>
          </a:p>
        </p:txBody>
      </p:sp>
      <p:sp>
        <p:nvSpPr>
          <p:cNvPr id="5" name="テキスト ボックス 4"/>
          <p:cNvSpPr txBox="1"/>
          <p:nvPr/>
        </p:nvSpPr>
        <p:spPr>
          <a:xfrm>
            <a:off x="1084702" y="1968169"/>
            <a:ext cx="11107298" cy="4247317"/>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厚生小学校、厚生中学校、一之木ふれあいセンター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（こども）野球／バドミントン／空手／バスケットボール／卓球／陸上／サッカー／体操／</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バレーボール／レクリエーション／お花／お茶／カヌー／スキー／ダンス</a:t>
            </a:r>
          </a:p>
          <a:p>
            <a:r>
              <a:rPr lang="ja-JP" altLang="en-US" dirty="0">
                <a:latin typeface="HG創英角ﾎﾟｯﾌﾟ体" panose="040B0A09000000000000" pitchFamily="49" charset="-128"/>
                <a:ea typeface="HG創英角ﾎﾟｯﾌﾟ体" panose="040B0A09000000000000" pitchFamily="49" charset="-128"/>
              </a:rPr>
              <a:t>（大　人）ソフトバレー／バドミントン／バスケットボール／ソフトボール／太極拳／卓球／</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コーラス／民謡踊り／空手</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（こども）野球／バドミントン／空手／バスケットボール／陸上／バレーボール／体操／</a:t>
            </a:r>
          </a:p>
          <a:p>
            <a:r>
              <a:rPr lang="ja-JP" altLang="en-US" dirty="0">
                <a:latin typeface="HG創英角ﾎﾟｯﾌﾟ体" panose="040B0A09000000000000" pitchFamily="49" charset="-128"/>
                <a:ea typeface="HG創英角ﾎﾟｯﾌﾟ体" panose="040B0A09000000000000" pitchFamily="49" charset="-128"/>
              </a:rPr>
              <a:t>　　　　　レクリエーション／お花／お茶</a:t>
            </a:r>
          </a:p>
          <a:p>
            <a:r>
              <a:rPr lang="ja-JP" altLang="en-US" dirty="0">
                <a:latin typeface="HG創英角ﾎﾟｯﾌﾟ体" panose="040B0A09000000000000" pitchFamily="49" charset="-128"/>
                <a:ea typeface="HG創英角ﾎﾟｯﾌﾟ体" panose="040B0A09000000000000" pitchFamily="49" charset="-128"/>
              </a:rPr>
              <a:t>（大　人）ソフトバレー／バドミントン／バスケットボール／ソフトボール／太極拳／卓球／</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コーラス／民謡踊り／空手</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区民ソフトバレー大会／区民運動会／ハイキング／ウォークラリー／餅つき＆カルタ／</a:t>
            </a:r>
          </a:p>
          <a:p>
            <a:r>
              <a:rPr lang="ja-JP" altLang="en-US" dirty="0">
                <a:latin typeface="HG創英角ﾎﾟｯﾌﾟ体" panose="040B0A09000000000000" pitchFamily="49" charset="-128"/>
                <a:ea typeface="HG創英角ﾎﾟｯﾌﾟ体" panose="040B0A09000000000000" pitchFamily="49" charset="-128"/>
              </a:rPr>
              <a:t>　昔の遊び／体育施設大掃除</a:t>
            </a:r>
          </a:p>
        </p:txBody>
      </p:sp>
      <p:pic>
        <p:nvPicPr>
          <p:cNvPr id="4" name="図 3"/>
          <p:cNvPicPr>
            <a:picLocks noChangeAspect="1"/>
          </p:cNvPicPr>
          <p:nvPr/>
        </p:nvPicPr>
        <p:blipFill>
          <a:blip r:embed="rId2" cstate="email">
            <a:extLst>
              <a:ext uri="{28A0092B-C50C-407E-A947-70E740481C1C}">
                <a14:useLocalDpi xmlns:a14="http://schemas.microsoft.com/office/drawing/2010/main"/>
              </a:ext>
            </a:extLst>
          </a:blip>
          <a:srcRect l="8765" t="8627" r="8620" b="8627"/>
          <a:stretch>
            <a:fillRect/>
          </a:stretch>
        </p:blipFill>
        <p:spPr bwMode="auto">
          <a:xfrm>
            <a:off x="11107225" y="421794"/>
            <a:ext cx="714375" cy="74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3872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947020" y="1750601"/>
            <a:ext cx="9941786" cy="3139321"/>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伊勢市Ｂ＆Ｇ体育館、御薗小学校学校体育館、御薗中学校体育館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グラウンドゴルフ／硬式テニス／卓球／バレーボール／ソフトバレーボール／レクダンス／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健康体操／さわやか体操／バドミントン／フロアボール／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剣道／ウォーキング／フットサル等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スポレクまつり／カヌー体験教室／キッズアクア／</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初心者水泳教室／水中ウォーキング／</a:t>
            </a:r>
          </a:p>
          <a:p>
            <a:r>
              <a:rPr lang="ja-JP" altLang="en-US" dirty="0">
                <a:latin typeface="HG創英角ﾎﾟｯﾌﾟ体" panose="040B0A09000000000000" pitchFamily="49" charset="-128"/>
                <a:ea typeface="HG創英角ﾎﾟｯﾌﾟ体" panose="040B0A09000000000000" pitchFamily="49" charset="-128"/>
              </a:rPr>
              <a:t>　ナイト水中ウォーキング／バスハイキング／</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グラウンドゴルフ大会／餅つき大会</a:t>
            </a:r>
          </a:p>
        </p:txBody>
      </p:sp>
      <p:sp>
        <p:nvSpPr>
          <p:cNvPr id="4" name="Rectangle 4"/>
          <p:cNvSpPr>
            <a:spLocks noChangeArrowheads="1"/>
          </p:cNvSpPr>
          <p:nvPr/>
        </p:nvSpPr>
        <p:spPr bwMode="auto">
          <a:xfrm>
            <a:off x="3771900" y="45137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3371917932"/>
              </p:ext>
            </p:extLst>
          </p:nvPr>
        </p:nvGraphicFramePr>
        <p:xfrm>
          <a:off x="1847848" y="451372"/>
          <a:ext cx="8368731" cy="1225028"/>
        </p:xfrm>
        <a:graphic>
          <a:graphicData uri="http://schemas.openxmlformats.org/presentationml/2006/ole">
            <mc:AlternateContent xmlns:mc="http://schemas.openxmlformats.org/markup-compatibility/2006">
              <mc:Choice xmlns:v="urn:schemas-microsoft-com:vml" Requires="v">
                <p:oleObj spid="_x0000_s2052" name="Picture" r:id="rId3" imgW="8638879" imgH="4336872" progId="Word.Picture.8">
                  <p:embed/>
                </p:oleObj>
              </mc:Choice>
              <mc:Fallback>
                <p:oleObj name="Picture" r:id="rId3" imgW="8638879" imgH="4336872" progId="Word.Picture.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3305" t="4167" r="24911" b="76315"/>
                      <a:stretch>
                        <a:fillRect/>
                      </a:stretch>
                    </p:blipFill>
                    <p:spPr bwMode="auto">
                      <a:xfrm>
                        <a:off x="1847848" y="451372"/>
                        <a:ext cx="8368731" cy="1225028"/>
                      </a:xfrm>
                      <a:prstGeom prst="rect">
                        <a:avLst/>
                      </a:prstGeom>
                      <a:noFill/>
                    </p:spPr>
                  </p:pic>
                </p:oleObj>
              </mc:Fallback>
            </mc:AlternateContent>
          </a:graphicData>
        </a:graphic>
      </p:graphicFrame>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05675" y="3196112"/>
            <a:ext cx="4516826" cy="3387620"/>
          </a:xfrm>
          <a:prstGeom prst="rect">
            <a:avLst/>
          </a:prstGeom>
        </p:spPr>
      </p:pic>
    </p:spTree>
    <p:extLst>
      <p:ext uri="{BB962C8B-B14F-4D97-AF65-F5344CB8AC3E}">
        <p14:creationId xmlns:p14="http://schemas.microsoft.com/office/powerpoint/2010/main" val="3556220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987952" y="249016"/>
            <a:ext cx="9167198"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北浜総合型スポーツクラブ</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「北浜はつらつクラブ」</a:t>
            </a:r>
          </a:p>
        </p:txBody>
      </p:sp>
      <p:sp>
        <p:nvSpPr>
          <p:cNvPr id="5" name="テキスト ボックス 4"/>
          <p:cNvSpPr txBox="1"/>
          <p:nvPr/>
        </p:nvSpPr>
        <p:spPr>
          <a:xfrm>
            <a:off x="447338" y="1818676"/>
            <a:ext cx="11107298" cy="2585323"/>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 </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北浜小学校、旧北浜中学校、北浜スポーツグラウンド、桜浜中学校</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ヨガ／３Ｂ体操／エアロビクス／フラダンス</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陸上／サッカー／剣道／野球／３</a:t>
            </a:r>
            <a:r>
              <a:rPr lang="en-US" altLang="ja-JP" dirty="0">
                <a:latin typeface="HG創英角ﾎﾟｯﾌﾟ体" panose="040B0A09000000000000" pitchFamily="49" charset="-128"/>
                <a:ea typeface="HG創英角ﾎﾟｯﾌﾟ体" panose="040B0A09000000000000" pitchFamily="49" charset="-128"/>
              </a:rPr>
              <a:t>B</a:t>
            </a:r>
            <a:r>
              <a:rPr lang="ja-JP" altLang="en-US" dirty="0">
                <a:latin typeface="HG創英角ﾎﾟｯﾌﾟ体" panose="040B0A09000000000000" pitchFamily="49" charset="-128"/>
                <a:ea typeface="HG創英角ﾎﾟｯﾌﾟ体" panose="040B0A09000000000000" pitchFamily="49" charset="-128"/>
              </a:rPr>
              <a:t>体操／レクダンス／ソフトバレー／壮年ソフトボール／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グラウンドゴルフ</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町民体育祭／健康ウォーキング／参宮ウォーキング／スキー／クリスマス会</a:t>
            </a:r>
          </a:p>
        </p:txBody>
      </p:sp>
      <p:pic>
        <p:nvPicPr>
          <p:cNvPr id="2" name="図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25836" y="603880"/>
            <a:ext cx="1828800" cy="1671638"/>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7338" y="4509020"/>
            <a:ext cx="3600000" cy="2184000"/>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77811" y="4509020"/>
            <a:ext cx="3600000" cy="2184000"/>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85109" y="4509020"/>
            <a:ext cx="3600000" cy="2184000"/>
          </a:xfrm>
          <a:prstGeom prst="rect">
            <a:avLst/>
          </a:prstGeom>
        </p:spPr>
      </p:pic>
    </p:spTree>
    <p:extLst>
      <p:ext uri="{BB962C8B-B14F-4D97-AF65-F5344CB8AC3E}">
        <p14:creationId xmlns:p14="http://schemas.microsoft.com/office/powerpoint/2010/main" val="2802627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371299" y="811523"/>
            <a:ext cx="9167198"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きだっこクラブ</a:t>
            </a:r>
          </a:p>
        </p:txBody>
      </p:sp>
      <p:sp>
        <p:nvSpPr>
          <p:cNvPr id="5" name="テキスト ボックス 4"/>
          <p:cNvSpPr txBox="1"/>
          <p:nvPr/>
        </p:nvSpPr>
        <p:spPr>
          <a:xfrm>
            <a:off x="839399" y="2271170"/>
            <a:ext cx="11107298" cy="2031325"/>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伊勢市立城田小学校、伊勢市立城田中学校、城田地区コミュニティセンター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ヨガ／クラブ開放（ソフトバレー／太極拳／バレーボール／卓球／エアロビクス）</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卓球／グラウンドゴルフ／ウォーキング／体育祭／寄せ植え／ポリマークレイ／木工教室／</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陶芸教室／ペルビックストレッチ</a:t>
            </a:r>
          </a:p>
        </p:txBody>
      </p:sp>
    </p:spTree>
    <p:extLst>
      <p:ext uri="{BB962C8B-B14F-4D97-AF65-F5344CB8AC3E}">
        <p14:creationId xmlns:p14="http://schemas.microsoft.com/office/powerpoint/2010/main" val="4290301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49197" y="0"/>
            <a:ext cx="3199857" cy="3199857"/>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0" y="911475"/>
            <a:ext cx="10268251"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おばたスポレククラブＡＳＲＥＣ</a:t>
            </a:r>
          </a:p>
        </p:txBody>
      </p:sp>
      <p:sp>
        <p:nvSpPr>
          <p:cNvPr id="5" name="テキスト ボックス 4"/>
          <p:cNvSpPr txBox="1"/>
          <p:nvPr/>
        </p:nvSpPr>
        <p:spPr>
          <a:xfrm>
            <a:off x="494574" y="2517472"/>
            <a:ext cx="11107298" cy="3416320"/>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明野小学校体育館・グラウンド、小俣小学校体育館・グラウンド、小俣中学校体育館、</a:t>
            </a:r>
          </a:p>
          <a:p>
            <a:r>
              <a:rPr lang="ja-JP" altLang="en-US" dirty="0">
                <a:latin typeface="HG創英角ﾎﾟｯﾌﾟ体" panose="040B0A09000000000000" pitchFamily="49" charset="-128"/>
                <a:ea typeface="HG創英角ﾎﾟｯﾌﾟ体" panose="040B0A09000000000000" pitchFamily="49" charset="-128"/>
              </a:rPr>
              <a:t>　小俣総合体育館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ヨガ教室／健康体操教室／ストレッチとＲ＆Ｓ教室／中国健康保険体操教室／卓球クラブ／</a:t>
            </a:r>
          </a:p>
          <a:p>
            <a:r>
              <a:rPr lang="ja-JP" altLang="en-US" dirty="0">
                <a:latin typeface="HG創英角ﾎﾟｯﾌﾟ体" panose="040B0A09000000000000" pitchFamily="49" charset="-128"/>
                <a:ea typeface="HG創英角ﾎﾟｯﾌﾟ体" panose="040B0A09000000000000" pitchFamily="49" charset="-128"/>
              </a:rPr>
              <a:t>　コミュニティーダンス教室／スポーツ吹矢クラブ／カローリングクラブ／はつらつクラブ／</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バドミントンクラブ／ソフトバレーボールクラブ</a:t>
            </a:r>
          </a:p>
          <a:p>
            <a:r>
              <a:rPr lang="ja-JP" altLang="en-US" dirty="0">
                <a:latin typeface="HG創英角ﾎﾟｯﾌﾟ体" panose="040B0A09000000000000" pitchFamily="49" charset="-128"/>
                <a:ea typeface="HG創英角ﾎﾟｯﾌﾟ体" panose="040B0A09000000000000" pitchFamily="49" charset="-128"/>
              </a:rPr>
              <a:t>（小学生対象）陸上クラブ／バスケットクラブ／バレーボールクラブ／柔道クラブ／</a:t>
            </a:r>
          </a:p>
          <a:p>
            <a:r>
              <a:rPr lang="ja-JP" altLang="en-US" dirty="0">
                <a:latin typeface="HG創英角ﾎﾟｯﾌﾟ体" panose="040B0A09000000000000" pitchFamily="49" charset="-128"/>
                <a:ea typeface="HG創英角ﾎﾟｯﾌﾟ体" panose="040B0A09000000000000" pitchFamily="49" charset="-128"/>
              </a:rPr>
              <a:t>　　　　　　　空手教室／げんき２クラブ</a:t>
            </a:r>
          </a:p>
          <a:p>
            <a:r>
              <a:rPr lang="ja-JP" altLang="en-US" dirty="0">
                <a:latin typeface="HG創英角ﾎﾟｯﾌﾟ体" panose="040B0A09000000000000" pitchFamily="49" charset="-128"/>
                <a:ea typeface="HG創英角ﾎﾟｯﾌﾟ体" panose="040B0A09000000000000" pitchFamily="49" charset="-128"/>
              </a:rPr>
              <a:t>（中高生対象）バレーボールクラブ</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ドッジボール大会／ボッチャ大会／グラウンドゴルフ大会／カローリング大会</a:t>
            </a:r>
          </a:p>
        </p:txBody>
      </p:sp>
    </p:spTree>
    <p:extLst>
      <p:ext uri="{BB962C8B-B14F-4D97-AF65-F5344CB8AC3E}">
        <p14:creationId xmlns:p14="http://schemas.microsoft.com/office/powerpoint/2010/main" val="34711855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5009" y="2477478"/>
            <a:ext cx="7849120" cy="3970318"/>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伊勢市二見公民館、伊勢市二見体育館、伊勢市二見生涯学習センター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（こども）硬式テニス／バレーボール／陸上競技／バドミントン／卓球</a:t>
            </a:r>
          </a:p>
          <a:p>
            <a:r>
              <a:rPr lang="ja-JP" altLang="en-US" dirty="0">
                <a:latin typeface="HG創英角ﾎﾟｯﾌﾟ体" panose="040B0A09000000000000" pitchFamily="49" charset="-128"/>
                <a:ea typeface="HG創英角ﾎﾟｯﾌﾟ体" panose="040B0A09000000000000" pitchFamily="49" charset="-128"/>
              </a:rPr>
              <a:t>（大  人）硬式テニス／バドミントン／卓球／ヨガ</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（こども）硬式テニス／卓球</a:t>
            </a:r>
          </a:p>
          <a:p>
            <a:r>
              <a:rPr lang="ja-JP" altLang="en-US" dirty="0">
                <a:latin typeface="HG創英角ﾎﾟｯﾌﾟ体" panose="040B0A09000000000000" pitchFamily="49" charset="-128"/>
                <a:ea typeface="HG創英角ﾎﾟｯﾌﾟ体" panose="040B0A09000000000000" pitchFamily="49" charset="-128"/>
              </a:rPr>
              <a:t>（大  人）硬式テニス／軟式野球／ソフトボール／卓球</a:t>
            </a:r>
          </a:p>
          <a:p>
            <a:r>
              <a:rPr lang="ja-JP" altLang="en-US" dirty="0">
                <a:latin typeface="HG創英角ﾎﾟｯﾌﾟ体" panose="040B0A09000000000000" pitchFamily="49" charset="-128"/>
                <a:ea typeface="HG創英角ﾎﾟｯﾌﾟ体" panose="040B0A09000000000000" pitchFamily="49" charset="-128"/>
              </a:rPr>
              <a:t>（スポ少）軟式野球／バレーボール／バドミントン／空手</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（こども）軟式野球大会／ソフトボール大会／テニス大会／マラソン大会</a:t>
            </a:r>
          </a:p>
          <a:p>
            <a:r>
              <a:rPr lang="ja-JP" altLang="en-US" dirty="0">
                <a:latin typeface="HG創英角ﾎﾟｯﾌﾟ体" panose="040B0A09000000000000" pitchFamily="49" charset="-128"/>
                <a:ea typeface="HG創英角ﾎﾟｯﾌﾟ体" panose="040B0A09000000000000" pitchFamily="49" charset="-128"/>
              </a:rPr>
              <a:t>（大  人）軟式野球大会／ソフトボール大会／テニス大会</a:t>
            </a:r>
          </a:p>
          <a:p>
            <a:r>
              <a:rPr lang="ja-JP" altLang="en-US" dirty="0">
                <a:latin typeface="HG創英角ﾎﾟｯﾌﾟ体" panose="040B0A09000000000000" pitchFamily="49" charset="-128"/>
                <a:ea typeface="HG創英角ﾎﾟｯﾌﾟ体" panose="040B0A09000000000000" pitchFamily="49" charset="-128"/>
              </a:rPr>
              <a:t>（オープン）ゴルフ大会／グラウンドゴルフ大会／町民体育祭</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主管</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レクスポ大会</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ニュースポーツ・ボッチャ等</a:t>
            </a:r>
            <a:r>
              <a:rPr lang="en-US" altLang="ja-JP" dirty="0">
                <a:latin typeface="HG創英角ﾎﾟｯﾌﾟ体" panose="040B0A09000000000000" pitchFamily="49" charset="-128"/>
                <a:ea typeface="HG創英角ﾎﾟｯﾌﾟ体" panose="040B0A09000000000000" pitchFamily="49" charset="-128"/>
              </a:rPr>
              <a:t>】</a:t>
            </a:r>
          </a:p>
        </p:txBody>
      </p:sp>
      <p:grpSp>
        <p:nvGrpSpPr>
          <p:cNvPr id="2" name="Group 2"/>
          <p:cNvGrpSpPr>
            <a:grpSpLocks/>
          </p:cNvGrpSpPr>
          <p:nvPr/>
        </p:nvGrpSpPr>
        <p:grpSpPr bwMode="auto">
          <a:xfrm>
            <a:off x="2160295" y="-250716"/>
            <a:ext cx="7775855" cy="2925249"/>
            <a:chOff x="3" y="-357"/>
            <a:chExt cx="11767" cy="4305"/>
          </a:xfrm>
        </p:grpSpPr>
        <p:pic>
          <p:nvPicPr>
            <p:cNvPr id="1073741826" name="imag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 y="-357"/>
              <a:ext cx="11767" cy="4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 name="officeArt object"/>
            <p:cNvSpPr>
              <a:spLocks noChangeArrowheads="1"/>
            </p:cNvSpPr>
            <p:nvPr/>
          </p:nvSpPr>
          <p:spPr bwMode="auto">
            <a:xfrm>
              <a:off x="6742" y="2898"/>
              <a:ext cx="3653" cy="760"/>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800" b="0" i="0" u="none" strike="noStrike" cap="none" normalizeH="0" baseline="0">
                <a:ln>
                  <a:noFill/>
                </a:ln>
                <a:solidFill>
                  <a:schemeClr val="tx1"/>
                </a:solidFill>
                <a:effectLst/>
                <a:latin typeface="Arial" panose="020B0604020202020204" pitchFamily="34" charset="0"/>
              </a:endParaRPr>
            </a:p>
          </p:txBody>
        </p:sp>
      </p:gr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10844" y="1787727"/>
            <a:ext cx="3600000" cy="2400000"/>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0844" y="4305715"/>
            <a:ext cx="3600000" cy="2400000"/>
          </a:xfrm>
          <a:prstGeom prst="rect">
            <a:avLst/>
          </a:prstGeom>
        </p:spPr>
      </p:pic>
    </p:spTree>
    <p:extLst>
      <p:ext uri="{BB962C8B-B14F-4D97-AF65-F5344CB8AC3E}">
        <p14:creationId xmlns:p14="http://schemas.microsoft.com/office/powerpoint/2010/main" val="37505485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2141" y="169224"/>
            <a:ext cx="3176127" cy="2246662"/>
          </a:xfrm>
          <a:prstGeom prst="rect">
            <a:avLst/>
          </a:prstGeom>
        </p:spPr>
      </p:pic>
      <p:sp>
        <p:nvSpPr>
          <p:cNvPr id="13" name="テキスト ボックス 12"/>
          <p:cNvSpPr txBox="1"/>
          <p:nvPr/>
        </p:nvSpPr>
        <p:spPr>
          <a:xfrm>
            <a:off x="494574" y="621087"/>
            <a:ext cx="10268251"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有緝わくわくクラブ</a:t>
            </a:r>
          </a:p>
        </p:txBody>
      </p:sp>
      <p:sp>
        <p:nvSpPr>
          <p:cNvPr id="5" name="テキスト ボックス 4"/>
          <p:cNvSpPr txBox="1"/>
          <p:nvPr/>
        </p:nvSpPr>
        <p:spPr>
          <a:xfrm>
            <a:off x="494574" y="1882095"/>
            <a:ext cx="11107298" cy="3416320"/>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伊勢市立有緝小学校、船江会館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バドミントン／ティボール／フットサル／ソフトバレーボール／／ニュースポーツ／卓球／</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太極拳／かんたんリラックス／姿勢改善ストレッチ／こどもダンス／フランス刺繍／</a:t>
            </a:r>
          </a:p>
          <a:p>
            <a:r>
              <a:rPr lang="ja-JP" altLang="en-US" dirty="0">
                <a:latin typeface="HG創英角ﾎﾟｯﾌﾟ体" panose="040B0A09000000000000" pitchFamily="49" charset="-128"/>
                <a:ea typeface="HG創英角ﾎﾟｯﾌﾟ体" panose="040B0A09000000000000" pitchFamily="49" charset="-128"/>
              </a:rPr>
              <a:t>　ペン習字／クラフトテープバック</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サッカー／バドミントン／軟式野球／空手道／バレーボール／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フォークダンス／フットサル／民踊／ＳＳピンポン</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いきいきウォーキング／グラウンドゴルフ／ラジオ体操／</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スポーツフェスティバル</a:t>
            </a:r>
          </a:p>
        </p:txBody>
      </p:sp>
      <p:pic>
        <p:nvPicPr>
          <p:cNvPr id="3" name="図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82160" y="3974169"/>
            <a:ext cx="4536091" cy="2648492"/>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rcRect l="10919" t="10057" r="7903" b="9915"/>
          <a:stretch>
            <a:fillRect/>
          </a:stretch>
        </p:blipFill>
        <p:spPr bwMode="auto">
          <a:xfrm>
            <a:off x="11371004" y="119678"/>
            <a:ext cx="704850" cy="71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4830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725422" y="2299614"/>
            <a:ext cx="7074177" cy="3139321"/>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弘道小学校体育館・グラウンド、長岡中学校体育館・グラウンド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陸上教室／サッカー・フットサル／卓球／野球教室／</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バドミントン／　テニス／ソフトバレー／バスケットボール／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ドッジボール／リフレッシュ健康体操／理科教室／</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鳥羽物語教室／書道教室</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バドミントン／サッカー／バレーボール／柔道</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熊野古道ウォーキング／ソフトボール大会／スキー教室</a:t>
            </a:r>
          </a:p>
        </p:txBody>
      </p:sp>
      <p:pic>
        <p:nvPicPr>
          <p:cNvPr id="11" name="図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10339" y="-952651"/>
            <a:ext cx="7955478" cy="3032173"/>
          </a:xfrm>
          <a:prstGeom prst="rect">
            <a:avLst/>
          </a:prstGeom>
        </p:spPr>
      </p:pic>
      <p:pic>
        <p:nvPicPr>
          <p:cNvPr id="12" name="図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74902" y="3333136"/>
            <a:ext cx="4168877" cy="3126658"/>
          </a:xfrm>
          <a:prstGeom prst="rect">
            <a:avLst/>
          </a:prstGeom>
        </p:spPr>
      </p:pic>
    </p:spTree>
    <p:extLst>
      <p:ext uri="{BB962C8B-B14F-4D97-AF65-F5344CB8AC3E}">
        <p14:creationId xmlns:p14="http://schemas.microsoft.com/office/powerpoint/2010/main" val="40418611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1660477" y="187770"/>
            <a:ext cx="9144000" cy="117729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200" dirty="0" smtClean="0">
                <a:latin typeface="HG創英角ﾎﾟｯﾌﾟ体" panose="040B0A09000000000000" pitchFamily="49" charset="-128"/>
                <a:ea typeface="HG創英角ﾎﾟｯﾌﾟ体" panose="040B0A09000000000000" pitchFamily="49" charset="-128"/>
              </a:rPr>
              <a:t>総合型地域スポーツクラブ</a:t>
            </a:r>
            <a:br>
              <a:rPr lang="ja-JP" altLang="en-US" sz="3200" dirty="0" smtClean="0">
                <a:latin typeface="HG創英角ﾎﾟｯﾌﾟ体" panose="040B0A09000000000000" pitchFamily="49" charset="-128"/>
                <a:ea typeface="HG創英角ﾎﾟｯﾌﾟ体" panose="040B0A09000000000000" pitchFamily="49" charset="-128"/>
              </a:rPr>
            </a:br>
            <a:r>
              <a:rPr lang="ja-JP" altLang="en-US" sz="3600" dirty="0" smtClean="0">
                <a:latin typeface="HG創英角ﾎﾟｯﾌﾟ体" panose="040B0A09000000000000" pitchFamily="49" charset="-128"/>
                <a:ea typeface="HG創英角ﾎﾟｯﾌﾟ体" panose="040B0A09000000000000" pitchFamily="49" charset="-128"/>
              </a:rPr>
              <a:t>一般社団法人答志島スポーツ・文化クラブ</a:t>
            </a:r>
            <a:endParaRPr lang="ja-JP" altLang="en-US" sz="3600" dirty="0">
              <a:latin typeface="HG創英角ﾎﾟｯﾌﾟ体" panose="040B0A09000000000000" pitchFamily="49" charset="-128"/>
              <a:ea typeface="HG創英角ﾎﾟｯﾌﾟ体" panose="040B0A09000000000000" pitchFamily="49" charset="-128"/>
            </a:endParaRPr>
          </a:p>
        </p:txBody>
      </p:sp>
      <p:sp>
        <p:nvSpPr>
          <p:cNvPr id="5" name="サブタイトル 2"/>
          <p:cNvSpPr txBox="1">
            <a:spLocks/>
          </p:cNvSpPr>
          <p:nvPr/>
        </p:nvSpPr>
        <p:spPr>
          <a:xfrm>
            <a:off x="323850" y="1565715"/>
            <a:ext cx="5648325" cy="2895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sz="1400" dirty="0" smtClean="0">
                <a:latin typeface="HG創英角ﾎﾟｯﾌﾟ体" panose="040B0A09000000000000" pitchFamily="49" charset="-128"/>
                <a:ea typeface="HG創英角ﾎﾟｯﾌﾟ体" panose="040B0A09000000000000" pitchFamily="49" charset="-128"/>
              </a:rPr>
              <a:t>一般社団法人答志島スポーツ・文化クラブは、スポーツと文化交流を通じて、子どもからシニア層まで健康で明るい街づくりを目指し、特に友達関係、親子関係、世代を超えた地域内交流、健康寿命を意識した活動を行い地域に貢献するクラブを展開します。</a:t>
            </a:r>
          </a:p>
          <a:p>
            <a:r>
              <a:rPr lang="ja-JP" altLang="en-US" sz="1400" dirty="0" smtClean="0">
                <a:latin typeface="HG創英角ﾎﾟｯﾌﾟ体" panose="040B0A09000000000000" pitchFamily="49" charset="-128"/>
                <a:ea typeface="HG創英角ﾎﾟｯﾌﾟ体" panose="040B0A09000000000000" pitchFamily="49" charset="-128"/>
              </a:rPr>
              <a:t>離島という特殊な環境を生かし、スポーツイベントの開催や合宿を誘致し、経済発展での貢献も視野に入れます。</a:t>
            </a:r>
          </a:p>
          <a:p>
            <a:r>
              <a:rPr lang="ja-JP" altLang="en-US" sz="1400" dirty="0" smtClean="0">
                <a:latin typeface="HG創英角ﾎﾟｯﾌﾟ体" panose="040B0A09000000000000" pitchFamily="49" charset="-128"/>
                <a:ea typeface="HG創英角ﾎﾟｯﾌﾟ体" panose="040B0A09000000000000" pitchFamily="49" charset="-128"/>
              </a:rPr>
              <a:t>組織体制は、町内会、旅館組合、漁業協同組合等の地域機関に所属する構成員がいることから、地域全体が盛り上がりを見せることを期待します。この活動により急速に進む過疎化を遅らせ、また現在地域が推している【離島留学生】を増やすことにも協力的に務める団体であります。地域が笑顔で健康であるための団体です。</a:t>
            </a:r>
            <a:endParaRPr lang="ja-JP" altLang="en-US" sz="1400" dirty="0">
              <a:latin typeface="HG創英角ﾎﾟｯﾌﾟ体" panose="040B0A09000000000000" pitchFamily="49" charset="-128"/>
              <a:ea typeface="HG創英角ﾎﾟｯﾌﾟ体" panose="040B0A09000000000000" pitchFamily="49" charset="-128"/>
            </a:endParaRPr>
          </a:p>
        </p:txBody>
      </p:sp>
      <p:pic>
        <p:nvPicPr>
          <p:cNvPr id="6" name="図形 4" descr="2020-10"/>
          <p:cNvPicPr>
            <a:picLocks noChangeAspect="1"/>
          </p:cNvPicPr>
          <p:nvPr/>
        </p:nvPicPr>
        <p:blipFill>
          <a:blip r:embed="rId2"/>
          <a:stretch>
            <a:fillRect/>
          </a:stretch>
        </p:blipFill>
        <p:spPr>
          <a:xfrm>
            <a:off x="5972583" y="1565715"/>
            <a:ext cx="6098262" cy="1788522"/>
          </a:xfrm>
          <a:prstGeom prst="rect">
            <a:avLst/>
          </a:prstGeom>
        </p:spPr>
      </p:pic>
      <p:pic>
        <p:nvPicPr>
          <p:cNvPr id="7" name="図形 5" descr="2020-11"/>
          <p:cNvPicPr>
            <a:picLocks noChangeAspect="1"/>
          </p:cNvPicPr>
          <p:nvPr/>
        </p:nvPicPr>
        <p:blipFill>
          <a:blip r:embed="rId3"/>
          <a:stretch>
            <a:fillRect/>
          </a:stretch>
        </p:blipFill>
        <p:spPr>
          <a:xfrm>
            <a:off x="5965246" y="4217158"/>
            <a:ext cx="6105599" cy="1790673"/>
          </a:xfrm>
          <a:prstGeom prst="rect">
            <a:avLst/>
          </a:prstGeom>
        </p:spPr>
      </p:pic>
      <p:sp>
        <p:nvSpPr>
          <p:cNvPr id="8" name="テキストボックス 7"/>
          <p:cNvSpPr txBox="1"/>
          <p:nvPr/>
        </p:nvSpPr>
        <p:spPr>
          <a:xfrm>
            <a:off x="428625" y="4461315"/>
            <a:ext cx="5536622" cy="738664"/>
          </a:xfrm>
          <a:prstGeom prst="rect">
            <a:avLst/>
          </a:prstGeom>
          <a:noFill/>
        </p:spPr>
        <p:txBody>
          <a:bodyPr wrap="square" rtlCol="0" anchor="t">
            <a:spAutoFit/>
          </a:bodyPr>
          <a:lstStyle/>
          <a:p>
            <a:r>
              <a:rPr lang="ja-JP" altLang="en-US" sz="1050" dirty="0">
                <a:latin typeface="HG創英角ﾎﾟｯﾌﾟ体" panose="040B0A09000000000000" pitchFamily="49" charset="-128"/>
                <a:ea typeface="HG創英角ﾎﾟｯﾌﾟ体" panose="040B0A09000000000000" pitchFamily="49" charset="-128"/>
              </a:rPr>
              <a:t>【活動場所】</a:t>
            </a:r>
          </a:p>
          <a:p>
            <a:r>
              <a:rPr lang="ja-JP" altLang="en-US" sz="1050" dirty="0">
                <a:latin typeface="HG創英角ﾎﾟｯﾌﾟ体" panose="040B0A09000000000000" pitchFamily="49" charset="-128"/>
                <a:ea typeface="HG創英角ﾎﾟｯﾌﾟ体" panose="040B0A09000000000000" pitchFamily="49" charset="-128"/>
              </a:rPr>
              <a:t>名称：答志コミュニティーアリーナ　　設備：アリーナ・体験交流室・会議室・調理室</a:t>
            </a:r>
          </a:p>
          <a:p>
            <a:r>
              <a:rPr lang="ja-JP" altLang="en-US" sz="1050" dirty="0">
                <a:latin typeface="HG創英角ﾎﾟｯﾌﾟ体" panose="040B0A09000000000000" pitchFamily="49" charset="-128"/>
                <a:ea typeface="HG創英角ﾎﾟｯﾌﾟ体" panose="040B0A09000000000000" pitchFamily="49" charset="-128"/>
              </a:rPr>
              <a:t>名称：答志</a:t>
            </a:r>
            <a:r>
              <a:rPr lang="ja-JP" altLang="en-US" sz="1050" dirty="0" smtClean="0">
                <a:latin typeface="HG創英角ﾎﾟｯﾌﾟ体" panose="040B0A09000000000000" pitchFamily="49" charset="-128"/>
                <a:ea typeface="HG創英角ﾎﾟｯﾌﾟ体" panose="040B0A09000000000000" pitchFamily="49" charset="-128"/>
              </a:rPr>
              <a:t>小学校</a:t>
            </a:r>
            <a:r>
              <a:rPr lang="ja-JP" altLang="en-US" sz="1050" dirty="0">
                <a:latin typeface="HG創英角ﾎﾟｯﾌﾟ体" panose="040B0A09000000000000" pitchFamily="49" charset="-128"/>
                <a:ea typeface="HG創英角ﾎﾟｯﾌﾟ体" panose="040B0A09000000000000" pitchFamily="49" charset="-128"/>
              </a:rPr>
              <a:t>　　 </a:t>
            </a:r>
            <a:r>
              <a:rPr lang="ja-JP" altLang="en-US" sz="1050" dirty="0" smtClean="0">
                <a:latin typeface="HG創英角ﾎﾟｯﾌﾟ体" panose="040B0A09000000000000" pitchFamily="49" charset="-128"/>
                <a:ea typeface="HG創英角ﾎﾟｯﾌﾟ体" panose="040B0A09000000000000" pitchFamily="49" charset="-128"/>
              </a:rPr>
              <a:t>               </a:t>
            </a:r>
            <a:r>
              <a:rPr lang="ja-JP" altLang="en-US" sz="1050" dirty="0">
                <a:latin typeface="HG創英角ﾎﾟｯﾌﾟ体" panose="040B0A09000000000000" pitchFamily="49" charset="-128"/>
                <a:ea typeface="HG創英角ﾎﾟｯﾌﾟ体" panose="040B0A09000000000000" pitchFamily="49" charset="-128"/>
              </a:rPr>
              <a:t>設備：校庭（ナイター設備有）</a:t>
            </a:r>
          </a:p>
          <a:p>
            <a:r>
              <a:rPr lang="ja-JP" altLang="en-US" sz="1050" dirty="0">
                <a:latin typeface="HG創英角ﾎﾟｯﾌﾟ体" panose="040B0A09000000000000" pitchFamily="49" charset="-128"/>
                <a:ea typeface="HG創英角ﾎﾟｯﾌﾟ体" panose="040B0A09000000000000" pitchFamily="49" charset="-128"/>
              </a:rPr>
              <a:t>名称：答志</a:t>
            </a:r>
            <a:r>
              <a:rPr lang="ja-JP" altLang="en-US" sz="1050" dirty="0" smtClean="0">
                <a:latin typeface="HG創英角ﾎﾟｯﾌﾟ体" panose="040B0A09000000000000" pitchFamily="49" charset="-128"/>
                <a:ea typeface="HG創英角ﾎﾟｯﾌﾟ体" panose="040B0A09000000000000" pitchFamily="49" charset="-128"/>
              </a:rPr>
              <a:t>中学校 </a:t>
            </a:r>
            <a:r>
              <a:rPr lang="ja-JP" altLang="en-US" sz="1050" dirty="0">
                <a:latin typeface="HG創英角ﾎﾟｯﾌﾟ体" panose="040B0A09000000000000" pitchFamily="49" charset="-128"/>
                <a:ea typeface="HG創英角ﾎﾟｯﾌﾟ体" panose="040B0A09000000000000" pitchFamily="49" charset="-128"/>
              </a:rPr>
              <a:t>　 　</a:t>
            </a:r>
            <a:r>
              <a:rPr lang="ja-JP" altLang="en-US" sz="1050" dirty="0" smtClean="0">
                <a:latin typeface="HG創英角ﾎﾟｯﾌﾟ体" panose="040B0A09000000000000" pitchFamily="49" charset="-128"/>
                <a:ea typeface="HG創英角ﾎﾟｯﾌﾟ体" panose="040B0A09000000000000" pitchFamily="49" charset="-128"/>
              </a:rPr>
              <a:t>              設備</a:t>
            </a:r>
            <a:r>
              <a:rPr lang="ja-JP" altLang="en-US" sz="1050" dirty="0">
                <a:latin typeface="HG創英角ﾎﾟｯﾌﾟ体" panose="040B0A09000000000000" pitchFamily="49" charset="-128"/>
                <a:ea typeface="HG創英角ﾎﾟｯﾌﾟ体" panose="040B0A09000000000000" pitchFamily="49" charset="-128"/>
              </a:rPr>
              <a:t>：校庭・体育館</a:t>
            </a:r>
          </a:p>
        </p:txBody>
      </p:sp>
      <p:sp>
        <p:nvSpPr>
          <p:cNvPr id="9" name="テキストボックス 8"/>
          <p:cNvSpPr txBox="1"/>
          <p:nvPr/>
        </p:nvSpPr>
        <p:spPr>
          <a:xfrm>
            <a:off x="428625" y="5407667"/>
            <a:ext cx="4888865" cy="1200329"/>
          </a:xfrm>
          <a:prstGeom prst="rect">
            <a:avLst/>
          </a:prstGeom>
          <a:noFill/>
        </p:spPr>
        <p:txBody>
          <a:bodyPr wrap="square" rtlCol="0" anchor="t">
            <a:spAutoFit/>
          </a:bodyPr>
          <a:lstStyle/>
          <a:p>
            <a:r>
              <a:rPr lang="ja-JP" altLang="en-US" sz="1200" dirty="0">
                <a:latin typeface="HG創英角ﾎﾟｯﾌﾟ体" panose="040B0A09000000000000" pitchFamily="49" charset="-128"/>
                <a:ea typeface="HG創英角ﾎﾟｯﾌﾟ体" panose="040B0A09000000000000" pitchFamily="49" charset="-128"/>
              </a:rPr>
              <a:t>【主な活動】</a:t>
            </a:r>
          </a:p>
          <a:p>
            <a:r>
              <a:rPr lang="ja-JP" altLang="en-US" sz="1200" dirty="0">
                <a:latin typeface="HG創英角ﾎﾟｯﾌﾟ体" panose="040B0A09000000000000" pitchFamily="49" charset="-128"/>
                <a:ea typeface="HG創英角ﾎﾟｯﾌﾟ体" panose="040B0A09000000000000" pitchFamily="49" charset="-128"/>
              </a:rPr>
              <a:t>■ヨガ＆ストレッチ</a:t>
            </a:r>
            <a:r>
              <a:rPr lang="ja-JP" altLang="en-US" sz="1200" dirty="0" smtClean="0">
                <a:latin typeface="HG創英角ﾎﾟｯﾌﾟ体" panose="040B0A09000000000000" pitchFamily="49" charset="-128"/>
                <a:ea typeface="HG創英角ﾎﾟｯﾌﾟ体" panose="040B0A09000000000000" pitchFamily="49" charset="-128"/>
              </a:rPr>
              <a:t>教室</a:t>
            </a:r>
            <a:endParaRPr lang="en-US" altLang="ja-JP" sz="1200" dirty="0" smtClean="0">
              <a:latin typeface="HG創英角ﾎﾟｯﾌﾟ体" panose="040B0A09000000000000" pitchFamily="49" charset="-128"/>
              <a:ea typeface="HG創英角ﾎﾟｯﾌﾟ体" panose="040B0A09000000000000" pitchFamily="49" charset="-128"/>
            </a:endParaRPr>
          </a:p>
          <a:p>
            <a:r>
              <a:rPr lang="ja-JP" altLang="en-US" sz="1200" dirty="0" smtClean="0">
                <a:latin typeface="HG創英角ﾎﾟｯﾌﾟ体" panose="040B0A09000000000000" pitchFamily="49" charset="-128"/>
                <a:ea typeface="HG創英角ﾎﾟｯﾌﾟ体" panose="040B0A09000000000000" pitchFamily="49" charset="-128"/>
              </a:rPr>
              <a:t>■</a:t>
            </a:r>
            <a:r>
              <a:rPr lang="ja-JP" altLang="en-US" sz="1200" dirty="0">
                <a:latin typeface="HG創英角ﾎﾟｯﾌﾟ体" panose="040B0A09000000000000" pitchFamily="49" charset="-128"/>
                <a:ea typeface="HG創英角ﾎﾟｯﾌﾟ体" panose="040B0A09000000000000" pitchFamily="49" charset="-128"/>
              </a:rPr>
              <a:t>ソフトボール</a:t>
            </a:r>
            <a:r>
              <a:rPr lang="ja-JP" altLang="en-US" sz="1200" dirty="0" smtClean="0">
                <a:latin typeface="HG創英角ﾎﾟｯﾌﾟ体" panose="040B0A09000000000000" pitchFamily="49" charset="-128"/>
                <a:ea typeface="HG創英角ﾎﾟｯﾌﾟ体" panose="040B0A09000000000000" pitchFamily="49" charset="-128"/>
              </a:rPr>
              <a:t>教室</a:t>
            </a:r>
            <a:endParaRPr lang="en-US" altLang="ja-JP" sz="1200" dirty="0" smtClean="0">
              <a:latin typeface="HG創英角ﾎﾟｯﾌﾟ体" panose="040B0A09000000000000" pitchFamily="49" charset="-128"/>
              <a:ea typeface="HG創英角ﾎﾟｯﾌﾟ体" panose="040B0A09000000000000" pitchFamily="49" charset="-128"/>
            </a:endParaRPr>
          </a:p>
          <a:p>
            <a:r>
              <a:rPr lang="ja-JP" altLang="en-US" sz="1200" dirty="0" smtClean="0">
                <a:latin typeface="HG創英角ﾎﾟｯﾌﾟ体" panose="040B0A09000000000000" pitchFamily="49" charset="-128"/>
                <a:ea typeface="HG創英角ﾎﾟｯﾌﾟ体" panose="040B0A09000000000000" pitchFamily="49" charset="-128"/>
              </a:rPr>
              <a:t>■</a:t>
            </a:r>
            <a:r>
              <a:rPr lang="ja-JP" altLang="en-US" sz="1200" dirty="0">
                <a:latin typeface="HG創英角ﾎﾟｯﾌﾟ体" panose="040B0A09000000000000" pitchFamily="49" charset="-128"/>
                <a:ea typeface="HG創英角ﾎﾟｯﾌﾟ体" panose="040B0A09000000000000" pitchFamily="49" charset="-128"/>
              </a:rPr>
              <a:t>ジュニアレスリング＆マット教室</a:t>
            </a:r>
          </a:p>
          <a:p>
            <a:r>
              <a:rPr lang="en-US" altLang="ja-JP" sz="1200" dirty="0">
                <a:latin typeface="HG創英角ﾎﾟｯﾌﾟ体" panose="040B0A09000000000000" pitchFamily="49" charset="-128"/>
                <a:ea typeface="HG創英角ﾎﾟｯﾌﾟ体" panose="040B0A09000000000000" pitchFamily="49" charset="-128"/>
              </a:rPr>
              <a:t>※</a:t>
            </a:r>
            <a:r>
              <a:rPr lang="ja-JP" altLang="en-US" sz="1200" dirty="0">
                <a:latin typeface="HG創英角ﾎﾟｯﾌﾟ体" panose="040B0A09000000000000" pitchFamily="49" charset="-128"/>
                <a:ea typeface="HG創英角ﾎﾟｯﾌﾟ体" panose="040B0A09000000000000" pitchFamily="49" charset="-128"/>
              </a:rPr>
              <a:t>ジュニアレスリング＆マット教室は令和</a:t>
            </a:r>
            <a:r>
              <a:rPr lang="en-US" altLang="ja-JP" sz="1200" dirty="0">
                <a:latin typeface="HG創英角ﾎﾟｯﾌﾟ体" panose="040B0A09000000000000" pitchFamily="49" charset="-128"/>
                <a:ea typeface="HG創英角ﾎﾟｯﾌﾟ体" panose="040B0A09000000000000" pitchFamily="49" charset="-128"/>
              </a:rPr>
              <a:t>3</a:t>
            </a:r>
            <a:r>
              <a:rPr lang="ja-JP" altLang="en-US" sz="1200" dirty="0">
                <a:latin typeface="HG創英角ﾎﾟｯﾌﾟ体" panose="040B0A09000000000000" pitchFamily="49" charset="-128"/>
                <a:ea typeface="HG創英角ﾎﾟｯﾌﾟ体" panose="040B0A09000000000000" pitchFamily="49" charset="-128"/>
              </a:rPr>
              <a:t>年</a:t>
            </a:r>
            <a:r>
              <a:rPr lang="en-US" altLang="ja-JP" sz="1200" dirty="0">
                <a:latin typeface="HG創英角ﾎﾟｯﾌﾟ体" panose="040B0A09000000000000" pitchFamily="49" charset="-128"/>
                <a:ea typeface="HG創英角ﾎﾟｯﾌﾟ体" panose="040B0A09000000000000" pitchFamily="49" charset="-128"/>
              </a:rPr>
              <a:t>4</a:t>
            </a:r>
            <a:r>
              <a:rPr lang="ja-JP" altLang="en-US" sz="1200" dirty="0">
                <a:latin typeface="HG創英角ﾎﾟｯﾌﾟ体" panose="040B0A09000000000000" pitchFamily="49" charset="-128"/>
                <a:ea typeface="HG創英角ﾎﾟｯﾌﾟ体" panose="040B0A09000000000000" pitchFamily="49" charset="-128"/>
              </a:rPr>
              <a:t>月から開始</a:t>
            </a:r>
            <a:r>
              <a:rPr lang="ja-JP" altLang="en-US" sz="1200" dirty="0" smtClean="0">
                <a:latin typeface="HG創英角ﾎﾟｯﾌﾟ体" panose="040B0A09000000000000" pitchFamily="49" charset="-128"/>
                <a:ea typeface="HG創英角ﾎﾟｯﾌﾟ体" panose="040B0A09000000000000" pitchFamily="49" charset="-128"/>
              </a:rPr>
              <a:t>予定 </a:t>
            </a:r>
            <a:endParaRPr lang="en-US" altLang="ja-JP" sz="1200" dirty="0" smtClean="0">
              <a:latin typeface="HG創英角ﾎﾟｯﾌﾟ体" panose="040B0A09000000000000" pitchFamily="49" charset="-128"/>
              <a:ea typeface="HG創英角ﾎﾟｯﾌﾟ体" panose="040B0A09000000000000" pitchFamily="49" charset="-128"/>
            </a:endParaRPr>
          </a:p>
          <a:p>
            <a:endParaRPr lang="ja-JP" altLang="en-US" sz="1200" dirty="0">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6891703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084702" y="2449821"/>
            <a:ext cx="11107298" cy="3693319"/>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endParaRPr lang="en-US" altLang="ja-JP" i="1" dirty="0">
              <a:latin typeface="HG創英角ﾎﾟｯﾌﾟ体" panose="040B0A09000000000000" pitchFamily="49" charset="-128"/>
              <a:ea typeface="HG創英角ﾎﾟｯﾌﾟ体" panose="040B0A09000000000000" pitchFamily="49" charset="-128"/>
            </a:endParaRPr>
          </a:p>
          <a:p>
            <a:r>
              <a:rPr lang="ja-JP" altLang="en-US" i="1" dirty="0">
                <a:latin typeface="HG創英角ﾎﾟｯﾌﾟ体" panose="040B0A09000000000000" pitchFamily="49" charset="-128"/>
                <a:ea typeface="HG創英角ﾎﾟｯﾌﾟ体" panose="040B0A09000000000000" pitchFamily="49" charset="-128"/>
              </a:rPr>
              <a:t>　磯部ふれあい公園（体育館・多目的広場・テニスコート）、磯部プール</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硬式テニス教室／ラグビー教室／陸上競技教室／サッカー教室／バレーボール教室／</a:t>
            </a:r>
          </a:p>
          <a:p>
            <a:r>
              <a:rPr lang="ja-JP" altLang="en-US" dirty="0">
                <a:latin typeface="HG創英角ﾎﾟｯﾌﾟ体" panose="040B0A09000000000000" pitchFamily="49" charset="-128"/>
                <a:ea typeface="HG創英角ﾎﾟｯﾌﾟ体" panose="040B0A09000000000000" pitchFamily="49" charset="-128"/>
              </a:rPr>
              <a:t>　軟式野球教室／楽笑体操教室／スイミング教室（夏期のみ）</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ビーチボールバレー／ソフトバレーボール／ママさんバレーボール／卓球／フリーテニス／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カローリング／健康体操／軟式野球／バドミントン／グラウンドゴルフ／陸上競技／硬式テニス／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ラグビー／サッカー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ビーチボールバレー大会／グラウンドゴルフ大会／ふれあいスポーツ祭／ソフトバレー大会／</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駅伝大会／バドミントン大会／カローリング親睦会／ウォーキング大会（年</a:t>
            </a:r>
            <a:r>
              <a:rPr lang="en-US" altLang="ja-JP" dirty="0">
                <a:latin typeface="HG創英角ﾎﾟｯﾌﾟ体" panose="040B0A09000000000000" pitchFamily="49" charset="-128"/>
                <a:ea typeface="HG創英角ﾎﾟｯﾌﾟ体" panose="040B0A09000000000000" pitchFamily="49" charset="-128"/>
              </a:rPr>
              <a:t>3</a:t>
            </a:r>
            <a:r>
              <a:rPr lang="ja-JP" altLang="en-US" dirty="0">
                <a:latin typeface="HG創英角ﾎﾟｯﾌﾟ体" panose="040B0A09000000000000" pitchFamily="49" charset="-128"/>
                <a:ea typeface="HG創英角ﾎﾟｯﾌﾟ体" panose="040B0A09000000000000" pitchFamily="49" charset="-128"/>
              </a:rPr>
              <a:t>回開催）／</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講演会（姿勢改善教室）</a:t>
            </a:r>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74344" y="729081"/>
            <a:ext cx="1419225" cy="1524000"/>
          </a:xfrm>
          <a:prstGeom prst="rect">
            <a:avLst/>
          </a:prstGeom>
        </p:spPr>
      </p:pic>
      <p:sp>
        <p:nvSpPr>
          <p:cNvPr id="13" name="テキスト ボックス 12"/>
          <p:cNvSpPr txBox="1"/>
          <p:nvPr/>
        </p:nvSpPr>
        <p:spPr>
          <a:xfrm>
            <a:off x="2499933" y="602045"/>
            <a:ext cx="6674411"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いそべスポーツクラブ</a:t>
            </a:r>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rcRect l="9177" t="10503" r="7753" b="10355"/>
          <a:stretch>
            <a:fillRect/>
          </a:stretch>
        </p:blipFill>
        <p:spPr bwMode="auto">
          <a:xfrm>
            <a:off x="11344870" y="128273"/>
            <a:ext cx="685800" cy="67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5405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04667" y="391142"/>
            <a:ext cx="1621433" cy="1160845"/>
          </a:xfrm>
          <a:prstGeom prst="rect">
            <a:avLst/>
          </a:prstGeom>
        </p:spPr>
      </p:pic>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7713" y="416589"/>
            <a:ext cx="7987627" cy="1135398"/>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64194" y="3851030"/>
            <a:ext cx="4320000" cy="2820288"/>
          </a:xfrm>
          <a:prstGeom prst="rect">
            <a:avLst/>
          </a:prstGeom>
          <a:noFill/>
          <a:ln>
            <a:noFill/>
          </a:ln>
        </p:spPr>
      </p:pic>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07713" y="3851030"/>
            <a:ext cx="4320000" cy="2820289"/>
          </a:xfrm>
          <a:prstGeom prst="rect">
            <a:avLst/>
          </a:prstGeom>
          <a:noFill/>
          <a:ln>
            <a:noFill/>
          </a:ln>
        </p:spPr>
      </p:pic>
      <p:sp>
        <p:nvSpPr>
          <p:cNvPr id="5" name="テキスト ボックス 4"/>
          <p:cNvSpPr txBox="1"/>
          <p:nvPr/>
        </p:nvSpPr>
        <p:spPr>
          <a:xfrm>
            <a:off x="1576852" y="1551987"/>
            <a:ext cx="6957059" cy="2031325"/>
          </a:xfrm>
          <a:prstGeom prst="rect">
            <a:avLst/>
          </a:prstGeom>
          <a:noFill/>
          <a:effectLst>
            <a:reflection stA="45000" endPos="6000" dist="50800" dir="5400000" sy="-100000" algn="bl" rotWithShape="0"/>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ふじわら高齢者生活支援センター「いこい」、</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大安スポーツ公園体育館、員弁運動公園体育館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元気づくり体験／幼児・児童体操教室</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バレーボール／テニス／卓球／バウンドテニス／剣道、居合</a:t>
            </a:r>
          </a:p>
        </p:txBody>
      </p:sp>
      <p:pic>
        <p:nvPicPr>
          <p:cNvPr id="9" name="図 8"/>
          <p:cNvPicPr>
            <a:picLocks noChangeAspect="1"/>
          </p:cNvPicPr>
          <p:nvPr/>
        </p:nvPicPr>
        <p:blipFill>
          <a:blip r:embed="rId6" cstate="email">
            <a:extLst>
              <a:ext uri="{28A0092B-C50C-407E-A947-70E740481C1C}">
                <a14:useLocalDpi xmlns:a14="http://schemas.microsoft.com/office/drawing/2010/main"/>
              </a:ext>
            </a:extLst>
          </a:blip>
          <a:srcRect l="10085" t="9262" r="7529" b="8972"/>
          <a:stretch>
            <a:fillRect/>
          </a:stretch>
        </p:blipFill>
        <p:spPr bwMode="auto">
          <a:xfrm>
            <a:off x="11310210" y="212923"/>
            <a:ext cx="685800" cy="71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04320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cid:B68B4F2868A5452CBC4B21DA2C96F880@shiroyama"/>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8629104" y="841930"/>
            <a:ext cx="1795452" cy="1704504"/>
          </a:xfrm>
          <a:prstGeom prst="rect">
            <a:avLst/>
          </a:prstGeom>
          <a:noFill/>
          <a:ln>
            <a:noFill/>
          </a:ln>
        </p:spPr>
      </p:pic>
      <p:sp>
        <p:nvSpPr>
          <p:cNvPr id="13" name="テキスト ボックス 12"/>
          <p:cNvSpPr txBox="1"/>
          <p:nvPr/>
        </p:nvSpPr>
        <p:spPr>
          <a:xfrm>
            <a:off x="2271252" y="790023"/>
            <a:ext cx="6868125"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志摩スポーツクラブ</a:t>
            </a:r>
          </a:p>
        </p:txBody>
      </p:sp>
      <p:sp>
        <p:nvSpPr>
          <p:cNvPr id="5" name="テキスト ボックス 4"/>
          <p:cNvSpPr txBox="1"/>
          <p:nvPr/>
        </p:nvSpPr>
        <p:spPr>
          <a:xfrm>
            <a:off x="1572936" y="2494527"/>
            <a:ext cx="10078290" cy="3416320"/>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志摩市志摩Ｂ＆Ｇ海洋センター、志摩市志摩総合スポーツ公園、三重県立水産高校</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バレーボール／卓球／ボクシング／ミニバスケットボール／シニアラージ卓球／合気道／</a:t>
            </a:r>
          </a:p>
          <a:p>
            <a:r>
              <a:rPr lang="ja-JP" altLang="en-US" dirty="0">
                <a:latin typeface="HG創英角ﾎﾟｯﾌﾟ体" panose="040B0A09000000000000" pitchFamily="49" charset="-128"/>
                <a:ea typeface="HG創英角ﾎﾟｯﾌﾟ体" panose="040B0A09000000000000" pitchFamily="49" charset="-128"/>
              </a:rPr>
              <a:t>　グラウンド・ゴルフ／ジュニアバスケットボール／フリーテニス／少年サッカー／テニス／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ストレッチ体操／バランスボール／ソフトテニス／短期スイミング／剣道／ヘルシーダンス</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志摩ＶＢスポーツ少年団（小学生バレー）／志摩パール（ママさんバレー）／</a:t>
            </a:r>
          </a:p>
          <a:p>
            <a:r>
              <a:rPr lang="ja-JP" altLang="en-US" dirty="0">
                <a:latin typeface="HG創英角ﾎﾟｯﾌﾟ体" panose="040B0A09000000000000" pitchFamily="49" charset="-128"/>
                <a:ea typeface="HG創英角ﾎﾟｯﾌﾟ体" panose="040B0A09000000000000" pitchFamily="49" charset="-128"/>
              </a:rPr>
              <a:t>　アバローニ（６人制バレー）／卓楽会・フリーダム（卓球）</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パールブリッジウォーキング・ジョギング大会／リフレッシュ日帰りバスツアー／</a:t>
            </a:r>
          </a:p>
          <a:p>
            <a:r>
              <a:rPr lang="ja-JP" altLang="en-US" dirty="0">
                <a:latin typeface="HG創英角ﾎﾟｯﾌﾟ体" panose="040B0A09000000000000" pitchFamily="49" charset="-128"/>
                <a:ea typeface="HG創英角ﾎﾟｯﾌﾟ体" panose="040B0A09000000000000" pitchFamily="49" charset="-128"/>
              </a:rPr>
              <a:t>　熊野古道ウォーキング／スポーツ・健康まつり</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ＳＳＣ水泳発表会／</a:t>
            </a:r>
          </a:p>
        </p:txBody>
      </p:sp>
      <p:pic>
        <p:nvPicPr>
          <p:cNvPr id="7" name="図 6"/>
          <p:cNvPicPr>
            <a:picLocks noChangeAspect="1"/>
          </p:cNvPicPr>
          <p:nvPr/>
        </p:nvPicPr>
        <p:blipFill>
          <a:blip r:embed="rId4" cstate="email">
            <a:extLst>
              <a:ext uri="{28A0092B-C50C-407E-A947-70E740481C1C}">
                <a14:useLocalDpi xmlns:a14="http://schemas.microsoft.com/office/drawing/2010/main"/>
              </a:ext>
            </a:extLst>
          </a:blip>
          <a:srcRect l="7584" t="7851" r="6741" b="6963"/>
          <a:stretch>
            <a:fillRect/>
          </a:stretch>
        </p:blipFill>
        <p:spPr bwMode="auto">
          <a:xfrm>
            <a:off x="11289276" y="167930"/>
            <a:ext cx="723900" cy="72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222701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p:cNvGraphicFramePr>
            <a:graphicFrameLocks noChangeAspect="1"/>
          </p:cNvGraphicFramePr>
          <p:nvPr>
            <p:extLst>
              <p:ext uri="{D42A27DB-BD31-4B8C-83A1-F6EECF244321}">
                <p14:modId xmlns:p14="http://schemas.microsoft.com/office/powerpoint/2010/main" val="1134905503"/>
              </p:ext>
            </p:extLst>
          </p:nvPr>
        </p:nvGraphicFramePr>
        <p:xfrm>
          <a:off x="7132787" y="-1671828"/>
          <a:ext cx="3590072" cy="5079983"/>
        </p:xfrm>
        <a:graphic>
          <a:graphicData uri="http://schemas.openxmlformats.org/presentationml/2006/ole">
            <mc:AlternateContent xmlns:mc="http://schemas.openxmlformats.org/markup-compatibility/2006">
              <mc:Choice xmlns:v="urn:schemas-microsoft-com:vml" Requires="v">
                <p:oleObj spid="_x0000_s3076" name="Acrobat Document" r:id="rId3" imgW="5667295" imgH="8019948" progId="AcroExch.Document.DC">
                  <p:embed/>
                </p:oleObj>
              </mc:Choice>
              <mc:Fallback>
                <p:oleObj name="Acrobat Document" r:id="rId3" imgW="5667295" imgH="8019948" progId="AcroExch.Document.DC">
                  <p:embed/>
                  <p:pic>
                    <p:nvPicPr>
                      <p:cNvPr id="0" name=""/>
                      <p:cNvPicPr/>
                      <p:nvPr/>
                    </p:nvPicPr>
                    <p:blipFill>
                      <a:blip r:embed="rId4"/>
                      <a:stretch>
                        <a:fillRect/>
                      </a:stretch>
                    </p:blipFill>
                    <p:spPr>
                      <a:xfrm>
                        <a:off x="7132787" y="-1671828"/>
                        <a:ext cx="3590072" cy="5079983"/>
                      </a:xfrm>
                      <a:prstGeom prst="rect">
                        <a:avLst/>
                      </a:prstGeom>
                    </p:spPr>
                  </p:pic>
                </p:oleObj>
              </mc:Fallback>
            </mc:AlternateContent>
          </a:graphicData>
        </a:graphic>
      </p:graphicFrame>
      <p:sp>
        <p:nvSpPr>
          <p:cNvPr id="13" name="テキスト ボックス 12"/>
          <p:cNvSpPr txBox="1"/>
          <p:nvPr/>
        </p:nvSpPr>
        <p:spPr>
          <a:xfrm>
            <a:off x="0" y="0"/>
            <a:ext cx="10268251"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浜島スポーツクラブ</a:t>
            </a:r>
          </a:p>
        </p:txBody>
      </p:sp>
      <p:sp>
        <p:nvSpPr>
          <p:cNvPr id="5" name="テキスト ボックス 4"/>
          <p:cNvSpPr txBox="1"/>
          <p:nvPr/>
        </p:nvSpPr>
        <p:spPr>
          <a:xfrm>
            <a:off x="574537" y="1616585"/>
            <a:ext cx="11042393" cy="2862322"/>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志摩市浜島Ｂ＆Ｇ海洋センター、志摩市浜島ふるさと公園</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ジュニアベースボール／剣道／バドミントン／アロマヨガ／水中ウォーキング／スイミング／</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夏季こどもスイミング／冬季トレーニング</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ソフトバレーボール／スポーツ少年団野球団</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津波避難訓練＆海ごみ０フェスティバル／健康ウォーキング／ソフトボール大会／水辺の安全教室／</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ビーチボール大会／スポーツまつり／浜島ふれあい綱引大会／カローリング大会／スイミング記録大会</a:t>
            </a:r>
          </a:p>
        </p:txBody>
      </p:sp>
      <p:pic>
        <p:nvPicPr>
          <p:cNvPr id="4" name="図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0777" y="4525832"/>
            <a:ext cx="3600000" cy="2164302"/>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5025" y="4525832"/>
            <a:ext cx="3600000" cy="2181579"/>
          </a:xfrm>
          <a:prstGeom prst="rect">
            <a:avLst/>
          </a:prstGeom>
        </p:spPr>
      </p:pic>
      <p:pic>
        <p:nvPicPr>
          <p:cNvPr id="8" name="図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77901" y="4525832"/>
            <a:ext cx="3600000" cy="2181579"/>
          </a:xfrm>
          <a:prstGeom prst="rect">
            <a:avLst/>
          </a:prstGeom>
        </p:spPr>
      </p:pic>
      <p:pic>
        <p:nvPicPr>
          <p:cNvPr id="9" name="図 8"/>
          <p:cNvPicPr>
            <a:picLocks noChangeAspect="1"/>
          </p:cNvPicPr>
          <p:nvPr/>
        </p:nvPicPr>
        <p:blipFill>
          <a:blip r:embed="rId8" cstate="email">
            <a:extLst>
              <a:ext uri="{28A0092B-C50C-407E-A947-70E740481C1C}">
                <a14:useLocalDpi xmlns:a14="http://schemas.microsoft.com/office/drawing/2010/main"/>
              </a:ext>
            </a:extLst>
          </a:blip>
          <a:srcRect l="8530" t="7224" r="6177" b="8498"/>
          <a:stretch>
            <a:fillRect/>
          </a:stretch>
        </p:blipFill>
        <p:spPr bwMode="auto">
          <a:xfrm>
            <a:off x="11402000" y="132733"/>
            <a:ext cx="695325" cy="735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1536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12078" y="3132092"/>
            <a:ext cx="9440486" cy="3139321"/>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玉城町中央公民館、玉城町福祉会館、玉城町立田丸小学校体育館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おすすめの教室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・ゴルフ</a:t>
            </a:r>
          </a:p>
          <a:p>
            <a:r>
              <a:rPr lang="ja-JP" altLang="en-US" dirty="0">
                <a:latin typeface="HG創英角ﾎﾟｯﾌﾟ体" panose="040B0A09000000000000" pitchFamily="49" charset="-128"/>
                <a:ea typeface="HG創英角ﾎﾟｯﾌﾟ体" panose="040B0A09000000000000" pitchFamily="49" charset="-128"/>
              </a:rPr>
              <a:t>　・ボイストレーニング</a:t>
            </a:r>
          </a:p>
          <a:p>
            <a:r>
              <a:rPr lang="ja-JP" altLang="en-US" dirty="0">
                <a:latin typeface="HG創英角ﾎﾟｯﾌﾟ体" panose="040B0A09000000000000" pitchFamily="49" charset="-128"/>
                <a:ea typeface="HG創英角ﾎﾟｯﾌﾟ体" panose="040B0A09000000000000" pitchFamily="49" charset="-128"/>
              </a:rPr>
              <a:t>　・語り部さんと歩く歴史ウォーク講座</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玉城町には歴史的な価値のある文化財がたくさんあります。</a:t>
            </a:r>
          </a:p>
          <a:p>
            <a:r>
              <a:rPr lang="ja-JP" altLang="en-US" dirty="0">
                <a:latin typeface="HG創英角ﾎﾟｯﾌﾟ体" panose="040B0A09000000000000" pitchFamily="49" charset="-128"/>
                <a:ea typeface="HG創英角ﾎﾟｯﾌﾟ体" panose="040B0A09000000000000" pitchFamily="49" charset="-128"/>
              </a:rPr>
              <a:t>　　　玉城町に住んでいても知らないことは多いのではないでしょうか。</a:t>
            </a:r>
          </a:p>
          <a:p>
            <a:r>
              <a:rPr lang="ja-JP" altLang="en-US" dirty="0">
                <a:latin typeface="HG創英角ﾎﾟｯﾌﾟ体" panose="040B0A09000000000000" pitchFamily="49" charset="-128"/>
                <a:ea typeface="HG創英角ﾎﾟｯﾌﾟ体" panose="040B0A09000000000000" pitchFamily="49" charset="-128"/>
              </a:rPr>
              <a:t>　　　たまスポでは、楽しく歩いて健康づくりをしながら歴史学習が</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できるよう計画しました。</a:t>
            </a:r>
          </a:p>
          <a:p>
            <a:r>
              <a:rPr lang="ja-JP" altLang="en-US" dirty="0">
                <a:latin typeface="HG創英角ﾎﾟｯﾌﾟ体" panose="040B0A09000000000000" pitchFamily="49" charset="-128"/>
                <a:ea typeface="HG創英角ﾎﾟｯﾌﾟ体" panose="040B0A09000000000000" pitchFamily="49" charset="-128"/>
              </a:rPr>
              <a:t>　　　健康づくりをしながら玉城の文化を学びましょう！</a:t>
            </a: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85882" y="208547"/>
            <a:ext cx="7427496" cy="2743200"/>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7761" y="4114817"/>
            <a:ext cx="4154561" cy="2336941"/>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rcRect l="6609" t="6310" r="6465" b="7271"/>
          <a:stretch>
            <a:fillRect/>
          </a:stretch>
        </p:blipFill>
        <p:spPr bwMode="auto">
          <a:xfrm>
            <a:off x="11357947" y="105311"/>
            <a:ext cx="714375" cy="742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6359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88748" y="634750"/>
            <a:ext cx="10268251"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度会スポーツクラブ</a:t>
            </a:r>
          </a:p>
        </p:txBody>
      </p:sp>
      <p:sp>
        <p:nvSpPr>
          <p:cNvPr id="5" name="テキスト ボックス 4"/>
          <p:cNvSpPr txBox="1"/>
          <p:nvPr/>
        </p:nvSpPr>
        <p:spPr>
          <a:xfrm>
            <a:off x="1099177" y="1624994"/>
            <a:ext cx="10078290" cy="2308324"/>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町内の小中学校体育館・グラウンド、町営体育館・グラウンド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陸上／ソフトボール／軟式野球／剣道／グラウンド･ゴルフ／バレーボール／キッズダンス</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中学生剣道</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ミニ運動会／ソフトボールイベント／グラウンドゴルフ大会</a:t>
            </a:r>
          </a:p>
        </p:txBody>
      </p:sp>
      <p:grpSp>
        <p:nvGrpSpPr>
          <p:cNvPr id="3" name="Group 2"/>
          <p:cNvGrpSpPr>
            <a:grpSpLocks/>
          </p:cNvGrpSpPr>
          <p:nvPr/>
        </p:nvGrpSpPr>
        <p:grpSpPr bwMode="auto">
          <a:xfrm>
            <a:off x="8481345" y="443561"/>
            <a:ext cx="2298950" cy="1353095"/>
            <a:chOff x="1822" y="10042"/>
            <a:chExt cx="1635" cy="781"/>
          </a:xfrm>
        </p:grpSpPr>
        <p:pic>
          <p:nvPicPr>
            <p:cNvPr id="9219" name="Picture 3" descr="ロゴ"/>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22" y="10042"/>
              <a:ext cx="1635" cy="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4"/>
            <p:cNvSpPr>
              <a:spLocks noChangeArrowheads="1" noChangeShapeType="1" noTextEdit="1"/>
            </p:cNvSpPr>
            <p:nvPr/>
          </p:nvSpPr>
          <p:spPr bwMode="auto">
            <a:xfrm>
              <a:off x="1830" y="10674"/>
              <a:ext cx="1627" cy="14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900" kern="10" spc="0">
                  <a:ln>
                    <a:noFill/>
                  </a:ln>
                  <a:solidFill>
                    <a:srgbClr val="000000"/>
                  </a:solidFill>
                  <a:effectLst/>
                  <a:latin typeface="HG創英角ｺﾞｼｯｸUB" panose="020B0909000000000000" pitchFamily="49" charset="-128"/>
                  <a:ea typeface="HG創英角ｺﾞｼｯｸUB" panose="020B0909000000000000" pitchFamily="49" charset="-128"/>
                </a:rPr>
                <a:t>ＷＡＴＡＲＡＩ ＳＰＯＲＴＳ ＣＬＵＢ</a:t>
              </a:r>
            </a:p>
          </p:txBody>
        </p:sp>
      </p:gr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163" y="4024092"/>
            <a:ext cx="3600000" cy="2698783"/>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8322" y="4019801"/>
            <a:ext cx="3600000" cy="2700001"/>
          </a:xfrm>
          <a:prstGeom prst="rect">
            <a:avLst/>
          </a:prstGeom>
        </p:spPr>
      </p:pic>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48481" y="4019801"/>
            <a:ext cx="3600000" cy="2700001"/>
          </a:xfrm>
          <a:prstGeom prst="rect">
            <a:avLst/>
          </a:prstGeom>
        </p:spPr>
      </p:pic>
    </p:spTree>
    <p:extLst>
      <p:ext uri="{BB962C8B-B14F-4D97-AF65-F5344CB8AC3E}">
        <p14:creationId xmlns:p14="http://schemas.microsoft.com/office/powerpoint/2010/main" val="1863993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004196" y="404513"/>
            <a:ext cx="10268251"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一般社団法人府中スポーツクラブ</a:t>
            </a:r>
          </a:p>
        </p:txBody>
      </p:sp>
      <p:sp>
        <p:nvSpPr>
          <p:cNvPr id="5" name="テキスト ボックス 4"/>
          <p:cNvSpPr txBox="1"/>
          <p:nvPr/>
        </p:nvSpPr>
        <p:spPr>
          <a:xfrm>
            <a:off x="1194157" y="1418390"/>
            <a:ext cx="10078290" cy="2862322"/>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府中地区市民センターホール・会議室・和室、城東中学校体育館・武道場・グラウンド、</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府中小学校体育館・グラウンド 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卓球／バレーボール／バドミントン／ドッジボール／テニス／太極拳／健康体操／剣道／</a:t>
            </a:r>
          </a:p>
          <a:p>
            <a:r>
              <a:rPr lang="ja-JP" altLang="en-US" dirty="0">
                <a:latin typeface="HG創英角ﾎﾟｯﾌﾟ体" panose="040B0A09000000000000" pitchFamily="49" charset="-128"/>
                <a:ea typeface="HG創英角ﾎﾟｯﾌﾟ体" panose="040B0A09000000000000" pitchFamily="49" charset="-128"/>
              </a:rPr>
              <a:t>　３Ｂ体操／体操／フラワーアレンジメント</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ジュニアサッカー／少年野球／バレーボール／バドミントン／ドッジボール／テニス／卓球</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ウォーキング／ハイキング／運動会／ニュースポーツ</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334" y="4309124"/>
            <a:ext cx="3600000" cy="2474697"/>
          </a:xfrm>
          <a:prstGeom prst="rect">
            <a:avLst/>
          </a:prstGeom>
        </p:spPr>
      </p:pic>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38321" y="4309125"/>
            <a:ext cx="3600000" cy="2474697"/>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98308" y="4309125"/>
            <a:ext cx="3600000" cy="2474697"/>
          </a:xfrm>
          <a:prstGeom prst="rect">
            <a:avLst/>
          </a:prstGeom>
        </p:spPr>
      </p:pic>
    </p:spTree>
    <p:extLst>
      <p:ext uri="{BB962C8B-B14F-4D97-AF65-F5344CB8AC3E}">
        <p14:creationId xmlns:p14="http://schemas.microsoft.com/office/powerpoint/2010/main" val="3955771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806993" y="253055"/>
            <a:ext cx="10268251"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一般社団法人かんべスポーツクラブ</a:t>
            </a:r>
          </a:p>
        </p:txBody>
      </p:sp>
      <p:sp>
        <p:nvSpPr>
          <p:cNvPr id="5" name="テキスト ボックス 4"/>
          <p:cNvSpPr txBox="1"/>
          <p:nvPr/>
        </p:nvSpPr>
        <p:spPr>
          <a:xfrm>
            <a:off x="1274109" y="1147454"/>
            <a:ext cx="10078290" cy="2862322"/>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神戸小学校体育館・グラウンド、上野南中学校体育館、神戸地区市民センター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スローフィットネス教室／歌謡曲体操教室／カローリング教室／フットサル教室／</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卓球教室／バドミントン教室</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バレーボールサークル／綱引きサークル／野球スポーツ少年団／サッカースポーツ少年団／</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バレーボールスポーツ少年団</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ハイキング（春季／秋季）／ボーリング大会／カローリング大会</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7045" y="4187950"/>
            <a:ext cx="3420000" cy="2565000"/>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31119" y="4187950"/>
            <a:ext cx="3420000" cy="2565000"/>
          </a:xfrm>
          <a:prstGeom prst="rect">
            <a:avLst/>
          </a:prstGeom>
        </p:spPr>
      </p:pic>
      <p:pic>
        <p:nvPicPr>
          <p:cNvPr id="8" name="図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5193" y="4187950"/>
            <a:ext cx="3420000" cy="2565000"/>
          </a:xfrm>
          <a:prstGeom prst="rect">
            <a:avLst/>
          </a:prstGeom>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rcRect l="9091" t="9348" r="8524" b="9207"/>
          <a:stretch>
            <a:fillRect/>
          </a:stretch>
        </p:blipFill>
        <p:spPr bwMode="auto">
          <a:xfrm>
            <a:off x="11352399" y="145922"/>
            <a:ext cx="695325" cy="71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2022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836499" y="1289841"/>
            <a:ext cx="10268251"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r>
              <a:rPr lang="ja-JP" altLang="en-US" sz="4800" dirty="0" err="1">
                <a:latin typeface="HG創英角ﾎﾟｯﾌﾟ体" panose="040B0A09000000000000" pitchFamily="49" charset="-128"/>
                <a:ea typeface="HG創英角ﾎﾟｯﾌﾟ体" panose="040B0A09000000000000" pitchFamily="49" charset="-128"/>
              </a:rPr>
              <a:t>いが</a:t>
            </a:r>
            <a:r>
              <a:rPr lang="ja-JP" altLang="en-US" sz="4800" dirty="0">
                <a:latin typeface="HG創英角ﾎﾟｯﾌﾟ体" panose="040B0A09000000000000" pitchFamily="49" charset="-128"/>
                <a:ea typeface="HG創英角ﾎﾟｯﾌﾟ体" panose="040B0A09000000000000" pitchFamily="49" charset="-128"/>
              </a:rPr>
              <a:t>まちスポーツクラブ</a:t>
            </a:r>
          </a:p>
        </p:txBody>
      </p:sp>
      <p:sp>
        <p:nvSpPr>
          <p:cNvPr id="5" name="テキスト ボックス 4"/>
          <p:cNvSpPr txBox="1"/>
          <p:nvPr/>
        </p:nvSpPr>
        <p:spPr>
          <a:xfrm>
            <a:off x="1026460" y="2621156"/>
            <a:ext cx="10078290" cy="1477328"/>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いがまちスポーツセンター、伊賀支所内小中学校</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バドミントン／バレーボール／バレーボール（９人制）／ソフトバレーボール／フットサル／</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スロートレーニング／ジュニアスポーツ（各種スポーツ）</a:t>
            </a:r>
          </a:p>
        </p:txBody>
      </p:sp>
    </p:spTree>
    <p:extLst>
      <p:ext uri="{BB962C8B-B14F-4D97-AF65-F5344CB8AC3E}">
        <p14:creationId xmlns:p14="http://schemas.microsoft.com/office/powerpoint/2010/main" val="20882354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7331" y="244184"/>
            <a:ext cx="1592954" cy="1405988"/>
          </a:xfrm>
          <a:prstGeom prst="rect">
            <a:avLst/>
          </a:prstGeom>
        </p:spPr>
      </p:pic>
      <p:sp>
        <p:nvSpPr>
          <p:cNvPr id="13" name="テキスト ボックス 12"/>
          <p:cNvSpPr txBox="1"/>
          <p:nvPr/>
        </p:nvSpPr>
        <p:spPr>
          <a:xfrm>
            <a:off x="1714838" y="39756"/>
            <a:ext cx="8085221"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伊賀フューチャーズクラブ</a:t>
            </a:r>
          </a:p>
        </p:txBody>
      </p:sp>
      <p:sp>
        <p:nvSpPr>
          <p:cNvPr id="5" name="テキスト ボックス 4"/>
          <p:cNvSpPr txBox="1"/>
          <p:nvPr/>
        </p:nvSpPr>
        <p:spPr>
          <a:xfrm>
            <a:off x="163674" y="1522222"/>
            <a:ext cx="11120792" cy="5355312"/>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伊賀市民体育館、伊賀市上野運動公園、三重県立上野高等学校、</a:t>
            </a:r>
            <a:r>
              <a:rPr lang="ja-JP" altLang="en-US" dirty="0" err="1">
                <a:latin typeface="HG創英角ﾎﾟｯﾌﾟ体" panose="040B0A09000000000000" pitchFamily="49" charset="-128"/>
                <a:ea typeface="HG創英角ﾎﾟｯﾌﾟ体" panose="040B0A09000000000000" pitchFamily="49" charset="-128"/>
              </a:rPr>
              <a:t>ゆめが</a:t>
            </a:r>
            <a:r>
              <a:rPr lang="ja-JP" altLang="en-US" dirty="0">
                <a:latin typeface="HG創英角ﾎﾟｯﾌﾟ体" panose="040B0A09000000000000" pitchFamily="49" charset="-128"/>
                <a:ea typeface="HG創英角ﾎﾟｯﾌﾟ体" panose="040B0A09000000000000" pitchFamily="49" charset="-128"/>
              </a:rPr>
              <a:t>丘多目的グラウンド、</a:t>
            </a:r>
          </a:p>
          <a:p>
            <a:r>
              <a:rPr lang="ja-JP" altLang="en-US" dirty="0">
                <a:latin typeface="HG創英角ﾎﾟｯﾌﾟ体" panose="040B0A09000000000000" pitchFamily="49" charset="-128"/>
                <a:ea typeface="HG創英角ﾎﾟｯﾌﾟ体" panose="040B0A09000000000000" pitchFamily="49" charset="-128"/>
              </a:rPr>
              <a:t>　阿山運動公園、上野森林公園、ケイミュー</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株</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グラウンド 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おすすめの教室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ノルディックウォーキング</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伊賀フューチャーズクラブでは、ノルディックウォーキング教室の参加者を募集しています。 　　　</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専門の資格を持った指導者が丁寧に指導いたしますので、初心者でもお気軽にご参加いただけます。</a:t>
            </a:r>
          </a:p>
          <a:p>
            <a:r>
              <a:rPr lang="ja-JP" altLang="en-US" dirty="0">
                <a:latin typeface="HG創英角ﾎﾟｯﾌﾟ体" panose="040B0A09000000000000" pitchFamily="49" charset="-128"/>
                <a:ea typeface="HG創英角ﾎﾟｯﾌﾟ体" panose="040B0A09000000000000" pitchFamily="49" charset="-128"/>
              </a:rPr>
              <a:t>　　・日　時：基本は第１火曜日、第３木曜日</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１０：００～１１：３０</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雨天中止）</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変則な月もありますのでご注意ください。 </a:t>
            </a:r>
          </a:p>
          <a:p>
            <a:r>
              <a:rPr lang="ja-JP" altLang="en-US" dirty="0">
                <a:latin typeface="HG創英角ﾎﾟｯﾌﾟ体" panose="040B0A09000000000000" pitchFamily="49" charset="-128"/>
                <a:ea typeface="HG創英角ﾎﾟｯﾌﾟ体" panose="040B0A09000000000000" pitchFamily="49" charset="-128"/>
              </a:rPr>
              <a:t>　　・場　所：上野森林公園 花のテラス前集合</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伊賀市下友生字松ケ谷１</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・参加費：３００円 ポール貸出有り（無料） </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・講　師：大久保 慶三</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全日本ノルディック・ウォーク連盟公認指導員</a:t>
            </a:r>
            <a:r>
              <a:rPr lang="en-US" altLang="ja-JP" dirty="0">
                <a:latin typeface="HG創英角ﾎﾟｯﾌﾟ体" panose="040B0A09000000000000" pitchFamily="49" charset="-128"/>
                <a:ea typeface="HG創英角ﾎﾟｯﾌﾟ体" panose="040B0A09000000000000" pitchFamily="49" charset="-128"/>
              </a:rPr>
              <a:t>)</a:t>
            </a:r>
          </a:p>
          <a:p>
            <a:r>
              <a:rPr lang="en-US" altLang="ja-JP" dirty="0">
                <a:latin typeface="HG創英角ﾎﾟｯﾌﾟ体" panose="040B0A09000000000000" pitchFamily="49" charset="-128"/>
                <a:ea typeface="HG創英角ﾎﾟｯﾌﾟ体" panose="040B0A09000000000000" pitchFamily="49" charset="-128"/>
              </a:rPr>
              <a:t>  </a:t>
            </a:r>
            <a:r>
              <a:rPr lang="ja-JP" altLang="en-US" dirty="0">
                <a:latin typeface="HG創英角ﾎﾟｯﾌﾟ体" panose="040B0A09000000000000" pitchFamily="49" charset="-128"/>
                <a:ea typeface="HG創英角ﾎﾟｯﾌﾟ体" panose="040B0A09000000000000" pitchFamily="49" charset="-128"/>
              </a:rPr>
              <a:t>　・対　象：１８歳以上</a:t>
            </a:r>
          </a:p>
          <a:p>
            <a:r>
              <a:rPr lang="ja-JP" altLang="en-US" dirty="0">
                <a:latin typeface="HG創英角ﾎﾟｯﾌﾟ体" panose="040B0A09000000000000" pitchFamily="49" charset="-128"/>
                <a:ea typeface="HG創英角ﾎﾟｯﾌﾟ体" panose="040B0A09000000000000" pitchFamily="49" charset="-128"/>
              </a:rPr>
              <a:t>  　・定　員：３０名 </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・持ち物：タオル、飲み物</a:t>
            </a:r>
          </a:p>
          <a:p>
            <a:r>
              <a:rPr lang="ja-JP" altLang="en-US" dirty="0">
                <a:latin typeface="HG創英角ﾎﾟｯﾌﾟ体" panose="040B0A09000000000000" pitchFamily="49" charset="-128"/>
                <a:ea typeface="HG創英角ﾎﾟｯﾌﾟ体" panose="040B0A09000000000000" pitchFamily="49" charset="-128"/>
              </a:rPr>
              <a:t> 　 ・服　装：動きやすい服装・運動靴</a:t>
            </a:r>
          </a:p>
        </p:txBody>
      </p:sp>
      <p:pic>
        <p:nvPicPr>
          <p:cNvPr id="3" name="図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13449" y="3695580"/>
            <a:ext cx="4506464" cy="3026209"/>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rcRect l="8139" t="8199" r="8286" b="9808"/>
          <a:stretch>
            <a:fillRect/>
          </a:stretch>
        </p:blipFill>
        <p:spPr bwMode="auto">
          <a:xfrm>
            <a:off x="11335034" y="112814"/>
            <a:ext cx="714375" cy="71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1320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729586" y="975374"/>
            <a:ext cx="8085221"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おおやまだスポーツクラブ</a:t>
            </a:r>
          </a:p>
        </p:txBody>
      </p:sp>
      <p:sp>
        <p:nvSpPr>
          <p:cNvPr id="5" name="テキスト ボックス 4"/>
          <p:cNvSpPr txBox="1"/>
          <p:nvPr/>
        </p:nvSpPr>
        <p:spPr>
          <a:xfrm>
            <a:off x="1729586" y="2416698"/>
            <a:ext cx="6429631" cy="1754326"/>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伊賀市立大山田小学校体育館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ヨガ／トランポリズム／バドミントン／健康体操</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ボウリング大会／カヌー／ハイキング</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rcRect l="6686" t="7224" r="6104" b="7082"/>
          <a:stretch>
            <a:fillRect/>
          </a:stretch>
        </p:blipFill>
        <p:spPr bwMode="auto">
          <a:xfrm>
            <a:off x="11313703" y="136568"/>
            <a:ext cx="714375" cy="72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3550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986260" y="1071627"/>
            <a:ext cx="8085221"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ＮＰＯ法人ファミリア</a:t>
            </a:r>
          </a:p>
        </p:txBody>
      </p:sp>
      <p:sp>
        <p:nvSpPr>
          <p:cNvPr id="5" name="テキスト ボックス 4"/>
          <p:cNvSpPr txBox="1"/>
          <p:nvPr/>
        </p:nvSpPr>
        <p:spPr>
          <a:xfrm>
            <a:off x="1986260" y="2464825"/>
            <a:ext cx="9628224" cy="1477328"/>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名張市立箕曲小学校、名張市立名張小学校、名張市立すずらん台小学校、</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百合が丘市民センター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サッカー／３Ｂ体操</a:t>
            </a:r>
          </a:p>
        </p:txBody>
      </p:sp>
      <p:pic>
        <p:nvPicPr>
          <p:cNvPr id="4" name="図 3"/>
          <p:cNvPicPr>
            <a:picLocks noChangeAspect="1"/>
          </p:cNvPicPr>
          <p:nvPr/>
        </p:nvPicPr>
        <p:blipFill>
          <a:blip r:embed="rId3" cstate="email">
            <a:extLst>
              <a:ext uri="{28A0092B-C50C-407E-A947-70E740481C1C}">
                <a14:useLocalDpi xmlns:a14="http://schemas.microsoft.com/office/drawing/2010/main"/>
              </a:ext>
            </a:extLst>
          </a:blip>
          <a:srcRect l="7759" t="7932" r="7471" b="8499"/>
          <a:stretch>
            <a:fillRect/>
          </a:stretch>
        </p:blipFill>
        <p:spPr bwMode="auto">
          <a:xfrm>
            <a:off x="11355339" y="88488"/>
            <a:ext cx="733425" cy="74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4443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ss140239\sports推進\01地域スポーツＧ\01 広域スポーツセンター\00総合型クラブ関連資料\06クラブロゴマーク等\05きそさきAZクラブ\AZ_01.pdf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2148" y="0"/>
            <a:ext cx="10144125" cy="1657350"/>
          </a:xfrm>
          <a:prstGeom prst="rect">
            <a:avLst/>
          </a:prstGeom>
        </p:spPr>
      </p:pic>
      <p:sp>
        <p:nvSpPr>
          <p:cNvPr id="5" name="テキスト ボックス 4"/>
          <p:cNvSpPr txBox="1"/>
          <p:nvPr/>
        </p:nvSpPr>
        <p:spPr>
          <a:xfrm>
            <a:off x="911210" y="2119885"/>
            <a:ext cx="5089376" cy="3693319"/>
          </a:xfrm>
          <a:prstGeom prst="rect">
            <a:avLst/>
          </a:prstGeom>
          <a:solidFill>
            <a:schemeClr val="bg1">
              <a:alpha val="82000"/>
            </a:schemeClr>
          </a:solidFill>
          <a:effectLst>
            <a:reflection stA="45000" endPos="6000" dist="50800" dir="5400000" sy="-100000" algn="bl" rotWithShape="0"/>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木曽岬町立福祉教育センター、木曽岬小学校</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ふれあいホール、木曽岬町立北部公民館、</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町体育館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ヨガ／ハタヨガ／太極拳／エアロビクス／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卓球／ゴルフ／絵手紙／棒</a:t>
            </a:r>
            <a:r>
              <a:rPr lang="ja-JP" altLang="en-US" dirty="0" err="1">
                <a:latin typeface="HG創英角ﾎﾟｯﾌﾟ体" panose="040B0A09000000000000" pitchFamily="49" charset="-128"/>
                <a:ea typeface="HG創英角ﾎﾟｯﾌﾟ体" panose="040B0A09000000000000" pitchFamily="49" charset="-128"/>
              </a:rPr>
              <a:t>びくす</a:t>
            </a:r>
            <a:r>
              <a:rPr lang="ja-JP" altLang="en-US" dirty="0">
                <a:latin typeface="HG創英角ﾎﾟｯﾌﾟ体" panose="040B0A09000000000000" pitchFamily="49" charset="-128"/>
                <a:ea typeface="HG創英角ﾎﾟｯﾌﾟ体" panose="040B0A09000000000000" pitchFamily="49" charset="-128"/>
              </a:rPr>
              <a:t>／</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サッカー／ノルディックウォーキング／</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バスケットボール／基礎運動／</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バランスボール／チアダンス／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楽々ストレッチ</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さくらウォーク／かけっこ教室（短期教室）</a:t>
            </a:r>
          </a:p>
        </p:txBody>
      </p:sp>
      <p:pic>
        <p:nvPicPr>
          <p:cNvPr id="9" name="図 8" descr="\\ss140239\sports推進\01地域スポーツＧ\01 広域スポーツセンター\00総合型クラブ関連資料\06クラブロゴマーク等\05きそさきAZクラブ\AZ_01.pdf - Internet Explore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82044" y="1601321"/>
            <a:ext cx="4894229" cy="5113906"/>
          </a:xfrm>
          <a:prstGeom prst="rect">
            <a:avLst/>
          </a:prstGeom>
          <a:noFill/>
          <a:ln>
            <a:noFill/>
          </a:ln>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rcRect l="7954" t="6735" r="6107" b="8345"/>
          <a:stretch>
            <a:fillRect/>
          </a:stretch>
        </p:blipFill>
        <p:spPr bwMode="auto">
          <a:xfrm>
            <a:off x="11321749" y="112295"/>
            <a:ext cx="723900" cy="71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44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089355" y="717257"/>
            <a:ext cx="6958938"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ラピドスポーツクラブ</a:t>
            </a:r>
          </a:p>
        </p:txBody>
      </p:sp>
      <p:sp>
        <p:nvSpPr>
          <p:cNvPr id="5" name="テキスト ボックス 4"/>
          <p:cNvSpPr txBox="1"/>
          <p:nvPr/>
        </p:nvSpPr>
        <p:spPr>
          <a:xfrm>
            <a:off x="1437464" y="2599238"/>
            <a:ext cx="9628224" cy="2862322"/>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・本部　　：名張市内小学校施設</a:t>
            </a:r>
          </a:p>
          <a:p>
            <a:r>
              <a:rPr lang="ja-JP" altLang="en-US" dirty="0">
                <a:latin typeface="HG創英角ﾎﾟｯﾌﾟ体" panose="040B0A09000000000000" pitchFamily="49" charset="-128"/>
                <a:ea typeface="HG創英角ﾎﾟｯﾌﾟ体" panose="040B0A09000000000000" pitchFamily="49" charset="-128"/>
              </a:rPr>
              <a:t>　・津支部　：津市内小学校施設及びＵＰ．ＤＵフットサルコート</a:t>
            </a:r>
          </a:p>
          <a:p>
            <a:r>
              <a:rPr lang="ja-JP" altLang="en-US" dirty="0">
                <a:latin typeface="HG創英角ﾎﾟｯﾌﾟ体" panose="040B0A09000000000000" pitchFamily="49" charset="-128"/>
                <a:ea typeface="HG創英角ﾎﾟｯﾌﾟ体" panose="040B0A09000000000000" pitchFamily="49" charset="-128"/>
              </a:rPr>
              <a:t>　・鈴鹿支部：鈴鹿市内小学校グラウンド及びラピド鈴鹿リバーサイドフットサルクラブ</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フットサル教室／サッカー教室／ダンス教室／フィットネス教室／サッカークラブ／</a:t>
            </a:r>
          </a:p>
          <a:p>
            <a:r>
              <a:rPr lang="ja-JP" altLang="en-US" dirty="0">
                <a:latin typeface="HG創英角ﾎﾟｯﾌﾟ体" panose="040B0A09000000000000" pitchFamily="49" charset="-128"/>
                <a:ea typeface="HG創英角ﾎﾟｯﾌﾟ体" panose="040B0A09000000000000" pitchFamily="49" charset="-128"/>
              </a:rPr>
              <a:t>　フットサルクラブ</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フットサル大会／サッカー大会（各小中学生）／ソサイチリーグ（小中学生～大人）／</a:t>
            </a:r>
          </a:p>
          <a:p>
            <a:r>
              <a:rPr lang="ja-JP" altLang="en-US" dirty="0">
                <a:latin typeface="HG創英角ﾎﾟｯﾌﾟ体" panose="040B0A09000000000000" pitchFamily="49" charset="-128"/>
                <a:ea typeface="HG創英角ﾎﾟｯﾌﾟ体" panose="040B0A09000000000000" pitchFamily="49" charset="-128"/>
              </a:rPr>
              <a:t>　フットサルリーグ</a:t>
            </a: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681106" y="502562"/>
            <a:ext cx="1778663" cy="1961336"/>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rcRect l="10321" t="9665" r="6831" b="9802"/>
          <a:stretch>
            <a:fillRect/>
          </a:stretch>
        </p:blipFill>
        <p:spPr bwMode="auto">
          <a:xfrm>
            <a:off x="11396313" y="119639"/>
            <a:ext cx="695325" cy="70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8264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86151" y="103007"/>
            <a:ext cx="1658614" cy="1540454"/>
          </a:xfrm>
          <a:prstGeom prst="rect">
            <a:avLst/>
          </a:prstGeom>
        </p:spPr>
      </p:pic>
      <p:sp>
        <p:nvSpPr>
          <p:cNvPr id="13" name="テキスト ボックス 12"/>
          <p:cNvSpPr txBox="1"/>
          <p:nvPr/>
        </p:nvSpPr>
        <p:spPr>
          <a:xfrm>
            <a:off x="11209" y="-25877"/>
            <a:ext cx="9998617" cy="1569660"/>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ＮＰＯ法人</a:t>
            </a:r>
            <a:endParaRPr lang="en-US" altLang="ja-JP" sz="4800" dirty="0">
              <a:latin typeface="HG創英角ﾎﾟｯﾌﾟ体" panose="040B0A09000000000000" pitchFamily="49" charset="-128"/>
              <a:ea typeface="HG創英角ﾎﾟｯﾌﾟ体" panose="040B0A09000000000000" pitchFamily="49" charset="-128"/>
            </a:endParaRPr>
          </a:p>
          <a:p>
            <a:pPr algn="ctr"/>
            <a:r>
              <a:rPr lang="ja-JP" altLang="en-US" sz="4800" dirty="0">
                <a:latin typeface="HG創英角ﾎﾟｯﾌﾟ体" panose="040B0A09000000000000" pitchFamily="49" charset="-128"/>
                <a:ea typeface="HG創英角ﾎﾟｯﾌﾟ体" panose="040B0A09000000000000" pitchFamily="49" charset="-128"/>
              </a:rPr>
              <a:t>アクティブ名張スポーツクラブ</a:t>
            </a:r>
          </a:p>
        </p:txBody>
      </p:sp>
      <p:sp>
        <p:nvSpPr>
          <p:cNvPr id="5" name="テキスト ボックス 4"/>
          <p:cNvSpPr txBox="1"/>
          <p:nvPr/>
        </p:nvSpPr>
        <p:spPr>
          <a:xfrm>
            <a:off x="-52756" y="1458444"/>
            <a:ext cx="12079706" cy="5355312"/>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メイハンフィルード</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名張市民陸上競技場</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err="1">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ＨＯＳ名張アリーナ</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名張市総合体育館</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err="1">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フットサルエリア名張、</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いきいき武道館（名張市武道館）、近大高等専門学校グラウンド、名張市内の保育所・保育園</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・陸上競技教室</a:t>
            </a:r>
          </a:p>
          <a:p>
            <a:r>
              <a:rPr lang="ja-JP" altLang="en-US" dirty="0">
                <a:latin typeface="HG創英角ﾎﾟｯﾌﾟ体" panose="040B0A09000000000000" pitchFamily="49" charset="-128"/>
                <a:ea typeface="HG創英角ﾎﾟｯﾌﾟ体" panose="040B0A09000000000000" pitchFamily="49" charset="-128"/>
              </a:rPr>
              <a:t>　　キッズトレーニング（年</a:t>
            </a:r>
            <a:r>
              <a:rPr lang="en-US" altLang="ja-JP" dirty="0">
                <a:latin typeface="HG創英角ﾎﾟｯﾌﾟ体" panose="040B0A09000000000000" pitchFamily="49" charset="-128"/>
                <a:ea typeface="HG創英角ﾎﾟｯﾌﾟ体" panose="040B0A09000000000000" pitchFamily="49" charset="-128"/>
              </a:rPr>
              <a:t>24</a:t>
            </a:r>
            <a:r>
              <a:rPr lang="ja-JP" altLang="en-US" dirty="0">
                <a:latin typeface="HG創英角ﾎﾟｯﾌﾟ体" panose="040B0A09000000000000" pitchFamily="49" charset="-128"/>
                <a:ea typeface="HG創英角ﾎﾟｯﾌﾟ体" panose="040B0A09000000000000" pitchFamily="49" charset="-128"/>
              </a:rPr>
              <a:t>回、対象者：</a:t>
            </a:r>
            <a:r>
              <a:rPr lang="en-US" altLang="ja-JP" dirty="0">
                <a:latin typeface="HG創英角ﾎﾟｯﾌﾟ体" panose="040B0A09000000000000" pitchFamily="49" charset="-128"/>
                <a:ea typeface="HG創英角ﾎﾟｯﾌﾟ体" panose="040B0A09000000000000" pitchFamily="49" charset="-128"/>
              </a:rPr>
              <a:t>6</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8</a:t>
            </a:r>
            <a:r>
              <a:rPr lang="ja-JP" altLang="en-US" dirty="0">
                <a:latin typeface="HG創英角ﾎﾟｯﾌﾟ体" panose="040B0A09000000000000" pitchFamily="49" charset="-128"/>
                <a:ea typeface="HG創英角ﾎﾟｯﾌﾟ体" panose="040B0A09000000000000" pitchFamily="49" charset="-128"/>
              </a:rPr>
              <a:t>歳）</a:t>
            </a:r>
          </a:p>
          <a:p>
            <a:r>
              <a:rPr lang="ja-JP" altLang="en-US" dirty="0">
                <a:latin typeface="HG創英角ﾎﾟｯﾌﾟ体" panose="040B0A09000000000000" pitchFamily="49" charset="-128"/>
                <a:ea typeface="HG創英角ﾎﾟｯﾌﾟ体" panose="040B0A09000000000000" pitchFamily="49" charset="-128"/>
              </a:rPr>
              <a:t>　　ジュニア陸上教室（月</a:t>
            </a:r>
            <a:r>
              <a:rPr lang="en-US" altLang="ja-JP" dirty="0">
                <a:latin typeface="HG創英角ﾎﾟｯﾌﾟ体" panose="040B0A09000000000000" pitchFamily="49" charset="-128"/>
                <a:ea typeface="HG創英角ﾎﾟｯﾌﾟ体" panose="040B0A09000000000000" pitchFamily="49" charset="-128"/>
              </a:rPr>
              <a:t>12</a:t>
            </a:r>
            <a:r>
              <a:rPr lang="ja-JP" altLang="en-US" dirty="0">
                <a:latin typeface="HG創英角ﾎﾟｯﾌﾟ体" panose="040B0A09000000000000" pitchFamily="49" charset="-128"/>
                <a:ea typeface="HG創英角ﾎﾟｯﾌﾟ体" panose="040B0A09000000000000" pitchFamily="49" charset="-128"/>
              </a:rPr>
              <a:t>回、対象者：</a:t>
            </a:r>
            <a:r>
              <a:rPr lang="en-US" altLang="ja-JP" dirty="0">
                <a:latin typeface="HG創英角ﾎﾟｯﾌﾟ体" panose="040B0A09000000000000" pitchFamily="49" charset="-128"/>
                <a:ea typeface="HG創英角ﾎﾟｯﾌﾟ体" panose="040B0A09000000000000" pitchFamily="49" charset="-128"/>
              </a:rPr>
              <a:t>8</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12</a:t>
            </a:r>
            <a:r>
              <a:rPr lang="ja-JP" altLang="en-US" dirty="0">
                <a:latin typeface="HG創英角ﾎﾟｯﾌﾟ体" panose="040B0A09000000000000" pitchFamily="49" charset="-128"/>
                <a:ea typeface="HG創英角ﾎﾟｯﾌﾟ体" panose="040B0A09000000000000" pitchFamily="49" charset="-128"/>
              </a:rPr>
              <a:t>歳）</a:t>
            </a:r>
          </a:p>
          <a:p>
            <a:r>
              <a:rPr lang="ja-JP" altLang="en-US" dirty="0">
                <a:latin typeface="HG創英角ﾎﾟｯﾌﾟ体" panose="040B0A09000000000000" pitchFamily="49" charset="-128"/>
                <a:ea typeface="HG創英角ﾎﾟｯﾌﾟ体" panose="040B0A09000000000000" pitchFamily="49" charset="-128"/>
              </a:rPr>
              <a:t>　　出前（巡回）陸上競技教室（月</a:t>
            </a:r>
            <a:r>
              <a:rPr lang="en-US" altLang="ja-JP" dirty="0">
                <a:latin typeface="HG創英角ﾎﾟｯﾌﾟ体" panose="040B0A09000000000000" pitchFamily="49" charset="-128"/>
                <a:ea typeface="HG創英角ﾎﾟｯﾌﾟ体" panose="040B0A09000000000000" pitchFamily="49" charset="-128"/>
              </a:rPr>
              <a:t>3</a:t>
            </a:r>
            <a:r>
              <a:rPr lang="ja-JP" altLang="en-US" dirty="0">
                <a:latin typeface="HG創英角ﾎﾟｯﾌﾟ体" panose="040B0A09000000000000" pitchFamily="49" charset="-128"/>
                <a:ea typeface="HG創英角ﾎﾟｯﾌﾟ体" panose="040B0A09000000000000" pitchFamily="49" charset="-128"/>
              </a:rPr>
              <a:t>回、対象者</a:t>
            </a:r>
            <a:r>
              <a:rPr lang="en-US" altLang="ja-JP" dirty="0">
                <a:latin typeface="HG創英角ﾎﾟｯﾌﾟ体" panose="040B0A09000000000000" pitchFamily="49" charset="-128"/>
                <a:ea typeface="HG創英角ﾎﾟｯﾌﾟ体" panose="040B0A09000000000000" pitchFamily="49" charset="-128"/>
              </a:rPr>
              <a:t>5</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6</a:t>
            </a:r>
            <a:r>
              <a:rPr lang="ja-JP" altLang="en-US" dirty="0">
                <a:latin typeface="HG創英角ﾎﾟｯﾌﾟ体" panose="040B0A09000000000000" pitchFamily="49" charset="-128"/>
                <a:ea typeface="HG創英角ﾎﾟｯﾌﾟ体" panose="040B0A09000000000000" pitchFamily="49" charset="-128"/>
              </a:rPr>
              <a:t>歳）</a:t>
            </a:r>
          </a:p>
          <a:p>
            <a:r>
              <a:rPr lang="ja-JP" altLang="en-US" dirty="0">
                <a:latin typeface="HG創英角ﾎﾟｯﾌﾟ体" panose="040B0A09000000000000" pitchFamily="49" charset="-128"/>
                <a:ea typeface="HG創英角ﾎﾟｯﾌﾟ体" panose="040B0A09000000000000" pitchFamily="49" charset="-128"/>
              </a:rPr>
              <a:t>　・サッカー教室</a:t>
            </a:r>
          </a:p>
          <a:p>
            <a:r>
              <a:rPr lang="ja-JP" altLang="en-US" dirty="0">
                <a:latin typeface="HG創英角ﾎﾟｯﾌﾟ体" panose="040B0A09000000000000" pitchFamily="49" charset="-128"/>
                <a:ea typeface="HG創英角ﾎﾟｯﾌﾟ体" panose="040B0A09000000000000" pitchFamily="49" charset="-128"/>
              </a:rPr>
              <a:t>　　女子ジュニアサッカー教室（月</a:t>
            </a:r>
            <a:r>
              <a:rPr lang="en-US" altLang="ja-JP" dirty="0">
                <a:latin typeface="HG創英角ﾎﾟｯﾌﾟ体" panose="040B0A09000000000000" pitchFamily="49" charset="-128"/>
                <a:ea typeface="HG創英角ﾎﾟｯﾌﾟ体" panose="040B0A09000000000000" pitchFamily="49" charset="-128"/>
              </a:rPr>
              <a:t>8</a:t>
            </a:r>
            <a:r>
              <a:rPr lang="ja-JP" altLang="en-US" dirty="0">
                <a:latin typeface="HG創英角ﾎﾟｯﾌﾟ体" panose="040B0A09000000000000" pitchFamily="49" charset="-128"/>
                <a:ea typeface="HG創英角ﾎﾟｯﾌﾟ体" panose="040B0A09000000000000" pitchFamily="49" charset="-128"/>
              </a:rPr>
              <a:t>回、対象者：</a:t>
            </a:r>
            <a:r>
              <a:rPr lang="en-US" altLang="ja-JP" dirty="0">
                <a:latin typeface="HG創英角ﾎﾟｯﾌﾟ体" panose="040B0A09000000000000" pitchFamily="49" charset="-128"/>
                <a:ea typeface="HG創英角ﾎﾟｯﾌﾟ体" panose="040B0A09000000000000" pitchFamily="49" charset="-128"/>
              </a:rPr>
              <a:t>6</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12</a:t>
            </a:r>
            <a:r>
              <a:rPr lang="ja-JP" altLang="en-US" dirty="0">
                <a:latin typeface="HG創英角ﾎﾟｯﾌﾟ体" panose="040B0A09000000000000" pitchFamily="49" charset="-128"/>
                <a:ea typeface="HG創英角ﾎﾟｯﾌﾟ体" panose="040B0A09000000000000" pitchFamily="49" charset="-128"/>
              </a:rPr>
              <a:t>歳）</a:t>
            </a:r>
          </a:p>
          <a:p>
            <a:r>
              <a:rPr lang="ja-JP" altLang="en-US" dirty="0">
                <a:latin typeface="HG創英角ﾎﾟｯﾌﾟ体" panose="040B0A09000000000000" pitchFamily="49" charset="-128"/>
                <a:ea typeface="HG創英角ﾎﾟｯﾌﾟ体" panose="040B0A09000000000000" pitchFamily="49" charset="-128"/>
              </a:rPr>
              <a:t>　　男子ジュニアサッカー教室（月</a:t>
            </a:r>
            <a:r>
              <a:rPr lang="en-US" altLang="ja-JP" dirty="0">
                <a:latin typeface="HG創英角ﾎﾟｯﾌﾟ体" panose="040B0A09000000000000" pitchFamily="49" charset="-128"/>
                <a:ea typeface="HG創英角ﾎﾟｯﾌﾟ体" panose="040B0A09000000000000" pitchFamily="49" charset="-128"/>
              </a:rPr>
              <a:t>4</a:t>
            </a:r>
            <a:r>
              <a:rPr lang="ja-JP" altLang="en-US" dirty="0">
                <a:latin typeface="HG創英角ﾎﾟｯﾌﾟ体" panose="040B0A09000000000000" pitchFamily="49" charset="-128"/>
                <a:ea typeface="HG創英角ﾎﾟｯﾌﾟ体" panose="040B0A09000000000000" pitchFamily="49" charset="-128"/>
              </a:rPr>
              <a:t>回、対象者：</a:t>
            </a:r>
            <a:r>
              <a:rPr lang="en-US" altLang="ja-JP" dirty="0">
                <a:latin typeface="HG創英角ﾎﾟｯﾌﾟ体" panose="040B0A09000000000000" pitchFamily="49" charset="-128"/>
                <a:ea typeface="HG創英角ﾎﾟｯﾌﾟ体" panose="040B0A09000000000000" pitchFamily="49" charset="-128"/>
              </a:rPr>
              <a:t>6</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12</a:t>
            </a:r>
            <a:r>
              <a:rPr lang="ja-JP" altLang="en-US" dirty="0">
                <a:latin typeface="HG創英角ﾎﾟｯﾌﾟ体" panose="040B0A09000000000000" pitchFamily="49" charset="-128"/>
                <a:ea typeface="HG創英角ﾎﾟｯﾌﾟ体" panose="040B0A09000000000000" pitchFamily="49" charset="-128"/>
              </a:rPr>
              <a:t>歳）</a:t>
            </a:r>
          </a:p>
          <a:p>
            <a:r>
              <a:rPr lang="ja-JP" altLang="en-US" dirty="0">
                <a:latin typeface="HG創英角ﾎﾟｯﾌﾟ体" panose="040B0A09000000000000" pitchFamily="49" charset="-128"/>
                <a:ea typeface="HG創英角ﾎﾟｯﾌﾟ体" panose="040B0A09000000000000" pitchFamily="49" charset="-128"/>
              </a:rPr>
              <a:t>　　女子トレーニング教室（月</a:t>
            </a:r>
            <a:r>
              <a:rPr lang="en-US" altLang="ja-JP" dirty="0">
                <a:latin typeface="HG創英角ﾎﾟｯﾌﾟ体" panose="040B0A09000000000000" pitchFamily="49" charset="-128"/>
                <a:ea typeface="HG創英角ﾎﾟｯﾌﾟ体" panose="040B0A09000000000000" pitchFamily="49" charset="-128"/>
              </a:rPr>
              <a:t>4</a:t>
            </a:r>
            <a:r>
              <a:rPr lang="ja-JP" altLang="en-US" dirty="0">
                <a:latin typeface="HG創英角ﾎﾟｯﾌﾟ体" panose="040B0A09000000000000" pitchFamily="49" charset="-128"/>
                <a:ea typeface="HG創英角ﾎﾟｯﾌﾟ体" panose="040B0A09000000000000" pitchFamily="49" charset="-128"/>
              </a:rPr>
              <a:t>回、対象者：</a:t>
            </a:r>
            <a:r>
              <a:rPr lang="en-US" altLang="ja-JP" dirty="0">
                <a:latin typeface="HG創英角ﾎﾟｯﾌﾟ体" panose="040B0A09000000000000" pitchFamily="49" charset="-128"/>
                <a:ea typeface="HG創英角ﾎﾟｯﾌﾟ体" panose="040B0A09000000000000" pitchFamily="49" charset="-128"/>
              </a:rPr>
              <a:t>30</a:t>
            </a:r>
            <a:r>
              <a:rPr lang="ja-JP" altLang="en-US" dirty="0">
                <a:latin typeface="HG創英角ﾎﾟｯﾌﾟ体" panose="040B0A09000000000000" pitchFamily="49" charset="-128"/>
                <a:ea typeface="HG創英角ﾎﾟｯﾌﾟ体" panose="040B0A09000000000000" pitchFamily="49" charset="-128"/>
              </a:rPr>
              <a:t>歳代）</a:t>
            </a:r>
          </a:p>
          <a:p>
            <a:r>
              <a:rPr lang="ja-JP" altLang="en-US" dirty="0">
                <a:latin typeface="HG創英角ﾎﾟｯﾌﾟ体" panose="040B0A09000000000000" pitchFamily="49" charset="-128"/>
                <a:ea typeface="HG創英角ﾎﾟｯﾌﾟ体" panose="040B0A09000000000000" pitchFamily="49" charset="-128"/>
              </a:rPr>
              <a:t>　　出前（巡回）サッカー教室（月</a:t>
            </a:r>
            <a:r>
              <a:rPr lang="en-US" altLang="ja-JP" dirty="0">
                <a:latin typeface="HG創英角ﾎﾟｯﾌﾟ体" panose="040B0A09000000000000" pitchFamily="49" charset="-128"/>
                <a:ea typeface="HG創英角ﾎﾟｯﾌﾟ体" panose="040B0A09000000000000" pitchFamily="49" charset="-128"/>
              </a:rPr>
              <a:t>7</a:t>
            </a:r>
            <a:r>
              <a:rPr lang="ja-JP" altLang="en-US" dirty="0">
                <a:latin typeface="HG創英角ﾎﾟｯﾌﾟ体" panose="040B0A09000000000000" pitchFamily="49" charset="-128"/>
                <a:ea typeface="HG創英角ﾎﾟｯﾌﾟ体" panose="040B0A09000000000000" pitchFamily="49" charset="-128"/>
              </a:rPr>
              <a:t>回、対象者：</a:t>
            </a:r>
            <a:r>
              <a:rPr lang="en-US" altLang="ja-JP" dirty="0">
                <a:latin typeface="HG創英角ﾎﾟｯﾌﾟ体" panose="040B0A09000000000000" pitchFamily="49" charset="-128"/>
                <a:ea typeface="HG創英角ﾎﾟｯﾌﾟ体" panose="040B0A09000000000000" pitchFamily="49" charset="-128"/>
              </a:rPr>
              <a:t>5</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6</a:t>
            </a:r>
            <a:r>
              <a:rPr lang="ja-JP" altLang="en-US" dirty="0">
                <a:latin typeface="HG創英角ﾎﾟｯﾌﾟ体" panose="040B0A09000000000000" pitchFamily="49" charset="-128"/>
                <a:ea typeface="HG創英角ﾎﾟｯﾌﾟ体" panose="040B0A09000000000000" pitchFamily="49" charset="-128"/>
              </a:rPr>
              <a:t>歳）</a:t>
            </a:r>
          </a:p>
          <a:p>
            <a:r>
              <a:rPr lang="ja-JP" altLang="en-US" dirty="0">
                <a:latin typeface="HG創英角ﾎﾟｯﾌﾟ体" panose="040B0A09000000000000" pitchFamily="49" charset="-128"/>
                <a:ea typeface="HG創英角ﾎﾟｯﾌﾟ体" panose="040B0A09000000000000" pitchFamily="49" charset="-128"/>
              </a:rPr>
              <a:t>　・ソフトバレー教室（月</a:t>
            </a:r>
            <a:r>
              <a:rPr lang="en-US" altLang="ja-JP" dirty="0">
                <a:latin typeface="HG創英角ﾎﾟｯﾌﾟ体" panose="040B0A09000000000000" pitchFamily="49" charset="-128"/>
                <a:ea typeface="HG創英角ﾎﾟｯﾌﾟ体" panose="040B0A09000000000000" pitchFamily="49" charset="-128"/>
              </a:rPr>
              <a:t>4</a:t>
            </a:r>
            <a:r>
              <a:rPr lang="ja-JP" altLang="en-US" dirty="0">
                <a:latin typeface="HG創英角ﾎﾟｯﾌﾟ体" panose="040B0A09000000000000" pitchFamily="49" charset="-128"/>
                <a:ea typeface="HG創英角ﾎﾟｯﾌﾟ体" panose="040B0A09000000000000" pitchFamily="49" charset="-128"/>
              </a:rPr>
              <a:t>回、対象者：中学生～）</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endParaRPr lang="ja-JP" altLang="en-US"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・全園合同の出前（巡回）サッカー教室（</a:t>
            </a:r>
            <a:r>
              <a:rPr lang="en-US" altLang="ja-JP" dirty="0">
                <a:latin typeface="HG創英角ﾎﾟｯﾌﾟ体" panose="040B0A09000000000000" pitchFamily="49" charset="-128"/>
                <a:ea typeface="HG創英角ﾎﾟｯﾌﾟ体" panose="040B0A09000000000000" pitchFamily="49" charset="-128"/>
              </a:rPr>
              <a:t>5</a:t>
            </a:r>
            <a:r>
              <a:rPr lang="ja-JP" altLang="en-US" dirty="0">
                <a:latin typeface="HG創英角ﾎﾟｯﾌﾟ体" panose="040B0A09000000000000" pitchFamily="49" charset="-128"/>
                <a:ea typeface="HG創英角ﾎﾟｯﾌﾟ体" panose="040B0A09000000000000" pitchFamily="49" charset="-128"/>
              </a:rPr>
              <a:t>月開催）</a:t>
            </a:r>
          </a:p>
          <a:p>
            <a:r>
              <a:rPr lang="ja-JP" altLang="en-US" dirty="0">
                <a:latin typeface="HG創英角ﾎﾟｯﾌﾟ体" panose="040B0A09000000000000" pitchFamily="49" charset="-128"/>
                <a:ea typeface="HG創英角ﾎﾟｯﾌﾟ体" panose="040B0A09000000000000" pitchFamily="49" charset="-128"/>
              </a:rPr>
              <a:t>　・トップアスリートによる陸上競技及びサッカー教室（</a:t>
            </a:r>
            <a:r>
              <a:rPr lang="en-US" altLang="ja-JP" dirty="0">
                <a:latin typeface="HG創英角ﾎﾟｯﾌﾟ体" panose="040B0A09000000000000" pitchFamily="49" charset="-128"/>
                <a:ea typeface="HG創英角ﾎﾟｯﾌﾟ体" panose="040B0A09000000000000" pitchFamily="49" charset="-128"/>
              </a:rPr>
              <a:t>2</a:t>
            </a:r>
            <a:r>
              <a:rPr lang="ja-JP" altLang="en-US" dirty="0">
                <a:latin typeface="HG創英角ﾎﾟｯﾌﾟ体" panose="040B0A09000000000000" pitchFamily="49" charset="-128"/>
                <a:ea typeface="HG創英角ﾎﾟｯﾌﾟ体" panose="040B0A09000000000000" pitchFamily="49" charset="-128"/>
              </a:rPr>
              <a:t>月実施）</a:t>
            </a:r>
          </a:p>
          <a:p>
            <a:r>
              <a:rPr lang="ja-JP" altLang="en-US" dirty="0">
                <a:latin typeface="HG創英角ﾎﾟｯﾌﾟ体" panose="040B0A09000000000000" pitchFamily="49" charset="-128"/>
                <a:ea typeface="HG創英角ﾎﾟｯﾌﾟ体" panose="040B0A09000000000000" pitchFamily="49" charset="-128"/>
              </a:rPr>
              <a:t>　・ジュニアアスリートの栄養とケア講習会（</a:t>
            </a:r>
            <a:r>
              <a:rPr lang="en-US" altLang="ja-JP" dirty="0">
                <a:latin typeface="HG創英角ﾎﾟｯﾌﾟ体" panose="040B0A09000000000000" pitchFamily="49" charset="-128"/>
                <a:ea typeface="HG創英角ﾎﾟｯﾌﾟ体" panose="040B0A09000000000000" pitchFamily="49" charset="-128"/>
              </a:rPr>
              <a:t>7</a:t>
            </a:r>
            <a:r>
              <a:rPr lang="ja-JP" altLang="en-US" dirty="0">
                <a:latin typeface="HG創英角ﾎﾟｯﾌﾟ体" panose="040B0A09000000000000" pitchFamily="49" charset="-128"/>
                <a:ea typeface="HG創英角ﾎﾟｯﾌﾟ体" panose="040B0A09000000000000" pitchFamily="49" charset="-128"/>
              </a:rPr>
              <a:t>月実施）</a:t>
            </a:r>
          </a:p>
          <a:p>
            <a:r>
              <a:rPr lang="ja-JP" altLang="en-US" dirty="0">
                <a:latin typeface="HG創英角ﾎﾟｯﾌﾟ体" panose="040B0A09000000000000" pitchFamily="49" charset="-128"/>
                <a:ea typeface="HG創英角ﾎﾟｯﾌﾟ体" panose="040B0A09000000000000" pitchFamily="49" charset="-128"/>
              </a:rPr>
              <a:t>　・夏休み勉強会</a:t>
            </a:r>
          </a:p>
        </p:txBody>
      </p:sp>
      <p:pic>
        <p:nvPicPr>
          <p:cNvPr id="4" name="図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19105" y="3148613"/>
            <a:ext cx="4907845" cy="3551127"/>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rcRect l="8575" t="9348" r="7849" b="7790"/>
          <a:stretch>
            <a:fillRect/>
          </a:stretch>
        </p:blipFill>
        <p:spPr bwMode="auto">
          <a:xfrm>
            <a:off x="11385991" y="82340"/>
            <a:ext cx="723900" cy="735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30991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685799" y="709592"/>
            <a:ext cx="9998617"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百合が丘総合スポーツクラブ</a:t>
            </a:r>
          </a:p>
        </p:txBody>
      </p:sp>
      <p:sp>
        <p:nvSpPr>
          <p:cNvPr id="5" name="テキスト ボックス 4"/>
          <p:cNvSpPr txBox="1"/>
          <p:nvPr/>
        </p:nvSpPr>
        <p:spPr>
          <a:xfrm>
            <a:off x="1072661" y="2141660"/>
            <a:ext cx="12079706" cy="2585323"/>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百合が丘市民センター</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事務局含む</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err="1">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三重県立名張青峰高校体育館、百合が丘テニスコート、</a:t>
            </a:r>
          </a:p>
          <a:p>
            <a:r>
              <a:rPr lang="ja-JP" altLang="en-US" dirty="0">
                <a:latin typeface="HG創英角ﾎﾟｯﾌﾟ体" panose="040B0A09000000000000" pitchFamily="49" charset="-128"/>
                <a:ea typeface="HG創英角ﾎﾟｯﾌﾟ体" panose="040B0A09000000000000" pitchFamily="49" charset="-128"/>
              </a:rPr>
              <a:t>　百合が丘小学校体育館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（未就学）ヒップホップ</a:t>
            </a:r>
          </a:p>
          <a:p>
            <a:r>
              <a:rPr lang="ja-JP" altLang="en-US" dirty="0">
                <a:latin typeface="HG創英角ﾎﾟｯﾌﾟ体" panose="040B0A09000000000000" pitchFamily="49" charset="-128"/>
                <a:ea typeface="HG創英角ﾎﾟｯﾌﾟ体" panose="040B0A09000000000000" pitchFamily="49" charset="-128"/>
              </a:rPr>
              <a:t>（小学生）テニス／ドッジボール／バドミントン／卓球／サッカー／ヒップホップ</a:t>
            </a:r>
          </a:p>
          <a:p>
            <a:r>
              <a:rPr lang="ja-JP" altLang="en-US" dirty="0">
                <a:latin typeface="HG創英角ﾎﾟｯﾌﾟ体" panose="040B0A09000000000000" pitchFamily="49" charset="-128"/>
                <a:ea typeface="HG創英角ﾎﾟｯﾌﾟ体" panose="040B0A09000000000000" pitchFamily="49" charset="-128"/>
              </a:rPr>
              <a:t>（中学生）バドミントン／卓球／サッカー</a:t>
            </a:r>
          </a:p>
          <a:p>
            <a:r>
              <a:rPr lang="ja-JP" altLang="en-US" dirty="0">
                <a:latin typeface="HG創英角ﾎﾟｯﾌﾟ体" panose="040B0A09000000000000" pitchFamily="49" charset="-128"/>
                <a:ea typeface="HG創英角ﾎﾟｯﾌﾟ体" panose="040B0A09000000000000" pitchFamily="49" charset="-128"/>
              </a:rPr>
              <a:t>（一　般）テニス／バドミントン／卓球／ダンススポーツ／少林寺拳法</a:t>
            </a:r>
          </a:p>
          <a:p>
            <a:r>
              <a:rPr lang="ja-JP" altLang="en-US" dirty="0">
                <a:latin typeface="HG創英角ﾎﾟｯﾌﾟ体" panose="040B0A09000000000000" pitchFamily="49" charset="-128"/>
                <a:ea typeface="HG創英角ﾎﾟｯﾌﾟ体" panose="040B0A09000000000000" pitchFamily="49" charset="-128"/>
              </a:rPr>
              <a:t>（シニア）バドミントン／卓球／ダンススポーツ</a:t>
            </a:r>
          </a:p>
        </p:txBody>
      </p:sp>
    </p:spTree>
    <p:extLst>
      <p:ext uri="{BB962C8B-B14F-4D97-AF65-F5344CB8AC3E}">
        <p14:creationId xmlns:p14="http://schemas.microsoft.com/office/powerpoint/2010/main" val="3139463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28600" y="465000"/>
            <a:ext cx="9998617"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みは</a:t>
            </a:r>
            <a:r>
              <a:rPr lang="ja-JP" altLang="en-US" sz="4800" dirty="0" err="1">
                <a:latin typeface="HG創英角ﾎﾟｯﾌﾟ体" panose="040B0A09000000000000" pitchFamily="49" charset="-128"/>
                <a:ea typeface="HG創英角ﾎﾟｯﾌﾟ体" panose="040B0A09000000000000" pitchFamily="49" charset="-128"/>
              </a:rPr>
              <a:t>た</a:t>
            </a:r>
            <a:r>
              <a:rPr lang="ja-JP" altLang="en-US" sz="4800" dirty="0">
                <a:latin typeface="HG創英角ﾎﾟｯﾌﾟ体" panose="040B0A09000000000000" pitchFamily="49" charset="-128"/>
                <a:ea typeface="HG創英角ﾎﾟｯﾌﾟ体" panose="040B0A09000000000000" pitchFamily="49" charset="-128"/>
              </a:rPr>
              <a:t>総合型地域スポーツクラブ</a:t>
            </a:r>
          </a:p>
        </p:txBody>
      </p:sp>
      <p:sp>
        <p:nvSpPr>
          <p:cNvPr id="5" name="テキスト ボックス 4"/>
          <p:cNvSpPr txBox="1"/>
          <p:nvPr/>
        </p:nvSpPr>
        <p:spPr>
          <a:xfrm>
            <a:off x="1182784" y="1559151"/>
            <a:ext cx="7044644" cy="1200329"/>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美旗小学校体育館、ロコモティブシンドローム予防スタジオ</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卓球／バドミントン／ヒップホップ／ヨガ</a:t>
            </a:r>
          </a:p>
        </p:txBody>
      </p:sp>
      <p:pic>
        <p:nvPicPr>
          <p:cNvPr id="4" name="図 3">
            <a:extLst>
              <a:ext uri="{FF2B5EF4-FFF2-40B4-BE49-F238E27FC236}">
                <a16:creationId xmlns:a16="http://schemas.microsoft.com/office/drawing/2014/main" xmlns="" id="{00000000-0008-0000-0000-00008A0000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49204" y="579426"/>
            <a:ext cx="2162170" cy="1487662"/>
          </a:xfrm>
          <a:prstGeom prst="rect">
            <a:avLst/>
          </a:prstGeom>
          <a:noFill/>
          <a:extLst>
            <a:ext uri="{909E8E84-426E-40DD-AFC4-6F175D3DCCD1}">
              <a14:hiddenFill xmlns:a14="http://schemas.microsoft.com/office/drawing/2010/main">
                <a:solidFill>
                  <a:srgbClr val="FFFFFF"/>
                </a:solidFill>
              </a14:hiddenFill>
            </a:ext>
          </a:extLst>
        </p:spPr>
      </p:pic>
      <p:sp>
        <p:nvSpPr>
          <p:cNvPr id="6" name="正方形/長方形 5">
            <a:extLst>
              <a:ext uri="{FF2B5EF4-FFF2-40B4-BE49-F238E27FC236}">
                <a16:creationId xmlns:a16="http://schemas.microsoft.com/office/drawing/2014/main" xmlns="" id="{00000000-0008-0000-0000-000098000000}"/>
              </a:ext>
            </a:extLst>
          </p:cNvPr>
          <p:cNvSpPr/>
          <p:nvPr/>
        </p:nvSpPr>
        <p:spPr>
          <a:xfrm>
            <a:off x="620914" y="2997767"/>
            <a:ext cx="3542378" cy="1800000"/>
          </a:xfrm>
          <a:prstGeom prst="rect">
            <a:avLst/>
          </a:prstGeom>
          <a:blipFill dpi="0"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a:fillRect l="-2439" t="-63131" r="-3929" b="-2247"/>
            </a:stretch>
          </a:blipFill>
          <a:ln>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457200" algn="l">
              <a:lnSpc>
                <a:spcPts val="2500"/>
              </a:lnSpc>
              <a:spcAft>
                <a:spcPts val="0"/>
              </a:spcAft>
            </a:pPr>
            <a:endParaRPr kumimoji="1" lang="ja-JP" altLang="en-US" sz="1800" kern="100">
              <a:solidFill>
                <a:srgbClr val="000000"/>
              </a:solidFill>
              <a:effectLst/>
              <a:ea typeface="HGPｺﾞｼｯｸE"/>
              <a:cs typeface="Times New Roman"/>
            </a:endParaRPr>
          </a:p>
        </p:txBody>
      </p:sp>
      <p:sp>
        <p:nvSpPr>
          <p:cNvPr id="7" name="正方形/長方形 6">
            <a:extLst>
              <a:ext uri="{FF2B5EF4-FFF2-40B4-BE49-F238E27FC236}">
                <a16:creationId xmlns:a16="http://schemas.microsoft.com/office/drawing/2014/main" xmlns="" id="{00000000-0008-0000-0000-000097000000}"/>
              </a:ext>
            </a:extLst>
          </p:cNvPr>
          <p:cNvSpPr/>
          <p:nvPr/>
        </p:nvSpPr>
        <p:spPr>
          <a:xfrm>
            <a:off x="4424171" y="2997767"/>
            <a:ext cx="3542378" cy="1800000"/>
          </a:xfrm>
          <a:prstGeom prst="rect">
            <a:avLst/>
          </a:prstGeom>
          <a:blipFill dpi="0" rotWithShape="1">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l="-11653" t="-39036" r="-542" b="-3553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457200" algn="l">
              <a:lnSpc>
                <a:spcPts val="2500"/>
              </a:lnSpc>
              <a:spcAft>
                <a:spcPts val="0"/>
              </a:spcAft>
            </a:pPr>
            <a:endParaRPr kumimoji="1" lang="ja-JP" altLang="en-US" sz="1800" kern="100">
              <a:solidFill>
                <a:srgbClr val="000000"/>
              </a:solidFill>
              <a:effectLst/>
              <a:ea typeface="HGPｺﾞｼｯｸE"/>
              <a:cs typeface="Times New Roman"/>
            </a:endParaRPr>
          </a:p>
        </p:txBody>
      </p:sp>
      <p:sp>
        <p:nvSpPr>
          <p:cNvPr id="8" name="正方形/長方形 7">
            <a:extLst>
              <a:ext uri="{FF2B5EF4-FFF2-40B4-BE49-F238E27FC236}">
                <a16:creationId xmlns:a16="http://schemas.microsoft.com/office/drawing/2014/main" xmlns="" id="{00000000-0008-0000-0000-000099000000}"/>
              </a:ext>
            </a:extLst>
          </p:cNvPr>
          <p:cNvSpPr/>
          <p:nvPr/>
        </p:nvSpPr>
        <p:spPr>
          <a:xfrm>
            <a:off x="8227428" y="2997767"/>
            <a:ext cx="3542378" cy="1800000"/>
          </a:xfrm>
          <a:prstGeom prst="rect">
            <a:avLst/>
          </a:prstGeom>
          <a:blipFill dpi="0" rotWithShape="1">
            <a:blip r:embed="rId8" cstate="email">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a:ext>
              </a:extLst>
            </a:blip>
            <a:srcRect/>
            <a:stretch>
              <a:fillRect t="-16750" b="-3798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457200" algn="l">
              <a:lnSpc>
                <a:spcPts val="2500"/>
              </a:lnSpc>
              <a:spcAft>
                <a:spcPts val="0"/>
              </a:spcAft>
            </a:pPr>
            <a:endParaRPr kumimoji="1" lang="ja-JP" altLang="en-US" sz="1800" kern="100">
              <a:solidFill>
                <a:srgbClr val="000000"/>
              </a:solidFill>
              <a:effectLst/>
              <a:ea typeface="HGPｺﾞｼｯｸE"/>
              <a:cs typeface="Times New Roman"/>
            </a:endParaRPr>
          </a:p>
        </p:txBody>
      </p:sp>
      <p:sp>
        <p:nvSpPr>
          <p:cNvPr id="11" name="正方形/長方形 10">
            <a:extLst>
              <a:ext uri="{FF2B5EF4-FFF2-40B4-BE49-F238E27FC236}">
                <a16:creationId xmlns:a16="http://schemas.microsoft.com/office/drawing/2014/main" xmlns="" id="{00000000-0008-0000-0000-000063000000}"/>
              </a:ext>
            </a:extLst>
          </p:cNvPr>
          <p:cNvSpPr/>
          <p:nvPr/>
        </p:nvSpPr>
        <p:spPr>
          <a:xfrm>
            <a:off x="2666449" y="4946496"/>
            <a:ext cx="3249973" cy="1800000"/>
          </a:xfrm>
          <a:prstGeom prst="rect">
            <a:avLst/>
          </a:prstGeom>
          <a:blipFill dpi="0" rotWithShape="1">
            <a:blip r:embed="rId10" cstate="email">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rcRect/>
            <a:stretch>
              <a:fillRect l="296" t="-46139" r="-14202" b="-321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457200" algn="l">
              <a:lnSpc>
                <a:spcPts val="2500"/>
              </a:lnSpc>
              <a:spcAft>
                <a:spcPts val="0"/>
              </a:spcAft>
            </a:pPr>
            <a:endParaRPr kumimoji="1" lang="ja-JP" altLang="en-US" sz="1800" kern="100">
              <a:solidFill>
                <a:srgbClr val="000000"/>
              </a:solidFill>
              <a:effectLst/>
              <a:ea typeface="HGPｺﾞｼｯｸE"/>
              <a:cs typeface="Times New Roman"/>
            </a:endParaRPr>
          </a:p>
        </p:txBody>
      </p:sp>
      <p:sp>
        <p:nvSpPr>
          <p:cNvPr id="14" name="正方形/長方形 13">
            <a:extLst>
              <a:ext uri="{FF2B5EF4-FFF2-40B4-BE49-F238E27FC236}">
                <a16:creationId xmlns:a16="http://schemas.microsoft.com/office/drawing/2014/main" xmlns="" id="{00000000-0008-0000-0000-000012000000}"/>
              </a:ext>
            </a:extLst>
          </p:cNvPr>
          <p:cNvSpPr/>
          <p:nvPr/>
        </p:nvSpPr>
        <p:spPr>
          <a:xfrm rot="10800000">
            <a:off x="6195360" y="4946496"/>
            <a:ext cx="3354749" cy="1800000"/>
          </a:xfrm>
          <a:prstGeom prst="rect">
            <a:avLst/>
          </a:prstGeom>
          <a:blipFill dpi="0" rotWithShape="1">
            <a:blip r:embed="rId12" cstate="email">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a:ext>
              </a:extLst>
            </a:blip>
            <a:srcRect/>
            <a:stretch>
              <a:fillRect t="-21809" b="-2180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indent="457200" algn="l">
              <a:lnSpc>
                <a:spcPts val="2500"/>
              </a:lnSpc>
              <a:spcAft>
                <a:spcPts val="0"/>
              </a:spcAft>
            </a:pPr>
            <a:endParaRPr kumimoji="1" lang="ja-JP" altLang="en-US" sz="1800" kern="100">
              <a:solidFill>
                <a:srgbClr val="000000"/>
              </a:solidFill>
              <a:effectLst/>
              <a:ea typeface="HGPｺﾞｼｯｸE"/>
              <a:cs typeface="Times New Roman"/>
            </a:endParaRPr>
          </a:p>
        </p:txBody>
      </p:sp>
    </p:spTree>
    <p:extLst>
      <p:ext uri="{BB962C8B-B14F-4D97-AF65-F5344CB8AC3E}">
        <p14:creationId xmlns:p14="http://schemas.microsoft.com/office/powerpoint/2010/main" val="658367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829914" y="869446"/>
            <a:ext cx="6330462"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尾鷲スポーツクラブ</a:t>
            </a:r>
          </a:p>
        </p:txBody>
      </p:sp>
      <p:sp>
        <p:nvSpPr>
          <p:cNvPr id="5" name="テキスト ボックス 4"/>
          <p:cNvSpPr txBox="1"/>
          <p:nvPr/>
        </p:nvSpPr>
        <p:spPr>
          <a:xfrm>
            <a:off x="1587229" y="2280120"/>
            <a:ext cx="8815833" cy="2031325"/>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三重県立</a:t>
            </a:r>
            <a:r>
              <a:rPr lang="ja-JP" altLang="en-US" dirty="0" err="1">
                <a:latin typeface="HG創英角ﾎﾟｯﾌﾟ体" panose="040B0A09000000000000" pitchFamily="49" charset="-128"/>
                <a:ea typeface="HG創英角ﾎﾟｯﾌﾟ体" panose="040B0A09000000000000" pitchFamily="49" charset="-128"/>
              </a:rPr>
              <a:t>くろし</a:t>
            </a:r>
            <a:r>
              <a:rPr lang="ja-JP" altLang="en-US" dirty="0">
                <a:latin typeface="HG創英角ﾎﾟｯﾌﾟ体" panose="040B0A09000000000000" pitchFamily="49" charset="-128"/>
                <a:ea typeface="HG創英角ﾎﾟｯﾌﾟ体" panose="040B0A09000000000000" pitchFamily="49" charset="-128"/>
              </a:rPr>
              <a:t>お学園体育館、三重県立尾鷲高校光ヶ丘グラウンド・校舎武道場、　</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尾鷲市体育文化会館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バドミントン／バレーボール</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エクササイズ教室／キックエクササイズ教室</a:t>
            </a:r>
          </a:p>
        </p:txBody>
      </p:sp>
    </p:spTree>
    <p:extLst>
      <p:ext uri="{BB962C8B-B14F-4D97-AF65-F5344CB8AC3E}">
        <p14:creationId xmlns:p14="http://schemas.microsoft.com/office/powerpoint/2010/main" val="21900803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159331" y="677354"/>
            <a:ext cx="7573148"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紀北健康スポーツクラブ</a:t>
            </a:r>
          </a:p>
        </p:txBody>
      </p:sp>
      <p:sp>
        <p:nvSpPr>
          <p:cNvPr id="5" name="テキスト ボックス 4"/>
          <p:cNvSpPr txBox="1"/>
          <p:nvPr/>
        </p:nvSpPr>
        <p:spPr>
          <a:xfrm>
            <a:off x="1323458" y="1858090"/>
            <a:ext cx="9244895" cy="2308324"/>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東長島スポーツ公園</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グラウンドゴルフ／ハタヨガフロー／ボクシングエクササイズ／シェイプアップ／</a:t>
            </a:r>
          </a:p>
          <a:p>
            <a:r>
              <a:rPr lang="ja-JP" altLang="en-US" dirty="0">
                <a:latin typeface="HG創英角ﾎﾟｯﾌﾟ体" panose="040B0A09000000000000" pitchFamily="49" charset="-128"/>
                <a:ea typeface="HG創英角ﾎﾟｯﾌﾟ体" panose="040B0A09000000000000" pitchFamily="49" charset="-128"/>
              </a:rPr>
              <a:t>　エアロビクス／バランスボール／ソフトテニス／陸上／ダンス／コアキッズ体操</a:t>
            </a:r>
          </a:p>
          <a:p>
            <a:endParaRPr lang="ja-JP" altLang="en-US"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時期によっては開催していない教室があります。</a:t>
            </a:r>
          </a:p>
          <a:p>
            <a:r>
              <a:rPr lang="ja-JP" altLang="en-US" dirty="0">
                <a:latin typeface="HG創英角ﾎﾟｯﾌﾟ体" panose="040B0A09000000000000" pitchFamily="49" charset="-128"/>
                <a:ea typeface="HG創英角ﾎﾟｯﾌﾟ体" panose="040B0A09000000000000" pitchFamily="49" charset="-128"/>
              </a:rPr>
              <a:t>　　詳しくはお問い合わせください。</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4023" y="3388566"/>
            <a:ext cx="4709746" cy="3139831"/>
          </a:xfrm>
          <a:prstGeom prst="rect">
            <a:avLst/>
          </a:prstGeom>
        </p:spPr>
      </p:pic>
    </p:spTree>
    <p:extLst>
      <p:ext uri="{BB962C8B-B14F-4D97-AF65-F5344CB8AC3E}">
        <p14:creationId xmlns:p14="http://schemas.microsoft.com/office/powerpoint/2010/main" val="1254143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2159330" y="320678"/>
            <a:ext cx="7573148"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くまの健康スポーツクラブ</a:t>
            </a:r>
          </a:p>
        </p:txBody>
      </p:sp>
      <p:sp>
        <p:nvSpPr>
          <p:cNvPr id="5" name="テキスト ボックス 4"/>
          <p:cNvSpPr txBox="1"/>
          <p:nvPr/>
        </p:nvSpPr>
        <p:spPr>
          <a:xfrm>
            <a:off x="1323457" y="1294814"/>
            <a:ext cx="9244895" cy="2308324"/>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三重県立木本高校体育館、井戸小学校体育館、有馬中学校体育館、山崎運動公園施設、</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熊野市営体育館、文化交流センター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バドミントン／ユニカール／健康ストレッチ／</a:t>
            </a:r>
            <a:r>
              <a:rPr lang="ja-JP" altLang="en-US" dirty="0" err="1">
                <a:latin typeface="HG創英角ﾎﾟｯﾌﾟ体" panose="040B0A09000000000000" pitchFamily="49" charset="-128"/>
                <a:ea typeface="HG創英角ﾎﾟｯﾌﾟ体" panose="040B0A09000000000000" pitchFamily="49" charset="-128"/>
              </a:rPr>
              <a:t>そ</a:t>
            </a:r>
            <a:r>
              <a:rPr lang="ja-JP" altLang="en-US" dirty="0">
                <a:latin typeface="HG創英角ﾎﾟｯﾌﾟ体" panose="040B0A09000000000000" pitchFamily="49" charset="-128"/>
                <a:ea typeface="HG創英角ﾎﾟｯﾌﾟ体" panose="040B0A09000000000000" pitchFamily="49" charset="-128"/>
              </a:rPr>
              <a:t>ふとエアロビクス／ヨガ／体操／</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硬式野球／コーディネーション／バレーボール</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硬式野球実技講習会／熊野古道ウォーキング</a:t>
            </a: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9330" y="3889416"/>
            <a:ext cx="3600000" cy="2700000"/>
          </a:xfrm>
          <a:prstGeom prst="rect">
            <a:avLst/>
          </a:prstGeom>
        </p:spPr>
      </p:pic>
      <p:pic>
        <p:nvPicPr>
          <p:cNvPr id="4" name="図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1496" y="3889416"/>
            <a:ext cx="3600000" cy="2700000"/>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3663" y="3889416"/>
            <a:ext cx="3600000" cy="2700000"/>
          </a:xfrm>
          <a:prstGeom prst="rect">
            <a:avLst/>
          </a:prstGeom>
        </p:spPr>
      </p:pic>
    </p:spTree>
    <p:extLst>
      <p:ext uri="{BB962C8B-B14F-4D97-AF65-F5344CB8AC3E}">
        <p14:creationId xmlns:p14="http://schemas.microsoft.com/office/powerpoint/2010/main" val="39470193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349933" y="153366"/>
            <a:ext cx="9077747"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ふれあいスポーツクラブ紀和</a:t>
            </a:r>
          </a:p>
        </p:txBody>
      </p:sp>
      <p:sp>
        <p:nvSpPr>
          <p:cNvPr id="5" name="テキスト ボックス 4"/>
          <p:cNvSpPr txBox="1"/>
          <p:nvPr/>
        </p:nvSpPr>
        <p:spPr>
          <a:xfrm>
            <a:off x="1745497" y="960699"/>
            <a:ext cx="9244895" cy="2585323"/>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熊野市紀和Ｂ＆Ｇ海洋センター、熊野市スポーツ公園</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太極拳／バドミントン／ソフトエアロビクス／ユニカール／ストレッチ／</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ノルディックウォーキング</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ソフトバレー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ソフトバレー大会／ユニカール大会／グラウンドゴルフ大会／睡眠講座</a:t>
            </a: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45497" y="3616362"/>
            <a:ext cx="4080000" cy="3060000"/>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00453" y="3616362"/>
            <a:ext cx="4080000" cy="3060000"/>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a:ext>
            </a:extLst>
          </a:blip>
          <a:srcRect l="9756" t="9729" r="8051" b="7939"/>
          <a:stretch>
            <a:fillRect/>
          </a:stretch>
        </p:blipFill>
        <p:spPr bwMode="auto">
          <a:xfrm>
            <a:off x="11425323" y="153366"/>
            <a:ext cx="695325" cy="67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9021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1349931" y="1138104"/>
            <a:ext cx="9077747"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みはまスポーツクラブ</a:t>
            </a:r>
          </a:p>
        </p:txBody>
      </p:sp>
      <p:sp>
        <p:nvSpPr>
          <p:cNvPr id="5" name="テキスト ボックス 4"/>
          <p:cNvSpPr txBox="1"/>
          <p:nvPr/>
        </p:nvSpPr>
        <p:spPr>
          <a:xfrm>
            <a:off x="1266358" y="2472976"/>
            <a:ext cx="9244895" cy="1200329"/>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阿田和中学校体育館、御浜小学校体育館、阿田和小学校テニスコート 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卓球／ミニバスケット／ソフトテニス／太極拳／ゴルフ／ストレッチ／エクササイズ</a:t>
            </a:r>
          </a:p>
        </p:txBody>
      </p:sp>
    </p:spTree>
    <p:extLst>
      <p:ext uri="{BB962C8B-B14F-4D97-AF65-F5344CB8AC3E}">
        <p14:creationId xmlns:p14="http://schemas.microsoft.com/office/powerpoint/2010/main" val="3038729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3275354" y="389750"/>
            <a:ext cx="5868648" cy="830997"/>
          </a:xfrm>
          <a:prstGeom prst="rect">
            <a:avLst/>
          </a:prstGeom>
          <a:noFill/>
        </p:spPr>
        <p:txBody>
          <a:bodyPr wrap="square" rtlCol="0">
            <a:spAutoFit/>
          </a:bodyPr>
          <a:lstStyle/>
          <a:p>
            <a:pPr algn="ctr"/>
            <a:r>
              <a:rPr lang="ja-JP" altLang="en-US" sz="4800" dirty="0">
                <a:latin typeface="HG創英角ﾎﾟｯﾌﾟ体" panose="040B0A09000000000000" pitchFamily="49" charset="-128"/>
                <a:ea typeface="HG創英角ﾎﾟｯﾌﾟ体" panose="040B0A09000000000000" pitchFamily="49" charset="-128"/>
              </a:rPr>
              <a:t>紀宝スポーツクラブ</a:t>
            </a:r>
          </a:p>
        </p:txBody>
      </p:sp>
      <p:sp>
        <p:nvSpPr>
          <p:cNvPr id="5" name="テキスト ボックス 4"/>
          <p:cNvSpPr txBox="1"/>
          <p:nvPr/>
        </p:nvSpPr>
        <p:spPr>
          <a:xfrm>
            <a:off x="1059692" y="1476732"/>
            <a:ext cx="9069046" cy="3970318"/>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紀宝町田代体育館、鵜殿体育館、公民館</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新体操／ストリートダンス／エアロビックス／ストレッチ／太極拳／硬式テニス／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剣道／硬式バレー／彫紙アート／エコクラフト／</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パッチワーク／中国語／　レグフォークダンス</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サークル</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グラウンドゴルフ／ソフトテニス／ソフトバレー／</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ミニバスケット／サッカー</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イベント・行事</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元気づくり体験（健康ストレッチ）／</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グラウンドゴルフ交流会／健康チェック／</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ソフトテニス交流会／ミニバスケット交流会</a:t>
            </a:r>
          </a:p>
          <a:p>
            <a:endParaRPr lang="ja-JP" altLang="en-US" dirty="0">
              <a:latin typeface="HG創英角ﾎﾟｯﾌﾟ体" panose="040B0A09000000000000" pitchFamily="49" charset="-128"/>
              <a:ea typeface="HG創英角ﾎﾟｯﾌﾟ体" panose="040B0A09000000000000" pitchFamily="49" charset="-128"/>
            </a:endParaRPr>
          </a:p>
        </p:txBody>
      </p:sp>
      <p:pic>
        <p:nvPicPr>
          <p:cNvPr id="2" name="図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91127" y="2857757"/>
            <a:ext cx="4876800" cy="3657600"/>
          </a:xfrm>
          <a:prstGeom prst="rect">
            <a:avLst/>
          </a:prstGeom>
        </p:spPr>
      </p:pic>
    </p:spTree>
    <p:extLst>
      <p:ext uri="{BB962C8B-B14F-4D97-AF65-F5344CB8AC3E}">
        <p14:creationId xmlns:p14="http://schemas.microsoft.com/office/powerpoint/2010/main" val="73127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68710" y="1006906"/>
            <a:ext cx="11718211" cy="3693319"/>
          </a:xfrm>
          <a:prstGeom prst="rect">
            <a:avLst/>
          </a:prstGeom>
          <a:noFill/>
          <a:effectLst>
            <a:outerShdw blurRad="50800" dist="50800" dir="5400000" algn="ctr" rotWithShape="0">
              <a:schemeClr val="bg1"/>
            </a:outerShdw>
            <a:reflection stA="45000" endPos="6000" dist="50800" dir="5400000" sy="-100000" algn="bl" rotWithShape="0"/>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東員町総合体育館、東員町武道館、東員町スポーツ公園陸上競技場</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おすすめの教室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・中国式健康づくり体操</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穏やかな動きと深い呼吸で希を養いストレス解消、健康増進、転倒防止対策などに効果的です。</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年齢に関係なく始められ、元気で長生き、快適に過ごしたい人のための楽しい教室です。</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・リラックスストレッチ</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女性限定教室！メノポーズケア（更年期障害予防改善）を中心とした、肩こり、腰痛予防改善の</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運動です。運動が苦手でも無理なくおこなえるソフトな動きです。</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身体の状態維持、また向上するために必要な運動をおこないます。</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・いきいきウォーキング</a:t>
            </a: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スローテンポの音楽に合わせ楽しく体を動かし一緒に汗をかきましょう！体力アップ、筋力アップ</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に効果的です。初めての方でも安心して参加できます。</a:t>
            </a:r>
          </a:p>
        </p:txBody>
      </p:sp>
      <p:sp>
        <p:nvSpPr>
          <p:cNvPr id="6" name="テキスト ボックス 5"/>
          <p:cNvSpPr txBox="1"/>
          <p:nvPr/>
        </p:nvSpPr>
        <p:spPr>
          <a:xfrm>
            <a:off x="1375131" y="181503"/>
            <a:ext cx="8321292"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とういんフレンドリークラブ</a:t>
            </a:r>
          </a:p>
        </p:txBody>
      </p:sp>
      <p:pic>
        <p:nvPicPr>
          <p:cNvPr id="3" name="図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97274" y="4759216"/>
            <a:ext cx="2783999" cy="1993956"/>
          </a:xfrm>
          <a:prstGeom prst="rect">
            <a:avLst/>
          </a:prstGeom>
        </p:spPr>
      </p:pic>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01077" y="4759216"/>
            <a:ext cx="2783999" cy="1993956"/>
          </a:xfrm>
          <a:prstGeom prst="rect">
            <a:avLst/>
          </a:prstGeom>
        </p:spPr>
      </p:pic>
      <p:pic>
        <p:nvPicPr>
          <p:cNvPr id="7" name="図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93470" y="4759216"/>
            <a:ext cx="2784000" cy="1993955"/>
          </a:xfrm>
          <a:prstGeom prst="rect">
            <a:avLst/>
          </a:prstGeom>
        </p:spPr>
      </p:pic>
      <p:pic>
        <p:nvPicPr>
          <p:cNvPr id="2" name="図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05247" y="98966"/>
            <a:ext cx="1102040" cy="1289106"/>
          </a:xfrm>
          <a:prstGeom prst="rect">
            <a:avLst/>
          </a:prstGeom>
        </p:spPr>
      </p:pic>
      <p:pic>
        <p:nvPicPr>
          <p:cNvPr id="8" name="図 7"/>
          <p:cNvPicPr>
            <a:picLocks noChangeAspect="1"/>
          </p:cNvPicPr>
          <p:nvPr/>
        </p:nvPicPr>
        <p:blipFill>
          <a:blip r:embed="rId6" cstate="email">
            <a:extLst>
              <a:ext uri="{28A0092B-C50C-407E-A947-70E740481C1C}">
                <a14:useLocalDpi xmlns:a14="http://schemas.microsoft.com/office/drawing/2010/main"/>
              </a:ext>
            </a:extLst>
          </a:blip>
          <a:srcRect l="7954" t="8296" r="6107" b="7259"/>
          <a:stretch>
            <a:fillRect/>
          </a:stretch>
        </p:blipFill>
        <p:spPr bwMode="auto">
          <a:xfrm>
            <a:off x="11363021" y="181503"/>
            <a:ext cx="723900" cy="71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3287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951932" y="76199"/>
            <a:ext cx="5190760" cy="2510151"/>
          </a:xfrm>
          <a:prstGeom prst="rect">
            <a:avLst/>
          </a:prstGeom>
        </p:spPr>
      </p:pic>
      <p:sp>
        <p:nvSpPr>
          <p:cNvPr id="5" name="テキスト ボックス 4"/>
          <p:cNvSpPr txBox="1"/>
          <p:nvPr/>
        </p:nvSpPr>
        <p:spPr>
          <a:xfrm>
            <a:off x="0" y="2497522"/>
            <a:ext cx="11577484" cy="4247317"/>
          </a:xfrm>
          <a:prstGeom prst="rect">
            <a:avLst/>
          </a:prstGeom>
          <a:noFill/>
          <a:effectLst>
            <a:outerShdw blurRad="50800" dist="50800" dir="5400000" algn="ctr" rotWithShape="0">
              <a:schemeClr val="bg1"/>
            </a:outerShdw>
            <a:reflection stA="45000" endPos="6000" dist="50800" dir="5400000" sy="-100000" algn="bl" rotWithShape="0"/>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a:t>
            </a:r>
            <a:r>
              <a:rPr lang="ja-JP" altLang="en-US" dirty="0" err="1">
                <a:latin typeface="HG創英角ﾎﾟｯﾌﾟ体" panose="040B0A09000000000000" pitchFamily="49" charset="-128"/>
                <a:ea typeface="HG創英角ﾎﾟｯﾌﾟ体" panose="040B0A09000000000000" pitchFamily="49" charset="-128"/>
              </a:rPr>
              <a:t>あ</a:t>
            </a:r>
            <a:r>
              <a:rPr lang="ja-JP" altLang="en-US" dirty="0">
                <a:latin typeface="HG創英角ﾎﾟｯﾌﾟ体" panose="040B0A09000000000000" pitchFamily="49" charset="-128"/>
                <a:ea typeface="HG創英角ﾎﾟｯﾌﾟ体" panose="040B0A09000000000000" pitchFamily="49" charset="-128"/>
              </a:rPr>
              <a:t>さけプラザ、勤労者市民交流センター、三浜文化会館、　ユーユーカイカン、</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ＮＡＳＰＡ、三重団地メインセンター、川越町総合体育館、四日市中央緑地公園、</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羽津北小学校、笹川中学校、浜田小学校</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おすすめのプログラム</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（大人）</a:t>
            </a:r>
          </a:p>
          <a:p>
            <a:r>
              <a:rPr lang="ja-JP" altLang="en-US" dirty="0">
                <a:latin typeface="HG創英角ﾎﾟｯﾌﾟ体" panose="040B0A09000000000000" pitchFamily="49" charset="-128"/>
                <a:ea typeface="HG創英角ﾎﾟｯﾌﾟ体" panose="040B0A09000000000000" pitchFamily="49" charset="-128"/>
              </a:rPr>
              <a:t>　・ウェルネスヨガ</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パワーヨガ</a:t>
            </a:r>
          </a:p>
          <a:p>
            <a:r>
              <a:rPr lang="ja-JP" altLang="en-US" dirty="0">
                <a:latin typeface="HG創英角ﾎﾟｯﾌﾟ体" panose="040B0A09000000000000" pitchFamily="49" charset="-128"/>
                <a:ea typeface="HG創英角ﾎﾟｯﾌﾟ体" panose="040B0A09000000000000" pitchFamily="49" charset="-128"/>
              </a:rPr>
              <a:t>　　毎週月曜日</a:t>
            </a:r>
            <a:r>
              <a:rPr lang="en-US" altLang="ja-JP" dirty="0">
                <a:latin typeface="HG創英角ﾎﾟｯﾌﾟ体" panose="040B0A09000000000000" pitchFamily="49" charset="-128"/>
                <a:ea typeface="HG創英角ﾎﾟｯﾌﾟ体" panose="040B0A09000000000000" pitchFamily="49" charset="-128"/>
              </a:rPr>
              <a:t>9</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30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10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30/10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40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11</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40</a:t>
            </a:r>
            <a:r>
              <a:rPr lang="ja-JP" altLang="en-US" dirty="0">
                <a:latin typeface="HG創英角ﾎﾟｯﾌﾟ体" panose="040B0A09000000000000" pitchFamily="49" charset="-128"/>
                <a:ea typeface="HG創英角ﾎﾟｯﾌﾟ体" panose="040B0A09000000000000" pitchFamily="49" charset="-128"/>
              </a:rPr>
              <a:t>（四日市市総合体育館）</a:t>
            </a:r>
          </a:p>
          <a:p>
            <a:r>
              <a:rPr lang="ja-JP" altLang="en-US" dirty="0">
                <a:latin typeface="HG創英角ﾎﾟｯﾌﾟ体" panose="040B0A09000000000000" pitchFamily="49" charset="-128"/>
                <a:ea typeface="HG創英角ﾎﾟｯﾌﾟ体" panose="040B0A09000000000000" pitchFamily="49" charset="-128"/>
              </a:rPr>
              <a:t>　・バランスコーディネーション</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脂肪燃焼</a:t>
            </a:r>
          </a:p>
          <a:p>
            <a:r>
              <a:rPr lang="ja-JP" altLang="en-US" dirty="0">
                <a:latin typeface="HG創英角ﾎﾟｯﾌﾟ体" panose="040B0A09000000000000" pitchFamily="49" charset="-128"/>
                <a:ea typeface="HG創英角ﾎﾟｯﾌﾟ体" panose="040B0A09000000000000" pitchFamily="49" charset="-128"/>
              </a:rPr>
              <a:t>　　毎週金曜日</a:t>
            </a:r>
            <a:r>
              <a:rPr lang="en-US" altLang="ja-JP" dirty="0">
                <a:latin typeface="HG創英角ﾎﾟｯﾌﾟ体" panose="040B0A09000000000000" pitchFamily="49" charset="-128"/>
                <a:ea typeface="HG創英角ﾎﾟｯﾌﾟ体" panose="040B0A09000000000000" pitchFamily="49" charset="-128"/>
              </a:rPr>
              <a:t>19</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10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19</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55/20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00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20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45</a:t>
            </a:r>
            <a:r>
              <a:rPr lang="ja-JP" altLang="en-US" dirty="0">
                <a:latin typeface="HG創英角ﾎﾟｯﾌﾟ体" panose="040B0A09000000000000" pitchFamily="49" charset="-128"/>
                <a:ea typeface="HG創英角ﾎﾟｯﾌﾟ体" panose="040B0A09000000000000" pitchFamily="49" charset="-128"/>
              </a:rPr>
              <a:t>（</a:t>
            </a:r>
            <a:r>
              <a:rPr lang="ja-JP" altLang="en-US" dirty="0" err="1">
                <a:latin typeface="HG創英角ﾎﾟｯﾌﾟ体" panose="040B0A09000000000000" pitchFamily="49" charset="-128"/>
                <a:ea typeface="HG創英角ﾎﾟｯﾌﾟ体" panose="040B0A09000000000000" pitchFamily="49" charset="-128"/>
              </a:rPr>
              <a:t>あ</a:t>
            </a:r>
            <a:r>
              <a:rPr lang="ja-JP" altLang="en-US" dirty="0">
                <a:latin typeface="HG創英角ﾎﾟｯﾌﾟ体" panose="040B0A09000000000000" pitchFamily="49" charset="-128"/>
                <a:ea typeface="HG創英角ﾎﾟｯﾌﾟ体" panose="040B0A09000000000000" pitchFamily="49" charset="-128"/>
              </a:rPr>
              <a:t>さけプラザ）</a:t>
            </a:r>
          </a:p>
          <a:p>
            <a:r>
              <a:rPr lang="ja-JP" altLang="en-US" dirty="0">
                <a:latin typeface="HG創英角ﾎﾟｯﾌﾟ体" panose="040B0A09000000000000" pitchFamily="49" charset="-128"/>
                <a:ea typeface="HG創英角ﾎﾟｯﾌﾟ体" panose="040B0A09000000000000" pitchFamily="49" charset="-128"/>
              </a:rPr>
              <a:t>（子ども）</a:t>
            </a:r>
          </a:p>
          <a:p>
            <a:r>
              <a:rPr lang="ja-JP" altLang="en-US" dirty="0">
                <a:latin typeface="HG創英角ﾎﾟｯﾌﾟ体" panose="040B0A09000000000000" pitchFamily="49" charset="-128"/>
                <a:ea typeface="HG創英角ﾎﾟｯﾌﾟ体" panose="040B0A09000000000000" pitchFamily="49" charset="-128"/>
              </a:rPr>
              <a:t>　・陸上競技</a:t>
            </a:r>
          </a:p>
          <a:p>
            <a:r>
              <a:rPr lang="ja-JP" altLang="en-US" dirty="0">
                <a:latin typeface="HG創英角ﾎﾟｯﾌﾟ体" panose="040B0A09000000000000" pitchFamily="49" charset="-128"/>
                <a:ea typeface="HG創英角ﾎﾟｯﾌﾟ体" panose="040B0A09000000000000" pitchFamily="49" charset="-128"/>
              </a:rPr>
              <a:t>　　毎週水曜日</a:t>
            </a:r>
            <a:r>
              <a:rPr lang="en-US" altLang="ja-JP" dirty="0">
                <a:latin typeface="HG創英角ﾎﾟｯﾌﾟ体" panose="040B0A09000000000000" pitchFamily="49" charset="-128"/>
                <a:ea typeface="HG創英角ﾎﾟｯﾌﾟ体" panose="040B0A09000000000000" pitchFamily="49" charset="-128"/>
              </a:rPr>
              <a:t>19</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00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20</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45</a:t>
            </a:r>
            <a:r>
              <a:rPr lang="ja-JP" altLang="en-US" dirty="0">
                <a:latin typeface="HG創英角ﾎﾟｯﾌﾟ体" panose="040B0A09000000000000" pitchFamily="49" charset="-128"/>
                <a:ea typeface="HG創英角ﾎﾟｯﾌﾟ体" panose="040B0A09000000000000" pitchFamily="49" charset="-128"/>
              </a:rPr>
              <a:t>＆土曜日</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時間変則</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（四日市中央緑地）</a:t>
            </a:r>
          </a:p>
          <a:p>
            <a:r>
              <a:rPr lang="ja-JP" altLang="en-US" dirty="0">
                <a:latin typeface="HG創英角ﾎﾟｯﾌﾟ体" panose="040B0A09000000000000" pitchFamily="49" charset="-128"/>
                <a:ea typeface="HG創英角ﾎﾟｯﾌﾟ体" panose="040B0A09000000000000" pitchFamily="49" charset="-128"/>
              </a:rPr>
              <a:t>　・キッズダンス</a:t>
            </a:r>
          </a:p>
          <a:p>
            <a:r>
              <a:rPr lang="ja-JP" altLang="en-US" dirty="0">
                <a:latin typeface="HG創英角ﾎﾟｯﾌﾟ体" panose="040B0A09000000000000" pitchFamily="49" charset="-128"/>
                <a:ea typeface="HG創英角ﾎﾟｯﾌﾟ体" panose="040B0A09000000000000" pitchFamily="49" charset="-128"/>
              </a:rPr>
              <a:t>　　毎週金曜日</a:t>
            </a:r>
            <a:r>
              <a:rPr lang="en-US" altLang="ja-JP" dirty="0">
                <a:latin typeface="HG創英角ﾎﾟｯﾌﾟ体" panose="040B0A09000000000000" pitchFamily="49" charset="-128"/>
                <a:ea typeface="HG創英角ﾎﾟｯﾌﾟ体" panose="040B0A09000000000000" pitchFamily="49" charset="-128"/>
              </a:rPr>
              <a:t>16</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35</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19</a:t>
            </a:r>
            <a:r>
              <a:rPr lang="ja-JP" altLang="en-US" dirty="0">
                <a:latin typeface="HG創英角ﾎﾟｯﾌﾟ体" panose="040B0A09000000000000" pitchFamily="49" charset="-128"/>
                <a:ea typeface="HG創英角ﾎﾟｯﾌﾟ体" panose="040B0A09000000000000" pitchFamily="49" charset="-128"/>
              </a:rPr>
              <a:t>：</a:t>
            </a:r>
            <a:r>
              <a:rPr lang="en-US" altLang="ja-JP" dirty="0">
                <a:latin typeface="HG創英角ﾎﾟｯﾌﾟ体" panose="040B0A09000000000000" pitchFamily="49" charset="-128"/>
                <a:ea typeface="HG創英角ﾎﾟｯﾌﾟ体" panose="040B0A09000000000000" pitchFamily="49" charset="-128"/>
              </a:rPr>
              <a:t>00※</a:t>
            </a:r>
            <a:r>
              <a:rPr lang="ja-JP" altLang="en-US" dirty="0">
                <a:latin typeface="HG創英角ﾎﾟｯﾌﾟ体" panose="040B0A09000000000000" pitchFamily="49" charset="-128"/>
                <a:ea typeface="HG創英角ﾎﾟｯﾌﾟ体" panose="040B0A09000000000000" pitchFamily="49" charset="-128"/>
              </a:rPr>
              <a:t>年齢に応じて</a:t>
            </a:r>
            <a:r>
              <a:rPr lang="en-US" altLang="ja-JP" dirty="0">
                <a:latin typeface="HG創英角ﾎﾟｯﾌﾟ体" panose="040B0A09000000000000" pitchFamily="49" charset="-128"/>
                <a:ea typeface="HG創英角ﾎﾟｯﾌﾟ体" panose="040B0A09000000000000" pitchFamily="49" charset="-128"/>
              </a:rPr>
              <a:t>3</a:t>
            </a:r>
            <a:r>
              <a:rPr lang="ja-JP" altLang="en-US" dirty="0">
                <a:latin typeface="HG創英角ﾎﾟｯﾌﾟ体" panose="040B0A09000000000000" pitchFamily="49" charset="-128"/>
                <a:ea typeface="HG創英角ﾎﾟｯﾌﾟ体" panose="040B0A09000000000000" pitchFamily="49" charset="-128"/>
              </a:rPr>
              <a:t>クラス（</a:t>
            </a:r>
            <a:r>
              <a:rPr lang="ja-JP" altLang="en-US" dirty="0" err="1">
                <a:latin typeface="HG創英角ﾎﾟｯﾌﾟ体" panose="040B0A09000000000000" pitchFamily="49" charset="-128"/>
                <a:ea typeface="HG創英角ﾎﾟｯﾌﾟ体" panose="040B0A09000000000000" pitchFamily="49" charset="-128"/>
              </a:rPr>
              <a:t>あ</a:t>
            </a:r>
            <a:r>
              <a:rPr lang="ja-JP" altLang="en-US" dirty="0">
                <a:latin typeface="HG創英角ﾎﾟｯﾌﾟ体" panose="040B0A09000000000000" pitchFamily="49" charset="-128"/>
                <a:ea typeface="HG創英角ﾎﾟｯﾌﾟ体" panose="040B0A09000000000000" pitchFamily="49" charset="-128"/>
              </a:rPr>
              <a:t>さけプラザ）</a:t>
            </a:r>
          </a:p>
        </p:txBody>
      </p:sp>
      <p:pic>
        <p:nvPicPr>
          <p:cNvPr id="9" name="図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40733" y="76199"/>
            <a:ext cx="723600" cy="723600"/>
          </a:xfrm>
          <a:prstGeom prst="rect">
            <a:avLst/>
          </a:prstGeom>
        </p:spPr>
      </p:pic>
      <p:pic>
        <p:nvPicPr>
          <p:cNvPr id="10" name="図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3691" y="426350"/>
            <a:ext cx="1759136" cy="1608927"/>
          </a:xfrm>
          <a:prstGeom prst="rect">
            <a:avLst/>
          </a:prstGeom>
        </p:spPr>
      </p:pic>
      <p:pic>
        <p:nvPicPr>
          <p:cNvPr id="11" name="図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84333" y="4577165"/>
            <a:ext cx="2880000" cy="2160000"/>
          </a:xfrm>
          <a:prstGeom prst="rect">
            <a:avLst/>
          </a:prstGeom>
        </p:spPr>
      </p:pic>
      <p:pic>
        <p:nvPicPr>
          <p:cNvPr id="12" name="図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74983" y="2322680"/>
            <a:ext cx="2880000" cy="2160001"/>
          </a:xfrm>
          <a:prstGeom prst="rect">
            <a:avLst/>
          </a:prstGeom>
        </p:spPr>
      </p:pic>
    </p:spTree>
    <p:extLst>
      <p:ext uri="{BB962C8B-B14F-4D97-AF65-F5344CB8AC3E}">
        <p14:creationId xmlns:p14="http://schemas.microsoft.com/office/powerpoint/2010/main" val="1370676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51667" y="1496868"/>
            <a:ext cx="7597713" cy="5078313"/>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楠体育館、楠交流会館等</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おすすめの教室</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・大人が楽しむ体操教室</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脳とカラダを鍛えるコーディネーショントレーニングです。</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ちょっぴり厳しく筋力トレーニングもします。子供参加ＯＫ。</a:t>
            </a:r>
          </a:p>
          <a:p>
            <a:r>
              <a:rPr lang="ja-JP" altLang="en-US" dirty="0">
                <a:latin typeface="HG創英角ﾎﾟｯﾌﾟ体" panose="040B0A09000000000000" pitchFamily="49" charset="-128"/>
                <a:ea typeface="HG創英角ﾎﾟｯﾌﾟ体" panose="040B0A09000000000000" pitchFamily="49" charset="-128"/>
              </a:rPr>
              <a:t>・ポルドブラ</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Ｐｏｒｄｄｅｂｒａｓ</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ポルドブラ</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とは立って行うピラティス、</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ダンス系コンディショニングプログラムです。動きはゆっくり</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心地よい音楽をＢＧＭに、バレエやダンスのようなしなやかな</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動きを用いながら、体幹や柔軟性を養うようプログラムされて</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います。</a:t>
            </a:r>
          </a:p>
          <a:p>
            <a:r>
              <a:rPr lang="ja-JP" altLang="en-US" dirty="0">
                <a:latin typeface="HG創英角ﾎﾟｯﾌﾟ体" panose="040B0A09000000000000" pitchFamily="49" charset="-128"/>
                <a:ea typeface="HG創英角ﾎﾟｯﾌﾟ体" panose="040B0A09000000000000" pitchFamily="49" charset="-128"/>
              </a:rPr>
              <a:t>・親子３Ｂ体操</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３Ｂ体操とは、遊びの要素を取り入れ、誰でも無理なく楽しむ</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ことができる体操です。このプログラムは親子で参加になり</a:t>
            </a:r>
            <a:r>
              <a:rPr lang="ja-JP" altLang="en-US" dirty="0" err="1">
                <a:latin typeface="HG創英角ﾎﾟｯﾌﾟ体" panose="040B0A09000000000000" pitchFamily="49" charset="-128"/>
                <a:ea typeface="HG創英角ﾎﾟｯﾌﾟ体" panose="040B0A09000000000000" pitchFamily="49" charset="-128"/>
              </a:rPr>
              <a:t>ま</a:t>
            </a:r>
            <a:r>
              <a:rPr lang="ja-JP" altLang="en-US" dirty="0">
                <a:latin typeface="HG創英角ﾎﾟｯﾌﾟ体" panose="040B0A09000000000000" pitchFamily="49" charset="-128"/>
                <a:ea typeface="HG創英角ﾎﾟｯﾌﾟ体" panose="040B0A09000000000000" pitchFamily="49" charset="-128"/>
              </a:rPr>
              <a:t>　　</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す。リズムに合わせて楽しく体操しましょう。</a:t>
            </a:r>
            <a:endParaRPr lang="en-US" altLang="ja-JP" dirty="0">
              <a:latin typeface="HG創英角ﾎﾟｯﾌﾟ体" panose="040B0A09000000000000" pitchFamily="49" charset="-128"/>
              <a:ea typeface="HG創英角ﾎﾟｯﾌﾟ体" panose="040B0A09000000000000" pitchFamily="49" charset="-128"/>
            </a:endParaRPr>
          </a:p>
          <a:p>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a:t>
            </a:r>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他にも色々な教室を行っています。</a:t>
            </a:r>
            <a:endParaRPr lang="en-US" altLang="ja-JP" dirty="0">
              <a:latin typeface="HG創英角ﾎﾟｯﾌﾟ体" panose="040B0A09000000000000" pitchFamily="49" charset="-128"/>
              <a:ea typeface="HG創英角ﾎﾟｯﾌﾟ体" panose="040B0A09000000000000" pitchFamily="49" charset="-128"/>
            </a:endParaRPr>
          </a:p>
          <a:p>
            <a:r>
              <a:rPr lang="ja-JP" altLang="en-US" dirty="0">
                <a:latin typeface="HG創英角ﾎﾟｯﾌﾟ体" panose="040B0A09000000000000" pitchFamily="49" charset="-128"/>
                <a:ea typeface="HG創英角ﾎﾟｯﾌﾟ体" panose="040B0A09000000000000" pitchFamily="49" charset="-128"/>
              </a:rPr>
              <a:t>　　詳細は「</a:t>
            </a:r>
            <a:r>
              <a:rPr lang="ja-JP" altLang="en-US" dirty="0" err="1">
                <a:latin typeface="HG創英角ﾎﾟｯﾌﾟ体" panose="040B0A09000000000000" pitchFamily="49" charset="-128"/>
                <a:ea typeface="HG創英角ﾎﾟｯﾌﾟ体" panose="040B0A09000000000000" pitchFamily="49" charset="-128"/>
              </a:rPr>
              <a:t>くすぽ</a:t>
            </a:r>
            <a:r>
              <a:rPr lang="ja-JP" altLang="en-US" dirty="0">
                <a:latin typeface="HG創英角ﾎﾟｯﾌﾟ体" panose="040B0A09000000000000" pitchFamily="49" charset="-128"/>
                <a:ea typeface="HG創英角ﾎﾟｯﾌﾟ体" panose="040B0A09000000000000" pitchFamily="49" charset="-128"/>
              </a:rPr>
              <a:t>スポーツパーク」のホームページをご覧ください。</a:t>
            </a:r>
          </a:p>
        </p:txBody>
      </p:sp>
      <p:sp>
        <p:nvSpPr>
          <p:cNvPr id="13" name="テキスト ボックス 12"/>
          <p:cNvSpPr txBox="1"/>
          <p:nvPr/>
        </p:nvSpPr>
        <p:spPr>
          <a:xfrm>
            <a:off x="1303357" y="405100"/>
            <a:ext cx="8462256"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ＮＰＯ法人楠スポーツクラブ</a:t>
            </a:r>
          </a:p>
        </p:txBody>
      </p:sp>
      <p:pic>
        <p:nvPicPr>
          <p:cNvPr id="3" name="図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785613" y="4572003"/>
            <a:ext cx="3960000" cy="2143858"/>
          </a:xfrm>
          <a:prstGeom prst="rect">
            <a:avLst/>
          </a:prstGeom>
        </p:spPr>
      </p:pic>
      <p:pic>
        <p:nvPicPr>
          <p:cNvPr id="4" name="図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85613" y="2178543"/>
            <a:ext cx="3960000" cy="2273029"/>
          </a:xfrm>
          <a:prstGeom prst="rect">
            <a:avLst/>
          </a:prstGeom>
        </p:spPr>
      </p:pic>
      <p:pic>
        <p:nvPicPr>
          <p:cNvPr id="2" name="図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29218" y="405100"/>
            <a:ext cx="1580987" cy="1488461"/>
          </a:xfrm>
          <a:prstGeom prst="rect">
            <a:avLst/>
          </a:prstGeom>
        </p:spPr>
      </p:pic>
      <p:pic>
        <p:nvPicPr>
          <p:cNvPr id="7" name="図 6"/>
          <p:cNvPicPr>
            <a:picLocks noChangeAspect="1"/>
          </p:cNvPicPr>
          <p:nvPr/>
        </p:nvPicPr>
        <p:blipFill>
          <a:blip r:embed="rId5" cstate="email">
            <a:extLst>
              <a:ext uri="{28A0092B-C50C-407E-A947-70E740481C1C}">
                <a14:useLocalDpi xmlns:a14="http://schemas.microsoft.com/office/drawing/2010/main"/>
              </a:ext>
            </a:extLst>
          </a:blip>
          <a:srcRect l="8046" t="9244" r="7903" b="9525"/>
          <a:stretch>
            <a:fillRect/>
          </a:stretch>
        </p:blipFill>
        <p:spPr bwMode="auto">
          <a:xfrm>
            <a:off x="11397950" y="94729"/>
            <a:ext cx="695325" cy="744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034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05683" y="1454345"/>
            <a:ext cx="7135916" cy="1200329"/>
          </a:xfrm>
          <a:prstGeom prst="rect">
            <a:avLst/>
          </a:prstGeom>
          <a:noFill/>
          <a:effectLst>
            <a:outerShdw sx="1000" sy="1000" algn="ctr" rotWithShape="0">
              <a:schemeClr val="bg1"/>
            </a:outerShdw>
          </a:effectLst>
        </p:spPr>
        <p:txBody>
          <a:bodyPr wrap="square" rtlCol="0">
            <a:spAutoFit/>
          </a:bodyPr>
          <a:lstStyle/>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活動場所</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保々中学校、保々小学校</a:t>
            </a:r>
          </a:p>
          <a:p>
            <a:r>
              <a:rPr lang="en-US" altLang="ja-JP" dirty="0">
                <a:latin typeface="HG創英角ﾎﾟｯﾌﾟ体" panose="040B0A09000000000000" pitchFamily="49" charset="-128"/>
                <a:ea typeface="HG創英角ﾎﾟｯﾌﾟ体" panose="040B0A09000000000000" pitchFamily="49" charset="-128"/>
              </a:rPr>
              <a:t>【</a:t>
            </a:r>
            <a:r>
              <a:rPr lang="ja-JP" altLang="en-US" dirty="0">
                <a:latin typeface="HG創英角ﾎﾟｯﾌﾟ体" panose="040B0A09000000000000" pitchFamily="49" charset="-128"/>
                <a:ea typeface="HG創英角ﾎﾟｯﾌﾟ体" panose="040B0A09000000000000" pitchFamily="49" charset="-128"/>
              </a:rPr>
              <a:t>活動内容</a:t>
            </a:r>
            <a:r>
              <a:rPr lang="en-US" altLang="ja-JP" dirty="0">
                <a:latin typeface="HG創英角ﾎﾟｯﾌﾟ体" panose="040B0A09000000000000" pitchFamily="49" charset="-128"/>
                <a:ea typeface="HG創英角ﾎﾟｯﾌﾟ体" panose="040B0A09000000000000" pitchFamily="49" charset="-128"/>
              </a:rPr>
              <a:t>】</a:t>
            </a:r>
          </a:p>
          <a:p>
            <a:r>
              <a:rPr lang="ja-JP" altLang="en-US" dirty="0">
                <a:latin typeface="HG創英角ﾎﾟｯﾌﾟ体" panose="040B0A09000000000000" pitchFamily="49" charset="-128"/>
                <a:ea typeface="HG創英角ﾎﾟｯﾌﾟ体" panose="040B0A09000000000000" pitchFamily="49" charset="-128"/>
              </a:rPr>
              <a:t>　詳しくはクラブにお問い合わせください。</a:t>
            </a:r>
          </a:p>
        </p:txBody>
      </p:sp>
      <p:sp>
        <p:nvSpPr>
          <p:cNvPr id="13" name="テキスト ボックス 12"/>
          <p:cNvSpPr txBox="1"/>
          <p:nvPr/>
        </p:nvSpPr>
        <p:spPr>
          <a:xfrm>
            <a:off x="1911764" y="512227"/>
            <a:ext cx="8462256" cy="830997"/>
          </a:xfrm>
          <a:prstGeom prst="rect">
            <a:avLst/>
          </a:prstGeom>
          <a:noFill/>
        </p:spPr>
        <p:txBody>
          <a:bodyPr wrap="square" rtlCol="0">
            <a:spAutoFit/>
          </a:bodyPr>
          <a:lstStyle/>
          <a:p>
            <a:r>
              <a:rPr lang="ja-JP" altLang="en-US" sz="4800" dirty="0">
                <a:latin typeface="HG創英角ﾎﾟｯﾌﾟ体" panose="040B0A09000000000000" pitchFamily="49" charset="-128"/>
                <a:ea typeface="HG創英角ﾎﾟｯﾌﾟ体" panose="040B0A09000000000000" pitchFamily="49" charset="-128"/>
              </a:rPr>
              <a:t>保々ふれあいスポーツクラブ</a:t>
            </a:r>
          </a:p>
        </p:txBody>
      </p:sp>
      <p:pic>
        <p:nvPicPr>
          <p:cNvPr id="7" name="図 6"/>
          <p:cNvPicPr>
            <a:picLocks noChangeAspect="1"/>
          </p:cNvPicPr>
          <p:nvPr/>
        </p:nvPicPr>
        <p:blipFill rotWithShape="1">
          <a:blip r:embed="rId2" cstate="email">
            <a:extLst>
              <a:ext uri="{28A0092B-C50C-407E-A947-70E740481C1C}">
                <a14:useLocalDpi xmlns:a14="http://schemas.microsoft.com/office/drawing/2010/main"/>
              </a:ext>
            </a:extLst>
          </a:blip>
          <a:srcRect b="16276"/>
          <a:stretch/>
        </p:blipFill>
        <p:spPr>
          <a:xfrm>
            <a:off x="1578077" y="3469595"/>
            <a:ext cx="4320000" cy="2886213"/>
          </a:xfrm>
          <a:prstGeom prst="rect">
            <a:avLst/>
          </a:prstGeom>
        </p:spPr>
      </p:pic>
      <p:pic>
        <p:nvPicPr>
          <p:cNvPr id="8" name="図 7" descr="\\ss140239\sports推進\01地域スポーツＧ\01 広域スポーツセンター\00総合型クラブ関連資料\07クラブ活動写真\09保々ふれあいスポーツクラブ\卓球.pdf - Internet Explore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8597" y="3473861"/>
            <a:ext cx="4320000" cy="2881947"/>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rcRect l="9302" t="8539" r="7121" b="10419"/>
          <a:stretch>
            <a:fillRect/>
          </a:stretch>
        </p:blipFill>
        <p:spPr bwMode="auto">
          <a:xfrm>
            <a:off x="11279443" y="149274"/>
            <a:ext cx="723900" cy="72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6668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706</Words>
  <Application>Microsoft Office PowerPoint</Application>
  <PresentationFormat>ユーザー設定</PresentationFormat>
  <Paragraphs>684</Paragraphs>
  <Slides>59</Slides>
  <Notes>17</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59</vt:i4>
      </vt:variant>
    </vt:vector>
  </HeadingPairs>
  <TitlesOfParts>
    <vt:vector size="62" baseType="lpstr">
      <vt:lpstr>Office テーマ</vt:lpstr>
      <vt:lpstr>Acrobat Document</vt:lpstr>
      <vt:lpstr>Picture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mieken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南川 美穂</dc:creator>
  <cp:lastModifiedBy>FJ-USER</cp:lastModifiedBy>
  <cp:revision>80</cp:revision>
  <cp:lastPrinted>2020-10-08T02:27:30Z</cp:lastPrinted>
  <dcterms:created xsi:type="dcterms:W3CDTF">2020-10-07T08:19:11Z</dcterms:created>
  <dcterms:modified xsi:type="dcterms:W3CDTF">2021-02-01T00:01:20Z</dcterms:modified>
</cp:coreProperties>
</file>