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61" r:id="rId2"/>
    <p:sldId id="262" r:id="rId3"/>
    <p:sldId id="265" r:id="rId4"/>
    <p:sldId id="266" r:id="rId5"/>
    <p:sldId id="267" r:id="rId6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202" cy="495129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989" y="0"/>
            <a:ext cx="2918202" cy="495129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73413864-AE07-4E4F-91B6-ED80570765CC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184"/>
            <a:ext cx="2918202" cy="495129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989" y="9371184"/>
            <a:ext cx="2918202" cy="495129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DCADC279-406B-4336-8B60-8763DF2D24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353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2301678D-220F-4F3C-A8F4-FF7BDF7E6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="" xmlns:a16="http://schemas.microsoft.com/office/drawing/2014/main" id="{7E1F54F8-451F-4BE3-8AB9-3745FA807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A41D8A57-0D22-4FD0-B53D-91CB496CA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7FC7A074-5FD2-4482-B52D-47F250639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6295FAD4-02E7-4C5C-920F-1F3B8A09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9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FA2409B6-4B44-47D5-9DAF-58967828D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A5C03A95-B02D-483C-B662-209036B2A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203D0E8B-6FE8-41E7-A596-BDCA12ACC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A6052F4B-0BE3-4BD6-9EBB-51CF8575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257960BE-E1BC-4C46-A137-AA3D388D8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92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="" xmlns:a16="http://schemas.microsoft.com/office/drawing/2014/main" id="{6B3E6FED-F8E5-4770-8018-9C363E14D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08E0AB29-9D47-4AED-8488-DE469D8A8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0748B750-8CE7-4ECC-860C-FC57FD4E3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C02E770A-197C-439C-BA92-9FF034026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09DBDA41-9C78-46D2-9CDF-504FEEF48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04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CF09118A-A336-45FC-A899-774B3072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8DB3E6DE-B8AF-4429-B771-AFBF0FCF8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761E12C4-E89E-4364-855F-8068F81E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6468C29E-4598-441E-9300-EB52FA55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D593189F-F9E5-45CF-9919-F1581288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17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24F3C1DE-83E5-47A7-B444-4DDEEAB4F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A031396B-D645-4D57-AF39-77AE71295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2EAA711B-8786-4649-8641-D18BD657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AF9937BC-EE1F-4EEF-AEF9-98DFA785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8482C21C-99D4-4D2F-9CE7-407B4642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06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883C1DB3-6A5F-42CF-B0D5-EA021864B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C04B1AAD-B3D8-424A-8AF7-E377F986C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C015EF41-061B-4095-B2F7-5081489B7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BF462158-C2FF-46A2-BF03-CB967FBE6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B0012FF5-FA8A-4B44-8FB9-DD668449E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376BACC0-8952-4825-BB92-FEC2EECBE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19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EBC31B73-C780-40FB-BB80-9E61690A7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D5E8FEB5-0716-4C58-B266-0284F169A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DD20BDE0-CB78-4950-808B-8A5A794A0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="" xmlns:a16="http://schemas.microsoft.com/office/drawing/2014/main" id="{4170220A-C9AB-4D42-9F15-5E7A0FE707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="" xmlns:a16="http://schemas.microsoft.com/office/drawing/2014/main" id="{EA2ADD6C-E998-48CA-9A6C-2187588651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="" xmlns:a16="http://schemas.microsoft.com/office/drawing/2014/main" id="{F0A7A6BC-5E4A-4F4E-9586-E5EF2DC07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="" xmlns:a16="http://schemas.microsoft.com/office/drawing/2014/main" id="{91DBDD3E-97D5-45E0-9300-38BEEAC0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="" xmlns:a16="http://schemas.microsoft.com/office/drawing/2014/main" id="{6EB2821D-3472-4BA1-9E26-C07862B57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84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71C7F20D-D27E-48AE-83AE-FD0FB166C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2609BBC1-5E2A-432E-B60D-103B0FAD8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34689D60-4F05-4771-8492-B93828DA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C20AF826-5A91-4367-A2C6-D29B77AB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79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="" xmlns:a16="http://schemas.microsoft.com/office/drawing/2014/main" id="{8CD30850-FF3B-41B7-A3E4-D9B57328D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="" xmlns:a16="http://schemas.microsoft.com/office/drawing/2014/main" id="{547669B6-5004-4F91-8F7F-87CA60BC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="" xmlns:a16="http://schemas.microsoft.com/office/drawing/2014/main" id="{88064F14-0155-45B7-88F9-137F1D782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20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8FCE9F73-7F62-4F17-B909-00FD09FA3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8FE8FE61-0EB3-459E-BB42-5D33D75B3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B06F7AD0-EDA7-4139-BFCA-1B4A0FC58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4EFB42CB-0C6F-4ADF-8F09-F780D208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9B34C8A3-BE56-4E6A-B8A8-42FE4FC9F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13911486-5DBC-4F46-A623-337D879D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5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EBF31BDB-806A-4540-9E0C-857C89FD7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="" xmlns:a16="http://schemas.microsoft.com/office/drawing/2014/main" id="{6F47DF30-7375-4A34-A69B-0E4CFC2C5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1964546D-C2F6-4C00-82CB-8BACB6EAF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08564E2F-B2C1-46E5-80E4-4D121FCDD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DEA03F71-E34E-4C67-8EB4-F6A23E814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7FF69507-6B4F-4D14-8131-F21356C70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530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="" xmlns:a16="http://schemas.microsoft.com/office/drawing/2014/main" id="{46792853-83F6-4192-AD70-77532AFD1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0F114352-7E58-41AE-9D6A-FDA364C66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19C315C6-46D7-4296-A697-238DF186B8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8195B-2C1B-45D0-A583-DB2C363974F2}" type="datetimeFigureOut">
              <a:rPr kumimoji="1" lang="ja-JP" altLang="en-US" smtClean="0"/>
              <a:t>2021/1/5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8D07D867-05A8-4D7A-8062-386734DD0B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A520E0B8-4BE3-40B3-8652-C80F85773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8B8B-050F-4FF5-AAF3-084F41EF9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92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93700" y="675152"/>
            <a:ext cx="11268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肥料の定義</a:t>
            </a:r>
            <a:r>
              <a:rPr lang="ja-JP" altLang="en-US" dirty="0"/>
              <a:t>（</a:t>
            </a:r>
            <a:r>
              <a:rPr lang="ja-JP" altLang="en-US" dirty="0" smtClean="0"/>
              <a:t>肥料の品質確保等に関する法律</a:t>
            </a:r>
            <a:r>
              <a:rPr lang="ja-JP" altLang="en-US" dirty="0"/>
              <a:t>　第二条第一項）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9750" y="1044484"/>
            <a:ext cx="9563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①　</a:t>
            </a:r>
            <a:r>
              <a:rPr lang="ja-JP" altLang="en-US" u="sng" dirty="0"/>
              <a:t>植物の栄養に供すること</a:t>
            </a:r>
            <a:r>
              <a:rPr lang="ja-JP" altLang="en-US" dirty="0"/>
              <a:t>又は</a:t>
            </a:r>
            <a:r>
              <a:rPr lang="ja-JP" altLang="en-US" u="sng" dirty="0"/>
              <a:t>植物の栽培に資するため土壌に化学変化をもたらすこと</a:t>
            </a:r>
            <a:r>
              <a:rPr lang="ja-JP" altLang="en-US" dirty="0"/>
              <a:t>を</a:t>
            </a:r>
            <a:endParaRPr lang="en-US" altLang="ja-JP" dirty="0"/>
          </a:p>
          <a:p>
            <a:r>
              <a:rPr lang="ja-JP" altLang="en-US" dirty="0"/>
              <a:t>　　目的として</a:t>
            </a:r>
            <a:r>
              <a:rPr lang="ja-JP" altLang="en-US" b="1" dirty="0"/>
              <a:t>土壌に施されるもの</a:t>
            </a:r>
            <a:endParaRPr lang="en-US" altLang="ja-JP" dirty="0"/>
          </a:p>
          <a:p>
            <a:r>
              <a:rPr kumimoji="1" lang="ja-JP" altLang="en-US" dirty="0"/>
              <a:t>②　</a:t>
            </a:r>
            <a:r>
              <a:rPr kumimoji="1" lang="ja-JP" altLang="en-US" u="sng" dirty="0"/>
              <a:t>植物の栄養に供すること</a:t>
            </a:r>
            <a:r>
              <a:rPr kumimoji="1" lang="ja-JP" altLang="en-US" dirty="0"/>
              <a:t>を目的として</a:t>
            </a:r>
            <a:r>
              <a:rPr kumimoji="1" lang="ja-JP" altLang="en-US" b="1" dirty="0"/>
              <a:t>植物に施されるもの</a:t>
            </a:r>
            <a:endParaRPr kumimoji="1" lang="en-US" altLang="ja-JP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339" y="122935"/>
            <a:ext cx="523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b="1"/>
            </a:lvl1pPr>
          </a:lstStyle>
          <a:p>
            <a:r>
              <a:rPr lang="ja-JP" altLang="en-US" sz="2400" dirty="0"/>
              <a:t>肥料とは？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767085" y="268360"/>
            <a:ext cx="3312985" cy="1162682"/>
            <a:chOff x="2497265" y="343310"/>
            <a:chExt cx="3312985" cy="1162682"/>
          </a:xfrm>
        </p:grpSpPr>
        <p:sp>
          <p:nvSpPr>
            <p:cNvPr id="11" name="円弧 10"/>
            <p:cNvSpPr/>
            <p:nvPr/>
          </p:nvSpPr>
          <p:spPr>
            <a:xfrm rot="15676369">
              <a:off x="3238499" y="-251242"/>
              <a:ext cx="1016000" cy="2498467"/>
            </a:xfrm>
            <a:prstGeom prst="arc">
              <a:avLst>
                <a:gd name="adj1" fmla="val 16200000"/>
                <a:gd name="adj2" fmla="val 19954078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387777" y="343310"/>
              <a:ext cx="24224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Ｎ、Ｐ、Ｋ 等</a:t>
              </a: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7147832" y="256185"/>
            <a:ext cx="3312985" cy="1162682"/>
            <a:chOff x="2497265" y="343310"/>
            <a:chExt cx="3312985" cy="1162682"/>
          </a:xfrm>
        </p:grpSpPr>
        <p:sp>
          <p:nvSpPr>
            <p:cNvPr id="15" name="円弧 14"/>
            <p:cNvSpPr/>
            <p:nvPr/>
          </p:nvSpPr>
          <p:spPr>
            <a:xfrm rot="15676369">
              <a:off x="3238499" y="-251242"/>
              <a:ext cx="1016000" cy="2498467"/>
            </a:xfrm>
            <a:prstGeom prst="arc">
              <a:avLst>
                <a:gd name="adj1" fmla="val 16200000"/>
                <a:gd name="adj2" fmla="val 19954078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387777" y="343310"/>
              <a:ext cx="24224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Ｃａ、Ｍｇ 等</a:t>
              </a: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385786" y="2052336"/>
            <a:ext cx="114564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土壌改良資材の定義</a:t>
            </a:r>
            <a:r>
              <a:rPr lang="ja-JP" altLang="en-US" dirty="0"/>
              <a:t>（農水省の定義）</a:t>
            </a:r>
            <a:endParaRPr lang="en-US" altLang="ja-JP" dirty="0"/>
          </a:p>
          <a:p>
            <a:r>
              <a:rPr lang="ja-JP" altLang="en-US" dirty="0"/>
              <a:t>　土壌に施用し、</a:t>
            </a:r>
            <a:r>
              <a:rPr lang="ja-JP" altLang="en-US" u="sng" dirty="0"/>
              <a:t>土壌の物理的、化学的、生物的性質に変化をもたらし</a:t>
            </a:r>
            <a:r>
              <a:rPr lang="ja-JP" altLang="en-US" dirty="0"/>
              <a:t>、農業生産に役立たせる資材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b="1" dirty="0"/>
              <a:t>政令指定土壌改良資材の定義</a:t>
            </a:r>
            <a:r>
              <a:rPr lang="ja-JP" altLang="en-US" dirty="0"/>
              <a:t>（地力増進法　第十一条第一項）</a:t>
            </a:r>
            <a:endParaRPr lang="en-US" altLang="ja-JP" dirty="0"/>
          </a:p>
          <a:p>
            <a:r>
              <a:rPr kumimoji="1" lang="ja-JP" altLang="en-US" dirty="0"/>
              <a:t>　土壌改良資材のうち、品質の識別が必要であるが、品質の識別が困難であるため、品質表示が必要なもの。</a:t>
            </a:r>
          </a:p>
        </p:txBody>
      </p:sp>
      <p:sp>
        <p:nvSpPr>
          <p:cNvPr id="19" name="円/楕円 18"/>
          <p:cNvSpPr/>
          <p:nvPr/>
        </p:nvSpPr>
        <p:spPr>
          <a:xfrm>
            <a:off x="142339" y="4113150"/>
            <a:ext cx="5297266" cy="259598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2599539" y="3572305"/>
            <a:ext cx="9377602" cy="3203249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3580619" y="4203078"/>
            <a:ext cx="6883146" cy="246753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477865" y="3680196"/>
            <a:ext cx="187830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肥料</a:t>
            </a:r>
            <a:endParaRPr kumimoji="1" lang="en-US" altLang="ja-JP" dirty="0"/>
          </a:p>
          <a:p>
            <a:pPr algn="ctr"/>
            <a:r>
              <a:rPr lang="ja-JP" altLang="en-US" dirty="0"/>
              <a:t>（肥料取締法）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399755" y="3438407"/>
            <a:ext cx="163858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土壌改良剤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20551" y="3901727"/>
            <a:ext cx="259474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政令指定土壌改良資材</a:t>
            </a:r>
            <a:endParaRPr lang="en-US" altLang="ja-JP" dirty="0"/>
          </a:p>
          <a:p>
            <a:pPr algn="ctr"/>
            <a:r>
              <a:rPr kumimoji="1" lang="ja-JP" altLang="en-US" dirty="0"/>
              <a:t>（地力増進法）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191207" y="4547730"/>
            <a:ext cx="1097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化成肥料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963032" y="4986805"/>
            <a:ext cx="1097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石灰窒素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718080" y="5348763"/>
            <a:ext cx="73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堆肥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232429" y="5829215"/>
            <a:ext cx="1097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汚泥</a:t>
            </a:r>
            <a:r>
              <a:rPr kumimoji="1" lang="ja-JP" altLang="en-US" dirty="0"/>
              <a:t>肥料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83041" y="5384910"/>
            <a:ext cx="1620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動物の排泄物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640806" y="4869647"/>
            <a:ext cx="1215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苦土石灰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062476" y="4532126"/>
            <a:ext cx="996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熔リン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871704" y="5012139"/>
            <a:ext cx="1422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バーク堆肥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746400" y="5492153"/>
            <a:ext cx="1801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腐植酸質資材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0463765" y="4901458"/>
            <a:ext cx="1454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微生物資材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484418" y="4572410"/>
            <a:ext cx="93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泥炭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484417" y="4901458"/>
            <a:ext cx="931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木炭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484416" y="5230506"/>
            <a:ext cx="2222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けいそう土焼成粒</a:t>
            </a:r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484415" y="5547743"/>
            <a:ext cx="2207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ゼオライト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493001" y="5857025"/>
            <a:ext cx="2186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バーミキュライト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510137" y="6156933"/>
            <a:ext cx="2186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パーライト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456901" y="4571626"/>
            <a:ext cx="171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ベントナイト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456901" y="4905950"/>
            <a:ext cx="2186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ＶＡ菌根菌資材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9838758" y="4162794"/>
            <a:ext cx="1412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もみ殻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456902" y="5231451"/>
            <a:ext cx="3006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ポリエチレンイミン系資材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456901" y="5552216"/>
            <a:ext cx="2767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ポリビニルアルコール系資材</a:t>
            </a:r>
          </a:p>
        </p:txBody>
      </p:sp>
      <p:cxnSp>
        <p:nvCxnSpPr>
          <p:cNvPr id="50" name="直線矢印コネクタ 49"/>
          <p:cNvCxnSpPr>
            <a:stCxn id="54" idx="1"/>
          </p:cNvCxnSpPr>
          <p:nvPr/>
        </p:nvCxnSpPr>
        <p:spPr>
          <a:xfrm flipH="1" flipV="1">
            <a:off x="5186599" y="5270792"/>
            <a:ext cx="3398094" cy="1075524"/>
          </a:xfrm>
          <a:prstGeom prst="straightConnector1">
            <a:avLst/>
          </a:prstGeom>
          <a:ln w="25400">
            <a:solidFill>
              <a:srgbClr val="C00000"/>
            </a:solidFill>
            <a:prstDash val="sysDot"/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>
            <a:stCxn id="54" idx="1"/>
          </p:cNvCxnSpPr>
          <p:nvPr/>
        </p:nvCxnSpPr>
        <p:spPr>
          <a:xfrm flipH="1" flipV="1">
            <a:off x="5186597" y="5754242"/>
            <a:ext cx="3398096" cy="592074"/>
          </a:xfrm>
          <a:prstGeom prst="straightConnector1">
            <a:avLst/>
          </a:prstGeom>
          <a:ln w="25400">
            <a:solidFill>
              <a:srgbClr val="C00000"/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8584693" y="5857025"/>
            <a:ext cx="2994383" cy="978581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（注意）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</a:rPr>
              <a:t>　</a:t>
            </a:r>
            <a:r>
              <a:rPr kumimoji="1" lang="ja-JP" altLang="en-US" sz="1600" b="1" dirty="0" smtClean="0">
                <a:solidFill>
                  <a:schemeClr val="tx1"/>
                </a:solidFill>
              </a:rPr>
              <a:t>肥料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の品質確保等に関する</a:t>
            </a:r>
            <a:endParaRPr lang="en-US" altLang="ja-JP" sz="1600" b="1" dirty="0" smtClean="0">
              <a:solidFill>
                <a:schemeClr val="tx1"/>
              </a:solidFill>
            </a:endParaRPr>
          </a:p>
          <a:p>
            <a:r>
              <a:rPr lang="ja-JP" altLang="en-US" sz="1600" b="1" dirty="0">
                <a:solidFill>
                  <a:schemeClr val="tx1"/>
                </a:solidFill>
              </a:rPr>
              <a:t>　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法律</a:t>
            </a:r>
            <a:r>
              <a:rPr lang="ja-JP" altLang="en-US" sz="1600" b="1" dirty="0">
                <a:solidFill>
                  <a:schemeClr val="tx1"/>
                </a:solidFill>
              </a:rPr>
              <a:t>及び</a:t>
            </a:r>
            <a:r>
              <a:rPr kumimoji="1" lang="ja-JP" altLang="en-US" sz="1600" b="1" dirty="0" smtClean="0">
                <a:solidFill>
                  <a:schemeClr val="tx1"/>
                </a:solidFill>
              </a:rPr>
              <a:t>地力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増進法</a:t>
            </a:r>
            <a:r>
              <a:rPr kumimoji="1" lang="ja-JP" altLang="en-US" sz="1600" b="1" dirty="0" smtClean="0">
                <a:solidFill>
                  <a:schemeClr val="tx1"/>
                </a:solidFill>
              </a:rPr>
              <a:t>の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両法</a:t>
            </a:r>
            <a:endParaRPr lang="en-US" altLang="ja-JP" sz="1600" b="1" dirty="0" smtClean="0">
              <a:solidFill>
                <a:schemeClr val="tx1"/>
              </a:solidFill>
            </a:endParaRPr>
          </a:p>
          <a:p>
            <a:r>
              <a:rPr lang="ja-JP" altLang="en-US" sz="1600" b="1" dirty="0">
                <a:solidFill>
                  <a:schemeClr val="tx1"/>
                </a:solidFill>
              </a:rPr>
              <a:t>　</a:t>
            </a:r>
            <a:r>
              <a:rPr lang="ja-JP" altLang="en-US" sz="1600" b="1" dirty="0" smtClean="0">
                <a:solidFill>
                  <a:schemeClr val="tx1"/>
                </a:solidFill>
              </a:rPr>
              <a:t>が</a:t>
            </a:r>
            <a:r>
              <a:rPr lang="ja-JP" altLang="en-US" sz="1600" b="1" dirty="0">
                <a:solidFill>
                  <a:schemeClr val="tx1"/>
                </a:solidFill>
              </a:rPr>
              <a:t>適用される資材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13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47650" y="86150"/>
            <a:ext cx="523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b="1"/>
            </a:lvl1pPr>
          </a:lstStyle>
          <a:p>
            <a:r>
              <a:rPr lang="ja-JP" altLang="en-US" sz="2400" dirty="0"/>
              <a:t>普通肥料？　特殊肥料？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47675" y="5485602"/>
            <a:ext cx="1116069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/>
              <a:t>植物の必須元素</a:t>
            </a:r>
            <a:r>
              <a:rPr lang="ja-JP" altLang="en-US" dirty="0"/>
              <a:t>　　</a:t>
            </a:r>
            <a:r>
              <a:rPr lang="ja-JP" altLang="en-US" b="1" dirty="0"/>
              <a:t>：　</a:t>
            </a:r>
            <a:r>
              <a:rPr lang="ja-JP" altLang="en-US" dirty="0"/>
              <a:t>Ｃ、Ｈ、Ｏ、Ｎ、Ｐ、Ｋ、Ｓ、Ｃａ、Ｍｇ、Ｆｅ、Ｍｎ、Ｂ、</a:t>
            </a:r>
            <a:endParaRPr lang="en-US" altLang="ja-JP" dirty="0"/>
          </a:p>
          <a:p>
            <a:r>
              <a:rPr lang="ja-JP" altLang="en-US" dirty="0"/>
              <a:t>　　　　　　　　　　　Ｚｎ、Ｃｕ、Ｍｏ、Ｃｌ、Ｎｉ</a:t>
            </a:r>
            <a:r>
              <a:rPr lang="ja-JP" altLang="en-US" b="1" dirty="0"/>
              <a:t>　　　　　　　　　　</a:t>
            </a:r>
            <a:r>
              <a:rPr lang="ja-JP" altLang="en-US" dirty="0"/>
              <a:t>　　　　（１７元素）</a:t>
            </a:r>
            <a:endParaRPr lang="en-US" altLang="ja-JP" dirty="0"/>
          </a:p>
          <a:p>
            <a:endParaRPr lang="en-US" altLang="ja-JP" sz="800" dirty="0"/>
          </a:p>
          <a:p>
            <a:r>
              <a:rPr kumimoji="1" lang="ja-JP" altLang="en-US" b="1" dirty="0"/>
              <a:t>肥料法上の主成分　：　</a:t>
            </a:r>
            <a:r>
              <a:rPr kumimoji="1" lang="ja-JP" altLang="en-US" dirty="0"/>
              <a:t>Ｎ、Ｐ、Ｋ、Ｃａ、Ｍｇ、Ｍｎ、Ｓｉ、Ｂ　　　　　　　　　（８成分）</a:t>
            </a:r>
            <a:endParaRPr kumimoji="1" lang="en-US" altLang="ja-JP" dirty="0"/>
          </a:p>
          <a:p>
            <a:r>
              <a:rPr lang="ja-JP" altLang="en-US" dirty="0"/>
              <a:t>（肥料として普遍的に効果があり、保証票に記載することが認められている成分）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92800" y="4409049"/>
            <a:ext cx="10951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普通肥料にも特殊肥料にも該当しない肥料の扱い・・・</a:t>
            </a:r>
            <a:endParaRPr lang="en-US" altLang="ja-JP" b="1" dirty="0"/>
          </a:p>
          <a:p>
            <a:r>
              <a:rPr lang="ja-JP" altLang="en-US" dirty="0"/>
              <a:t>　パターン①：　普通肥料と</a:t>
            </a:r>
            <a:r>
              <a:rPr lang="ja-JP" altLang="en-US" dirty="0" smtClean="0"/>
              <a:t>して農林水産大臣に</a:t>
            </a:r>
            <a:r>
              <a:rPr lang="ja-JP" altLang="en-US" dirty="0"/>
              <a:t>仮登録申請する</a:t>
            </a:r>
            <a:endParaRPr lang="en-US" altLang="ja-JP" dirty="0"/>
          </a:p>
          <a:p>
            <a:r>
              <a:rPr lang="ja-JP" altLang="en-US" dirty="0"/>
              <a:t>　パターン②：　肥料ではないもの（主成分の含有や</a:t>
            </a:r>
            <a:r>
              <a:rPr lang="ja-JP" altLang="en-US" dirty="0" smtClean="0"/>
              <a:t>効果がないもの）と</a:t>
            </a:r>
            <a:r>
              <a:rPr lang="ja-JP" altLang="en-US" dirty="0"/>
              <a:t>して生産・販売</a:t>
            </a:r>
            <a:r>
              <a:rPr lang="ja-JP" altLang="en-US" dirty="0" smtClean="0"/>
              <a:t>する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52450" y="495765"/>
            <a:ext cx="10951148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普通肥料とは・・・</a:t>
            </a:r>
            <a:r>
              <a:rPr kumimoji="1" lang="ja-JP" altLang="en-US" dirty="0"/>
              <a:t>　主成分（８成分）の供給を目的とした肥料</a:t>
            </a:r>
            <a:endParaRPr kumimoji="1" lang="en-US" altLang="ja-JP" dirty="0"/>
          </a:p>
          <a:p>
            <a:r>
              <a:rPr lang="ja-JP" altLang="en-US" dirty="0"/>
              <a:t>　　　　　　　　　　　　　　　　</a:t>
            </a:r>
            <a:r>
              <a:rPr lang="ja-JP" altLang="en-US" b="1" dirty="0"/>
              <a:t>＋</a:t>
            </a:r>
            <a:endParaRPr lang="en-US" altLang="ja-JP" b="1" dirty="0"/>
          </a:p>
          <a:p>
            <a:r>
              <a:rPr kumimoji="1" lang="ja-JP" altLang="en-US" dirty="0"/>
              <a:t>　　　　　　　　　　有害物質を含む可能性の高い肥料</a:t>
            </a:r>
            <a:endParaRPr kumimoji="1" lang="en-US" altLang="ja-JP" dirty="0"/>
          </a:p>
          <a:p>
            <a:endParaRPr kumimoji="1" lang="en-US" altLang="ja-JP" sz="800" dirty="0"/>
          </a:p>
          <a:p>
            <a:r>
              <a:rPr lang="ja-JP" altLang="en-US" dirty="0"/>
              <a:t>　➡　保証票により、主成分や有害物質</a:t>
            </a:r>
            <a:r>
              <a:rPr lang="ja-JP" altLang="en-US" dirty="0" smtClean="0"/>
              <a:t>等の含有量等の基準</a:t>
            </a:r>
            <a:r>
              <a:rPr lang="ja-JP" altLang="en-US" dirty="0"/>
              <a:t>（公定規格</a:t>
            </a:r>
            <a:r>
              <a:rPr lang="ja-JP" altLang="en-US" dirty="0" smtClean="0"/>
              <a:t>）を満たしていることが</a:t>
            </a:r>
            <a:r>
              <a:rPr lang="ja-JP" altLang="en-US" dirty="0"/>
              <a:t>保証</a:t>
            </a:r>
            <a:r>
              <a:rPr lang="ja-JP" altLang="en-US" dirty="0" smtClean="0"/>
              <a:t>され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て</a:t>
            </a:r>
            <a:r>
              <a:rPr lang="ja-JP" altLang="en-US" dirty="0"/>
              <a:t>いる。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b="1" dirty="0"/>
              <a:t>特殊肥料とは・・・</a:t>
            </a:r>
            <a:r>
              <a:rPr lang="ja-JP" altLang="en-US" dirty="0"/>
              <a:t>　特定の主成分のみによらない効果が期待される肥料（堆肥、含鉄物）</a:t>
            </a:r>
            <a:endParaRPr lang="en-US" altLang="ja-JP" dirty="0"/>
          </a:p>
          <a:p>
            <a:r>
              <a:rPr kumimoji="1" lang="ja-JP" altLang="en-US" dirty="0"/>
              <a:t>　　　　　　　　　　　　　　　　</a:t>
            </a:r>
            <a:r>
              <a:rPr kumimoji="1" lang="ja-JP" altLang="en-US" b="1" dirty="0"/>
              <a:t>＋</a:t>
            </a:r>
            <a:endParaRPr kumimoji="1" lang="en-US" altLang="ja-JP" b="1" dirty="0"/>
          </a:p>
          <a:p>
            <a:r>
              <a:rPr lang="ja-JP" altLang="en-US" dirty="0"/>
              <a:t>　　　　　　　　　　効果が予測できる単純な肥料（米ぬか）</a:t>
            </a:r>
            <a:endParaRPr lang="en-US" altLang="ja-JP" dirty="0"/>
          </a:p>
          <a:p>
            <a:endParaRPr lang="en-US" altLang="ja-JP" sz="800" dirty="0"/>
          </a:p>
          <a:p>
            <a:r>
              <a:rPr lang="ja-JP" altLang="en-US" dirty="0"/>
              <a:t>　➡　保証票はなく</a:t>
            </a:r>
            <a:r>
              <a:rPr lang="ja-JP" altLang="en-US" dirty="0" smtClean="0"/>
              <a:t>、主成分の含有量等</a:t>
            </a:r>
            <a:r>
              <a:rPr lang="ja-JP" altLang="en-US" dirty="0"/>
              <a:t>は保証されていない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例外的</a:t>
            </a:r>
            <a:r>
              <a:rPr lang="ja-JP" altLang="en-US" dirty="0"/>
              <a:t>に、銘柄間の品質差が大きく、品質の識別が</a:t>
            </a:r>
            <a:r>
              <a:rPr lang="ja-JP" altLang="en-US" dirty="0" smtClean="0"/>
              <a:t>必要</a:t>
            </a:r>
            <a:r>
              <a:rPr lang="ja-JP" altLang="en-US" dirty="0"/>
              <a:t>となる堆肥や動物の</a:t>
            </a:r>
            <a:r>
              <a:rPr lang="ja-JP" altLang="en-US" dirty="0" smtClean="0"/>
              <a:t>排せつ物、特殊肥料同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士を混合した混合特殊肥料については、含有</a:t>
            </a:r>
            <a:r>
              <a:rPr lang="ja-JP" altLang="en-US" dirty="0"/>
              <a:t>する</a:t>
            </a:r>
            <a:r>
              <a:rPr lang="ja-JP" altLang="en-US" dirty="0" smtClean="0"/>
              <a:t>主成分等を</a:t>
            </a:r>
            <a:r>
              <a:rPr lang="ja-JP" altLang="en-US" dirty="0"/>
              <a:t>「特殊肥料の品質表示基準</a:t>
            </a:r>
            <a:r>
              <a:rPr lang="ja-JP" altLang="en-US" dirty="0" smtClean="0"/>
              <a:t>」に従って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表示する必要がある。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2890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9D7FCBC5-78E0-4B56-AA96-59BC88C76478}"/>
              </a:ext>
            </a:extLst>
          </p:cNvPr>
          <p:cNvSpPr txBox="1"/>
          <p:nvPr/>
        </p:nvSpPr>
        <p:spPr>
          <a:xfrm>
            <a:off x="480447" y="94357"/>
            <a:ext cx="110655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普通肥料の例</a:t>
            </a:r>
            <a:endParaRPr kumimoji="1" lang="en-US" altLang="ja-JP" b="1" dirty="0" smtClean="0"/>
          </a:p>
          <a:p>
            <a:endParaRPr kumimoji="1" lang="en-US" altLang="ja-JP" sz="800" b="1" dirty="0" smtClean="0"/>
          </a:p>
          <a:p>
            <a:r>
              <a:rPr kumimoji="1" lang="ja-JP" altLang="en-US" dirty="0" smtClean="0"/>
              <a:t>　窒素質肥料　　　：　尿素、石灰窒素、硫酸アンモニア・・・</a:t>
            </a:r>
            <a:endParaRPr kumimoji="1" lang="en-US" altLang="ja-JP" dirty="0"/>
          </a:p>
          <a:p>
            <a:r>
              <a:rPr lang="ja-JP" altLang="en-US" dirty="0" smtClean="0"/>
              <a:t>　</a:t>
            </a:r>
            <a:r>
              <a:rPr lang="ja-JP" altLang="en-US" dirty="0" err="1" smtClean="0"/>
              <a:t>りん</a:t>
            </a:r>
            <a:r>
              <a:rPr lang="ja-JP" altLang="en-US" dirty="0"/>
              <a:t>酸質</a:t>
            </a:r>
            <a:r>
              <a:rPr lang="ja-JP" altLang="en-US" dirty="0" smtClean="0"/>
              <a:t>肥料　　：　過りん酸石灰、熔成りん肥・・・</a:t>
            </a:r>
            <a:endParaRPr lang="en-US" altLang="ja-JP" dirty="0"/>
          </a:p>
          <a:p>
            <a:r>
              <a:rPr kumimoji="1" lang="ja-JP" altLang="en-US" dirty="0" smtClean="0"/>
              <a:t>　加里質肥料　　　：　硫酸加里、塩化加里、</a:t>
            </a:r>
            <a:r>
              <a:rPr kumimoji="1" lang="ja-JP" altLang="en-US" dirty="0" err="1" smtClean="0"/>
              <a:t>けい</a:t>
            </a:r>
            <a:r>
              <a:rPr kumimoji="1" lang="ja-JP" altLang="en-US" dirty="0" smtClean="0"/>
              <a:t>酸加里・・・</a:t>
            </a:r>
            <a:endParaRPr kumimoji="1" lang="en-US" altLang="ja-JP" dirty="0"/>
          </a:p>
          <a:p>
            <a:r>
              <a:rPr lang="ja-JP" altLang="en-US" dirty="0" smtClean="0"/>
              <a:t>　有機質肥料　　　：　魚かす粉末、肉骨粉、加工家</a:t>
            </a:r>
            <a:r>
              <a:rPr lang="ja-JP" altLang="en-US" dirty="0" err="1" smtClean="0"/>
              <a:t>きんふん</a:t>
            </a:r>
            <a:r>
              <a:rPr lang="ja-JP" altLang="en-US" dirty="0" smtClean="0"/>
              <a:t>肥料、なたね油かす及びその粉末・・・</a:t>
            </a:r>
            <a:endParaRPr lang="en-US" altLang="ja-JP" dirty="0"/>
          </a:p>
          <a:p>
            <a:r>
              <a:rPr kumimoji="1" lang="ja-JP" altLang="en-US" dirty="0" smtClean="0"/>
              <a:t>　複合肥料　　　　：　化成肥料、配合肥料、被覆複合肥料・・・</a:t>
            </a:r>
            <a:endParaRPr kumimoji="1" lang="en-US" altLang="ja-JP" dirty="0"/>
          </a:p>
          <a:p>
            <a:r>
              <a:rPr lang="ja-JP" altLang="en-US" dirty="0" smtClean="0"/>
              <a:t>　石灰質肥料　　　：　生石灰、消石灰、炭酸カルシウム肥料・・・</a:t>
            </a:r>
            <a:endParaRPr lang="en-US" altLang="ja-JP" dirty="0"/>
          </a:p>
          <a:p>
            <a:r>
              <a:rPr kumimoji="1" lang="ja-JP" altLang="en-US" dirty="0" smtClean="0"/>
              <a:t>　</a:t>
            </a:r>
            <a:r>
              <a:rPr kumimoji="1" lang="ja-JP" altLang="en-US" dirty="0" err="1" smtClean="0"/>
              <a:t>けい</a:t>
            </a:r>
            <a:r>
              <a:rPr kumimoji="1" lang="ja-JP" altLang="en-US" dirty="0"/>
              <a:t>酸質</a:t>
            </a:r>
            <a:r>
              <a:rPr kumimoji="1" lang="ja-JP" altLang="en-US" dirty="0" smtClean="0"/>
              <a:t>肥料　　：　けい灰石肥料、シリカゲル肥料・・・</a:t>
            </a:r>
            <a:endParaRPr kumimoji="1" lang="en-US" altLang="ja-JP" dirty="0"/>
          </a:p>
          <a:p>
            <a:r>
              <a:rPr lang="ja-JP" altLang="en-US" dirty="0" smtClean="0"/>
              <a:t>　苦土肥料　　　　：　硫酸苦土肥料、水酸化苦土肥料・・・</a:t>
            </a:r>
            <a:endParaRPr lang="en-US" altLang="ja-JP" dirty="0"/>
          </a:p>
          <a:p>
            <a:r>
              <a:rPr kumimoji="1" lang="ja-JP" altLang="en-US" dirty="0" smtClean="0"/>
              <a:t>　マンガン質肥料　：　硫酸マンガン肥料、炭酸マンガン肥料・・・</a:t>
            </a:r>
            <a:endParaRPr kumimoji="1" lang="en-US" altLang="ja-JP" dirty="0"/>
          </a:p>
          <a:p>
            <a:r>
              <a:rPr lang="ja-JP" altLang="en-US" dirty="0" smtClean="0"/>
              <a:t>　ほう</a:t>
            </a:r>
            <a:r>
              <a:rPr lang="ja-JP" altLang="en-US" dirty="0"/>
              <a:t>素質</a:t>
            </a:r>
            <a:r>
              <a:rPr lang="ja-JP" altLang="en-US" dirty="0" smtClean="0"/>
              <a:t>肥料　　：　ほう酸塩肥料、ほう酸肥料・・・</a:t>
            </a:r>
            <a:endParaRPr lang="en-US" altLang="ja-JP" dirty="0"/>
          </a:p>
          <a:p>
            <a:r>
              <a:rPr kumimoji="1" lang="ja-JP" altLang="en-US" dirty="0" smtClean="0"/>
              <a:t>　微量</a:t>
            </a:r>
            <a:r>
              <a:rPr kumimoji="1" lang="ja-JP" altLang="en-US" dirty="0"/>
              <a:t>要素複合肥料</a:t>
            </a:r>
            <a:r>
              <a:rPr kumimoji="1" lang="ja-JP" altLang="en-US" dirty="0" smtClean="0"/>
              <a:t>：　熔成微量要素複合肥料・・・</a:t>
            </a:r>
            <a:endParaRPr kumimoji="1" lang="en-US" altLang="ja-JP" dirty="0"/>
          </a:p>
          <a:p>
            <a:r>
              <a:rPr lang="ja-JP" altLang="en-US" dirty="0" smtClean="0"/>
              <a:t>　汚泥</a:t>
            </a:r>
            <a:r>
              <a:rPr lang="ja-JP" altLang="en-US" dirty="0"/>
              <a:t>肥料</a:t>
            </a:r>
            <a:r>
              <a:rPr lang="ja-JP" altLang="en-US" dirty="0" smtClean="0"/>
              <a:t>等　　　：　下水汚泥肥料、し尿汚泥肥料、工業汚泥肥料・・・</a:t>
            </a:r>
            <a:endParaRPr lang="en-US" altLang="ja-JP" dirty="0"/>
          </a:p>
          <a:p>
            <a:r>
              <a:rPr kumimoji="1" lang="ja-JP" altLang="en-US" dirty="0" smtClean="0"/>
              <a:t>　指定混合肥料　　：　次項を参照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58BE28C0-CFD1-4E37-AEFD-FD8557FD8F32}"/>
              </a:ext>
            </a:extLst>
          </p:cNvPr>
          <p:cNvSpPr txBox="1"/>
          <p:nvPr/>
        </p:nvSpPr>
        <p:spPr>
          <a:xfrm>
            <a:off x="480447" y="4204375"/>
            <a:ext cx="1143775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特殊</a:t>
            </a:r>
            <a:r>
              <a:rPr kumimoji="1" lang="ja-JP" altLang="en-US" b="1" dirty="0" smtClean="0"/>
              <a:t>肥料</a:t>
            </a:r>
            <a:endParaRPr kumimoji="1" lang="en-US" altLang="ja-JP" b="1" dirty="0" smtClean="0"/>
          </a:p>
          <a:p>
            <a:endParaRPr kumimoji="1" lang="en-US" altLang="ja-JP" sz="800" b="1" dirty="0"/>
          </a:p>
          <a:p>
            <a:r>
              <a:rPr kumimoji="1" lang="ja-JP" altLang="en-US" dirty="0" smtClean="0"/>
              <a:t>　魚</a:t>
            </a:r>
            <a:r>
              <a:rPr kumimoji="1" lang="ja-JP" altLang="en-US" dirty="0"/>
              <a:t>かす、干魚肥料、干蚕蛹、甲殻類質肥料、蒸製骨、蒸製てい角、肉かす、羊毛くず、牛毛くず、粗砕石</a:t>
            </a:r>
            <a:r>
              <a:rPr kumimoji="1" lang="ja-JP" altLang="en-US" dirty="0" smtClean="0"/>
              <a:t>灰　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smtClean="0"/>
              <a:t>石</a:t>
            </a:r>
            <a:r>
              <a:rPr kumimoji="1" lang="ja-JP" altLang="en-US" dirty="0"/>
              <a:t>、米ぬか、発酵米ぬか、発酵かす、アミノ酸かす、くず植物油かす及びその粉末、草本性植物種子皮</a:t>
            </a:r>
            <a:r>
              <a:rPr kumimoji="1" lang="ja-JP" altLang="en-US" dirty="0" smtClean="0"/>
              <a:t>殻油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smtClean="0"/>
              <a:t>かす</a:t>
            </a:r>
            <a:r>
              <a:rPr kumimoji="1" lang="ja-JP" altLang="en-US" dirty="0"/>
              <a:t>及びその粉末、木の実油かす及びその粉末、コーヒーかす、くず大豆及びその粉末、たばこくず</a:t>
            </a:r>
            <a:r>
              <a:rPr kumimoji="1" lang="ja-JP" altLang="en-US" dirty="0" smtClean="0"/>
              <a:t>肥料及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err="1" smtClean="0"/>
              <a:t>び</a:t>
            </a:r>
            <a:r>
              <a:rPr kumimoji="1" lang="ja-JP" altLang="en-US" dirty="0"/>
              <a:t>その粉末、乾燥藻及びその粉末、落棉分離かす肥料、よもぎかす、草木灰、くん炭肥料、骨炭粉末、骨灰</a:t>
            </a:r>
            <a:r>
              <a:rPr kumimoji="1" lang="ja-JP" altLang="en-US" dirty="0" smtClean="0"/>
              <a:t>、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smtClean="0"/>
              <a:t>セラツク</a:t>
            </a:r>
            <a:r>
              <a:rPr kumimoji="1" lang="ja-JP" altLang="en-US" dirty="0"/>
              <a:t>かす、にかわかす、魚鱗、家きん加工くず肥料、発酵乾ぷん肥料、人ぷん尿、動物の排せつ物、</a:t>
            </a:r>
            <a:r>
              <a:rPr kumimoji="1" lang="ja-JP" altLang="en-US" dirty="0" smtClean="0"/>
              <a:t>動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kumimoji="1" lang="ja-JP" altLang="en-US" dirty="0" smtClean="0"/>
              <a:t>物</a:t>
            </a:r>
            <a:r>
              <a:rPr kumimoji="1" lang="ja-JP" altLang="en-US" dirty="0"/>
              <a:t>の排せつ物の燃焼灰、堆肥、グアノ、発泡消火剤製造かす、貝殻肥料、貝化石粉末、製糖副産</a:t>
            </a:r>
            <a:r>
              <a:rPr kumimoji="1" lang="ja-JP" altLang="en-US" dirty="0" smtClean="0"/>
              <a:t>石灰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＋混合特殊肥料（届出済みの特殊肥料同士を混合したもの）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262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6212" y="175203"/>
            <a:ext cx="637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400" b="1"/>
            </a:lvl1pPr>
          </a:lstStyle>
          <a:p>
            <a:r>
              <a:rPr lang="ja-JP" altLang="en-US" dirty="0"/>
              <a:t>指定混合肥料の分類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57212" y="713038"/>
            <a:ext cx="211772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指定配合肥料</a:t>
            </a:r>
            <a:endParaRPr kumimoji="1"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57211" y="1846747"/>
            <a:ext cx="211772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指定化成肥料</a:t>
            </a:r>
            <a:endParaRPr kumimoji="1"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7211" y="2975329"/>
            <a:ext cx="680402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特殊肥料等入り指定混合肥料</a:t>
            </a:r>
            <a:endParaRPr kumimoji="1" lang="en-US" altLang="ja-JP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7211" y="4290121"/>
            <a:ext cx="449738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土壌改良資材入り指定混合肥料</a:t>
            </a:r>
            <a:endParaRPr kumimoji="1" lang="en-US" altLang="ja-JP" dirty="0"/>
          </a:p>
        </p:txBody>
      </p:sp>
      <p:sp>
        <p:nvSpPr>
          <p:cNvPr id="7" name="正方形/長方形 6"/>
          <p:cNvSpPr/>
          <p:nvPr/>
        </p:nvSpPr>
        <p:spPr>
          <a:xfrm>
            <a:off x="793748" y="1129723"/>
            <a:ext cx="963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kern="100" dirty="0" smtClean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登録済みの登録肥料</a:t>
            </a:r>
            <a:r>
              <a:rPr lang="en-US" altLang="ja-JP" sz="1400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※</a:t>
            </a:r>
            <a:r>
              <a:rPr lang="ja-JP" altLang="en-US" sz="1400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</a:t>
            </a:r>
            <a:r>
              <a:rPr lang="ja-JP" altLang="en-US" kern="100" dirty="0" smtClean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同士を単純</a:t>
            </a:r>
            <a:r>
              <a:rPr lang="ja-JP" altLang="en-US" kern="100" dirty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配合又は水造粒した</a:t>
            </a:r>
            <a:r>
              <a:rPr lang="ja-JP" altLang="en-US" kern="100" dirty="0" smtClean="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もの</a:t>
            </a:r>
            <a:endParaRPr lang="en-US" altLang="ja-JP" kern="100" dirty="0" smtClean="0">
              <a:solidFill>
                <a:prstClr val="black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804861" y="2221642"/>
            <a:ext cx="8785225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lvl="0">
              <a:defRPr kern="10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defRPr>
            </a:lvl1pPr>
          </a:lstStyle>
          <a:p>
            <a:r>
              <a:rPr lang="ja-JP" altLang="en-US" dirty="0"/>
              <a:t>登録済み普通</a:t>
            </a:r>
            <a:r>
              <a:rPr lang="ja-JP" altLang="en-US" dirty="0" smtClean="0"/>
              <a:t>肥料</a:t>
            </a:r>
            <a:r>
              <a:rPr lang="en-US" altLang="ja-JP" sz="1400" dirty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２</a:t>
            </a:r>
            <a:r>
              <a:rPr lang="ja-JP" altLang="en-US" dirty="0" smtClean="0"/>
              <a:t>同士を造粒</a:t>
            </a:r>
            <a:r>
              <a:rPr lang="ja-JP" altLang="en-US" dirty="0"/>
              <a:t>した</a:t>
            </a:r>
            <a:r>
              <a:rPr lang="ja-JP" altLang="en-US" dirty="0" smtClean="0"/>
              <a:t>もの</a:t>
            </a:r>
            <a:endParaRPr lang="en-US" altLang="ja-JP" dirty="0" smtClean="0"/>
          </a:p>
        </p:txBody>
      </p:sp>
      <p:sp>
        <p:nvSpPr>
          <p:cNvPr id="9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804861" y="3342869"/>
            <a:ext cx="8785225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lvl="0">
              <a:defRPr kern="10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defRPr>
            </a:lvl1pPr>
          </a:lstStyle>
          <a:p>
            <a:r>
              <a:rPr lang="ja-JP" altLang="en-US" smtClean="0"/>
              <a:t>登録済み普通肥料</a:t>
            </a:r>
            <a:r>
              <a:rPr lang="en-US" altLang="ja-JP" sz="1400" smtClean="0">
                <a:solidFill>
                  <a:srgbClr val="FF0000"/>
                </a:solidFill>
              </a:rPr>
              <a:t>※</a:t>
            </a:r>
            <a:r>
              <a:rPr lang="ja-JP" altLang="en-US" sz="1400" smtClean="0">
                <a:solidFill>
                  <a:srgbClr val="FF0000"/>
                </a:solidFill>
              </a:rPr>
              <a:t>３</a:t>
            </a:r>
            <a:r>
              <a:rPr lang="ja-JP" altLang="en-US" smtClean="0"/>
              <a:t>と届出済み特殊肥料を単純配合又は造粒したもの</a:t>
            </a:r>
            <a:endParaRPr lang="en-US" altLang="ja-JP" dirty="0" smtClean="0"/>
          </a:p>
        </p:txBody>
      </p:sp>
      <p:sp>
        <p:nvSpPr>
          <p:cNvPr id="10" name="テキスト ボックス 2">
            <a:extLst>
              <a:ext uri="{FF2B5EF4-FFF2-40B4-BE49-F238E27FC236}">
                <a16:creationId xmlns:a16="http://schemas.microsoft.com/office/drawing/2014/main" xmlns="" id="{B9C8759C-E937-4152-8F99-397D61B96393}"/>
              </a:ext>
            </a:extLst>
          </p:cNvPr>
          <p:cNvSpPr txBox="1"/>
          <p:nvPr/>
        </p:nvSpPr>
        <p:spPr>
          <a:xfrm>
            <a:off x="804861" y="4657661"/>
            <a:ext cx="8785225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lvl="0">
              <a:defRPr kern="100">
                <a:solidFill>
                  <a:prstClr val="black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defRPr>
            </a:lvl1pPr>
          </a:lstStyle>
          <a:p>
            <a:r>
              <a:rPr lang="ja-JP" altLang="en-US" dirty="0"/>
              <a:t>登録済み普通</a:t>
            </a:r>
            <a:r>
              <a:rPr lang="ja-JP" altLang="en-US" dirty="0" smtClean="0"/>
              <a:t>肥料</a:t>
            </a:r>
            <a:r>
              <a:rPr lang="en-US" altLang="ja-JP" sz="1400" dirty="0" smtClean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４</a:t>
            </a:r>
            <a:r>
              <a:rPr lang="ja-JP" altLang="en-US" dirty="0" smtClean="0"/>
              <a:t>と</a:t>
            </a:r>
            <a:r>
              <a:rPr lang="ja-JP" altLang="en-US" dirty="0" smtClean="0"/>
              <a:t>指定土壌改良資材</a:t>
            </a:r>
            <a:r>
              <a:rPr lang="en-US" altLang="ja-JP" sz="1400" dirty="0" smtClean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５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r>
              <a:rPr lang="ja-JP" altLang="en-US" dirty="0" smtClean="0"/>
              <a:t>届出済み特殊肥料と指定土壌改良資材</a:t>
            </a:r>
            <a:r>
              <a:rPr lang="en-US" altLang="ja-JP" sz="1400" dirty="0" smtClean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５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r>
              <a:rPr lang="ja-JP" altLang="en-US" dirty="0" smtClean="0"/>
              <a:t>登録済み普通肥料</a:t>
            </a:r>
            <a:r>
              <a:rPr lang="en-US" altLang="ja-JP" sz="1400" dirty="0" smtClean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４</a:t>
            </a:r>
            <a:r>
              <a:rPr lang="ja-JP" altLang="en-US" dirty="0" smtClean="0"/>
              <a:t>と</a:t>
            </a:r>
            <a:r>
              <a:rPr lang="ja-JP" altLang="en-US" dirty="0" smtClean="0"/>
              <a:t>届出済み特殊肥料と指定土壌改良資材</a:t>
            </a:r>
            <a:r>
              <a:rPr lang="en-US" altLang="ja-JP" sz="1400" dirty="0" smtClean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５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lang="ja-JP" altLang="en-US" dirty="0" smtClean="0"/>
              <a:t>のいずれかで、単純配合又は造粒</a:t>
            </a:r>
            <a:r>
              <a:rPr lang="ja-JP" altLang="en-US" dirty="0"/>
              <a:t>した</a:t>
            </a:r>
            <a:r>
              <a:rPr lang="ja-JP" altLang="en-US" dirty="0" smtClean="0"/>
              <a:t>もの</a:t>
            </a:r>
            <a:endParaRPr lang="en-US" altLang="ja-JP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93748" y="6314027"/>
            <a:ext cx="7597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rgbClr val="FF0000"/>
                </a:solidFill>
              </a:rPr>
              <a:t>※</a:t>
            </a:r>
            <a:r>
              <a:rPr lang="ja-JP" altLang="en-US" sz="1100" dirty="0" smtClean="0">
                <a:solidFill>
                  <a:srgbClr val="FF0000"/>
                </a:solidFill>
              </a:rPr>
              <a:t>５</a:t>
            </a:r>
            <a:r>
              <a:rPr lang="ja-JP" altLang="en-US" sz="1100" dirty="0">
                <a:solidFill>
                  <a:prstClr val="black"/>
                </a:solidFill>
              </a:rPr>
              <a:t>　使用可能</a:t>
            </a:r>
            <a:r>
              <a:rPr lang="ja-JP" altLang="en-US" sz="1100" dirty="0" smtClean="0">
                <a:solidFill>
                  <a:prstClr val="black"/>
                </a:solidFill>
              </a:rPr>
              <a:t>な指定土壌改良資材は右表のとおり</a:t>
            </a:r>
            <a:endParaRPr kumimoji="1" lang="ja-JP" altLang="en-US" sz="1100" dirty="0"/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981617"/>
              </p:ext>
            </p:extLst>
          </p:nvPr>
        </p:nvGraphicFramePr>
        <p:xfrm>
          <a:off x="8693941" y="4255131"/>
          <a:ext cx="2716214" cy="2308356"/>
        </p:xfrm>
        <a:graphic>
          <a:graphicData uri="http://schemas.openxmlformats.org/drawingml/2006/table">
            <a:tbl>
              <a:tblPr/>
              <a:tblGrid>
                <a:gridCol w="2716214"/>
              </a:tblGrid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泥炭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腐植酸質資材（普通肥料以外）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木炭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けいそう土焼成粒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ゼオライト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バーミキュライト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パーライト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ベントナイト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484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ＶＡ菌根菌資材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8451056" y="3860224"/>
            <a:ext cx="29590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表　使用可能な指定土壌改良資材</a:t>
            </a:r>
            <a:endParaRPr kumimoji="1" lang="ja-JP" altLang="en-US" sz="1400" b="1" dirty="0"/>
          </a:p>
        </p:txBody>
      </p:sp>
      <p:sp>
        <p:nvSpPr>
          <p:cNvPr id="12" name="正方形/長方形 11"/>
          <p:cNvSpPr/>
          <p:nvPr/>
        </p:nvSpPr>
        <p:spPr>
          <a:xfrm>
            <a:off x="804861" y="1500625"/>
            <a:ext cx="244169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1100" dirty="0">
                <a:solidFill>
                  <a:srgbClr val="FF0000"/>
                </a:solidFill>
              </a:rPr>
              <a:t>※</a:t>
            </a:r>
            <a:r>
              <a:rPr lang="ja-JP" altLang="en-US" sz="1100" dirty="0">
                <a:solidFill>
                  <a:srgbClr val="FF0000"/>
                </a:solidFill>
              </a:rPr>
              <a:t>１</a:t>
            </a:r>
            <a:r>
              <a:rPr lang="ja-JP" altLang="en-US" sz="1100" dirty="0">
                <a:solidFill>
                  <a:prstClr val="black"/>
                </a:solidFill>
              </a:rPr>
              <a:t>　届出済み指定配合肥料を含む</a:t>
            </a:r>
            <a:endParaRPr lang="en-US" altLang="ja-JP" sz="1100" dirty="0">
              <a:solidFill>
                <a:prstClr val="black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4861" y="2592544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ja-JP" sz="1100" dirty="0">
                <a:solidFill>
                  <a:srgbClr val="FF0000"/>
                </a:solidFill>
              </a:rPr>
              <a:t>※</a:t>
            </a:r>
            <a:r>
              <a:rPr lang="ja-JP" altLang="en-US" sz="1100" dirty="0">
                <a:solidFill>
                  <a:srgbClr val="FF0000"/>
                </a:solidFill>
              </a:rPr>
              <a:t>２</a:t>
            </a:r>
            <a:r>
              <a:rPr lang="ja-JP" altLang="en-US" sz="1100" dirty="0">
                <a:solidFill>
                  <a:prstClr val="black"/>
                </a:solidFill>
              </a:rPr>
              <a:t>　届出済み指定配合肥料および届出済み指定化成肥料を含む</a:t>
            </a:r>
            <a:endParaRPr lang="en-US" altLang="ja-JP" sz="1100" dirty="0">
              <a:solidFill>
                <a:prstClr val="black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804861" y="3679379"/>
            <a:ext cx="85725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1100" dirty="0">
                <a:solidFill>
                  <a:srgbClr val="FF0000"/>
                </a:solidFill>
              </a:rPr>
              <a:t>※</a:t>
            </a:r>
            <a:r>
              <a:rPr lang="ja-JP" altLang="en-US" sz="1100" dirty="0">
                <a:solidFill>
                  <a:srgbClr val="FF0000"/>
                </a:solidFill>
              </a:rPr>
              <a:t>３</a:t>
            </a:r>
            <a:r>
              <a:rPr lang="ja-JP" altLang="en-US" sz="1100" dirty="0">
                <a:solidFill>
                  <a:prstClr val="black"/>
                </a:solidFill>
              </a:rPr>
              <a:t>　届出済み指定配合肥料、届出済み指定化成肥料、</a:t>
            </a:r>
            <a:r>
              <a:rPr lang="ja-JP" altLang="en-US" sz="1100" dirty="0" smtClean="0">
                <a:solidFill>
                  <a:prstClr val="black"/>
                </a:solidFill>
              </a:rPr>
              <a:t>届出済み特殊</a:t>
            </a:r>
            <a:r>
              <a:rPr lang="ja-JP" altLang="en-US" sz="1100" dirty="0">
                <a:solidFill>
                  <a:prstClr val="black"/>
                </a:solidFill>
              </a:rPr>
              <a:t>肥料等入り指定混合肥料を含む</a:t>
            </a:r>
            <a:endParaRPr lang="en-US" altLang="ja-JP" sz="1100" dirty="0">
              <a:solidFill>
                <a:prstClr val="black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93748" y="5883140"/>
            <a:ext cx="79438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1100" dirty="0">
                <a:solidFill>
                  <a:srgbClr val="FF0000"/>
                </a:solidFill>
              </a:rPr>
              <a:t>※</a:t>
            </a:r>
            <a:r>
              <a:rPr lang="ja-JP" altLang="en-US" sz="1100" dirty="0">
                <a:solidFill>
                  <a:srgbClr val="FF0000"/>
                </a:solidFill>
              </a:rPr>
              <a:t>４</a:t>
            </a:r>
            <a:r>
              <a:rPr lang="ja-JP" altLang="en-US" sz="1100" dirty="0">
                <a:solidFill>
                  <a:prstClr val="black"/>
                </a:solidFill>
              </a:rPr>
              <a:t>　届出済み指定配合肥料、届出済み指定化成肥料、</a:t>
            </a:r>
            <a:r>
              <a:rPr lang="ja-JP" altLang="en-US" sz="1100" dirty="0" smtClean="0">
                <a:solidFill>
                  <a:prstClr val="black"/>
                </a:solidFill>
              </a:rPr>
              <a:t>届出済み特殊</a:t>
            </a:r>
            <a:r>
              <a:rPr lang="ja-JP" altLang="en-US" sz="1100" dirty="0">
                <a:solidFill>
                  <a:prstClr val="black"/>
                </a:solidFill>
              </a:rPr>
              <a:t>肥料等入り指定混合肥料</a:t>
            </a:r>
            <a:r>
              <a:rPr lang="ja-JP" altLang="en-US" sz="1100" dirty="0" smtClean="0">
                <a:solidFill>
                  <a:prstClr val="black"/>
                </a:solidFill>
              </a:rPr>
              <a:t>、</a:t>
            </a:r>
            <a:endParaRPr lang="en-US" altLang="ja-JP" sz="11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</a:rPr>
              <a:t>　　届出済み</a:t>
            </a:r>
            <a:r>
              <a:rPr lang="ja-JP" altLang="en-US" sz="1100" dirty="0">
                <a:solidFill>
                  <a:prstClr val="black"/>
                </a:solidFill>
              </a:rPr>
              <a:t>土壌改良資材</a:t>
            </a:r>
            <a:r>
              <a:rPr lang="ja-JP" altLang="en-US" sz="1100" dirty="0" smtClean="0">
                <a:solidFill>
                  <a:prstClr val="black"/>
                </a:solidFill>
              </a:rPr>
              <a:t>入り指定</a:t>
            </a:r>
            <a:r>
              <a:rPr lang="ja-JP" altLang="en-US" sz="1100" dirty="0">
                <a:solidFill>
                  <a:prstClr val="black"/>
                </a:solidFill>
              </a:rPr>
              <a:t>混合肥料を含む</a:t>
            </a:r>
            <a:endParaRPr lang="en-US" altLang="ja-JP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98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1B8E88FD-48F0-4628-8799-FEA7EC90E8C4}"/>
              </a:ext>
            </a:extLst>
          </p:cNvPr>
          <p:cNvSpPr txBox="1"/>
          <p:nvPr/>
        </p:nvSpPr>
        <p:spPr>
          <a:xfrm>
            <a:off x="107051" y="76399"/>
            <a:ext cx="2716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2400" b="1"/>
            </a:lvl1pPr>
          </a:lstStyle>
          <a:p>
            <a:r>
              <a:rPr lang="ja-JP" altLang="en-US" dirty="0" smtClean="0"/>
              <a:t>肥料配合の例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4429" y="599620"/>
            <a:ext cx="2543761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加工家</a:t>
            </a:r>
            <a:r>
              <a:rPr lang="ja-JP" altLang="en-US" dirty="0" err="1"/>
              <a:t>きんふん</a:t>
            </a:r>
            <a:r>
              <a:rPr lang="ja-JP" altLang="en-US" dirty="0"/>
              <a:t>肥料、</a:t>
            </a:r>
            <a:endParaRPr lang="en-US" altLang="ja-JP" dirty="0"/>
          </a:p>
          <a:p>
            <a:r>
              <a:rPr lang="ja-JP" altLang="en-US" dirty="0"/>
              <a:t>尿素　等</a:t>
            </a:r>
            <a:endParaRPr lang="en-US" altLang="ja-JP" dirty="0"/>
          </a:p>
          <a:p>
            <a:r>
              <a:rPr lang="ja-JP" altLang="en-US" dirty="0" smtClean="0"/>
              <a:t>（</a:t>
            </a:r>
            <a:r>
              <a:rPr lang="ja-JP" altLang="en-US" dirty="0"/>
              <a:t>登録</a:t>
            </a:r>
            <a:r>
              <a:rPr lang="ja-JP" altLang="en-US" dirty="0" smtClean="0"/>
              <a:t>肥料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4429" y="1611133"/>
            <a:ext cx="254376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動物のはいせつ物、</a:t>
            </a:r>
            <a:endParaRPr lang="en-US" altLang="ja-JP" dirty="0"/>
          </a:p>
          <a:p>
            <a:r>
              <a:rPr lang="ja-JP" altLang="en-US" dirty="0"/>
              <a:t>堆肥、バーク堆肥　等</a:t>
            </a:r>
            <a:endParaRPr lang="en-US" altLang="ja-JP" dirty="0"/>
          </a:p>
          <a:p>
            <a:r>
              <a:rPr lang="ja-JP" altLang="en-US" dirty="0"/>
              <a:t>（特殊肥料）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697029" y="6097648"/>
            <a:ext cx="3731706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バーミキュライト、木炭　等</a:t>
            </a:r>
            <a:endParaRPr lang="en-US" altLang="ja-JP" dirty="0"/>
          </a:p>
          <a:p>
            <a:pPr algn="ctr"/>
            <a:r>
              <a:rPr kumimoji="1" lang="ja-JP" altLang="en-US" dirty="0"/>
              <a:t>（指定土壌改良資材）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14428" y="2652631"/>
            <a:ext cx="254376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動物のはいせつ物、</a:t>
            </a:r>
            <a:endParaRPr lang="en-US" altLang="ja-JP" dirty="0"/>
          </a:p>
          <a:p>
            <a:r>
              <a:rPr lang="ja-JP" altLang="en-US" dirty="0"/>
              <a:t>堆肥、バーク堆肥　等</a:t>
            </a:r>
            <a:endParaRPr lang="en-US" altLang="ja-JP" dirty="0"/>
          </a:p>
          <a:p>
            <a:r>
              <a:rPr lang="ja-JP" altLang="en-US" dirty="0"/>
              <a:t>（特殊肥料）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479657" y="2677293"/>
            <a:ext cx="254376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動物のはいせつ物、</a:t>
            </a:r>
            <a:endParaRPr lang="en-US" altLang="ja-JP" dirty="0"/>
          </a:p>
          <a:p>
            <a:r>
              <a:rPr lang="ja-JP" altLang="en-US" dirty="0"/>
              <a:t>堆肥、バーク堆肥　等</a:t>
            </a:r>
            <a:endParaRPr lang="en-US" altLang="ja-JP" dirty="0"/>
          </a:p>
          <a:p>
            <a:r>
              <a:rPr lang="ja-JP" altLang="en-US" dirty="0"/>
              <a:t>（特殊肥料）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479657" y="599620"/>
            <a:ext cx="2543761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加工家</a:t>
            </a:r>
            <a:r>
              <a:rPr lang="ja-JP" altLang="en-US" dirty="0" err="1"/>
              <a:t>きんふん</a:t>
            </a:r>
            <a:r>
              <a:rPr lang="ja-JP" altLang="en-US" dirty="0"/>
              <a:t>肥料、</a:t>
            </a:r>
            <a:endParaRPr lang="en-US" altLang="ja-JP" dirty="0"/>
          </a:p>
          <a:p>
            <a:r>
              <a:rPr lang="ja-JP" altLang="en-US" dirty="0"/>
              <a:t>尿素　等</a:t>
            </a:r>
            <a:endParaRPr lang="en-US" altLang="ja-JP" dirty="0"/>
          </a:p>
          <a:p>
            <a:r>
              <a:rPr lang="ja-JP" altLang="en-US" dirty="0" smtClean="0"/>
              <a:t>（</a:t>
            </a:r>
            <a:r>
              <a:rPr lang="ja-JP" altLang="en-US" dirty="0"/>
              <a:t>登録</a:t>
            </a:r>
            <a:r>
              <a:rPr lang="ja-JP" altLang="en-US" dirty="0" smtClean="0"/>
              <a:t>肥料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479656" y="1623463"/>
            <a:ext cx="2543761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加工家</a:t>
            </a:r>
            <a:r>
              <a:rPr lang="ja-JP" altLang="en-US" dirty="0" err="1"/>
              <a:t>きんふん</a:t>
            </a:r>
            <a:r>
              <a:rPr lang="ja-JP" altLang="en-US" dirty="0"/>
              <a:t>肥料、</a:t>
            </a:r>
            <a:endParaRPr lang="en-US" altLang="ja-JP" dirty="0"/>
          </a:p>
          <a:p>
            <a:r>
              <a:rPr lang="ja-JP" altLang="en-US" dirty="0"/>
              <a:t>尿素　等</a:t>
            </a:r>
            <a:endParaRPr lang="en-US" altLang="ja-JP" dirty="0"/>
          </a:p>
          <a:p>
            <a:r>
              <a:rPr lang="ja-JP" altLang="en-US" dirty="0" smtClean="0"/>
              <a:t>（</a:t>
            </a:r>
            <a:r>
              <a:rPr lang="ja-JP" altLang="en-US" dirty="0"/>
              <a:t>登録</a:t>
            </a:r>
            <a:r>
              <a:rPr lang="ja-JP" altLang="en-US" dirty="0" smtClean="0"/>
              <a:t>肥料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412561" y="4755548"/>
            <a:ext cx="2591624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配合なし</a:t>
            </a:r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14428" y="3679139"/>
            <a:ext cx="2543761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加工家</a:t>
            </a:r>
            <a:r>
              <a:rPr lang="ja-JP" altLang="en-US" dirty="0" err="1"/>
              <a:t>きんふん</a:t>
            </a:r>
            <a:r>
              <a:rPr lang="ja-JP" altLang="en-US" dirty="0"/>
              <a:t>肥料、</a:t>
            </a:r>
            <a:endParaRPr lang="en-US" altLang="ja-JP" dirty="0"/>
          </a:p>
          <a:p>
            <a:r>
              <a:rPr lang="ja-JP" altLang="en-US" dirty="0"/>
              <a:t>尿素　等</a:t>
            </a:r>
            <a:endParaRPr lang="en-US" altLang="ja-JP" dirty="0"/>
          </a:p>
          <a:p>
            <a:r>
              <a:rPr lang="ja-JP" altLang="en-US" dirty="0" smtClean="0"/>
              <a:t>（</a:t>
            </a:r>
            <a:r>
              <a:rPr lang="ja-JP" altLang="en-US" dirty="0"/>
              <a:t>登録</a:t>
            </a:r>
            <a:r>
              <a:rPr lang="ja-JP" altLang="en-US" dirty="0" smtClean="0"/>
              <a:t>肥料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4428" y="4755548"/>
            <a:ext cx="254376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動物のはいせつ物、</a:t>
            </a:r>
            <a:endParaRPr lang="en-US" altLang="ja-JP" dirty="0"/>
          </a:p>
          <a:p>
            <a:r>
              <a:rPr lang="ja-JP" altLang="en-US" dirty="0"/>
              <a:t>堆肥、バーク堆肥　等</a:t>
            </a:r>
            <a:endParaRPr lang="en-US" altLang="ja-JP" dirty="0"/>
          </a:p>
          <a:p>
            <a:r>
              <a:rPr lang="ja-JP" altLang="en-US" dirty="0"/>
              <a:t>（特殊肥料）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12560" y="3719215"/>
            <a:ext cx="2591625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dirty="0"/>
          </a:p>
          <a:p>
            <a:pPr algn="ctr"/>
            <a:r>
              <a:rPr lang="ja-JP" altLang="en-US" dirty="0"/>
              <a:t>配合なし</a:t>
            </a:r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204382" y="830452"/>
            <a:ext cx="5027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指定配合肥料</a:t>
            </a:r>
            <a:r>
              <a:rPr lang="ja-JP" altLang="en-US" sz="2400" b="1" dirty="0"/>
              <a:t>または指定化成肥料</a:t>
            </a:r>
            <a:endParaRPr kumimoji="1" lang="ja-JP" altLang="en-US" sz="2400" b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204382" y="1841965"/>
            <a:ext cx="5027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特殊肥料等入り指定混合肥料</a:t>
            </a:r>
            <a:endParaRPr kumimoji="1" lang="ja-JP" altLang="en-US" sz="2400" b="1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204382" y="2989374"/>
            <a:ext cx="5027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混合特殊肥料</a:t>
            </a:r>
            <a:endParaRPr kumimoji="1" lang="ja-JP" altLang="en-US" sz="2400" b="1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204382" y="3947347"/>
            <a:ext cx="5027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普通</a:t>
            </a:r>
            <a:r>
              <a:rPr lang="ja-JP" altLang="en-US" sz="2400" b="1" dirty="0" smtClean="0"/>
              <a:t>肥料（登録肥料）</a:t>
            </a:r>
            <a:endParaRPr kumimoji="1" lang="ja-JP" altLang="en-US" sz="2400" b="1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204382" y="4905321"/>
            <a:ext cx="5027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特殊肥料</a:t>
            </a:r>
            <a:endParaRPr kumimoji="1" lang="ja-JP" altLang="en-US" sz="2400" b="1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784916" y="830452"/>
            <a:ext cx="764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＋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784916" y="1838511"/>
            <a:ext cx="764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＋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784916" y="2880434"/>
            <a:ext cx="764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＋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804147" y="3911855"/>
            <a:ext cx="764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＋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823378" y="4955603"/>
            <a:ext cx="764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＋</a:t>
            </a:r>
          </a:p>
        </p:txBody>
      </p:sp>
      <p:sp>
        <p:nvSpPr>
          <p:cNvPr id="39" name="右矢印 38"/>
          <p:cNvSpPr/>
          <p:nvPr/>
        </p:nvSpPr>
        <p:spPr>
          <a:xfrm>
            <a:off x="6384092" y="870666"/>
            <a:ext cx="299803" cy="3537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右矢印 39"/>
          <p:cNvSpPr/>
          <p:nvPr/>
        </p:nvSpPr>
        <p:spPr>
          <a:xfrm>
            <a:off x="6384092" y="1923235"/>
            <a:ext cx="299803" cy="3537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右矢印 40"/>
          <p:cNvSpPr/>
          <p:nvPr/>
        </p:nvSpPr>
        <p:spPr>
          <a:xfrm>
            <a:off x="6397365" y="2989374"/>
            <a:ext cx="299803" cy="3537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右矢印 41"/>
          <p:cNvSpPr/>
          <p:nvPr/>
        </p:nvSpPr>
        <p:spPr>
          <a:xfrm>
            <a:off x="6397365" y="3963918"/>
            <a:ext cx="299803" cy="3537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右矢印 42"/>
          <p:cNvSpPr/>
          <p:nvPr/>
        </p:nvSpPr>
        <p:spPr>
          <a:xfrm>
            <a:off x="6418714" y="4959267"/>
            <a:ext cx="299803" cy="3537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角丸四角形 43"/>
          <p:cNvSpPr/>
          <p:nvPr/>
        </p:nvSpPr>
        <p:spPr>
          <a:xfrm>
            <a:off x="7088666" y="399564"/>
            <a:ext cx="4948432" cy="5279313"/>
          </a:xfrm>
          <a:prstGeom prst="roundRect">
            <a:avLst/>
          </a:prstGeom>
          <a:noFill/>
          <a:ln w="50800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9180633" y="5544456"/>
            <a:ext cx="764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＋</a:t>
            </a:r>
          </a:p>
        </p:txBody>
      </p:sp>
      <p:sp>
        <p:nvSpPr>
          <p:cNvPr id="46" name="右矢印 45"/>
          <p:cNvSpPr/>
          <p:nvPr/>
        </p:nvSpPr>
        <p:spPr>
          <a:xfrm rot="10800000">
            <a:off x="6418713" y="6259617"/>
            <a:ext cx="1136329" cy="38716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59290" y="6266269"/>
            <a:ext cx="5027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土壌改良資材入り指定混合肥料</a:t>
            </a:r>
            <a:endParaRPr kumimoji="1" lang="ja-JP" altLang="en-US" sz="2400" b="1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33875" y="5801989"/>
            <a:ext cx="5767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solidFill>
                  <a:srgbClr val="FF0000"/>
                </a:solidFill>
              </a:rPr>
              <a:t>配合する肥料は全て登録または届出済みのものが対象</a:t>
            </a:r>
          </a:p>
        </p:txBody>
      </p:sp>
    </p:spTree>
    <p:extLst>
      <p:ext uri="{BB962C8B-B14F-4D97-AF65-F5344CB8AC3E}">
        <p14:creationId xmlns:p14="http://schemas.microsoft.com/office/powerpoint/2010/main" val="3498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3249</TotalTime>
  <Words>404</Words>
  <Application>Microsoft Office PowerPoint</Application>
  <PresentationFormat>ワイド画面</PresentationFormat>
  <Paragraphs>162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HG創英角ｺﾞｼｯｸUB</vt:lpstr>
      <vt:lpstr>ＭＳ Ｐゴシック</vt:lpstr>
      <vt:lpstr>ＭＳ 明朝</vt:lpstr>
      <vt:lpstr>游ゴシック</vt:lpstr>
      <vt:lpstr>游ゴシック Light</vt:lpstr>
      <vt:lpstr>Arial</vt:lpstr>
      <vt:lpstr>Calibri</vt:lpstr>
      <vt:lpstr>Century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NARO Meeboon Jamjan</dc:creator>
  <cp:lastModifiedBy>増田 実</cp:lastModifiedBy>
  <cp:revision>121</cp:revision>
  <cp:lastPrinted>2020-11-26T12:06:33Z</cp:lastPrinted>
  <dcterms:created xsi:type="dcterms:W3CDTF">2019-11-04T07:27:46Z</dcterms:created>
  <dcterms:modified xsi:type="dcterms:W3CDTF">2021-01-05T09:04:45Z</dcterms:modified>
</cp:coreProperties>
</file>