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56" r:id="rId2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6" d="100"/>
          <a:sy n="76" d="100"/>
        </p:scale>
        <p:origin x="49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202" cy="495129"/>
          </a:xfrm>
          <a:prstGeom prst="rect">
            <a:avLst/>
          </a:prstGeom>
        </p:spPr>
        <p:txBody>
          <a:bodyPr vert="horz" lIns="90718" tIns="45359" rIns="90718" bIns="4535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989" y="0"/>
            <a:ext cx="2918202" cy="495129"/>
          </a:xfrm>
          <a:prstGeom prst="rect">
            <a:avLst/>
          </a:prstGeom>
        </p:spPr>
        <p:txBody>
          <a:bodyPr vert="horz" lIns="90718" tIns="45359" rIns="90718" bIns="45359" rtlCol="0"/>
          <a:lstStyle>
            <a:lvl1pPr algn="r">
              <a:defRPr sz="1200"/>
            </a:lvl1pPr>
          </a:lstStyle>
          <a:p>
            <a:fld id="{73413864-AE07-4E4F-91B6-ED80570765CC}" type="datetimeFigureOut">
              <a:rPr kumimoji="1" lang="ja-JP" altLang="en-US" smtClean="0"/>
              <a:t>2021/1/5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184"/>
            <a:ext cx="2918202" cy="495129"/>
          </a:xfrm>
          <a:prstGeom prst="rect">
            <a:avLst/>
          </a:prstGeom>
        </p:spPr>
        <p:txBody>
          <a:bodyPr vert="horz" lIns="90718" tIns="45359" rIns="90718" bIns="4535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989" y="9371184"/>
            <a:ext cx="2918202" cy="495129"/>
          </a:xfrm>
          <a:prstGeom prst="rect">
            <a:avLst/>
          </a:prstGeom>
        </p:spPr>
        <p:txBody>
          <a:bodyPr vert="horz" lIns="90718" tIns="45359" rIns="90718" bIns="45359" rtlCol="0" anchor="b"/>
          <a:lstStyle>
            <a:lvl1pPr algn="r">
              <a:defRPr sz="1200"/>
            </a:lvl1pPr>
          </a:lstStyle>
          <a:p>
            <a:fld id="{DCADC279-406B-4336-8B60-8763DF2D24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93531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2301678D-220F-4F3C-A8F4-FF7BDF7E63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xmlns="" id="{7E1F54F8-451F-4BE3-8AB9-3745FA8073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xmlns="" id="{A41D8A57-0D22-4FD0-B53D-91CB496CA0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8195B-2C1B-45D0-A583-DB2C363974F2}" type="datetimeFigureOut">
              <a:rPr kumimoji="1" lang="ja-JP" altLang="en-US" smtClean="0"/>
              <a:t>2021/1/5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xmlns="" id="{7FC7A074-5FD2-4482-B52D-47F2506392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xmlns="" id="{6295FAD4-02E7-4C5C-920F-1F3B8A090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08B8B-050F-4FF5-AAF3-084F41EF9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192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FA2409B6-4B44-47D5-9DAF-58967828D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xmlns="" id="{A5C03A95-B02D-483C-B662-209036B2A6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xmlns="" id="{203D0E8B-6FE8-41E7-A596-BDCA12ACCB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8195B-2C1B-45D0-A583-DB2C363974F2}" type="datetimeFigureOut">
              <a:rPr kumimoji="1" lang="ja-JP" altLang="en-US" smtClean="0"/>
              <a:t>2021/1/5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xmlns="" id="{A6052F4B-0BE3-4BD6-9EBB-51CF8575D5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xmlns="" id="{257960BE-E1BC-4C46-A137-AA3D388D8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08B8B-050F-4FF5-AAF3-084F41EF9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5921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xmlns="" id="{6B3E6FED-F8E5-4770-8018-9C363E14D8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xmlns="" id="{08E0AB29-9D47-4AED-8488-DE469D8A86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xmlns="" id="{0748B750-8CE7-4ECC-860C-FC57FD4E3D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8195B-2C1B-45D0-A583-DB2C363974F2}" type="datetimeFigureOut">
              <a:rPr kumimoji="1" lang="ja-JP" altLang="en-US" smtClean="0"/>
              <a:t>2021/1/5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xmlns="" id="{C02E770A-197C-439C-BA92-9FF034026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xmlns="" id="{09DBDA41-9C78-46D2-9CDF-504FEEF48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08B8B-050F-4FF5-AAF3-084F41EF9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50404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CF09118A-A336-45FC-A899-774B307274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xmlns="" id="{8DB3E6DE-B8AF-4429-B771-AFBF0FCF8A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xmlns="" id="{761E12C4-E89E-4364-855F-8068F81E1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8195B-2C1B-45D0-A583-DB2C363974F2}" type="datetimeFigureOut">
              <a:rPr kumimoji="1" lang="ja-JP" altLang="en-US" smtClean="0"/>
              <a:t>2021/1/5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xmlns="" id="{6468C29E-4598-441E-9300-EB52FA55B5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xmlns="" id="{D593189F-F9E5-45CF-9919-F1581288FB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08B8B-050F-4FF5-AAF3-084F41EF9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6173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24F3C1DE-83E5-47A7-B444-4DDEEAB4F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xmlns="" id="{A031396B-D645-4D57-AF39-77AE71295B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xmlns="" id="{2EAA711B-8786-4649-8641-D18BD65763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8195B-2C1B-45D0-A583-DB2C363974F2}" type="datetimeFigureOut">
              <a:rPr kumimoji="1" lang="ja-JP" altLang="en-US" smtClean="0"/>
              <a:t>2021/1/5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xmlns="" id="{AF9937BC-EE1F-4EEF-AEF9-98DFA78588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xmlns="" id="{8482C21C-99D4-4D2F-9CE7-407B46420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08B8B-050F-4FF5-AAF3-084F41EF9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7066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883C1DB3-6A5F-42CF-B0D5-EA021864BB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xmlns="" id="{C04B1AAD-B3D8-424A-8AF7-E377F986C5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xmlns="" id="{C015EF41-061B-4095-B2F7-5081489B77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xmlns="" id="{BF462158-C2FF-46A2-BF03-CB967FBE6C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8195B-2C1B-45D0-A583-DB2C363974F2}" type="datetimeFigureOut">
              <a:rPr kumimoji="1" lang="ja-JP" altLang="en-US" smtClean="0"/>
              <a:t>2021/1/5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xmlns="" id="{B0012FF5-FA8A-4B44-8FB9-DD668449E9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xmlns="" id="{376BACC0-8952-4825-BB92-FEC2EECBE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08B8B-050F-4FF5-AAF3-084F41EF9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4194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EBC31B73-C780-40FB-BB80-9E61690A70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xmlns="" id="{D5E8FEB5-0716-4C58-B266-0284F169A7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xmlns="" id="{DD20BDE0-CB78-4950-808B-8A5A794A03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xmlns="" id="{4170220A-C9AB-4D42-9F15-5E7A0FE7079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xmlns="" id="{EA2ADD6C-E998-48CA-9A6C-2187588651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xmlns="" id="{F0A7A6BC-5E4A-4F4E-9586-E5EF2DC07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8195B-2C1B-45D0-A583-DB2C363974F2}" type="datetimeFigureOut">
              <a:rPr kumimoji="1" lang="ja-JP" altLang="en-US" smtClean="0"/>
              <a:t>2021/1/5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xmlns="" id="{91DBDD3E-97D5-45E0-9300-38BEEAC05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xmlns="" id="{6EB2821D-3472-4BA1-9E26-C07862B57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08B8B-050F-4FF5-AAF3-084F41EF9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8841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71C7F20D-D27E-48AE-83AE-FD0FB166CE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xmlns="" id="{2609BBC1-5E2A-432E-B60D-103B0FAD8E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8195B-2C1B-45D0-A583-DB2C363974F2}" type="datetimeFigureOut">
              <a:rPr kumimoji="1" lang="ja-JP" altLang="en-US" smtClean="0"/>
              <a:t>2021/1/5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xmlns="" id="{34689D60-4F05-4771-8492-B93828DAF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xmlns="" id="{C20AF826-5A91-4367-A2C6-D29B77ABAC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08B8B-050F-4FF5-AAF3-084F41EF9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4799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xmlns="" id="{8CD30850-FF3B-41B7-A3E4-D9B57328D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8195B-2C1B-45D0-A583-DB2C363974F2}" type="datetimeFigureOut">
              <a:rPr kumimoji="1" lang="ja-JP" altLang="en-US" smtClean="0"/>
              <a:t>2021/1/5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xmlns="" id="{547669B6-5004-4F91-8F7F-87CA60BC0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xmlns="" id="{88064F14-0155-45B7-88F9-137F1D782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08B8B-050F-4FF5-AAF3-084F41EF9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5208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8FCE9F73-7F62-4F17-B909-00FD09FA30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xmlns="" id="{8FE8FE61-0EB3-459E-BB42-5D33D75B38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xmlns="" id="{B06F7AD0-EDA7-4139-BFCA-1B4A0FC58D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xmlns="" id="{4EFB42CB-0C6F-4ADF-8F09-F780D2082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8195B-2C1B-45D0-A583-DB2C363974F2}" type="datetimeFigureOut">
              <a:rPr kumimoji="1" lang="ja-JP" altLang="en-US" smtClean="0"/>
              <a:t>2021/1/5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xmlns="" id="{9B34C8A3-BE56-4E6A-B8A8-42FE4FC9F3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xmlns="" id="{13911486-5DBC-4F46-A623-337D879D5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08B8B-050F-4FF5-AAF3-084F41EF9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758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EBF31BDB-806A-4540-9E0C-857C89FD71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xmlns="" id="{6F47DF30-7375-4A34-A69B-0E4CFC2C57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xmlns="" id="{1964546D-C2F6-4C00-82CB-8BACB6EAF4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xmlns="" id="{08564E2F-B2C1-46E5-80E4-4D121FCDD6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8195B-2C1B-45D0-A583-DB2C363974F2}" type="datetimeFigureOut">
              <a:rPr kumimoji="1" lang="ja-JP" altLang="en-US" smtClean="0"/>
              <a:t>2021/1/5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xmlns="" id="{DEA03F71-E34E-4C67-8EB4-F6A23E814A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xmlns="" id="{7FF69507-6B4F-4D14-8131-F21356C70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08B8B-050F-4FF5-AAF3-084F41EF9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5302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xmlns="" id="{46792853-83F6-4192-AD70-77532AFD1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xmlns="" id="{0F114352-7E58-41AE-9D6A-FDA364C667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xmlns="" id="{19C315C6-46D7-4296-A697-238DF186B8A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68195B-2C1B-45D0-A583-DB2C363974F2}" type="datetimeFigureOut">
              <a:rPr kumimoji="1" lang="ja-JP" altLang="en-US" smtClean="0"/>
              <a:t>2021/1/5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xmlns="" id="{8D07D867-05A8-4D7A-8062-386734DD0B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xmlns="" id="{A520E0B8-4BE3-40B3-8652-C80F857730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E08B8B-050F-4FF5-AAF3-084F41EF9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4924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xmlns="" id="{1B8E88FD-48F0-4628-8799-FEA7EC90E8C4}"/>
              </a:ext>
            </a:extLst>
          </p:cNvPr>
          <p:cNvSpPr txBox="1"/>
          <p:nvPr/>
        </p:nvSpPr>
        <p:spPr>
          <a:xfrm>
            <a:off x="2241765" y="29315"/>
            <a:ext cx="83130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/>
              <a:t>肥料の分類と</a:t>
            </a:r>
            <a:r>
              <a:rPr kumimoji="1" lang="ja-JP" altLang="en-US" sz="2400" b="1" dirty="0" smtClean="0"/>
              <a:t>生産・販売に</a:t>
            </a:r>
            <a:r>
              <a:rPr kumimoji="1" lang="ja-JP" altLang="en-US" sz="2400" b="1" dirty="0"/>
              <a:t>係る手続き</a:t>
            </a:r>
            <a:r>
              <a:rPr kumimoji="1" lang="zh-TW" altLang="en-US" sz="2400" b="1" dirty="0" smtClean="0"/>
              <a:t>（</a:t>
            </a:r>
            <a:r>
              <a:rPr kumimoji="1" lang="en-US" altLang="zh-TW" sz="2400" b="1" dirty="0" smtClean="0"/>
              <a:t>R2.12.1</a:t>
            </a:r>
            <a:r>
              <a:rPr kumimoji="1" lang="ja-JP" altLang="en-US" sz="2400" b="1" dirty="0"/>
              <a:t>～</a:t>
            </a:r>
            <a:r>
              <a:rPr kumimoji="1" lang="zh-TW" altLang="en-US" sz="2400" b="1" dirty="0"/>
              <a:t>）</a:t>
            </a:r>
            <a:endParaRPr kumimoji="1" lang="ja-JP" altLang="en-US" sz="2400" b="1" dirty="0"/>
          </a:p>
        </p:txBody>
      </p:sp>
      <p:sp>
        <p:nvSpPr>
          <p:cNvPr id="42" name="正方形/長方形 41"/>
          <p:cNvSpPr/>
          <p:nvPr/>
        </p:nvSpPr>
        <p:spPr>
          <a:xfrm>
            <a:off x="3094092" y="2767387"/>
            <a:ext cx="4939119" cy="3201613"/>
          </a:xfrm>
          <a:prstGeom prst="rect">
            <a:avLst/>
          </a:prstGeom>
          <a:noFill/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テキスト ボックス 3">
            <a:extLst>
              <a:ext uri="{FF2B5EF4-FFF2-40B4-BE49-F238E27FC236}">
                <a16:creationId xmlns:a16="http://schemas.microsoft.com/office/drawing/2014/main" xmlns="" id="{4D7C9E9E-8D3E-4E4E-BCDA-12B99B9072F3}"/>
              </a:ext>
            </a:extLst>
          </p:cNvPr>
          <p:cNvSpPr txBox="1"/>
          <p:nvPr/>
        </p:nvSpPr>
        <p:spPr>
          <a:xfrm>
            <a:off x="1759046" y="2109909"/>
            <a:ext cx="809550" cy="378492"/>
          </a:xfrm>
          <a:prstGeom prst="rect">
            <a:avLst/>
          </a:prstGeom>
          <a:solidFill>
            <a:sysClr val="window" lastClr="FFFFFF"/>
          </a:solidFill>
          <a:ln w="1270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sz="105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普通肥料</a:t>
            </a:r>
          </a:p>
        </p:txBody>
      </p:sp>
      <p:sp>
        <p:nvSpPr>
          <p:cNvPr id="33" name="テキスト ボックス 4">
            <a:extLst>
              <a:ext uri="{FF2B5EF4-FFF2-40B4-BE49-F238E27FC236}">
                <a16:creationId xmlns:a16="http://schemas.microsoft.com/office/drawing/2014/main" xmlns="" id="{BFF87EE5-C276-4D72-83EC-B5B0D9D77482}"/>
              </a:ext>
            </a:extLst>
          </p:cNvPr>
          <p:cNvSpPr txBox="1"/>
          <p:nvPr/>
        </p:nvSpPr>
        <p:spPr>
          <a:xfrm>
            <a:off x="3014966" y="2097030"/>
            <a:ext cx="1180695" cy="389792"/>
          </a:xfrm>
          <a:prstGeom prst="rect">
            <a:avLst/>
          </a:prstGeom>
          <a:solidFill>
            <a:sysClr val="window" lastClr="FFFFFF"/>
          </a:solidFill>
          <a:ln w="1270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ja-JP"/>
            </a:defPPr>
            <a:lvl1pPr algn="ctr">
              <a:spcAft>
                <a:spcPts val="0"/>
              </a:spcAft>
              <a:defRPr sz="1050" kern="10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defRPr>
            </a:lvl1pPr>
          </a:lstStyle>
          <a:p>
            <a:pPr algn="l"/>
            <a:r>
              <a:rPr lang="ja-JP" altLang="en-US" dirty="0"/>
              <a:t>登録肥料</a:t>
            </a:r>
            <a:endParaRPr lang="ja-JP" dirty="0"/>
          </a:p>
        </p:txBody>
      </p:sp>
      <p:sp>
        <p:nvSpPr>
          <p:cNvPr id="35" name="テキスト ボックス 6">
            <a:extLst>
              <a:ext uri="{FF2B5EF4-FFF2-40B4-BE49-F238E27FC236}">
                <a16:creationId xmlns:a16="http://schemas.microsoft.com/office/drawing/2014/main" xmlns="" id="{6DC6F5B3-7C3E-4F84-8EF0-5036A0E9FD55}"/>
              </a:ext>
            </a:extLst>
          </p:cNvPr>
          <p:cNvSpPr txBox="1"/>
          <p:nvPr/>
        </p:nvSpPr>
        <p:spPr>
          <a:xfrm>
            <a:off x="3357253" y="3073561"/>
            <a:ext cx="1295816" cy="367360"/>
          </a:xfrm>
          <a:prstGeom prst="rect">
            <a:avLst/>
          </a:prstGeom>
          <a:solidFill>
            <a:sysClr val="window" lastClr="FFFFFF"/>
          </a:solidFill>
          <a:ln w="1270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ja-JP" sz="1050" kern="10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指定配合肥料</a:t>
            </a:r>
          </a:p>
        </p:txBody>
      </p:sp>
      <p:sp>
        <p:nvSpPr>
          <p:cNvPr id="43" name="テキスト ボックス 2">
            <a:extLst>
              <a:ext uri="{FF2B5EF4-FFF2-40B4-BE49-F238E27FC236}">
                <a16:creationId xmlns:a16="http://schemas.microsoft.com/office/drawing/2014/main" xmlns="" id="{B9C8759C-E937-4152-8F99-397D61B96393}"/>
              </a:ext>
            </a:extLst>
          </p:cNvPr>
          <p:cNvSpPr txBox="1"/>
          <p:nvPr/>
        </p:nvSpPr>
        <p:spPr>
          <a:xfrm>
            <a:off x="3014967" y="1417341"/>
            <a:ext cx="1180694" cy="378492"/>
          </a:xfrm>
          <a:prstGeom prst="rect">
            <a:avLst/>
          </a:prstGeom>
          <a:solidFill>
            <a:sysClr val="window" lastClr="FFFFFF"/>
          </a:solidFill>
          <a:ln w="1270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ja-JP" altLang="en-US" sz="105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混合</a:t>
            </a:r>
            <a:r>
              <a:rPr lang="ja-JP" sz="105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特殊肥料</a:t>
            </a:r>
          </a:p>
        </p:txBody>
      </p:sp>
      <p:sp>
        <p:nvSpPr>
          <p:cNvPr id="47" name="テキスト ボックス 2">
            <a:extLst>
              <a:ext uri="{FF2B5EF4-FFF2-40B4-BE49-F238E27FC236}">
                <a16:creationId xmlns:a16="http://schemas.microsoft.com/office/drawing/2014/main" xmlns="" id="{B9C8759C-E937-4152-8F99-397D61B96393}"/>
              </a:ext>
            </a:extLst>
          </p:cNvPr>
          <p:cNvSpPr txBox="1"/>
          <p:nvPr/>
        </p:nvSpPr>
        <p:spPr>
          <a:xfrm>
            <a:off x="3014967" y="885706"/>
            <a:ext cx="1180694" cy="378492"/>
          </a:xfrm>
          <a:prstGeom prst="rect">
            <a:avLst/>
          </a:prstGeom>
          <a:solidFill>
            <a:sysClr val="window" lastClr="FFFFFF"/>
          </a:solidFill>
          <a:ln w="1270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ja-JP" altLang="en-US" sz="1050" kern="100" dirty="0" smtClean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単体の</a:t>
            </a:r>
            <a:r>
              <a:rPr lang="ja-JP" sz="1050" kern="100" dirty="0" smtClean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特殊肥料</a:t>
            </a:r>
            <a:endParaRPr lang="ja-JP" sz="105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48" name="テキスト ボックス 3">
            <a:extLst>
              <a:ext uri="{FF2B5EF4-FFF2-40B4-BE49-F238E27FC236}">
                <a16:creationId xmlns:a16="http://schemas.microsoft.com/office/drawing/2014/main" xmlns="" id="{4D7C9E9E-8D3E-4E4E-BCDA-12B99B9072F3}"/>
              </a:ext>
            </a:extLst>
          </p:cNvPr>
          <p:cNvSpPr txBox="1"/>
          <p:nvPr/>
        </p:nvSpPr>
        <p:spPr>
          <a:xfrm>
            <a:off x="1759046" y="894693"/>
            <a:ext cx="809550" cy="378492"/>
          </a:xfrm>
          <a:prstGeom prst="rect">
            <a:avLst/>
          </a:prstGeom>
          <a:solidFill>
            <a:sysClr val="window" lastClr="FFFFFF"/>
          </a:solidFill>
          <a:ln w="1270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altLang="en-US" sz="1050" kern="100" dirty="0"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特殊</a:t>
            </a:r>
            <a:r>
              <a:rPr lang="ja-JP" sz="105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肥料</a:t>
            </a:r>
          </a:p>
        </p:txBody>
      </p:sp>
      <p:sp>
        <p:nvSpPr>
          <p:cNvPr id="49" name="テキスト ボックス 4">
            <a:extLst>
              <a:ext uri="{FF2B5EF4-FFF2-40B4-BE49-F238E27FC236}">
                <a16:creationId xmlns:a16="http://schemas.microsoft.com/office/drawing/2014/main" xmlns="" id="{BFF87EE5-C276-4D72-83EC-B5B0D9D77482}"/>
              </a:ext>
            </a:extLst>
          </p:cNvPr>
          <p:cNvSpPr txBox="1"/>
          <p:nvPr/>
        </p:nvSpPr>
        <p:spPr>
          <a:xfrm>
            <a:off x="3014966" y="2597656"/>
            <a:ext cx="1180695" cy="389792"/>
          </a:xfrm>
          <a:prstGeom prst="rect">
            <a:avLst/>
          </a:prstGeom>
          <a:solidFill>
            <a:sysClr val="window" lastClr="FFFFFF"/>
          </a:solidFill>
          <a:ln w="1270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ja-JP"/>
            </a:defPPr>
            <a:lvl1pPr algn="ctr">
              <a:spcAft>
                <a:spcPts val="0"/>
              </a:spcAft>
              <a:defRPr sz="1050" kern="10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defRPr>
            </a:lvl1pPr>
          </a:lstStyle>
          <a:p>
            <a:pPr algn="l"/>
            <a:r>
              <a:rPr lang="ja-JP" altLang="en-US" dirty="0"/>
              <a:t>指定混合肥料</a:t>
            </a:r>
            <a:endParaRPr lang="ja-JP" dirty="0"/>
          </a:p>
        </p:txBody>
      </p:sp>
      <p:sp>
        <p:nvSpPr>
          <p:cNvPr id="50" name="テキスト ボックス 6">
            <a:extLst>
              <a:ext uri="{FF2B5EF4-FFF2-40B4-BE49-F238E27FC236}">
                <a16:creationId xmlns:a16="http://schemas.microsoft.com/office/drawing/2014/main" xmlns="" id="{6DC6F5B3-7C3E-4F84-8EF0-5036A0E9FD55}"/>
              </a:ext>
            </a:extLst>
          </p:cNvPr>
          <p:cNvSpPr txBox="1"/>
          <p:nvPr/>
        </p:nvSpPr>
        <p:spPr>
          <a:xfrm>
            <a:off x="3357253" y="3592860"/>
            <a:ext cx="1295816" cy="367360"/>
          </a:xfrm>
          <a:prstGeom prst="rect">
            <a:avLst/>
          </a:prstGeom>
          <a:solidFill>
            <a:sysClr val="window" lastClr="FFFFFF"/>
          </a:solidFill>
          <a:ln w="1270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ja-JP" sz="105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指定</a:t>
            </a:r>
            <a:r>
              <a:rPr lang="ja-JP" altLang="en-US" sz="105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化成</a:t>
            </a:r>
            <a:r>
              <a:rPr lang="ja-JP" sz="105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肥料</a:t>
            </a:r>
          </a:p>
        </p:txBody>
      </p:sp>
      <p:sp>
        <p:nvSpPr>
          <p:cNvPr id="51" name="テキスト ボックス 6">
            <a:extLst>
              <a:ext uri="{FF2B5EF4-FFF2-40B4-BE49-F238E27FC236}">
                <a16:creationId xmlns:a16="http://schemas.microsoft.com/office/drawing/2014/main" xmlns="" id="{6DC6F5B3-7C3E-4F84-8EF0-5036A0E9FD55}"/>
              </a:ext>
            </a:extLst>
          </p:cNvPr>
          <p:cNvSpPr txBox="1"/>
          <p:nvPr/>
        </p:nvSpPr>
        <p:spPr>
          <a:xfrm>
            <a:off x="3357253" y="4096903"/>
            <a:ext cx="1295816" cy="367360"/>
          </a:xfrm>
          <a:prstGeom prst="rect">
            <a:avLst/>
          </a:prstGeom>
          <a:solidFill>
            <a:sysClr val="window" lastClr="FFFFFF"/>
          </a:solidFill>
          <a:ln w="1270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ja-JP" altLang="en-US" sz="1050" kern="100" dirty="0"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特殊肥料等入り</a:t>
            </a:r>
            <a:endParaRPr lang="en-US" altLang="ja-JP" sz="1050" kern="100" dirty="0"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ja-JP" sz="105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指定</a:t>
            </a:r>
            <a:r>
              <a:rPr lang="ja-JP" altLang="en-US" sz="105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混合</a:t>
            </a:r>
            <a:r>
              <a:rPr lang="ja-JP" sz="105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肥料</a:t>
            </a:r>
          </a:p>
        </p:txBody>
      </p:sp>
      <p:sp>
        <p:nvSpPr>
          <p:cNvPr id="54" name="テキスト ボックス 6">
            <a:extLst>
              <a:ext uri="{FF2B5EF4-FFF2-40B4-BE49-F238E27FC236}">
                <a16:creationId xmlns:a16="http://schemas.microsoft.com/office/drawing/2014/main" xmlns="" id="{6DC6F5B3-7C3E-4F84-8EF0-5036A0E9FD55}"/>
              </a:ext>
            </a:extLst>
          </p:cNvPr>
          <p:cNvSpPr txBox="1"/>
          <p:nvPr/>
        </p:nvSpPr>
        <p:spPr>
          <a:xfrm>
            <a:off x="3357253" y="4664446"/>
            <a:ext cx="1295816" cy="367360"/>
          </a:xfrm>
          <a:prstGeom prst="rect">
            <a:avLst/>
          </a:prstGeom>
          <a:solidFill>
            <a:sysClr val="window" lastClr="FFFFFF"/>
          </a:solidFill>
          <a:ln w="1270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ja-JP" altLang="en-US" sz="105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土壌改良資材入り</a:t>
            </a:r>
            <a:r>
              <a:rPr lang="ja-JP" sz="105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指定</a:t>
            </a:r>
            <a:r>
              <a:rPr lang="ja-JP" altLang="en-US" sz="105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混合</a:t>
            </a:r>
            <a:r>
              <a:rPr lang="ja-JP" sz="105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肥料</a:t>
            </a: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9402944" y="903852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県</a:t>
            </a:r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9402945" y="2094989"/>
            <a:ext cx="8713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国</a:t>
            </a:r>
            <a:r>
              <a:rPr lang="ja-JP" altLang="en-US" sz="1050" dirty="0"/>
              <a:t>・・</a:t>
            </a:r>
            <a:r>
              <a:rPr lang="ja-JP" altLang="en-US" sz="1050" dirty="0" smtClean="0"/>
              <a:t>・</a:t>
            </a:r>
            <a:endParaRPr kumimoji="1" lang="ja-JP" altLang="en-US" sz="1050" dirty="0"/>
          </a:p>
        </p:txBody>
      </p:sp>
      <p:sp>
        <p:nvSpPr>
          <p:cNvPr id="69" name="テキスト ボックス 2">
            <a:extLst>
              <a:ext uri="{FF2B5EF4-FFF2-40B4-BE49-F238E27FC236}">
                <a16:creationId xmlns:a16="http://schemas.microsoft.com/office/drawing/2014/main" xmlns="" id="{B9C8759C-E937-4152-8F99-397D61B96393}"/>
              </a:ext>
            </a:extLst>
          </p:cNvPr>
          <p:cNvSpPr txBox="1"/>
          <p:nvPr/>
        </p:nvSpPr>
        <p:spPr>
          <a:xfrm>
            <a:off x="4989935" y="894693"/>
            <a:ext cx="2832100" cy="378492"/>
          </a:xfrm>
          <a:prstGeom prst="rect">
            <a:avLst/>
          </a:prstGeom>
          <a:solidFill>
            <a:sysClr val="window" lastClr="FFFFFF"/>
          </a:solidFill>
          <a:ln w="1270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ja-JP" altLang="en-US" sz="1050" kern="100" dirty="0"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堆肥、動物の排泄物、魚かす、米ぬか、等</a:t>
            </a:r>
          </a:p>
        </p:txBody>
      </p:sp>
      <p:sp>
        <p:nvSpPr>
          <p:cNvPr id="70" name="テキスト ボックス 2">
            <a:extLst>
              <a:ext uri="{FF2B5EF4-FFF2-40B4-BE49-F238E27FC236}">
                <a16:creationId xmlns:a16="http://schemas.microsoft.com/office/drawing/2014/main" xmlns="" id="{B9C8759C-E937-4152-8F99-397D61B96393}"/>
              </a:ext>
            </a:extLst>
          </p:cNvPr>
          <p:cNvSpPr txBox="1"/>
          <p:nvPr/>
        </p:nvSpPr>
        <p:spPr>
          <a:xfrm>
            <a:off x="4989935" y="1417341"/>
            <a:ext cx="2832100" cy="378492"/>
          </a:xfrm>
          <a:prstGeom prst="rect">
            <a:avLst/>
          </a:prstGeom>
          <a:solidFill>
            <a:sysClr val="window" lastClr="FFFFFF"/>
          </a:solidFill>
          <a:ln w="1270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ja-JP" altLang="en-US" sz="1050" kern="100" dirty="0"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届出済み特殊肥料＋届出済み特殊肥料</a:t>
            </a:r>
          </a:p>
        </p:txBody>
      </p:sp>
      <p:sp>
        <p:nvSpPr>
          <p:cNvPr id="71" name="テキスト ボックス 2">
            <a:extLst>
              <a:ext uri="{FF2B5EF4-FFF2-40B4-BE49-F238E27FC236}">
                <a16:creationId xmlns:a16="http://schemas.microsoft.com/office/drawing/2014/main" xmlns="" id="{B9C8759C-E937-4152-8F99-397D61B96393}"/>
              </a:ext>
            </a:extLst>
          </p:cNvPr>
          <p:cNvSpPr txBox="1"/>
          <p:nvPr/>
        </p:nvSpPr>
        <p:spPr>
          <a:xfrm>
            <a:off x="4989935" y="2109909"/>
            <a:ext cx="2832100" cy="378492"/>
          </a:xfrm>
          <a:prstGeom prst="rect">
            <a:avLst/>
          </a:prstGeom>
          <a:solidFill>
            <a:sysClr val="window" lastClr="FFFFFF"/>
          </a:solidFill>
          <a:ln w="1270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ja-JP" altLang="en-US" sz="1050" kern="100" dirty="0"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公定規格の定められている肥料</a:t>
            </a:r>
          </a:p>
        </p:txBody>
      </p:sp>
      <p:sp>
        <p:nvSpPr>
          <p:cNvPr id="72" name="テキスト ボックス 2">
            <a:extLst>
              <a:ext uri="{FF2B5EF4-FFF2-40B4-BE49-F238E27FC236}">
                <a16:creationId xmlns:a16="http://schemas.microsoft.com/office/drawing/2014/main" xmlns="" id="{B9C8759C-E937-4152-8F99-397D61B96393}"/>
              </a:ext>
            </a:extLst>
          </p:cNvPr>
          <p:cNvSpPr txBox="1"/>
          <p:nvPr/>
        </p:nvSpPr>
        <p:spPr>
          <a:xfrm>
            <a:off x="4989935" y="3068798"/>
            <a:ext cx="2832100" cy="378492"/>
          </a:xfrm>
          <a:prstGeom prst="rect">
            <a:avLst/>
          </a:prstGeom>
          <a:solidFill>
            <a:sysClr val="window" lastClr="FFFFFF"/>
          </a:solidFill>
          <a:ln w="1270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ja-JP" altLang="en-US" sz="1050" kern="100" dirty="0"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登録済み普通肥料＋登録済み普通肥料</a:t>
            </a:r>
            <a:endParaRPr lang="en-US" altLang="ja-JP" sz="1050" kern="100" dirty="0"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ja-JP" altLang="en-US" sz="1050" kern="100" dirty="0"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で単純配合又は水造粒したもの</a:t>
            </a:r>
          </a:p>
        </p:txBody>
      </p:sp>
      <p:sp>
        <p:nvSpPr>
          <p:cNvPr id="73" name="テキスト ボックス 2">
            <a:extLst>
              <a:ext uri="{FF2B5EF4-FFF2-40B4-BE49-F238E27FC236}">
                <a16:creationId xmlns:a16="http://schemas.microsoft.com/office/drawing/2014/main" xmlns="" id="{B9C8759C-E937-4152-8F99-397D61B96393}"/>
              </a:ext>
            </a:extLst>
          </p:cNvPr>
          <p:cNvSpPr txBox="1"/>
          <p:nvPr/>
        </p:nvSpPr>
        <p:spPr>
          <a:xfrm>
            <a:off x="4989935" y="3592860"/>
            <a:ext cx="2832100" cy="378492"/>
          </a:xfrm>
          <a:prstGeom prst="rect">
            <a:avLst/>
          </a:prstGeom>
          <a:solidFill>
            <a:sysClr val="window" lastClr="FFFFFF"/>
          </a:solidFill>
          <a:ln w="1270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ja-JP" altLang="en-US" sz="1050" kern="100" dirty="0"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登録済み普通肥料＋登録済み普通肥料</a:t>
            </a:r>
            <a:endParaRPr lang="en-US" altLang="ja-JP" sz="1050" kern="100" dirty="0"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ja-JP" altLang="en-US" sz="1050" kern="100" dirty="0"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で造粒したもの</a:t>
            </a:r>
          </a:p>
        </p:txBody>
      </p:sp>
      <p:sp>
        <p:nvSpPr>
          <p:cNvPr id="74" name="テキスト ボックス 2">
            <a:extLst>
              <a:ext uri="{FF2B5EF4-FFF2-40B4-BE49-F238E27FC236}">
                <a16:creationId xmlns:a16="http://schemas.microsoft.com/office/drawing/2014/main" xmlns="" id="{B9C8759C-E937-4152-8F99-397D61B96393}"/>
              </a:ext>
            </a:extLst>
          </p:cNvPr>
          <p:cNvSpPr txBox="1"/>
          <p:nvPr/>
        </p:nvSpPr>
        <p:spPr>
          <a:xfrm>
            <a:off x="4989935" y="4087378"/>
            <a:ext cx="2832100" cy="378492"/>
          </a:xfrm>
          <a:prstGeom prst="rect">
            <a:avLst/>
          </a:prstGeom>
          <a:solidFill>
            <a:sysClr val="window" lastClr="FFFFFF"/>
          </a:solidFill>
          <a:ln w="1270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ja-JP" altLang="en-US" sz="1050" kern="100" dirty="0"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登録済み普通肥料＋届出済み特殊肥料</a:t>
            </a:r>
            <a:endParaRPr lang="en-US" altLang="ja-JP" sz="1050" kern="100" dirty="0"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ja-JP" altLang="en-US" sz="1050" kern="100" dirty="0"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で配合又は造粒したもの</a:t>
            </a:r>
          </a:p>
        </p:txBody>
      </p:sp>
      <p:sp>
        <p:nvSpPr>
          <p:cNvPr id="75" name="テキスト ボックス 2">
            <a:extLst>
              <a:ext uri="{FF2B5EF4-FFF2-40B4-BE49-F238E27FC236}">
                <a16:creationId xmlns:a16="http://schemas.microsoft.com/office/drawing/2014/main" xmlns="" id="{B9C8759C-E937-4152-8F99-397D61B96393}"/>
              </a:ext>
            </a:extLst>
          </p:cNvPr>
          <p:cNvSpPr txBox="1"/>
          <p:nvPr/>
        </p:nvSpPr>
        <p:spPr>
          <a:xfrm>
            <a:off x="4989935" y="4548104"/>
            <a:ext cx="2832100" cy="1329117"/>
          </a:xfrm>
          <a:prstGeom prst="rect">
            <a:avLst/>
          </a:prstGeom>
          <a:solidFill>
            <a:sysClr val="window" lastClr="FFFFFF"/>
          </a:solidFill>
          <a:ln w="1270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ja-JP" altLang="en-US" sz="1050" kern="100" dirty="0"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登録済み普通肥料</a:t>
            </a:r>
            <a:r>
              <a:rPr lang="ja-JP" altLang="en-US" sz="1050" kern="100" dirty="0" smtClean="0"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＋指定</a:t>
            </a:r>
            <a:r>
              <a:rPr lang="ja-JP" altLang="en-US" sz="1050" kern="100" dirty="0"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土壌改良資材</a:t>
            </a:r>
            <a:endParaRPr lang="en-US" altLang="ja-JP" sz="1050" kern="100" dirty="0"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ja-JP" altLang="en-US" sz="1050" kern="100" dirty="0"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　　　　　　  又は</a:t>
            </a:r>
            <a:endParaRPr lang="en-US" altLang="ja-JP" sz="1050" kern="100" dirty="0"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ja-JP" altLang="en-US" sz="1050" kern="100" dirty="0"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届出済み特殊肥料</a:t>
            </a:r>
            <a:r>
              <a:rPr lang="ja-JP" altLang="en-US" sz="1050" kern="100" dirty="0" smtClean="0"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＋指定</a:t>
            </a:r>
            <a:r>
              <a:rPr lang="ja-JP" altLang="en-US" sz="1050" kern="100" dirty="0"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土壌改良資材　</a:t>
            </a:r>
            <a:endParaRPr lang="en-US" altLang="ja-JP" sz="1050" kern="100" dirty="0"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ja-JP" altLang="en-US" sz="1050" kern="100" dirty="0"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　　　　　　  又は</a:t>
            </a:r>
            <a:endParaRPr lang="en-US" altLang="ja-JP" sz="1050" kern="100" dirty="0"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ja-JP" altLang="en-US" sz="1050" kern="100" dirty="0"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登録済み普通肥料＋届出済み特殊肥料</a:t>
            </a:r>
            <a:endParaRPr lang="en-US" altLang="ja-JP" sz="1050" kern="100" dirty="0"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ja-JP" altLang="en-US" sz="1050" kern="100" dirty="0"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                              </a:t>
            </a:r>
            <a:r>
              <a:rPr lang="ja-JP" altLang="en-US" sz="1050" kern="100" dirty="0" smtClean="0"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＋指定</a:t>
            </a:r>
            <a:r>
              <a:rPr lang="ja-JP" altLang="en-US" sz="1050" kern="100" dirty="0"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土壌改良資材</a:t>
            </a:r>
            <a:endParaRPr lang="en-US" altLang="ja-JP" sz="1050" kern="100" dirty="0"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ja-JP" altLang="en-US" sz="1050" kern="100" dirty="0"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で配合又は造粒したもの</a:t>
            </a:r>
          </a:p>
        </p:txBody>
      </p:sp>
      <p:sp>
        <p:nvSpPr>
          <p:cNvPr id="76" name="テキスト ボックス 75"/>
          <p:cNvSpPr txBox="1"/>
          <p:nvPr/>
        </p:nvSpPr>
        <p:spPr>
          <a:xfrm>
            <a:off x="9402944" y="1544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県</a:t>
            </a:r>
          </a:p>
        </p:txBody>
      </p:sp>
      <p:sp>
        <p:nvSpPr>
          <p:cNvPr id="77" name="テキスト ボックス 76"/>
          <p:cNvSpPr txBox="1"/>
          <p:nvPr/>
        </p:nvSpPr>
        <p:spPr>
          <a:xfrm>
            <a:off x="9402945" y="2638269"/>
            <a:ext cx="8713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県</a:t>
            </a:r>
            <a:r>
              <a:rPr lang="ja-JP" altLang="en-US" sz="1050" dirty="0"/>
              <a:t>・・</a:t>
            </a:r>
            <a:r>
              <a:rPr lang="ja-JP" altLang="en-US" sz="1050" dirty="0" smtClean="0"/>
              <a:t>・</a:t>
            </a:r>
            <a:endParaRPr kumimoji="1" lang="ja-JP" altLang="en-US" sz="1050" dirty="0"/>
          </a:p>
        </p:txBody>
      </p:sp>
      <p:sp>
        <p:nvSpPr>
          <p:cNvPr id="78" name="テキスト ボックス 77"/>
          <p:cNvSpPr txBox="1"/>
          <p:nvPr/>
        </p:nvSpPr>
        <p:spPr>
          <a:xfrm>
            <a:off x="9402945" y="3796646"/>
            <a:ext cx="8713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国</a:t>
            </a:r>
            <a:r>
              <a:rPr lang="ja-JP" altLang="en-US" sz="1050" dirty="0"/>
              <a:t>・・</a:t>
            </a:r>
            <a:r>
              <a:rPr lang="ja-JP" altLang="en-US" sz="1050" dirty="0" smtClean="0"/>
              <a:t>・</a:t>
            </a:r>
            <a:endParaRPr kumimoji="1" lang="ja-JP" altLang="en-US" sz="1050" dirty="0"/>
          </a:p>
        </p:txBody>
      </p:sp>
      <p:sp>
        <p:nvSpPr>
          <p:cNvPr id="79" name="テキスト ボックス 78"/>
          <p:cNvSpPr txBox="1"/>
          <p:nvPr/>
        </p:nvSpPr>
        <p:spPr>
          <a:xfrm>
            <a:off x="9402943" y="4812328"/>
            <a:ext cx="8713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県</a:t>
            </a:r>
            <a:r>
              <a:rPr lang="ja-JP" altLang="en-US" sz="1050" dirty="0"/>
              <a:t>・・</a:t>
            </a:r>
            <a:r>
              <a:rPr lang="ja-JP" altLang="en-US" sz="1050" dirty="0" smtClean="0"/>
              <a:t>・</a:t>
            </a:r>
            <a:endParaRPr kumimoji="1" lang="ja-JP" altLang="en-US" sz="1050" dirty="0"/>
          </a:p>
        </p:txBody>
      </p:sp>
      <p:grpSp>
        <p:nvGrpSpPr>
          <p:cNvPr id="41" name="グループ化 40"/>
          <p:cNvGrpSpPr/>
          <p:nvPr/>
        </p:nvGrpSpPr>
        <p:grpSpPr>
          <a:xfrm>
            <a:off x="8040729" y="844529"/>
            <a:ext cx="1347776" cy="275580"/>
            <a:chOff x="7594739" y="1027237"/>
            <a:chExt cx="888240" cy="182961"/>
          </a:xfrm>
        </p:grpSpPr>
        <p:cxnSp>
          <p:nvCxnSpPr>
            <p:cNvPr id="5" name="直線矢印コネクタ 4"/>
            <p:cNvCxnSpPr/>
            <p:nvPr/>
          </p:nvCxnSpPr>
          <p:spPr>
            <a:xfrm>
              <a:off x="7594739" y="1205619"/>
              <a:ext cx="888240" cy="4579"/>
            </a:xfrm>
            <a:prstGeom prst="straightConnector1">
              <a:avLst/>
            </a:prstGeom>
            <a:ln w="635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テキスト ボックス 39"/>
            <p:cNvSpPr txBox="1"/>
            <p:nvPr/>
          </p:nvSpPr>
          <p:spPr>
            <a:xfrm>
              <a:off x="7669371" y="1027237"/>
              <a:ext cx="683009" cy="1685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050" dirty="0" smtClean="0"/>
                <a:t>生産業者届出</a:t>
              </a:r>
              <a:endParaRPr kumimoji="1" lang="ja-JP" altLang="en-US" sz="1050" dirty="0"/>
            </a:p>
          </p:txBody>
        </p:sp>
      </p:grpSp>
      <p:grpSp>
        <p:nvGrpSpPr>
          <p:cNvPr id="80" name="グループ化 79"/>
          <p:cNvGrpSpPr/>
          <p:nvPr/>
        </p:nvGrpSpPr>
        <p:grpSpPr>
          <a:xfrm>
            <a:off x="8040725" y="1398733"/>
            <a:ext cx="1347776" cy="293104"/>
            <a:chOff x="7578570" y="992710"/>
            <a:chExt cx="821314" cy="202812"/>
          </a:xfrm>
        </p:grpSpPr>
        <p:cxnSp>
          <p:nvCxnSpPr>
            <p:cNvPr id="81" name="直線矢印コネクタ 80"/>
            <p:cNvCxnSpPr/>
            <p:nvPr/>
          </p:nvCxnSpPr>
          <p:spPr>
            <a:xfrm>
              <a:off x="7578570" y="1190498"/>
              <a:ext cx="821314" cy="5024"/>
            </a:xfrm>
            <a:prstGeom prst="straightConnector1">
              <a:avLst/>
            </a:prstGeom>
            <a:ln w="635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テキスト ボックス 81"/>
            <p:cNvSpPr txBox="1"/>
            <p:nvPr/>
          </p:nvSpPr>
          <p:spPr>
            <a:xfrm>
              <a:off x="7647579" y="992710"/>
              <a:ext cx="719559" cy="17551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050" dirty="0"/>
                <a:t>生産業者届出</a:t>
              </a:r>
              <a:endParaRPr kumimoji="1" lang="ja-JP" altLang="en-US" sz="1050" dirty="0"/>
            </a:p>
          </p:txBody>
        </p:sp>
      </p:grpSp>
      <p:grpSp>
        <p:nvGrpSpPr>
          <p:cNvPr id="83" name="グループ化 82"/>
          <p:cNvGrpSpPr/>
          <p:nvPr/>
        </p:nvGrpSpPr>
        <p:grpSpPr>
          <a:xfrm>
            <a:off x="8073237" y="2014035"/>
            <a:ext cx="1299099" cy="253917"/>
            <a:chOff x="7578570" y="1045820"/>
            <a:chExt cx="888240" cy="158520"/>
          </a:xfrm>
        </p:grpSpPr>
        <p:cxnSp>
          <p:nvCxnSpPr>
            <p:cNvPr id="84" name="直線矢印コネクタ 83"/>
            <p:cNvCxnSpPr/>
            <p:nvPr/>
          </p:nvCxnSpPr>
          <p:spPr>
            <a:xfrm>
              <a:off x="7578570" y="1190498"/>
              <a:ext cx="888240" cy="4579"/>
            </a:xfrm>
            <a:prstGeom prst="straightConnector1">
              <a:avLst/>
            </a:prstGeom>
            <a:ln w="635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テキスト ボックス 84"/>
            <p:cNvSpPr txBox="1"/>
            <p:nvPr/>
          </p:nvSpPr>
          <p:spPr>
            <a:xfrm>
              <a:off x="7762880" y="1045820"/>
              <a:ext cx="569626" cy="1585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050" dirty="0" smtClean="0"/>
                <a:t>登録申請</a:t>
              </a:r>
              <a:endParaRPr kumimoji="1" lang="ja-JP" altLang="en-US" sz="1050" dirty="0"/>
            </a:p>
          </p:txBody>
        </p:sp>
      </p:grpSp>
      <p:grpSp>
        <p:nvGrpSpPr>
          <p:cNvPr id="86" name="グループ化 85"/>
          <p:cNvGrpSpPr/>
          <p:nvPr/>
        </p:nvGrpSpPr>
        <p:grpSpPr>
          <a:xfrm rot="788810">
            <a:off x="8053354" y="2382930"/>
            <a:ext cx="1292286" cy="402991"/>
            <a:chOff x="7589275" y="1043663"/>
            <a:chExt cx="767781" cy="239927"/>
          </a:xfrm>
        </p:grpSpPr>
        <p:cxnSp>
          <p:nvCxnSpPr>
            <p:cNvPr id="87" name="直線矢印コネクタ 86"/>
            <p:cNvCxnSpPr/>
            <p:nvPr/>
          </p:nvCxnSpPr>
          <p:spPr>
            <a:xfrm rot="20811190">
              <a:off x="7589275" y="1100603"/>
              <a:ext cx="767781" cy="182987"/>
            </a:xfrm>
            <a:prstGeom prst="straightConnector1">
              <a:avLst/>
            </a:prstGeom>
            <a:ln w="635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8" name="テキスト ボックス 87"/>
            <p:cNvSpPr txBox="1"/>
            <p:nvPr/>
          </p:nvSpPr>
          <p:spPr>
            <a:xfrm>
              <a:off x="7764576" y="1043663"/>
              <a:ext cx="569626" cy="1511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050" dirty="0" smtClean="0"/>
                <a:t>登録申請</a:t>
              </a:r>
              <a:endParaRPr kumimoji="1" lang="ja-JP" altLang="en-US" sz="1050" dirty="0"/>
            </a:p>
          </p:txBody>
        </p:sp>
      </p:grpSp>
      <p:grpSp>
        <p:nvGrpSpPr>
          <p:cNvPr id="95" name="グループ化 94"/>
          <p:cNvGrpSpPr/>
          <p:nvPr/>
        </p:nvGrpSpPr>
        <p:grpSpPr>
          <a:xfrm>
            <a:off x="8140217" y="3650171"/>
            <a:ext cx="1194545" cy="310047"/>
            <a:chOff x="7537294" y="1004468"/>
            <a:chExt cx="722271" cy="190611"/>
          </a:xfrm>
        </p:grpSpPr>
        <p:cxnSp>
          <p:nvCxnSpPr>
            <p:cNvPr id="96" name="直線矢印コネクタ 95"/>
            <p:cNvCxnSpPr/>
            <p:nvPr/>
          </p:nvCxnSpPr>
          <p:spPr>
            <a:xfrm>
              <a:off x="7537294" y="1184750"/>
              <a:ext cx="722271" cy="10329"/>
            </a:xfrm>
            <a:prstGeom prst="straightConnector1">
              <a:avLst/>
            </a:prstGeom>
            <a:ln w="635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7" name="テキスト ボックス 96"/>
            <p:cNvSpPr txBox="1"/>
            <p:nvPr/>
          </p:nvSpPr>
          <p:spPr>
            <a:xfrm>
              <a:off x="7545609" y="1004468"/>
              <a:ext cx="626628" cy="1561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050" dirty="0"/>
                <a:t>生産業者届出</a:t>
              </a:r>
              <a:endParaRPr kumimoji="1" lang="ja-JP" altLang="en-US" sz="1050" dirty="0"/>
            </a:p>
          </p:txBody>
        </p:sp>
      </p:grpSp>
      <p:grpSp>
        <p:nvGrpSpPr>
          <p:cNvPr id="98" name="グループ化 97"/>
          <p:cNvGrpSpPr/>
          <p:nvPr/>
        </p:nvGrpSpPr>
        <p:grpSpPr>
          <a:xfrm>
            <a:off x="8107342" y="4664447"/>
            <a:ext cx="1227421" cy="332550"/>
            <a:chOff x="7516791" y="1003941"/>
            <a:chExt cx="757056" cy="194550"/>
          </a:xfrm>
        </p:grpSpPr>
        <p:cxnSp>
          <p:nvCxnSpPr>
            <p:cNvPr id="99" name="直線矢印コネクタ 98"/>
            <p:cNvCxnSpPr/>
            <p:nvPr/>
          </p:nvCxnSpPr>
          <p:spPr>
            <a:xfrm>
              <a:off x="7516791" y="1198489"/>
              <a:ext cx="757056" cy="2"/>
            </a:xfrm>
            <a:prstGeom prst="straightConnector1">
              <a:avLst/>
            </a:prstGeom>
            <a:ln w="635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0" name="テキスト ボックス 99"/>
            <p:cNvSpPr txBox="1"/>
            <p:nvPr/>
          </p:nvSpPr>
          <p:spPr>
            <a:xfrm>
              <a:off x="7545549" y="1003941"/>
              <a:ext cx="698974" cy="1485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050" dirty="0"/>
                <a:t>生産業者届出</a:t>
              </a:r>
              <a:endParaRPr kumimoji="1" lang="ja-JP" altLang="en-US" sz="1050" dirty="0"/>
            </a:p>
          </p:txBody>
        </p:sp>
      </p:grpSp>
      <p:sp>
        <p:nvSpPr>
          <p:cNvPr id="52" name="テキスト ボックス 3">
            <a:extLst>
              <a:ext uri="{FF2B5EF4-FFF2-40B4-BE49-F238E27FC236}">
                <a16:creationId xmlns:a16="http://schemas.microsoft.com/office/drawing/2014/main" xmlns="" id="{4D7C9E9E-8D3E-4E4E-BCDA-12B99B9072F3}"/>
              </a:ext>
            </a:extLst>
          </p:cNvPr>
          <p:cNvSpPr txBox="1"/>
          <p:nvPr/>
        </p:nvSpPr>
        <p:spPr>
          <a:xfrm>
            <a:off x="644160" y="1391941"/>
            <a:ext cx="809550" cy="378492"/>
          </a:xfrm>
          <a:prstGeom prst="rect">
            <a:avLst/>
          </a:prstGeom>
          <a:solidFill>
            <a:sysClr val="window" lastClr="FFFFFF"/>
          </a:solidFill>
          <a:ln w="1270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sz="105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肥料</a:t>
            </a:r>
          </a:p>
        </p:txBody>
      </p:sp>
      <p:cxnSp>
        <p:nvCxnSpPr>
          <p:cNvPr id="6" name="直線コネクタ 5"/>
          <p:cNvCxnSpPr/>
          <p:nvPr/>
        </p:nvCxnSpPr>
        <p:spPr>
          <a:xfrm flipV="1">
            <a:off x="1453710" y="1572926"/>
            <a:ext cx="119841" cy="1012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直線コネクタ 58"/>
          <p:cNvCxnSpPr/>
          <p:nvPr/>
        </p:nvCxnSpPr>
        <p:spPr>
          <a:xfrm>
            <a:off x="1572332" y="1074952"/>
            <a:ext cx="898" cy="1192996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直線コネクタ 63"/>
          <p:cNvCxnSpPr/>
          <p:nvPr/>
        </p:nvCxnSpPr>
        <p:spPr>
          <a:xfrm flipV="1">
            <a:off x="1573230" y="2254146"/>
            <a:ext cx="180203" cy="2942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直線コネクタ 66"/>
          <p:cNvCxnSpPr/>
          <p:nvPr/>
        </p:nvCxnSpPr>
        <p:spPr>
          <a:xfrm flipV="1">
            <a:off x="1560740" y="1099483"/>
            <a:ext cx="180203" cy="2942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直線コネクタ 67"/>
          <p:cNvCxnSpPr/>
          <p:nvPr/>
        </p:nvCxnSpPr>
        <p:spPr>
          <a:xfrm flipV="1">
            <a:off x="2573479" y="1074952"/>
            <a:ext cx="426498" cy="4426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直線コネクタ 88"/>
          <p:cNvCxnSpPr/>
          <p:nvPr/>
        </p:nvCxnSpPr>
        <p:spPr>
          <a:xfrm flipH="1">
            <a:off x="2768600" y="1095241"/>
            <a:ext cx="870" cy="517659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直線コネクタ 89"/>
          <p:cNvCxnSpPr/>
          <p:nvPr/>
        </p:nvCxnSpPr>
        <p:spPr>
          <a:xfrm flipV="1">
            <a:off x="2757774" y="1593778"/>
            <a:ext cx="259692" cy="4548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直線コネクタ 90"/>
          <p:cNvCxnSpPr>
            <a:endCxn id="69" idx="1"/>
          </p:cNvCxnSpPr>
          <p:nvPr/>
        </p:nvCxnSpPr>
        <p:spPr>
          <a:xfrm>
            <a:off x="4195479" y="1082527"/>
            <a:ext cx="794456" cy="1412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直線コネクタ 91"/>
          <p:cNvCxnSpPr/>
          <p:nvPr/>
        </p:nvCxnSpPr>
        <p:spPr>
          <a:xfrm>
            <a:off x="4213385" y="1620496"/>
            <a:ext cx="794456" cy="1412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直線コネクタ 92"/>
          <p:cNvCxnSpPr/>
          <p:nvPr/>
        </p:nvCxnSpPr>
        <p:spPr>
          <a:xfrm>
            <a:off x="4195479" y="2332065"/>
            <a:ext cx="794456" cy="1412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直線コネクタ 93"/>
          <p:cNvCxnSpPr/>
          <p:nvPr/>
        </p:nvCxnSpPr>
        <p:spPr>
          <a:xfrm flipV="1">
            <a:off x="2568597" y="2329527"/>
            <a:ext cx="446370" cy="2538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直線コネクタ 100"/>
          <p:cNvCxnSpPr/>
          <p:nvPr/>
        </p:nvCxnSpPr>
        <p:spPr>
          <a:xfrm>
            <a:off x="2788018" y="2332693"/>
            <a:ext cx="5982" cy="474007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直線コネクタ 104"/>
          <p:cNvCxnSpPr/>
          <p:nvPr/>
        </p:nvCxnSpPr>
        <p:spPr>
          <a:xfrm flipV="1">
            <a:off x="2786728" y="2784668"/>
            <a:ext cx="233238" cy="7884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直線コネクタ 105"/>
          <p:cNvCxnSpPr>
            <a:stCxn id="35" idx="3"/>
            <a:endCxn id="72" idx="1"/>
          </p:cNvCxnSpPr>
          <p:nvPr/>
        </p:nvCxnSpPr>
        <p:spPr>
          <a:xfrm>
            <a:off x="4653069" y="3257241"/>
            <a:ext cx="336866" cy="803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直線コネクタ 109"/>
          <p:cNvCxnSpPr/>
          <p:nvPr/>
        </p:nvCxnSpPr>
        <p:spPr>
          <a:xfrm>
            <a:off x="4655857" y="3815409"/>
            <a:ext cx="336866" cy="803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直線コネクタ 110"/>
          <p:cNvCxnSpPr/>
          <p:nvPr/>
        </p:nvCxnSpPr>
        <p:spPr>
          <a:xfrm>
            <a:off x="4653069" y="4316162"/>
            <a:ext cx="336866" cy="803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直線コネクタ 111"/>
          <p:cNvCxnSpPr/>
          <p:nvPr/>
        </p:nvCxnSpPr>
        <p:spPr>
          <a:xfrm>
            <a:off x="4651696" y="4852650"/>
            <a:ext cx="336866" cy="803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直線コネクタ 112"/>
          <p:cNvCxnSpPr/>
          <p:nvPr/>
        </p:nvCxnSpPr>
        <p:spPr>
          <a:xfrm flipH="1">
            <a:off x="3201101" y="2987448"/>
            <a:ext cx="21278" cy="1905786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直線コネクタ 113"/>
          <p:cNvCxnSpPr/>
          <p:nvPr/>
        </p:nvCxnSpPr>
        <p:spPr>
          <a:xfrm>
            <a:off x="3222469" y="3269729"/>
            <a:ext cx="134784" cy="2502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直線コネクタ 114"/>
          <p:cNvCxnSpPr/>
          <p:nvPr/>
        </p:nvCxnSpPr>
        <p:spPr>
          <a:xfrm>
            <a:off x="3224798" y="3774038"/>
            <a:ext cx="134784" cy="2502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直線コネクタ 115"/>
          <p:cNvCxnSpPr/>
          <p:nvPr/>
        </p:nvCxnSpPr>
        <p:spPr>
          <a:xfrm>
            <a:off x="3222469" y="4315638"/>
            <a:ext cx="134784" cy="2502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直線コネクタ 116"/>
          <p:cNvCxnSpPr/>
          <p:nvPr/>
        </p:nvCxnSpPr>
        <p:spPr>
          <a:xfrm>
            <a:off x="3224798" y="4856797"/>
            <a:ext cx="134784" cy="2502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正方形/長方形 101"/>
          <p:cNvSpPr/>
          <p:nvPr/>
        </p:nvSpPr>
        <p:spPr>
          <a:xfrm>
            <a:off x="2907271" y="1347622"/>
            <a:ext cx="5093458" cy="543526"/>
          </a:xfrm>
          <a:prstGeom prst="rect">
            <a:avLst/>
          </a:prstGeom>
          <a:noFill/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正方形/長方形 20"/>
          <p:cNvSpPr/>
          <p:nvPr/>
        </p:nvSpPr>
        <p:spPr>
          <a:xfrm>
            <a:off x="10082468" y="2069589"/>
            <a:ext cx="1309432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050" dirty="0" smtClean="0"/>
              <a:t>有機質肥料・</a:t>
            </a:r>
            <a:endParaRPr lang="en-US" altLang="ja-JP" sz="1050" dirty="0" smtClean="0"/>
          </a:p>
          <a:p>
            <a:r>
              <a:rPr lang="ja-JP" altLang="en-US" sz="1050" dirty="0" smtClean="0"/>
              <a:t>石灰質肥料</a:t>
            </a:r>
            <a:r>
              <a:rPr lang="ja-JP" altLang="en-US" sz="1050" dirty="0"/>
              <a:t>　</a:t>
            </a:r>
            <a:r>
              <a:rPr lang="ja-JP" altLang="en-US" sz="1050" dirty="0" smtClean="0"/>
              <a:t>以外</a:t>
            </a:r>
            <a:endParaRPr lang="ja-JP" altLang="en-US" sz="1050" dirty="0"/>
          </a:p>
        </p:txBody>
      </p:sp>
      <p:sp>
        <p:nvSpPr>
          <p:cNvPr id="103" name="正方形/長方形 102"/>
          <p:cNvSpPr/>
          <p:nvPr/>
        </p:nvSpPr>
        <p:spPr>
          <a:xfrm>
            <a:off x="10095168" y="2625913"/>
            <a:ext cx="1880932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050" dirty="0" smtClean="0"/>
              <a:t>有機質肥料、</a:t>
            </a:r>
            <a:endParaRPr lang="en-US" altLang="ja-JP" sz="1050" dirty="0" smtClean="0"/>
          </a:p>
          <a:p>
            <a:r>
              <a:rPr lang="ja-JP" altLang="en-US" sz="1050" dirty="0" smtClean="0"/>
              <a:t>石灰質</a:t>
            </a:r>
            <a:r>
              <a:rPr lang="ja-JP" altLang="en-US" sz="1050" dirty="0" smtClean="0"/>
              <a:t>肥料</a:t>
            </a:r>
            <a:r>
              <a:rPr lang="ja-JP" altLang="en-US" sz="1050" dirty="0"/>
              <a:t>　</a:t>
            </a:r>
          </a:p>
        </p:txBody>
      </p:sp>
      <p:sp>
        <p:nvSpPr>
          <p:cNvPr id="104" name="正方形/長方形 103"/>
          <p:cNvSpPr/>
          <p:nvPr/>
        </p:nvSpPr>
        <p:spPr>
          <a:xfrm>
            <a:off x="10095168" y="3816512"/>
            <a:ext cx="1296732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050" dirty="0" smtClean="0"/>
              <a:t>国登録・届出肥料</a:t>
            </a:r>
            <a:endParaRPr lang="en-US" altLang="ja-JP" sz="1050" dirty="0" smtClean="0"/>
          </a:p>
          <a:p>
            <a:r>
              <a:rPr lang="ja-JP" altLang="en-US" sz="1050" dirty="0" smtClean="0"/>
              <a:t>が含まれるもの</a:t>
            </a:r>
            <a:r>
              <a:rPr lang="ja-JP" altLang="en-US" sz="1050" dirty="0"/>
              <a:t>　</a:t>
            </a:r>
          </a:p>
        </p:txBody>
      </p:sp>
      <p:sp>
        <p:nvSpPr>
          <p:cNvPr id="107" name="正方形/長方形 106"/>
          <p:cNvSpPr/>
          <p:nvPr/>
        </p:nvSpPr>
        <p:spPr>
          <a:xfrm>
            <a:off x="10095168" y="4834887"/>
            <a:ext cx="1296732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050" dirty="0" smtClean="0"/>
              <a:t>国登録・届出肥料</a:t>
            </a:r>
            <a:endParaRPr lang="en-US" altLang="ja-JP" sz="1050" dirty="0" smtClean="0"/>
          </a:p>
          <a:p>
            <a:r>
              <a:rPr lang="ja-JP" altLang="en-US" sz="1050" dirty="0" smtClean="0"/>
              <a:t>が含まれないもの</a:t>
            </a:r>
            <a:r>
              <a:rPr lang="ja-JP" altLang="en-US" sz="1050" dirty="0"/>
              <a:t>　</a:t>
            </a: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330199" y="491684"/>
            <a:ext cx="66929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/>
              <a:t>１．生産</a:t>
            </a:r>
            <a:r>
              <a:rPr kumimoji="1" lang="ja-JP" altLang="en-US" b="1" dirty="0" smtClean="0"/>
              <a:t>に</a:t>
            </a:r>
            <a:r>
              <a:rPr lang="ja-JP" altLang="en-US" b="1" dirty="0"/>
              <a:t>係る</a:t>
            </a:r>
            <a:r>
              <a:rPr kumimoji="1" lang="ja-JP" altLang="en-US" b="1" dirty="0" smtClean="0"/>
              <a:t>手続き</a:t>
            </a:r>
            <a:r>
              <a:rPr kumimoji="1" lang="ja-JP" altLang="en-US" b="1" dirty="0" smtClean="0"/>
              <a:t>（肥料の銘柄別に手続きが必要）</a:t>
            </a:r>
            <a:endParaRPr kumimoji="1" lang="ja-JP" altLang="en-US" b="1" dirty="0"/>
          </a:p>
        </p:txBody>
      </p:sp>
      <p:sp>
        <p:nvSpPr>
          <p:cNvPr id="108" name="テキスト ボックス 107"/>
          <p:cNvSpPr txBox="1"/>
          <p:nvPr/>
        </p:nvSpPr>
        <p:spPr>
          <a:xfrm>
            <a:off x="330199" y="6041712"/>
            <a:ext cx="106729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/>
              <a:t>２</a:t>
            </a:r>
            <a:r>
              <a:rPr kumimoji="1" lang="ja-JP" altLang="en-US" b="1" dirty="0" smtClean="0"/>
              <a:t>．販売</a:t>
            </a:r>
            <a:r>
              <a:rPr kumimoji="1" lang="ja-JP" altLang="en-US" b="1" dirty="0" smtClean="0"/>
              <a:t>に</a:t>
            </a:r>
            <a:r>
              <a:rPr lang="ja-JP" altLang="en-US" b="1" dirty="0"/>
              <a:t>係る</a:t>
            </a:r>
            <a:r>
              <a:rPr kumimoji="1" lang="ja-JP" altLang="en-US" b="1" dirty="0" smtClean="0"/>
              <a:t>手続き</a:t>
            </a:r>
            <a:endParaRPr kumimoji="1" lang="ja-JP" altLang="en-US" b="1" dirty="0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107082" y="6453710"/>
            <a:ext cx="100548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/>
              <a:t>販売業務を行う事業場が存在する全ての都道府県知事</a:t>
            </a:r>
            <a:r>
              <a:rPr lang="ja-JP" altLang="en-US" sz="1600" dirty="0" smtClean="0"/>
              <a:t>に対し、販売業務開始の届出</a:t>
            </a:r>
            <a:r>
              <a:rPr lang="ja-JP" altLang="en-US" sz="1600" dirty="0"/>
              <a:t>が必要</a:t>
            </a:r>
            <a:endParaRPr kumimoji="1" lang="ja-JP" altLang="en-US" sz="1600" dirty="0"/>
          </a:p>
        </p:txBody>
      </p:sp>
      <p:sp>
        <p:nvSpPr>
          <p:cNvPr id="34" name="正方形/長方形 33"/>
          <p:cNvSpPr/>
          <p:nvPr/>
        </p:nvSpPr>
        <p:spPr>
          <a:xfrm>
            <a:off x="9995044" y="817072"/>
            <a:ext cx="2109532" cy="120596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050" dirty="0" smtClean="0">
                <a:solidFill>
                  <a:schemeClr val="tx1"/>
                </a:solidFill>
              </a:rPr>
              <a:t>※</a:t>
            </a:r>
            <a:r>
              <a:rPr kumimoji="1" lang="ja-JP" altLang="en-US" sz="1050" dirty="0" smtClean="0">
                <a:solidFill>
                  <a:schemeClr val="tx1"/>
                </a:solidFill>
              </a:rPr>
              <a:t>　県とは事業場が存在する</a:t>
            </a:r>
            <a:endParaRPr kumimoji="1" lang="en-US" altLang="ja-JP" sz="1050" dirty="0" smtClean="0">
              <a:solidFill>
                <a:schemeClr val="tx1"/>
              </a:solidFill>
            </a:endParaRPr>
          </a:p>
          <a:p>
            <a:r>
              <a:rPr lang="ja-JP" altLang="en-US" sz="1050" dirty="0">
                <a:solidFill>
                  <a:schemeClr val="tx1"/>
                </a:solidFill>
              </a:rPr>
              <a:t>　</a:t>
            </a:r>
            <a:r>
              <a:rPr lang="ja-JP" altLang="en-US" sz="1050" dirty="0" smtClean="0">
                <a:solidFill>
                  <a:schemeClr val="tx1"/>
                </a:solidFill>
              </a:rPr>
              <a:t>　</a:t>
            </a:r>
            <a:r>
              <a:rPr kumimoji="1" lang="ja-JP" altLang="en-US" sz="1050" dirty="0" smtClean="0">
                <a:solidFill>
                  <a:schemeClr val="tx1"/>
                </a:solidFill>
              </a:rPr>
              <a:t>都道府県の知事、国とは</a:t>
            </a:r>
            <a:endParaRPr kumimoji="1" lang="en-US" altLang="ja-JP" sz="1050" dirty="0" smtClean="0">
              <a:solidFill>
                <a:schemeClr val="tx1"/>
              </a:solidFill>
            </a:endParaRPr>
          </a:p>
          <a:p>
            <a:r>
              <a:rPr lang="ja-JP" altLang="en-US" sz="1050" dirty="0">
                <a:solidFill>
                  <a:schemeClr val="tx1"/>
                </a:solidFill>
              </a:rPr>
              <a:t>　</a:t>
            </a:r>
            <a:r>
              <a:rPr lang="ja-JP" altLang="en-US" sz="1050" dirty="0" smtClean="0">
                <a:solidFill>
                  <a:schemeClr val="tx1"/>
                </a:solidFill>
              </a:rPr>
              <a:t>　</a:t>
            </a:r>
            <a:r>
              <a:rPr kumimoji="1" lang="ja-JP" altLang="en-US" sz="1050" dirty="0" smtClean="0">
                <a:solidFill>
                  <a:schemeClr val="tx1"/>
                </a:solidFill>
              </a:rPr>
              <a:t>農林水産大臣を指します。</a:t>
            </a:r>
            <a:endParaRPr kumimoji="1" lang="en-US" altLang="ja-JP" sz="1050" dirty="0" smtClean="0">
              <a:solidFill>
                <a:schemeClr val="tx1"/>
              </a:solidFill>
            </a:endParaRPr>
          </a:p>
          <a:p>
            <a:endParaRPr kumimoji="1"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1050" dirty="0" smtClean="0">
                <a:solidFill>
                  <a:schemeClr val="tx1"/>
                </a:solidFill>
              </a:rPr>
              <a:t>※</a:t>
            </a:r>
            <a:r>
              <a:rPr lang="ja-JP" altLang="en-US" sz="1050" dirty="0" smtClean="0">
                <a:solidFill>
                  <a:schemeClr val="tx1"/>
                </a:solidFill>
              </a:rPr>
              <a:t>　　　　は法改正後（</a:t>
            </a:r>
            <a:r>
              <a:rPr lang="en-US" altLang="ja-JP" sz="1050" dirty="0" smtClean="0">
                <a:solidFill>
                  <a:schemeClr val="tx1"/>
                </a:solidFill>
              </a:rPr>
              <a:t>R2.12.</a:t>
            </a:r>
          </a:p>
          <a:p>
            <a:r>
              <a:rPr lang="ja-JP" altLang="en-US" sz="1050" dirty="0" smtClean="0">
                <a:solidFill>
                  <a:schemeClr val="tx1"/>
                </a:solidFill>
              </a:rPr>
              <a:t>　　</a:t>
            </a:r>
            <a:r>
              <a:rPr lang="en-US" altLang="ja-JP" sz="1050" dirty="0" smtClean="0">
                <a:solidFill>
                  <a:schemeClr val="tx1"/>
                </a:solidFill>
              </a:rPr>
              <a:t>1</a:t>
            </a:r>
            <a:r>
              <a:rPr lang="ja-JP" altLang="en-US" sz="1050" dirty="0" smtClean="0">
                <a:solidFill>
                  <a:schemeClr val="tx1"/>
                </a:solidFill>
              </a:rPr>
              <a:t>～）、新たに設けられた</a:t>
            </a:r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ja-JP" altLang="en-US" sz="1050" dirty="0">
                <a:solidFill>
                  <a:schemeClr val="tx1"/>
                </a:solidFill>
              </a:rPr>
              <a:t>　</a:t>
            </a:r>
            <a:r>
              <a:rPr lang="ja-JP" altLang="en-US" sz="1050" dirty="0" smtClean="0">
                <a:solidFill>
                  <a:schemeClr val="tx1"/>
                </a:solidFill>
              </a:rPr>
              <a:t>　分類</a:t>
            </a:r>
            <a:endParaRPr kumimoji="1" lang="ja-JP" altLang="en-US" sz="1050" dirty="0">
              <a:solidFill>
                <a:schemeClr val="tx1"/>
              </a:solidFill>
            </a:endParaRPr>
          </a:p>
        </p:txBody>
      </p:sp>
      <p:sp>
        <p:nvSpPr>
          <p:cNvPr id="109" name="正方形/長方形 108"/>
          <p:cNvSpPr/>
          <p:nvPr/>
        </p:nvSpPr>
        <p:spPr>
          <a:xfrm>
            <a:off x="10334295" y="1466712"/>
            <a:ext cx="402685" cy="18471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正方形/長方形 2"/>
          <p:cNvSpPr/>
          <p:nvPr/>
        </p:nvSpPr>
        <p:spPr>
          <a:xfrm>
            <a:off x="9393444" y="2992951"/>
            <a:ext cx="2711131" cy="577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050" dirty="0">
                <a:solidFill>
                  <a:prstClr val="black"/>
                </a:solidFill>
              </a:rPr>
              <a:t>例外的に、生産業者が県内を地区とする農協である場合は、汚泥肥料以外の登録肥料は全て県に申請する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14180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102" grpId="0" animBg="1"/>
      <p:bldP spid="109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3277</TotalTime>
  <Words>259</Words>
  <Application>Microsoft Office PowerPoint</Application>
  <PresentationFormat>ワイド画面</PresentationFormat>
  <Paragraphs>60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1" baseType="lpstr">
      <vt:lpstr>ＭＳ Ｐゴシック</vt:lpstr>
      <vt:lpstr>ＭＳ 明朝</vt:lpstr>
      <vt:lpstr>新細明體</vt:lpstr>
      <vt:lpstr>游ゴシック</vt:lpstr>
      <vt:lpstr>游ゴシック Light</vt:lpstr>
      <vt:lpstr>Arial</vt:lpstr>
      <vt:lpstr>Calibri</vt:lpstr>
      <vt:lpstr>Century</vt:lpstr>
      <vt:lpstr>Times New Roman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NARO Meeboon Jamjan</dc:creator>
  <cp:lastModifiedBy>増田 実</cp:lastModifiedBy>
  <cp:revision>120</cp:revision>
  <cp:lastPrinted>2020-11-26T12:06:33Z</cp:lastPrinted>
  <dcterms:created xsi:type="dcterms:W3CDTF">2019-11-04T07:27:46Z</dcterms:created>
  <dcterms:modified xsi:type="dcterms:W3CDTF">2021-01-05T09:22:46Z</dcterms:modified>
</cp:coreProperties>
</file>