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66"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780F"/>
    <a:srgbClr val="FF6600"/>
    <a:srgbClr val="FFCCCC"/>
    <a:srgbClr val="DB4E15"/>
    <a:srgbClr val="E09610"/>
    <a:srgbClr val="FF9900"/>
    <a:srgbClr val="FF9933"/>
    <a:srgbClr val="2541CB"/>
    <a:srgbClr val="FFFF99"/>
    <a:srgbClr val="1799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49" d="100"/>
          <a:sy n="49" d="100"/>
        </p:scale>
        <p:origin x="1962" y="5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A9C3F8-8D8E-4125-B1D8-30302E1B410B}" type="doc">
      <dgm:prSet loTypeId="urn:microsoft.com/office/officeart/2005/8/layout/vList5" loCatId="list" qsTypeId="urn:microsoft.com/office/officeart/2005/8/quickstyle/3d4" qsCatId="3D" csTypeId="urn:microsoft.com/office/officeart/2005/8/colors/accent1_5" csCatId="accent1" phldr="1"/>
      <dgm:spPr/>
      <dgm:t>
        <a:bodyPr/>
        <a:lstStyle/>
        <a:p>
          <a:endParaRPr kumimoji="1" lang="ja-JP" altLang="en-US"/>
        </a:p>
      </dgm:t>
    </dgm:pt>
    <dgm:pt modelId="{4C3B750F-9216-4BF7-B28E-AE23761919AC}">
      <dgm:prSet phldrT="[テキスト]" custT="1"/>
      <dgm:spPr>
        <a:solidFill>
          <a:srgbClr val="FF6600"/>
        </a:solidFill>
      </dgm:spPr>
      <dgm:t>
        <a:bodyPr/>
        <a:lstStyle/>
        <a:p>
          <a:pPr algn="l" rtl="0"/>
          <a:r>
            <a:rPr kumimoji="1" lang="ja-JP" altLang="en-US" sz="1200" b="1" i="0" u="none" strike="noStrike" cap="none" normalizeH="0" baseline="0" dirty="0" smtClean="0">
              <a:ln w="3175"/>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①三重県最低賃金は、三重県下の事業場で働くすべての労働者に適用されます。</a:t>
          </a:r>
          <a:endParaRPr kumimoji="1" lang="ja-JP" altLang="en-US" sz="1200" b="1" dirty="0">
            <a:ln w="3175"/>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gm:t>
    </dgm:pt>
    <dgm:pt modelId="{2CDBE3A8-A1D6-4E69-AC35-4983C259448C}" type="parTrans" cxnId="{68F04BD4-CC29-4A3B-A808-0DB29F9EF655}">
      <dgm:prSet/>
      <dgm:spPr/>
      <dgm:t>
        <a:bodyPr/>
        <a:lstStyle/>
        <a:p>
          <a:endParaRPr kumimoji="1" lang="ja-JP" altLang="en-US"/>
        </a:p>
      </dgm:t>
    </dgm:pt>
    <dgm:pt modelId="{0DBF10B3-8871-40B4-8F2F-2FA9EDDB6FFD}" type="sibTrans" cxnId="{68F04BD4-CC29-4A3B-A808-0DB29F9EF655}">
      <dgm:prSet/>
      <dgm:spPr/>
      <dgm:t>
        <a:bodyPr/>
        <a:lstStyle/>
        <a:p>
          <a:endParaRPr kumimoji="1" lang="ja-JP" altLang="en-US"/>
        </a:p>
      </dgm:t>
    </dgm:pt>
    <dgm:pt modelId="{321229CD-7891-4EAD-9046-749AE34EBB3F}">
      <dgm:prSet phldrT="[テキスト]" custT="1"/>
      <dgm:spPr>
        <a:solidFill>
          <a:srgbClr val="FFCCCC">
            <a:alpha val="90000"/>
          </a:srgbClr>
        </a:solidFill>
      </dgm:spPr>
      <dgm:t>
        <a:bodyPr/>
        <a:lstStyle/>
        <a:p>
          <a:pPr rtl="0"/>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常用・臨時・派遣・パート・アルバイト等の就労形態は問いません。また、労働者であれば年金受給者などであっても適用されます。（</a:t>
          </a:r>
          <a:r>
            <a:rPr kumimoji="1" lang="ja-JP" altLang="en-US" sz="900" b="0" i="0" u="none" strike="noStrike" cap="none" normalizeH="0" baseline="0" dirty="0" smtClean="0">
              <a:ln/>
              <a:effectLst/>
              <a:latin typeface="ＤＨＰ平成明朝体W7" pitchFamily="18" charset="-128"/>
              <a:ea typeface="ＤＨＰ平成明朝体W7" pitchFamily="18" charset="-128"/>
              <a:cs typeface="Arial" pitchFamily="34" charset="0"/>
            </a:rPr>
            <a:t>派遣労働者については、派遣先の地域（特定）最低賃金が適用されます。）</a:t>
          </a:r>
          <a:endParaRPr kumimoji="1" lang="ja-JP" altLang="en-US" sz="900" dirty="0"/>
        </a:p>
      </dgm:t>
    </dgm:pt>
    <dgm:pt modelId="{173662B9-F1EC-4637-A518-DDE12C3E9466}" type="parTrans" cxnId="{63166FBA-C38A-4306-AA1E-ED338BB2BCF5}">
      <dgm:prSet/>
      <dgm:spPr/>
      <dgm:t>
        <a:bodyPr/>
        <a:lstStyle/>
        <a:p>
          <a:endParaRPr kumimoji="1" lang="ja-JP" altLang="en-US"/>
        </a:p>
      </dgm:t>
    </dgm:pt>
    <dgm:pt modelId="{C6DC941C-F3B2-429C-A77C-C7DEF4F5932D}" type="sibTrans" cxnId="{63166FBA-C38A-4306-AA1E-ED338BB2BCF5}">
      <dgm:prSet/>
      <dgm:spPr/>
      <dgm:t>
        <a:bodyPr/>
        <a:lstStyle/>
        <a:p>
          <a:endParaRPr kumimoji="1" lang="ja-JP" altLang="en-US"/>
        </a:p>
      </dgm:t>
    </dgm:pt>
    <dgm:pt modelId="{CF163D54-C094-4D91-8B8E-AE11F9473E10}">
      <dgm:prSet phldrT="[テキスト]" custT="1"/>
      <dgm:spPr>
        <a:solidFill>
          <a:srgbClr val="FFC000">
            <a:alpha val="80000"/>
          </a:srgbClr>
        </a:solidFill>
      </dgm:spPr>
      <dgm:t>
        <a:bodyPr/>
        <a:lstStyle/>
        <a:p>
          <a:pPr algn="l" rtl="0"/>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②使用者は</a:t>
          </a:r>
          <a:r>
            <a:rPr kumimoji="1" lang="en-US" altLang="ja-JP"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適用される最低賃金額以上の賃金を労働者に支払わなければなりません</a:t>
          </a:r>
          <a:r>
            <a:rPr kumimoji="1" lang="en-US" altLang="ja-JP"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endParaRPr kumimoji="1" lang="ja-JP" altLang="en-US" sz="1200" b="1"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gm:t>
    </dgm:pt>
    <dgm:pt modelId="{073CD744-EB30-461D-8779-429142828744}" type="parTrans" cxnId="{B5C84AA7-5FD3-4A38-B6CE-DEEB97E36E48}">
      <dgm:prSet/>
      <dgm:spPr/>
      <dgm:t>
        <a:bodyPr/>
        <a:lstStyle/>
        <a:p>
          <a:endParaRPr kumimoji="1" lang="ja-JP" altLang="en-US"/>
        </a:p>
      </dgm:t>
    </dgm:pt>
    <dgm:pt modelId="{07E55EAE-DDE9-46B7-A943-A293AF19DADC}" type="sibTrans" cxnId="{B5C84AA7-5FD3-4A38-B6CE-DEEB97E36E48}">
      <dgm:prSet/>
      <dgm:spPr/>
      <dgm:t>
        <a:bodyPr/>
        <a:lstStyle/>
        <a:p>
          <a:endParaRPr kumimoji="1" lang="ja-JP" altLang="en-US"/>
        </a:p>
      </dgm:t>
    </dgm:pt>
    <dgm:pt modelId="{BCEF893B-731A-468E-97E7-D366CEC51D62}">
      <dgm:prSet phldrT="[テキスト]" custT="1"/>
      <dgm:spPr>
        <a:solidFill>
          <a:srgbClr val="FFFFCC">
            <a:alpha val="89804"/>
          </a:srgbClr>
        </a:solidFill>
      </dgm:spPr>
      <dgm:t>
        <a:bodyPr/>
        <a:lstStyle/>
        <a:p>
          <a:pPr rtl="0"/>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最低賃金額より低い賃金を労使合意の上で定めても法律により無効とされ、最低賃金額と同額の定めをしたものとみなされます。</a:t>
          </a:r>
          <a:endParaRPr kumimoji="1" lang="ja-JP" altLang="en-US" sz="900" dirty="0"/>
        </a:p>
      </dgm:t>
    </dgm:pt>
    <dgm:pt modelId="{7802457F-9CDA-467D-A26F-972754D78F9E}" type="parTrans" cxnId="{ECD26C8E-3DB2-4CCA-9107-4FE23CFC3A37}">
      <dgm:prSet/>
      <dgm:spPr/>
      <dgm:t>
        <a:bodyPr/>
        <a:lstStyle/>
        <a:p>
          <a:endParaRPr kumimoji="1" lang="ja-JP" altLang="en-US"/>
        </a:p>
      </dgm:t>
    </dgm:pt>
    <dgm:pt modelId="{2684D723-281C-4CFA-8316-47D9BF1F7D78}" type="sibTrans" cxnId="{ECD26C8E-3DB2-4CCA-9107-4FE23CFC3A37}">
      <dgm:prSet/>
      <dgm:spPr/>
      <dgm:t>
        <a:bodyPr/>
        <a:lstStyle/>
        <a:p>
          <a:endParaRPr kumimoji="1" lang="ja-JP" altLang="en-US"/>
        </a:p>
      </dgm:t>
    </dgm:pt>
    <dgm:pt modelId="{C3F10BD6-12F2-4C62-B520-3CD66598A6C2}">
      <dgm:prSet phldrT="[テキスト]" custT="1"/>
      <dgm:spPr>
        <a:solidFill>
          <a:schemeClr val="tx1">
            <a:alpha val="70000"/>
          </a:schemeClr>
        </a:solidFill>
      </dgm:spPr>
      <dgm:t>
        <a:bodyPr/>
        <a:lstStyle/>
        <a:p>
          <a:pPr algn="l" rtl="0"/>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③最低賃金の対象となる賃金は、通常の労働時間、労働日に対応する賃金に限られます。</a:t>
          </a:r>
          <a:endParaRPr kumimoji="1" lang="ja-JP" altLang="en-US" sz="1200" b="1"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gm:t>
    </dgm:pt>
    <dgm:pt modelId="{6AEB677D-9C7B-4F60-BC0E-A8017F732B00}" type="parTrans" cxnId="{4E78FD47-A1EC-4D6F-9AE8-71A6DAD0FAB0}">
      <dgm:prSet/>
      <dgm:spPr/>
      <dgm:t>
        <a:bodyPr/>
        <a:lstStyle/>
        <a:p>
          <a:endParaRPr kumimoji="1" lang="ja-JP" altLang="en-US"/>
        </a:p>
      </dgm:t>
    </dgm:pt>
    <dgm:pt modelId="{EC9048ED-40F3-4F52-8307-42A3D87157A6}" type="sibTrans" cxnId="{4E78FD47-A1EC-4D6F-9AE8-71A6DAD0FAB0}">
      <dgm:prSet/>
      <dgm:spPr/>
      <dgm:t>
        <a:bodyPr/>
        <a:lstStyle/>
        <a:p>
          <a:endParaRPr kumimoji="1" lang="ja-JP" altLang="en-US"/>
        </a:p>
      </dgm:t>
    </dgm:pt>
    <dgm:pt modelId="{57148C3F-339B-41DA-8A33-273E3A26C6DC}">
      <dgm:prSet phldrT="[テキスト]" custT="1"/>
      <dgm:spPr/>
      <dgm:t>
        <a:bodyPr/>
        <a:lstStyle/>
        <a:p>
          <a:pPr rtl="0"/>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具体的には、支払賃金額から、</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①　臨時に支払われる賃金（結婚手当等）</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②　</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1</a:t>
          </a: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か月を超える期間ごとに支払われる賃金（賞与等）</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③　時間外労働・休日労働に対する賃金</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④　深夜労働に対する割増賃金</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⑤　精皆勤手当、通勤手当及び家族手当</a:t>
          </a:r>
          <a: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を除いた賃金額が、最低賃金額以上でなければなりません。</a:t>
          </a:r>
          <a:endParaRPr kumimoji="1" lang="ja-JP" altLang="en-US" sz="900" dirty="0"/>
        </a:p>
      </dgm:t>
    </dgm:pt>
    <dgm:pt modelId="{ACDFAB3A-E723-4636-8E28-73326A7EFA7F}" type="parTrans" cxnId="{B8ECCC86-F085-4B99-A7E2-CDBE055991D7}">
      <dgm:prSet/>
      <dgm:spPr/>
      <dgm:t>
        <a:bodyPr/>
        <a:lstStyle/>
        <a:p>
          <a:endParaRPr kumimoji="1" lang="ja-JP" altLang="en-US"/>
        </a:p>
      </dgm:t>
    </dgm:pt>
    <dgm:pt modelId="{146749E1-BFBF-4DB2-A0B5-978B98A4D2ED}" type="sibTrans" cxnId="{B8ECCC86-F085-4B99-A7E2-CDBE055991D7}">
      <dgm:prSet/>
      <dgm:spPr/>
      <dgm:t>
        <a:bodyPr/>
        <a:lstStyle/>
        <a:p>
          <a:endParaRPr kumimoji="1" lang="ja-JP" altLang="en-US"/>
        </a:p>
      </dgm:t>
    </dgm:pt>
    <dgm:pt modelId="{20B28403-FF21-4EEB-9886-DC84C08D7FDD}">
      <dgm:prSet custT="1"/>
      <dgm:spPr>
        <a:solidFill>
          <a:srgbClr val="FFCCCC">
            <a:alpha val="90000"/>
          </a:srgbClr>
        </a:solidFill>
      </dgm:spPr>
      <dgm:t>
        <a:bodyPr/>
        <a:lstStyle/>
        <a:p>
          <a:pPr rtl="0"/>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なお、特定の産業の事業場で働く労働者については、「三重県最低賃金」でなく「特定（産業別）最低賃金」が適用される場合がありますのでご注意ください。</a:t>
          </a:r>
          <a:endParaRPr kumimoji="1" lang="ja-JP" altLang="en-US" sz="900" b="0" i="0" u="none" strike="noStrike" cap="none" normalizeH="0" baseline="0" dirty="0" smtClean="0">
            <a:ln/>
            <a:effectLst/>
            <a:latin typeface="Arial" pitchFamily="34" charset="0"/>
            <a:ea typeface="ＭＳ Ｐゴシック" pitchFamily="50" charset="-128"/>
            <a:cs typeface="ＭＳ Ｐゴシック" pitchFamily="50" charset="-128"/>
          </a:endParaRPr>
        </a:p>
      </dgm:t>
    </dgm:pt>
    <dgm:pt modelId="{6A649836-632B-4DC3-973A-AFA9139072AD}" type="parTrans" cxnId="{EBB38B60-6F1B-40FC-B1AE-593743FB4D11}">
      <dgm:prSet/>
      <dgm:spPr/>
      <dgm:t>
        <a:bodyPr/>
        <a:lstStyle/>
        <a:p>
          <a:endParaRPr kumimoji="1" lang="ja-JP" altLang="en-US"/>
        </a:p>
      </dgm:t>
    </dgm:pt>
    <dgm:pt modelId="{E15AE2A0-880D-491B-A86A-DD1840622605}" type="sibTrans" cxnId="{EBB38B60-6F1B-40FC-B1AE-593743FB4D11}">
      <dgm:prSet/>
      <dgm:spPr/>
      <dgm:t>
        <a:bodyPr/>
        <a:lstStyle/>
        <a:p>
          <a:endParaRPr kumimoji="1" lang="ja-JP" altLang="en-US"/>
        </a:p>
      </dgm:t>
    </dgm:pt>
    <dgm:pt modelId="{787899D1-970B-4DEB-B2BC-3531FC5A8806}">
      <dgm:prSet custT="1"/>
      <dgm:spPr>
        <a:solidFill>
          <a:srgbClr val="008000">
            <a:alpha val="60000"/>
          </a:srgbClr>
        </a:solidFill>
      </dgm:spPr>
      <dgm:t>
        <a:bodyPr/>
        <a:lstStyle/>
        <a:p>
          <a:pPr algn="l" rtl="0"/>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④賃金が時間給以外で定められている場合</a:t>
          </a:r>
          <a:r>
            <a:rPr kumimoji="1" lang="en-US" altLang="ja-JP"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月給･日給等</a:t>
          </a:r>
          <a:r>
            <a:rPr kumimoji="1" lang="en-US" altLang="ja-JP"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cap="none" normalizeH="0" baseline="0" dirty="0" err="1"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賃金を</a:t>
          </a:r>
          <a:r>
            <a:rPr kumimoji="1" lang="en-US" altLang="ja-JP"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1</a:t>
          </a:r>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時間当たりの金額に換算して三重県最低賃金額と比較します。</a:t>
          </a:r>
          <a:endParaRPr kumimoji="1" lang="ja-JP" altLang="en-US" sz="1200" b="1"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gm:t>
    </dgm:pt>
    <dgm:pt modelId="{6FCBF054-1F7E-4CF5-A8A6-E6892284235E}" type="parTrans" cxnId="{B74062EE-8571-4CD9-887F-2BAF8EA09A53}">
      <dgm:prSet/>
      <dgm:spPr/>
      <dgm:t>
        <a:bodyPr/>
        <a:lstStyle/>
        <a:p>
          <a:endParaRPr kumimoji="1" lang="ja-JP" altLang="en-US"/>
        </a:p>
      </dgm:t>
    </dgm:pt>
    <dgm:pt modelId="{19214D77-7AB9-4586-9F6E-4A6848747524}" type="sibTrans" cxnId="{B74062EE-8571-4CD9-887F-2BAF8EA09A53}">
      <dgm:prSet/>
      <dgm:spPr/>
      <dgm:t>
        <a:bodyPr/>
        <a:lstStyle/>
        <a:p>
          <a:endParaRPr kumimoji="1" lang="ja-JP" altLang="en-US"/>
        </a:p>
      </dgm:t>
    </dgm:pt>
    <dgm:pt modelId="{C1117C37-0375-450F-A542-9D94B4165F64}">
      <dgm:prSet custT="1"/>
      <dgm:spPr>
        <a:solidFill>
          <a:srgbClr val="0070C0">
            <a:alpha val="50000"/>
          </a:srgbClr>
        </a:solidFill>
      </dgm:spPr>
      <dgm:t>
        <a:bodyPr/>
        <a:lstStyle/>
        <a:p>
          <a:pPr algn="l" rtl="0"/>
          <a:r>
            <a:rPr kumimoji="1" lang="ja-JP" altLang="en-US" sz="1200" b="1" i="0" u="none" strike="noStrike"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⑤最低賃金の減額の特例許可を受けている労働者がいる場合には、支払っている賃金額を改正する必要があります。</a:t>
          </a:r>
          <a:endParaRPr kumimoji="1" lang="ja-JP" altLang="en-US" sz="1200" b="1"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gm:t>
    </dgm:pt>
    <dgm:pt modelId="{A7E0F718-4813-42F3-98DB-C5CB61C61791}" type="parTrans" cxnId="{290A5178-2B7D-4BDB-B447-2EFAF48C7F5E}">
      <dgm:prSet/>
      <dgm:spPr/>
      <dgm:t>
        <a:bodyPr/>
        <a:lstStyle/>
        <a:p>
          <a:endParaRPr kumimoji="1" lang="ja-JP" altLang="en-US"/>
        </a:p>
      </dgm:t>
    </dgm:pt>
    <dgm:pt modelId="{41395275-6F3B-4C4A-98C7-4FAA52DEF106}" type="sibTrans" cxnId="{290A5178-2B7D-4BDB-B447-2EFAF48C7F5E}">
      <dgm:prSet/>
      <dgm:spPr/>
      <dgm:t>
        <a:bodyPr/>
        <a:lstStyle/>
        <a:p>
          <a:endParaRPr kumimoji="1" lang="ja-JP" altLang="en-US"/>
        </a:p>
      </dgm:t>
    </dgm:pt>
    <dgm:pt modelId="{16CB9400-7A43-4AE7-A002-7ACB8EA92358}">
      <dgm:prSet custT="1"/>
      <dgm:spPr>
        <a:solidFill>
          <a:schemeClr val="accent6">
            <a:lumMod val="20000"/>
            <a:lumOff val="80000"/>
            <a:alpha val="90000"/>
          </a:schemeClr>
        </a:solidFill>
      </dgm:spPr>
      <dgm:t>
        <a:bodyPr/>
        <a:lstStyle/>
        <a:p>
          <a:pPr rtl="0"/>
          <a:r>
            <a:rPr kumimoji="1" lang="ja-JP" altLang="en-US" sz="900" b="0" i="0" u="none" strike="noStrike" cap="none" normalizeH="0" baseline="0" dirty="0" smtClean="0">
              <a:ln/>
              <a:effectLst/>
              <a:latin typeface="ＤＨＰ平成明朝体W7" pitchFamily="18" charset="-128"/>
              <a:ea typeface="ＤＨＰ平成明朝体W7" pitchFamily="18" charset="-128"/>
              <a:cs typeface="Times New Roman" pitchFamily="18" charset="0"/>
            </a:rPr>
            <a:t>精神や身体の障害により著しく労働能力の低い者、断続的労働に従事する者等は、最低賃金の減額の特例許可制度があります。この許可を受けている場合には、賃金額を改正後の最低賃金額に許可書記載の減額率を乗じて得た金額を改正後の最低賃金額から控除した金額以上にする必要があります。</a:t>
          </a:r>
          <a:endParaRPr kumimoji="1" lang="ja-JP" altLang="en-US" sz="900" dirty="0"/>
        </a:p>
      </dgm:t>
    </dgm:pt>
    <dgm:pt modelId="{FB0ED115-D588-4830-83EF-77D8294FE54F}" type="parTrans" cxnId="{162E07F3-6C36-4358-B0A2-2E1875BE3D66}">
      <dgm:prSet/>
      <dgm:spPr/>
      <dgm:t>
        <a:bodyPr/>
        <a:lstStyle/>
        <a:p>
          <a:endParaRPr kumimoji="1" lang="ja-JP" altLang="en-US"/>
        </a:p>
      </dgm:t>
    </dgm:pt>
    <dgm:pt modelId="{82314A6B-69A5-4E39-9F6C-8964950C0412}" type="sibTrans" cxnId="{162E07F3-6C36-4358-B0A2-2E1875BE3D66}">
      <dgm:prSet/>
      <dgm:spPr/>
      <dgm:t>
        <a:bodyPr/>
        <a:lstStyle/>
        <a:p>
          <a:endParaRPr kumimoji="1" lang="ja-JP" altLang="en-US"/>
        </a:p>
      </dgm:t>
    </dgm:pt>
    <dgm:pt modelId="{13AEC936-1167-4CA2-B5B8-033651D66495}" type="pres">
      <dgm:prSet presAssocID="{1BA9C3F8-8D8E-4125-B1D8-30302E1B410B}" presName="Name0" presStyleCnt="0">
        <dgm:presLayoutVars>
          <dgm:dir/>
          <dgm:animLvl val="lvl"/>
          <dgm:resizeHandles val="exact"/>
        </dgm:presLayoutVars>
      </dgm:prSet>
      <dgm:spPr/>
      <dgm:t>
        <a:bodyPr/>
        <a:lstStyle/>
        <a:p>
          <a:endParaRPr kumimoji="1" lang="ja-JP" altLang="en-US"/>
        </a:p>
      </dgm:t>
    </dgm:pt>
    <dgm:pt modelId="{6D36F2B4-87A3-4CE1-B378-3814F45A5440}" type="pres">
      <dgm:prSet presAssocID="{4C3B750F-9216-4BF7-B28E-AE23761919AC}" presName="linNode" presStyleCnt="0"/>
      <dgm:spPr/>
    </dgm:pt>
    <dgm:pt modelId="{C3F04A88-ACAA-4E6C-A725-AD2DD9C2C9AF}" type="pres">
      <dgm:prSet presAssocID="{4C3B750F-9216-4BF7-B28E-AE23761919AC}" presName="parentText" presStyleLbl="node1" presStyleIdx="0" presStyleCnt="5" custScaleY="75718" custLinFactNeighborY="7752">
        <dgm:presLayoutVars>
          <dgm:chMax val="1"/>
          <dgm:bulletEnabled val="1"/>
        </dgm:presLayoutVars>
      </dgm:prSet>
      <dgm:spPr/>
      <dgm:t>
        <a:bodyPr/>
        <a:lstStyle/>
        <a:p>
          <a:endParaRPr kumimoji="1" lang="ja-JP" altLang="en-US"/>
        </a:p>
      </dgm:t>
    </dgm:pt>
    <dgm:pt modelId="{7AB4D373-8700-4534-9048-163A8C48CD38}" type="pres">
      <dgm:prSet presAssocID="{4C3B750F-9216-4BF7-B28E-AE23761919AC}" presName="descendantText" presStyleLbl="alignAccFollowNode1" presStyleIdx="0" presStyleCnt="4" custScaleY="153465" custLinFactNeighborX="1549" custLinFactNeighborY="703">
        <dgm:presLayoutVars>
          <dgm:bulletEnabled val="1"/>
        </dgm:presLayoutVars>
      </dgm:prSet>
      <dgm:spPr/>
      <dgm:t>
        <a:bodyPr/>
        <a:lstStyle/>
        <a:p>
          <a:endParaRPr kumimoji="1" lang="ja-JP" altLang="en-US"/>
        </a:p>
      </dgm:t>
    </dgm:pt>
    <dgm:pt modelId="{987DDAE5-A7D4-48BC-AEEE-7AE8AB6E0C80}" type="pres">
      <dgm:prSet presAssocID="{0DBF10B3-8871-40B4-8F2F-2FA9EDDB6FFD}" presName="sp" presStyleCnt="0"/>
      <dgm:spPr/>
    </dgm:pt>
    <dgm:pt modelId="{87420A9B-FF57-4D44-B6B0-693DD4B0F9A4}" type="pres">
      <dgm:prSet presAssocID="{CF163D54-C094-4D91-8B8E-AE11F9473E10}" presName="linNode" presStyleCnt="0"/>
      <dgm:spPr/>
    </dgm:pt>
    <dgm:pt modelId="{C86C97E3-E049-4F87-B0F5-81584FC73BF7}" type="pres">
      <dgm:prSet presAssocID="{CF163D54-C094-4D91-8B8E-AE11F9473E10}" presName="parentText" presStyleLbl="node1" presStyleIdx="1" presStyleCnt="5" custScaleY="78791" custLinFactNeighborY="-5456">
        <dgm:presLayoutVars>
          <dgm:chMax val="1"/>
          <dgm:bulletEnabled val="1"/>
        </dgm:presLayoutVars>
      </dgm:prSet>
      <dgm:spPr/>
      <dgm:t>
        <a:bodyPr/>
        <a:lstStyle/>
        <a:p>
          <a:endParaRPr kumimoji="1" lang="ja-JP" altLang="en-US"/>
        </a:p>
      </dgm:t>
    </dgm:pt>
    <dgm:pt modelId="{C11DFF23-E588-4DFE-8FCB-B1CC01C86F62}" type="pres">
      <dgm:prSet presAssocID="{CF163D54-C094-4D91-8B8E-AE11F9473E10}" presName="descendantText" presStyleLbl="alignAccFollowNode1" presStyleIdx="1" presStyleCnt="4" custScaleY="76187" custLinFactNeighborY="-6822">
        <dgm:presLayoutVars>
          <dgm:bulletEnabled val="1"/>
        </dgm:presLayoutVars>
      </dgm:prSet>
      <dgm:spPr/>
      <dgm:t>
        <a:bodyPr/>
        <a:lstStyle/>
        <a:p>
          <a:endParaRPr kumimoji="1" lang="ja-JP" altLang="en-US"/>
        </a:p>
      </dgm:t>
    </dgm:pt>
    <dgm:pt modelId="{4D8D686F-0B59-4A7C-9C1F-C29B54450802}" type="pres">
      <dgm:prSet presAssocID="{07E55EAE-DDE9-46B7-A943-A293AF19DADC}" presName="sp" presStyleCnt="0"/>
      <dgm:spPr/>
    </dgm:pt>
    <dgm:pt modelId="{C6E2DEEE-1227-4A7A-B79C-5199C638A56C}" type="pres">
      <dgm:prSet presAssocID="{C3F10BD6-12F2-4C62-B520-3CD66598A6C2}" presName="linNode" presStyleCnt="0"/>
      <dgm:spPr/>
    </dgm:pt>
    <dgm:pt modelId="{BC84A4B4-5D88-43DC-A36C-A6B6E0121ACE}" type="pres">
      <dgm:prSet presAssocID="{C3F10BD6-12F2-4C62-B520-3CD66598A6C2}" presName="parentText" presStyleLbl="node1" presStyleIdx="2" presStyleCnt="5" custLinFactNeighborY="-13274">
        <dgm:presLayoutVars>
          <dgm:chMax val="1"/>
          <dgm:bulletEnabled val="1"/>
        </dgm:presLayoutVars>
      </dgm:prSet>
      <dgm:spPr/>
      <dgm:t>
        <a:bodyPr/>
        <a:lstStyle/>
        <a:p>
          <a:endParaRPr kumimoji="1" lang="ja-JP" altLang="en-US"/>
        </a:p>
      </dgm:t>
    </dgm:pt>
    <dgm:pt modelId="{5C29D7AE-74BB-4699-8491-70527F32BB41}" type="pres">
      <dgm:prSet presAssocID="{C3F10BD6-12F2-4C62-B520-3CD66598A6C2}" presName="descendantText" presStyleLbl="alignAccFollowNode1" presStyleIdx="2" presStyleCnt="4" custScaleY="170058" custLinFactNeighborY="-16593">
        <dgm:presLayoutVars>
          <dgm:bulletEnabled val="1"/>
        </dgm:presLayoutVars>
      </dgm:prSet>
      <dgm:spPr/>
      <dgm:t>
        <a:bodyPr/>
        <a:lstStyle/>
        <a:p>
          <a:endParaRPr kumimoji="1" lang="ja-JP" altLang="en-US"/>
        </a:p>
      </dgm:t>
    </dgm:pt>
    <dgm:pt modelId="{DCE3588C-4899-453D-9315-3F4095DE0EB2}" type="pres">
      <dgm:prSet presAssocID="{EC9048ED-40F3-4F52-8307-42A3D87157A6}" presName="sp" presStyleCnt="0"/>
      <dgm:spPr/>
    </dgm:pt>
    <dgm:pt modelId="{254B9286-74E1-4238-98D4-208C9EED5648}" type="pres">
      <dgm:prSet presAssocID="{787899D1-970B-4DEB-B2BC-3531FC5A8806}" presName="linNode" presStyleCnt="0"/>
      <dgm:spPr/>
    </dgm:pt>
    <dgm:pt modelId="{22EC6089-0E18-4EFD-8370-229B4EEC91E7}" type="pres">
      <dgm:prSet presAssocID="{787899D1-970B-4DEB-B2BC-3531FC5A8806}" presName="parentText" presStyleLbl="node1" presStyleIdx="3" presStyleCnt="5" custScaleX="277778" custScaleY="71232" custLinFactNeighborY="-11624">
        <dgm:presLayoutVars>
          <dgm:chMax val="1"/>
          <dgm:bulletEnabled val="1"/>
        </dgm:presLayoutVars>
      </dgm:prSet>
      <dgm:spPr/>
      <dgm:t>
        <a:bodyPr/>
        <a:lstStyle/>
        <a:p>
          <a:endParaRPr kumimoji="1" lang="ja-JP" altLang="en-US"/>
        </a:p>
      </dgm:t>
    </dgm:pt>
    <dgm:pt modelId="{930C9954-0C16-4DD1-9BC4-634E484A7AED}" type="pres">
      <dgm:prSet presAssocID="{19214D77-7AB9-4586-9F6E-4A6848747524}" presName="sp" presStyleCnt="0"/>
      <dgm:spPr/>
    </dgm:pt>
    <dgm:pt modelId="{AA7611CA-0E09-4E96-9AFE-6CDDBA5DBE94}" type="pres">
      <dgm:prSet presAssocID="{C1117C37-0375-450F-A542-9D94B4165F64}" presName="linNode" presStyleCnt="0"/>
      <dgm:spPr/>
    </dgm:pt>
    <dgm:pt modelId="{AA18DF6E-7290-4E6A-9FD8-3C481FB7BF10}" type="pres">
      <dgm:prSet presAssocID="{C1117C37-0375-450F-A542-9D94B4165F64}" presName="parentText" presStyleLbl="node1" presStyleIdx="4" presStyleCnt="5" custLinFactNeighborY="-11559">
        <dgm:presLayoutVars>
          <dgm:chMax val="1"/>
          <dgm:bulletEnabled val="1"/>
        </dgm:presLayoutVars>
      </dgm:prSet>
      <dgm:spPr/>
      <dgm:t>
        <a:bodyPr/>
        <a:lstStyle/>
        <a:p>
          <a:endParaRPr kumimoji="1" lang="ja-JP" altLang="en-US"/>
        </a:p>
      </dgm:t>
    </dgm:pt>
    <dgm:pt modelId="{E5E46775-AFDD-44A5-8A5C-FBFF5855E51D}" type="pres">
      <dgm:prSet presAssocID="{C1117C37-0375-450F-A542-9D94B4165F64}" presName="descendantText" presStyleLbl="alignAccFollowNode1" presStyleIdx="3" presStyleCnt="4" custScaleY="141552" custLinFactNeighborY="-14449">
        <dgm:presLayoutVars>
          <dgm:bulletEnabled val="1"/>
        </dgm:presLayoutVars>
      </dgm:prSet>
      <dgm:spPr/>
      <dgm:t>
        <a:bodyPr/>
        <a:lstStyle/>
        <a:p>
          <a:endParaRPr kumimoji="1" lang="ja-JP" altLang="en-US"/>
        </a:p>
      </dgm:t>
    </dgm:pt>
  </dgm:ptLst>
  <dgm:cxnLst>
    <dgm:cxn modelId="{68F04BD4-CC29-4A3B-A808-0DB29F9EF655}" srcId="{1BA9C3F8-8D8E-4125-B1D8-30302E1B410B}" destId="{4C3B750F-9216-4BF7-B28E-AE23761919AC}" srcOrd="0" destOrd="0" parTransId="{2CDBE3A8-A1D6-4E69-AC35-4983C259448C}" sibTransId="{0DBF10B3-8871-40B4-8F2F-2FA9EDDB6FFD}"/>
    <dgm:cxn modelId="{63166FBA-C38A-4306-AA1E-ED338BB2BCF5}" srcId="{4C3B750F-9216-4BF7-B28E-AE23761919AC}" destId="{321229CD-7891-4EAD-9046-749AE34EBB3F}" srcOrd="0" destOrd="0" parTransId="{173662B9-F1EC-4637-A518-DDE12C3E9466}" sibTransId="{C6DC941C-F3B2-429C-A77C-C7DEF4F5932D}"/>
    <dgm:cxn modelId="{162E07F3-6C36-4358-B0A2-2E1875BE3D66}" srcId="{C1117C37-0375-450F-A542-9D94B4165F64}" destId="{16CB9400-7A43-4AE7-A002-7ACB8EA92358}" srcOrd="0" destOrd="0" parTransId="{FB0ED115-D588-4830-83EF-77D8294FE54F}" sibTransId="{82314A6B-69A5-4E39-9F6C-8964950C0412}"/>
    <dgm:cxn modelId="{DD56343B-9509-447B-955E-7408D0F5731D}" type="presOf" srcId="{16CB9400-7A43-4AE7-A002-7ACB8EA92358}" destId="{E5E46775-AFDD-44A5-8A5C-FBFF5855E51D}" srcOrd="0" destOrd="0" presId="urn:microsoft.com/office/officeart/2005/8/layout/vList5"/>
    <dgm:cxn modelId="{0A9EFC14-8054-4260-85CA-2096D2DD3346}" type="presOf" srcId="{787899D1-970B-4DEB-B2BC-3531FC5A8806}" destId="{22EC6089-0E18-4EFD-8370-229B4EEC91E7}" srcOrd="0" destOrd="0" presId="urn:microsoft.com/office/officeart/2005/8/layout/vList5"/>
    <dgm:cxn modelId="{64969CEB-4322-47C2-86F4-9B28B9B10412}" type="presOf" srcId="{BCEF893B-731A-468E-97E7-D366CEC51D62}" destId="{C11DFF23-E588-4DFE-8FCB-B1CC01C86F62}" srcOrd="0" destOrd="0" presId="urn:microsoft.com/office/officeart/2005/8/layout/vList5"/>
    <dgm:cxn modelId="{4E78FD47-A1EC-4D6F-9AE8-71A6DAD0FAB0}" srcId="{1BA9C3F8-8D8E-4125-B1D8-30302E1B410B}" destId="{C3F10BD6-12F2-4C62-B520-3CD66598A6C2}" srcOrd="2" destOrd="0" parTransId="{6AEB677D-9C7B-4F60-BC0E-A8017F732B00}" sibTransId="{EC9048ED-40F3-4F52-8307-42A3D87157A6}"/>
    <dgm:cxn modelId="{76E573FE-0A83-4404-859F-DF7DC466EBC4}" type="presOf" srcId="{CF163D54-C094-4D91-8B8E-AE11F9473E10}" destId="{C86C97E3-E049-4F87-B0F5-81584FC73BF7}" srcOrd="0" destOrd="0" presId="urn:microsoft.com/office/officeart/2005/8/layout/vList5"/>
    <dgm:cxn modelId="{290A5178-2B7D-4BDB-B447-2EFAF48C7F5E}" srcId="{1BA9C3F8-8D8E-4125-B1D8-30302E1B410B}" destId="{C1117C37-0375-450F-A542-9D94B4165F64}" srcOrd="4" destOrd="0" parTransId="{A7E0F718-4813-42F3-98DB-C5CB61C61791}" sibTransId="{41395275-6F3B-4C4A-98C7-4FAA52DEF106}"/>
    <dgm:cxn modelId="{D2CADEB1-F02C-41B2-B17C-EE914E4FC346}" type="presOf" srcId="{C1117C37-0375-450F-A542-9D94B4165F64}" destId="{AA18DF6E-7290-4E6A-9FD8-3C481FB7BF10}" srcOrd="0" destOrd="0" presId="urn:microsoft.com/office/officeart/2005/8/layout/vList5"/>
    <dgm:cxn modelId="{42F06339-5DD2-4E62-A94B-B3F0807BF5DD}" type="presOf" srcId="{1BA9C3F8-8D8E-4125-B1D8-30302E1B410B}" destId="{13AEC936-1167-4CA2-B5B8-033651D66495}" srcOrd="0" destOrd="0" presId="urn:microsoft.com/office/officeart/2005/8/layout/vList5"/>
    <dgm:cxn modelId="{ECD26C8E-3DB2-4CCA-9107-4FE23CFC3A37}" srcId="{CF163D54-C094-4D91-8B8E-AE11F9473E10}" destId="{BCEF893B-731A-468E-97E7-D366CEC51D62}" srcOrd="0" destOrd="0" parTransId="{7802457F-9CDA-467D-A26F-972754D78F9E}" sibTransId="{2684D723-281C-4CFA-8316-47D9BF1F7D78}"/>
    <dgm:cxn modelId="{B8ECCC86-F085-4B99-A7E2-CDBE055991D7}" srcId="{C3F10BD6-12F2-4C62-B520-3CD66598A6C2}" destId="{57148C3F-339B-41DA-8A33-273E3A26C6DC}" srcOrd="0" destOrd="0" parTransId="{ACDFAB3A-E723-4636-8E28-73326A7EFA7F}" sibTransId="{146749E1-BFBF-4DB2-A0B5-978B98A4D2ED}"/>
    <dgm:cxn modelId="{76ACB0AE-92A2-46BF-84EA-26DBBC885D1C}" type="presOf" srcId="{321229CD-7891-4EAD-9046-749AE34EBB3F}" destId="{7AB4D373-8700-4534-9048-163A8C48CD38}" srcOrd="0" destOrd="0" presId="urn:microsoft.com/office/officeart/2005/8/layout/vList5"/>
    <dgm:cxn modelId="{B74062EE-8571-4CD9-887F-2BAF8EA09A53}" srcId="{1BA9C3F8-8D8E-4125-B1D8-30302E1B410B}" destId="{787899D1-970B-4DEB-B2BC-3531FC5A8806}" srcOrd="3" destOrd="0" parTransId="{6FCBF054-1F7E-4CF5-A8A6-E6892284235E}" sibTransId="{19214D77-7AB9-4586-9F6E-4A6848747524}"/>
    <dgm:cxn modelId="{B5C84AA7-5FD3-4A38-B6CE-DEEB97E36E48}" srcId="{1BA9C3F8-8D8E-4125-B1D8-30302E1B410B}" destId="{CF163D54-C094-4D91-8B8E-AE11F9473E10}" srcOrd="1" destOrd="0" parTransId="{073CD744-EB30-461D-8779-429142828744}" sibTransId="{07E55EAE-DDE9-46B7-A943-A293AF19DADC}"/>
    <dgm:cxn modelId="{70AE0C33-CDFA-45BE-A60C-3428ED738A79}" type="presOf" srcId="{57148C3F-339B-41DA-8A33-273E3A26C6DC}" destId="{5C29D7AE-74BB-4699-8491-70527F32BB41}" srcOrd="0" destOrd="0" presId="urn:microsoft.com/office/officeart/2005/8/layout/vList5"/>
    <dgm:cxn modelId="{0A044279-A59A-4FA4-9728-03F1F1990498}" type="presOf" srcId="{C3F10BD6-12F2-4C62-B520-3CD66598A6C2}" destId="{BC84A4B4-5D88-43DC-A36C-A6B6E0121ACE}" srcOrd="0" destOrd="0" presId="urn:microsoft.com/office/officeart/2005/8/layout/vList5"/>
    <dgm:cxn modelId="{1FF4C32A-C04A-4587-9DDA-5C8BFA86584F}" type="presOf" srcId="{20B28403-FF21-4EEB-9886-DC84C08D7FDD}" destId="{7AB4D373-8700-4534-9048-163A8C48CD38}" srcOrd="0" destOrd="1" presId="urn:microsoft.com/office/officeart/2005/8/layout/vList5"/>
    <dgm:cxn modelId="{EBB38B60-6F1B-40FC-B1AE-593743FB4D11}" srcId="{4C3B750F-9216-4BF7-B28E-AE23761919AC}" destId="{20B28403-FF21-4EEB-9886-DC84C08D7FDD}" srcOrd="1" destOrd="0" parTransId="{6A649836-632B-4DC3-973A-AFA9139072AD}" sibTransId="{E15AE2A0-880D-491B-A86A-DD1840622605}"/>
    <dgm:cxn modelId="{F0A7F6FE-9A28-4C49-86ED-9028A6D4D545}" type="presOf" srcId="{4C3B750F-9216-4BF7-B28E-AE23761919AC}" destId="{C3F04A88-ACAA-4E6C-A725-AD2DD9C2C9AF}" srcOrd="0" destOrd="0" presId="urn:microsoft.com/office/officeart/2005/8/layout/vList5"/>
    <dgm:cxn modelId="{5696A528-A225-4E7C-B820-6AA1F1BABD67}" type="presParOf" srcId="{13AEC936-1167-4CA2-B5B8-033651D66495}" destId="{6D36F2B4-87A3-4CE1-B378-3814F45A5440}" srcOrd="0" destOrd="0" presId="urn:microsoft.com/office/officeart/2005/8/layout/vList5"/>
    <dgm:cxn modelId="{F2DA20C2-D160-4A86-9216-7F95D3CC06A3}" type="presParOf" srcId="{6D36F2B4-87A3-4CE1-B378-3814F45A5440}" destId="{C3F04A88-ACAA-4E6C-A725-AD2DD9C2C9AF}" srcOrd="0" destOrd="0" presId="urn:microsoft.com/office/officeart/2005/8/layout/vList5"/>
    <dgm:cxn modelId="{847BC88F-DE24-47D3-A277-D9393CF5CF7F}" type="presParOf" srcId="{6D36F2B4-87A3-4CE1-B378-3814F45A5440}" destId="{7AB4D373-8700-4534-9048-163A8C48CD38}" srcOrd="1" destOrd="0" presId="urn:microsoft.com/office/officeart/2005/8/layout/vList5"/>
    <dgm:cxn modelId="{4ADC8CDB-C056-47F6-9EA3-553372BC8590}" type="presParOf" srcId="{13AEC936-1167-4CA2-B5B8-033651D66495}" destId="{987DDAE5-A7D4-48BC-AEEE-7AE8AB6E0C80}" srcOrd="1" destOrd="0" presId="urn:microsoft.com/office/officeart/2005/8/layout/vList5"/>
    <dgm:cxn modelId="{148F7F7B-E597-4C0C-B4FA-7FF95F0856DD}" type="presParOf" srcId="{13AEC936-1167-4CA2-B5B8-033651D66495}" destId="{87420A9B-FF57-4D44-B6B0-693DD4B0F9A4}" srcOrd="2" destOrd="0" presId="urn:microsoft.com/office/officeart/2005/8/layout/vList5"/>
    <dgm:cxn modelId="{4DD34DCB-E855-4B55-A12E-9C1A38627899}" type="presParOf" srcId="{87420A9B-FF57-4D44-B6B0-693DD4B0F9A4}" destId="{C86C97E3-E049-4F87-B0F5-81584FC73BF7}" srcOrd="0" destOrd="0" presId="urn:microsoft.com/office/officeart/2005/8/layout/vList5"/>
    <dgm:cxn modelId="{50FE87F0-21EF-4A66-B633-A7A2D0440181}" type="presParOf" srcId="{87420A9B-FF57-4D44-B6B0-693DD4B0F9A4}" destId="{C11DFF23-E588-4DFE-8FCB-B1CC01C86F62}" srcOrd="1" destOrd="0" presId="urn:microsoft.com/office/officeart/2005/8/layout/vList5"/>
    <dgm:cxn modelId="{B994417D-C82D-4277-8ABD-25D56B252916}" type="presParOf" srcId="{13AEC936-1167-4CA2-B5B8-033651D66495}" destId="{4D8D686F-0B59-4A7C-9C1F-C29B54450802}" srcOrd="3" destOrd="0" presId="urn:microsoft.com/office/officeart/2005/8/layout/vList5"/>
    <dgm:cxn modelId="{ADF5D12A-EFE2-4CAB-AC18-BF01DDB65891}" type="presParOf" srcId="{13AEC936-1167-4CA2-B5B8-033651D66495}" destId="{C6E2DEEE-1227-4A7A-B79C-5199C638A56C}" srcOrd="4" destOrd="0" presId="urn:microsoft.com/office/officeart/2005/8/layout/vList5"/>
    <dgm:cxn modelId="{1A011802-269F-404F-9D78-39E280626834}" type="presParOf" srcId="{C6E2DEEE-1227-4A7A-B79C-5199C638A56C}" destId="{BC84A4B4-5D88-43DC-A36C-A6B6E0121ACE}" srcOrd="0" destOrd="0" presId="urn:microsoft.com/office/officeart/2005/8/layout/vList5"/>
    <dgm:cxn modelId="{04257425-9ABB-4274-8A87-234B23D4CA40}" type="presParOf" srcId="{C6E2DEEE-1227-4A7A-B79C-5199C638A56C}" destId="{5C29D7AE-74BB-4699-8491-70527F32BB41}" srcOrd="1" destOrd="0" presId="urn:microsoft.com/office/officeart/2005/8/layout/vList5"/>
    <dgm:cxn modelId="{9421E04D-FAA1-4E29-A846-7516DB357AA2}" type="presParOf" srcId="{13AEC936-1167-4CA2-B5B8-033651D66495}" destId="{DCE3588C-4899-453D-9315-3F4095DE0EB2}" srcOrd="5" destOrd="0" presId="urn:microsoft.com/office/officeart/2005/8/layout/vList5"/>
    <dgm:cxn modelId="{4B401271-73E3-48B9-92DA-82A4F1B73DA7}" type="presParOf" srcId="{13AEC936-1167-4CA2-B5B8-033651D66495}" destId="{254B9286-74E1-4238-98D4-208C9EED5648}" srcOrd="6" destOrd="0" presId="urn:microsoft.com/office/officeart/2005/8/layout/vList5"/>
    <dgm:cxn modelId="{E427B10D-0178-48E7-A431-20FA3534D33D}" type="presParOf" srcId="{254B9286-74E1-4238-98D4-208C9EED5648}" destId="{22EC6089-0E18-4EFD-8370-229B4EEC91E7}" srcOrd="0" destOrd="0" presId="urn:microsoft.com/office/officeart/2005/8/layout/vList5"/>
    <dgm:cxn modelId="{643D4873-A033-465A-8547-A11DC5EA17DE}" type="presParOf" srcId="{13AEC936-1167-4CA2-B5B8-033651D66495}" destId="{930C9954-0C16-4DD1-9BC4-634E484A7AED}" srcOrd="7" destOrd="0" presId="urn:microsoft.com/office/officeart/2005/8/layout/vList5"/>
    <dgm:cxn modelId="{235BECE9-5288-4D78-A00A-1F2541A880D7}" type="presParOf" srcId="{13AEC936-1167-4CA2-B5B8-033651D66495}" destId="{AA7611CA-0E09-4E96-9AFE-6CDDBA5DBE94}" srcOrd="8" destOrd="0" presId="urn:microsoft.com/office/officeart/2005/8/layout/vList5"/>
    <dgm:cxn modelId="{AE37FA60-2061-4FA1-BEBF-0C25ABCDC33A}" type="presParOf" srcId="{AA7611CA-0E09-4E96-9AFE-6CDDBA5DBE94}" destId="{AA18DF6E-7290-4E6A-9FD8-3C481FB7BF10}" srcOrd="0" destOrd="0" presId="urn:microsoft.com/office/officeart/2005/8/layout/vList5"/>
    <dgm:cxn modelId="{F5E2086C-D510-491F-A2CF-4A2F79DE1671}" type="presParOf" srcId="{AA7611CA-0E09-4E96-9AFE-6CDDBA5DBE94}" destId="{E5E46775-AFDD-44A5-8A5C-FBFF5855E51D}"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B4D373-8700-4534-9048-163A8C48CD38}">
      <dsp:nvSpPr>
        <dsp:cNvPr id="0" name=""/>
        <dsp:cNvSpPr/>
      </dsp:nvSpPr>
      <dsp:spPr>
        <a:xfrm rot="5400000">
          <a:off x="3928299" y="-1558499"/>
          <a:ext cx="1059206" cy="4189650"/>
        </a:xfrm>
        <a:prstGeom prst="round2SameRect">
          <a:avLst/>
        </a:prstGeom>
        <a:solidFill>
          <a:srgbClr val="FFCCCC">
            <a:alpha val="90000"/>
          </a:srgb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rtl="0">
            <a:lnSpc>
              <a:spcPct val="90000"/>
            </a:lnSpc>
            <a:spcBef>
              <a:spcPct val="0"/>
            </a:spcBef>
            <a:spcAft>
              <a:spcPct val="15000"/>
            </a:spcAft>
            <a:buChar char="••"/>
          </a:pP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常用・臨時・派遣・パート・アルバイト等の就労形態は問いません。また、労働者であれば年金受給者などであっても適用されます。（</a:t>
          </a: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Arial" pitchFamily="34" charset="0"/>
            </a:rPr>
            <a:t>派遣労働者については、派遣先の地域（特定）最低賃金が適用されます。）</a:t>
          </a:r>
          <a:endParaRPr kumimoji="1" lang="ja-JP" altLang="en-US" sz="900" kern="1200" dirty="0"/>
        </a:p>
        <a:p>
          <a:pPr marL="57150" lvl="1" indent="-57150" algn="l" defTabSz="400050" rtl="0">
            <a:lnSpc>
              <a:spcPct val="90000"/>
            </a:lnSpc>
            <a:spcBef>
              <a:spcPct val="0"/>
            </a:spcBef>
            <a:spcAft>
              <a:spcPct val="15000"/>
            </a:spcAft>
            <a:buChar char="••"/>
          </a:pP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なお、特定の産業の事業場で働く労働者については、「三重県最低賃金」でなく「特定（産業別）最低賃金」が適用される場合がありますのでご注意ください。</a:t>
          </a:r>
          <a:endParaRPr kumimoji="1" lang="ja-JP" altLang="en-US" sz="900" b="0" i="0" u="none" strike="noStrike" kern="1200" cap="none" normalizeH="0" baseline="0" dirty="0" smtClean="0">
            <a:ln/>
            <a:effectLst/>
            <a:latin typeface="Arial" pitchFamily="34" charset="0"/>
            <a:ea typeface="ＭＳ Ｐゴシック" pitchFamily="50" charset="-128"/>
            <a:cs typeface="ＭＳ Ｐゴシック" pitchFamily="50" charset="-128"/>
          </a:endParaRPr>
        </a:p>
      </dsp:txBody>
      <dsp:txXfrm rot="-5400000">
        <a:off x="2363077" y="58429"/>
        <a:ext cx="4137944" cy="955794"/>
      </dsp:txXfrm>
    </dsp:sp>
    <dsp:sp modelId="{C3F04A88-ACAA-4E6C-A725-AD2DD9C2C9AF}">
      <dsp:nvSpPr>
        <dsp:cNvPr id="0" name=""/>
        <dsp:cNvSpPr/>
      </dsp:nvSpPr>
      <dsp:spPr>
        <a:xfrm>
          <a:off x="0" y="271727"/>
          <a:ext cx="2356678" cy="653251"/>
        </a:xfrm>
        <a:prstGeom prst="roundRect">
          <a:avLst/>
        </a:prstGeom>
        <a:solidFill>
          <a:srgbClr val="FF66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l" defTabSz="533400" rtl="0">
            <a:lnSpc>
              <a:spcPct val="90000"/>
            </a:lnSpc>
            <a:spcBef>
              <a:spcPct val="0"/>
            </a:spcBef>
            <a:spcAft>
              <a:spcPct val="35000"/>
            </a:spcAft>
          </a:pPr>
          <a:r>
            <a:rPr kumimoji="1" lang="ja-JP" altLang="en-US" sz="1200" b="1" i="0" u="none" strike="noStrike" kern="1200" cap="none" normalizeH="0" baseline="0" dirty="0" smtClean="0">
              <a:ln w="3175"/>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①三重県最低賃金は、三重県下の事業場で働くすべての労働者に適用されます。</a:t>
          </a:r>
          <a:endParaRPr kumimoji="1" lang="ja-JP" altLang="en-US" sz="1200" b="1" kern="1200" dirty="0">
            <a:ln w="3175"/>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sp:txBody>
      <dsp:txXfrm>
        <a:off x="31889" y="303616"/>
        <a:ext cx="2292900" cy="589473"/>
      </dsp:txXfrm>
    </dsp:sp>
    <dsp:sp modelId="{C11DFF23-E588-4DFE-8FCB-B1CC01C86F62}">
      <dsp:nvSpPr>
        <dsp:cNvPr id="0" name=""/>
        <dsp:cNvSpPr/>
      </dsp:nvSpPr>
      <dsp:spPr>
        <a:xfrm rot="5400000">
          <a:off x="4192936" y="-699862"/>
          <a:ext cx="525838" cy="4193745"/>
        </a:xfrm>
        <a:prstGeom prst="round2SameRect">
          <a:avLst/>
        </a:prstGeom>
        <a:solidFill>
          <a:srgbClr val="FFFFCC">
            <a:alpha val="89804"/>
          </a:srgb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rtl="0">
            <a:lnSpc>
              <a:spcPct val="90000"/>
            </a:lnSpc>
            <a:spcBef>
              <a:spcPct val="0"/>
            </a:spcBef>
            <a:spcAft>
              <a:spcPct val="15000"/>
            </a:spcAft>
            <a:buChar char="••"/>
          </a:pP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最低賃金額より低い賃金を労使合意の上で定めても法律により無効とされ、最低賃金額と同額の定めをしたものとみなされます。</a:t>
          </a:r>
          <a:endParaRPr kumimoji="1" lang="ja-JP" altLang="en-US" sz="900" kern="1200" dirty="0"/>
        </a:p>
      </dsp:txBody>
      <dsp:txXfrm rot="-5400000">
        <a:off x="2358983" y="1159760"/>
        <a:ext cx="4168076" cy="474500"/>
      </dsp:txXfrm>
    </dsp:sp>
    <dsp:sp modelId="{C86C97E3-E049-4F87-B0F5-81584FC73BF7}">
      <dsp:nvSpPr>
        <dsp:cNvPr id="0" name=""/>
        <dsp:cNvSpPr/>
      </dsp:nvSpPr>
      <dsp:spPr>
        <a:xfrm>
          <a:off x="0" y="1057142"/>
          <a:ext cx="2358982" cy="679763"/>
        </a:xfrm>
        <a:prstGeom prst="roundRect">
          <a:avLst/>
        </a:prstGeom>
        <a:solidFill>
          <a:srgbClr val="FFC000">
            <a:alpha val="80000"/>
          </a:srgb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l" defTabSz="533400" rtl="0">
            <a:lnSpc>
              <a:spcPct val="90000"/>
            </a:lnSpc>
            <a:spcBef>
              <a:spcPct val="0"/>
            </a:spcBef>
            <a:spcAft>
              <a:spcPct val="35000"/>
            </a:spcAft>
          </a:pP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②使用者は</a:t>
          </a:r>
          <a:r>
            <a:rPr kumimoji="1" lang="en-US" altLang="ja-JP"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適用される最低賃金額以上の賃金を労働者に支払わなければなりません</a:t>
          </a:r>
          <a:r>
            <a:rPr kumimoji="1" lang="en-US" altLang="ja-JP"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endParaRPr kumimoji="1" lang="ja-JP" altLang="en-US" sz="1200" b="1" kern="1200"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sp:txBody>
      <dsp:txXfrm>
        <a:off x="33183" y="1090325"/>
        <a:ext cx="2292616" cy="613397"/>
      </dsp:txXfrm>
    </dsp:sp>
    <dsp:sp modelId="{5C29D7AE-74BB-4699-8491-70527F32BB41}">
      <dsp:nvSpPr>
        <dsp:cNvPr id="0" name=""/>
        <dsp:cNvSpPr/>
      </dsp:nvSpPr>
      <dsp:spPr>
        <a:xfrm rot="5400000">
          <a:off x="3864638" y="204629"/>
          <a:ext cx="1173729" cy="418965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rtl="0">
            <a:lnSpc>
              <a:spcPct val="90000"/>
            </a:lnSpc>
            <a:spcBef>
              <a:spcPct val="0"/>
            </a:spcBef>
            <a:spcAft>
              <a:spcPct val="15000"/>
            </a:spcAft>
            <a:buChar char="••"/>
          </a:pP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具体的には、支払賃金額から、</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①　臨時に支払われる賃金（結婚手当等）</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②　</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1</a:t>
          </a: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か月を超える期間ごとに支払われる賃金（賞与等）</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③　時間外労働・休日労働に対する賃金</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④　深夜労働に対する割増賃金</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⑤　精皆勤手当、通勤手当及び家族手当</a:t>
          </a:r>
          <a: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
          </a:r>
          <a:br>
            <a:rPr kumimoji="1" lang="en-US" altLang="ja-JP"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b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を除いた賃金額が、最低賃金額以上でなければなりません。</a:t>
          </a:r>
          <a:endParaRPr kumimoji="1" lang="ja-JP" altLang="en-US" sz="900" kern="1200" dirty="0"/>
        </a:p>
      </dsp:txBody>
      <dsp:txXfrm rot="-5400000">
        <a:off x="2356678" y="1769887"/>
        <a:ext cx="4132353" cy="1059135"/>
      </dsp:txXfrm>
    </dsp:sp>
    <dsp:sp modelId="{BC84A4B4-5D88-43DC-A36C-A6B6E0121ACE}">
      <dsp:nvSpPr>
        <dsp:cNvPr id="0" name=""/>
        <dsp:cNvSpPr/>
      </dsp:nvSpPr>
      <dsp:spPr>
        <a:xfrm>
          <a:off x="0" y="1868087"/>
          <a:ext cx="2356678" cy="862742"/>
        </a:xfrm>
        <a:prstGeom prst="roundRect">
          <a:avLst/>
        </a:prstGeom>
        <a:solidFill>
          <a:schemeClr val="tx1">
            <a:alpha val="7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l" defTabSz="533400" rtl="0">
            <a:lnSpc>
              <a:spcPct val="90000"/>
            </a:lnSpc>
            <a:spcBef>
              <a:spcPct val="0"/>
            </a:spcBef>
            <a:spcAft>
              <a:spcPct val="35000"/>
            </a:spcAft>
          </a:pP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③最低賃金の対象となる賃金は、通常の労働時間、労働日に対応する賃金に限られます。</a:t>
          </a:r>
          <a:endParaRPr kumimoji="1" lang="ja-JP" altLang="en-US" sz="1200" b="1" kern="1200"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sp:txBody>
      <dsp:txXfrm>
        <a:off x="42116" y="1910203"/>
        <a:ext cx="2272446" cy="778510"/>
      </dsp:txXfrm>
    </dsp:sp>
    <dsp:sp modelId="{22EC6089-0E18-4EFD-8370-229B4EEC91E7}">
      <dsp:nvSpPr>
        <dsp:cNvPr id="0" name=""/>
        <dsp:cNvSpPr/>
      </dsp:nvSpPr>
      <dsp:spPr>
        <a:xfrm>
          <a:off x="0" y="2943695"/>
          <a:ext cx="6546334" cy="614548"/>
        </a:xfrm>
        <a:prstGeom prst="roundRect">
          <a:avLst/>
        </a:prstGeom>
        <a:solidFill>
          <a:srgbClr val="008000">
            <a:alpha val="60000"/>
          </a:srgb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l" defTabSz="533400" rtl="0">
            <a:lnSpc>
              <a:spcPct val="90000"/>
            </a:lnSpc>
            <a:spcBef>
              <a:spcPct val="0"/>
            </a:spcBef>
            <a:spcAft>
              <a:spcPct val="35000"/>
            </a:spcAft>
          </a:pP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④賃金が時間給以外で定められている場合</a:t>
          </a:r>
          <a:r>
            <a:rPr kumimoji="1" lang="en-US" altLang="ja-JP"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月給･日給等</a:t>
          </a:r>
          <a:r>
            <a:rPr kumimoji="1" lang="en-US" altLang="ja-JP"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kern="1200" cap="none" normalizeH="0" baseline="0" dirty="0" err="1"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a:t>
          </a: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賃金を</a:t>
          </a:r>
          <a:r>
            <a:rPr kumimoji="1" lang="en-US" altLang="ja-JP"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1</a:t>
          </a: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時間当たりの金額に換算して三重県最低賃金額と比較します。</a:t>
          </a:r>
          <a:endParaRPr kumimoji="1" lang="ja-JP" altLang="en-US" sz="1200" b="1" kern="1200"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sp:txBody>
      <dsp:txXfrm>
        <a:off x="30000" y="2973695"/>
        <a:ext cx="6486334" cy="554548"/>
      </dsp:txXfrm>
    </dsp:sp>
    <dsp:sp modelId="{E5E46775-AFDD-44A5-8A5C-FBFF5855E51D}">
      <dsp:nvSpPr>
        <dsp:cNvPr id="0" name=""/>
        <dsp:cNvSpPr/>
      </dsp:nvSpPr>
      <dsp:spPr>
        <a:xfrm rot="5400000">
          <a:off x="3963012" y="1995606"/>
          <a:ext cx="976983" cy="4189650"/>
        </a:xfrm>
        <a:prstGeom prst="round2SameRect">
          <a:avLst/>
        </a:prstGeom>
        <a:solidFill>
          <a:schemeClr val="accent6">
            <a:lumMod val="20000"/>
            <a:lumOff val="80000"/>
            <a:alpha val="9000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chilly" dir="t"/>
        </a:scene3d>
        <a:sp3d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rtl="0">
            <a:lnSpc>
              <a:spcPct val="90000"/>
            </a:lnSpc>
            <a:spcBef>
              <a:spcPct val="0"/>
            </a:spcBef>
            <a:spcAft>
              <a:spcPct val="15000"/>
            </a:spcAft>
            <a:buChar char="••"/>
          </a:pPr>
          <a:r>
            <a:rPr kumimoji="1" lang="ja-JP" altLang="en-US" sz="900" b="0" i="0" u="none" strike="noStrike" kern="1200" cap="none" normalizeH="0" baseline="0" dirty="0" smtClean="0">
              <a:ln/>
              <a:effectLst/>
              <a:latin typeface="ＤＨＰ平成明朝体W7" pitchFamily="18" charset="-128"/>
              <a:ea typeface="ＤＨＰ平成明朝体W7" pitchFamily="18" charset="-128"/>
              <a:cs typeface="Times New Roman" pitchFamily="18" charset="0"/>
            </a:rPr>
            <a:t>精神や身体の障害により著しく労働能力の低い者、断続的労働に従事する者等は、最低賃金の減額の特例許可制度があります。この許可を受けている場合には、賃金額を改正後の最低賃金額に許可書記載の減額率を乗じて得た金額を改正後の最低賃金額から控除した金額以上にする必要があります。</a:t>
          </a:r>
          <a:endParaRPr kumimoji="1" lang="ja-JP" altLang="en-US" sz="900" kern="1200" dirty="0"/>
        </a:p>
      </dsp:txBody>
      <dsp:txXfrm rot="-5400000">
        <a:off x="2356679" y="3649631"/>
        <a:ext cx="4141958" cy="881599"/>
      </dsp:txXfrm>
    </dsp:sp>
    <dsp:sp modelId="{AA18DF6E-7290-4E6A-9FD8-3C481FB7BF10}">
      <dsp:nvSpPr>
        <dsp:cNvPr id="0" name=""/>
        <dsp:cNvSpPr/>
      </dsp:nvSpPr>
      <dsp:spPr>
        <a:xfrm>
          <a:off x="0" y="3659062"/>
          <a:ext cx="2356678" cy="862742"/>
        </a:xfrm>
        <a:prstGeom prst="roundRect">
          <a:avLst/>
        </a:prstGeom>
        <a:solidFill>
          <a:srgbClr val="0070C0">
            <a:alpha val="50000"/>
          </a:srgb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lvl="0" algn="l" defTabSz="533400" rtl="0">
            <a:lnSpc>
              <a:spcPct val="90000"/>
            </a:lnSpc>
            <a:spcBef>
              <a:spcPct val="0"/>
            </a:spcBef>
            <a:spcAft>
              <a:spcPct val="35000"/>
            </a:spcAft>
          </a:pPr>
          <a:r>
            <a:rPr kumimoji="1" lang="ja-JP" altLang="en-US" sz="1200" b="1" i="0" u="none" strike="noStrike" kern="1200" cap="none" normalizeH="0" baseline="0" dirty="0" smtClean="0">
              <a:ln/>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cs typeface="Times New Roman" pitchFamily="18" charset="0"/>
            </a:rPr>
            <a:t>⑤最低賃金の減額の特例許可を受けている労働者がいる場合には、支払っている賃金額を改正する必要があります。</a:t>
          </a:r>
          <a:endParaRPr kumimoji="1" lang="ja-JP" altLang="en-US" sz="1200" b="1" kern="1200" dirty="0">
            <a:effectLst>
              <a:innerShdw blurRad="63500" dist="50800" dir="16200000">
                <a:prstClr val="black">
                  <a:alpha val="50000"/>
                </a:prstClr>
              </a:innerShdw>
            </a:effectLst>
            <a:latin typeface="ＭＳ ゴシック" panose="020B0609070205080204" pitchFamily="49" charset="-128"/>
            <a:ea typeface="ＭＳ ゴシック" panose="020B0609070205080204" pitchFamily="49" charset="-128"/>
          </a:endParaRPr>
        </a:p>
      </dsp:txBody>
      <dsp:txXfrm>
        <a:off x="42116" y="3701178"/>
        <a:ext cx="2272446" cy="77851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3237"/>
          </a:xfrm>
          <a:prstGeom prst="rect">
            <a:avLst/>
          </a:prstGeom>
        </p:spPr>
        <p:txBody>
          <a:bodyPr vert="horz" lIns="90637" tIns="45318" rIns="90637" bIns="45318" rtlCol="0"/>
          <a:lstStyle>
            <a:lvl1pPr algn="r">
              <a:defRPr sz="1200"/>
            </a:lvl1pPr>
          </a:lstStyle>
          <a:p>
            <a:fld id="{24165AB9-1403-4DFB-84C1-A72FBAC9ADE7}" type="datetimeFigureOut">
              <a:rPr kumimoji="1" lang="ja-JP" altLang="en-US" smtClean="0"/>
              <a:t>2019/9/26</a:t>
            </a:fld>
            <a:endParaRPr kumimoji="1" lang="ja-JP" altLang="en-US"/>
          </a:p>
        </p:txBody>
      </p:sp>
      <p:sp>
        <p:nvSpPr>
          <p:cNvPr id="4" name="スライド イメージ プレースホルダー 3"/>
          <p:cNvSpPr>
            <a:spLocks noGrp="1" noRot="1" noChangeAspect="1"/>
          </p:cNvSpPr>
          <p:nvPr>
            <p:ph type="sldImg" idx="2"/>
          </p:nvPr>
        </p:nvSpPr>
        <p:spPr>
          <a:xfrm>
            <a:off x="2089150" y="741363"/>
            <a:ext cx="2557463" cy="3697287"/>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2" y="4686538"/>
            <a:ext cx="5387982" cy="4439132"/>
          </a:xfrm>
          <a:prstGeom prst="rect">
            <a:avLst/>
          </a:prstGeom>
        </p:spPr>
        <p:txBody>
          <a:bodyPr vert="horz" lIns="90637" tIns="45318" rIns="90637" bIns="453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371502"/>
            <a:ext cx="2918621" cy="493236"/>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3236"/>
          </a:xfrm>
          <a:prstGeom prst="rect">
            <a:avLst/>
          </a:prstGeom>
        </p:spPr>
        <p:txBody>
          <a:bodyPr vert="horz" lIns="90637" tIns="45318" rIns="90637" bIns="45318" rtlCol="0" anchor="b"/>
          <a:lstStyle>
            <a:lvl1pPr algn="r">
              <a:defRPr sz="1200"/>
            </a:lvl1pPr>
          </a:lstStyle>
          <a:p>
            <a:fld id="{7576D425-EDF3-488C-8264-36DCE7F4C3BA}" type="slidenum">
              <a:rPr kumimoji="1" lang="ja-JP" altLang="en-US" smtClean="0"/>
              <a:t>‹#›</a:t>
            </a:fld>
            <a:endParaRPr kumimoji="1" lang="ja-JP" altLang="en-US"/>
          </a:p>
        </p:txBody>
      </p:sp>
    </p:spTree>
    <p:extLst>
      <p:ext uri="{BB962C8B-B14F-4D97-AF65-F5344CB8AC3E}">
        <p14:creationId xmlns:p14="http://schemas.microsoft.com/office/powerpoint/2010/main" val="4381603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576D425-EDF3-488C-8264-36DCE7F4C3BA}" type="slidenum">
              <a:rPr kumimoji="1" lang="ja-JP" altLang="en-US" smtClean="0"/>
              <a:t>1</a:t>
            </a:fld>
            <a:endParaRPr kumimoji="1" lang="ja-JP" altLang="en-US"/>
          </a:p>
        </p:txBody>
      </p:sp>
    </p:spTree>
    <p:extLst>
      <p:ext uri="{BB962C8B-B14F-4D97-AF65-F5344CB8AC3E}">
        <p14:creationId xmlns:p14="http://schemas.microsoft.com/office/powerpoint/2010/main" val="2236787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015344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44310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68428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220852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576319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214796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3915278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3049811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3097583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708573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3941634-BEE2-4BBC-8BB7-D8C87E44D4B8}" type="datetimeFigureOut">
              <a:rPr kumimoji="1" lang="ja-JP" altLang="en-US" smtClean="0"/>
              <a:t>2019/9/26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1469199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F3941634-BEE2-4BBC-8BB7-D8C87E44D4B8}" type="datetimeFigureOut">
              <a:rPr kumimoji="1" lang="ja-JP" altLang="en-US" smtClean="0"/>
              <a:t>2019/9/26</a:t>
            </a:fld>
            <a:endParaRPr kumimoji="1" lang="ja-JP" altLang="en-US"/>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78F0D0B6-F80D-4E75-99FA-3CCD9DA0DB3F}" type="slidenum">
              <a:rPr kumimoji="1" lang="ja-JP" altLang="en-US" smtClean="0"/>
              <a:t>‹#›</a:t>
            </a:fld>
            <a:endParaRPr kumimoji="1" lang="ja-JP" altLang="en-US"/>
          </a:p>
        </p:txBody>
      </p:sp>
    </p:spTree>
    <p:extLst>
      <p:ext uri="{BB962C8B-B14F-4D97-AF65-F5344CB8AC3E}">
        <p14:creationId xmlns:p14="http://schemas.microsoft.com/office/powerpoint/2010/main" val="20263654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12"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hyperlink" Target="http://www.saiteichingin.info/" TargetMode="External"/><Relationship Id="rId5" Type="http://schemas.openxmlformats.org/officeDocument/2006/relationships/diagramLayout" Target="../diagrams/layout1.xml"/><Relationship Id="rId10" Type="http://schemas.openxmlformats.org/officeDocument/2006/relationships/image" Target="../media/image3.png"/><Relationship Id="rId4" Type="http://schemas.openxmlformats.org/officeDocument/2006/relationships/diagramData" Target="../diagrams/data1.xml"/><Relationship Id="rId9"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a:stretch>
            <a:fillRect/>
          </a:stretch>
        </p:blipFill>
        <p:spPr>
          <a:xfrm flipH="1">
            <a:off x="373158" y="1256071"/>
            <a:ext cx="1657207" cy="1846242"/>
          </a:xfrm>
          <a:prstGeom prst="rect">
            <a:avLst/>
          </a:prstGeom>
        </p:spPr>
      </p:pic>
      <p:sp>
        <p:nvSpPr>
          <p:cNvPr id="22" name="ホームベース 21"/>
          <p:cNvSpPr/>
          <p:nvPr/>
        </p:nvSpPr>
        <p:spPr>
          <a:xfrm>
            <a:off x="2057233" y="1496617"/>
            <a:ext cx="2130585" cy="690074"/>
          </a:xfrm>
          <a:prstGeom prst="homePlat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2800" b="1" dirty="0" smtClean="0">
                <a:latin typeface="HGS創英角ｺﾞｼｯｸUB" panose="020B0900000000000000" pitchFamily="50" charset="-128"/>
                <a:ea typeface="HGS創英角ｺﾞｼｯｸUB" panose="020B0900000000000000" pitchFamily="50" charset="-128"/>
              </a:rPr>
              <a:t>２</a:t>
            </a:r>
            <a:r>
              <a:rPr kumimoji="1" lang="en-US" altLang="ja-JP" sz="2800" b="1" dirty="0" smtClean="0">
                <a:latin typeface="HGS創英角ｺﾞｼｯｸUB" panose="020B0900000000000000" pitchFamily="50" charset="-128"/>
                <a:ea typeface="HGS創英角ｺﾞｼｯｸUB" panose="020B0900000000000000" pitchFamily="50" charset="-128"/>
              </a:rPr>
              <a:t>7</a:t>
            </a:r>
            <a:r>
              <a:rPr kumimoji="1" lang="ja-JP" altLang="en-US" sz="2800" b="1" dirty="0" smtClean="0">
                <a:latin typeface="HGS創英角ｺﾞｼｯｸUB" panose="020B0900000000000000" pitchFamily="50" charset="-128"/>
                <a:ea typeface="HGS創英角ｺﾞｼｯｸUB" panose="020B0900000000000000" pitchFamily="50" charset="-128"/>
              </a:rPr>
              <a:t>円ＵＰ　　</a:t>
            </a:r>
            <a:endParaRPr kumimoji="1" lang="ja-JP" altLang="en-US" sz="2800" b="1" dirty="0">
              <a:latin typeface="HGS創英角ｺﾞｼｯｸUB" panose="020B0900000000000000" pitchFamily="50" charset="-128"/>
              <a:ea typeface="HGS創英角ｺﾞｼｯｸUB" panose="020B0900000000000000" pitchFamily="50" charset="-128"/>
            </a:endParaRPr>
          </a:p>
        </p:txBody>
      </p:sp>
      <p:sp>
        <p:nvSpPr>
          <p:cNvPr id="7" name="テキスト ボックス 6"/>
          <p:cNvSpPr txBox="1"/>
          <p:nvPr/>
        </p:nvSpPr>
        <p:spPr>
          <a:xfrm>
            <a:off x="0" y="100335"/>
            <a:ext cx="6858853" cy="2677656"/>
          </a:xfrm>
          <a:prstGeom prst="rect">
            <a:avLst/>
          </a:prstGeom>
          <a:noFill/>
        </p:spPr>
        <p:txBody>
          <a:bodyPr wrap="square" rtlCol="0">
            <a:spAutoFit/>
          </a:bodyPr>
          <a:lstStyle/>
          <a:p>
            <a:pPr lvl="0" eaLnBrk="0" fontAlgn="base" hangingPunct="0">
              <a:spcBef>
                <a:spcPct val="0"/>
              </a:spcBef>
              <a:spcAft>
                <a:spcPct val="0"/>
              </a:spcAft>
              <a:tabLst>
                <a:tab pos="3175" algn="l"/>
                <a:tab pos="641350" algn="l"/>
                <a:tab pos="1279525" algn="l"/>
                <a:tab pos="1917700" algn="l"/>
                <a:tab pos="2555875" algn="l"/>
                <a:tab pos="3192463" algn="l"/>
              </a:tabLst>
            </a:pPr>
            <a:r>
              <a:rPr lang="ja-JP" altLang="en-US" sz="40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rPr>
              <a:t>三重県</a:t>
            </a:r>
            <a:r>
              <a:rPr lang="ja-JP" altLang="en-US" sz="4000" dirty="0">
                <a:solidFill>
                  <a:schemeClr val="tx2"/>
                </a:solidFill>
                <a:latin typeface="ＤＦ平成明朝体W7" panose="02020709000000000000" pitchFamily="17" charset="-128"/>
                <a:ea typeface="ＤＦ平成明朝体W7" panose="02020709000000000000" pitchFamily="17" charset="-128"/>
                <a:cs typeface="Times New Roman" pitchFamily="18" charset="0"/>
              </a:rPr>
              <a:t>最低賃金</a:t>
            </a:r>
            <a:r>
              <a:rPr lang="ja-JP" altLang="en-US"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rPr>
              <a:t>は</a:t>
            </a:r>
            <a:endParaRPr lang="en-US" altLang="ja-JP" sz="3200" dirty="0">
              <a:solidFill>
                <a:schemeClr val="tx2"/>
              </a:solidFill>
              <a:latin typeface="ＤＦ平成明朝体W7" panose="02020709000000000000" pitchFamily="17" charset="-128"/>
              <a:ea typeface="ＤＦ平成明朝体W7" panose="02020709000000000000" pitchFamily="17" charset="-128"/>
              <a:cs typeface="Times New Roman" pitchFamily="18" charset="0"/>
            </a:endParaRPr>
          </a:p>
          <a:p>
            <a:pPr lvl="0" eaLnBrk="0" fontAlgn="base" hangingPunct="0">
              <a:spcBef>
                <a:spcPct val="0"/>
              </a:spcBef>
              <a:spcAft>
                <a:spcPct val="0"/>
              </a:spcAft>
              <a:tabLst>
                <a:tab pos="3175" algn="l"/>
                <a:tab pos="641350" algn="l"/>
                <a:tab pos="1279525" algn="l"/>
                <a:tab pos="1917700" algn="l"/>
                <a:tab pos="2555875" algn="l"/>
                <a:tab pos="3192463" algn="l"/>
              </a:tabLst>
            </a:pPr>
            <a:r>
              <a:rPr lang="ja-JP" altLang="en-US"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rPr>
              <a:t>令和</a:t>
            </a:r>
            <a:r>
              <a:rPr lang="ja-JP" altLang="en-US" sz="3200" b="1" dirty="0" smtClean="0">
                <a:solidFill>
                  <a:srgbClr val="FF0000"/>
                </a:solidFill>
                <a:latin typeface="ＤＦ平成明朝体W7" panose="02020709000000000000" pitchFamily="17" charset="-128"/>
                <a:ea typeface="ＤＦ平成明朝体W7" panose="02020709000000000000" pitchFamily="17" charset="-128"/>
                <a:cs typeface="Times New Roman" pitchFamily="18" charset="0"/>
              </a:rPr>
              <a:t>元</a:t>
            </a:r>
            <a:r>
              <a:rPr lang="ja-JP" altLang="en-US"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rPr>
              <a:t>年</a:t>
            </a:r>
            <a:r>
              <a:rPr lang="en-US" altLang="ja-JP" sz="3200" b="1" dirty="0">
                <a:solidFill>
                  <a:srgbClr val="FF0000"/>
                </a:solidFill>
                <a:latin typeface="ＤＦ平成明朝体W7" panose="02020709000000000000" pitchFamily="17" charset="-128"/>
                <a:ea typeface="ＤＦ平成明朝体W7" panose="02020709000000000000" pitchFamily="17" charset="-128"/>
                <a:cs typeface="Times New Roman" pitchFamily="18" charset="0"/>
              </a:rPr>
              <a:t>10</a:t>
            </a:r>
            <a:r>
              <a:rPr lang="ja-JP" altLang="en-US"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rPr>
              <a:t>月</a:t>
            </a:r>
            <a:r>
              <a:rPr lang="en-US" altLang="ja-JP" sz="3200" b="1" dirty="0">
                <a:solidFill>
                  <a:srgbClr val="FF0000"/>
                </a:solidFill>
                <a:latin typeface="ＤＦ平成明朝体W7" panose="02020709000000000000" pitchFamily="17" charset="-128"/>
                <a:ea typeface="ＤＦ平成明朝体W7" panose="02020709000000000000" pitchFamily="17" charset="-128"/>
                <a:cs typeface="Times New Roman" pitchFamily="18" charset="0"/>
              </a:rPr>
              <a:t>1</a:t>
            </a:r>
            <a:r>
              <a:rPr lang="ja-JP" altLang="en-US"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rPr>
              <a:t>日から   　　　　</a:t>
            </a:r>
            <a:endParaRPr lang="en-US" altLang="ja-JP"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endParaRPr>
          </a:p>
          <a:p>
            <a:pPr lvl="0" algn="r" eaLnBrk="0" fontAlgn="base" hangingPunct="0">
              <a:spcBef>
                <a:spcPct val="0"/>
              </a:spcBef>
              <a:spcAft>
                <a:spcPct val="0"/>
              </a:spcAft>
              <a:tabLst>
                <a:tab pos="3175" algn="l"/>
                <a:tab pos="641350" algn="l"/>
                <a:tab pos="1279525" algn="l"/>
                <a:tab pos="1917700" algn="l"/>
                <a:tab pos="2555875" algn="l"/>
                <a:tab pos="3192463" algn="l"/>
              </a:tabLst>
            </a:pPr>
            <a:endParaRPr lang="en-US" altLang="ja-JP"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endParaRPr>
          </a:p>
          <a:p>
            <a:pPr lvl="0" algn="r" eaLnBrk="0" fontAlgn="base" hangingPunct="0">
              <a:spcBef>
                <a:spcPct val="0"/>
              </a:spcBef>
              <a:spcAft>
                <a:spcPct val="0"/>
              </a:spcAft>
              <a:tabLst>
                <a:tab pos="3175" algn="l"/>
                <a:tab pos="641350" algn="l"/>
                <a:tab pos="1279525" algn="l"/>
                <a:tab pos="1917700" algn="l"/>
                <a:tab pos="2555875" algn="l"/>
                <a:tab pos="3192463" algn="l"/>
              </a:tabLst>
            </a:pPr>
            <a:endParaRPr lang="en-US" altLang="ja-JP" sz="3200" dirty="0" smtClean="0">
              <a:solidFill>
                <a:schemeClr val="tx2"/>
              </a:solidFill>
              <a:latin typeface="ＤＦ平成明朝体W7" panose="02020709000000000000" pitchFamily="17" charset="-128"/>
              <a:ea typeface="ＤＦ平成明朝体W7" panose="02020709000000000000" pitchFamily="17" charset="-128"/>
              <a:cs typeface="Times New Roman" pitchFamily="18" charset="0"/>
            </a:endParaRPr>
          </a:p>
          <a:p>
            <a:pPr lvl="0" algn="r" eaLnBrk="0" fontAlgn="base" hangingPunct="0">
              <a:spcBef>
                <a:spcPct val="0"/>
              </a:spcBef>
              <a:spcAft>
                <a:spcPct val="0"/>
              </a:spcAft>
              <a:tabLst>
                <a:tab pos="3175" algn="l"/>
                <a:tab pos="641350" algn="l"/>
                <a:tab pos="1279525" algn="l"/>
                <a:tab pos="1917700" algn="l"/>
                <a:tab pos="2555875" algn="l"/>
                <a:tab pos="3192463" algn="l"/>
              </a:tabLst>
            </a:pPr>
            <a:r>
              <a:rPr lang="ja-JP" altLang="en-US" sz="3200" dirty="0">
                <a:solidFill>
                  <a:schemeClr val="tx2"/>
                </a:solidFill>
                <a:latin typeface="ＤＦ平成明朝体W7" pitchFamily="17" charset="-128"/>
                <a:ea typeface="ＤＦ平成明朝体W7" pitchFamily="17" charset="-128"/>
                <a:cs typeface="Times New Roman" pitchFamily="18" charset="0"/>
              </a:rPr>
              <a:t>　　　　	</a:t>
            </a:r>
            <a:endParaRPr lang="ja-JP" altLang="en-US" sz="3200" dirty="0">
              <a:solidFill>
                <a:schemeClr val="tx2"/>
              </a:solidFill>
              <a:latin typeface="ＤＦ平成明朝体W7" panose="02020709000000000000" pitchFamily="17" charset="-128"/>
              <a:ea typeface="ＤＦ平成明朝体W7" panose="02020709000000000000" pitchFamily="17" charset="-128"/>
              <a:cs typeface="ＭＳ Ｐゴシック" pitchFamily="50" charset="-128"/>
            </a:endParaRPr>
          </a:p>
        </p:txBody>
      </p:sp>
      <p:graphicFrame>
        <p:nvGraphicFramePr>
          <p:cNvPr id="4" name="図表 3"/>
          <p:cNvGraphicFramePr/>
          <p:nvPr>
            <p:extLst>
              <p:ext uri="{D42A27DB-BD31-4B8C-83A1-F6EECF244321}">
                <p14:modId xmlns:p14="http://schemas.microsoft.com/office/powerpoint/2010/main" val="2458909431"/>
              </p:ext>
            </p:extLst>
          </p:nvPr>
        </p:nvGraphicFramePr>
        <p:xfrm>
          <a:off x="215756" y="2778932"/>
          <a:ext cx="6552728" cy="46805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object 5"/>
          <p:cNvSpPr/>
          <p:nvPr/>
        </p:nvSpPr>
        <p:spPr>
          <a:xfrm>
            <a:off x="5802742" y="116465"/>
            <a:ext cx="958474" cy="277851"/>
          </a:xfrm>
          <a:prstGeom prst="rect">
            <a:avLst/>
          </a:prstGeom>
          <a:blipFill>
            <a:blip r:embed="rId9" cstate="print"/>
            <a:stretch>
              <a:fillRect/>
            </a:stretch>
          </a:blipFill>
        </p:spPr>
        <p:txBody>
          <a:bodyPr wrap="square" lIns="0" tIns="0" rIns="0" bIns="0" rtlCol="0"/>
          <a:lstStyle/>
          <a:p>
            <a:endParaRPr/>
          </a:p>
        </p:txBody>
      </p:sp>
      <p:sp>
        <p:nvSpPr>
          <p:cNvPr id="13" name="object 11"/>
          <p:cNvSpPr/>
          <p:nvPr/>
        </p:nvSpPr>
        <p:spPr>
          <a:xfrm>
            <a:off x="288346" y="7681106"/>
            <a:ext cx="6317428" cy="0"/>
          </a:xfrm>
          <a:custGeom>
            <a:avLst/>
            <a:gdLst/>
            <a:ahLst/>
            <a:cxnLst/>
            <a:rect l="l" t="t" r="r" b="b"/>
            <a:pathLst>
              <a:path w="6960870">
                <a:moveTo>
                  <a:pt x="6960870" y="0"/>
                </a:moveTo>
                <a:lnTo>
                  <a:pt x="0" y="0"/>
                </a:lnTo>
              </a:path>
            </a:pathLst>
          </a:custGeom>
          <a:ln w="5181">
            <a:solidFill>
              <a:srgbClr val="231F20"/>
            </a:solidFill>
          </a:ln>
        </p:spPr>
        <p:txBody>
          <a:bodyPr wrap="square" lIns="0" tIns="0" rIns="0" bIns="0" rtlCol="0"/>
          <a:lstStyle/>
          <a:p>
            <a:endParaRPr/>
          </a:p>
        </p:txBody>
      </p:sp>
      <p:sp>
        <p:nvSpPr>
          <p:cNvPr id="14" name="object 12"/>
          <p:cNvSpPr/>
          <p:nvPr/>
        </p:nvSpPr>
        <p:spPr>
          <a:xfrm>
            <a:off x="297402" y="8296434"/>
            <a:ext cx="6317428" cy="0"/>
          </a:xfrm>
          <a:custGeom>
            <a:avLst/>
            <a:gdLst/>
            <a:ahLst/>
            <a:cxnLst/>
            <a:rect l="l" t="t" r="r" b="b"/>
            <a:pathLst>
              <a:path w="6960870">
                <a:moveTo>
                  <a:pt x="6960870" y="0"/>
                </a:moveTo>
                <a:lnTo>
                  <a:pt x="0" y="0"/>
                </a:lnTo>
              </a:path>
            </a:pathLst>
          </a:custGeom>
          <a:ln w="5181">
            <a:solidFill>
              <a:srgbClr val="231F20"/>
            </a:solidFill>
          </a:ln>
        </p:spPr>
        <p:txBody>
          <a:bodyPr wrap="square" lIns="0" tIns="0" rIns="0" bIns="0" rtlCol="0"/>
          <a:lstStyle/>
          <a:p>
            <a:endParaRPr/>
          </a:p>
        </p:txBody>
      </p:sp>
      <p:sp>
        <p:nvSpPr>
          <p:cNvPr id="15" name="object 13"/>
          <p:cNvSpPr/>
          <p:nvPr/>
        </p:nvSpPr>
        <p:spPr>
          <a:xfrm>
            <a:off x="4104911" y="7699574"/>
            <a:ext cx="543860" cy="555128"/>
          </a:xfrm>
          <a:prstGeom prst="rect">
            <a:avLst/>
          </a:prstGeom>
          <a:blipFill>
            <a:blip r:embed="rId10" cstate="print"/>
            <a:stretch>
              <a:fillRect/>
            </a:stretch>
          </a:blipFill>
        </p:spPr>
        <p:txBody>
          <a:bodyPr wrap="square" lIns="0" tIns="0" rIns="0" bIns="0" rtlCol="0"/>
          <a:lstStyle/>
          <a:p>
            <a:endParaRPr/>
          </a:p>
        </p:txBody>
      </p:sp>
      <p:sp>
        <p:nvSpPr>
          <p:cNvPr id="16" name="object 14"/>
          <p:cNvSpPr txBox="1"/>
          <p:nvPr/>
        </p:nvSpPr>
        <p:spPr>
          <a:xfrm>
            <a:off x="4794828" y="7699574"/>
            <a:ext cx="1810946" cy="332800"/>
          </a:xfrm>
          <a:prstGeom prst="rect">
            <a:avLst/>
          </a:prstGeom>
        </p:spPr>
        <p:txBody>
          <a:bodyPr vert="horz" wrap="square" lIns="0" tIns="0" rIns="0" bIns="0" rtlCol="0">
            <a:spAutoFit/>
          </a:bodyPr>
          <a:lstStyle/>
          <a:p>
            <a:pPr marL="11135" marR="4454" algn="ctr">
              <a:lnSpc>
                <a:spcPct val="151800"/>
              </a:lnSpc>
            </a:pPr>
            <a:r>
              <a:rPr sz="700" b="1" spc="70" dirty="0" err="1" smtClean="0">
                <a:solidFill>
                  <a:schemeClr val="accent2">
                    <a:lumMod val="50000"/>
                  </a:schemeClr>
                </a:solidFill>
                <a:latin typeface="Microsoft JhengHei"/>
                <a:cs typeface="Microsoft JhengHei"/>
              </a:rPr>
              <a:t>最</a:t>
            </a:r>
            <a:r>
              <a:rPr sz="700" b="1" spc="44" dirty="0" err="1" smtClean="0">
                <a:solidFill>
                  <a:schemeClr val="accent2">
                    <a:lumMod val="50000"/>
                  </a:schemeClr>
                </a:solidFill>
                <a:latin typeface="Microsoft JhengHei"/>
                <a:cs typeface="Microsoft JhengHei"/>
              </a:rPr>
              <a:t>低</a:t>
            </a:r>
            <a:r>
              <a:rPr sz="700" b="1" spc="61" dirty="0" err="1" smtClean="0">
                <a:solidFill>
                  <a:schemeClr val="accent2">
                    <a:lumMod val="50000"/>
                  </a:schemeClr>
                </a:solidFill>
                <a:latin typeface="Microsoft JhengHei"/>
                <a:cs typeface="Microsoft JhengHei"/>
              </a:rPr>
              <a:t>賃</a:t>
            </a:r>
            <a:r>
              <a:rPr sz="700" b="1" spc="44" dirty="0" err="1" smtClean="0">
                <a:solidFill>
                  <a:schemeClr val="accent2">
                    <a:lumMod val="50000"/>
                  </a:schemeClr>
                </a:solidFill>
                <a:latin typeface="Microsoft JhengHei"/>
                <a:cs typeface="Microsoft JhengHei"/>
              </a:rPr>
              <a:t>金</a:t>
            </a:r>
            <a:r>
              <a:rPr sz="700" b="1" spc="35" dirty="0" err="1" smtClean="0">
                <a:solidFill>
                  <a:schemeClr val="accent2">
                    <a:lumMod val="50000"/>
                  </a:schemeClr>
                </a:solidFill>
                <a:latin typeface="Microsoft JhengHei"/>
                <a:cs typeface="Microsoft JhengHei"/>
              </a:rPr>
              <a:t>に</a:t>
            </a:r>
            <a:r>
              <a:rPr sz="700" b="1" spc="53" dirty="0" err="1" smtClean="0">
                <a:solidFill>
                  <a:schemeClr val="accent2">
                    <a:lumMod val="50000"/>
                  </a:schemeClr>
                </a:solidFill>
                <a:latin typeface="Microsoft JhengHei"/>
                <a:cs typeface="Microsoft JhengHei"/>
              </a:rPr>
              <a:t>関</a:t>
            </a:r>
            <a:r>
              <a:rPr sz="700" b="1" dirty="0" err="1" smtClean="0">
                <a:solidFill>
                  <a:schemeClr val="accent2">
                    <a:lumMod val="50000"/>
                  </a:schemeClr>
                </a:solidFill>
                <a:latin typeface="Microsoft JhengHei"/>
                <a:cs typeface="Microsoft JhengHei"/>
              </a:rPr>
              <a:t>す</a:t>
            </a:r>
            <a:r>
              <a:rPr sz="700" b="1" spc="35" dirty="0" err="1" smtClean="0">
                <a:solidFill>
                  <a:schemeClr val="accent2">
                    <a:lumMod val="50000"/>
                  </a:schemeClr>
                </a:solidFill>
                <a:latin typeface="Microsoft JhengHei"/>
                <a:cs typeface="Microsoft JhengHei"/>
              </a:rPr>
              <a:t>る</a:t>
            </a:r>
            <a:r>
              <a:rPr sz="700" b="1" spc="57" dirty="0" err="1" smtClean="0">
                <a:solidFill>
                  <a:schemeClr val="accent2">
                    <a:lumMod val="50000"/>
                  </a:schemeClr>
                </a:solidFill>
                <a:latin typeface="Microsoft JhengHei"/>
                <a:cs typeface="Microsoft JhengHei"/>
              </a:rPr>
              <a:t>特</a:t>
            </a:r>
            <a:r>
              <a:rPr sz="700" b="1" spc="61" dirty="0" err="1" smtClean="0">
                <a:solidFill>
                  <a:schemeClr val="accent2">
                    <a:lumMod val="50000"/>
                  </a:schemeClr>
                </a:solidFill>
                <a:latin typeface="Microsoft JhengHei"/>
                <a:cs typeface="Microsoft JhengHei"/>
              </a:rPr>
              <a:t>設</a:t>
            </a:r>
            <a:r>
              <a:rPr sz="700" b="1" dirty="0" err="1" smtClean="0">
                <a:solidFill>
                  <a:schemeClr val="accent2">
                    <a:lumMod val="50000"/>
                  </a:schemeClr>
                </a:solidFill>
                <a:latin typeface="Microsoft JhengHei"/>
                <a:cs typeface="Microsoft JhengHei"/>
              </a:rPr>
              <a:t>サ</a:t>
            </a:r>
            <a:r>
              <a:rPr sz="700" b="1" spc="-70" dirty="0" err="1" smtClean="0">
                <a:solidFill>
                  <a:schemeClr val="accent2">
                    <a:lumMod val="50000"/>
                  </a:schemeClr>
                </a:solidFill>
                <a:latin typeface="Microsoft JhengHei"/>
                <a:cs typeface="Microsoft JhengHei"/>
              </a:rPr>
              <a:t>イト</a:t>
            </a:r>
            <a:endParaRPr lang="en-US" sz="700" b="1" spc="-70" dirty="0" smtClean="0">
              <a:solidFill>
                <a:schemeClr val="accent2">
                  <a:lumMod val="50000"/>
                </a:schemeClr>
              </a:solidFill>
              <a:latin typeface="Microsoft JhengHei"/>
              <a:cs typeface="Microsoft JhengHei"/>
            </a:endParaRPr>
          </a:p>
          <a:p>
            <a:pPr marL="11135" marR="4454" algn="ctr">
              <a:lnSpc>
                <a:spcPct val="151800"/>
              </a:lnSpc>
            </a:pPr>
            <a:r>
              <a:rPr sz="700" b="1" spc="-70" dirty="0" smtClean="0">
                <a:solidFill>
                  <a:schemeClr val="accent2">
                    <a:lumMod val="50000"/>
                  </a:schemeClr>
                </a:solidFill>
                <a:latin typeface="Microsoft JhengHei"/>
                <a:cs typeface="Microsoft JhengHei"/>
              </a:rPr>
              <a:t> </a:t>
            </a:r>
            <a:r>
              <a:rPr sz="700" b="1" spc="48" dirty="0">
                <a:solidFill>
                  <a:schemeClr val="accent2">
                    <a:lumMod val="50000"/>
                  </a:schemeClr>
                </a:solidFill>
                <a:latin typeface="Microsoft JhengHei"/>
                <a:cs typeface="Microsoft JhengHei"/>
                <a:hlinkClick r:id="rId11"/>
              </a:rPr>
              <a:t>h</a:t>
            </a:r>
            <a:r>
              <a:rPr sz="700" b="1" spc="66" dirty="0">
                <a:solidFill>
                  <a:schemeClr val="accent2">
                    <a:lumMod val="50000"/>
                  </a:schemeClr>
                </a:solidFill>
                <a:latin typeface="Microsoft JhengHei"/>
                <a:cs typeface="Microsoft JhengHei"/>
                <a:hlinkClick r:id="rId11"/>
              </a:rPr>
              <a:t>t</a:t>
            </a:r>
            <a:r>
              <a:rPr sz="700" b="1" spc="48" dirty="0">
                <a:solidFill>
                  <a:schemeClr val="accent2">
                    <a:lumMod val="50000"/>
                  </a:schemeClr>
                </a:solidFill>
                <a:latin typeface="Microsoft JhengHei"/>
                <a:cs typeface="Microsoft JhengHei"/>
                <a:hlinkClick r:id="rId11"/>
              </a:rPr>
              <a:t>t</a:t>
            </a:r>
            <a:r>
              <a:rPr sz="700" b="1" spc="22" dirty="0">
                <a:solidFill>
                  <a:schemeClr val="accent2">
                    <a:lumMod val="50000"/>
                  </a:schemeClr>
                </a:solidFill>
                <a:latin typeface="Microsoft JhengHei"/>
                <a:cs typeface="Microsoft JhengHei"/>
                <a:hlinkClick r:id="rId11"/>
              </a:rPr>
              <a:t>p</a:t>
            </a:r>
            <a:r>
              <a:rPr sz="700" b="1" spc="83" dirty="0">
                <a:solidFill>
                  <a:schemeClr val="accent2">
                    <a:lumMod val="50000"/>
                  </a:schemeClr>
                </a:solidFill>
                <a:latin typeface="Microsoft JhengHei"/>
                <a:cs typeface="Microsoft JhengHei"/>
                <a:hlinkClick r:id="rId11"/>
              </a:rPr>
              <a:t>:</a:t>
            </a:r>
            <a:r>
              <a:rPr sz="700" b="1" spc="13" dirty="0">
                <a:solidFill>
                  <a:schemeClr val="accent2">
                    <a:lumMod val="50000"/>
                  </a:schemeClr>
                </a:solidFill>
                <a:latin typeface="Microsoft JhengHei"/>
                <a:cs typeface="Microsoft JhengHei"/>
                <a:hlinkClick r:id="rId11"/>
              </a:rPr>
              <a:t>/</a:t>
            </a:r>
            <a:r>
              <a:rPr sz="700" b="1" spc="79" dirty="0">
                <a:solidFill>
                  <a:schemeClr val="accent2">
                    <a:lumMod val="50000"/>
                  </a:schemeClr>
                </a:solidFill>
                <a:latin typeface="Microsoft JhengHei"/>
                <a:cs typeface="Microsoft JhengHei"/>
                <a:hlinkClick r:id="rId11"/>
              </a:rPr>
              <a:t>/</a:t>
            </a:r>
            <a:r>
              <a:rPr sz="700" b="1" spc="13" dirty="0">
                <a:solidFill>
                  <a:schemeClr val="accent2">
                    <a:lumMod val="50000"/>
                  </a:schemeClr>
                </a:solidFill>
                <a:latin typeface="Microsoft JhengHei"/>
                <a:cs typeface="Microsoft JhengHei"/>
                <a:hlinkClick r:id="rId11"/>
              </a:rPr>
              <a:t>w</a:t>
            </a:r>
            <a:r>
              <a:rPr sz="700" b="1" spc="-83" dirty="0">
                <a:solidFill>
                  <a:schemeClr val="accent2">
                    <a:lumMod val="50000"/>
                  </a:schemeClr>
                </a:solidFill>
                <a:latin typeface="Microsoft JhengHei"/>
                <a:cs typeface="Microsoft JhengHei"/>
                <a:hlinkClick r:id="rId11"/>
              </a:rPr>
              <a:t> </a:t>
            </a:r>
            <a:r>
              <a:rPr sz="700" b="1" spc="13" dirty="0">
                <a:solidFill>
                  <a:schemeClr val="accent2">
                    <a:lumMod val="50000"/>
                  </a:schemeClr>
                </a:solidFill>
                <a:latin typeface="Microsoft JhengHei"/>
                <a:cs typeface="Microsoft JhengHei"/>
                <a:hlinkClick r:id="rId11"/>
              </a:rPr>
              <a:t>w</a:t>
            </a:r>
            <a:r>
              <a:rPr sz="700" b="1" spc="-83" dirty="0">
                <a:solidFill>
                  <a:schemeClr val="accent2">
                    <a:lumMod val="50000"/>
                  </a:schemeClr>
                </a:solidFill>
                <a:latin typeface="Microsoft JhengHei"/>
                <a:cs typeface="Microsoft JhengHei"/>
                <a:hlinkClick r:id="rId11"/>
              </a:rPr>
              <a:t> </a:t>
            </a:r>
            <a:r>
              <a:rPr sz="700" b="1" spc="57" dirty="0">
                <a:solidFill>
                  <a:schemeClr val="accent2">
                    <a:lumMod val="50000"/>
                  </a:schemeClr>
                </a:solidFill>
                <a:latin typeface="Microsoft JhengHei"/>
                <a:cs typeface="Microsoft JhengHei"/>
                <a:hlinkClick r:id="rId11"/>
              </a:rPr>
              <a:t>w</a:t>
            </a:r>
            <a:r>
              <a:rPr sz="700" b="1" spc="13" dirty="0">
                <a:solidFill>
                  <a:schemeClr val="accent2">
                    <a:lumMod val="50000"/>
                  </a:schemeClr>
                </a:solidFill>
                <a:latin typeface="Microsoft JhengHei"/>
                <a:cs typeface="Microsoft JhengHei"/>
                <a:hlinkClick r:id="rId11"/>
              </a:rPr>
              <a:t>.</a:t>
            </a:r>
            <a:r>
              <a:rPr sz="700" b="1" spc="-96" dirty="0">
                <a:solidFill>
                  <a:schemeClr val="accent2">
                    <a:lumMod val="50000"/>
                  </a:schemeClr>
                </a:solidFill>
                <a:latin typeface="Microsoft JhengHei"/>
                <a:cs typeface="Microsoft JhengHei"/>
                <a:hlinkClick r:id="rId11"/>
              </a:rPr>
              <a:t> </a:t>
            </a:r>
            <a:r>
              <a:rPr sz="700" b="1" spc="100" dirty="0">
                <a:solidFill>
                  <a:schemeClr val="accent2">
                    <a:lumMod val="50000"/>
                  </a:schemeClr>
                </a:solidFill>
                <a:latin typeface="Microsoft JhengHei"/>
                <a:cs typeface="Microsoft JhengHei"/>
                <a:hlinkClick r:id="rId11"/>
              </a:rPr>
              <a:t>s</a:t>
            </a:r>
            <a:r>
              <a:rPr sz="700" b="1" spc="66" dirty="0">
                <a:solidFill>
                  <a:schemeClr val="accent2">
                    <a:lumMod val="50000"/>
                  </a:schemeClr>
                </a:solidFill>
                <a:latin typeface="Microsoft JhengHei"/>
                <a:cs typeface="Microsoft JhengHei"/>
                <a:hlinkClick r:id="rId11"/>
              </a:rPr>
              <a:t>ai</a:t>
            </a:r>
            <a:r>
              <a:rPr sz="700" b="1" spc="61" dirty="0">
                <a:solidFill>
                  <a:schemeClr val="accent2">
                    <a:lumMod val="50000"/>
                  </a:schemeClr>
                </a:solidFill>
                <a:latin typeface="Microsoft JhengHei"/>
                <a:cs typeface="Microsoft JhengHei"/>
                <a:hlinkClick r:id="rId11"/>
              </a:rPr>
              <a:t>te</a:t>
            </a:r>
            <a:r>
              <a:rPr sz="700" b="1" spc="66" dirty="0">
                <a:solidFill>
                  <a:schemeClr val="accent2">
                    <a:lumMod val="50000"/>
                  </a:schemeClr>
                </a:solidFill>
                <a:latin typeface="Microsoft JhengHei"/>
                <a:cs typeface="Microsoft JhengHei"/>
                <a:hlinkClick r:id="rId11"/>
              </a:rPr>
              <a:t>i</a:t>
            </a:r>
            <a:r>
              <a:rPr sz="700" b="1" spc="88" dirty="0">
                <a:solidFill>
                  <a:schemeClr val="accent2">
                    <a:lumMod val="50000"/>
                  </a:schemeClr>
                </a:solidFill>
                <a:latin typeface="Microsoft JhengHei"/>
                <a:cs typeface="Microsoft JhengHei"/>
                <a:hlinkClick r:id="rId11"/>
              </a:rPr>
              <a:t>c</a:t>
            </a:r>
            <a:r>
              <a:rPr sz="700" b="1" spc="44" dirty="0">
                <a:solidFill>
                  <a:schemeClr val="accent2">
                    <a:lumMod val="50000"/>
                  </a:schemeClr>
                </a:solidFill>
                <a:latin typeface="Microsoft JhengHei"/>
                <a:cs typeface="Microsoft JhengHei"/>
                <a:hlinkClick r:id="rId11"/>
              </a:rPr>
              <a:t>h</a:t>
            </a:r>
            <a:r>
              <a:rPr sz="700" b="1" spc="61" dirty="0">
                <a:solidFill>
                  <a:schemeClr val="accent2">
                    <a:lumMod val="50000"/>
                  </a:schemeClr>
                </a:solidFill>
                <a:latin typeface="Microsoft JhengHei"/>
                <a:cs typeface="Microsoft JhengHei"/>
                <a:hlinkClick r:id="rId11"/>
              </a:rPr>
              <a:t>i</a:t>
            </a:r>
            <a:r>
              <a:rPr sz="700" b="1" spc="48" dirty="0">
                <a:solidFill>
                  <a:schemeClr val="accent2">
                    <a:lumMod val="50000"/>
                  </a:schemeClr>
                </a:solidFill>
                <a:latin typeface="Microsoft JhengHei"/>
                <a:cs typeface="Microsoft JhengHei"/>
                <a:hlinkClick r:id="rId11"/>
              </a:rPr>
              <a:t>n</a:t>
            </a:r>
            <a:r>
              <a:rPr sz="700" b="1" spc="31" dirty="0">
                <a:solidFill>
                  <a:schemeClr val="accent2">
                    <a:lumMod val="50000"/>
                  </a:schemeClr>
                </a:solidFill>
                <a:latin typeface="Microsoft JhengHei"/>
                <a:cs typeface="Microsoft JhengHei"/>
                <a:hlinkClick r:id="rId11"/>
              </a:rPr>
              <a:t>g</a:t>
            </a:r>
            <a:r>
              <a:rPr sz="700" b="1" spc="44" dirty="0">
                <a:solidFill>
                  <a:schemeClr val="accent2">
                    <a:lumMod val="50000"/>
                  </a:schemeClr>
                </a:solidFill>
                <a:latin typeface="Microsoft JhengHei"/>
                <a:cs typeface="Microsoft JhengHei"/>
                <a:hlinkClick r:id="rId11"/>
              </a:rPr>
              <a:t>i</a:t>
            </a:r>
            <a:r>
              <a:rPr sz="700" b="1" spc="48" dirty="0">
                <a:solidFill>
                  <a:schemeClr val="accent2">
                    <a:lumMod val="50000"/>
                  </a:schemeClr>
                </a:solidFill>
                <a:latin typeface="Microsoft JhengHei"/>
                <a:cs typeface="Microsoft JhengHei"/>
                <a:hlinkClick r:id="rId11"/>
              </a:rPr>
              <a:t>n</a:t>
            </a:r>
            <a:r>
              <a:rPr sz="700" b="1" spc="13" dirty="0">
                <a:solidFill>
                  <a:schemeClr val="accent2">
                    <a:lumMod val="50000"/>
                  </a:schemeClr>
                </a:solidFill>
                <a:latin typeface="Microsoft JhengHei"/>
                <a:cs typeface="Microsoft JhengHei"/>
                <a:hlinkClick r:id="rId11"/>
              </a:rPr>
              <a:t>.</a:t>
            </a:r>
            <a:r>
              <a:rPr sz="700" b="1" spc="-100" dirty="0">
                <a:solidFill>
                  <a:schemeClr val="accent2">
                    <a:lumMod val="50000"/>
                  </a:schemeClr>
                </a:solidFill>
                <a:latin typeface="Microsoft JhengHei"/>
                <a:cs typeface="Microsoft JhengHei"/>
                <a:hlinkClick r:id="rId11"/>
              </a:rPr>
              <a:t> </a:t>
            </a:r>
            <a:r>
              <a:rPr sz="700" b="1" spc="61" dirty="0">
                <a:solidFill>
                  <a:schemeClr val="accent2">
                    <a:lumMod val="50000"/>
                  </a:schemeClr>
                </a:solidFill>
                <a:latin typeface="Microsoft JhengHei"/>
                <a:cs typeface="Microsoft JhengHei"/>
                <a:hlinkClick r:id="rId11"/>
              </a:rPr>
              <a:t>i</a:t>
            </a:r>
            <a:r>
              <a:rPr sz="700" b="1" spc="48" dirty="0">
                <a:solidFill>
                  <a:schemeClr val="accent2">
                    <a:lumMod val="50000"/>
                  </a:schemeClr>
                </a:solidFill>
                <a:latin typeface="Microsoft JhengHei"/>
                <a:cs typeface="Microsoft JhengHei"/>
                <a:hlinkClick r:id="rId11"/>
              </a:rPr>
              <a:t>n</a:t>
            </a:r>
            <a:r>
              <a:rPr sz="700" b="1" spc="66" dirty="0">
                <a:solidFill>
                  <a:schemeClr val="accent2">
                    <a:lumMod val="50000"/>
                  </a:schemeClr>
                </a:solidFill>
                <a:latin typeface="Microsoft JhengHei"/>
                <a:cs typeface="Microsoft JhengHei"/>
                <a:hlinkClick r:id="rId11"/>
              </a:rPr>
              <a:t>f</a:t>
            </a:r>
            <a:r>
              <a:rPr sz="700" b="1" dirty="0">
                <a:solidFill>
                  <a:schemeClr val="accent2">
                    <a:lumMod val="50000"/>
                  </a:schemeClr>
                </a:solidFill>
                <a:latin typeface="Microsoft JhengHei"/>
                <a:cs typeface="Microsoft JhengHei"/>
                <a:hlinkClick r:id="rId11"/>
              </a:rPr>
              <a:t>o</a:t>
            </a:r>
            <a:r>
              <a:rPr sz="700" b="1" spc="35" dirty="0">
                <a:solidFill>
                  <a:schemeClr val="accent2">
                    <a:lumMod val="50000"/>
                  </a:schemeClr>
                </a:solidFill>
                <a:latin typeface="Microsoft JhengHei"/>
                <a:cs typeface="Microsoft JhengHei"/>
                <a:hlinkClick r:id="rId11"/>
              </a:rPr>
              <a:t>/</a:t>
            </a:r>
            <a:endParaRPr sz="700" dirty="0">
              <a:solidFill>
                <a:schemeClr val="accent2">
                  <a:lumMod val="50000"/>
                </a:schemeClr>
              </a:solidFill>
              <a:latin typeface="Microsoft JhengHei"/>
              <a:cs typeface="Microsoft JhengHei"/>
            </a:endParaRPr>
          </a:p>
        </p:txBody>
      </p:sp>
      <p:sp>
        <p:nvSpPr>
          <p:cNvPr id="17" name="object 15"/>
          <p:cNvSpPr txBox="1"/>
          <p:nvPr/>
        </p:nvSpPr>
        <p:spPr>
          <a:xfrm>
            <a:off x="4790766" y="8089617"/>
            <a:ext cx="680440" cy="107722"/>
          </a:xfrm>
          <a:prstGeom prst="rect">
            <a:avLst/>
          </a:prstGeom>
        </p:spPr>
        <p:txBody>
          <a:bodyPr vert="horz" wrap="square" lIns="0" tIns="0" rIns="0" bIns="0" rtlCol="0">
            <a:spAutoFit/>
          </a:bodyPr>
          <a:lstStyle/>
          <a:p>
            <a:pPr marL="11135"/>
            <a:r>
              <a:rPr sz="700" b="1" spc="57" dirty="0">
                <a:solidFill>
                  <a:srgbClr val="231F20"/>
                </a:solidFill>
                <a:latin typeface="Microsoft JhengHei"/>
                <a:cs typeface="Microsoft JhengHei"/>
              </a:rPr>
              <a:t>W</a:t>
            </a:r>
            <a:r>
              <a:rPr sz="700" b="1" spc="61" dirty="0">
                <a:solidFill>
                  <a:srgbClr val="231F20"/>
                </a:solidFill>
                <a:latin typeface="Microsoft JhengHei"/>
                <a:cs typeface="Microsoft JhengHei"/>
              </a:rPr>
              <a:t>E</a:t>
            </a:r>
            <a:r>
              <a:rPr sz="700" b="1" spc="88" dirty="0">
                <a:solidFill>
                  <a:srgbClr val="231F20"/>
                </a:solidFill>
                <a:latin typeface="Microsoft JhengHei"/>
                <a:cs typeface="Microsoft JhengHei"/>
              </a:rPr>
              <a:t>B</a:t>
            </a:r>
            <a:r>
              <a:rPr sz="700" b="1" spc="75" dirty="0">
                <a:solidFill>
                  <a:srgbClr val="231F20"/>
                </a:solidFill>
                <a:latin typeface="Microsoft JhengHei"/>
                <a:cs typeface="Microsoft JhengHei"/>
              </a:rPr>
              <a:t>で</a:t>
            </a:r>
            <a:r>
              <a:rPr sz="700" b="1" spc="79" dirty="0">
                <a:solidFill>
                  <a:srgbClr val="231F20"/>
                </a:solidFill>
                <a:latin typeface="Microsoft JhengHei"/>
                <a:cs typeface="Microsoft JhengHei"/>
              </a:rPr>
              <a:t>確</a:t>
            </a:r>
            <a:r>
              <a:rPr sz="700" b="1" spc="-31" dirty="0">
                <a:solidFill>
                  <a:srgbClr val="231F20"/>
                </a:solidFill>
                <a:latin typeface="Microsoft JhengHei"/>
                <a:cs typeface="Microsoft JhengHei"/>
              </a:rPr>
              <a:t>認</a:t>
            </a:r>
            <a:r>
              <a:rPr sz="700" b="1" dirty="0">
                <a:solidFill>
                  <a:srgbClr val="231F20"/>
                </a:solidFill>
                <a:latin typeface="Microsoft JhengHei"/>
                <a:cs typeface="Microsoft JhengHei"/>
              </a:rPr>
              <a:t>！</a:t>
            </a:r>
            <a:endParaRPr sz="700" dirty="0">
              <a:latin typeface="Microsoft JhengHei"/>
              <a:cs typeface="Microsoft JhengHei"/>
            </a:endParaRPr>
          </a:p>
        </p:txBody>
      </p:sp>
      <p:sp>
        <p:nvSpPr>
          <p:cNvPr id="18" name="object 16"/>
          <p:cNvSpPr txBox="1"/>
          <p:nvPr/>
        </p:nvSpPr>
        <p:spPr>
          <a:xfrm>
            <a:off x="413962" y="7699574"/>
            <a:ext cx="3342222" cy="513346"/>
          </a:xfrm>
          <a:prstGeom prst="rect">
            <a:avLst/>
          </a:prstGeom>
        </p:spPr>
        <p:txBody>
          <a:bodyPr vert="horz" wrap="square" lIns="0" tIns="0" rIns="0" bIns="0" rtlCol="0">
            <a:spAutoFit/>
          </a:bodyPr>
          <a:lstStyle/>
          <a:p>
            <a:pPr marL="11135" marR="4454">
              <a:lnSpc>
                <a:spcPct val="139100"/>
              </a:lnSpc>
            </a:pPr>
            <a:r>
              <a:rPr sz="1200" dirty="0">
                <a:solidFill>
                  <a:srgbClr val="231F20"/>
                </a:solidFill>
                <a:latin typeface="HGSｺﾞｼｯｸE" panose="020B0900000000000000" pitchFamily="50" charset="-128"/>
                <a:ea typeface="HGSｺﾞｼｯｸE" panose="020B0900000000000000" pitchFamily="50" charset="-128"/>
                <a:cs typeface="Microsoft JhengHei"/>
              </a:rPr>
              <a:t>雇</a:t>
            </a:r>
            <a:r>
              <a:rPr sz="1200" spc="-48" dirty="0">
                <a:solidFill>
                  <a:srgbClr val="231F20"/>
                </a:solidFill>
                <a:latin typeface="HGSｺﾞｼｯｸE" panose="020B0900000000000000" pitchFamily="50" charset="-128"/>
                <a:ea typeface="HGSｺﾞｼｯｸE" panose="020B0900000000000000" pitchFamily="50" charset="-128"/>
                <a:cs typeface="Microsoft JhengHei"/>
              </a:rPr>
              <a:t>う</a:t>
            </a:r>
            <a:r>
              <a:rPr sz="1200" spc="35" dirty="0">
                <a:solidFill>
                  <a:srgbClr val="231F20"/>
                </a:solidFill>
                <a:latin typeface="HGSｺﾞｼｯｸE" panose="020B0900000000000000" pitchFamily="50" charset="-128"/>
                <a:ea typeface="HGSｺﾞｼｯｸE" panose="020B0900000000000000" pitchFamily="50" charset="-128"/>
                <a:cs typeface="Microsoft JhengHei"/>
              </a:rPr>
              <a:t>上</a:t>
            </a:r>
            <a:r>
              <a:rPr sz="1200" spc="66" dirty="0">
                <a:solidFill>
                  <a:srgbClr val="231F20"/>
                </a:solidFill>
                <a:latin typeface="HGSｺﾞｼｯｸE" panose="020B0900000000000000" pitchFamily="50" charset="-128"/>
                <a:ea typeface="HGSｺﾞｼｯｸE" panose="020B0900000000000000" pitchFamily="50" charset="-128"/>
                <a:cs typeface="Microsoft JhengHei"/>
              </a:rPr>
              <a:t>で</a:t>
            </a:r>
            <a:r>
              <a:rPr sz="1200" dirty="0">
                <a:solidFill>
                  <a:srgbClr val="231F20"/>
                </a:solidFill>
                <a:latin typeface="HGSｺﾞｼｯｸE" panose="020B0900000000000000" pitchFamily="50" charset="-128"/>
                <a:ea typeface="HGSｺﾞｼｯｸE" panose="020B0900000000000000" pitchFamily="50" charset="-128"/>
                <a:cs typeface="Microsoft JhengHei"/>
              </a:rPr>
              <a:t>も</a:t>
            </a:r>
            <a:r>
              <a:rPr sz="1200" spc="-167"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465" dirty="0">
                <a:solidFill>
                  <a:srgbClr val="231F20"/>
                </a:solidFill>
                <a:latin typeface="HGSｺﾞｼｯｸE" panose="020B0900000000000000" pitchFamily="50" charset="-128"/>
                <a:ea typeface="HGSｺﾞｼｯｸE" panose="020B0900000000000000" pitchFamily="50" charset="-128"/>
                <a:cs typeface="Microsoft JhengHei"/>
              </a:rPr>
              <a:t>、</a:t>
            </a:r>
            <a:r>
              <a:rPr sz="1200" spc="22" dirty="0">
                <a:solidFill>
                  <a:srgbClr val="231F20"/>
                </a:solidFill>
                <a:latin typeface="HGSｺﾞｼｯｸE" panose="020B0900000000000000" pitchFamily="50" charset="-128"/>
                <a:ea typeface="HGSｺﾞｼｯｸE" panose="020B0900000000000000" pitchFamily="50" charset="-128"/>
                <a:cs typeface="Microsoft JhengHei"/>
              </a:rPr>
              <a:t>働</a:t>
            </a:r>
            <a:r>
              <a:rPr sz="1200" spc="-4" dirty="0">
                <a:solidFill>
                  <a:srgbClr val="231F20"/>
                </a:solidFill>
                <a:latin typeface="HGSｺﾞｼｯｸE" panose="020B0900000000000000" pitchFamily="50" charset="-128"/>
                <a:ea typeface="HGSｺﾞｼｯｸE" panose="020B0900000000000000" pitchFamily="50" charset="-128"/>
                <a:cs typeface="Microsoft JhengHei"/>
              </a:rPr>
              <a:t>く</a:t>
            </a:r>
            <a:r>
              <a:rPr sz="1200" spc="35" dirty="0">
                <a:solidFill>
                  <a:srgbClr val="231F20"/>
                </a:solidFill>
                <a:latin typeface="HGSｺﾞｼｯｸE" panose="020B0900000000000000" pitchFamily="50" charset="-128"/>
                <a:ea typeface="HGSｺﾞｼｯｸE" panose="020B0900000000000000" pitchFamily="50" charset="-128"/>
                <a:cs typeface="Microsoft JhengHei"/>
              </a:rPr>
              <a:t>上</a:t>
            </a:r>
            <a:r>
              <a:rPr sz="1200" spc="66" dirty="0">
                <a:solidFill>
                  <a:srgbClr val="231F20"/>
                </a:solidFill>
                <a:latin typeface="HGSｺﾞｼｯｸE" panose="020B0900000000000000" pitchFamily="50" charset="-128"/>
                <a:ea typeface="HGSｺﾞｼｯｸE" panose="020B0900000000000000" pitchFamily="50" charset="-128"/>
                <a:cs typeface="Microsoft JhengHei"/>
              </a:rPr>
              <a:t>で</a:t>
            </a:r>
            <a:r>
              <a:rPr sz="1200" dirty="0">
                <a:solidFill>
                  <a:srgbClr val="231F20"/>
                </a:solidFill>
                <a:latin typeface="HGSｺﾞｼｯｸE" panose="020B0900000000000000" pitchFamily="50" charset="-128"/>
                <a:ea typeface="HGSｺﾞｼｯｸE" panose="020B0900000000000000" pitchFamily="50" charset="-128"/>
                <a:cs typeface="Microsoft JhengHei"/>
              </a:rPr>
              <a:t>も</a:t>
            </a:r>
            <a:r>
              <a:rPr sz="1200" spc="-167"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465" dirty="0">
                <a:solidFill>
                  <a:srgbClr val="231F20"/>
                </a:solidFill>
                <a:latin typeface="HGSｺﾞｼｯｸE" panose="020B0900000000000000" pitchFamily="50" charset="-128"/>
                <a:ea typeface="HGSｺﾞｼｯｸE" panose="020B0900000000000000" pitchFamily="50" charset="-128"/>
                <a:cs typeface="Microsoft JhengHei"/>
              </a:rPr>
              <a:t>、</a:t>
            </a:r>
            <a:r>
              <a:rPr sz="1200" dirty="0">
                <a:solidFill>
                  <a:srgbClr val="231F20"/>
                </a:solidFill>
                <a:latin typeface="HGSｺﾞｼｯｸE" panose="020B0900000000000000" pitchFamily="50" charset="-128"/>
                <a:ea typeface="HGSｺﾞｼｯｸE" panose="020B0900000000000000" pitchFamily="50" charset="-128"/>
                <a:cs typeface="Microsoft JhengHei"/>
              </a:rPr>
              <a:t>最</a:t>
            </a:r>
            <a:r>
              <a:rPr sz="1200" spc="-140"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127" dirty="0">
                <a:solidFill>
                  <a:srgbClr val="231F20"/>
                </a:solidFill>
                <a:latin typeface="HGSｺﾞｼｯｸE" panose="020B0900000000000000" pitchFamily="50" charset="-128"/>
                <a:ea typeface="HGSｺﾞｼｯｸE" panose="020B0900000000000000" pitchFamily="50" charset="-128"/>
                <a:cs typeface="Microsoft JhengHei"/>
              </a:rPr>
              <a:t>低</a:t>
            </a:r>
            <a:r>
              <a:rPr sz="1200" spc="114" dirty="0">
                <a:solidFill>
                  <a:srgbClr val="231F20"/>
                </a:solidFill>
                <a:latin typeface="HGSｺﾞｼｯｸE" panose="020B0900000000000000" pitchFamily="50" charset="-128"/>
                <a:ea typeface="HGSｺﾞｼｯｸE" panose="020B0900000000000000" pitchFamily="50" charset="-128"/>
                <a:cs typeface="Microsoft JhengHei"/>
              </a:rPr>
              <a:t>限</a:t>
            </a:r>
            <a:r>
              <a:rPr sz="1200" spc="39" dirty="0">
                <a:solidFill>
                  <a:srgbClr val="231F20"/>
                </a:solidFill>
                <a:latin typeface="HGSｺﾞｼｯｸE" panose="020B0900000000000000" pitchFamily="50" charset="-128"/>
                <a:ea typeface="HGSｺﾞｼｯｸE" panose="020B0900000000000000" pitchFamily="50" charset="-128"/>
                <a:cs typeface="Microsoft JhengHei"/>
              </a:rPr>
              <a:t>の</a:t>
            </a:r>
            <a:r>
              <a:rPr sz="1200" spc="105" dirty="0">
                <a:solidFill>
                  <a:srgbClr val="231F20"/>
                </a:solidFill>
                <a:latin typeface="HGSｺﾞｼｯｸE" panose="020B0900000000000000" pitchFamily="50" charset="-128"/>
                <a:ea typeface="HGSｺﾞｼｯｸE" panose="020B0900000000000000" pitchFamily="50" charset="-128"/>
                <a:cs typeface="Microsoft JhengHei"/>
              </a:rPr>
              <a:t>ル</a:t>
            </a:r>
            <a:r>
              <a:rPr sz="1200" dirty="0">
                <a:solidFill>
                  <a:srgbClr val="231F20"/>
                </a:solidFill>
                <a:latin typeface="HGSｺﾞｼｯｸE" panose="020B0900000000000000" pitchFamily="50" charset="-128"/>
                <a:ea typeface="HGSｺﾞｼｯｸE" panose="020B0900000000000000" pitchFamily="50" charset="-128"/>
                <a:cs typeface="Microsoft JhengHei"/>
              </a:rPr>
              <a:t>ー</a:t>
            </a:r>
            <a:r>
              <a:rPr sz="1200" spc="127" dirty="0">
                <a:solidFill>
                  <a:srgbClr val="231F20"/>
                </a:solidFill>
                <a:latin typeface="HGSｺﾞｼｯｸE" panose="020B0900000000000000" pitchFamily="50" charset="-128"/>
                <a:ea typeface="HGSｺﾞｼｯｸE" panose="020B0900000000000000" pitchFamily="50" charset="-128"/>
                <a:cs typeface="Microsoft JhengHei"/>
              </a:rPr>
              <a:t>ル</a:t>
            </a:r>
            <a:r>
              <a:rPr sz="1200"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136" dirty="0">
                <a:solidFill>
                  <a:srgbClr val="231F20"/>
                </a:solidFill>
                <a:latin typeface="HGSｺﾞｼｯｸE" panose="020B0900000000000000" pitchFamily="50" charset="-128"/>
                <a:ea typeface="HGSｺﾞｼｯｸE" panose="020B0900000000000000" pitchFamily="50" charset="-128"/>
                <a:cs typeface="Microsoft JhengHei"/>
              </a:rPr>
              <a:t>使</a:t>
            </a:r>
            <a:r>
              <a:rPr sz="1200" spc="92" dirty="0">
                <a:solidFill>
                  <a:srgbClr val="231F20"/>
                </a:solidFill>
                <a:latin typeface="HGSｺﾞｼｯｸE" panose="020B0900000000000000" pitchFamily="50" charset="-128"/>
                <a:ea typeface="HGSｺﾞｼｯｸE" panose="020B0900000000000000" pitchFamily="50" charset="-128"/>
                <a:cs typeface="Microsoft JhengHei"/>
              </a:rPr>
              <a:t>用</a:t>
            </a:r>
            <a:r>
              <a:rPr sz="1200" spc="39" dirty="0">
                <a:solidFill>
                  <a:srgbClr val="231F20"/>
                </a:solidFill>
                <a:latin typeface="HGSｺﾞｼｯｸE" panose="020B0900000000000000" pitchFamily="50" charset="-128"/>
                <a:ea typeface="HGSｺﾞｼｯｸE" panose="020B0900000000000000" pitchFamily="50" charset="-128"/>
                <a:cs typeface="Microsoft JhengHei"/>
              </a:rPr>
              <a:t>者</a:t>
            </a:r>
            <a:r>
              <a:rPr sz="1200" dirty="0">
                <a:solidFill>
                  <a:srgbClr val="231F20"/>
                </a:solidFill>
                <a:latin typeface="HGSｺﾞｼｯｸE" panose="020B0900000000000000" pitchFamily="50" charset="-128"/>
                <a:ea typeface="HGSｺﾞｼｯｸE" panose="020B0900000000000000" pitchFamily="50" charset="-128"/>
                <a:cs typeface="Microsoft JhengHei"/>
              </a:rPr>
              <a:t>も</a:t>
            </a:r>
            <a:r>
              <a:rPr sz="1200" spc="-179"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478" dirty="0">
                <a:solidFill>
                  <a:srgbClr val="231F20"/>
                </a:solidFill>
                <a:latin typeface="HGSｺﾞｼｯｸE" panose="020B0900000000000000" pitchFamily="50" charset="-128"/>
                <a:ea typeface="HGSｺﾞｼｯｸE" panose="020B0900000000000000" pitchFamily="50" charset="-128"/>
                <a:cs typeface="Microsoft JhengHei"/>
              </a:rPr>
              <a:t>、</a:t>
            </a:r>
            <a:r>
              <a:rPr sz="1200" dirty="0">
                <a:solidFill>
                  <a:srgbClr val="231F20"/>
                </a:solidFill>
                <a:latin typeface="HGSｺﾞｼｯｸE" panose="020B0900000000000000" pitchFamily="50" charset="-128"/>
                <a:ea typeface="HGSｺﾞｼｯｸE" panose="020B0900000000000000" pitchFamily="50" charset="-128"/>
                <a:cs typeface="Microsoft JhengHei"/>
              </a:rPr>
              <a:t>労</a:t>
            </a:r>
            <a:r>
              <a:rPr sz="1200" spc="-179"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123" dirty="0">
                <a:solidFill>
                  <a:srgbClr val="231F20"/>
                </a:solidFill>
                <a:latin typeface="HGSｺﾞｼｯｸE" panose="020B0900000000000000" pitchFamily="50" charset="-128"/>
                <a:ea typeface="HGSｺﾞｼｯｸE" panose="020B0900000000000000" pitchFamily="50" charset="-128"/>
                <a:cs typeface="Microsoft JhengHei"/>
              </a:rPr>
              <a:t>働</a:t>
            </a:r>
            <a:r>
              <a:rPr sz="1200" spc="39" dirty="0">
                <a:solidFill>
                  <a:srgbClr val="231F20"/>
                </a:solidFill>
                <a:latin typeface="HGSｺﾞｼｯｸE" panose="020B0900000000000000" pitchFamily="50" charset="-128"/>
                <a:ea typeface="HGSｺﾞｼｯｸE" panose="020B0900000000000000" pitchFamily="50" charset="-128"/>
                <a:cs typeface="Microsoft JhengHei"/>
              </a:rPr>
              <a:t>者</a:t>
            </a:r>
            <a:r>
              <a:rPr sz="1200" dirty="0">
                <a:solidFill>
                  <a:srgbClr val="231F20"/>
                </a:solidFill>
                <a:latin typeface="HGSｺﾞｼｯｸE" panose="020B0900000000000000" pitchFamily="50" charset="-128"/>
                <a:ea typeface="HGSｺﾞｼｯｸE" panose="020B0900000000000000" pitchFamily="50" charset="-128"/>
                <a:cs typeface="Microsoft JhengHei"/>
              </a:rPr>
              <a:t>も</a:t>
            </a:r>
            <a:r>
              <a:rPr sz="1200" spc="-179"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478" dirty="0">
                <a:solidFill>
                  <a:srgbClr val="231F20"/>
                </a:solidFill>
                <a:latin typeface="HGSｺﾞｼｯｸE" panose="020B0900000000000000" pitchFamily="50" charset="-128"/>
                <a:ea typeface="HGSｺﾞｼｯｸE" panose="020B0900000000000000" pitchFamily="50" charset="-128"/>
                <a:cs typeface="Microsoft JhengHei"/>
              </a:rPr>
              <a:t>、</a:t>
            </a:r>
            <a:r>
              <a:rPr sz="1200" spc="18" dirty="0">
                <a:solidFill>
                  <a:srgbClr val="231F20"/>
                </a:solidFill>
                <a:latin typeface="HGSｺﾞｼｯｸE" panose="020B0900000000000000" pitchFamily="50" charset="-128"/>
                <a:ea typeface="HGSｺﾞｼｯｸE" panose="020B0900000000000000" pitchFamily="50" charset="-128"/>
                <a:cs typeface="Microsoft JhengHei"/>
              </a:rPr>
              <a:t>必</a:t>
            </a:r>
            <a:r>
              <a:rPr sz="1200" dirty="0">
                <a:solidFill>
                  <a:srgbClr val="231F20"/>
                </a:solidFill>
                <a:latin typeface="HGSｺﾞｼｯｸE" panose="020B0900000000000000" pitchFamily="50" charset="-128"/>
                <a:ea typeface="HGSｺﾞｼｯｸE" panose="020B0900000000000000" pitchFamily="50" charset="-128"/>
                <a:cs typeface="Microsoft JhengHei"/>
              </a:rPr>
              <a:t>ず</a:t>
            </a:r>
            <a:r>
              <a:rPr sz="1200" spc="-162"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118" dirty="0">
                <a:solidFill>
                  <a:srgbClr val="231F20"/>
                </a:solidFill>
                <a:latin typeface="HGSｺﾞｼｯｸE" panose="020B0900000000000000" pitchFamily="50" charset="-128"/>
                <a:ea typeface="HGSｺﾞｼｯｸE" panose="020B0900000000000000" pitchFamily="50" charset="-128"/>
                <a:cs typeface="Microsoft JhengHei"/>
              </a:rPr>
              <a:t>確</a:t>
            </a:r>
            <a:r>
              <a:rPr sz="1200" dirty="0">
                <a:solidFill>
                  <a:srgbClr val="231F20"/>
                </a:solidFill>
                <a:latin typeface="HGSｺﾞｼｯｸE" panose="020B0900000000000000" pitchFamily="50" charset="-128"/>
                <a:ea typeface="HGSｺﾞｼｯｸE" panose="020B0900000000000000" pitchFamily="50" charset="-128"/>
                <a:cs typeface="Microsoft JhengHei"/>
              </a:rPr>
              <a:t>認</a:t>
            </a:r>
            <a:r>
              <a:rPr sz="1200" spc="-179"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478" dirty="0">
                <a:solidFill>
                  <a:srgbClr val="231F20"/>
                </a:solidFill>
                <a:latin typeface="HGSｺﾞｼｯｸE" panose="020B0900000000000000" pitchFamily="50" charset="-128"/>
                <a:ea typeface="HGSｺﾞｼｯｸE" panose="020B0900000000000000" pitchFamily="50" charset="-128"/>
                <a:cs typeface="Microsoft JhengHei"/>
              </a:rPr>
              <a:t>、</a:t>
            </a:r>
            <a:r>
              <a:rPr sz="1200" dirty="0">
                <a:solidFill>
                  <a:srgbClr val="231F20"/>
                </a:solidFill>
                <a:latin typeface="HGSｺﾞｼｯｸE" panose="020B0900000000000000" pitchFamily="50" charset="-128"/>
                <a:ea typeface="HGSｺﾞｼｯｸE" panose="020B0900000000000000" pitchFamily="50" charset="-128"/>
                <a:cs typeface="Microsoft JhengHei"/>
              </a:rPr>
              <a:t>最</a:t>
            </a:r>
            <a:r>
              <a:rPr sz="1200" spc="-167" dirty="0">
                <a:solidFill>
                  <a:srgbClr val="231F20"/>
                </a:solidFill>
                <a:latin typeface="HGSｺﾞｼｯｸE" panose="020B0900000000000000" pitchFamily="50" charset="-128"/>
                <a:ea typeface="HGSｺﾞｼｯｸE" panose="020B0900000000000000" pitchFamily="50" charset="-128"/>
                <a:cs typeface="Microsoft JhengHei"/>
              </a:rPr>
              <a:t> </a:t>
            </a:r>
            <a:r>
              <a:rPr sz="1200" spc="75" dirty="0">
                <a:solidFill>
                  <a:srgbClr val="231F20"/>
                </a:solidFill>
                <a:latin typeface="HGSｺﾞｼｯｸE" panose="020B0900000000000000" pitchFamily="50" charset="-128"/>
                <a:ea typeface="HGSｺﾞｼｯｸE" panose="020B0900000000000000" pitchFamily="50" charset="-128"/>
                <a:cs typeface="Microsoft JhengHei"/>
              </a:rPr>
              <a:t>低</a:t>
            </a:r>
            <a:r>
              <a:rPr sz="1200" spc="105" dirty="0">
                <a:solidFill>
                  <a:srgbClr val="231F20"/>
                </a:solidFill>
                <a:latin typeface="HGSｺﾞｼｯｸE" panose="020B0900000000000000" pitchFamily="50" charset="-128"/>
                <a:ea typeface="HGSｺﾞｼｯｸE" panose="020B0900000000000000" pitchFamily="50" charset="-128"/>
                <a:cs typeface="Microsoft JhengHei"/>
              </a:rPr>
              <a:t>賃</a:t>
            </a:r>
            <a:r>
              <a:rPr sz="1200" spc="118" dirty="0">
                <a:solidFill>
                  <a:srgbClr val="231F20"/>
                </a:solidFill>
                <a:latin typeface="HGSｺﾞｼｯｸE" panose="020B0900000000000000" pitchFamily="50" charset="-128"/>
                <a:ea typeface="HGSｺﾞｼｯｸE" panose="020B0900000000000000" pitchFamily="50" charset="-128"/>
                <a:cs typeface="Microsoft JhengHei"/>
              </a:rPr>
              <a:t>金</a:t>
            </a:r>
            <a:r>
              <a:rPr sz="1200" dirty="0">
                <a:solidFill>
                  <a:srgbClr val="231F20"/>
                </a:solidFill>
                <a:latin typeface="HGSｺﾞｼｯｸE" panose="020B0900000000000000" pitchFamily="50" charset="-128"/>
                <a:ea typeface="HGSｺﾞｼｯｸE" panose="020B0900000000000000" pitchFamily="50" charset="-128"/>
                <a:cs typeface="Microsoft JhengHei"/>
              </a:rPr>
              <a:t>。</a:t>
            </a:r>
            <a:r>
              <a:rPr sz="1200" spc="-179" dirty="0">
                <a:solidFill>
                  <a:srgbClr val="231F20"/>
                </a:solidFill>
                <a:latin typeface="HGSｺﾞｼｯｸE" panose="020B0900000000000000" pitchFamily="50" charset="-128"/>
                <a:ea typeface="HGSｺﾞｼｯｸE" panose="020B0900000000000000" pitchFamily="50" charset="-128"/>
                <a:cs typeface="Microsoft JhengHei"/>
              </a:rPr>
              <a:t> </a:t>
            </a:r>
            <a:endParaRPr sz="1200" dirty="0">
              <a:latin typeface="HGSｺﾞｼｯｸE" panose="020B0900000000000000" pitchFamily="50" charset="-128"/>
              <a:ea typeface="HGSｺﾞｼｯｸE" panose="020B0900000000000000" pitchFamily="50" charset="-128"/>
              <a:cs typeface="Microsoft JhengHei"/>
            </a:endParaRPr>
          </a:p>
        </p:txBody>
      </p:sp>
      <p:sp>
        <p:nvSpPr>
          <p:cNvPr id="19" name="object 17"/>
          <p:cNvSpPr/>
          <p:nvPr/>
        </p:nvSpPr>
        <p:spPr>
          <a:xfrm>
            <a:off x="5482937" y="8089617"/>
            <a:ext cx="523859" cy="114118"/>
          </a:xfrm>
          <a:custGeom>
            <a:avLst/>
            <a:gdLst/>
            <a:ahLst/>
            <a:cxnLst/>
            <a:rect l="l" t="t" r="r" b="b"/>
            <a:pathLst>
              <a:path w="577215" h="123190">
                <a:moveTo>
                  <a:pt x="576846" y="15798"/>
                </a:moveTo>
                <a:lnTo>
                  <a:pt x="576846" y="7099"/>
                </a:lnTo>
                <a:lnTo>
                  <a:pt x="569734" y="0"/>
                </a:lnTo>
                <a:lnTo>
                  <a:pt x="561047" y="0"/>
                </a:lnTo>
                <a:lnTo>
                  <a:pt x="15824" y="0"/>
                </a:lnTo>
                <a:lnTo>
                  <a:pt x="7124" y="0"/>
                </a:lnTo>
                <a:lnTo>
                  <a:pt x="0" y="7099"/>
                </a:lnTo>
                <a:lnTo>
                  <a:pt x="0" y="15798"/>
                </a:lnTo>
                <a:lnTo>
                  <a:pt x="0" y="106730"/>
                </a:lnTo>
                <a:lnTo>
                  <a:pt x="0" y="115455"/>
                </a:lnTo>
                <a:lnTo>
                  <a:pt x="7124" y="122605"/>
                </a:lnTo>
                <a:lnTo>
                  <a:pt x="15824" y="122605"/>
                </a:lnTo>
                <a:lnTo>
                  <a:pt x="561047" y="122605"/>
                </a:lnTo>
                <a:lnTo>
                  <a:pt x="569734" y="122605"/>
                </a:lnTo>
                <a:lnTo>
                  <a:pt x="576846" y="115455"/>
                </a:lnTo>
                <a:lnTo>
                  <a:pt x="576846" y="106730"/>
                </a:lnTo>
                <a:lnTo>
                  <a:pt x="576846" y="15798"/>
                </a:lnTo>
              </a:path>
            </a:pathLst>
          </a:custGeom>
          <a:ln w="4025">
            <a:solidFill>
              <a:srgbClr val="231F20"/>
            </a:solidFill>
          </a:ln>
        </p:spPr>
        <p:txBody>
          <a:bodyPr wrap="square" lIns="0" tIns="0" rIns="0" bIns="0" rtlCol="0"/>
          <a:lstStyle/>
          <a:p>
            <a:endParaRPr/>
          </a:p>
        </p:txBody>
      </p:sp>
      <p:sp>
        <p:nvSpPr>
          <p:cNvPr id="20" name="object 18"/>
          <p:cNvSpPr/>
          <p:nvPr/>
        </p:nvSpPr>
        <p:spPr>
          <a:xfrm>
            <a:off x="6038491" y="8089617"/>
            <a:ext cx="276625" cy="114118"/>
          </a:xfrm>
          <a:custGeom>
            <a:avLst/>
            <a:gdLst/>
            <a:ahLst/>
            <a:cxnLst/>
            <a:rect l="l" t="t" r="r" b="b"/>
            <a:pathLst>
              <a:path w="304800" h="123190">
                <a:moveTo>
                  <a:pt x="297345" y="0"/>
                </a:moveTo>
                <a:lnTo>
                  <a:pt x="7099" y="0"/>
                </a:lnTo>
                <a:lnTo>
                  <a:pt x="0" y="7099"/>
                </a:lnTo>
                <a:lnTo>
                  <a:pt x="0" y="115455"/>
                </a:lnTo>
                <a:lnTo>
                  <a:pt x="7099" y="122605"/>
                </a:lnTo>
                <a:lnTo>
                  <a:pt x="297345" y="122605"/>
                </a:lnTo>
                <a:lnTo>
                  <a:pt x="304482" y="115455"/>
                </a:lnTo>
                <a:lnTo>
                  <a:pt x="304482" y="7099"/>
                </a:lnTo>
                <a:lnTo>
                  <a:pt x="297345" y="0"/>
                </a:lnTo>
                <a:close/>
              </a:path>
            </a:pathLst>
          </a:custGeom>
          <a:solidFill>
            <a:srgbClr val="231F20"/>
          </a:solidFill>
        </p:spPr>
        <p:txBody>
          <a:bodyPr wrap="square" lIns="0" tIns="0" rIns="0" bIns="0" rtlCol="0"/>
          <a:lstStyle/>
          <a:p>
            <a:endParaRPr/>
          </a:p>
        </p:txBody>
      </p:sp>
      <p:sp>
        <p:nvSpPr>
          <p:cNvPr id="21" name="object 19"/>
          <p:cNvSpPr txBox="1"/>
          <p:nvPr/>
        </p:nvSpPr>
        <p:spPr>
          <a:xfrm>
            <a:off x="5508058" y="8089617"/>
            <a:ext cx="772245" cy="76944"/>
          </a:xfrm>
          <a:prstGeom prst="rect">
            <a:avLst/>
          </a:prstGeom>
        </p:spPr>
        <p:txBody>
          <a:bodyPr vert="horz" wrap="square" lIns="0" tIns="0" rIns="0" bIns="0" rtlCol="0">
            <a:spAutoFit/>
          </a:bodyPr>
          <a:lstStyle/>
          <a:p>
            <a:pPr marL="11135">
              <a:tabLst>
                <a:tab pos="580152" algn="l"/>
              </a:tabLst>
            </a:pPr>
            <a:r>
              <a:rPr sz="500" b="1" spc="61" dirty="0">
                <a:solidFill>
                  <a:srgbClr val="231F20"/>
                </a:solidFill>
                <a:latin typeface="Microsoft JhengHei"/>
                <a:cs typeface="Microsoft JhengHei"/>
              </a:rPr>
              <a:t>最</a:t>
            </a:r>
            <a:r>
              <a:rPr sz="500" b="1" spc="39" dirty="0">
                <a:solidFill>
                  <a:srgbClr val="231F20"/>
                </a:solidFill>
                <a:latin typeface="Microsoft JhengHei"/>
                <a:cs typeface="Microsoft JhengHei"/>
              </a:rPr>
              <a:t>低</a:t>
            </a:r>
            <a:r>
              <a:rPr sz="500" b="1" spc="53" dirty="0">
                <a:solidFill>
                  <a:srgbClr val="231F20"/>
                </a:solidFill>
                <a:latin typeface="Microsoft JhengHei"/>
                <a:cs typeface="Microsoft JhengHei"/>
              </a:rPr>
              <a:t>賃</a:t>
            </a:r>
            <a:r>
              <a:rPr sz="500" b="1" spc="66" dirty="0">
                <a:solidFill>
                  <a:srgbClr val="231F20"/>
                </a:solidFill>
                <a:latin typeface="Microsoft JhengHei"/>
                <a:cs typeface="Microsoft JhengHei"/>
              </a:rPr>
              <a:t>金</a:t>
            </a:r>
            <a:r>
              <a:rPr sz="500" b="1" spc="53" dirty="0">
                <a:solidFill>
                  <a:srgbClr val="231F20"/>
                </a:solidFill>
                <a:latin typeface="Microsoft JhengHei"/>
                <a:cs typeface="Microsoft JhengHei"/>
              </a:rPr>
              <a:t>制</a:t>
            </a:r>
            <a:r>
              <a:rPr sz="500" b="1" spc="26" dirty="0">
                <a:solidFill>
                  <a:srgbClr val="231F20"/>
                </a:solidFill>
                <a:latin typeface="Microsoft JhengHei"/>
                <a:cs typeface="Microsoft JhengHei"/>
              </a:rPr>
              <a:t>度</a:t>
            </a:r>
            <a:r>
              <a:rPr sz="500" b="1" dirty="0">
                <a:solidFill>
                  <a:srgbClr val="231F20"/>
                </a:solidFill>
                <a:latin typeface="Microsoft JhengHei"/>
                <a:cs typeface="Microsoft JhengHei"/>
              </a:rPr>
              <a:t>	</a:t>
            </a:r>
            <a:r>
              <a:rPr sz="500" b="1" spc="-9" dirty="0">
                <a:solidFill>
                  <a:srgbClr val="FFFFFF"/>
                </a:solidFill>
                <a:latin typeface="Microsoft JhengHei"/>
                <a:cs typeface="Microsoft JhengHei"/>
              </a:rPr>
              <a:t>検</a:t>
            </a:r>
            <a:r>
              <a:rPr sz="500" b="1" spc="39" dirty="0">
                <a:solidFill>
                  <a:srgbClr val="FFFFFF"/>
                </a:solidFill>
                <a:latin typeface="Microsoft JhengHei"/>
                <a:cs typeface="Microsoft JhengHei"/>
              </a:rPr>
              <a:t> </a:t>
            </a:r>
            <a:r>
              <a:rPr sz="500" b="1" spc="-9" dirty="0">
                <a:solidFill>
                  <a:srgbClr val="FFFFFF"/>
                </a:solidFill>
                <a:latin typeface="Microsoft JhengHei"/>
                <a:cs typeface="Microsoft JhengHei"/>
              </a:rPr>
              <a:t>索</a:t>
            </a:r>
            <a:endParaRPr sz="500" dirty="0">
              <a:latin typeface="Microsoft JhengHei"/>
              <a:cs typeface="Microsoft JhengHei"/>
            </a:endParaRPr>
          </a:p>
        </p:txBody>
      </p:sp>
      <p:sp>
        <p:nvSpPr>
          <p:cNvPr id="23" name="object 21"/>
          <p:cNvSpPr/>
          <p:nvPr/>
        </p:nvSpPr>
        <p:spPr>
          <a:xfrm>
            <a:off x="6271963" y="8167626"/>
            <a:ext cx="70309" cy="74707"/>
          </a:xfrm>
          <a:custGeom>
            <a:avLst/>
            <a:gdLst/>
            <a:ahLst/>
            <a:cxnLst/>
            <a:rect l="l" t="t" r="r" b="b"/>
            <a:pathLst>
              <a:path w="77470" h="80645">
                <a:moveTo>
                  <a:pt x="77025" y="32003"/>
                </a:moveTo>
                <a:lnTo>
                  <a:pt x="215" y="0"/>
                </a:lnTo>
                <a:lnTo>
                  <a:pt x="38" y="0"/>
                </a:lnTo>
                <a:lnTo>
                  <a:pt x="0" y="165"/>
                </a:lnTo>
                <a:lnTo>
                  <a:pt x="27292" y="78651"/>
                </a:lnTo>
                <a:lnTo>
                  <a:pt x="27482" y="78739"/>
                </a:lnTo>
                <a:lnTo>
                  <a:pt x="42214" y="55079"/>
                </a:lnTo>
                <a:lnTo>
                  <a:pt x="65697" y="80035"/>
                </a:lnTo>
                <a:lnTo>
                  <a:pt x="65913" y="80035"/>
                </a:lnTo>
                <a:lnTo>
                  <a:pt x="75984" y="70561"/>
                </a:lnTo>
                <a:lnTo>
                  <a:pt x="75984" y="70357"/>
                </a:lnTo>
                <a:lnTo>
                  <a:pt x="52501" y="45389"/>
                </a:lnTo>
                <a:lnTo>
                  <a:pt x="76949" y="32169"/>
                </a:lnTo>
                <a:lnTo>
                  <a:pt x="77025" y="32003"/>
                </a:lnTo>
                <a:close/>
              </a:path>
            </a:pathLst>
          </a:custGeom>
          <a:ln w="15138">
            <a:solidFill>
              <a:srgbClr val="231F20"/>
            </a:solidFill>
          </a:ln>
        </p:spPr>
        <p:txBody>
          <a:bodyPr wrap="square" lIns="0" tIns="0" rIns="0" bIns="0" rtlCol="0"/>
          <a:lstStyle/>
          <a:p>
            <a:endParaRPr/>
          </a:p>
        </p:txBody>
      </p:sp>
      <p:sp>
        <p:nvSpPr>
          <p:cNvPr id="24" name="object 22"/>
          <p:cNvSpPr/>
          <p:nvPr/>
        </p:nvSpPr>
        <p:spPr>
          <a:xfrm>
            <a:off x="6271963" y="8167626"/>
            <a:ext cx="70309" cy="74707"/>
          </a:xfrm>
          <a:custGeom>
            <a:avLst/>
            <a:gdLst/>
            <a:ahLst/>
            <a:cxnLst/>
            <a:rect l="l" t="t" r="r" b="b"/>
            <a:pathLst>
              <a:path w="77470" h="80645">
                <a:moveTo>
                  <a:pt x="61615" y="55079"/>
                </a:moveTo>
                <a:lnTo>
                  <a:pt x="42214" y="55079"/>
                </a:lnTo>
                <a:lnTo>
                  <a:pt x="65697" y="80035"/>
                </a:lnTo>
                <a:lnTo>
                  <a:pt x="65913" y="80035"/>
                </a:lnTo>
                <a:lnTo>
                  <a:pt x="75984" y="70561"/>
                </a:lnTo>
                <a:lnTo>
                  <a:pt x="75984" y="70357"/>
                </a:lnTo>
                <a:lnTo>
                  <a:pt x="61615" y="55079"/>
                </a:lnTo>
                <a:close/>
              </a:path>
              <a:path w="77470" h="80645">
                <a:moveTo>
                  <a:pt x="215" y="0"/>
                </a:moveTo>
                <a:lnTo>
                  <a:pt x="38" y="0"/>
                </a:lnTo>
                <a:lnTo>
                  <a:pt x="0" y="165"/>
                </a:lnTo>
                <a:lnTo>
                  <a:pt x="27292" y="78651"/>
                </a:lnTo>
                <a:lnTo>
                  <a:pt x="27609" y="78651"/>
                </a:lnTo>
                <a:lnTo>
                  <a:pt x="42214" y="55079"/>
                </a:lnTo>
                <a:lnTo>
                  <a:pt x="61615" y="55079"/>
                </a:lnTo>
                <a:lnTo>
                  <a:pt x="52501" y="45389"/>
                </a:lnTo>
                <a:lnTo>
                  <a:pt x="76949" y="32169"/>
                </a:lnTo>
                <a:lnTo>
                  <a:pt x="76949" y="31889"/>
                </a:lnTo>
                <a:lnTo>
                  <a:pt x="215" y="0"/>
                </a:lnTo>
                <a:close/>
              </a:path>
            </a:pathLst>
          </a:custGeom>
          <a:solidFill>
            <a:srgbClr val="FFFFFF"/>
          </a:solidFill>
        </p:spPr>
        <p:txBody>
          <a:bodyPr wrap="square" lIns="0" tIns="0" rIns="0" bIns="0" rtlCol="0"/>
          <a:lstStyle/>
          <a:p>
            <a:endParaRPr/>
          </a:p>
        </p:txBody>
      </p:sp>
      <p:sp>
        <p:nvSpPr>
          <p:cNvPr id="25" name="テキスト ボックス 24"/>
          <p:cNvSpPr txBox="1"/>
          <p:nvPr/>
        </p:nvSpPr>
        <p:spPr>
          <a:xfrm>
            <a:off x="597470" y="8389351"/>
            <a:ext cx="6317427" cy="307777"/>
          </a:xfrm>
          <a:prstGeom prst="rect">
            <a:avLst/>
          </a:prstGeom>
          <a:noFill/>
        </p:spPr>
        <p:txBody>
          <a:bodyPr wrap="square" rtlCol="0">
            <a:spAutoFit/>
          </a:bodyPr>
          <a:lstStyle/>
          <a:p>
            <a:pPr algn="ctr"/>
            <a:r>
              <a:rPr kumimoji="1" lang="ja-JP" altLang="en-US" sz="1400" b="1" dirty="0" smtClean="0"/>
              <a:t> 三重労働局・労働基準監督署・公共職業安定所（ハローワーク）</a:t>
            </a:r>
            <a:endParaRPr kumimoji="1" lang="ja-JP" altLang="en-US" sz="1400" b="1" dirty="0"/>
          </a:p>
        </p:txBody>
      </p:sp>
      <p:sp>
        <p:nvSpPr>
          <p:cNvPr id="26" name="正方形/長方形 25"/>
          <p:cNvSpPr/>
          <p:nvPr/>
        </p:nvSpPr>
        <p:spPr>
          <a:xfrm>
            <a:off x="215756" y="7347682"/>
            <a:ext cx="6480720" cy="307777"/>
          </a:xfrm>
          <a:prstGeom prst="rect">
            <a:avLst/>
          </a:prstGeom>
        </p:spPr>
        <p:txBody>
          <a:bodyPr wrap="square">
            <a:spAutoFit/>
          </a:bodyPr>
          <a:lstStyle/>
          <a:p>
            <a:pPr lvl="0" algn="ctr" eaLnBrk="0" fontAlgn="base" hangingPunct="0">
              <a:spcBef>
                <a:spcPct val="0"/>
              </a:spcBef>
              <a:spcAft>
                <a:spcPct val="0"/>
              </a:spcAft>
              <a:tabLst>
                <a:tab pos="3175" algn="l"/>
                <a:tab pos="641350" algn="l"/>
                <a:tab pos="1279525" algn="l"/>
                <a:tab pos="1917700" algn="l"/>
                <a:tab pos="2555875" algn="l"/>
                <a:tab pos="3192463" algn="l"/>
              </a:tabLst>
            </a:pPr>
            <a:r>
              <a:rPr lang="ja-JP" altLang="en-US" sz="1400" b="1" dirty="0">
                <a:latin typeface="ＤＨＰ平成明朝体W7" pitchFamily="18" charset="-128"/>
                <a:ea typeface="ＤＨＰ平成明朝体W7" pitchFamily="18" charset="-128"/>
                <a:cs typeface="Times New Roman" pitchFamily="18" charset="0"/>
              </a:rPr>
              <a:t>支払賃金額を確かめ、最低賃金額を下回ることのないようご注意ください</a:t>
            </a:r>
            <a:r>
              <a:rPr lang="ja-JP" altLang="en-US" sz="1400" b="1" dirty="0" smtClean="0">
                <a:latin typeface="ＤＨＰ平成明朝体W7" pitchFamily="18" charset="-128"/>
                <a:ea typeface="ＤＨＰ平成明朝体W7" pitchFamily="18" charset="-128"/>
                <a:cs typeface="Times New Roman" pitchFamily="18" charset="0"/>
              </a:rPr>
              <a:t>。</a:t>
            </a:r>
            <a:endParaRPr lang="ja-JP" altLang="en-US" sz="1400" dirty="0">
              <a:latin typeface="Arial" pitchFamily="34" charset="0"/>
              <a:ea typeface="ＭＳ Ｐゴシック" pitchFamily="50" charset="-128"/>
              <a:cs typeface="ＭＳ Ｐゴシック" pitchFamily="50" charset="-128"/>
            </a:endParaRPr>
          </a:p>
        </p:txBody>
      </p:sp>
      <p:pic>
        <p:nvPicPr>
          <p:cNvPr id="27" name="図 26" descr="業務改善助成金"/>
          <p:cNvPicPr/>
          <p:nvPr/>
        </p:nvPicPr>
        <p:blipFill>
          <a:blip r:embed="rId12">
            <a:extLst>
              <a:ext uri="{28A0092B-C50C-407E-A947-70E740481C1C}">
                <a14:useLocalDpi xmlns:a14="http://schemas.microsoft.com/office/drawing/2010/main" val="0"/>
              </a:ext>
            </a:extLst>
          </a:blip>
          <a:srcRect/>
          <a:stretch>
            <a:fillRect/>
          </a:stretch>
        </p:blipFill>
        <p:spPr bwMode="auto">
          <a:xfrm>
            <a:off x="377864" y="9007803"/>
            <a:ext cx="1981200" cy="392113"/>
          </a:xfrm>
          <a:prstGeom prst="rect">
            <a:avLst/>
          </a:prstGeom>
          <a:noFill/>
          <a:ln>
            <a:noFill/>
          </a:ln>
        </p:spPr>
      </p:pic>
      <p:sp>
        <p:nvSpPr>
          <p:cNvPr id="28" name="テキスト ボックス 27"/>
          <p:cNvSpPr txBox="1"/>
          <p:nvPr/>
        </p:nvSpPr>
        <p:spPr>
          <a:xfrm>
            <a:off x="2364000" y="8956844"/>
            <a:ext cx="4421859" cy="577081"/>
          </a:xfrm>
          <a:prstGeom prst="rect">
            <a:avLst/>
          </a:prstGeom>
          <a:noFill/>
        </p:spPr>
        <p:txBody>
          <a:bodyPr wrap="square" rtlCol="0">
            <a:spAutoFit/>
          </a:bodyPr>
          <a:lstStyle/>
          <a:p>
            <a:pPr>
              <a:spcBef>
                <a:spcPts val="800"/>
              </a:spcBef>
            </a:pPr>
            <a:r>
              <a:rPr lang="ja-JP" altLang="en-US" sz="1050" b="1"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事業場内最低賃金を一定額以上引き上げ、</a:t>
            </a:r>
            <a:endParaRPr lang="en-US" altLang="ja-JP" sz="1050" b="1"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b="1" u="sng"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設備投資（機械</a:t>
            </a:r>
            <a:r>
              <a:rPr lang="ja-JP" altLang="en-US" sz="1050" b="1" u="sng" dirty="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設備、</a:t>
            </a:r>
            <a:r>
              <a:rPr lang="en-US" altLang="ja-JP" sz="1050" b="1" u="sng" dirty="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POS</a:t>
            </a:r>
            <a:r>
              <a:rPr lang="ja-JP" altLang="en-US" sz="1050" b="1" u="sng" dirty="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システム等</a:t>
            </a:r>
            <a:r>
              <a:rPr lang="ja-JP" altLang="en-US" sz="1050" b="1" u="sng"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の導入）などを行った場合に、</a:t>
            </a:r>
            <a:endParaRPr lang="en-US" altLang="ja-JP" sz="1050" b="1" u="sng"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b="1" u="sng"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その費用の一部を助成します</a:t>
            </a:r>
            <a:r>
              <a:rPr lang="ja-JP" altLang="en-US" sz="1050" b="1"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600" dirty="0" smtClean="0">
              <a:solidFill>
                <a:srgbClr val="2541CB"/>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角丸四角形 29"/>
          <p:cNvSpPr/>
          <p:nvPr/>
        </p:nvSpPr>
        <p:spPr>
          <a:xfrm>
            <a:off x="225124" y="8870029"/>
            <a:ext cx="6543360" cy="1001413"/>
          </a:xfrm>
          <a:prstGeom prst="roundRect">
            <a:avLst>
              <a:gd name="adj" fmla="val 24016"/>
            </a:avLst>
          </a:prstGeom>
          <a:noFill/>
          <a:ln w="25400" cap="flat" cmpd="sng" algn="ctr">
            <a:solidFill>
              <a:srgbClr val="2541CB"/>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Calibri"/>
              <a:ea typeface="ＭＳ Ｐゴシック"/>
              <a:cs typeface="+mn-cs"/>
            </a:endParaRPr>
          </a:p>
        </p:txBody>
      </p:sp>
      <p:sp>
        <p:nvSpPr>
          <p:cNvPr id="31" name="テキスト ボックス 30"/>
          <p:cNvSpPr txBox="1"/>
          <p:nvPr/>
        </p:nvSpPr>
        <p:spPr>
          <a:xfrm>
            <a:off x="558935" y="9491170"/>
            <a:ext cx="6046839" cy="261610"/>
          </a:xfrm>
          <a:prstGeom prst="rect">
            <a:avLst/>
          </a:prstGeom>
          <a:noFill/>
        </p:spPr>
        <p:txBody>
          <a:bodyPr wrap="square" rtlCol="0">
            <a:spAutoFit/>
          </a:bodyPr>
          <a:lstStyle/>
          <a:p>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業務</a:t>
            </a:r>
            <a:r>
              <a:rPr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改善助成金のご相談、申請については裏面を御覧ください。　</a:t>
            </a:r>
            <a:endParaRPr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円/楕円 32"/>
          <p:cNvSpPr/>
          <p:nvPr/>
        </p:nvSpPr>
        <p:spPr>
          <a:xfrm>
            <a:off x="4250110" y="674614"/>
            <a:ext cx="2386514" cy="2022417"/>
          </a:xfrm>
          <a:prstGeom prst="ellipse">
            <a:avLst/>
          </a:prstGeom>
          <a:solidFill>
            <a:srgbClr val="DB4E15">
              <a:alpha val="92000"/>
            </a:srgbClr>
          </a:solidFill>
        </p:spPr>
        <p:style>
          <a:lnRef idx="0">
            <a:schemeClr val="accent6"/>
          </a:lnRef>
          <a:fillRef idx="3">
            <a:schemeClr val="accent6"/>
          </a:fillRef>
          <a:effectRef idx="3">
            <a:schemeClr val="accent6"/>
          </a:effectRef>
          <a:fontRef idx="minor">
            <a:schemeClr val="lt1"/>
          </a:fontRef>
        </p:style>
        <p:txBody>
          <a:bodyPr wrap="none" lIns="0" tIns="0" rIns="0" bIns="0" rtlCol="0" anchor="ctr"/>
          <a:lstStyle/>
          <a:p>
            <a:pPr algn="ctr"/>
            <a:endParaRPr lang="ja-JP" altLang="en-US" sz="8000" dirty="0">
              <a:solidFill>
                <a:prstClr val="white"/>
              </a:solidFill>
              <a:latin typeface="Tw Cen MT Condensed Extra Bold" panose="020B0803020202020204" pitchFamily="34" charset="0"/>
              <a:ea typeface="ＭＳ ゴシック" panose="020B0609070205080204" pitchFamily="49" charset="-128"/>
            </a:endParaRPr>
          </a:p>
        </p:txBody>
      </p:sp>
      <p:sp>
        <p:nvSpPr>
          <p:cNvPr id="38" name="テキスト ボックス 37"/>
          <p:cNvSpPr txBox="1"/>
          <p:nvPr/>
        </p:nvSpPr>
        <p:spPr>
          <a:xfrm>
            <a:off x="4349002" y="886665"/>
            <a:ext cx="2092239" cy="1692771"/>
          </a:xfrm>
          <a:prstGeom prst="rect">
            <a:avLst/>
          </a:prstGeom>
          <a:noFill/>
        </p:spPr>
        <p:txBody>
          <a:bodyPr wrap="square" rtlCol="0">
            <a:spAutoFit/>
          </a:bodyPr>
          <a:lstStyle/>
          <a:p>
            <a:pPr algn="ctr"/>
            <a:r>
              <a:rPr lang="ja-JP" altLang="en-US" sz="3200" dirty="0">
                <a:solidFill>
                  <a:schemeClr val="bg1"/>
                </a:solidFill>
                <a:latin typeface="ＤＦ平成明朝体W7" panose="02020709000000000000" pitchFamily="17" charset="-128"/>
                <a:ea typeface="ＤＦ平成明朝体W7" panose="02020709000000000000" pitchFamily="17" charset="-128"/>
                <a:cs typeface="Times New Roman" pitchFamily="18" charset="0"/>
              </a:rPr>
              <a:t>時間</a:t>
            </a:r>
            <a:r>
              <a:rPr lang="ja-JP" altLang="en-US" sz="3200" dirty="0" smtClean="0">
                <a:solidFill>
                  <a:schemeClr val="bg1"/>
                </a:solidFill>
                <a:latin typeface="ＤＦ平成明朝体W7" panose="02020709000000000000" pitchFamily="17" charset="-128"/>
                <a:ea typeface="ＤＦ平成明朝体W7" panose="02020709000000000000" pitchFamily="17" charset="-128"/>
                <a:cs typeface="Times New Roman" pitchFamily="18" charset="0"/>
              </a:rPr>
              <a:t>額</a:t>
            </a:r>
            <a:endParaRPr lang="en-US" altLang="ja-JP" sz="3200" dirty="0" smtClean="0">
              <a:solidFill>
                <a:schemeClr val="bg1"/>
              </a:solidFill>
              <a:latin typeface="ＤＦ平成明朝体W7" panose="02020709000000000000" pitchFamily="17" charset="-128"/>
              <a:ea typeface="ＤＦ平成明朝体W7" panose="02020709000000000000" pitchFamily="17" charset="-128"/>
              <a:cs typeface="Times New Roman" pitchFamily="18" charset="0"/>
            </a:endParaRPr>
          </a:p>
          <a:p>
            <a:pPr algn="ctr"/>
            <a:r>
              <a:rPr lang="en-US" altLang="ja-JP" sz="7200" b="1" dirty="0" smtClean="0">
                <a:solidFill>
                  <a:schemeClr val="bg1"/>
                </a:solidFill>
                <a:latin typeface="Palatino Linotype" panose="02040502050505030304" pitchFamily="18" charset="0"/>
                <a:ea typeface="HG創英角ﾎﾟｯﾌﾟ体" panose="040B0A09000000000000" pitchFamily="49" charset="-128"/>
                <a:cs typeface="Aharoni" panose="02010803020104030203" pitchFamily="2" charset="-79"/>
              </a:rPr>
              <a:t>8</a:t>
            </a:r>
            <a:r>
              <a:rPr kumimoji="1" lang="en-US" altLang="ja-JP" sz="7200" b="1" dirty="0" smtClean="0">
                <a:solidFill>
                  <a:schemeClr val="bg1"/>
                </a:solidFill>
                <a:latin typeface="Palatino Linotype" panose="02040502050505030304" pitchFamily="18" charset="0"/>
                <a:ea typeface="HG創英角ﾎﾟｯﾌﾟ体" panose="040B0A09000000000000" pitchFamily="49" charset="-128"/>
                <a:cs typeface="Aharoni" panose="02010803020104030203" pitchFamily="2" charset="-79"/>
              </a:rPr>
              <a:t>73</a:t>
            </a:r>
            <a:r>
              <a:rPr lang="ja-JP" altLang="en-US" sz="2000" dirty="0">
                <a:ln>
                  <a:solidFill>
                    <a:schemeClr val="bg1"/>
                  </a:solidFill>
                </a:ln>
                <a:solidFill>
                  <a:schemeClr val="bg1"/>
                </a:solidFill>
                <a:latin typeface="Palatino Linotype" panose="02040502050505030304" pitchFamily="18" charset="0"/>
              </a:rPr>
              <a:t>円</a:t>
            </a:r>
            <a:endParaRPr lang="en-US" altLang="ja-JP" sz="2000" dirty="0">
              <a:ln>
                <a:solidFill>
                  <a:schemeClr val="bg1"/>
                </a:solidFill>
              </a:ln>
              <a:solidFill>
                <a:schemeClr val="bg1"/>
              </a:solidFill>
              <a:latin typeface="Palatino Linotype" panose="02040502050505030304" pitchFamily="18" charset="0"/>
            </a:endParaRPr>
          </a:p>
        </p:txBody>
      </p:sp>
      <p:sp>
        <p:nvSpPr>
          <p:cNvPr id="2" name="正方形/長方形 1"/>
          <p:cNvSpPr/>
          <p:nvPr/>
        </p:nvSpPr>
        <p:spPr>
          <a:xfrm>
            <a:off x="2431648" y="2074974"/>
            <a:ext cx="360000" cy="11666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34" name="正方形/長方形 33"/>
          <p:cNvSpPr/>
          <p:nvPr/>
        </p:nvSpPr>
        <p:spPr>
          <a:xfrm>
            <a:off x="2074970" y="2070031"/>
            <a:ext cx="360000" cy="11666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35" name="正方形/長方形 34"/>
          <p:cNvSpPr/>
          <p:nvPr/>
        </p:nvSpPr>
        <p:spPr>
          <a:xfrm>
            <a:off x="2792188" y="2067442"/>
            <a:ext cx="360000" cy="1166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36" name="正方形/長方形 35"/>
          <p:cNvSpPr/>
          <p:nvPr/>
        </p:nvSpPr>
        <p:spPr>
          <a:xfrm>
            <a:off x="3137234" y="2067442"/>
            <a:ext cx="360000" cy="116660"/>
          </a:xfrm>
          <a:prstGeom prst="rect">
            <a:avLst/>
          </a:prstGeom>
          <a:solidFill>
            <a:srgbClr val="179964"/>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37" name="正方形/長方形 36"/>
          <p:cNvSpPr/>
          <p:nvPr/>
        </p:nvSpPr>
        <p:spPr>
          <a:xfrm>
            <a:off x="3498314" y="2067442"/>
            <a:ext cx="360000" cy="1166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43" name="正方形/長方形 42"/>
          <p:cNvSpPr/>
          <p:nvPr/>
        </p:nvSpPr>
        <p:spPr>
          <a:xfrm>
            <a:off x="2419428" y="1496616"/>
            <a:ext cx="360000" cy="11666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45" name="正方形/長方形 44"/>
          <p:cNvSpPr/>
          <p:nvPr/>
        </p:nvSpPr>
        <p:spPr>
          <a:xfrm>
            <a:off x="2779968" y="1496616"/>
            <a:ext cx="360000" cy="1166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46" name="正方形/長方形 45"/>
          <p:cNvSpPr/>
          <p:nvPr/>
        </p:nvSpPr>
        <p:spPr>
          <a:xfrm>
            <a:off x="3140508" y="1496616"/>
            <a:ext cx="360000" cy="116660"/>
          </a:xfrm>
          <a:prstGeom prst="rect">
            <a:avLst/>
          </a:prstGeom>
          <a:solidFill>
            <a:srgbClr val="179964"/>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47" name="正方形/長方形 46"/>
          <p:cNvSpPr/>
          <p:nvPr/>
        </p:nvSpPr>
        <p:spPr>
          <a:xfrm>
            <a:off x="3501048" y="1496616"/>
            <a:ext cx="360000" cy="11666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sp>
        <p:nvSpPr>
          <p:cNvPr id="44" name="正方形/長方形 43"/>
          <p:cNvSpPr/>
          <p:nvPr/>
        </p:nvSpPr>
        <p:spPr>
          <a:xfrm>
            <a:off x="2058888" y="1496616"/>
            <a:ext cx="360000" cy="11666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ja-JP" altLang="en-US" sz="2800" b="1">
              <a:latin typeface="HGS創英角ｺﾞｼｯｸUB" panose="020B0900000000000000" pitchFamily="50" charset="-128"/>
              <a:ea typeface="HGS創英角ｺﾞｼｯｸUB" panose="020B0900000000000000" pitchFamily="50" charset="-128"/>
            </a:endParaRPr>
          </a:p>
        </p:txBody>
      </p:sp>
      <p:grpSp>
        <p:nvGrpSpPr>
          <p:cNvPr id="8" name="グループ化 7"/>
          <p:cNvGrpSpPr/>
          <p:nvPr/>
        </p:nvGrpSpPr>
        <p:grpSpPr>
          <a:xfrm>
            <a:off x="4953" y="8402397"/>
            <a:ext cx="1191800" cy="543652"/>
            <a:chOff x="7377402" y="4248523"/>
            <a:chExt cx="4776852" cy="1677833"/>
          </a:xfrm>
        </p:grpSpPr>
        <p:sp>
          <p:nvSpPr>
            <p:cNvPr id="41" name="タイトル 1"/>
            <p:cNvSpPr txBox="1">
              <a:spLocks/>
            </p:cNvSpPr>
            <p:nvPr/>
          </p:nvSpPr>
          <p:spPr>
            <a:xfrm>
              <a:off x="7377402" y="4248523"/>
              <a:ext cx="4166697" cy="1677833"/>
            </a:xfrm>
            <a:prstGeom prst="wedgeRoundRectCallout">
              <a:avLst>
                <a:gd name="adj1" fmla="val 36290"/>
                <a:gd name="adj2" fmla="val 61996"/>
                <a:gd name="adj3" fmla="val 16667"/>
              </a:avLst>
            </a:prstGeom>
            <a:solidFill>
              <a:sysClr val="window" lastClr="FFFFFF"/>
            </a:solidFill>
            <a:ln w="12700" cap="flat" cmpd="sng" algn="ctr">
              <a:solidFill>
                <a:sysClr val="windowText" lastClr="000000"/>
              </a:solidFill>
              <a:prstDash val="solid"/>
              <a:miter lim="800000"/>
            </a:ln>
            <a:effectLst/>
          </p:spPr>
          <p:txBody>
            <a:bodyPr vert="horz" lIns="91440" tIns="45720" rIns="91440" bIns="45720" rtlCol="0" anchor="ctr">
              <a:noAutofit/>
            </a:bodyPr>
            <a:lstStyle>
              <a:lvl1pPr algn="ctr" defTabSz="914400" rtl="0" eaLnBrk="1" latinLnBrk="0" hangingPunct="1">
                <a:lnSpc>
                  <a:spcPct val="90000"/>
                </a:lnSpc>
                <a:spcBef>
                  <a:spcPct val="0"/>
                </a:spcBef>
                <a:buNone/>
                <a:defRPr kumimoji="1" sz="60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400" b="0" i="0" u="none" strike="noStrike" kern="1200" cap="none" spc="0" normalizeH="0" baseline="0" noProof="0" dirty="0" smtClean="0">
                  <a:ln>
                    <a:noFill/>
                  </a:ln>
                  <a:solidFill>
                    <a:sysClr val="windowText" lastClr="000000"/>
                  </a:solidFill>
                  <a:effectLst/>
                  <a:uLnTx/>
                  <a:uFillTx/>
                  <a:latin typeface="游ゴシック" panose="020F0502020204030204"/>
                  <a:ea typeface="游ゴシック" panose="020B0400000000000000" pitchFamily="50" charset="-128"/>
                  <a:cs typeface="+mn-cs"/>
                </a:rPr>
                <a:t/>
              </a:r>
              <a:br>
                <a:rPr kumimoji="1" lang="en-US" altLang="ja-JP" sz="1400" b="0" i="0" u="none" strike="noStrike" kern="1200" cap="none" spc="0" normalizeH="0" baseline="0" noProof="0" dirty="0" smtClean="0">
                  <a:ln>
                    <a:noFill/>
                  </a:ln>
                  <a:solidFill>
                    <a:sysClr val="windowText" lastClr="000000"/>
                  </a:solidFill>
                  <a:effectLst/>
                  <a:uLnTx/>
                  <a:uFillTx/>
                  <a:latin typeface="游ゴシック" panose="020F0502020204030204"/>
                  <a:ea typeface="游ゴシック" panose="020B0400000000000000" pitchFamily="50" charset="-128"/>
                  <a:cs typeface="+mn-cs"/>
                </a:rPr>
              </a:br>
              <a:r>
                <a:rPr kumimoji="1" lang="ja-JP" altLang="en-US" sz="1100" b="0" i="0" u="none" strike="noStrike" kern="1200" cap="none" spc="0" normalizeH="0" baseline="0" noProof="0" dirty="0" smtClean="0">
                  <a:ln>
                    <a:noFill/>
                  </a:ln>
                  <a:solidFill>
                    <a:sysClr val="windowText" lastClr="000000"/>
                  </a:solidFill>
                  <a:effectLst/>
                  <a:uLnTx/>
                  <a:uFillTx/>
                  <a:latin typeface="HGS創英角ﾎﾟｯﾌﾟ体" panose="040B0A00000000000000" pitchFamily="50" charset="-128"/>
                  <a:ea typeface="HGS創英角ﾎﾟｯﾌﾟ体" panose="040B0A00000000000000" pitchFamily="50" charset="-128"/>
                </a:rPr>
                <a:t>最低賃金の</a:t>
              </a:r>
              <a:endParaRPr kumimoji="1" lang="en-US" altLang="ja-JP" sz="1100" b="0" i="0" u="none" strike="noStrike" kern="1200" cap="none" spc="0" normalizeH="0" baseline="0" noProof="0" dirty="0" smtClean="0">
                <a:ln>
                  <a:noFill/>
                </a:ln>
                <a:solidFill>
                  <a:sysClr val="windowText" lastClr="000000"/>
                </a:solidFill>
                <a:effectLst/>
                <a:uLnTx/>
                <a:uFillTx/>
                <a:latin typeface="HGS創英角ﾎﾟｯﾌﾟ体" panose="040B0A00000000000000" pitchFamily="50" charset="-128"/>
                <a:ea typeface="HGS創英角ﾎﾟｯﾌﾟ体" panose="040B0A00000000000000" pitchFamily="50" charset="-128"/>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100" b="0" i="0" u="none" strike="noStrike" kern="1200" cap="none" spc="0" normalizeH="0" baseline="0" noProof="0" dirty="0" smtClean="0">
                  <a:ln>
                    <a:noFill/>
                  </a:ln>
                  <a:solidFill>
                    <a:sysClr val="windowText" lastClr="000000"/>
                  </a:solidFill>
                  <a:effectLst/>
                  <a:uLnTx/>
                  <a:uFillTx/>
                  <a:latin typeface="HGS創英角ﾎﾟｯﾌﾟ体" panose="040B0A00000000000000" pitchFamily="50" charset="-128"/>
                  <a:ea typeface="HGS創英角ﾎﾟｯﾌﾟ体" panose="040B0A00000000000000" pitchFamily="50" charset="-128"/>
                </a:rPr>
                <a:t>引き上げ</a:t>
              </a:r>
              <a:endParaRPr kumimoji="1" lang="ja-JP" altLang="en-US" sz="1100" b="0" i="0" u="none" strike="noStrike" kern="1200" cap="none" spc="0" normalizeH="0" baseline="0" noProof="0" dirty="0">
                <a:ln>
                  <a:noFill/>
                </a:ln>
                <a:solidFill>
                  <a:sysClr val="windowText" lastClr="000000"/>
                </a:solidFill>
                <a:effectLst/>
                <a:uLnTx/>
                <a:uFillTx/>
                <a:latin typeface="HGS創英角ﾎﾟｯﾌﾟ体" panose="040B0A00000000000000" pitchFamily="50" charset="-128"/>
                <a:ea typeface="HGS創英角ﾎﾟｯﾌﾟ体" panose="040B0A00000000000000" pitchFamily="50" charset="-128"/>
              </a:endParaRPr>
            </a:p>
          </p:txBody>
        </p:sp>
        <p:sp>
          <p:nvSpPr>
            <p:cNvPr id="42" name="テキスト ボックス 41"/>
            <p:cNvSpPr txBox="1"/>
            <p:nvPr/>
          </p:nvSpPr>
          <p:spPr>
            <a:xfrm>
              <a:off x="7377402" y="4248523"/>
              <a:ext cx="4776852" cy="791130"/>
            </a:xfrm>
            <a:prstGeom prst="rect">
              <a:avLst/>
            </a:prstGeom>
            <a:noFill/>
          </p:spPr>
          <p:txBody>
            <a:bodyPr wrap="square" rtlCol="0">
              <a:spAutoFit/>
            </a:bodyPr>
            <a:lstStyle/>
            <a:p>
              <a:r>
                <a:rPr lang="ja-JP" altLang="en-US" sz="1200" b="1" dirty="0" smtClean="0">
                  <a:solidFill>
                    <a:srgbClr val="C00000"/>
                  </a:solidFill>
                  <a:latin typeface="HGP創英角ｺﾞｼｯｸUB" panose="020B0900000000000000" pitchFamily="50" charset="-128"/>
                  <a:ea typeface="HGP創英角ｺﾞｼｯｸUB" panose="020B0900000000000000" pitchFamily="50" charset="-128"/>
                </a:rPr>
                <a:t>支援します！</a:t>
              </a:r>
              <a:endParaRPr lang="en-US" altLang="ja-JP" sz="1200" b="1" dirty="0" smtClean="0">
                <a:solidFill>
                  <a:srgbClr val="C00000"/>
                </a:solidFill>
                <a:latin typeface="HGP創英角ｺﾞｼｯｸUB" panose="020B0900000000000000" pitchFamily="50" charset="-128"/>
                <a:ea typeface="HGP創英角ｺﾞｼｯｸUB" panose="020B0900000000000000" pitchFamily="50" charset="-128"/>
              </a:endParaRPr>
            </a:p>
          </p:txBody>
        </p:sp>
      </p:grpSp>
    </p:spTree>
    <p:extLst>
      <p:ext uri="{BB962C8B-B14F-4D97-AF65-F5344CB8AC3E}">
        <p14:creationId xmlns:p14="http://schemas.microsoft.com/office/powerpoint/2010/main" val="1450364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pic>
        <p:nvPicPr>
          <p:cNvPr id="4" name="図 3"/>
          <p:cNvPicPr>
            <a:picLocks noChangeAspect="1"/>
          </p:cNvPicPr>
          <p:nvPr/>
        </p:nvPicPr>
        <p:blipFill>
          <a:blip r:embed="rId2"/>
          <a:stretch>
            <a:fillRect/>
          </a:stretch>
        </p:blipFill>
        <p:spPr>
          <a:xfrm>
            <a:off x="-38719" y="6568"/>
            <a:ext cx="7677472" cy="8470320"/>
          </a:xfrm>
          <a:prstGeom prst="rect">
            <a:avLst/>
          </a:prstGeom>
        </p:spPr>
      </p:pic>
      <p:sp>
        <p:nvSpPr>
          <p:cNvPr id="5" name="正方形/長方形 4"/>
          <p:cNvSpPr/>
          <p:nvPr/>
        </p:nvSpPr>
        <p:spPr>
          <a:xfrm>
            <a:off x="-14311" y="8560320"/>
            <a:ext cx="6885385" cy="840069"/>
          </a:xfrm>
          <a:prstGeom prst="rect">
            <a:avLst/>
          </a:prstGeom>
          <a:solidFill>
            <a:srgbClr val="FF0000"/>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ja-JP" altLang="en-US" sz="2800" dirty="0">
                <a:ln>
                  <a:solidFill>
                    <a:schemeClr val="accent6">
                      <a:lumMod val="50000"/>
                    </a:schemeClr>
                  </a:solidFill>
                </a:ln>
                <a:solidFill>
                  <a:srgbClr val="FFFF00"/>
                </a:solidFill>
                <a:latin typeface="ＤＨＰ特太ゴシック体" panose="020B0500000000000000" pitchFamily="50" charset="-128"/>
                <a:ea typeface="ＤＨＰ特太ゴシック体" panose="020B0500000000000000" pitchFamily="50" charset="-128"/>
              </a:rPr>
              <a:t>　　　</a:t>
            </a:r>
            <a:endParaRPr lang="en-US" altLang="ja-JP" sz="2800" dirty="0">
              <a:ln>
                <a:solidFill>
                  <a:schemeClr val="accent6">
                    <a:lumMod val="50000"/>
                  </a:schemeClr>
                </a:solidFill>
              </a:ln>
              <a:solidFill>
                <a:srgbClr val="FFFF00"/>
              </a:solidFill>
              <a:latin typeface="ＤＨＰ特太ゴシック体" panose="020B0500000000000000" pitchFamily="50" charset="-128"/>
              <a:ea typeface="ＤＨＰ特太ゴシック体" panose="020B0500000000000000" pitchFamily="50" charset="-128"/>
            </a:endParaRPr>
          </a:p>
        </p:txBody>
      </p:sp>
      <p:sp>
        <p:nvSpPr>
          <p:cNvPr id="6" name="正方形/長方形 5"/>
          <p:cNvSpPr/>
          <p:nvPr/>
        </p:nvSpPr>
        <p:spPr>
          <a:xfrm>
            <a:off x="-14311" y="9444845"/>
            <a:ext cx="6899697" cy="476706"/>
          </a:xfrm>
          <a:prstGeom prst="rect">
            <a:avLst/>
          </a:prstGeom>
          <a:solidFill>
            <a:srgbClr val="FF0000"/>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ja-JP" altLang="en-US" sz="2800" dirty="0">
                <a:ln>
                  <a:solidFill>
                    <a:schemeClr val="accent6">
                      <a:lumMod val="50000"/>
                    </a:schemeClr>
                  </a:solidFill>
                </a:ln>
                <a:solidFill>
                  <a:srgbClr val="FFFF00"/>
                </a:solidFill>
                <a:latin typeface="ＤＨＰ特太ゴシック体" panose="020B0500000000000000" pitchFamily="50" charset="-128"/>
                <a:ea typeface="ＤＨＰ特太ゴシック体" panose="020B0500000000000000" pitchFamily="50" charset="-128"/>
              </a:rPr>
              <a:t>　　　</a:t>
            </a:r>
            <a:endParaRPr lang="en-US" altLang="ja-JP" sz="2800" dirty="0">
              <a:ln>
                <a:solidFill>
                  <a:schemeClr val="accent6">
                    <a:lumMod val="50000"/>
                  </a:schemeClr>
                </a:solidFill>
              </a:ln>
              <a:solidFill>
                <a:srgbClr val="FFFF00"/>
              </a:solidFill>
              <a:latin typeface="ＤＨＰ特太ゴシック体" panose="020B0500000000000000" pitchFamily="50" charset="-128"/>
              <a:ea typeface="ＤＨＰ特太ゴシック体" panose="020B0500000000000000" pitchFamily="50" charset="-128"/>
            </a:endParaRPr>
          </a:p>
        </p:txBody>
      </p:sp>
      <p:sp>
        <p:nvSpPr>
          <p:cNvPr id="7" name="テキスト ボックス 6"/>
          <p:cNvSpPr txBox="1"/>
          <p:nvPr/>
        </p:nvSpPr>
        <p:spPr>
          <a:xfrm>
            <a:off x="476672" y="9523773"/>
            <a:ext cx="5818651" cy="307777"/>
          </a:xfrm>
          <a:prstGeom prst="rect">
            <a:avLst/>
          </a:prstGeom>
          <a:solidFill>
            <a:srgbClr val="FF0000"/>
          </a:solidFill>
          <a:ln w="19050">
            <a:solidFill>
              <a:schemeClr val="bg1"/>
            </a:solidFill>
          </a:ln>
        </p:spPr>
        <p:txBody>
          <a:bodyPr wrap="square" rtlCol="0">
            <a:spAutoFit/>
          </a:bodyPr>
          <a:lstStyle/>
          <a:p>
            <a:pPr algn="ctr"/>
            <a:r>
              <a:rPr lang="ja-JP" altLang="en-US" sz="1400" b="1" dirty="0" smtClean="0">
                <a:solidFill>
                  <a:schemeClr val="bg1"/>
                </a:solidFill>
                <a:latin typeface="ＭＳ ゴシック" pitchFamily="49" charset="-128"/>
                <a:ea typeface="ＭＳ ゴシック" pitchFamily="49" charset="-128"/>
                <a:cs typeface="Times New Roman" pitchFamily="18" charset="0"/>
              </a:rPr>
              <a:t>三 重</a:t>
            </a:r>
            <a:r>
              <a:rPr lang="ja-JP" altLang="en-US" sz="1400" b="1" dirty="0" smtClean="0">
                <a:solidFill>
                  <a:schemeClr val="bg1"/>
                </a:solidFill>
                <a:latin typeface="Century" pitchFamily="18" charset="0"/>
                <a:ea typeface="ＭＳ ゴシック" pitchFamily="49" charset="-128"/>
                <a:cs typeface="Times New Roman" pitchFamily="18" charset="0"/>
              </a:rPr>
              <a:t> </a:t>
            </a:r>
            <a:r>
              <a:rPr lang="ja-JP" altLang="en-US" sz="1400" b="1" dirty="0">
                <a:solidFill>
                  <a:schemeClr val="bg1"/>
                </a:solidFill>
                <a:latin typeface="ＭＳ ゴシック" pitchFamily="49" charset="-128"/>
                <a:ea typeface="ＭＳ ゴシック" pitchFamily="49" charset="-128"/>
                <a:cs typeface="Times New Roman" pitchFamily="18" charset="0"/>
              </a:rPr>
              <a:t>労</a:t>
            </a:r>
            <a:r>
              <a:rPr lang="ja-JP" altLang="en-US" sz="1400" b="1" dirty="0">
                <a:solidFill>
                  <a:schemeClr val="bg1"/>
                </a:solidFill>
                <a:latin typeface="Century" pitchFamily="18" charset="0"/>
                <a:ea typeface="ＭＳ ゴシック" pitchFamily="49" charset="-128"/>
                <a:cs typeface="Times New Roman" pitchFamily="18" charset="0"/>
              </a:rPr>
              <a:t> </a:t>
            </a:r>
            <a:r>
              <a:rPr lang="ja-JP" altLang="en-US" sz="1400" b="1" dirty="0">
                <a:solidFill>
                  <a:schemeClr val="bg1"/>
                </a:solidFill>
                <a:latin typeface="ＭＳ ゴシック" pitchFamily="49" charset="-128"/>
                <a:ea typeface="ＭＳ ゴシック" pitchFamily="49" charset="-128"/>
                <a:cs typeface="Times New Roman" pitchFamily="18" charset="0"/>
              </a:rPr>
              <a:t>働</a:t>
            </a:r>
            <a:r>
              <a:rPr lang="ja-JP" altLang="en-US" sz="1400" b="1" dirty="0">
                <a:solidFill>
                  <a:schemeClr val="bg1"/>
                </a:solidFill>
                <a:latin typeface="Century" pitchFamily="18" charset="0"/>
                <a:ea typeface="ＭＳ ゴシック" pitchFamily="49" charset="-128"/>
                <a:cs typeface="Times New Roman" pitchFamily="18" charset="0"/>
              </a:rPr>
              <a:t> </a:t>
            </a:r>
            <a:r>
              <a:rPr lang="ja-JP" altLang="en-US" sz="1400" b="1" dirty="0" smtClean="0">
                <a:solidFill>
                  <a:schemeClr val="bg1"/>
                </a:solidFill>
                <a:latin typeface="ＭＳ ゴシック" pitchFamily="49" charset="-128"/>
                <a:ea typeface="ＭＳ ゴシック" pitchFamily="49" charset="-128"/>
                <a:cs typeface="Times New Roman" pitchFamily="18" charset="0"/>
              </a:rPr>
              <a:t>局　労働</a:t>
            </a:r>
            <a:r>
              <a:rPr lang="ja-JP" altLang="en-US" sz="1400" b="1" dirty="0">
                <a:solidFill>
                  <a:schemeClr val="bg1"/>
                </a:solidFill>
                <a:latin typeface="ＭＳ ゴシック" pitchFamily="49" charset="-128"/>
                <a:ea typeface="ＭＳ ゴシック" pitchFamily="49" charset="-128"/>
                <a:cs typeface="Times New Roman" pitchFamily="18" charset="0"/>
              </a:rPr>
              <a:t>基準監督</a:t>
            </a:r>
            <a:r>
              <a:rPr lang="ja-JP" altLang="en-US" sz="1400" b="1" dirty="0" smtClean="0">
                <a:solidFill>
                  <a:schemeClr val="bg1"/>
                </a:solidFill>
                <a:latin typeface="ＭＳ ゴシック" pitchFamily="49" charset="-128"/>
                <a:ea typeface="ＭＳ ゴシック" pitchFamily="49" charset="-128"/>
                <a:cs typeface="Times New Roman" pitchFamily="18" charset="0"/>
              </a:rPr>
              <a:t>署　公共</a:t>
            </a:r>
            <a:r>
              <a:rPr lang="ja-JP" altLang="en-US" sz="1400" b="1" dirty="0">
                <a:solidFill>
                  <a:schemeClr val="bg1"/>
                </a:solidFill>
                <a:latin typeface="ＭＳ ゴシック" pitchFamily="49" charset="-128"/>
                <a:ea typeface="ＭＳ ゴシック" pitchFamily="49" charset="-128"/>
                <a:cs typeface="Times New Roman" pitchFamily="18" charset="0"/>
              </a:rPr>
              <a:t>職業</a:t>
            </a:r>
            <a:r>
              <a:rPr lang="ja-JP" altLang="en-US" sz="1400" b="1" dirty="0" smtClean="0">
                <a:solidFill>
                  <a:schemeClr val="bg1"/>
                </a:solidFill>
                <a:latin typeface="ＭＳ ゴシック" pitchFamily="49" charset="-128"/>
                <a:ea typeface="ＭＳ ゴシック" pitchFamily="49" charset="-128"/>
                <a:cs typeface="Times New Roman" pitchFamily="18" charset="0"/>
              </a:rPr>
              <a:t>安定所</a:t>
            </a:r>
            <a:endParaRPr lang="ja-JP" altLang="en-US" sz="1400" b="1" dirty="0">
              <a:solidFill>
                <a:schemeClr val="bg1"/>
              </a:solidFill>
              <a:latin typeface="ＭＳ ゴシック" pitchFamily="49" charset="-128"/>
              <a:ea typeface="ＭＳ ゴシック" pitchFamily="49" charset="-128"/>
              <a:cs typeface="Times New Roman" pitchFamily="18" charset="0"/>
            </a:endParaRPr>
          </a:p>
        </p:txBody>
      </p:sp>
      <p:graphicFrame>
        <p:nvGraphicFramePr>
          <p:cNvPr id="8" name="表 7"/>
          <p:cNvGraphicFramePr>
            <a:graphicFrameLocks noGrp="1"/>
          </p:cNvGraphicFramePr>
          <p:nvPr>
            <p:extLst>
              <p:ext uri="{D42A27DB-BD31-4B8C-83A1-F6EECF244321}">
                <p14:modId xmlns:p14="http://schemas.microsoft.com/office/powerpoint/2010/main" val="168838963"/>
              </p:ext>
            </p:extLst>
          </p:nvPr>
        </p:nvGraphicFramePr>
        <p:xfrm>
          <a:off x="108000" y="8609281"/>
          <a:ext cx="6619371" cy="729405"/>
        </p:xfrm>
        <a:graphic>
          <a:graphicData uri="http://schemas.openxmlformats.org/drawingml/2006/table">
            <a:tbl>
              <a:tblPr>
                <a:tableStyleId>{5940675A-B579-460E-94D1-54222C63F5DA}</a:tableStyleId>
              </a:tblPr>
              <a:tblGrid>
                <a:gridCol w="2006651">
                  <a:extLst>
                    <a:ext uri="{9D8B030D-6E8A-4147-A177-3AD203B41FA5}">
                      <a16:colId xmlns:a16="http://schemas.microsoft.com/office/drawing/2014/main" val="20000"/>
                    </a:ext>
                  </a:extLst>
                </a:gridCol>
                <a:gridCol w="1041094">
                  <a:extLst>
                    <a:ext uri="{9D8B030D-6E8A-4147-A177-3AD203B41FA5}">
                      <a16:colId xmlns:a16="http://schemas.microsoft.com/office/drawing/2014/main" val="20001"/>
                    </a:ext>
                  </a:extLst>
                </a:gridCol>
                <a:gridCol w="3571626">
                  <a:extLst>
                    <a:ext uri="{9D8B030D-6E8A-4147-A177-3AD203B41FA5}">
                      <a16:colId xmlns:a16="http://schemas.microsoft.com/office/drawing/2014/main" val="20002"/>
                    </a:ext>
                  </a:extLst>
                </a:gridCol>
              </a:tblGrid>
              <a:tr h="244037">
                <a:tc>
                  <a:txBody>
                    <a:bodyPr/>
                    <a:lstStyle/>
                    <a:p>
                      <a:pPr algn="ctr">
                        <a:spcAft>
                          <a:spcPts val="0"/>
                        </a:spcAft>
                      </a:pPr>
                      <a:r>
                        <a:rPr lang="ja-JP" sz="1000" b="1" kern="100" dirty="0">
                          <a:solidFill>
                            <a:schemeClr val="bg1"/>
                          </a:solidFill>
                          <a:effectLst/>
                          <a:latin typeface="ＭＳ ゴシック" panose="020B0609070205080204" pitchFamily="49" charset="-128"/>
                          <a:ea typeface="ＭＳ ゴシック" panose="020B0609070205080204" pitchFamily="49" charset="-128"/>
                        </a:rPr>
                        <a:t>最</a:t>
                      </a:r>
                      <a:r>
                        <a:rPr lang="en-US" sz="1000" b="1" kern="100" dirty="0">
                          <a:solidFill>
                            <a:schemeClr val="bg1"/>
                          </a:solidFill>
                          <a:effectLst/>
                          <a:latin typeface="ＭＳ ゴシック" panose="020B0609070205080204" pitchFamily="49" charset="-128"/>
                          <a:ea typeface="ＭＳ ゴシック" panose="020B0609070205080204" pitchFamily="49" charset="-128"/>
                        </a:rPr>
                        <a:t>  </a:t>
                      </a:r>
                      <a:r>
                        <a:rPr lang="ja-JP" sz="1000" b="1" kern="100" dirty="0">
                          <a:solidFill>
                            <a:schemeClr val="bg1"/>
                          </a:solidFill>
                          <a:effectLst/>
                          <a:latin typeface="ＭＳ ゴシック" panose="020B0609070205080204" pitchFamily="49" charset="-128"/>
                          <a:ea typeface="ＭＳ ゴシック" panose="020B0609070205080204" pitchFamily="49" charset="-128"/>
                        </a:rPr>
                        <a:t>低</a:t>
                      </a:r>
                      <a:r>
                        <a:rPr lang="en-US" sz="1000" b="1" kern="100" dirty="0">
                          <a:solidFill>
                            <a:schemeClr val="bg1"/>
                          </a:solidFill>
                          <a:effectLst/>
                          <a:latin typeface="ＭＳ ゴシック" panose="020B0609070205080204" pitchFamily="49" charset="-128"/>
                          <a:ea typeface="ＭＳ ゴシック" panose="020B0609070205080204" pitchFamily="49" charset="-128"/>
                        </a:rPr>
                        <a:t>  </a:t>
                      </a:r>
                      <a:r>
                        <a:rPr lang="ja-JP" sz="1000" b="1" kern="100" dirty="0">
                          <a:solidFill>
                            <a:schemeClr val="bg1"/>
                          </a:solidFill>
                          <a:effectLst/>
                          <a:latin typeface="ＭＳ ゴシック" panose="020B0609070205080204" pitchFamily="49" charset="-128"/>
                          <a:ea typeface="ＭＳ ゴシック" panose="020B0609070205080204" pitchFamily="49" charset="-128"/>
                        </a:rPr>
                        <a:t>賃</a:t>
                      </a:r>
                      <a:r>
                        <a:rPr lang="en-US" sz="1000" b="1" kern="100" dirty="0">
                          <a:solidFill>
                            <a:schemeClr val="bg1"/>
                          </a:solidFill>
                          <a:effectLst/>
                          <a:latin typeface="ＭＳ ゴシック" panose="020B0609070205080204" pitchFamily="49" charset="-128"/>
                          <a:ea typeface="ＭＳ ゴシック" panose="020B0609070205080204" pitchFamily="49" charset="-128"/>
                        </a:rPr>
                        <a:t>  </a:t>
                      </a:r>
                      <a:r>
                        <a:rPr lang="ja-JP" sz="1000" b="1" kern="100" dirty="0">
                          <a:solidFill>
                            <a:schemeClr val="bg1"/>
                          </a:solidFill>
                          <a:effectLst/>
                          <a:latin typeface="ＭＳ ゴシック" panose="020B0609070205080204" pitchFamily="49" charset="-128"/>
                          <a:ea typeface="ＭＳ ゴシック" panose="020B0609070205080204" pitchFamily="49" charset="-128"/>
                        </a:rPr>
                        <a:t>金</a:t>
                      </a:r>
                      <a:r>
                        <a:rPr lang="en-US" sz="1000" b="1" kern="100" dirty="0">
                          <a:solidFill>
                            <a:schemeClr val="bg1"/>
                          </a:solidFill>
                          <a:effectLst/>
                          <a:latin typeface="ＭＳ ゴシック" panose="020B0609070205080204" pitchFamily="49" charset="-128"/>
                          <a:ea typeface="ＭＳ ゴシック" panose="020B0609070205080204" pitchFamily="49" charset="-128"/>
                        </a:rPr>
                        <a:t>  </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a:endParaRPr>
                    </a:p>
                  </a:txBody>
                  <a:tcPr marL="58418" marR="58418" marT="0" marB="0"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ja-JP" sz="1000" b="1" kern="100" dirty="0">
                          <a:solidFill>
                            <a:schemeClr val="bg1"/>
                          </a:solidFill>
                          <a:effectLst/>
                          <a:latin typeface="ＭＳ ゴシック" panose="020B0609070205080204" pitchFamily="49" charset="-128"/>
                          <a:ea typeface="ＭＳ ゴシック" panose="020B0609070205080204" pitchFamily="49" charset="-128"/>
                        </a:rPr>
                        <a:t>時間額</a:t>
                      </a:r>
                      <a:r>
                        <a:rPr lang="en-US" sz="1000" b="1" kern="100" dirty="0">
                          <a:solidFill>
                            <a:schemeClr val="bg1"/>
                          </a:solidFill>
                          <a:effectLst/>
                          <a:latin typeface="ＭＳ ゴシック" panose="020B0609070205080204" pitchFamily="49" charset="-128"/>
                          <a:ea typeface="ＭＳ ゴシック" panose="020B0609070205080204" pitchFamily="49" charset="-128"/>
                        </a:rPr>
                        <a:t> (</a:t>
                      </a:r>
                      <a:r>
                        <a:rPr lang="ja-JP" sz="1000" b="1" kern="100" dirty="0">
                          <a:solidFill>
                            <a:schemeClr val="bg1"/>
                          </a:solidFill>
                          <a:effectLst/>
                          <a:latin typeface="ＭＳ ゴシック" panose="020B0609070205080204" pitchFamily="49" charset="-128"/>
                          <a:ea typeface="ＭＳ ゴシック" panose="020B0609070205080204" pitchFamily="49" charset="-128"/>
                        </a:rPr>
                        <a:t>円</a:t>
                      </a:r>
                      <a:r>
                        <a:rPr lang="en-US" sz="1000" b="1" kern="100" dirty="0">
                          <a:solidFill>
                            <a:schemeClr val="bg1"/>
                          </a:solidFill>
                          <a:effectLst/>
                          <a:latin typeface="ＭＳ ゴシック" panose="020B0609070205080204" pitchFamily="49" charset="-128"/>
                          <a:ea typeface="ＭＳ ゴシック" panose="020B0609070205080204" pitchFamily="49" charset="-128"/>
                        </a:rPr>
                        <a:t>)</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a:endParaRPr>
                    </a:p>
                  </a:txBody>
                  <a:tcPr marL="58418" marR="5841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ja-JP" sz="1000" b="1" kern="100" dirty="0">
                          <a:solidFill>
                            <a:schemeClr val="bg1"/>
                          </a:solidFill>
                          <a:effectLst/>
                          <a:latin typeface="ＭＳ ゴシック" panose="020B0609070205080204" pitchFamily="49" charset="-128"/>
                          <a:ea typeface="ＭＳ ゴシック" panose="020B0609070205080204" pitchFamily="49" charset="-128"/>
                        </a:rPr>
                        <a:t>適 用 労 働 者 の 範 囲</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a:endParaRPr>
                    </a:p>
                  </a:txBody>
                  <a:tcPr marL="58418" marR="58418" marT="0" marB="0" anchor="ctr">
                    <a:lnL w="12700" cap="flat" cmpd="sng" algn="ctr">
                      <a:noFill/>
                      <a:prstDash val="solid"/>
                      <a:round/>
                      <a:headEnd type="none" w="med" len="med"/>
                      <a:tailEnd type="none" w="med" len="med"/>
                    </a:lnL>
                    <a:lnR w="381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85368">
                <a:tc>
                  <a:txBody>
                    <a:bodyPr/>
                    <a:lstStyle/>
                    <a:p>
                      <a:pPr marL="36195" marR="36195" algn="dist">
                        <a:spcAft>
                          <a:spcPts val="0"/>
                        </a:spcAft>
                      </a:pPr>
                      <a:r>
                        <a:rPr lang="ja-JP" altLang="en-US" sz="1600" b="1" kern="100" dirty="0" smtClean="0">
                          <a:solidFill>
                            <a:schemeClr val="bg1"/>
                          </a:solidFill>
                          <a:effectLst/>
                        </a:rPr>
                        <a:t>三重県最低賃金</a:t>
                      </a:r>
                      <a:endParaRPr lang="en-US" altLang="ja-JP" sz="1600" b="1" kern="100" dirty="0" smtClean="0">
                        <a:solidFill>
                          <a:schemeClr val="bg1"/>
                        </a:solidFill>
                        <a:effectLst/>
                      </a:endParaRPr>
                    </a:p>
                    <a:p>
                      <a:pPr marL="36195" marR="36195" algn="dist">
                        <a:spcAft>
                          <a:spcPts val="0"/>
                        </a:spcAft>
                      </a:pPr>
                      <a:r>
                        <a:rPr lang="ja-JP" altLang="en-US" sz="900" b="1" kern="100" dirty="0" smtClean="0">
                          <a:solidFill>
                            <a:schemeClr val="bg1"/>
                          </a:solidFill>
                          <a:effectLst/>
                          <a:latin typeface="Century"/>
                          <a:ea typeface="ＭＳ 明朝"/>
                          <a:cs typeface="Times New Roman"/>
                        </a:rPr>
                        <a:t>令和元年１０月１日から</a:t>
                      </a:r>
                      <a:endParaRPr lang="ja-JP" sz="900" b="1" kern="100" dirty="0">
                        <a:solidFill>
                          <a:schemeClr val="bg1"/>
                        </a:solidFill>
                        <a:effectLst/>
                        <a:latin typeface="Century"/>
                        <a:ea typeface="ＭＳ 明朝"/>
                        <a:cs typeface="Times New Roman"/>
                      </a:endParaRPr>
                    </a:p>
                  </a:txBody>
                  <a:tcPr marL="58418" marR="58418"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kumimoji="1" lang="en-US" altLang="ja-JP" sz="2800" kern="100" dirty="0" smtClean="0">
                          <a:solidFill>
                            <a:schemeClr val="bg1"/>
                          </a:solidFill>
                          <a:effectLst/>
                          <a:latin typeface="HGS創英角ｺﾞｼｯｸUB" panose="020B0900000000000000" pitchFamily="50" charset="-128"/>
                          <a:ea typeface="HGS創英角ｺﾞｼｯｸUB" panose="020B0900000000000000" pitchFamily="50" charset="-128"/>
                          <a:cs typeface="+mn-cs"/>
                        </a:rPr>
                        <a:t>873</a:t>
                      </a:r>
                      <a:endParaRPr kumimoji="1" lang="ja-JP" sz="2800" kern="100" dirty="0">
                        <a:solidFill>
                          <a:schemeClr val="bg1"/>
                        </a:solidFill>
                        <a:effectLst/>
                        <a:latin typeface="HGS創英角ｺﾞｼｯｸUB" panose="020B0900000000000000" pitchFamily="50" charset="-128"/>
                        <a:ea typeface="HGS創英角ｺﾞｼｯｸUB" panose="020B0900000000000000" pitchFamily="50" charset="-128"/>
                        <a:cs typeface="+mn-cs"/>
                      </a:endParaRPr>
                    </a:p>
                  </a:txBody>
                  <a:tcPr marL="58418" marR="5841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344170" marR="38100" indent="-344170" algn="ctr">
                        <a:lnSpc>
                          <a:spcPts val="1050"/>
                        </a:lnSpc>
                        <a:spcAft>
                          <a:spcPts val="0"/>
                        </a:spcAft>
                      </a:pPr>
                      <a:r>
                        <a:rPr lang="en-US" sz="900" kern="100" spc="-70" dirty="0">
                          <a:solidFill>
                            <a:schemeClr val="bg1"/>
                          </a:solidFill>
                          <a:effectLst/>
                        </a:rPr>
                        <a:t> </a:t>
                      </a:r>
                      <a:r>
                        <a:rPr lang="ja-JP" altLang="en-US" sz="900" b="1" kern="100" spc="-70" dirty="0" smtClean="0">
                          <a:solidFill>
                            <a:schemeClr val="bg1"/>
                          </a:solidFill>
                          <a:effectLst/>
                          <a:latin typeface="ＭＳ ゴシック" panose="020B0609070205080204" pitchFamily="49" charset="-128"/>
                          <a:ea typeface="ＭＳ ゴシック" panose="020B0609070205080204" pitchFamily="49" charset="-128"/>
                        </a:rPr>
                        <a:t>　</a:t>
                      </a:r>
                      <a:r>
                        <a:rPr lang="ja-JP" altLang="en-US" sz="1000" b="1" kern="100" spc="-70" dirty="0" smtClean="0">
                          <a:solidFill>
                            <a:schemeClr val="bg1"/>
                          </a:solidFill>
                          <a:effectLst/>
                          <a:latin typeface="ＭＳ ゴシック" panose="020B0609070205080204" pitchFamily="49" charset="-128"/>
                          <a:ea typeface="ＭＳ ゴシック" panose="020B0609070205080204" pitchFamily="49" charset="-128"/>
                        </a:rPr>
                        <a:t>三重県内で働くすべての労働者に適用されます。</a:t>
                      </a:r>
                      <a:endParaRPr lang="en-US" altLang="ja-JP" sz="1000" b="1" kern="100" spc="-70" dirty="0" smtClean="0">
                        <a:solidFill>
                          <a:schemeClr val="bg1"/>
                        </a:solidFill>
                        <a:effectLst/>
                        <a:latin typeface="ＭＳ ゴシック" panose="020B0609070205080204" pitchFamily="49" charset="-128"/>
                        <a:ea typeface="ＭＳ ゴシック" panose="020B0609070205080204" pitchFamily="49" charset="-128"/>
                      </a:endParaRPr>
                    </a:p>
                    <a:p>
                      <a:pPr marL="344170" marR="38100" indent="-344170" algn="ctr">
                        <a:lnSpc>
                          <a:spcPts val="1050"/>
                        </a:lnSpc>
                        <a:spcAft>
                          <a:spcPts val="0"/>
                        </a:spcAft>
                      </a:pPr>
                      <a:r>
                        <a:rPr kumimoji="1" lang="en-US" altLang="ja-JP" sz="900" b="1" kern="100" spc="-70" dirty="0" smtClean="0">
                          <a:solidFill>
                            <a:schemeClr val="bg1"/>
                          </a:solidFill>
                          <a:effectLst/>
                          <a:latin typeface="ＭＳ ゴシック" panose="020B0609070205080204" pitchFamily="49" charset="-128"/>
                          <a:ea typeface="ＭＳ ゴシック" panose="020B0609070205080204" pitchFamily="49" charset="-128"/>
                        </a:rPr>
                        <a:t>※</a:t>
                      </a:r>
                      <a:r>
                        <a:rPr kumimoji="1" lang="ja-JP" altLang="en-US" sz="900" b="1" kern="100" spc="-70" dirty="0" smtClean="0">
                          <a:solidFill>
                            <a:schemeClr val="bg1"/>
                          </a:solidFill>
                          <a:effectLst/>
                          <a:latin typeface="ＭＳ ゴシック" panose="020B0609070205080204" pitchFamily="49" charset="-128"/>
                          <a:ea typeface="ＭＳ ゴシック" panose="020B0609070205080204" pitchFamily="49" charset="-128"/>
                        </a:rPr>
                        <a:t>　ただし、特定最低賃金が適用される労働者を除きます。</a:t>
                      </a:r>
                      <a:endParaRPr kumimoji="1" lang="en-US" altLang="ja-JP" sz="900" b="1" kern="100" spc="-70" dirty="0" smtClean="0">
                        <a:solidFill>
                          <a:schemeClr val="bg1"/>
                        </a:solidFill>
                        <a:effectLst/>
                        <a:latin typeface="ＭＳ ゴシック" panose="020B0609070205080204" pitchFamily="49" charset="-128"/>
                        <a:ea typeface="ＭＳ ゴシック" panose="020B0609070205080204" pitchFamily="49" charset="-128"/>
                      </a:endParaRPr>
                    </a:p>
                    <a:p>
                      <a:pPr marL="344170" marR="38100" indent="-344170" algn="ctr">
                        <a:lnSpc>
                          <a:spcPts val="1050"/>
                        </a:lnSpc>
                        <a:spcAft>
                          <a:spcPts val="0"/>
                        </a:spcAft>
                      </a:pPr>
                      <a:r>
                        <a:rPr kumimoji="1" lang="ja-JP" altLang="en-US" sz="900" b="1" kern="100" spc="-70" dirty="0" smtClean="0">
                          <a:solidFill>
                            <a:schemeClr val="bg1"/>
                          </a:solidFill>
                          <a:effectLst/>
                          <a:latin typeface="ＭＳ ゴシック" panose="020B0609070205080204" pitchFamily="49" charset="-128"/>
                          <a:ea typeface="ＭＳ ゴシック" panose="020B0609070205080204" pitchFamily="49" charset="-128"/>
                        </a:rPr>
                        <a:t>　　詳しくは、三重労働局</a:t>
                      </a:r>
                      <a:r>
                        <a:rPr kumimoji="1" lang="en-US" altLang="ja-JP" sz="900" b="1" kern="100" spc="-70" dirty="0" smtClean="0">
                          <a:solidFill>
                            <a:schemeClr val="bg1"/>
                          </a:solidFill>
                          <a:effectLst/>
                          <a:latin typeface="ＭＳ ゴシック" panose="020B0609070205080204" pitchFamily="49" charset="-128"/>
                          <a:ea typeface="ＭＳ ゴシック" panose="020B0609070205080204" pitchFamily="49" charset="-128"/>
                        </a:rPr>
                        <a:t>HP</a:t>
                      </a:r>
                      <a:r>
                        <a:rPr kumimoji="1" lang="ja-JP" altLang="en-US" sz="900" b="1" kern="100" spc="-70" dirty="0" smtClean="0">
                          <a:solidFill>
                            <a:schemeClr val="bg1"/>
                          </a:solidFill>
                          <a:effectLst/>
                          <a:latin typeface="ＭＳ ゴシック" panose="020B0609070205080204" pitchFamily="49" charset="-128"/>
                          <a:ea typeface="ＭＳ ゴシック" panose="020B0609070205080204" pitchFamily="49" charset="-128"/>
                        </a:rPr>
                        <a:t>などで確認できます。</a:t>
                      </a:r>
                      <a:endParaRPr kumimoji="1" lang="ja-JP" sz="900" b="1" kern="100" spc="-70" dirty="0">
                        <a:solidFill>
                          <a:schemeClr val="bg1"/>
                        </a:solidFill>
                        <a:effectLst/>
                        <a:latin typeface="ＭＳ ゴシック" panose="020B0609070205080204" pitchFamily="49" charset="-128"/>
                        <a:ea typeface="ＭＳ ゴシック" panose="020B0609070205080204" pitchFamily="49" charset="-128"/>
                        <a:cs typeface="+mn-cs"/>
                      </a:endParaRPr>
                    </a:p>
                  </a:txBody>
                  <a:tcPr marL="58418" marR="58418" marT="0" marB="0" anchor="ctr">
                    <a:lnL w="127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9" name="正方形/長方形 8"/>
          <p:cNvSpPr/>
          <p:nvPr/>
        </p:nvSpPr>
        <p:spPr>
          <a:xfrm>
            <a:off x="3645024" y="1712640"/>
            <a:ext cx="3212976"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4024312" y="8193360"/>
            <a:ext cx="196775"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933056" y="8131657"/>
            <a:ext cx="268784" cy="200055"/>
          </a:xfrm>
          <a:prstGeom prst="rect">
            <a:avLst/>
          </a:prstGeom>
          <a:noFill/>
        </p:spPr>
        <p:txBody>
          <a:bodyPr wrap="square" rtlCol="0">
            <a:spAutoFit/>
          </a:bodyPr>
          <a:lstStyle/>
          <a:p>
            <a:r>
              <a:rPr lang="ja-JP" altLang="en-US" sz="700" dirty="0">
                <a:latin typeface="HG丸ｺﾞｼｯｸM-PRO" panose="020F0600000000000000" pitchFamily="50" charset="-128"/>
                <a:ea typeface="HG丸ｺﾞｼｯｸM-PRO" panose="020F0600000000000000" pitchFamily="50" charset="-128"/>
              </a:rPr>
              <a:t>２</a:t>
            </a:r>
            <a:endParaRPr kumimoji="1" lang="ja-JP" altLang="en-US" sz="7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610749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青緑">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2187</TotalTime>
  <Words>483</Words>
  <Application>Microsoft Office PowerPoint</Application>
  <PresentationFormat>A4 210 x 297 mm</PresentationFormat>
  <Paragraphs>46</Paragraphs>
  <Slides>2</Slides>
  <Notes>1</Notes>
  <HiddenSlides>0</HiddenSlides>
  <MMClips>0</MMClips>
  <ScaleCrop>false</ScaleCrop>
  <HeadingPairs>
    <vt:vector size="6" baseType="variant">
      <vt:variant>
        <vt:lpstr>使用されているフォント</vt:lpstr>
      </vt:variant>
      <vt:variant>
        <vt:i4>24</vt:i4>
      </vt:variant>
      <vt:variant>
        <vt:lpstr>テーマ</vt:lpstr>
      </vt:variant>
      <vt:variant>
        <vt:i4>1</vt:i4>
      </vt:variant>
      <vt:variant>
        <vt:lpstr>スライド タイトル</vt:lpstr>
      </vt:variant>
      <vt:variant>
        <vt:i4>2</vt:i4>
      </vt:variant>
    </vt:vector>
  </HeadingPairs>
  <TitlesOfParts>
    <vt:vector size="27" baseType="lpstr">
      <vt:lpstr>Aharoni</vt:lpstr>
      <vt:lpstr>ＤＦ平成明朝体W7</vt:lpstr>
      <vt:lpstr>ＤＨＰ特太ゴシック体</vt:lpstr>
      <vt:lpstr>ＤＨＰ平成明朝体W7</vt:lpstr>
      <vt:lpstr>HGP創英角ｺﾞｼｯｸUB</vt:lpstr>
      <vt:lpstr>HGSｺﾞｼｯｸE</vt:lpstr>
      <vt:lpstr>HGS創英角ｺﾞｼｯｸUB</vt:lpstr>
      <vt:lpstr>HGS創英角ﾎﾟｯﾌﾟ体</vt:lpstr>
      <vt:lpstr>HG丸ｺﾞｼｯｸM-PRO</vt:lpstr>
      <vt:lpstr>HG創英角ﾎﾟｯﾌﾟ体</vt:lpstr>
      <vt:lpstr>Meiryo UI</vt:lpstr>
      <vt:lpstr>Microsoft JhengHei</vt:lpstr>
      <vt:lpstr>ＭＳ Ｐゴシック</vt:lpstr>
      <vt:lpstr>ＭＳ ゴシック</vt:lpstr>
      <vt:lpstr>ＭＳ 明朝</vt:lpstr>
      <vt:lpstr>メイリオ</vt:lpstr>
      <vt:lpstr>游ゴシック</vt:lpstr>
      <vt:lpstr>游ゴシック Light</vt:lpstr>
      <vt:lpstr>Arial</vt:lpstr>
      <vt:lpstr>Calibri</vt:lpstr>
      <vt:lpstr>Century</vt:lpstr>
      <vt:lpstr>Palatino Linotype</vt:lpstr>
      <vt:lpstr>Times New Roman</vt:lpstr>
      <vt:lpstr>Tw Cen MT Condensed Extra Bold</vt: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近藤　慎次郎</dc:creator>
  <cp:lastModifiedBy>mieken</cp:lastModifiedBy>
  <cp:revision>105</cp:revision>
  <cp:lastPrinted>2019-09-18T04:14:39Z</cp:lastPrinted>
  <dcterms:created xsi:type="dcterms:W3CDTF">2018-04-09T23:18:19Z</dcterms:created>
  <dcterms:modified xsi:type="dcterms:W3CDTF">2019-09-26T00:28:28Z</dcterms:modified>
</cp:coreProperties>
</file>