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6"/>
  </p:handoutMasterIdLst>
  <p:sldIdLst>
    <p:sldId id="256" r:id="rId2"/>
    <p:sldId id="257" r:id="rId3"/>
    <p:sldId id="258" r:id="rId4"/>
    <p:sldId id="259" r:id="rId5"/>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25E5CCAF-E506-465C-A490-92F1414188FE}" type="datetimeFigureOut">
              <a:rPr kumimoji="1" lang="ja-JP" altLang="en-US" smtClean="0"/>
              <a:t>2019/7/5</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B3A2D483-B559-49CA-85D1-06A5EA121B57}" type="slidenum">
              <a:rPr kumimoji="1" lang="ja-JP" altLang="en-US" smtClean="0"/>
              <a:t>‹#›</a:t>
            </a:fld>
            <a:endParaRPr kumimoji="1" lang="ja-JP" altLang="en-US"/>
          </a:p>
        </p:txBody>
      </p:sp>
    </p:spTree>
    <p:extLst>
      <p:ext uri="{BB962C8B-B14F-4D97-AF65-F5344CB8AC3E}">
        <p14:creationId xmlns:p14="http://schemas.microsoft.com/office/powerpoint/2010/main" val="343064857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83886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1391834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62ADF6-0A68-40BE-9D77-13C613E7212A}"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84744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smtClean="0"/>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6848924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62ADF6-0A68-40BE-9D77-13C613E7212A}"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231893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smtClean="0"/>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smtClean="0"/>
              <a:t>マスター テキストの書式設定</a:t>
            </a:r>
          </a:p>
        </p:txBody>
      </p:sp>
      <p:sp>
        <p:nvSpPr>
          <p:cNvPr id="5" name="Date Placeholder 4"/>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1718779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19477965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3415726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1920147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2768407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913758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2022320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2992703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1093256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2220628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8B27A9C-925E-4806-9DD1-A2D4B59AF666}" type="datetimeFigureOut">
              <a:rPr kumimoji="1" lang="ja-JP" altLang="en-US" smtClean="0"/>
              <a:t>2019/7/5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746905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8B27A9C-925E-4806-9DD1-A2D4B59AF666}" type="datetimeFigureOut">
              <a:rPr kumimoji="1" lang="ja-JP" altLang="en-US" smtClean="0"/>
              <a:t>2019/7/5</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262ADF6-0A68-40BE-9D77-13C613E7212A}" type="slidenum">
              <a:rPr kumimoji="1" lang="ja-JP" altLang="en-US" smtClean="0"/>
              <a:t>‹#›</a:t>
            </a:fld>
            <a:endParaRPr kumimoji="1" lang="ja-JP" altLang="en-US"/>
          </a:p>
        </p:txBody>
      </p:sp>
    </p:spTree>
    <p:extLst>
      <p:ext uri="{BB962C8B-B14F-4D97-AF65-F5344CB8AC3E}">
        <p14:creationId xmlns:p14="http://schemas.microsoft.com/office/powerpoint/2010/main" val="25936195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623298" y="264016"/>
            <a:ext cx="10006325" cy="1815240"/>
          </a:xfrm>
        </p:spPr>
        <p:txBody>
          <a:bodyPr/>
          <a:lstStyle/>
          <a:p>
            <a:r>
              <a:rPr kumimoji="1" lang="ja-JP" altLang="en-US" dirty="0" smtClean="0"/>
              <a:t>インターネット社会を生き抜く力の育成事業</a:t>
            </a:r>
            <a:endParaRPr kumimoji="1" lang="ja-JP" altLang="en-US" dirty="0"/>
          </a:p>
        </p:txBody>
      </p:sp>
      <p:sp>
        <p:nvSpPr>
          <p:cNvPr id="3" name="サブタイトル 2"/>
          <p:cNvSpPr>
            <a:spLocks noGrp="1"/>
          </p:cNvSpPr>
          <p:nvPr>
            <p:ph type="subTitle" idx="1"/>
          </p:nvPr>
        </p:nvSpPr>
        <p:spPr>
          <a:xfrm>
            <a:off x="2833912" y="2196262"/>
            <a:ext cx="8915399" cy="554473"/>
          </a:xfrm>
        </p:spPr>
        <p:txBody>
          <a:bodyPr>
            <a:normAutofit/>
          </a:bodyPr>
          <a:lstStyle/>
          <a:p>
            <a:pPr algn="r"/>
            <a:r>
              <a:rPr kumimoji="1" lang="ja-JP" altLang="en-US" sz="2800" dirty="0" smtClean="0"/>
              <a:t>三重県教育委員会事務局生徒指導課</a:t>
            </a:r>
            <a:endParaRPr kumimoji="1" lang="ja-JP" altLang="en-US" sz="2800" dirty="0"/>
          </a:p>
        </p:txBody>
      </p:sp>
      <p:sp>
        <p:nvSpPr>
          <p:cNvPr id="4" name="テキスト ボックス 3"/>
          <p:cNvSpPr txBox="1"/>
          <p:nvPr/>
        </p:nvSpPr>
        <p:spPr>
          <a:xfrm>
            <a:off x="2833912" y="3036532"/>
            <a:ext cx="9194956" cy="1631216"/>
          </a:xfrm>
          <a:prstGeom prst="rect">
            <a:avLst/>
          </a:prstGeom>
          <a:noFill/>
        </p:spPr>
        <p:txBody>
          <a:bodyPr wrap="square" rtlCol="0">
            <a:spAutoFit/>
          </a:bodyPr>
          <a:lstStyle/>
          <a:p>
            <a:r>
              <a:rPr kumimoji="1" lang="ja-JP" altLang="en-US" sz="2800" dirty="0" smtClean="0"/>
              <a:t>●みえネットスキルアップサポート</a:t>
            </a:r>
            <a:endParaRPr kumimoji="1" lang="en-US" altLang="ja-JP" sz="2800" dirty="0" smtClean="0"/>
          </a:p>
          <a:p>
            <a:r>
              <a:rPr kumimoji="1" lang="ja-JP" altLang="en-US" sz="2400" dirty="0" smtClean="0"/>
              <a:t>　</a:t>
            </a:r>
            <a:r>
              <a:rPr kumimoji="1" lang="ja-JP" altLang="en-US" sz="2400" dirty="0" smtClean="0">
                <a:solidFill>
                  <a:srgbClr val="FF0000"/>
                </a:solidFill>
              </a:rPr>
              <a:t>子どもたち</a:t>
            </a:r>
            <a:r>
              <a:rPr kumimoji="1" lang="ja-JP" altLang="en-US" sz="2400" dirty="0" smtClean="0"/>
              <a:t>のインターネットの適切な利用等に対する、知識・</a:t>
            </a:r>
            <a:endParaRPr kumimoji="1" lang="en-US" altLang="ja-JP" sz="2400" dirty="0" smtClean="0"/>
          </a:p>
          <a:p>
            <a:r>
              <a:rPr kumimoji="1" lang="ja-JP" altLang="en-US" sz="2400" dirty="0" smtClean="0"/>
              <a:t>　態度の育成を図ることを目指して作成したものです。</a:t>
            </a:r>
            <a:endParaRPr kumimoji="1" lang="en-US" altLang="ja-JP" sz="2400" dirty="0" smtClean="0"/>
          </a:p>
          <a:p>
            <a:endParaRPr kumimoji="1" lang="ja-JP" altLang="en-US" sz="2400" dirty="0"/>
          </a:p>
        </p:txBody>
      </p:sp>
      <p:sp>
        <p:nvSpPr>
          <p:cNvPr id="5" name="テキスト ボックス 4"/>
          <p:cNvSpPr txBox="1"/>
          <p:nvPr/>
        </p:nvSpPr>
        <p:spPr>
          <a:xfrm>
            <a:off x="2833912" y="4667748"/>
            <a:ext cx="9194956" cy="1631216"/>
          </a:xfrm>
          <a:prstGeom prst="rect">
            <a:avLst/>
          </a:prstGeom>
          <a:noFill/>
        </p:spPr>
        <p:txBody>
          <a:bodyPr wrap="square" rtlCol="0">
            <a:spAutoFit/>
          </a:bodyPr>
          <a:lstStyle/>
          <a:p>
            <a:r>
              <a:rPr kumimoji="1" lang="ja-JP" altLang="en-US" sz="2800" dirty="0" smtClean="0"/>
              <a:t>●ネットトラブルから子どもたちを守るために</a:t>
            </a:r>
            <a:endParaRPr kumimoji="1" lang="en-US" altLang="ja-JP" sz="2800" dirty="0" smtClean="0"/>
          </a:p>
          <a:p>
            <a:r>
              <a:rPr kumimoji="1" lang="ja-JP" altLang="en-US" sz="2400" dirty="0" smtClean="0"/>
              <a:t>　インターネットの危険性や家庭でのルールづくりの必要性等、</a:t>
            </a:r>
            <a:endParaRPr kumimoji="1" lang="en-US" altLang="ja-JP" sz="2400" dirty="0" smtClean="0"/>
          </a:p>
          <a:p>
            <a:r>
              <a:rPr kumimoji="1" lang="ja-JP" altLang="en-US" sz="2400" dirty="0" smtClean="0"/>
              <a:t>　</a:t>
            </a:r>
            <a:r>
              <a:rPr kumimoji="1" lang="ja-JP" altLang="en-US" sz="2400" dirty="0" smtClean="0">
                <a:solidFill>
                  <a:srgbClr val="FF0000"/>
                </a:solidFill>
              </a:rPr>
              <a:t>保護者</a:t>
            </a:r>
            <a:r>
              <a:rPr kumimoji="1" lang="ja-JP" altLang="en-US" sz="2400" dirty="0" smtClean="0"/>
              <a:t>の役割を周知するために作成したものです。</a:t>
            </a:r>
            <a:endParaRPr kumimoji="1" lang="en-US" altLang="ja-JP" sz="2400" dirty="0" smtClean="0"/>
          </a:p>
          <a:p>
            <a:endParaRPr kumimoji="1" lang="ja-JP" altLang="en-US" sz="2400" dirty="0"/>
          </a:p>
        </p:txBody>
      </p:sp>
    </p:spTree>
    <p:extLst>
      <p:ext uri="{BB962C8B-B14F-4D97-AF65-F5344CB8AC3E}">
        <p14:creationId xmlns:p14="http://schemas.microsoft.com/office/powerpoint/2010/main" val="261767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71223" y="701384"/>
            <a:ext cx="10419008" cy="869840"/>
          </a:xfrm>
        </p:spPr>
        <p:txBody>
          <a:bodyPr>
            <a:normAutofit/>
          </a:bodyPr>
          <a:lstStyle/>
          <a:p>
            <a:r>
              <a:rPr kumimoji="1" lang="ja-JP" altLang="en-US" sz="4000" dirty="0" smtClean="0"/>
              <a:t>みえネットスキルアップサポートの活用例</a:t>
            </a:r>
            <a:endParaRPr kumimoji="1" lang="ja-JP" altLang="en-US" sz="5400" dirty="0"/>
          </a:p>
        </p:txBody>
      </p:sp>
      <p:sp>
        <p:nvSpPr>
          <p:cNvPr id="3" name="コンテンツ プレースホルダー 2"/>
          <p:cNvSpPr>
            <a:spLocks noGrp="1"/>
          </p:cNvSpPr>
          <p:nvPr>
            <p:ph idx="1"/>
          </p:nvPr>
        </p:nvSpPr>
        <p:spPr>
          <a:xfrm>
            <a:off x="2121258" y="1571225"/>
            <a:ext cx="9868973" cy="5544355"/>
          </a:xfrm>
        </p:spPr>
        <p:txBody>
          <a:bodyPr>
            <a:normAutofit/>
          </a:bodyPr>
          <a:lstStyle/>
          <a:p>
            <a:r>
              <a:rPr kumimoji="1" lang="ja-JP" altLang="en-US" sz="2800" dirty="0" smtClean="0"/>
              <a:t>①問題を児童生徒分印刷し、配付し解答させる。</a:t>
            </a:r>
            <a:endParaRPr kumimoji="1" lang="en-US" altLang="ja-JP" sz="2800" dirty="0" smtClean="0"/>
          </a:p>
          <a:p>
            <a:pPr marL="0" indent="0">
              <a:buNone/>
            </a:pPr>
            <a:r>
              <a:rPr lang="en-US" altLang="ja-JP" sz="2800" dirty="0"/>
              <a:t>	</a:t>
            </a:r>
            <a:r>
              <a:rPr lang="ja-JP" altLang="en-US" sz="2800" dirty="0"/>
              <a:t>（問題は</a:t>
            </a:r>
            <a:r>
              <a:rPr lang="en-US" altLang="ja-JP" sz="2800" dirty="0"/>
              <a:t>20</a:t>
            </a:r>
            <a:r>
              <a:rPr lang="ja-JP" altLang="en-US" sz="2800" dirty="0"/>
              <a:t>問</a:t>
            </a:r>
            <a:r>
              <a:rPr lang="ja-JP" altLang="en-US" sz="2800" dirty="0" smtClean="0"/>
              <a:t>）</a:t>
            </a:r>
            <a:r>
              <a:rPr lang="en-US" altLang="ja-JP" sz="2400" dirty="0" smtClean="0"/>
              <a:t>※</a:t>
            </a:r>
            <a:r>
              <a:rPr lang="ja-JP" altLang="en-US" sz="2400" dirty="0" smtClean="0"/>
              <a:t>やり方にもよりますが、</a:t>
            </a:r>
            <a:r>
              <a:rPr lang="en-US" altLang="ja-JP" sz="2400" dirty="0" smtClean="0"/>
              <a:t>20</a:t>
            </a:r>
            <a:r>
              <a:rPr lang="ja-JP" altLang="en-US" sz="2400" dirty="0" smtClean="0"/>
              <a:t>分程度必要です。</a:t>
            </a:r>
            <a:endParaRPr kumimoji="1" lang="en-US" altLang="ja-JP" sz="2400" dirty="0" smtClean="0"/>
          </a:p>
          <a:p>
            <a:r>
              <a:rPr kumimoji="1" lang="ja-JP" altLang="en-US" sz="2800" dirty="0" smtClean="0"/>
              <a:t>②集計表に正解している項目に１を入力する。</a:t>
            </a:r>
            <a:endParaRPr kumimoji="1" lang="en-US" altLang="ja-JP" sz="2800" dirty="0" smtClean="0"/>
          </a:p>
          <a:p>
            <a:r>
              <a:rPr kumimoji="1" lang="ja-JP" altLang="en-US" sz="2800" dirty="0" smtClean="0"/>
              <a:t>③解説資料をモニターに表示しながら解説する。</a:t>
            </a:r>
            <a:endParaRPr kumimoji="1" lang="en-US" altLang="ja-JP" sz="2800" dirty="0" smtClean="0"/>
          </a:p>
          <a:p>
            <a:pPr marL="0" indent="0">
              <a:buNone/>
            </a:pPr>
            <a:r>
              <a:rPr lang="ja-JP" altLang="en-US" sz="2800" dirty="0" smtClean="0"/>
              <a:t>　（</a:t>
            </a:r>
            <a:r>
              <a:rPr lang="ja-JP" altLang="en-US" sz="2800" dirty="0"/>
              <a:t>クラスの正解の程度に合わせて選択して解説</a:t>
            </a:r>
            <a:r>
              <a:rPr lang="ja-JP" altLang="en-US" sz="2800" dirty="0" smtClean="0"/>
              <a:t>）</a:t>
            </a:r>
            <a:endParaRPr lang="en-US" altLang="ja-JP" sz="2800" dirty="0" smtClean="0"/>
          </a:p>
          <a:p>
            <a:r>
              <a:rPr lang="ja-JP" altLang="en-US" sz="2800" dirty="0" smtClean="0"/>
              <a:t>④各児童生徒のレーダーチャートを印刷し配付する。</a:t>
            </a:r>
            <a:endParaRPr lang="en-US" altLang="ja-JP" sz="2800" dirty="0" smtClean="0"/>
          </a:p>
          <a:p>
            <a:r>
              <a:rPr lang="ja-JP" altLang="en-US" sz="2800" dirty="0" smtClean="0"/>
              <a:t>⑤解答編を配付して、家でも保護者の人とやってみるよう伝える。</a:t>
            </a:r>
            <a:endParaRPr lang="en-US" altLang="ja-JP" sz="2800" dirty="0" smtClean="0"/>
          </a:p>
          <a:p>
            <a:r>
              <a:rPr lang="ja-JP" altLang="en-US" sz="2800" dirty="0" smtClean="0"/>
              <a:t>⑥できれば、数ヶ月後に①～④を再度行い、定着度を確かめる。</a:t>
            </a:r>
            <a:r>
              <a:rPr lang="en-US" altLang="ja-JP" sz="2800" dirty="0" smtClean="0"/>
              <a:t>2</a:t>
            </a:r>
            <a:r>
              <a:rPr lang="ja-JP" altLang="en-US" sz="2800" dirty="0" smtClean="0"/>
              <a:t>回目の集計表に入力すれば</a:t>
            </a:r>
            <a:r>
              <a:rPr lang="en-US" altLang="ja-JP" sz="2800" dirty="0" smtClean="0"/>
              <a:t>1</a:t>
            </a:r>
            <a:r>
              <a:rPr lang="ja-JP" altLang="en-US" sz="2800" dirty="0" smtClean="0"/>
              <a:t>回目との比較ができる。</a:t>
            </a:r>
            <a:endParaRPr lang="en-US" altLang="ja-JP" sz="2800" dirty="0"/>
          </a:p>
          <a:p>
            <a:endParaRPr kumimoji="1" lang="en-US" altLang="ja-JP" sz="2800" dirty="0" smtClean="0"/>
          </a:p>
          <a:p>
            <a:pPr marL="0" indent="0">
              <a:buNone/>
            </a:pPr>
            <a:endParaRPr kumimoji="1" lang="en-US" altLang="ja-JP" sz="2800" dirty="0" smtClean="0"/>
          </a:p>
          <a:p>
            <a:pPr marL="0" indent="0">
              <a:buNone/>
            </a:pPr>
            <a:endParaRPr kumimoji="1" lang="ja-JP" altLang="en-US" sz="2800" dirty="0"/>
          </a:p>
        </p:txBody>
      </p:sp>
    </p:spTree>
    <p:extLst>
      <p:ext uri="{BB962C8B-B14F-4D97-AF65-F5344CB8AC3E}">
        <p14:creationId xmlns:p14="http://schemas.microsoft.com/office/powerpoint/2010/main" val="4113074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71223" y="373487"/>
            <a:ext cx="10419008" cy="1197737"/>
          </a:xfrm>
        </p:spPr>
        <p:txBody>
          <a:bodyPr>
            <a:normAutofit/>
          </a:bodyPr>
          <a:lstStyle/>
          <a:p>
            <a:r>
              <a:rPr kumimoji="1" lang="ja-JP" altLang="en-US" dirty="0" smtClean="0"/>
              <a:t>「ネットトラブルから子どもたちを守るために」</a:t>
            </a:r>
            <a:r>
              <a:rPr kumimoji="1" lang="en-US" altLang="ja-JP" dirty="0" smtClean="0"/>
              <a:t/>
            </a:r>
            <a:br>
              <a:rPr kumimoji="1" lang="en-US" altLang="ja-JP" dirty="0" smtClean="0"/>
            </a:br>
            <a:r>
              <a:rPr kumimoji="1" lang="ja-JP" altLang="en-US" dirty="0" smtClean="0"/>
              <a:t>　の活用について</a:t>
            </a:r>
            <a:endParaRPr kumimoji="1" lang="ja-JP" altLang="en-US" sz="5400" dirty="0"/>
          </a:p>
        </p:txBody>
      </p:sp>
      <p:sp>
        <p:nvSpPr>
          <p:cNvPr id="3" name="コンテンツ プレースホルダー 2"/>
          <p:cNvSpPr>
            <a:spLocks noGrp="1"/>
          </p:cNvSpPr>
          <p:nvPr>
            <p:ph idx="1"/>
          </p:nvPr>
        </p:nvSpPr>
        <p:spPr>
          <a:xfrm>
            <a:off x="2323027" y="1571225"/>
            <a:ext cx="8915400" cy="4351274"/>
          </a:xfrm>
        </p:spPr>
        <p:txBody>
          <a:bodyPr>
            <a:normAutofit fontScale="85000" lnSpcReduction="10000"/>
          </a:bodyPr>
          <a:lstStyle/>
          <a:p>
            <a:r>
              <a:rPr kumimoji="1" lang="ja-JP" altLang="en-US" sz="2800" dirty="0" smtClean="0"/>
              <a:t>本資料は保護者啓発用に作成したものです。例えば、ＰＴＡの会議、保護者説明会、各種懇談会、新入生説明会などで活用してください。</a:t>
            </a:r>
            <a:endParaRPr kumimoji="1" lang="en-US" altLang="ja-JP" sz="2800" dirty="0" smtClean="0"/>
          </a:p>
          <a:p>
            <a:r>
              <a:rPr lang="ja-JP" altLang="en-US" sz="2800" dirty="0" smtClean="0"/>
              <a:t>平成</a:t>
            </a:r>
            <a:r>
              <a:rPr lang="en-US" altLang="ja-JP" sz="2800" dirty="0" smtClean="0"/>
              <a:t>30</a:t>
            </a:r>
            <a:r>
              <a:rPr lang="ja-JP" altLang="en-US" sz="2800" dirty="0" smtClean="0"/>
              <a:t>年度「スマートフォン等の使用に関する実態調査」において、</a:t>
            </a:r>
            <a:r>
              <a:rPr lang="ja-JP" altLang="ja-JP" sz="2800" dirty="0" smtClean="0"/>
              <a:t>児童</a:t>
            </a:r>
            <a:r>
              <a:rPr lang="ja-JP" altLang="ja-JP" sz="2800" dirty="0"/>
              <a:t>生徒への指導と保護者への啓発を併せて実施している学校は、スマホを２時間以上使用している割合やネットトラブル等にあった割合が、そうでない学校と比較して低いという結果が</a:t>
            </a:r>
            <a:r>
              <a:rPr lang="ja-JP" altLang="ja-JP" sz="2800" dirty="0" smtClean="0"/>
              <a:t>見られます</a:t>
            </a:r>
            <a:r>
              <a:rPr lang="ja-JP" altLang="en-US" sz="2800" dirty="0" smtClean="0"/>
              <a:t>ので、是非ご活用ください</a:t>
            </a:r>
            <a:r>
              <a:rPr lang="ja-JP" altLang="ja-JP" sz="2800" dirty="0" smtClean="0"/>
              <a:t>。</a:t>
            </a:r>
            <a:endParaRPr kumimoji="1" lang="en-US" altLang="ja-JP" sz="2800" dirty="0" smtClean="0"/>
          </a:p>
          <a:p>
            <a:r>
              <a:rPr lang="ja-JP" altLang="en-US" sz="2800" dirty="0"/>
              <a:t>教員が語れるように口述もつけて</a:t>
            </a:r>
            <a:r>
              <a:rPr lang="ja-JP" altLang="en-US" sz="2800" dirty="0" smtClean="0"/>
              <a:t>あります</a:t>
            </a:r>
            <a:r>
              <a:rPr lang="ja-JP" altLang="en-US" sz="2800" dirty="0"/>
              <a:t>。</a:t>
            </a:r>
            <a:endParaRPr lang="en-US" altLang="ja-JP" sz="2800" dirty="0"/>
          </a:p>
          <a:p>
            <a:r>
              <a:rPr lang="ja-JP" altLang="en-US" sz="2800" dirty="0" smtClean="0"/>
              <a:t>時間としては、</a:t>
            </a:r>
            <a:r>
              <a:rPr lang="en-US" altLang="ja-JP" sz="2800" dirty="0" smtClean="0"/>
              <a:t>20</a:t>
            </a:r>
            <a:r>
              <a:rPr lang="ja-JP" altLang="en-US" sz="2800" dirty="0" smtClean="0"/>
              <a:t>分～</a:t>
            </a:r>
            <a:r>
              <a:rPr lang="en-US" altLang="ja-JP" sz="2800" dirty="0" smtClean="0"/>
              <a:t>30</a:t>
            </a:r>
            <a:r>
              <a:rPr lang="ja-JP" altLang="en-US" sz="2800" dirty="0" smtClean="0"/>
              <a:t>分程度です。</a:t>
            </a:r>
            <a:endParaRPr lang="en-US" altLang="ja-JP" sz="2800" dirty="0" smtClean="0"/>
          </a:p>
          <a:p>
            <a:r>
              <a:rPr lang="ja-JP" altLang="en-US" sz="2800" dirty="0" smtClean="0"/>
              <a:t>学校の実状に合わせて編集してご活用ください。</a:t>
            </a:r>
            <a:endParaRPr lang="en-US" altLang="ja-JP" sz="2800" dirty="0" smtClean="0"/>
          </a:p>
          <a:p>
            <a:endParaRPr lang="en-US" altLang="ja-JP" sz="2800" dirty="0"/>
          </a:p>
          <a:p>
            <a:endParaRPr kumimoji="1" lang="en-US" altLang="ja-JP" sz="2800" dirty="0" smtClean="0"/>
          </a:p>
          <a:p>
            <a:endParaRPr kumimoji="1" lang="en-US" altLang="ja-JP" sz="2800" dirty="0" smtClean="0"/>
          </a:p>
          <a:p>
            <a:pPr marL="0" indent="0">
              <a:buNone/>
            </a:pPr>
            <a:endParaRPr kumimoji="1" lang="en-US" altLang="ja-JP" sz="2800" dirty="0" smtClean="0"/>
          </a:p>
          <a:p>
            <a:pPr marL="0" indent="0">
              <a:buNone/>
            </a:pPr>
            <a:endParaRPr kumimoji="1" lang="ja-JP" altLang="en-US" sz="2800" dirty="0"/>
          </a:p>
        </p:txBody>
      </p:sp>
    </p:spTree>
    <p:extLst>
      <p:ext uri="{BB962C8B-B14F-4D97-AF65-F5344CB8AC3E}">
        <p14:creationId xmlns:p14="http://schemas.microsoft.com/office/powerpoint/2010/main" val="1404977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76531" y="206062"/>
            <a:ext cx="8332630" cy="1184856"/>
          </a:xfrm>
        </p:spPr>
        <p:txBody>
          <a:bodyPr>
            <a:normAutofit fontScale="90000"/>
          </a:bodyPr>
          <a:lstStyle/>
          <a:p>
            <a:r>
              <a:rPr kumimoji="1" lang="ja-JP" altLang="en-US" dirty="0" smtClean="0"/>
              <a:t>昨年度まで行われていた「ネット啓発講座」</a:t>
            </a:r>
            <a:r>
              <a:rPr lang="ja-JP" altLang="en-US" dirty="0" smtClean="0"/>
              <a:t>の受講後の保護者の声</a:t>
            </a:r>
            <a:endParaRPr kumimoji="1" lang="ja-JP" altLang="en-US" dirty="0"/>
          </a:p>
        </p:txBody>
      </p:sp>
      <p:sp>
        <p:nvSpPr>
          <p:cNvPr id="3" name="コンテンツ プレースホルダー 2"/>
          <p:cNvSpPr>
            <a:spLocks noGrp="1"/>
          </p:cNvSpPr>
          <p:nvPr>
            <p:ph idx="1"/>
          </p:nvPr>
        </p:nvSpPr>
        <p:spPr>
          <a:xfrm>
            <a:off x="2446986" y="1390917"/>
            <a:ext cx="9208394" cy="4893973"/>
          </a:xfrm>
        </p:spPr>
        <p:txBody>
          <a:bodyPr>
            <a:normAutofit fontScale="92500"/>
          </a:bodyPr>
          <a:lstStyle/>
          <a:p>
            <a:pPr defTabSz="914400"/>
            <a:r>
              <a:rPr lang="ja-JP" altLang="en-US" sz="22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ルール化し、危険性を子どもに伝えるのも必要かと思いました。一方で、緊急時や災害時には便　　利なアイテムなので、必要性もわかりあっていかなければと思いました。　　　　　　　　　　　　　　　　　　　　　　　　　　　　　　　　</a:t>
            </a:r>
            <a:r>
              <a:rPr lang="ja-JP" altLang="en-US" sz="19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（小学</a:t>
            </a:r>
            <a:r>
              <a:rPr lang="ja-JP" altLang="en-US" sz="1900" b="1" dirty="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５年生の</a:t>
            </a:r>
            <a:r>
              <a:rPr lang="ja-JP" altLang="en-US" sz="19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保護者）</a:t>
            </a:r>
            <a:r>
              <a:rPr lang="ja-JP" altLang="en-US" sz="22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　　　　　　　　　　　　　　　　　　　　　　　　　　　　　　　　　　　　　　　　　　　　　　　　　　　　　　　　　　　　　　　　　　　　　　　　　　　　　　　　　　　　　　</a:t>
            </a:r>
            <a:endParaRPr lang="en-US" altLang="ja-JP" sz="22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a:p>
            <a:pPr defTabSz="914400"/>
            <a:r>
              <a:rPr lang="ja-JP" altLang="en-US" sz="22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フィルタリングが大切な事は知っていたけれど、保護者の目が一番のフィルタリングになることを改めて感じた。持たせる前に子どもとしっかり話し合って、約束を守れるようなら持たせようと思った。　　　　　　　　　</a:t>
            </a:r>
            <a:r>
              <a:rPr lang="ja-JP" altLang="en-US" sz="2200" b="1" dirty="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　</a:t>
            </a:r>
            <a:r>
              <a:rPr lang="ja-JP" altLang="en-US" sz="22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　　　　　　</a:t>
            </a:r>
            <a:r>
              <a:rPr lang="ja-JP" altLang="en-US" sz="19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（小学６年生の保護者）</a:t>
            </a:r>
          </a:p>
          <a:p>
            <a:pPr defTabSz="914400"/>
            <a:r>
              <a:rPr lang="ja-JP" altLang="en-US" sz="22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子どもの安全のためにも自分も勉強しないといけないと思いました。与えるだけでは無責任だなと思いました。危険がたくさんあることが分かったので、子どもも交えて話し合いたいと思いました。　　　　　　　　　　　　　　　　　</a:t>
            </a:r>
            <a:r>
              <a:rPr lang="ja-JP" altLang="en-US" sz="19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（中学１年生の保護者）</a:t>
            </a:r>
          </a:p>
          <a:p>
            <a:pPr defTabSz="914400"/>
            <a:r>
              <a:rPr lang="ja-JP" altLang="en-US" sz="22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便利だが、使い方を誤るととても危険なので親の私たちが充分な知識と子どもたちの見守りをする事が大事だと思いました。　　　　　　　　　　</a:t>
            </a:r>
            <a:r>
              <a:rPr lang="ja-JP" altLang="en-US" sz="19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（中学２年生の保護者）</a:t>
            </a:r>
          </a:p>
          <a:p>
            <a:pPr defTabSz="914400"/>
            <a:r>
              <a:rPr lang="en-US" altLang="ja-JP" sz="22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 </a:t>
            </a:r>
            <a:r>
              <a:rPr lang="ja-JP" altLang="en-US" sz="22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子どもを信用するのとしっかり大人が守る事との違いを考えさせられました。また、子どもともコミュニケーションを毎日とる事が必要だと思う。</a:t>
            </a:r>
            <a:r>
              <a:rPr lang="ja-JP" altLang="en-US" sz="1900" b="1" dirty="0" smtClean="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rPr>
              <a:t>　（中学３年生の保護者）</a:t>
            </a:r>
            <a:endParaRPr lang="ja-JP" altLang="en-US" sz="1900" b="1" dirty="0">
              <a:solidFill>
                <a:schemeClr val="tx1"/>
              </a:solidFill>
              <a:effectLst>
                <a:outerShdw blurRad="38100" dist="38100" dir="2700000" algn="tl">
                  <a:srgbClr val="000000">
                    <a:alpha val="43137"/>
                  </a:srgbClr>
                </a:outerShdw>
              </a:effectLst>
              <a:latin typeface="ＭＳ Ｐゴシック" panose="020B0600070205080204" pitchFamily="50" charset="-128"/>
              <a:ea typeface="ＭＳ Ｐゴシック" panose="020B0600070205080204" pitchFamily="50" charset="-128"/>
            </a:endParaRPr>
          </a:p>
        </p:txBody>
      </p:sp>
      <p:pic>
        <p:nvPicPr>
          <p:cNvPr id="9" name="図 8"/>
          <p:cNvPicPr>
            <a:picLocks noChangeAspect="1"/>
          </p:cNvPicPr>
          <p:nvPr/>
        </p:nvPicPr>
        <p:blipFill>
          <a:blip r:embed="rId2"/>
          <a:stretch>
            <a:fillRect/>
          </a:stretch>
        </p:blipFill>
        <p:spPr>
          <a:xfrm>
            <a:off x="10406129" y="206062"/>
            <a:ext cx="1519705" cy="1084260"/>
          </a:xfrm>
          <a:prstGeom prst="rect">
            <a:avLst/>
          </a:prstGeom>
        </p:spPr>
      </p:pic>
    </p:spTree>
    <p:extLst>
      <p:ext uri="{BB962C8B-B14F-4D97-AF65-F5344CB8AC3E}">
        <p14:creationId xmlns:p14="http://schemas.microsoft.com/office/powerpoint/2010/main" val="4177539932"/>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255</TotalTime>
  <Words>226</Words>
  <Application>Microsoft Office PowerPoint</Application>
  <PresentationFormat>ワイド画面</PresentationFormat>
  <Paragraphs>33</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ＭＳ Ｐゴシック</vt:lpstr>
      <vt:lpstr>メイリオ</vt:lpstr>
      <vt:lpstr>游ゴシック</vt:lpstr>
      <vt:lpstr>Arial</vt:lpstr>
      <vt:lpstr>Century Gothic</vt:lpstr>
      <vt:lpstr>Wingdings 3</vt:lpstr>
      <vt:lpstr>ウィスプ</vt:lpstr>
      <vt:lpstr>インターネット社会を生き抜く力の育成事業</vt:lpstr>
      <vt:lpstr>みえネットスキルアップサポートの活用例</vt:lpstr>
      <vt:lpstr>「ネットトラブルから子どもたちを守るために」 　の活用について</vt:lpstr>
      <vt:lpstr>昨年度まで行われていた「ネット啓発講座」の受講後の保護者の声</vt:lpstr>
    </vt:vector>
  </TitlesOfParts>
  <Company>mieken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インターネット社会を生き抜く力の育成事業</dc:title>
  <dc:creator>mieken</dc:creator>
  <cp:lastModifiedBy>mieken</cp:lastModifiedBy>
  <cp:revision>24</cp:revision>
  <cp:lastPrinted>2019-07-05T02:09:19Z</cp:lastPrinted>
  <dcterms:created xsi:type="dcterms:W3CDTF">2019-06-20T23:35:56Z</dcterms:created>
  <dcterms:modified xsi:type="dcterms:W3CDTF">2019-07-05T02:11:31Z</dcterms:modified>
</cp:coreProperties>
</file>