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43"/>
  </p:notesMasterIdLst>
  <p:handoutMasterIdLst>
    <p:handoutMasterId r:id="rId44"/>
  </p:handoutMasterIdLst>
  <p:sldIdLst>
    <p:sldId id="256" r:id="rId2"/>
    <p:sldId id="339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4" r:id="rId26"/>
    <p:sldId id="257" r:id="rId27"/>
    <p:sldId id="258" r:id="rId28"/>
    <p:sldId id="321" r:id="rId29"/>
    <p:sldId id="322" r:id="rId30"/>
    <p:sldId id="259" r:id="rId31"/>
    <p:sldId id="260" r:id="rId32"/>
    <p:sldId id="323" r:id="rId33"/>
    <p:sldId id="324" r:id="rId34"/>
    <p:sldId id="313" r:id="rId35"/>
    <p:sldId id="314" r:id="rId36"/>
    <p:sldId id="315" r:id="rId37"/>
    <p:sldId id="316" r:id="rId38"/>
    <p:sldId id="317" r:id="rId39"/>
    <p:sldId id="318" r:id="rId40"/>
    <p:sldId id="319" r:id="rId41"/>
    <p:sldId id="320" r:id="rId42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454FC-DF4C-4A00-BF14-CAF63F49BCEC}" type="datetimeFigureOut">
              <a:rPr kumimoji="1" lang="ja-JP" altLang="en-US" smtClean="0"/>
              <a:t>2019/6/12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7CD05-4392-418F-A4C6-2316CA640C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5067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F0C3E-4930-411D-9713-505AF164FFD1}" type="datetimeFigureOut">
              <a:rPr kumimoji="1" lang="ja-JP" altLang="en-US" smtClean="0"/>
              <a:t>2019/6/12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AE5DF-0A2D-42FF-BB34-C22388FE53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937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タイトル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フリーフォーム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コネクタ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付プレースホルダー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A98AF03-7270-45C2-A683-C5E353EF01A5}" type="datetime4">
              <a:rPr lang="en-US" smtClean="0"/>
              <a:pPr/>
              <a:t>June 12, 2019</a:t>
            </a:fld>
            <a:endParaRPr lang="en-US" dirty="0"/>
          </a:p>
        </p:txBody>
      </p:sp>
      <p:sp>
        <p:nvSpPr>
          <p:cNvPr id="19" name="フッター プレースホルダー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スライド番号プレースホルダー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June 12, 2019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June 12, 2019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June 12, 2019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June 12, 2019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山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山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June 12, 2019</a:t>
            </a:fld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June 12, 2019</a:t>
            </a:fld>
            <a:endParaRPr 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June 12, 2019</a:t>
            </a:fld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June 12, 2019</a:t>
            </a:fld>
            <a:endParaRPr 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FC49BF1-FCD3-4395-8FF6-0047AF66228E}" type="datetime4">
              <a:rPr lang="en-US" smtClean="0"/>
              <a:pPr/>
              <a:t>June 12, 2019</a:t>
            </a:fld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A861222-2C8B-4501-BE87-6797EC025925}" type="datetime4">
              <a:rPr lang="en-US" smtClean="0"/>
              <a:pPr/>
              <a:t>June 12, 2019</a:t>
            </a:fld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8" name="フリーフォーム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フリーフォーム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山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山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フリーフォーム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直線コネクタ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タイトル プレースホルダー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0" name="テキスト プレースホルダー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6C01193-8287-4834-A286-6B880643E934}" type="datetime4">
              <a:rPr lang="en-US" smtClean="0"/>
              <a:pPr/>
              <a:t>June 12, 2019</a:t>
            </a:fld>
            <a:endParaRPr lang="en-US"/>
          </a:p>
        </p:txBody>
      </p:sp>
      <p:sp>
        <p:nvSpPr>
          <p:cNvPr id="22" name="フッター プレースホルダー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1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55985" y="2636912"/>
            <a:ext cx="79928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6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みえ</a:t>
            </a:r>
            <a:r>
              <a:rPr kumimoji="1" lang="ja-JP" altLang="en-US" sz="46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ネットスキルアップサポート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264371" y="5791408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三重県教育委員会</a:t>
            </a:r>
            <a:endParaRPr kumimoji="1" lang="ja-JP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3527" y="476672"/>
            <a:ext cx="4940843" cy="1077218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事後指導のための参考資料</a:t>
            </a:r>
          </a:p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（中学校編）</a:t>
            </a:r>
          </a:p>
        </p:txBody>
      </p:sp>
    </p:spTree>
    <p:extLst>
      <p:ext uri="{BB962C8B-B14F-4D97-AF65-F5344CB8AC3E}">
        <p14:creationId xmlns:p14="http://schemas.microsoft.com/office/powerpoint/2010/main" val="43173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角丸四角形 6"/>
          <p:cNvSpPr/>
          <p:nvPr/>
        </p:nvSpPr>
        <p:spPr>
          <a:xfrm>
            <a:off x="179512" y="260648"/>
            <a:ext cx="8784976" cy="15121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b="1" dirty="0"/>
              <a:t>◇</a:t>
            </a:r>
            <a:r>
              <a:rPr kumimoji="1" lang="ja-JP" altLang="en-US" sz="2800" b="1" dirty="0" smtClean="0"/>
              <a:t>問題５</a:t>
            </a:r>
          </a:p>
          <a:p>
            <a:r>
              <a:rPr kumimoji="1" lang="ja-JP" altLang="en-US" sz="2800" b="1" dirty="0" smtClean="0"/>
              <a:t>　 個人</a:t>
            </a:r>
            <a:r>
              <a:rPr kumimoji="1" lang="ja-JP" altLang="en-US" sz="2800" b="1" dirty="0"/>
              <a:t>情報</a:t>
            </a:r>
            <a:r>
              <a:rPr kumimoji="1" lang="ja-JP" altLang="en-US" sz="2800" b="1" dirty="0" smtClean="0"/>
              <a:t>に</a:t>
            </a:r>
            <a:r>
              <a:rPr kumimoji="1" lang="ja-JP" altLang="en-US" sz="2800" b="1" dirty="0"/>
              <a:t>ついての</a:t>
            </a:r>
            <a:r>
              <a:rPr kumimoji="1" lang="ja-JP" altLang="en-US" sz="2800" b="1" dirty="0" smtClean="0"/>
              <a:t>説明</a:t>
            </a:r>
            <a:r>
              <a:rPr kumimoji="1" lang="ja-JP" altLang="en-US" sz="2800" b="1" dirty="0"/>
              <a:t>です。最も正しいものはどれですか</a:t>
            </a:r>
            <a:r>
              <a:rPr kumimoji="1" lang="ja-JP" altLang="en-US" sz="2800" b="1" dirty="0" smtClean="0"/>
              <a:t>。</a:t>
            </a:r>
            <a:endParaRPr kumimoji="1" lang="ja-JP" altLang="en-US" sz="28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3388" y="2210087"/>
            <a:ext cx="86211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+mj-ea"/>
              </a:rPr>
              <a:t>１</a:t>
            </a:r>
            <a:r>
              <a:rPr kumimoji="1" lang="ja-JP" altLang="en-US" sz="2800" b="1" dirty="0" smtClean="0">
                <a:latin typeface="+mj-ea"/>
              </a:rPr>
              <a:t>．</a:t>
            </a:r>
            <a:r>
              <a:rPr kumimoji="1" lang="ja-JP" altLang="en-US" sz="2800" b="1" dirty="0">
                <a:latin typeface="+mj-ea"/>
              </a:rPr>
              <a:t>学校や近所のできごとなど、情報の</a:t>
            </a:r>
            <a:r>
              <a:rPr kumimoji="1" lang="ja-JP" altLang="en-US" sz="2800" b="1" dirty="0" smtClean="0">
                <a:latin typeface="+mj-ea"/>
              </a:rPr>
              <a:t>組み合わせから、</a:t>
            </a:r>
          </a:p>
          <a:p>
            <a:r>
              <a:rPr kumimoji="1" lang="ja-JP" altLang="en-US" sz="2800" b="1" dirty="0">
                <a:latin typeface="+mj-ea"/>
              </a:rPr>
              <a:t> </a:t>
            </a:r>
            <a:r>
              <a:rPr kumimoji="1" lang="ja-JP" altLang="en-US" sz="2800" b="1" dirty="0" smtClean="0">
                <a:latin typeface="+mj-ea"/>
              </a:rPr>
              <a:t>だれ</a:t>
            </a:r>
            <a:r>
              <a:rPr kumimoji="1" lang="ja-JP" altLang="en-US" sz="2800" b="1" dirty="0">
                <a:latin typeface="+mj-ea"/>
              </a:rPr>
              <a:t>か分かってしまう情報は個人情報</a:t>
            </a:r>
            <a:r>
              <a:rPr kumimoji="1" lang="ja-JP" altLang="en-US" sz="2800" b="1" dirty="0" smtClean="0">
                <a:latin typeface="+mj-ea"/>
              </a:rPr>
              <a:t>にあたる</a:t>
            </a:r>
            <a:r>
              <a:rPr kumimoji="1" lang="ja-JP" altLang="en-US" sz="2800" b="1" dirty="0">
                <a:latin typeface="+mj-ea"/>
              </a:rPr>
              <a:t>。</a:t>
            </a:r>
            <a:endParaRPr kumimoji="1" lang="en-US" altLang="ja-JP" sz="2800" b="1" dirty="0">
              <a:latin typeface="+mj-ea"/>
            </a:endParaRPr>
          </a:p>
          <a:p>
            <a:endParaRPr kumimoji="1" lang="ja-JP" altLang="en-US" sz="11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２</a:t>
            </a:r>
            <a:r>
              <a:rPr kumimoji="1" lang="ja-JP" altLang="en-US" sz="2800" b="1" dirty="0" smtClean="0">
                <a:latin typeface="+mj-ea"/>
                <a:ea typeface="+mj-ea"/>
              </a:rPr>
              <a:t>．身近</a:t>
            </a:r>
            <a:r>
              <a:rPr kumimoji="1" lang="ja-JP" altLang="en-US" sz="2800" b="1" dirty="0">
                <a:latin typeface="+mj-ea"/>
                <a:ea typeface="+mj-ea"/>
              </a:rPr>
              <a:t>な人や学校の友だちが知って</a:t>
            </a:r>
            <a:r>
              <a:rPr kumimoji="1" lang="ja-JP" altLang="en-US" sz="2800" b="1" dirty="0" smtClean="0">
                <a:latin typeface="+mj-ea"/>
                <a:ea typeface="+mj-ea"/>
              </a:rPr>
              <a:t>いる情報で</a:t>
            </a:r>
            <a:r>
              <a:rPr kumimoji="1" lang="ja-JP" altLang="en-US" sz="2800" b="1" dirty="0">
                <a:latin typeface="+mj-ea"/>
                <a:ea typeface="+mj-ea"/>
              </a:rPr>
              <a:t>あれば</a:t>
            </a:r>
            <a:r>
              <a:rPr kumimoji="1" lang="ja-JP" altLang="en-US" sz="2800" b="1" dirty="0" smtClean="0">
                <a:latin typeface="+mj-ea"/>
                <a:ea typeface="+mj-ea"/>
              </a:rPr>
              <a:t>、 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en-US" altLang="ja-JP" sz="2800" b="1" dirty="0">
                <a:latin typeface="+mj-ea"/>
                <a:ea typeface="+mj-ea"/>
              </a:rPr>
              <a:t> </a:t>
            </a:r>
            <a:r>
              <a:rPr kumimoji="1" lang="ja-JP" altLang="en-US" sz="2800" b="1" dirty="0" smtClean="0">
                <a:latin typeface="+mj-ea"/>
                <a:ea typeface="+mj-ea"/>
              </a:rPr>
              <a:t>個人</a:t>
            </a:r>
            <a:r>
              <a:rPr kumimoji="1" lang="ja-JP" altLang="en-US" sz="2800" b="1" dirty="0">
                <a:latin typeface="+mj-ea"/>
                <a:ea typeface="+mj-ea"/>
              </a:rPr>
              <a:t>情報とはいえない</a:t>
            </a:r>
            <a:r>
              <a:rPr kumimoji="1" lang="ja-JP" altLang="en-US" sz="2800" b="1" dirty="0" smtClean="0">
                <a:latin typeface="+mj-ea"/>
                <a:ea typeface="+mj-ea"/>
              </a:rPr>
              <a:t>。</a:t>
            </a:r>
            <a:endParaRPr kumimoji="1" lang="ja-JP" altLang="en-US" sz="2800" b="1" dirty="0">
              <a:latin typeface="+mj-ea"/>
              <a:ea typeface="+mj-ea"/>
            </a:endParaRPr>
          </a:p>
          <a:p>
            <a:endParaRPr kumimoji="1" lang="ja-JP" altLang="en-US" sz="11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 smtClean="0">
                <a:latin typeface="+mj-ea"/>
                <a:ea typeface="+mj-ea"/>
              </a:rPr>
              <a:t>３．スマートフォンでとった写真を、インターネット上に</a:t>
            </a:r>
            <a:r>
              <a:rPr kumimoji="1" lang="ja-JP" altLang="en-US" sz="2800" b="1" dirty="0" err="1" smtClean="0">
                <a:latin typeface="+mj-ea"/>
                <a:ea typeface="+mj-ea"/>
              </a:rPr>
              <a:t>け</a:t>
            </a:r>
            <a:r>
              <a:rPr kumimoji="1" lang="ja-JP" altLang="en-US" sz="2800" b="1" dirty="0" smtClean="0">
                <a:latin typeface="+mj-ea"/>
                <a:ea typeface="+mj-ea"/>
              </a:rPr>
              <a:t>  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en-US" altLang="ja-JP" sz="2800" b="1" dirty="0">
                <a:latin typeface="+mj-ea"/>
                <a:ea typeface="+mj-ea"/>
              </a:rPr>
              <a:t> </a:t>
            </a:r>
            <a:r>
              <a:rPr kumimoji="1" lang="ja-JP" altLang="en-US" sz="2800" b="1" dirty="0" err="1" smtClean="0">
                <a:latin typeface="+mj-ea"/>
                <a:ea typeface="+mj-ea"/>
              </a:rPr>
              <a:t>いさい</a:t>
            </a:r>
            <a:r>
              <a:rPr kumimoji="1" lang="ja-JP" altLang="en-US" sz="2800" b="1" dirty="0" smtClean="0">
                <a:latin typeface="+mj-ea"/>
                <a:ea typeface="+mj-ea"/>
              </a:rPr>
              <a:t>しても、だれが</a:t>
            </a:r>
            <a:r>
              <a:rPr kumimoji="1" lang="ja-JP" altLang="en-US" sz="2800" b="1" dirty="0">
                <a:latin typeface="+mj-ea"/>
                <a:ea typeface="+mj-ea"/>
              </a:rPr>
              <a:t>どこ</a:t>
            </a:r>
            <a:r>
              <a:rPr kumimoji="1" lang="ja-JP" altLang="en-US" sz="2800" b="1" dirty="0" smtClean="0">
                <a:latin typeface="+mj-ea"/>
                <a:ea typeface="+mj-ea"/>
              </a:rPr>
              <a:t>でとったか絶対に</a:t>
            </a:r>
            <a:r>
              <a:rPr kumimoji="1" lang="ja-JP" altLang="en-US" sz="2800" b="1" dirty="0">
                <a:latin typeface="+mj-ea"/>
                <a:ea typeface="+mj-ea"/>
              </a:rPr>
              <a:t>分かる</a:t>
            </a:r>
            <a:r>
              <a:rPr kumimoji="1" lang="ja-JP" altLang="en-US" sz="2800" b="1" dirty="0" smtClean="0">
                <a:latin typeface="+mj-ea"/>
                <a:ea typeface="+mj-ea"/>
              </a:rPr>
              <a:t>ことは 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en-US" altLang="ja-JP" sz="2800" b="1" dirty="0">
                <a:latin typeface="+mj-ea"/>
                <a:ea typeface="+mj-ea"/>
              </a:rPr>
              <a:t> </a:t>
            </a:r>
            <a:r>
              <a:rPr kumimoji="1" lang="ja-JP" altLang="en-US" sz="2800" b="1" dirty="0" smtClean="0">
                <a:latin typeface="+mj-ea"/>
                <a:ea typeface="+mj-ea"/>
              </a:rPr>
              <a:t>ない</a:t>
            </a:r>
            <a:r>
              <a:rPr kumimoji="1" lang="ja-JP" altLang="en-US" sz="2800" b="1" dirty="0">
                <a:latin typeface="+mj-ea"/>
                <a:ea typeface="+mj-ea"/>
              </a:rPr>
              <a:t>ので、個人情報に</a:t>
            </a:r>
            <a:r>
              <a:rPr kumimoji="1" lang="ja-JP" altLang="en-US" sz="2800" b="1" dirty="0" smtClean="0">
                <a:latin typeface="+mj-ea"/>
                <a:ea typeface="+mj-ea"/>
              </a:rPr>
              <a:t>はあたらない</a:t>
            </a:r>
            <a:r>
              <a:rPr kumimoji="1" lang="ja-JP" altLang="en-US" sz="2800" b="1" dirty="0">
                <a:latin typeface="+mj-ea"/>
                <a:ea typeface="+mj-ea"/>
              </a:rPr>
              <a:t>。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343388" y="1988840"/>
            <a:ext cx="8621100" cy="1296144"/>
          </a:xfrm>
          <a:prstGeom prst="round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83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326334" y="1772816"/>
            <a:ext cx="45252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atin typeface="+mj-ea"/>
                <a:ea typeface="+mj-ea"/>
              </a:rPr>
              <a:t>　住所、名前、電話番号だけが個人情報ではありません。組み合わせれば、個人が特定できてしまう情報も個人情報です。</a:t>
            </a:r>
            <a:endParaRPr kumimoji="1" lang="ja-JP" altLang="en-US" sz="3200" b="1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3402" y="5011005"/>
            <a:ext cx="8447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n-ea"/>
              </a:rPr>
              <a:t>　</a:t>
            </a:r>
            <a:r>
              <a:rPr kumimoji="1" lang="ja-JP" altLang="en-US" sz="3200" b="1" u="sng" dirty="0">
                <a:solidFill>
                  <a:srgbClr val="FF0000"/>
                </a:solidFill>
                <a:latin typeface="+mj-ea"/>
                <a:ea typeface="+mj-ea"/>
              </a:rPr>
              <a:t>個人</a:t>
            </a:r>
            <a:r>
              <a:rPr kumimoji="1" lang="ja-JP" altLang="en-US" sz="3200" b="1" u="sng" dirty="0" smtClean="0">
                <a:solidFill>
                  <a:srgbClr val="FF0000"/>
                </a:solidFill>
                <a:latin typeface="+mj-ea"/>
                <a:ea typeface="+mj-ea"/>
              </a:rPr>
              <a:t>情報の取り扱いには、十分注意しましょう。</a:t>
            </a:r>
            <a:endParaRPr kumimoji="1" lang="ja-JP" altLang="en-US" sz="3200" b="1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00" y="1381935"/>
            <a:ext cx="3358635" cy="276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51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角丸四角形 6"/>
          <p:cNvSpPr/>
          <p:nvPr/>
        </p:nvSpPr>
        <p:spPr>
          <a:xfrm>
            <a:off x="61245" y="174786"/>
            <a:ext cx="903316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b="1" dirty="0"/>
              <a:t>◇</a:t>
            </a:r>
            <a:r>
              <a:rPr kumimoji="1" lang="ja-JP" altLang="en-US" sz="2800" b="1" dirty="0" smtClean="0"/>
              <a:t>問題</a:t>
            </a:r>
            <a:r>
              <a:rPr kumimoji="1" lang="ja-JP" altLang="en-US" sz="2800" b="1" dirty="0"/>
              <a:t>６</a:t>
            </a:r>
            <a:endParaRPr kumimoji="1" lang="ja-JP" altLang="en-US" sz="2800" b="1" dirty="0" smtClean="0"/>
          </a:p>
          <a:p>
            <a:r>
              <a:rPr kumimoji="1" lang="ja-JP" altLang="en-US" sz="2800" b="1" dirty="0" smtClean="0"/>
              <a:t>　 </a:t>
            </a:r>
            <a:r>
              <a:rPr kumimoji="1" lang="ja-JP" altLang="en-US" sz="2700" b="1" dirty="0" smtClean="0"/>
              <a:t>インターネット上</a:t>
            </a:r>
            <a:r>
              <a:rPr kumimoji="1" lang="ja-JP" altLang="en-US" sz="2700" b="1" dirty="0"/>
              <a:t>では、パスワードを設定します。パスワードについての説明として、</a:t>
            </a:r>
            <a:r>
              <a:rPr kumimoji="1" lang="ja-JP" altLang="en-US" sz="2700" b="1" dirty="0" smtClean="0"/>
              <a:t>最も正しい</a:t>
            </a:r>
            <a:r>
              <a:rPr kumimoji="1" lang="ja-JP" altLang="en-US" sz="2700" b="1" dirty="0"/>
              <a:t>ものはどれですか</a:t>
            </a:r>
            <a:r>
              <a:rPr kumimoji="1" lang="ja-JP" altLang="en-US" sz="2700" b="1" dirty="0" smtClean="0"/>
              <a:t>。</a:t>
            </a:r>
            <a:endParaRPr kumimoji="1" lang="ja-JP" altLang="en-US" sz="27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4691" y="1942945"/>
            <a:ext cx="876779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atin typeface="+mj-ea"/>
                <a:ea typeface="+mj-ea"/>
              </a:rPr>
              <a:t>１．ニセ</a:t>
            </a:r>
            <a:r>
              <a:rPr kumimoji="1" lang="ja-JP" altLang="en-US" sz="2800" b="1" dirty="0">
                <a:latin typeface="+mj-ea"/>
                <a:ea typeface="+mj-ea"/>
              </a:rPr>
              <a:t>のホームページを作り、</a:t>
            </a:r>
            <a:r>
              <a:rPr kumimoji="1" lang="ja-JP" altLang="en-US" sz="2800" b="1" dirty="0" smtClean="0">
                <a:latin typeface="+mj-ea"/>
                <a:ea typeface="+mj-ea"/>
              </a:rPr>
              <a:t>パスワードなど</a:t>
            </a:r>
            <a:r>
              <a:rPr kumimoji="1" lang="ja-JP" altLang="en-US" sz="2800" b="1" dirty="0">
                <a:latin typeface="+mj-ea"/>
                <a:ea typeface="+mj-ea"/>
              </a:rPr>
              <a:t>を入力</a:t>
            </a:r>
            <a:r>
              <a:rPr kumimoji="1" lang="ja-JP" altLang="en-US" sz="2800" b="1" dirty="0" smtClean="0">
                <a:latin typeface="+mj-ea"/>
                <a:ea typeface="+mj-ea"/>
              </a:rPr>
              <a:t>させ 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en-US" altLang="ja-JP" sz="2800" b="1" dirty="0">
                <a:latin typeface="+mj-ea"/>
                <a:ea typeface="+mj-ea"/>
              </a:rPr>
              <a:t> </a:t>
            </a:r>
            <a:r>
              <a:rPr kumimoji="1" lang="en-US" altLang="ja-JP" sz="2800" b="1" dirty="0" smtClean="0">
                <a:latin typeface="+mj-ea"/>
                <a:ea typeface="+mj-ea"/>
              </a:rPr>
              <a:t> </a:t>
            </a:r>
            <a:r>
              <a:rPr kumimoji="1" lang="ja-JP" altLang="en-US" sz="2800" b="1" dirty="0" smtClean="0">
                <a:latin typeface="+mj-ea"/>
                <a:ea typeface="+mj-ea"/>
              </a:rPr>
              <a:t>る手口があることから</a:t>
            </a:r>
            <a:r>
              <a:rPr kumimoji="1" lang="ja-JP" altLang="en-US" sz="2800" b="1" dirty="0">
                <a:latin typeface="+mj-ea"/>
                <a:ea typeface="+mj-ea"/>
              </a:rPr>
              <a:t>、</a:t>
            </a:r>
            <a:r>
              <a:rPr kumimoji="1" lang="ja-JP" altLang="en-US" sz="2800" b="1" dirty="0" smtClean="0">
                <a:latin typeface="+mj-ea"/>
                <a:ea typeface="+mj-ea"/>
              </a:rPr>
              <a:t>パスワードがぬすまれる</a:t>
            </a:r>
            <a:r>
              <a:rPr kumimoji="1" lang="en-US" altLang="ja-JP" sz="2800" b="1" dirty="0" smtClean="0">
                <a:latin typeface="+mj-ea"/>
                <a:ea typeface="+mj-ea"/>
              </a:rPr>
              <a:t> </a:t>
            </a:r>
            <a:r>
              <a:rPr kumimoji="1" lang="ja-JP" altLang="en-US" sz="2800" b="1" dirty="0" smtClean="0">
                <a:latin typeface="+mj-ea"/>
                <a:ea typeface="+mj-ea"/>
              </a:rPr>
              <a:t>ことが  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en-US" altLang="ja-JP" sz="2800" b="1" dirty="0">
                <a:latin typeface="+mj-ea"/>
                <a:ea typeface="+mj-ea"/>
              </a:rPr>
              <a:t> </a:t>
            </a:r>
            <a:r>
              <a:rPr kumimoji="1" lang="en-US" altLang="ja-JP" sz="2800" b="1" dirty="0" smtClean="0">
                <a:latin typeface="+mj-ea"/>
                <a:ea typeface="+mj-ea"/>
              </a:rPr>
              <a:t> </a:t>
            </a:r>
            <a:r>
              <a:rPr kumimoji="1" lang="ja-JP" altLang="en-US" sz="2800" b="1" dirty="0" smtClean="0">
                <a:latin typeface="+mj-ea"/>
                <a:ea typeface="+mj-ea"/>
              </a:rPr>
              <a:t>ないよう、定期的にパスワードを変更する必要がある。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endParaRPr kumimoji="1" lang="ja-JP" altLang="en-US" sz="1100" b="1" dirty="0">
              <a:latin typeface="+mj-ea"/>
              <a:ea typeface="+mj-ea"/>
            </a:endParaRPr>
          </a:p>
          <a:p>
            <a:r>
              <a:rPr kumimoji="1" lang="ja-JP" altLang="en-US" sz="2800" b="1" dirty="0" smtClean="0">
                <a:latin typeface="+mj-ea"/>
                <a:ea typeface="+mj-ea"/>
              </a:rPr>
              <a:t>２．パソコンに保存されている写真やファイルは、インター　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　</a:t>
            </a:r>
            <a:r>
              <a:rPr kumimoji="1" lang="ja-JP" altLang="en-US" sz="2800" b="1" dirty="0" smtClean="0">
                <a:latin typeface="+mj-ea"/>
                <a:ea typeface="+mj-ea"/>
              </a:rPr>
              <a:t>ネットにつなげなければ、ぬすまれることはないので、 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en-US" altLang="ja-JP" sz="2800" b="1" dirty="0">
                <a:latin typeface="+mj-ea"/>
                <a:ea typeface="+mj-ea"/>
              </a:rPr>
              <a:t> </a:t>
            </a:r>
            <a:r>
              <a:rPr kumimoji="1" lang="en-US" altLang="ja-JP" sz="2800" b="1" dirty="0" smtClean="0">
                <a:latin typeface="+mj-ea"/>
                <a:ea typeface="+mj-ea"/>
              </a:rPr>
              <a:t> </a:t>
            </a:r>
            <a:r>
              <a:rPr kumimoji="1" lang="ja-JP" altLang="en-US" sz="2800" b="1" dirty="0" smtClean="0">
                <a:latin typeface="+mj-ea"/>
                <a:ea typeface="+mj-ea"/>
              </a:rPr>
              <a:t>パスワードを設定する必要はない。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endParaRPr kumimoji="1" lang="ja-JP" altLang="en-US" sz="1100" b="1" dirty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３</a:t>
            </a:r>
            <a:r>
              <a:rPr kumimoji="1" lang="ja-JP" altLang="en-US" sz="2800" b="1" dirty="0" smtClean="0">
                <a:latin typeface="+mj-ea"/>
                <a:ea typeface="+mj-ea"/>
              </a:rPr>
              <a:t>．困ったときのために、パスワード</a:t>
            </a:r>
            <a:r>
              <a:rPr kumimoji="1" lang="ja-JP" altLang="en-US" sz="2800" b="1" dirty="0">
                <a:latin typeface="+mj-ea"/>
                <a:ea typeface="+mj-ea"/>
              </a:rPr>
              <a:t>を友だちに事前に</a:t>
            </a:r>
            <a:r>
              <a:rPr kumimoji="1" lang="ja-JP" altLang="en-US" sz="2800" b="1" dirty="0" smtClean="0">
                <a:latin typeface="+mj-ea"/>
                <a:ea typeface="+mj-ea"/>
              </a:rPr>
              <a:t>教 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en-US" altLang="ja-JP" sz="2800" b="1" dirty="0">
                <a:latin typeface="+mj-ea"/>
                <a:ea typeface="+mj-ea"/>
              </a:rPr>
              <a:t> </a:t>
            </a:r>
            <a:r>
              <a:rPr kumimoji="1" lang="en-US" altLang="ja-JP" sz="2800" b="1" dirty="0" smtClean="0">
                <a:latin typeface="+mj-ea"/>
                <a:ea typeface="+mj-ea"/>
              </a:rPr>
              <a:t> </a:t>
            </a:r>
            <a:r>
              <a:rPr kumimoji="1" lang="ja-JP" altLang="en-US" sz="2800" b="1" dirty="0" smtClean="0">
                <a:latin typeface="+mj-ea"/>
                <a:ea typeface="+mj-ea"/>
              </a:rPr>
              <a:t>えておくことが大切である。</a:t>
            </a:r>
            <a:endParaRPr kumimoji="1" lang="ja-JP" altLang="en-US" sz="2800" b="1" dirty="0">
              <a:latin typeface="+mj-ea"/>
              <a:ea typeface="+mj-ea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190452" y="1927060"/>
            <a:ext cx="8801147" cy="1429932"/>
          </a:xfrm>
          <a:prstGeom prst="round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80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01584" y="1484784"/>
            <a:ext cx="44908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+mj-ea"/>
                <a:ea typeface="+mj-ea"/>
              </a:rPr>
              <a:t>　</a:t>
            </a:r>
            <a:r>
              <a:rPr kumimoji="1" lang="ja-JP" altLang="en-US" sz="3200" b="1" dirty="0" smtClean="0">
                <a:latin typeface="+mj-ea"/>
                <a:ea typeface="+mj-ea"/>
              </a:rPr>
              <a:t>不用意にＩＤやパスワードを入力したり、教えたりしないように、気をつけましょう。</a:t>
            </a:r>
            <a:endParaRPr kumimoji="1" lang="ja-JP" altLang="en-US" sz="3200" b="1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27584" y="4366026"/>
            <a:ext cx="76935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n-ea"/>
              </a:rPr>
              <a:t>　</a:t>
            </a:r>
            <a:r>
              <a:rPr kumimoji="1" lang="ja-JP" altLang="en-US" sz="3200" b="1" u="sng" dirty="0" smtClean="0">
                <a:solidFill>
                  <a:srgbClr val="FF0000"/>
                </a:solidFill>
                <a:latin typeface="+mj-ea"/>
                <a:ea typeface="+mj-ea"/>
              </a:rPr>
              <a:t>ＩＤやパスワードは、各サイトに別々のものを設定（せってい）し、定期的にパスワードの変更（へんこう）を行いましょう。</a:t>
            </a:r>
            <a:endParaRPr kumimoji="1" lang="ja-JP" altLang="en-US" sz="3200" b="1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98" y="1196752"/>
            <a:ext cx="3769269" cy="292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08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角丸四角形 6"/>
          <p:cNvSpPr/>
          <p:nvPr/>
        </p:nvSpPr>
        <p:spPr>
          <a:xfrm>
            <a:off x="179512" y="476672"/>
            <a:ext cx="8784976" cy="18722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b="1" dirty="0"/>
              <a:t>◇</a:t>
            </a:r>
            <a:r>
              <a:rPr kumimoji="1" lang="ja-JP" altLang="en-US" sz="2800" b="1" dirty="0" smtClean="0"/>
              <a:t>問題</a:t>
            </a:r>
            <a:r>
              <a:rPr kumimoji="1" lang="ja-JP" altLang="en-US" sz="2800" b="1" dirty="0"/>
              <a:t>７</a:t>
            </a:r>
            <a:endParaRPr kumimoji="1" lang="ja-JP" altLang="en-US" sz="2800" b="1" dirty="0" smtClean="0"/>
          </a:p>
          <a:p>
            <a:r>
              <a:rPr kumimoji="1" lang="ja-JP" altLang="en-US" sz="2800" b="1" dirty="0" smtClean="0"/>
              <a:t>　 インターネット</a:t>
            </a:r>
            <a:r>
              <a:rPr kumimoji="1" lang="ja-JP" altLang="en-US" sz="2800" b="1" dirty="0"/>
              <a:t>で見つけた画像を自分のサイトにのせるために、気をつけなければならないこととして、最も正しいものはどれですか</a:t>
            </a:r>
            <a:r>
              <a:rPr kumimoji="1" lang="ja-JP" altLang="en-US" sz="2800" b="1" dirty="0" smtClean="0"/>
              <a:t>。</a:t>
            </a:r>
            <a:endParaRPr kumimoji="1" lang="ja-JP" altLang="en-US" sz="28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4029" y="2708920"/>
            <a:ext cx="806920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+mj-ea"/>
                <a:ea typeface="+mj-ea"/>
              </a:rPr>
              <a:t>１．</a:t>
            </a:r>
            <a:r>
              <a:rPr kumimoji="1" lang="ja-JP" altLang="en-US" sz="2800" b="1" dirty="0" smtClean="0">
                <a:latin typeface="+mj-ea"/>
                <a:ea typeface="+mj-ea"/>
              </a:rPr>
              <a:t>画像</a:t>
            </a:r>
            <a:r>
              <a:rPr kumimoji="1" lang="ja-JP" altLang="en-US" sz="2800" b="1" dirty="0">
                <a:latin typeface="+mj-ea"/>
                <a:ea typeface="+mj-ea"/>
              </a:rPr>
              <a:t>をそのまま使うことの許可</a:t>
            </a:r>
            <a:r>
              <a:rPr kumimoji="1" lang="ja-JP" altLang="en-US" sz="2800" b="1" dirty="0" smtClean="0">
                <a:latin typeface="+mj-ea"/>
                <a:ea typeface="+mj-ea"/>
              </a:rPr>
              <a:t>を得ていない</a:t>
            </a:r>
            <a:r>
              <a:rPr kumimoji="1" lang="ja-JP" altLang="en-US" sz="2800" b="1" dirty="0">
                <a:latin typeface="+mj-ea"/>
                <a:ea typeface="+mj-ea"/>
              </a:rPr>
              <a:t>ので</a:t>
            </a:r>
            <a:r>
              <a:rPr kumimoji="1" lang="ja-JP" altLang="en-US" sz="2800" b="1" dirty="0" smtClean="0">
                <a:latin typeface="+mj-ea"/>
                <a:ea typeface="+mj-ea"/>
              </a:rPr>
              <a:t>、</a:t>
            </a:r>
          </a:p>
          <a:p>
            <a:r>
              <a:rPr kumimoji="1" lang="ja-JP" altLang="en-US" sz="2800" b="1" dirty="0">
                <a:latin typeface="+mj-ea"/>
                <a:ea typeface="+mj-ea"/>
              </a:rPr>
              <a:t>　</a:t>
            </a:r>
            <a:r>
              <a:rPr kumimoji="1" lang="ja-JP" altLang="en-US" sz="2800" b="1" dirty="0" smtClean="0">
                <a:latin typeface="+mj-ea"/>
                <a:ea typeface="+mj-ea"/>
              </a:rPr>
              <a:t>ソフト</a:t>
            </a:r>
            <a:r>
              <a:rPr kumimoji="1" lang="ja-JP" altLang="en-US" sz="2800" b="1" dirty="0">
                <a:latin typeface="+mj-ea"/>
                <a:ea typeface="+mj-ea"/>
              </a:rPr>
              <a:t>を使って加工し利用する。　　　　　　　　　　　　　　　　　　　　　　　　　　　　　　　　　　　　　　　　　　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endParaRPr kumimoji="1" lang="en-US" altLang="ja-JP" sz="1100" b="1" dirty="0">
              <a:latin typeface="+mj-ea"/>
              <a:ea typeface="+mj-ea"/>
            </a:endParaRPr>
          </a:p>
          <a:p>
            <a:r>
              <a:rPr kumimoji="1" lang="ja-JP" altLang="en-US" sz="2800" b="1" dirty="0" smtClean="0">
                <a:latin typeface="+mj-ea"/>
                <a:ea typeface="+mj-ea"/>
              </a:rPr>
              <a:t>２．画像</a:t>
            </a:r>
            <a:r>
              <a:rPr kumimoji="1" lang="ja-JP" altLang="en-US" sz="2800" b="1" dirty="0">
                <a:latin typeface="+mj-ea"/>
                <a:ea typeface="+mj-ea"/>
              </a:rPr>
              <a:t>がのっているホームページの利用の注意</a:t>
            </a:r>
            <a:r>
              <a:rPr kumimoji="1" lang="ja-JP" altLang="en-US" sz="2800" b="1" dirty="0" smtClean="0">
                <a:latin typeface="+mj-ea"/>
                <a:ea typeface="+mj-ea"/>
              </a:rPr>
              <a:t>を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　</a:t>
            </a:r>
            <a:r>
              <a:rPr kumimoji="1" lang="ja-JP" altLang="en-US" sz="2800" b="1" dirty="0" smtClean="0">
                <a:latin typeface="+mj-ea"/>
                <a:ea typeface="+mj-ea"/>
              </a:rPr>
              <a:t>よく</a:t>
            </a:r>
            <a:r>
              <a:rPr kumimoji="1" lang="ja-JP" altLang="en-US" sz="2800" b="1" dirty="0">
                <a:latin typeface="+mj-ea"/>
                <a:ea typeface="+mj-ea"/>
              </a:rPr>
              <a:t>読み、身近な大人に相談する。</a:t>
            </a:r>
          </a:p>
          <a:p>
            <a:endParaRPr kumimoji="1" lang="en-US" altLang="ja-JP" sz="1100" b="1" dirty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３．</a:t>
            </a:r>
            <a:r>
              <a:rPr kumimoji="1" lang="ja-JP" altLang="en-US" sz="2800" b="1" dirty="0" smtClean="0">
                <a:latin typeface="+mj-ea"/>
                <a:ea typeface="+mj-ea"/>
              </a:rPr>
              <a:t>見つけた</a:t>
            </a:r>
            <a:r>
              <a:rPr kumimoji="1" lang="ja-JP" altLang="en-US" sz="2800" b="1" dirty="0">
                <a:latin typeface="+mj-ea"/>
                <a:ea typeface="+mj-ea"/>
              </a:rPr>
              <a:t>画像のアドレス（ＵＲＬ）をコピーして、</a:t>
            </a:r>
            <a:r>
              <a:rPr kumimoji="1" lang="ja-JP" altLang="en-US" sz="2800" b="1" dirty="0" smtClean="0">
                <a:latin typeface="+mj-ea"/>
                <a:ea typeface="+mj-ea"/>
              </a:rPr>
              <a:t>自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 </a:t>
            </a:r>
            <a:r>
              <a:rPr kumimoji="1" lang="ja-JP" altLang="en-US" sz="2800" b="1" dirty="0" smtClean="0">
                <a:latin typeface="+mj-ea"/>
                <a:ea typeface="+mj-ea"/>
              </a:rPr>
              <a:t> 分</a:t>
            </a:r>
            <a:r>
              <a:rPr kumimoji="1" lang="ja-JP" altLang="en-US" sz="2800" b="1" dirty="0">
                <a:latin typeface="+mj-ea"/>
                <a:ea typeface="+mj-ea"/>
              </a:rPr>
              <a:t>のホームページ</a:t>
            </a:r>
            <a:r>
              <a:rPr kumimoji="1" lang="ja-JP" altLang="en-US" sz="2800" b="1" dirty="0" smtClean="0">
                <a:latin typeface="+mj-ea"/>
                <a:ea typeface="+mj-ea"/>
              </a:rPr>
              <a:t>などに表示</a:t>
            </a:r>
            <a:r>
              <a:rPr kumimoji="1" lang="ja-JP" altLang="en-US" sz="2800" b="1" dirty="0">
                <a:latin typeface="+mj-ea"/>
                <a:ea typeface="+mj-ea"/>
              </a:rPr>
              <a:t>して</a:t>
            </a:r>
            <a:r>
              <a:rPr kumimoji="1" lang="ja-JP" altLang="en-US" sz="2800" b="1" dirty="0" smtClean="0">
                <a:latin typeface="+mj-ea"/>
                <a:ea typeface="+mj-ea"/>
              </a:rPr>
              <a:t>おいても</a:t>
            </a:r>
            <a:r>
              <a:rPr kumimoji="1" lang="ja-JP" altLang="en-US" sz="2800" b="1" dirty="0" err="1" smtClean="0">
                <a:latin typeface="+mj-ea"/>
                <a:ea typeface="+mj-ea"/>
              </a:rPr>
              <a:t>かまわ</a:t>
            </a:r>
            <a:endParaRPr kumimoji="1" lang="ja-JP" altLang="en-US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　</a:t>
            </a:r>
            <a:r>
              <a:rPr kumimoji="1" lang="ja-JP" altLang="en-US" sz="2800" b="1" dirty="0" smtClean="0">
                <a:latin typeface="+mj-ea"/>
                <a:ea typeface="+mj-ea"/>
              </a:rPr>
              <a:t>ない。</a:t>
            </a:r>
            <a:r>
              <a:rPr kumimoji="1" lang="ja-JP" altLang="en-US" sz="2800" b="1" dirty="0">
                <a:latin typeface="+mj-ea"/>
                <a:ea typeface="+mj-ea"/>
              </a:rPr>
              <a:t>　　　　　　　　　　　　　　　　　　　　</a:t>
            </a:r>
            <a:r>
              <a:rPr kumimoji="1" lang="ja-JP" altLang="en-US" sz="2800" dirty="0">
                <a:latin typeface="+mj-ea"/>
                <a:ea typeface="+mj-ea"/>
              </a:rPr>
              <a:t>　　　　　　　　　　　　　　　　　　　　　　　　　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614029" y="3717032"/>
            <a:ext cx="8208912" cy="1080120"/>
          </a:xfrm>
          <a:prstGeom prst="round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201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707905" y="272112"/>
            <a:ext cx="50405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atin typeface="+mj-ea"/>
                <a:ea typeface="+mj-ea"/>
              </a:rPr>
              <a:t>　</a:t>
            </a:r>
            <a:r>
              <a:rPr kumimoji="1" lang="ja-JP" altLang="en-US" sz="3200" b="1" dirty="0">
                <a:latin typeface="+mj-ea"/>
                <a:ea typeface="+mj-ea"/>
              </a:rPr>
              <a:t>写真</a:t>
            </a:r>
            <a:r>
              <a:rPr kumimoji="1" lang="ja-JP" altLang="en-US" sz="3200" b="1" dirty="0" smtClean="0">
                <a:latin typeface="+mj-ea"/>
                <a:ea typeface="+mj-ea"/>
              </a:rPr>
              <a:t>などの作品を紹介しているホームページには、利用上の注意点が記載（きさい）されていることが多いです。利用する際には、身近な大人に相談した上で、適切な方法で許可（きょか）を得て使用しましょう。</a:t>
            </a:r>
            <a:endParaRPr kumimoji="1" lang="ja-JP" altLang="en-US" sz="3200" b="1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89329" y="4467355"/>
            <a:ext cx="8228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n-ea"/>
              </a:rPr>
              <a:t>　</a:t>
            </a:r>
            <a:r>
              <a:rPr kumimoji="1" lang="ja-JP" altLang="en-US" sz="3200" b="1" u="sng" dirty="0">
                <a:solidFill>
                  <a:srgbClr val="FF0000"/>
                </a:solidFill>
                <a:latin typeface="+mj-ea"/>
                <a:ea typeface="+mj-ea"/>
              </a:rPr>
              <a:t>他の</a:t>
            </a:r>
            <a:r>
              <a:rPr kumimoji="1" lang="ja-JP" altLang="en-US" sz="3200" b="1" u="sng" dirty="0" smtClean="0">
                <a:solidFill>
                  <a:srgbClr val="FF0000"/>
                </a:solidFill>
                <a:latin typeface="+mj-ea"/>
                <a:ea typeface="+mj-ea"/>
              </a:rPr>
              <a:t>人のホームページに掲載（けいさい）されている画像を利用する時には、相手の許可（きょか）を得て使用しましょう。</a:t>
            </a:r>
            <a:endParaRPr kumimoji="1" lang="ja-JP" altLang="en-US" sz="3200" b="1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51" y="908720"/>
            <a:ext cx="329644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0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角丸四角形 6"/>
          <p:cNvSpPr/>
          <p:nvPr/>
        </p:nvSpPr>
        <p:spPr>
          <a:xfrm>
            <a:off x="181936" y="188640"/>
            <a:ext cx="8784976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b="1" dirty="0"/>
              <a:t>◇</a:t>
            </a:r>
            <a:r>
              <a:rPr kumimoji="1" lang="ja-JP" altLang="en-US" sz="2800" b="1" dirty="0" smtClean="0"/>
              <a:t>問題</a:t>
            </a:r>
            <a:r>
              <a:rPr kumimoji="1" lang="ja-JP" altLang="en-US" sz="2800" b="1" dirty="0"/>
              <a:t>８</a:t>
            </a:r>
            <a:endParaRPr kumimoji="1" lang="ja-JP" altLang="en-US" sz="2800" b="1" dirty="0" smtClean="0"/>
          </a:p>
          <a:p>
            <a:r>
              <a:rPr kumimoji="1" lang="ja-JP" altLang="en-US" sz="2800" b="1" dirty="0" smtClean="0"/>
              <a:t>　 インターネット</a:t>
            </a:r>
            <a:r>
              <a:rPr kumimoji="1" lang="ja-JP" altLang="en-US" sz="2800" b="1" dirty="0"/>
              <a:t>の</a:t>
            </a:r>
            <a:r>
              <a:rPr kumimoji="1" lang="ja-JP" altLang="en-US" sz="2800" b="1" dirty="0" smtClean="0"/>
              <a:t>特ちょうについての説明です。最も正 </a:t>
            </a:r>
            <a:endParaRPr kumimoji="1" lang="en-US" altLang="ja-JP" sz="2800" b="1" dirty="0" smtClean="0"/>
          </a:p>
          <a:p>
            <a:r>
              <a:rPr kumimoji="1" lang="en-US" altLang="ja-JP" sz="2800" b="1" dirty="0"/>
              <a:t> </a:t>
            </a:r>
            <a:r>
              <a:rPr kumimoji="1" lang="ja-JP" altLang="en-US" sz="2800" b="1" dirty="0" smtClean="0"/>
              <a:t>しいもの</a:t>
            </a:r>
            <a:r>
              <a:rPr kumimoji="1" lang="ja-JP" altLang="en-US" sz="2800" b="1" dirty="0"/>
              <a:t>はどれですか</a:t>
            </a:r>
            <a:r>
              <a:rPr kumimoji="1" lang="ja-JP" altLang="en-US" sz="2800" b="1" dirty="0" smtClean="0"/>
              <a:t>。</a:t>
            </a:r>
            <a:endParaRPr kumimoji="1" lang="ja-JP" altLang="en-US" sz="28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35981" y="1939536"/>
            <a:ext cx="787155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+mj-ea"/>
                <a:ea typeface="+mj-ea"/>
              </a:rPr>
              <a:t>１．</a:t>
            </a:r>
            <a:r>
              <a:rPr kumimoji="1" lang="ja-JP" altLang="en-US" sz="2800" b="1" dirty="0" smtClean="0">
                <a:latin typeface="+mj-ea"/>
                <a:ea typeface="+mj-ea"/>
              </a:rPr>
              <a:t>ホームページ</a:t>
            </a:r>
            <a:r>
              <a:rPr kumimoji="1" lang="ja-JP" altLang="en-US" sz="2800" b="1" dirty="0">
                <a:latin typeface="+mj-ea"/>
                <a:ea typeface="+mj-ea"/>
              </a:rPr>
              <a:t>や画像は、</a:t>
            </a:r>
            <a:r>
              <a:rPr kumimoji="1" lang="ja-JP" altLang="en-US" sz="2800" b="1" dirty="0" smtClean="0">
                <a:latin typeface="+mj-ea"/>
                <a:ea typeface="+mj-ea"/>
              </a:rPr>
              <a:t>ホームページアドレス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　</a:t>
            </a:r>
            <a:r>
              <a:rPr kumimoji="1" lang="ja-JP" altLang="en-US" sz="2800" b="1" dirty="0" smtClean="0">
                <a:latin typeface="+mj-ea"/>
                <a:ea typeface="+mj-ea"/>
              </a:rPr>
              <a:t>（</a:t>
            </a:r>
            <a:r>
              <a:rPr kumimoji="1" lang="en-US" altLang="ja-JP" sz="2800" b="1" dirty="0">
                <a:latin typeface="+mj-ea"/>
                <a:ea typeface="+mj-ea"/>
              </a:rPr>
              <a:t>URL</a:t>
            </a:r>
            <a:r>
              <a:rPr kumimoji="1" lang="ja-JP" altLang="en-US" sz="2800" b="1" dirty="0">
                <a:latin typeface="+mj-ea"/>
                <a:ea typeface="+mj-ea"/>
              </a:rPr>
              <a:t>）を教えなければ、知らない人に見られる</a:t>
            </a:r>
            <a:r>
              <a:rPr kumimoji="1" lang="ja-JP" altLang="en-US" sz="2800" b="1" dirty="0" err="1" smtClean="0">
                <a:latin typeface="+mj-ea"/>
                <a:ea typeface="+mj-ea"/>
              </a:rPr>
              <a:t>こ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　</a:t>
            </a:r>
            <a:r>
              <a:rPr kumimoji="1" lang="ja-JP" altLang="en-US" sz="2800" b="1" dirty="0" smtClean="0">
                <a:latin typeface="+mj-ea"/>
                <a:ea typeface="+mj-ea"/>
              </a:rPr>
              <a:t>と</a:t>
            </a:r>
            <a:r>
              <a:rPr kumimoji="1" lang="ja-JP" altLang="en-US" sz="2800" b="1" dirty="0">
                <a:latin typeface="+mj-ea"/>
                <a:ea typeface="+mj-ea"/>
              </a:rPr>
              <a:t>はない。</a:t>
            </a:r>
          </a:p>
          <a:p>
            <a:endParaRPr kumimoji="1" lang="en-US" altLang="ja-JP" sz="11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 smtClean="0">
                <a:latin typeface="+mj-ea"/>
                <a:ea typeface="+mj-ea"/>
              </a:rPr>
              <a:t>２</a:t>
            </a:r>
            <a:r>
              <a:rPr kumimoji="1" lang="ja-JP" altLang="en-US" sz="2800" b="1" dirty="0">
                <a:latin typeface="+mj-ea"/>
                <a:ea typeface="+mj-ea"/>
              </a:rPr>
              <a:t>．</a:t>
            </a:r>
            <a:r>
              <a:rPr kumimoji="1" lang="ja-JP" altLang="en-US" sz="2800" b="1" dirty="0" smtClean="0">
                <a:latin typeface="+mj-ea"/>
                <a:ea typeface="+mj-ea"/>
              </a:rPr>
              <a:t>インターネット</a:t>
            </a:r>
            <a:r>
              <a:rPr kumimoji="1" lang="ja-JP" altLang="en-US" sz="2800" b="1" dirty="0">
                <a:latin typeface="+mj-ea"/>
                <a:ea typeface="+mj-ea"/>
              </a:rPr>
              <a:t>の世界は、顔が見えない世界な</a:t>
            </a:r>
            <a:r>
              <a:rPr kumimoji="1" lang="ja-JP" altLang="en-US" sz="2800" b="1" dirty="0" smtClean="0">
                <a:latin typeface="+mj-ea"/>
                <a:ea typeface="+mj-ea"/>
              </a:rPr>
              <a:t>の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　</a:t>
            </a:r>
            <a:r>
              <a:rPr kumimoji="1" lang="ja-JP" altLang="en-US" sz="2800" b="1" dirty="0" smtClean="0">
                <a:latin typeface="+mj-ea"/>
                <a:ea typeface="+mj-ea"/>
              </a:rPr>
              <a:t>で</a:t>
            </a:r>
            <a:r>
              <a:rPr kumimoji="1" lang="ja-JP" altLang="en-US" sz="2800" b="1" dirty="0">
                <a:latin typeface="+mj-ea"/>
                <a:ea typeface="+mj-ea"/>
              </a:rPr>
              <a:t>、ほかの人に自分がだれか絶対に分かる</a:t>
            </a:r>
            <a:r>
              <a:rPr kumimoji="1" lang="ja-JP" altLang="en-US" sz="2800" b="1" dirty="0" smtClean="0">
                <a:latin typeface="+mj-ea"/>
                <a:ea typeface="+mj-ea"/>
              </a:rPr>
              <a:t>こと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　</a:t>
            </a:r>
            <a:r>
              <a:rPr kumimoji="1" lang="ja-JP" altLang="en-US" sz="2800" b="1" dirty="0" smtClean="0">
                <a:latin typeface="+mj-ea"/>
                <a:ea typeface="+mj-ea"/>
              </a:rPr>
              <a:t>は</a:t>
            </a:r>
            <a:r>
              <a:rPr kumimoji="1" lang="ja-JP" altLang="en-US" sz="2800" b="1" dirty="0">
                <a:latin typeface="+mj-ea"/>
                <a:ea typeface="+mj-ea"/>
              </a:rPr>
              <a:t>ない。　　　　　　　　　　　　　　　　　　　　　　　　　　　　　　　　　　　　　　　　　　　　　　</a:t>
            </a:r>
          </a:p>
          <a:p>
            <a:endParaRPr kumimoji="1" lang="en-US" altLang="ja-JP" sz="11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 smtClean="0">
                <a:latin typeface="+mj-ea"/>
                <a:ea typeface="+mj-ea"/>
              </a:rPr>
              <a:t>３</a:t>
            </a:r>
            <a:r>
              <a:rPr kumimoji="1" lang="ja-JP" altLang="en-US" sz="2800" b="1" dirty="0">
                <a:latin typeface="+mj-ea"/>
                <a:ea typeface="+mj-ea"/>
              </a:rPr>
              <a:t>．</a:t>
            </a:r>
            <a:r>
              <a:rPr kumimoji="1" lang="ja-JP" altLang="en-US" sz="2800" b="1" dirty="0" smtClean="0">
                <a:latin typeface="+mj-ea"/>
                <a:ea typeface="+mj-ea"/>
              </a:rPr>
              <a:t>インターネット上</a:t>
            </a:r>
            <a:r>
              <a:rPr kumimoji="1" lang="ja-JP" altLang="en-US" sz="2800" b="1" dirty="0">
                <a:latin typeface="+mj-ea"/>
                <a:ea typeface="+mj-ea"/>
              </a:rPr>
              <a:t>であっても、実際の生活と</a:t>
            </a:r>
            <a:r>
              <a:rPr kumimoji="1" lang="ja-JP" altLang="en-US" sz="2800" b="1" dirty="0" smtClean="0">
                <a:latin typeface="+mj-ea"/>
                <a:ea typeface="+mj-ea"/>
              </a:rPr>
              <a:t>同様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　</a:t>
            </a:r>
            <a:r>
              <a:rPr kumimoji="1" lang="ja-JP" altLang="en-US" sz="2800" b="1" dirty="0" smtClean="0">
                <a:latin typeface="+mj-ea"/>
                <a:ea typeface="+mj-ea"/>
              </a:rPr>
              <a:t>に</a:t>
            </a:r>
            <a:r>
              <a:rPr kumimoji="1" lang="ja-JP" altLang="en-US" sz="2800" b="1" dirty="0">
                <a:latin typeface="+mj-ea"/>
                <a:ea typeface="+mj-ea"/>
              </a:rPr>
              <a:t>法律が適用されることから、正しく利用する</a:t>
            </a:r>
            <a:r>
              <a:rPr kumimoji="1" lang="ja-JP" altLang="en-US" sz="2800" b="1" dirty="0" err="1" smtClean="0">
                <a:latin typeface="+mj-ea"/>
                <a:ea typeface="+mj-ea"/>
              </a:rPr>
              <a:t>こ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　</a:t>
            </a:r>
            <a:r>
              <a:rPr kumimoji="1" lang="ja-JP" altLang="en-US" sz="2800" b="1" dirty="0" smtClean="0">
                <a:latin typeface="+mj-ea"/>
                <a:ea typeface="+mj-ea"/>
              </a:rPr>
              <a:t>とが</a:t>
            </a:r>
            <a:r>
              <a:rPr kumimoji="1" lang="ja-JP" altLang="en-US" sz="2800" b="1" dirty="0">
                <a:latin typeface="+mj-ea"/>
                <a:ea typeface="+mj-ea"/>
              </a:rPr>
              <a:t>大切である。　　　　　</a:t>
            </a:r>
            <a:r>
              <a:rPr kumimoji="1" lang="ja-JP" altLang="en-US" sz="2800" dirty="0">
                <a:latin typeface="+mj-ea"/>
                <a:ea typeface="+mj-ea"/>
              </a:rPr>
              <a:t>　　　　　　　　　　　　　　　　　　　　　　　　　　　　　　　　　　　　　　　　　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621240" y="4780929"/>
            <a:ext cx="8208912" cy="1464390"/>
          </a:xfrm>
          <a:prstGeom prst="round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380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18387" y="405239"/>
            <a:ext cx="41860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atin typeface="+mj-ea"/>
                <a:ea typeface="+mj-ea"/>
              </a:rPr>
              <a:t>　 インターネットの世界では、インターネットに関連する法律はもちろんのこと、現実の世界の法律が適用されることもたくさんあります。</a:t>
            </a:r>
            <a:endParaRPr kumimoji="1" lang="ja-JP" altLang="en-US" sz="3200" b="1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6623" y="4437112"/>
            <a:ext cx="79338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n-ea"/>
              </a:rPr>
              <a:t>　</a:t>
            </a:r>
            <a:r>
              <a:rPr kumimoji="1" lang="ja-JP" altLang="en-US" sz="3200" b="1" u="sng" dirty="0" smtClean="0">
                <a:solidFill>
                  <a:srgbClr val="FF0000"/>
                </a:solidFill>
                <a:latin typeface="+mj-ea"/>
                <a:ea typeface="+mj-ea"/>
              </a:rPr>
              <a:t>インターネットは匿名（とくめい）の世界ではありません。調べれば個人を特定することは可能です。</a:t>
            </a:r>
            <a:endParaRPr kumimoji="1" lang="ja-JP" altLang="en-US" sz="3200" b="1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9" y="908720"/>
            <a:ext cx="4013998" cy="280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96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角丸四角形 6"/>
          <p:cNvSpPr/>
          <p:nvPr/>
        </p:nvSpPr>
        <p:spPr>
          <a:xfrm>
            <a:off x="239567" y="260648"/>
            <a:ext cx="8784976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b="1" dirty="0"/>
              <a:t>◇</a:t>
            </a:r>
            <a:r>
              <a:rPr kumimoji="1" lang="ja-JP" altLang="en-US" sz="2800" b="1" dirty="0" smtClean="0"/>
              <a:t>問題</a:t>
            </a:r>
            <a:r>
              <a:rPr kumimoji="1" lang="ja-JP" altLang="en-US" sz="2800" b="1" dirty="0"/>
              <a:t>９</a:t>
            </a:r>
            <a:endParaRPr kumimoji="1" lang="ja-JP" altLang="en-US" sz="2800" b="1" dirty="0" smtClean="0"/>
          </a:p>
          <a:p>
            <a:r>
              <a:rPr kumimoji="1" lang="ja-JP" altLang="en-US" sz="2800" b="1" dirty="0" smtClean="0"/>
              <a:t>　 インターネット</a:t>
            </a:r>
            <a:r>
              <a:rPr kumimoji="1" lang="ja-JP" altLang="en-US" sz="2800" b="1" dirty="0"/>
              <a:t>から情報を手に入れる時、気をつけなければならないこととして、最も正しいものはどれですか。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8358" y="2132856"/>
            <a:ext cx="86546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/>
              <a:t>１．インターネット上では、ホームページにけいさいされて  </a:t>
            </a:r>
            <a:endParaRPr kumimoji="1" lang="en-US" altLang="ja-JP" sz="2800" b="1" dirty="0" smtClean="0"/>
          </a:p>
          <a:p>
            <a:r>
              <a:rPr kumimoji="1" lang="en-US" altLang="ja-JP" sz="2800" b="1" dirty="0"/>
              <a:t> </a:t>
            </a:r>
            <a:r>
              <a:rPr kumimoji="1" lang="en-US" altLang="ja-JP" sz="2800" b="1" dirty="0" smtClean="0"/>
              <a:t> </a:t>
            </a:r>
            <a:r>
              <a:rPr kumimoji="1" lang="ja-JP" altLang="en-US" sz="2800" b="1" dirty="0" smtClean="0"/>
              <a:t>いる情報のなかには、まちがっている情報もある</a:t>
            </a:r>
            <a:r>
              <a:rPr kumimoji="1" lang="ja-JP" altLang="en-US" sz="2800" b="1" dirty="0"/>
              <a:t>ので</a:t>
            </a:r>
            <a:r>
              <a:rPr kumimoji="1" lang="ja-JP" altLang="en-US" sz="2800" b="1" dirty="0" smtClean="0"/>
              <a:t>、  </a:t>
            </a:r>
            <a:endParaRPr kumimoji="1" lang="en-US" altLang="ja-JP" sz="2800" b="1" dirty="0" smtClean="0"/>
          </a:p>
          <a:p>
            <a:r>
              <a:rPr kumimoji="1" lang="en-US" altLang="ja-JP" sz="2800" b="1" dirty="0"/>
              <a:t> </a:t>
            </a:r>
            <a:r>
              <a:rPr kumimoji="1" lang="en-US" altLang="ja-JP" sz="2800" b="1" dirty="0" smtClean="0"/>
              <a:t> </a:t>
            </a:r>
            <a:r>
              <a:rPr kumimoji="1" lang="ja-JP" altLang="en-US" sz="2800" b="1" dirty="0" smtClean="0"/>
              <a:t>複数のホームページと</a:t>
            </a:r>
            <a:r>
              <a:rPr kumimoji="1" lang="ja-JP" altLang="en-US" sz="2800" b="1" dirty="0"/>
              <a:t>比べる必要がある。</a:t>
            </a:r>
          </a:p>
          <a:p>
            <a:endParaRPr kumimoji="1" lang="ja-JP" altLang="en-US" sz="1100" b="1" dirty="0"/>
          </a:p>
          <a:p>
            <a:r>
              <a:rPr kumimoji="1" lang="ja-JP" altLang="en-US" sz="2800" b="1" dirty="0"/>
              <a:t>２</a:t>
            </a:r>
            <a:r>
              <a:rPr kumimoji="1" lang="ja-JP" altLang="en-US" sz="2800" b="1" dirty="0" smtClean="0"/>
              <a:t>．インターネット上では、最新で正確な情報を手に入れ</a:t>
            </a:r>
            <a:endParaRPr kumimoji="1" lang="en-US" altLang="ja-JP" sz="2800" b="1" dirty="0" smtClean="0"/>
          </a:p>
          <a:p>
            <a:r>
              <a:rPr kumimoji="1" lang="ja-JP" altLang="en-US" sz="2800" b="1" dirty="0"/>
              <a:t>　</a:t>
            </a:r>
            <a:r>
              <a:rPr kumimoji="1" lang="ja-JP" altLang="en-US" sz="2800" b="1" dirty="0" err="1" smtClean="0"/>
              <a:t>る</a:t>
            </a:r>
            <a:r>
              <a:rPr kumimoji="1" lang="ja-JP" altLang="en-US" sz="2800" b="1" dirty="0" smtClean="0"/>
              <a:t>ためには、必ずお金を支はらわなければならない。</a:t>
            </a:r>
          </a:p>
          <a:p>
            <a:endParaRPr kumimoji="1" lang="en-US" altLang="ja-JP" sz="1100" b="1" dirty="0" smtClean="0"/>
          </a:p>
          <a:p>
            <a:endParaRPr kumimoji="1" lang="ja-JP" altLang="en-US" sz="1100" b="1" dirty="0"/>
          </a:p>
          <a:p>
            <a:r>
              <a:rPr kumimoji="1" lang="ja-JP" altLang="en-US" sz="2800" b="1" dirty="0"/>
              <a:t>３</a:t>
            </a:r>
            <a:r>
              <a:rPr kumimoji="1" lang="ja-JP" altLang="en-US" sz="2800" b="1" dirty="0" smtClean="0"/>
              <a:t>．インターネット上</a:t>
            </a:r>
            <a:r>
              <a:rPr kumimoji="1" lang="ja-JP" altLang="en-US" sz="2800" b="1" dirty="0"/>
              <a:t>では</a:t>
            </a:r>
            <a:r>
              <a:rPr kumimoji="1" lang="ja-JP" altLang="en-US" sz="2800" b="1" dirty="0" smtClean="0"/>
              <a:t>、新聞やテレビより、常に新しい   </a:t>
            </a:r>
            <a:endParaRPr kumimoji="1" lang="en-US" altLang="ja-JP" sz="2800" b="1" dirty="0" smtClean="0"/>
          </a:p>
          <a:p>
            <a:r>
              <a:rPr kumimoji="1" lang="en-US" altLang="ja-JP" sz="2800" b="1" dirty="0"/>
              <a:t> </a:t>
            </a:r>
            <a:r>
              <a:rPr kumimoji="1" lang="en-US" altLang="ja-JP" sz="2800" b="1" dirty="0" smtClean="0"/>
              <a:t> </a:t>
            </a:r>
            <a:r>
              <a:rPr kumimoji="1" lang="ja-JP" altLang="en-US" sz="2800" b="1" dirty="0" smtClean="0"/>
              <a:t>情報がけい</a:t>
            </a:r>
            <a:r>
              <a:rPr kumimoji="1" lang="ja-JP" altLang="en-US" sz="2800" b="1" dirty="0" err="1" smtClean="0"/>
              <a:t>さい</a:t>
            </a:r>
            <a:r>
              <a:rPr kumimoji="1" lang="ja-JP" altLang="en-US" sz="2800" b="1" dirty="0" smtClean="0"/>
              <a:t>されており、すべて自由に使ってよい。</a:t>
            </a:r>
            <a:endParaRPr kumimoji="1" lang="en-US" altLang="ja-JP" sz="2800" b="1" dirty="0" smtClean="0"/>
          </a:p>
          <a:p>
            <a:endParaRPr kumimoji="1" lang="ja-JP" altLang="en-US" sz="1100" b="1" dirty="0"/>
          </a:p>
        </p:txBody>
      </p:sp>
      <p:sp>
        <p:nvSpPr>
          <p:cNvPr id="10" name="角丸四角形 9"/>
          <p:cNvSpPr/>
          <p:nvPr/>
        </p:nvSpPr>
        <p:spPr>
          <a:xfrm>
            <a:off x="225773" y="1988840"/>
            <a:ext cx="8719806" cy="1584176"/>
          </a:xfrm>
          <a:prstGeom prst="round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239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7986" y="4869160"/>
            <a:ext cx="84992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n-ea"/>
              </a:rPr>
              <a:t>　</a:t>
            </a:r>
            <a:r>
              <a:rPr kumimoji="1" lang="ja-JP" altLang="en-US" sz="3200" b="1" u="sng" dirty="0">
                <a:solidFill>
                  <a:srgbClr val="FF0000"/>
                </a:solidFill>
                <a:latin typeface="+mj-ea"/>
                <a:ea typeface="+mj-ea"/>
              </a:rPr>
              <a:t>複数</a:t>
            </a:r>
            <a:r>
              <a:rPr kumimoji="1" lang="ja-JP" altLang="en-US" sz="3200" b="1" u="sng" dirty="0" smtClean="0">
                <a:solidFill>
                  <a:srgbClr val="FF0000"/>
                </a:solidFill>
                <a:latin typeface="+mj-ea"/>
                <a:ea typeface="+mj-ea"/>
              </a:rPr>
              <a:t>のホームページから取得した情報を比較（ひかく）し、正しい情報を選びましょう。</a:t>
            </a:r>
            <a:endParaRPr kumimoji="1" lang="ja-JP" altLang="en-US" sz="3200" b="1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493158" y="548680"/>
            <a:ext cx="43541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atin typeface="+mj-ea"/>
                <a:ea typeface="+mj-ea"/>
              </a:rPr>
              <a:t>　インターネット</a:t>
            </a:r>
            <a:r>
              <a:rPr kumimoji="1" lang="ja-JP" altLang="en-US" sz="3200" b="1" dirty="0">
                <a:latin typeface="+mj-ea"/>
                <a:ea typeface="+mj-ea"/>
              </a:rPr>
              <a:t>上には</a:t>
            </a:r>
            <a:r>
              <a:rPr kumimoji="1" lang="ja-JP" altLang="en-US" sz="3200" b="1" dirty="0" smtClean="0">
                <a:latin typeface="+mj-ea"/>
                <a:ea typeface="+mj-ea"/>
              </a:rPr>
              <a:t>、正しい情報だけでなく、誤（あやま）った情報や、時間の経過とともに事実が変化した情報などがあるため、注意しましょう。</a:t>
            </a:r>
            <a:endParaRPr kumimoji="1" lang="ja-JP" altLang="en-US" sz="3200" b="1" dirty="0">
              <a:latin typeface="+mj-ea"/>
              <a:ea typeface="+mj-ea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08" y="332656"/>
            <a:ext cx="3600400" cy="426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63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角丸四角形 6"/>
          <p:cNvSpPr/>
          <p:nvPr/>
        </p:nvSpPr>
        <p:spPr>
          <a:xfrm>
            <a:off x="179512" y="199582"/>
            <a:ext cx="8784976" cy="1504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b="1" dirty="0"/>
              <a:t>◇</a:t>
            </a:r>
            <a:r>
              <a:rPr kumimoji="1" lang="ja-JP" altLang="en-US" sz="2800" b="1" dirty="0" smtClean="0"/>
              <a:t>問題</a:t>
            </a:r>
            <a:r>
              <a:rPr kumimoji="1" lang="ja-JP" altLang="en-US" sz="2800" b="1" dirty="0"/>
              <a:t>１</a:t>
            </a:r>
            <a:endParaRPr kumimoji="1" lang="ja-JP" altLang="en-US" sz="2800" b="1" dirty="0" smtClean="0"/>
          </a:p>
          <a:p>
            <a:r>
              <a:rPr kumimoji="1" lang="ja-JP" altLang="en-US" sz="2800" b="1" dirty="0" smtClean="0"/>
              <a:t>　 インターネット上</a:t>
            </a:r>
            <a:r>
              <a:rPr kumimoji="1" lang="ja-JP" altLang="en-US" sz="2800" b="1" dirty="0"/>
              <a:t>で調べものをする時の方法として、最も正しいものはどれですか</a:t>
            </a:r>
            <a:r>
              <a:rPr kumimoji="1" lang="ja-JP" altLang="en-US" sz="2800" b="1" dirty="0" smtClean="0"/>
              <a:t>。</a:t>
            </a:r>
            <a:endParaRPr kumimoji="1" lang="ja-JP" altLang="en-US" sz="28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7083" y="1849938"/>
            <a:ext cx="804023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+mj-ea"/>
                <a:ea typeface="+mj-ea"/>
              </a:rPr>
              <a:t>１．</a:t>
            </a:r>
            <a:r>
              <a:rPr kumimoji="1" lang="ja-JP" altLang="en-US" sz="2800" b="1" dirty="0" smtClean="0">
                <a:latin typeface="+mj-ea"/>
                <a:ea typeface="+mj-ea"/>
              </a:rPr>
              <a:t>インターネット上で調べたホームページ</a:t>
            </a:r>
            <a:r>
              <a:rPr kumimoji="1" lang="ja-JP" altLang="en-US" sz="2800" b="1" dirty="0">
                <a:latin typeface="+mj-ea"/>
                <a:ea typeface="+mj-ea"/>
              </a:rPr>
              <a:t>の中から</a:t>
            </a:r>
            <a:r>
              <a:rPr kumimoji="1" lang="ja-JP" altLang="en-US" sz="2800" b="1" dirty="0" smtClean="0">
                <a:latin typeface="+mj-ea"/>
                <a:ea typeface="+mj-ea"/>
              </a:rPr>
              <a:t>、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 </a:t>
            </a:r>
            <a:r>
              <a:rPr kumimoji="1" lang="ja-JP" altLang="en-US" sz="2800" b="1" dirty="0" smtClean="0">
                <a:latin typeface="+mj-ea"/>
                <a:ea typeface="+mj-ea"/>
              </a:rPr>
              <a:t>最初</a:t>
            </a:r>
            <a:r>
              <a:rPr kumimoji="1" lang="ja-JP" altLang="en-US" sz="2800" b="1" dirty="0">
                <a:latin typeface="+mj-ea"/>
                <a:ea typeface="+mj-ea"/>
              </a:rPr>
              <a:t>に表示されるホームページの情報が</a:t>
            </a:r>
            <a:r>
              <a:rPr kumimoji="1" lang="ja-JP" altLang="en-US" sz="2800" b="1" dirty="0" smtClean="0">
                <a:latin typeface="+mj-ea"/>
                <a:ea typeface="+mj-ea"/>
              </a:rPr>
              <a:t>最も正し 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en-US" altLang="ja-JP" sz="2800" b="1" dirty="0">
                <a:latin typeface="+mj-ea"/>
                <a:ea typeface="+mj-ea"/>
              </a:rPr>
              <a:t> </a:t>
            </a:r>
            <a:r>
              <a:rPr kumimoji="1" lang="ja-JP" altLang="en-US" sz="2800" b="1" dirty="0" smtClean="0">
                <a:latin typeface="+mj-ea"/>
                <a:ea typeface="+mj-ea"/>
              </a:rPr>
              <a:t>いの</a:t>
            </a:r>
            <a:r>
              <a:rPr kumimoji="1" lang="ja-JP" altLang="en-US" sz="2800" b="1" dirty="0">
                <a:latin typeface="+mj-ea"/>
                <a:ea typeface="+mj-ea"/>
              </a:rPr>
              <a:t>で、それを</a:t>
            </a:r>
            <a:r>
              <a:rPr kumimoji="1" lang="ja-JP" altLang="en-US" sz="2800" b="1" dirty="0" smtClean="0">
                <a:latin typeface="+mj-ea"/>
                <a:ea typeface="+mj-ea"/>
              </a:rPr>
              <a:t>選ぶ必要がある。</a:t>
            </a:r>
          </a:p>
          <a:p>
            <a:endParaRPr kumimoji="1" lang="ja-JP" altLang="en-US" sz="1100" b="1" dirty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２．</a:t>
            </a:r>
            <a:r>
              <a:rPr kumimoji="1" lang="ja-JP" altLang="en-US" sz="2800" b="1" dirty="0" smtClean="0">
                <a:latin typeface="+mj-ea"/>
                <a:ea typeface="+mj-ea"/>
              </a:rPr>
              <a:t>インターネット上</a:t>
            </a:r>
            <a:r>
              <a:rPr kumimoji="1" lang="ja-JP" altLang="en-US" sz="2800" b="1" dirty="0">
                <a:latin typeface="+mj-ea"/>
                <a:ea typeface="+mj-ea"/>
              </a:rPr>
              <a:t>で見つけた情報が</a:t>
            </a:r>
            <a:r>
              <a:rPr kumimoji="1" lang="ja-JP" altLang="en-US" sz="2800" b="1" dirty="0" smtClean="0">
                <a:latin typeface="+mj-ea"/>
                <a:ea typeface="+mj-ea"/>
              </a:rPr>
              <a:t>正しいかどう</a:t>
            </a:r>
          </a:p>
          <a:p>
            <a:r>
              <a:rPr kumimoji="1" lang="ja-JP" altLang="en-US" sz="2800" b="1" dirty="0">
                <a:latin typeface="+mj-ea"/>
                <a:ea typeface="+mj-ea"/>
              </a:rPr>
              <a:t> </a:t>
            </a:r>
            <a:r>
              <a:rPr kumimoji="1" lang="ja-JP" altLang="en-US" sz="2800" b="1" dirty="0" smtClean="0">
                <a:latin typeface="+mj-ea"/>
                <a:ea typeface="+mj-ea"/>
              </a:rPr>
              <a:t>かは</a:t>
            </a:r>
            <a:r>
              <a:rPr kumimoji="1" lang="ja-JP" altLang="en-US" sz="2800" b="1" dirty="0">
                <a:latin typeface="+mj-ea"/>
                <a:ea typeface="+mj-ea"/>
              </a:rPr>
              <a:t>、ホームページを作った人の名前</a:t>
            </a:r>
            <a:r>
              <a:rPr kumimoji="1" lang="ja-JP" altLang="en-US" sz="2800" b="1" dirty="0" smtClean="0">
                <a:latin typeface="+mj-ea"/>
                <a:ea typeface="+mj-ea"/>
              </a:rPr>
              <a:t>が書いてある 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en-US" altLang="ja-JP" sz="2800" b="1" dirty="0">
                <a:latin typeface="+mj-ea"/>
                <a:ea typeface="+mj-ea"/>
              </a:rPr>
              <a:t> </a:t>
            </a:r>
            <a:r>
              <a:rPr kumimoji="1" lang="ja-JP" altLang="en-US" sz="2800" b="1" dirty="0" smtClean="0">
                <a:latin typeface="+mj-ea"/>
                <a:ea typeface="+mj-ea"/>
              </a:rPr>
              <a:t>か</a:t>
            </a:r>
            <a:r>
              <a:rPr kumimoji="1" lang="ja-JP" altLang="en-US" sz="2800" b="1" dirty="0">
                <a:latin typeface="+mj-ea"/>
                <a:ea typeface="+mj-ea"/>
              </a:rPr>
              <a:t>どうかで判断する必要がある</a:t>
            </a:r>
            <a:r>
              <a:rPr kumimoji="1" lang="ja-JP" altLang="en-US" sz="2800" b="1" dirty="0" smtClean="0">
                <a:latin typeface="+mj-ea"/>
                <a:ea typeface="+mj-ea"/>
              </a:rPr>
              <a:t>。</a:t>
            </a:r>
          </a:p>
          <a:p>
            <a:endParaRPr kumimoji="1" lang="ja-JP" altLang="en-US" sz="1100" b="1" dirty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３．</a:t>
            </a:r>
            <a:r>
              <a:rPr kumimoji="1" lang="ja-JP" altLang="en-US" sz="2800" b="1" dirty="0" smtClean="0">
                <a:latin typeface="+mj-ea"/>
                <a:ea typeface="+mj-ea"/>
              </a:rPr>
              <a:t>インターネット上</a:t>
            </a:r>
            <a:r>
              <a:rPr kumimoji="1" lang="ja-JP" altLang="en-US" sz="2800" b="1" dirty="0">
                <a:latin typeface="+mj-ea"/>
                <a:ea typeface="+mj-ea"/>
              </a:rPr>
              <a:t>で複数のサイトを確認した上で</a:t>
            </a:r>
            <a:r>
              <a:rPr kumimoji="1" lang="ja-JP" altLang="en-US" sz="2800" b="1" dirty="0" smtClean="0">
                <a:latin typeface="+mj-ea"/>
                <a:ea typeface="+mj-ea"/>
              </a:rPr>
              <a:t>、</a:t>
            </a:r>
          </a:p>
          <a:p>
            <a:r>
              <a:rPr kumimoji="1" lang="ja-JP" altLang="en-US" sz="2800" b="1" dirty="0">
                <a:latin typeface="+mj-ea"/>
                <a:ea typeface="+mj-ea"/>
              </a:rPr>
              <a:t> </a:t>
            </a:r>
            <a:r>
              <a:rPr kumimoji="1" lang="ja-JP" altLang="en-US" sz="2800" b="1" dirty="0" smtClean="0">
                <a:latin typeface="+mj-ea"/>
                <a:ea typeface="+mj-ea"/>
              </a:rPr>
              <a:t>本</a:t>
            </a:r>
            <a:r>
              <a:rPr kumimoji="1" lang="ja-JP" altLang="en-US" sz="2800" b="1" dirty="0">
                <a:latin typeface="+mj-ea"/>
                <a:ea typeface="+mj-ea"/>
              </a:rPr>
              <a:t>や新聞などの他の情報と比べて判断する</a:t>
            </a:r>
            <a:r>
              <a:rPr kumimoji="1" lang="ja-JP" altLang="en-US" sz="2800" b="1" dirty="0" smtClean="0">
                <a:latin typeface="+mj-ea"/>
                <a:ea typeface="+mj-ea"/>
              </a:rPr>
              <a:t>ことが　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en-US" altLang="ja-JP" sz="2800" b="1" dirty="0">
                <a:latin typeface="+mj-ea"/>
                <a:ea typeface="+mj-ea"/>
              </a:rPr>
              <a:t> </a:t>
            </a:r>
            <a:r>
              <a:rPr kumimoji="1" lang="ja-JP" altLang="en-US" sz="2800" b="1" dirty="0" smtClean="0">
                <a:latin typeface="+mj-ea"/>
                <a:ea typeface="+mj-ea"/>
              </a:rPr>
              <a:t>大切</a:t>
            </a:r>
            <a:r>
              <a:rPr kumimoji="1" lang="ja-JP" altLang="en-US" sz="2800" b="1" dirty="0">
                <a:latin typeface="+mj-ea"/>
                <a:ea typeface="+mj-ea"/>
              </a:rPr>
              <a:t>である。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428405" y="4725144"/>
            <a:ext cx="8208912" cy="1433666"/>
          </a:xfrm>
          <a:prstGeom prst="round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304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角丸四角形 6"/>
          <p:cNvSpPr/>
          <p:nvPr/>
        </p:nvSpPr>
        <p:spPr>
          <a:xfrm>
            <a:off x="179512" y="332656"/>
            <a:ext cx="8784976" cy="15121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b="1" dirty="0"/>
              <a:t>◇</a:t>
            </a:r>
            <a:r>
              <a:rPr kumimoji="1" lang="ja-JP" altLang="en-US" sz="2800" b="1" dirty="0" smtClean="0"/>
              <a:t>問題１０</a:t>
            </a:r>
          </a:p>
          <a:p>
            <a:r>
              <a:rPr kumimoji="1" lang="ja-JP" altLang="en-US" sz="2800" b="1" dirty="0" smtClean="0"/>
              <a:t>　 インターネット</a:t>
            </a:r>
            <a:r>
              <a:rPr kumimoji="1" lang="ja-JP" altLang="en-US" sz="2800" b="1" dirty="0"/>
              <a:t>の利用に関する説明として、最も正しいのはどれですか</a:t>
            </a:r>
            <a:r>
              <a:rPr kumimoji="1" lang="ja-JP" altLang="en-US" sz="2800" b="1" dirty="0" smtClean="0"/>
              <a:t>。</a:t>
            </a:r>
            <a:endParaRPr kumimoji="1" lang="ja-JP" altLang="en-US" sz="28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21699" y="2260282"/>
            <a:ext cx="769471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+mj-ea"/>
                <a:ea typeface="+mj-ea"/>
              </a:rPr>
              <a:t>１．</a:t>
            </a:r>
            <a:r>
              <a:rPr kumimoji="1" lang="ja-JP" altLang="en-US" sz="2800" b="1" dirty="0" smtClean="0">
                <a:latin typeface="+mj-ea"/>
                <a:ea typeface="+mj-ea"/>
              </a:rPr>
              <a:t>自分</a:t>
            </a:r>
            <a:r>
              <a:rPr kumimoji="1" lang="ja-JP" altLang="en-US" sz="2800" b="1" dirty="0">
                <a:latin typeface="+mj-ea"/>
                <a:ea typeface="+mj-ea"/>
              </a:rPr>
              <a:t>の家のパソコンを使わなければ、</a:t>
            </a:r>
            <a:r>
              <a:rPr kumimoji="1" lang="ja-JP" altLang="en-US" sz="2800" b="1" dirty="0" smtClean="0">
                <a:latin typeface="+mj-ea"/>
                <a:ea typeface="+mj-ea"/>
              </a:rPr>
              <a:t>だれが   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en-US" altLang="ja-JP" sz="2800" b="1" dirty="0">
                <a:latin typeface="+mj-ea"/>
                <a:ea typeface="+mj-ea"/>
              </a:rPr>
              <a:t> </a:t>
            </a:r>
            <a:r>
              <a:rPr kumimoji="1" lang="en-US" altLang="ja-JP" sz="2800" b="1" dirty="0" smtClean="0">
                <a:latin typeface="+mj-ea"/>
                <a:ea typeface="+mj-ea"/>
              </a:rPr>
              <a:t> </a:t>
            </a:r>
            <a:r>
              <a:rPr kumimoji="1" lang="ja-JP" altLang="en-US" sz="2800" b="1" dirty="0" smtClean="0">
                <a:latin typeface="+mj-ea"/>
                <a:ea typeface="+mj-ea"/>
              </a:rPr>
              <a:t>インターネット上</a:t>
            </a:r>
            <a:r>
              <a:rPr kumimoji="1" lang="ja-JP" altLang="en-US" sz="2800" b="1" dirty="0">
                <a:latin typeface="+mj-ea"/>
                <a:ea typeface="+mj-ea"/>
              </a:rPr>
              <a:t>に書いたのか絶対に分からない</a:t>
            </a:r>
            <a:r>
              <a:rPr kumimoji="1" lang="ja-JP" altLang="en-US" sz="2800" b="1" dirty="0" smtClean="0">
                <a:latin typeface="+mj-ea"/>
                <a:ea typeface="+mj-ea"/>
              </a:rPr>
              <a:t>。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endParaRPr kumimoji="1" lang="ja-JP" altLang="en-US" sz="1100" b="1" dirty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２．</a:t>
            </a:r>
            <a:r>
              <a:rPr kumimoji="1" lang="ja-JP" altLang="en-US" sz="2800" b="1" dirty="0" smtClean="0">
                <a:latin typeface="+mj-ea"/>
                <a:ea typeface="+mj-ea"/>
              </a:rPr>
              <a:t>インターネット上</a:t>
            </a:r>
            <a:r>
              <a:rPr kumimoji="1" lang="ja-JP" altLang="en-US" sz="2800" b="1" dirty="0">
                <a:latin typeface="+mj-ea"/>
                <a:ea typeface="+mj-ea"/>
              </a:rPr>
              <a:t>で行ったことは、必ずどこか</a:t>
            </a:r>
            <a:r>
              <a:rPr kumimoji="1" lang="ja-JP" altLang="en-US" sz="2800" b="1" dirty="0" smtClean="0">
                <a:latin typeface="+mj-ea"/>
                <a:ea typeface="+mj-ea"/>
              </a:rPr>
              <a:t>に  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en-US" altLang="ja-JP" sz="2800" b="1" dirty="0">
                <a:latin typeface="+mj-ea"/>
                <a:ea typeface="+mj-ea"/>
              </a:rPr>
              <a:t> </a:t>
            </a:r>
            <a:r>
              <a:rPr kumimoji="1" lang="en-US" altLang="ja-JP" sz="2800" b="1" dirty="0" smtClean="0">
                <a:latin typeface="+mj-ea"/>
                <a:ea typeface="+mj-ea"/>
              </a:rPr>
              <a:t> </a:t>
            </a:r>
            <a:r>
              <a:rPr kumimoji="1" lang="ja-JP" altLang="en-US" sz="2800" b="1" dirty="0" smtClean="0">
                <a:latin typeface="+mj-ea"/>
                <a:ea typeface="+mj-ea"/>
              </a:rPr>
              <a:t>記録</a:t>
            </a:r>
            <a:r>
              <a:rPr kumimoji="1" lang="ja-JP" altLang="en-US" sz="2800" b="1" dirty="0">
                <a:latin typeface="+mj-ea"/>
                <a:ea typeface="+mj-ea"/>
              </a:rPr>
              <a:t>が残っているため、責任を持った行動を</a:t>
            </a:r>
            <a:r>
              <a:rPr kumimoji="1" lang="ja-JP" altLang="en-US" sz="2800" b="1" dirty="0" smtClean="0">
                <a:latin typeface="+mj-ea"/>
                <a:ea typeface="+mj-ea"/>
              </a:rPr>
              <a:t>とる 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en-US" altLang="ja-JP" sz="2800" b="1" dirty="0">
                <a:latin typeface="+mj-ea"/>
                <a:ea typeface="+mj-ea"/>
              </a:rPr>
              <a:t> </a:t>
            </a:r>
            <a:r>
              <a:rPr kumimoji="1" lang="en-US" altLang="ja-JP" sz="2800" b="1" dirty="0" smtClean="0">
                <a:latin typeface="+mj-ea"/>
                <a:ea typeface="+mj-ea"/>
              </a:rPr>
              <a:t> </a:t>
            </a:r>
            <a:r>
              <a:rPr kumimoji="1" lang="ja-JP" altLang="en-US" sz="2800" b="1" dirty="0" smtClean="0">
                <a:latin typeface="+mj-ea"/>
                <a:ea typeface="+mj-ea"/>
              </a:rPr>
              <a:t>ことが</a:t>
            </a:r>
            <a:r>
              <a:rPr kumimoji="1" lang="ja-JP" altLang="en-US" sz="2800" b="1" dirty="0">
                <a:latin typeface="+mj-ea"/>
                <a:ea typeface="+mj-ea"/>
              </a:rPr>
              <a:t>大切である</a:t>
            </a:r>
            <a:r>
              <a:rPr kumimoji="1" lang="ja-JP" altLang="en-US" sz="2800" b="1" dirty="0" smtClean="0">
                <a:latin typeface="+mj-ea"/>
                <a:ea typeface="+mj-ea"/>
              </a:rPr>
              <a:t>。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endParaRPr kumimoji="1" lang="ja-JP" altLang="en-US" sz="1100" b="1" dirty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３．</a:t>
            </a:r>
            <a:r>
              <a:rPr kumimoji="1" lang="ja-JP" altLang="en-US" sz="2800" b="1" dirty="0" smtClean="0">
                <a:latin typeface="+mj-ea"/>
                <a:ea typeface="+mj-ea"/>
              </a:rPr>
              <a:t>インターネット上</a:t>
            </a:r>
            <a:r>
              <a:rPr kumimoji="1" lang="ja-JP" altLang="en-US" sz="2800" b="1" dirty="0">
                <a:latin typeface="+mj-ea"/>
                <a:ea typeface="+mj-ea"/>
              </a:rPr>
              <a:t>の世界は、現実の世界と</a:t>
            </a:r>
            <a:r>
              <a:rPr kumimoji="1" lang="ja-JP" altLang="en-US" sz="2800" b="1" dirty="0" smtClean="0">
                <a:latin typeface="+mj-ea"/>
                <a:ea typeface="+mj-ea"/>
              </a:rPr>
              <a:t>異な 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en-US" altLang="ja-JP" sz="2800" b="1" dirty="0">
                <a:latin typeface="+mj-ea"/>
                <a:ea typeface="+mj-ea"/>
              </a:rPr>
              <a:t> </a:t>
            </a:r>
            <a:r>
              <a:rPr kumimoji="1" lang="en-US" altLang="ja-JP" sz="2800" b="1" dirty="0" smtClean="0">
                <a:latin typeface="+mj-ea"/>
                <a:ea typeface="+mj-ea"/>
              </a:rPr>
              <a:t> </a:t>
            </a:r>
            <a:r>
              <a:rPr kumimoji="1" lang="ja-JP" altLang="en-US" sz="2800" b="1" dirty="0" smtClean="0">
                <a:latin typeface="+mj-ea"/>
                <a:ea typeface="+mj-ea"/>
              </a:rPr>
              <a:t>るため、どのような</a:t>
            </a:r>
            <a:r>
              <a:rPr kumimoji="1" lang="ja-JP" altLang="en-US" sz="2800" b="1" dirty="0">
                <a:latin typeface="+mj-ea"/>
                <a:ea typeface="+mj-ea"/>
              </a:rPr>
              <a:t>ことをしても見つからない。</a:t>
            </a:r>
          </a:p>
          <a:p>
            <a:endParaRPr kumimoji="1" lang="ja-JP" altLang="en-US" sz="2800" b="1" dirty="0">
              <a:latin typeface="+mj-ea"/>
              <a:ea typeface="+mj-ea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536149" y="3334598"/>
            <a:ext cx="7780267" cy="1390546"/>
          </a:xfrm>
          <a:prstGeom prst="round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730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96156" y="1215624"/>
            <a:ext cx="42484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atin typeface="+mj-ea"/>
                <a:ea typeface="+mj-ea"/>
              </a:rPr>
              <a:t>　インターネットの世界でも、自分の発言や行動にしっかりと責任をもたなければいけません。</a:t>
            </a:r>
          </a:p>
          <a:p>
            <a:endParaRPr kumimoji="1" lang="ja-JP" altLang="en-US" sz="3200" b="1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25918" y="4797152"/>
            <a:ext cx="77924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n-ea"/>
              </a:rPr>
              <a:t>　</a:t>
            </a:r>
            <a:r>
              <a:rPr kumimoji="1" lang="ja-JP" altLang="en-US" sz="3200" b="1" u="sng" dirty="0">
                <a:solidFill>
                  <a:srgbClr val="FF0000"/>
                </a:solidFill>
                <a:latin typeface="+mj-ea"/>
                <a:ea typeface="+mj-ea"/>
              </a:rPr>
              <a:t>自分</a:t>
            </a:r>
            <a:r>
              <a:rPr kumimoji="1" lang="ja-JP" altLang="en-US" sz="3200" b="1" u="sng" dirty="0" smtClean="0">
                <a:solidFill>
                  <a:srgbClr val="FF0000"/>
                </a:solidFill>
                <a:latin typeface="+mj-ea"/>
                <a:ea typeface="+mj-ea"/>
              </a:rPr>
              <a:t>の発言や行動に、しっかりと責任をもちましょう。</a:t>
            </a:r>
            <a:endParaRPr kumimoji="1" lang="ja-JP" altLang="en-US" sz="3200" b="1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18" y="620689"/>
            <a:ext cx="313742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7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角丸四角形 6"/>
          <p:cNvSpPr/>
          <p:nvPr/>
        </p:nvSpPr>
        <p:spPr>
          <a:xfrm>
            <a:off x="180047" y="188640"/>
            <a:ext cx="8784976" cy="18722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b="1" dirty="0"/>
              <a:t>◇</a:t>
            </a:r>
            <a:r>
              <a:rPr kumimoji="1" lang="ja-JP" altLang="en-US" sz="2800" b="1" dirty="0" smtClean="0"/>
              <a:t>問題１１</a:t>
            </a:r>
          </a:p>
          <a:p>
            <a:r>
              <a:rPr kumimoji="1" lang="ja-JP" altLang="en-US" sz="2800" b="1" dirty="0" smtClean="0"/>
              <a:t>　 ケータイ</a:t>
            </a:r>
            <a:r>
              <a:rPr kumimoji="1" lang="ja-JP" altLang="en-US" sz="2800" b="1" dirty="0"/>
              <a:t>やスマートフォンでメールを送信する際に、気をつけなければならないこととして、最も正しいものはどれですか</a:t>
            </a:r>
            <a:r>
              <a:rPr kumimoji="1" lang="ja-JP" altLang="en-US" sz="2800" b="1" dirty="0" smtClean="0"/>
              <a:t>。</a:t>
            </a:r>
            <a:endParaRPr kumimoji="1" lang="ja-JP" altLang="en-US" sz="28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8646" y="2246091"/>
            <a:ext cx="810981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+mj-ea"/>
                <a:ea typeface="+mj-ea"/>
              </a:rPr>
              <a:t>１．</a:t>
            </a:r>
            <a:r>
              <a:rPr kumimoji="1" lang="ja-JP" altLang="en-US" sz="2800" b="1" dirty="0" smtClean="0">
                <a:latin typeface="+mj-ea"/>
                <a:ea typeface="+mj-ea"/>
              </a:rPr>
              <a:t>写真</a:t>
            </a:r>
            <a:r>
              <a:rPr kumimoji="1" lang="ja-JP" altLang="en-US" sz="2800" b="1" dirty="0">
                <a:latin typeface="+mj-ea"/>
                <a:ea typeface="+mj-ea"/>
              </a:rPr>
              <a:t>を送ることができるので、できるだけ</a:t>
            </a:r>
            <a:r>
              <a:rPr kumimoji="1" lang="ja-JP" altLang="en-US" sz="2800" b="1" dirty="0" smtClean="0">
                <a:latin typeface="+mj-ea"/>
                <a:ea typeface="+mj-ea"/>
              </a:rPr>
              <a:t>楽しい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　</a:t>
            </a:r>
            <a:r>
              <a:rPr kumimoji="1" lang="ja-JP" altLang="en-US" sz="2800" b="1" dirty="0" smtClean="0">
                <a:latin typeface="+mj-ea"/>
                <a:ea typeface="+mj-ea"/>
              </a:rPr>
              <a:t>メール</a:t>
            </a:r>
            <a:r>
              <a:rPr kumimoji="1" lang="ja-JP" altLang="en-US" sz="2800" b="1" dirty="0">
                <a:latin typeface="+mj-ea"/>
                <a:ea typeface="+mj-ea"/>
              </a:rPr>
              <a:t>にするよう、どのような写真であっても</a:t>
            </a:r>
            <a:r>
              <a:rPr kumimoji="1" lang="ja-JP" altLang="en-US" sz="2800" b="1" dirty="0" smtClean="0">
                <a:latin typeface="+mj-ea"/>
                <a:ea typeface="+mj-ea"/>
              </a:rPr>
              <a:t>メール 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en-US" altLang="ja-JP" sz="2800" b="1" dirty="0">
                <a:latin typeface="+mj-ea"/>
                <a:ea typeface="+mj-ea"/>
              </a:rPr>
              <a:t> </a:t>
            </a:r>
            <a:r>
              <a:rPr kumimoji="1" lang="en-US" altLang="ja-JP" sz="2800" b="1" dirty="0" smtClean="0">
                <a:latin typeface="+mj-ea"/>
                <a:ea typeface="+mj-ea"/>
              </a:rPr>
              <a:t> </a:t>
            </a:r>
            <a:r>
              <a:rPr kumimoji="1" lang="ja-JP" altLang="en-US" sz="2800" b="1" dirty="0" smtClean="0">
                <a:latin typeface="+mj-ea"/>
                <a:ea typeface="+mj-ea"/>
              </a:rPr>
              <a:t>に</a:t>
            </a:r>
            <a:r>
              <a:rPr kumimoji="1" lang="ja-JP" altLang="en-US" sz="2800" b="1" dirty="0">
                <a:latin typeface="+mj-ea"/>
                <a:ea typeface="+mj-ea"/>
              </a:rPr>
              <a:t>つけた方がよい</a:t>
            </a:r>
            <a:r>
              <a:rPr kumimoji="1" lang="ja-JP" altLang="en-US" sz="2800" b="1" dirty="0" smtClean="0">
                <a:latin typeface="+mj-ea"/>
                <a:ea typeface="+mj-ea"/>
              </a:rPr>
              <a:t>。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endParaRPr kumimoji="1" lang="en-US" altLang="ja-JP" sz="1100" b="1" dirty="0">
              <a:latin typeface="+mj-ea"/>
              <a:ea typeface="+mj-ea"/>
            </a:endParaRPr>
          </a:p>
          <a:p>
            <a:r>
              <a:rPr kumimoji="1" lang="ja-JP" altLang="en-US" sz="2800" b="1" dirty="0" smtClean="0">
                <a:latin typeface="+mj-ea"/>
                <a:ea typeface="+mj-ea"/>
              </a:rPr>
              <a:t>２．メール</a:t>
            </a:r>
            <a:r>
              <a:rPr kumimoji="1" lang="ja-JP" altLang="en-US" sz="2800" b="1" dirty="0">
                <a:latin typeface="+mj-ea"/>
                <a:ea typeface="+mj-ea"/>
              </a:rPr>
              <a:t>は</a:t>
            </a:r>
            <a:r>
              <a:rPr kumimoji="1" lang="ja-JP" altLang="en-US" sz="2800" b="1" dirty="0" smtClean="0">
                <a:latin typeface="+mj-ea"/>
                <a:ea typeface="+mj-ea"/>
              </a:rPr>
              <a:t>、夜中でも早朝でも、思いつくままにいつ　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　</a:t>
            </a:r>
            <a:r>
              <a:rPr kumimoji="1" lang="ja-JP" altLang="en-US" sz="2800" b="1" dirty="0" smtClean="0">
                <a:latin typeface="+mj-ea"/>
                <a:ea typeface="+mj-ea"/>
              </a:rPr>
              <a:t>でも送って</a:t>
            </a:r>
            <a:r>
              <a:rPr kumimoji="1" lang="ja-JP" altLang="en-US" sz="2800" b="1" dirty="0">
                <a:latin typeface="+mj-ea"/>
                <a:ea typeface="+mj-ea"/>
              </a:rPr>
              <a:t>もよい。</a:t>
            </a:r>
          </a:p>
          <a:p>
            <a:endParaRPr kumimoji="1" lang="en-US" altLang="ja-JP" sz="1100" b="1" dirty="0">
              <a:latin typeface="+mj-ea"/>
              <a:ea typeface="+mj-ea"/>
            </a:endParaRPr>
          </a:p>
          <a:p>
            <a:r>
              <a:rPr kumimoji="1" lang="ja-JP" altLang="en-US" sz="2800" b="1" dirty="0" smtClean="0">
                <a:latin typeface="+mj-ea"/>
                <a:ea typeface="+mj-ea"/>
              </a:rPr>
              <a:t>３．メール</a:t>
            </a:r>
            <a:r>
              <a:rPr kumimoji="1" lang="ja-JP" altLang="en-US" sz="2800" b="1" dirty="0">
                <a:latin typeface="+mj-ea"/>
                <a:ea typeface="+mj-ea"/>
              </a:rPr>
              <a:t>は文字で情報を送ることから、書き方</a:t>
            </a:r>
            <a:r>
              <a:rPr kumimoji="1" lang="ja-JP" altLang="en-US" sz="2800" b="1" dirty="0" smtClean="0">
                <a:latin typeface="+mj-ea"/>
                <a:ea typeface="+mj-ea"/>
              </a:rPr>
              <a:t>に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　</a:t>
            </a:r>
            <a:r>
              <a:rPr kumimoji="1" lang="ja-JP" altLang="en-US" sz="2800" b="1" dirty="0" smtClean="0">
                <a:latin typeface="+mj-ea"/>
                <a:ea typeface="+mj-ea"/>
              </a:rPr>
              <a:t>よって</a:t>
            </a:r>
            <a:r>
              <a:rPr kumimoji="1" lang="ja-JP" altLang="en-US" sz="2800" b="1" dirty="0">
                <a:latin typeface="+mj-ea"/>
                <a:ea typeface="+mj-ea"/>
              </a:rPr>
              <a:t>は、相手に自分の気持ちや、伝えたい</a:t>
            </a:r>
            <a:r>
              <a:rPr kumimoji="1" lang="ja-JP" altLang="en-US" sz="2800" b="1" dirty="0" smtClean="0">
                <a:latin typeface="+mj-ea"/>
                <a:ea typeface="+mj-ea"/>
              </a:rPr>
              <a:t>内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　</a:t>
            </a:r>
            <a:r>
              <a:rPr kumimoji="1" lang="ja-JP" altLang="en-US" sz="2800" b="1" dirty="0" smtClean="0">
                <a:latin typeface="+mj-ea"/>
                <a:ea typeface="+mj-ea"/>
              </a:rPr>
              <a:t>容</a:t>
            </a:r>
            <a:r>
              <a:rPr kumimoji="1" lang="ja-JP" altLang="en-US" sz="2800" b="1" dirty="0">
                <a:latin typeface="+mj-ea"/>
                <a:ea typeface="+mj-ea"/>
              </a:rPr>
              <a:t>が伝わらないことがある。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439479" y="4712568"/>
            <a:ext cx="8208912" cy="1411508"/>
          </a:xfrm>
          <a:prstGeom prst="round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548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716016" y="571663"/>
            <a:ext cx="39299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+mj-ea"/>
                <a:ea typeface="+mj-ea"/>
              </a:rPr>
              <a:t>　</a:t>
            </a:r>
            <a:r>
              <a:rPr kumimoji="1" lang="ja-JP" altLang="en-US" sz="3200" b="1" dirty="0" smtClean="0">
                <a:latin typeface="+mj-ea"/>
                <a:ea typeface="+mj-ea"/>
              </a:rPr>
              <a:t>メールなど文字によるコミュニケーションは、相手の表情や声のトーンなどが伝わらないだけに、こちらの思いとはちがった形で相手に伝わることがあります。</a:t>
            </a:r>
            <a:endParaRPr kumimoji="1" lang="ja-JP" altLang="en-US" sz="3200" b="1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5392" y="4835944"/>
            <a:ext cx="814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n-ea"/>
              </a:rPr>
              <a:t>　</a:t>
            </a:r>
            <a:endParaRPr kumimoji="1" lang="ja-JP" altLang="en-US" sz="3200" b="1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1471" y="4725144"/>
            <a:ext cx="83799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n-ea"/>
              </a:rPr>
              <a:t>　</a:t>
            </a:r>
            <a:r>
              <a:rPr kumimoji="1" lang="ja-JP" altLang="en-US" sz="3200" b="1" u="sng" dirty="0" smtClean="0">
                <a:solidFill>
                  <a:srgbClr val="FF0000"/>
                </a:solidFill>
                <a:latin typeface="+mj-ea"/>
                <a:ea typeface="+mj-ea"/>
              </a:rPr>
              <a:t>メールなどを送信する際には、相手への思いやりをもって、ていねいに伝える工夫をしましょう。</a:t>
            </a:r>
            <a:endParaRPr kumimoji="1" lang="ja-JP" altLang="en-US" sz="3200" b="1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5" y="895802"/>
            <a:ext cx="4478770" cy="329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02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角丸四角形 6"/>
          <p:cNvSpPr/>
          <p:nvPr/>
        </p:nvSpPr>
        <p:spPr>
          <a:xfrm>
            <a:off x="205020" y="188640"/>
            <a:ext cx="8784976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b="1" dirty="0"/>
              <a:t>◇</a:t>
            </a:r>
            <a:r>
              <a:rPr kumimoji="1" lang="ja-JP" altLang="en-US" sz="2800" b="1" dirty="0" smtClean="0"/>
              <a:t>問題１２</a:t>
            </a:r>
          </a:p>
          <a:p>
            <a:r>
              <a:rPr kumimoji="1" lang="ja-JP" altLang="en-US" sz="2800" b="1" dirty="0" smtClean="0"/>
              <a:t>　 ＳＮＳを利用する時に気をつけなければならないこととして、最も</a:t>
            </a:r>
            <a:r>
              <a:rPr kumimoji="1" lang="ja-JP" altLang="en-US" sz="2800" b="1" dirty="0"/>
              <a:t>正しいものはどれですか</a:t>
            </a:r>
            <a:r>
              <a:rPr kumimoji="1" lang="ja-JP" altLang="en-US" sz="2800" b="1" dirty="0" smtClean="0"/>
              <a:t>。</a:t>
            </a:r>
            <a:endParaRPr kumimoji="1" lang="ja-JP" altLang="en-US" sz="28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85252" y="2239606"/>
            <a:ext cx="83449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+mj-ea"/>
                <a:ea typeface="+mj-ea"/>
              </a:rPr>
              <a:t>１</a:t>
            </a:r>
            <a:r>
              <a:rPr kumimoji="1" lang="ja-JP" altLang="en-US" sz="2800" b="1" dirty="0" smtClean="0">
                <a:latin typeface="+mj-ea"/>
                <a:ea typeface="+mj-ea"/>
              </a:rPr>
              <a:t>．友だちに設定した人だけしか見ることができないよ　　　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　</a:t>
            </a:r>
            <a:r>
              <a:rPr kumimoji="1" lang="ja-JP" altLang="en-US" sz="2800" b="1" dirty="0" err="1" smtClean="0">
                <a:latin typeface="+mj-ea"/>
                <a:ea typeface="+mj-ea"/>
              </a:rPr>
              <a:t>うに</a:t>
            </a:r>
            <a:r>
              <a:rPr kumimoji="1" lang="ja-JP" altLang="en-US" sz="2800" b="1" dirty="0" smtClean="0">
                <a:latin typeface="+mj-ea"/>
                <a:ea typeface="+mj-ea"/>
              </a:rPr>
              <a:t>しておく。</a:t>
            </a:r>
            <a:endParaRPr kumimoji="1" lang="en-US" altLang="ja-JP" sz="2800" b="1" dirty="0">
              <a:latin typeface="+mj-ea"/>
              <a:ea typeface="+mj-ea"/>
            </a:endParaRPr>
          </a:p>
          <a:p>
            <a:endParaRPr kumimoji="1" lang="ja-JP" altLang="en-US" sz="1100" b="1" dirty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２</a:t>
            </a:r>
            <a:r>
              <a:rPr kumimoji="1" lang="ja-JP" altLang="en-US" sz="2800" b="1" dirty="0" smtClean="0">
                <a:latin typeface="+mj-ea"/>
                <a:ea typeface="+mj-ea"/>
              </a:rPr>
              <a:t>．たくさんの人に見てもらいたいので、だれでも見る</a:t>
            </a:r>
            <a:r>
              <a:rPr kumimoji="1" lang="ja-JP" altLang="en-US" sz="2800" b="1" dirty="0" err="1" smtClean="0">
                <a:latin typeface="+mj-ea"/>
                <a:ea typeface="+mj-ea"/>
              </a:rPr>
              <a:t>こ</a:t>
            </a:r>
            <a:r>
              <a:rPr kumimoji="1" lang="ja-JP" altLang="en-US" sz="2800" b="1" dirty="0" smtClean="0">
                <a:latin typeface="+mj-ea"/>
                <a:ea typeface="+mj-ea"/>
              </a:rPr>
              <a:t>　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　</a:t>
            </a:r>
            <a:r>
              <a:rPr kumimoji="1" lang="ja-JP" altLang="en-US" sz="2800" b="1" dirty="0" smtClean="0">
                <a:latin typeface="+mj-ea"/>
                <a:ea typeface="+mj-ea"/>
              </a:rPr>
              <a:t>とができるように設定しておく。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endParaRPr kumimoji="1" lang="en-US" altLang="ja-JP" sz="11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３</a:t>
            </a:r>
            <a:r>
              <a:rPr kumimoji="1" lang="ja-JP" altLang="en-US" sz="2800" b="1" dirty="0" smtClean="0">
                <a:latin typeface="+mj-ea"/>
                <a:ea typeface="+mj-ea"/>
              </a:rPr>
              <a:t>．だれのことなのかがよく分かるように、自分の名前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 smtClean="0">
                <a:latin typeface="+mj-ea"/>
                <a:ea typeface="+mj-ea"/>
              </a:rPr>
              <a:t> や写真をのせておく。</a:t>
            </a:r>
            <a:endParaRPr kumimoji="1" lang="ja-JP" altLang="en-US" sz="2800" b="1" dirty="0">
              <a:latin typeface="+mj-ea"/>
              <a:ea typeface="+mj-ea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425058" y="2239606"/>
            <a:ext cx="8344900" cy="1033652"/>
          </a:xfrm>
          <a:prstGeom prst="round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04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87283" y="753666"/>
            <a:ext cx="43204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atin typeface="+mj-ea"/>
                <a:ea typeface="+mj-ea"/>
              </a:rPr>
              <a:t>　ＳＮＳ上に公開した情報は、友だちや家族だけでなく、見ず知らずの人が見る可能性もあります。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27584" y="4293096"/>
            <a:ext cx="75190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n-ea"/>
              </a:rPr>
              <a:t>　</a:t>
            </a:r>
            <a:r>
              <a:rPr kumimoji="1" lang="ja-JP" altLang="en-US" sz="3200" b="1" u="sng" dirty="0" smtClean="0">
                <a:solidFill>
                  <a:srgbClr val="FF0000"/>
                </a:solidFill>
                <a:latin typeface="+mj-ea"/>
                <a:ea typeface="+mj-ea"/>
              </a:rPr>
              <a:t>非公開のグループトークや、ＳＮＳの非公開アカウント</a:t>
            </a:r>
            <a:r>
              <a:rPr kumimoji="1" lang="ja-JP" altLang="en-US" sz="3200" b="1" u="sng" smtClean="0">
                <a:solidFill>
                  <a:srgbClr val="FF0000"/>
                </a:solidFill>
                <a:latin typeface="+mj-ea"/>
                <a:ea typeface="+mj-ea"/>
              </a:rPr>
              <a:t>をかしこく活用すれば、許可のない人には読めないので安心です。</a:t>
            </a:r>
            <a:endParaRPr kumimoji="1" lang="ja-JP" altLang="en-US" sz="3200" b="1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55" y="957765"/>
            <a:ext cx="2856270" cy="268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15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93246" y="3068960"/>
            <a:ext cx="756084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/>
              <a:t>１．書いて</a:t>
            </a:r>
            <a:r>
              <a:rPr kumimoji="1" lang="ja-JP" altLang="en-US" sz="2800" b="1" dirty="0"/>
              <a:t>ある電話番号に電話をして、</a:t>
            </a:r>
            <a:r>
              <a:rPr kumimoji="1" lang="ja-JP" altLang="en-US" sz="2800" b="1" dirty="0" smtClean="0"/>
              <a:t>取り消して　</a:t>
            </a:r>
            <a:endParaRPr kumimoji="1" lang="en-US" altLang="ja-JP" sz="2800" b="1" dirty="0" smtClean="0"/>
          </a:p>
          <a:p>
            <a:r>
              <a:rPr kumimoji="1" lang="ja-JP" altLang="en-US" sz="2800" b="1" dirty="0"/>
              <a:t>　</a:t>
            </a:r>
            <a:r>
              <a:rPr kumimoji="1" lang="ja-JP" altLang="en-US" sz="2800" b="1" dirty="0" smtClean="0"/>
              <a:t>もらう。</a:t>
            </a:r>
            <a:endParaRPr kumimoji="1" lang="en-US" altLang="ja-JP" sz="2800" b="1" dirty="0" smtClean="0"/>
          </a:p>
          <a:p>
            <a:endParaRPr kumimoji="1" lang="ja-JP" altLang="en-US" sz="1100" b="1" dirty="0"/>
          </a:p>
          <a:p>
            <a:r>
              <a:rPr kumimoji="1" lang="ja-JP" altLang="en-US" sz="2800" b="1" dirty="0" smtClean="0"/>
              <a:t>２．一人</a:t>
            </a:r>
            <a:r>
              <a:rPr kumimoji="1" lang="ja-JP" altLang="en-US" sz="2800" b="1" dirty="0"/>
              <a:t>で判断せずに、まず</a:t>
            </a:r>
            <a:r>
              <a:rPr kumimoji="1" lang="ja-JP" altLang="en-US" sz="2800" b="1" dirty="0" smtClean="0"/>
              <a:t>は身近な</a:t>
            </a:r>
            <a:r>
              <a:rPr kumimoji="1" lang="ja-JP" altLang="en-US" sz="2800" b="1" dirty="0"/>
              <a:t>大人に</a:t>
            </a:r>
            <a:r>
              <a:rPr kumimoji="1" lang="ja-JP" altLang="en-US" sz="2800" b="1" dirty="0" smtClean="0"/>
              <a:t>すぐ                          </a:t>
            </a:r>
            <a:endParaRPr kumimoji="1" lang="en-US" altLang="ja-JP" sz="2800" b="1" dirty="0" smtClean="0"/>
          </a:p>
          <a:p>
            <a:r>
              <a:rPr kumimoji="1" lang="en-US" altLang="ja-JP" sz="2800" b="1" dirty="0"/>
              <a:t> </a:t>
            </a:r>
            <a:r>
              <a:rPr kumimoji="1" lang="ja-JP" altLang="en-US" sz="2800" b="1" dirty="0" smtClean="0"/>
              <a:t>知らせる。</a:t>
            </a:r>
            <a:endParaRPr kumimoji="1" lang="en-US" altLang="ja-JP" sz="2800" b="1" dirty="0" smtClean="0"/>
          </a:p>
          <a:p>
            <a:endParaRPr kumimoji="1" lang="ja-JP" altLang="en-US" sz="1100" b="1" dirty="0"/>
          </a:p>
          <a:p>
            <a:r>
              <a:rPr kumimoji="1" lang="ja-JP" altLang="en-US" sz="2800" b="1" dirty="0" smtClean="0"/>
              <a:t>３．急いで</a:t>
            </a:r>
            <a:r>
              <a:rPr kumimoji="1" lang="ja-JP" altLang="en-US" sz="2800" b="1" dirty="0"/>
              <a:t>お金</a:t>
            </a:r>
            <a:r>
              <a:rPr kumimoji="1" lang="ja-JP" altLang="en-US" sz="2800" b="1" dirty="0" smtClean="0"/>
              <a:t>をはらって</a:t>
            </a:r>
            <a:r>
              <a:rPr kumimoji="1" lang="ja-JP" altLang="en-US" sz="2800" b="1" dirty="0"/>
              <a:t>、画面の表示を</a:t>
            </a:r>
            <a:r>
              <a:rPr kumimoji="1" lang="ja-JP" altLang="en-US" sz="2800" b="1" dirty="0" smtClean="0"/>
              <a:t>消しても  </a:t>
            </a:r>
            <a:endParaRPr kumimoji="1" lang="en-US" altLang="ja-JP" sz="2800" b="1" dirty="0" smtClean="0"/>
          </a:p>
          <a:p>
            <a:r>
              <a:rPr kumimoji="1" lang="en-US" altLang="ja-JP" sz="2800" b="1" dirty="0"/>
              <a:t> </a:t>
            </a:r>
            <a:r>
              <a:rPr kumimoji="1" lang="en-US" altLang="ja-JP" sz="2800" b="1" dirty="0" smtClean="0"/>
              <a:t> </a:t>
            </a:r>
            <a:r>
              <a:rPr kumimoji="1" lang="ja-JP" altLang="en-US" sz="2800" b="1" dirty="0" smtClean="0"/>
              <a:t>らう</a:t>
            </a:r>
            <a:r>
              <a:rPr kumimoji="1" lang="ja-JP" altLang="en-US" sz="2800" b="1" dirty="0"/>
              <a:t>。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323528" y="228600"/>
            <a:ext cx="8496944" cy="2552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b="1" dirty="0"/>
              <a:t>◇</a:t>
            </a:r>
            <a:r>
              <a:rPr kumimoji="1" lang="ja-JP" altLang="en-US" sz="2800" b="1" dirty="0" smtClean="0"/>
              <a:t>問題１３</a:t>
            </a:r>
            <a:endParaRPr kumimoji="1" lang="en-US" altLang="ja-JP" sz="2800" b="1" dirty="0" smtClean="0"/>
          </a:p>
          <a:p>
            <a:r>
              <a:rPr kumimoji="1" lang="ja-JP" altLang="en-US" sz="2800" b="1" dirty="0" smtClean="0"/>
              <a:t>　パソコンでホームページを</a:t>
            </a:r>
            <a:r>
              <a:rPr kumimoji="1" lang="ja-JP" altLang="en-US" sz="2800" b="1" dirty="0"/>
              <a:t>見ていたら、画面に「入会金がふりこまれていません。１万円をふりこむか、以下の電話番号に</a:t>
            </a:r>
            <a:r>
              <a:rPr kumimoji="1" lang="ja-JP" altLang="en-US" sz="2800" b="1" dirty="0" smtClean="0"/>
              <a:t>連ら</a:t>
            </a:r>
            <a:r>
              <a:rPr kumimoji="1" lang="ja-JP" altLang="en-US" sz="2800" b="1" dirty="0" err="1" smtClean="0"/>
              <a:t>くを</a:t>
            </a:r>
            <a:r>
              <a:rPr kumimoji="1" lang="ja-JP" altLang="en-US" sz="2800" b="1" dirty="0"/>
              <a:t>してください」というメッセージが表示されて消えません。どうすればよいですか</a:t>
            </a:r>
            <a:r>
              <a:rPr kumimoji="1" lang="ja-JP" altLang="en-US" sz="2800" b="1" dirty="0" smtClean="0"/>
              <a:t>。最も正しいものを選びなさい。</a:t>
            </a:r>
            <a:endParaRPr kumimoji="1" lang="ja-JP" altLang="en-US" sz="2800" b="1" dirty="0"/>
          </a:p>
        </p:txBody>
      </p:sp>
      <p:sp>
        <p:nvSpPr>
          <p:cNvPr id="18" name="角丸四角形 17"/>
          <p:cNvSpPr/>
          <p:nvPr/>
        </p:nvSpPr>
        <p:spPr>
          <a:xfrm>
            <a:off x="467544" y="4007800"/>
            <a:ext cx="8208912" cy="1062964"/>
          </a:xfrm>
          <a:prstGeom prst="round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577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11960" y="1615575"/>
            <a:ext cx="45090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+mn-ea"/>
              </a:rPr>
              <a:t>　</a:t>
            </a:r>
            <a:r>
              <a:rPr kumimoji="1" lang="ja-JP" altLang="en-US" sz="3200" b="1" dirty="0" smtClean="0">
                <a:latin typeface="+mj-ea"/>
                <a:ea typeface="+mj-ea"/>
              </a:rPr>
              <a:t>有害サイトでは、詐欺（さぎ）に合うケースが多いです。困った時には、相談しましょう。</a:t>
            </a:r>
            <a:endParaRPr kumimoji="1" lang="ja-JP" altLang="en-US" sz="3200" b="1" dirty="0">
              <a:latin typeface="+mj-ea"/>
              <a:ea typeface="+mj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1561" y="5013176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n-ea"/>
              </a:rPr>
              <a:t>　</a:t>
            </a:r>
            <a:r>
              <a:rPr kumimoji="1" lang="ja-JP" altLang="en-US" sz="3200" b="1" u="sng" dirty="0" smtClean="0">
                <a:solidFill>
                  <a:srgbClr val="FF0000"/>
                </a:solidFill>
                <a:latin typeface="+mj-ea"/>
                <a:ea typeface="+mj-ea"/>
              </a:rPr>
              <a:t>自分一人でなやまず、保護者や先生など、身近な大人に相談しましょう。</a:t>
            </a:r>
            <a:endParaRPr kumimoji="1" lang="ja-JP" altLang="en-US" sz="3200" b="1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0" y="188639"/>
            <a:ext cx="2760210" cy="493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1197677" y="891300"/>
            <a:ext cx="1856639" cy="3293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+mj-ea"/>
                <a:ea typeface="+mj-ea"/>
              </a:rPr>
              <a:t>入会</a:t>
            </a:r>
            <a:r>
              <a:rPr kumimoji="1" lang="ja-JP" altLang="en-US" sz="1400" b="1" dirty="0" smtClean="0">
                <a:latin typeface="+mj-ea"/>
                <a:ea typeface="+mj-ea"/>
              </a:rPr>
              <a:t>金が振り込まれていません。</a:t>
            </a:r>
          </a:p>
          <a:p>
            <a:r>
              <a:rPr kumimoji="1" lang="ja-JP" altLang="en-US" sz="1400" b="1" dirty="0" smtClean="0">
                <a:latin typeface="+mj-ea"/>
                <a:ea typeface="+mj-ea"/>
              </a:rPr>
              <a:t>　１万円を振り込むか以下の電話番号に連絡をしてください。</a:t>
            </a:r>
          </a:p>
          <a:p>
            <a:endParaRPr kumimoji="1" lang="en-US" altLang="ja-JP" sz="800" b="1" dirty="0" smtClean="0">
              <a:latin typeface="+mj-ea"/>
              <a:ea typeface="+mj-ea"/>
            </a:endParaRPr>
          </a:p>
          <a:p>
            <a:r>
              <a:rPr kumimoji="1" lang="ja-JP" altLang="en-US" b="1" dirty="0" smtClean="0">
                <a:latin typeface="+mj-ea"/>
                <a:ea typeface="+mj-ea"/>
              </a:rPr>
              <a:t>ご請求金額</a:t>
            </a:r>
          </a:p>
          <a:p>
            <a:pPr algn="ctr"/>
            <a:r>
              <a:rPr kumimoji="1" lang="en-US" altLang="ja-JP" sz="2000" b="1" dirty="0" smtClean="0">
                <a:solidFill>
                  <a:srgbClr val="FF0000"/>
                </a:solidFill>
                <a:latin typeface="+mj-ea"/>
                <a:ea typeface="+mj-ea"/>
              </a:rPr>
              <a:t>10,000</a:t>
            </a:r>
            <a:r>
              <a:rPr kumimoji="1" lang="ja-JP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円</a:t>
            </a:r>
          </a:p>
          <a:p>
            <a:pPr algn="ctr"/>
            <a:endParaRPr kumimoji="1" lang="ja-JP" altLang="en-US" sz="800" dirty="0">
              <a:latin typeface="+mj-ea"/>
              <a:ea typeface="+mj-ea"/>
            </a:endParaRPr>
          </a:p>
          <a:p>
            <a:r>
              <a:rPr kumimoji="1" lang="en-US" altLang="ja-JP" sz="1400" b="1" dirty="0" smtClean="0">
                <a:latin typeface="+mj-ea"/>
                <a:ea typeface="+mj-ea"/>
              </a:rPr>
              <a:t>【</a:t>
            </a:r>
            <a:r>
              <a:rPr kumimoji="1" lang="ja-JP" altLang="en-US" sz="1400" b="1" dirty="0" smtClean="0">
                <a:latin typeface="+mj-ea"/>
                <a:ea typeface="+mj-ea"/>
              </a:rPr>
              <a:t>振込先</a:t>
            </a:r>
            <a:r>
              <a:rPr kumimoji="1" lang="en-US" altLang="ja-JP" sz="1400" b="1" dirty="0" smtClean="0">
                <a:latin typeface="+mj-ea"/>
                <a:ea typeface="+mj-ea"/>
              </a:rPr>
              <a:t>】</a:t>
            </a:r>
            <a:endParaRPr kumimoji="1" lang="ja-JP" altLang="en-US" sz="1400" b="1" dirty="0" smtClean="0">
              <a:latin typeface="+mj-ea"/>
              <a:ea typeface="+mj-ea"/>
            </a:endParaRPr>
          </a:p>
          <a:p>
            <a:r>
              <a:rPr kumimoji="1" lang="ja-JP" altLang="en-US" sz="1400" b="1" dirty="0" smtClean="0">
                <a:latin typeface="+mj-ea"/>
                <a:ea typeface="+mj-ea"/>
              </a:rPr>
              <a:t>　〇〇銀行〇〇支店</a:t>
            </a:r>
          </a:p>
          <a:p>
            <a:r>
              <a:rPr kumimoji="1" lang="en-US" altLang="ja-JP" sz="1400" b="1" dirty="0" smtClean="0">
                <a:latin typeface="+mj-ea"/>
                <a:ea typeface="+mj-ea"/>
              </a:rPr>
              <a:t>【</a:t>
            </a:r>
            <a:r>
              <a:rPr kumimoji="1" lang="ja-JP" altLang="en-US" sz="1400" b="1" dirty="0" smtClean="0">
                <a:latin typeface="+mj-ea"/>
                <a:ea typeface="+mj-ea"/>
              </a:rPr>
              <a:t>口座番号</a:t>
            </a:r>
            <a:r>
              <a:rPr kumimoji="1" lang="en-US" altLang="ja-JP" sz="1400" b="1" dirty="0" smtClean="0">
                <a:latin typeface="+mj-ea"/>
                <a:ea typeface="+mj-ea"/>
              </a:rPr>
              <a:t>】</a:t>
            </a:r>
            <a:endParaRPr kumimoji="1" lang="ja-JP" altLang="en-US" sz="1400" b="1" dirty="0" smtClean="0">
              <a:latin typeface="+mj-ea"/>
              <a:ea typeface="+mj-ea"/>
            </a:endParaRPr>
          </a:p>
          <a:p>
            <a:r>
              <a:rPr kumimoji="1" lang="ja-JP" altLang="en-US" sz="1400" b="1" dirty="0" smtClean="0">
                <a:latin typeface="+mj-ea"/>
                <a:ea typeface="+mj-ea"/>
              </a:rPr>
              <a:t>　</a:t>
            </a:r>
            <a:r>
              <a:rPr kumimoji="1" lang="en-US" altLang="ja-JP" sz="1400" b="1" dirty="0" smtClean="0">
                <a:latin typeface="+mj-ea"/>
                <a:ea typeface="+mj-ea"/>
              </a:rPr>
              <a:t>××××××</a:t>
            </a:r>
            <a:endParaRPr kumimoji="1" lang="ja-JP" altLang="en-US" sz="1400" b="1" dirty="0" smtClean="0">
              <a:latin typeface="+mj-ea"/>
              <a:ea typeface="+mj-ea"/>
            </a:endParaRPr>
          </a:p>
          <a:p>
            <a:r>
              <a:rPr kumimoji="1" lang="en-US" altLang="ja-JP" sz="1400" b="1" dirty="0" smtClean="0">
                <a:latin typeface="+mj-ea"/>
                <a:ea typeface="+mj-ea"/>
              </a:rPr>
              <a:t>【</a:t>
            </a:r>
            <a:r>
              <a:rPr kumimoji="1" lang="ja-JP" altLang="en-US" sz="1400" b="1" dirty="0" smtClean="0">
                <a:latin typeface="+mj-ea"/>
                <a:ea typeface="+mj-ea"/>
              </a:rPr>
              <a:t>電話番号</a:t>
            </a:r>
            <a:r>
              <a:rPr kumimoji="1" lang="en-US" altLang="ja-JP" sz="1400" b="1" dirty="0" smtClean="0">
                <a:latin typeface="+mj-ea"/>
                <a:ea typeface="+mj-ea"/>
              </a:rPr>
              <a:t>】</a:t>
            </a:r>
            <a:endParaRPr kumimoji="1" lang="ja-JP" altLang="en-US" sz="1400" b="1" dirty="0" smtClean="0">
              <a:latin typeface="+mj-ea"/>
              <a:ea typeface="+mj-ea"/>
            </a:endParaRPr>
          </a:p>
          <a:p>
            <a:r>
              <a:rPr kumimoji="1" lang="ja-JP" altLang="en-US" sz="1400" b="1" dirty="0" smtClean="0">
                <a:latin typeface="+mj-ea"/>
                <a:ea typeface="+mj-ea"/>
              </a:rPr>
              <a:t>△△△△△△△△</a:t>
            </a:r>
            <a:endParaRPr kumimoji="1" lang="ja-JP" altLang="en-US" sz="14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7064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角丸四角形 6"/>
          <p:cNvSpPr/>
          <p:nvPr/>
        </p:nvSpPr>
        <p:spPr>
          <a:xfrm>
            <a:off x="170950" y="260648"/>
            <a:ext cx="8784976" cy="18722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b="1" dirty="0"/>
              <a:t>◇</a:t>
            </a:r>
            <a:r>
              <a:rPr kumimoji="1" lang="ja-JP" altLang="en-US" sz="2800" b="1" dirty="0" smtClean="0"/>
              <a:t>問題１４</a:t>
            </a:r>
          </a:p>
          <a:p>
            <a:r>
              <a:rPr kumimoji="1" lang="ja-JP" altLang="en-US" sz="2800" b="1" dirty="0" smtClean="0"/>
              <a:t> 　</a:t>
            </a:r>
            <a:r>
              <a:rPr kumimoji="1" lang="ja-JP" altLang="en-US" sz="2800" b="1" dirty="0"/>
              <a:t>スマートフォンや</a:t>
            </a:r>
            <a:r>
              <a:rPr kumimoji="1" lang="ja-JP" altLang="en-US" sz="2800" b="1" dirty="0" smtClean="0"/>
              <a:t>パソコンの使用にあたって、気をつけなければならないこととして、</a:t>
            </a:r>
            <a:r>
              <a:rPr kumimoji="1" lang="ja-JP" altLang="en-US" sz="2800" b="1" dirty="0"/>
              <a:t>最も</a:t>
            </a:r>
            <a:r>
              <a:rPr kumimoji="1" lang="ja-JP" altLang="en-US" sz="2800" b="1" dirty="0" smtClean="0"/>
              <a:t>正しい</a:t>
            </a:r>
            <a:r>
              <a:rPr kumimoji="1" lang="ja-JP" altLang="en-US" sz="2800" b="1" dirty="0"/>
              <a:t>もの</a:t>
            </a:r>
            <a:r>
              <a:rPr kumimoji="1" lang="ja-JP" altLang="en-US" sz="2800" b="1" dirty="0" smtClean="0"/>
              <a:t>は</a:t>
            </a:r>
            <a:r>
              <a:rPr kumimoji="1" lang="ja-JP" altLang="en-US" sz="2800" b="1" dirty="0"/>
              <a:t>どれですか</a:t>
            </a:r>
            <a:r>
              <a:rPr kumimoji="1" lang="ja-JP" altLang="en-US" sz="2800" b="1" dirty="0" smtClean="0"/>
              <a:t>。</a:t>
            </a:r>
            <a:endParaRPr kumimoji="1" lang="ja-JP" altLang="en-US" sz="28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8645" y="2303164"/>
            <a:ext cx="8050355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+mj-ea"/>
              </a:rPr>
              <a:t>１</a:t>
            </a:r>
            <a:r>
              <a:rPr kumimoji="1" lang="ja-JP" altLang="en-US" sz="2800" b="1" dirty="0" smtClean="0">
                <a:latin typeface="+mj-ea"/>
              </a:rPr>
              <a:t>．</a:t>
            </a:r>
            <a:r>
              <a:rPr kumimoji="1" lang="ja-JP" altLang="en-US" sz="2800" b="1" dirty="0">
                <a:latin typeface="+mj-ea"/>
              </a:rPr>
              <a:t>スマートフォンやパソコンを使う時間をあらかじめ</a:t>
            </a:r>
            <a:endParaRPr kumimoji="1" lang="en-US" altLang="ja-JP" sz="2800" b="1" dirty="0">
              <a:latin typeface="+mj-ea"/>
            </a:endParaRPr>
          </a:p>
          <a:p>
            <a:r>
              <a:rPr kumimoji="1" lang="ja-JP" altLang="en-US" sz="2800" b="1" dirty="0">
                <a:latin typeface="+mj-ea"/>
              </a:rPr>
              <a:t> </a:t>
            </a:r>
            <a:r>
              <a:rPr kumimoji="1" lang="ja-JP" altLang="en-US" sz="2800" b="1" dirty="0" smtClean="0">
                <a:latin typeface="+mj-ea"/>
              </a:rPr>
              <a:t>決めて</a:t>
            </a:r>
            <a:r>
              <a:rPr kumimoji="1" lang="ja-JP" altLang="en-US" sz="2800" b="1" dirty="0">
                <a:latin typeface="+mj-ea"/>
              </a:rPr>
              <a:t>おき、長い時間使わないように注意</a:t>
            </a:r>
            <a:r>
              <a:rPr kumimoji="1" lang="ja-JP" altLang="en-US" sz="2800" b="1" dirty="0" smtClean="0">
                <a:latin typeface="+mj-ea"/>
              </a:rPr>
              <a:t>して使う。</a:t>
            </a:r>
            <a:endParaRPr kumimoji="1" lang="en-US" altLang="ja-JP" sz="2800" b="1" dirty="0">
              <a:latin typeface="+mj-ea"/>
            </a:endParaRPr>
          </a:p>
          <a:p>
            <a:endParaRPr kumimoji="1" lang="en-US" altLang="ja-JP" sz="11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２</a:t>
            </a:r>
            <a:r>
              <a:rPr kumimoji="1" lang="ja-JP" altLang="en-US" sz="2800" b="1" dirty="0" smtClean="0">
                <a:latin typeface="+mj-ea"/>
                <a:ea typeface="+mj-ea"/>
              </a:rPr>
              <a:t>．スマートフォン</a:t>
            </a:r>
            <a:r>
              <a:rPr kumimoji="1" lang="ja-JP" altLang="en-US" sz="2800" b="1" dirty="0">
                <a:latin typeface="+mj-ea"/>
                <a:ea typeface="+mj-ea"/>
              </a:rPr>
              <a:t>を持ったまま使っていると、うで</a:t>
            </a:r>
            <a:r>
              <a:rPr kumimoji="1" lang="ja-JP" altLang="en-US" sz="2800" b="1" dirty="0" smtClean="0">
                <a:latin typeface="+mj-ea"/>
                <a:ea typeface="+mj-ea"/>
              </a:rPr>
              <a:t>が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 </a:t>
            </a:r>
            <a:r>
              <a:rPr kumimoji="1" lang="ja-JP" altLang="en-US" sz="2800" b="1" dirty="0" smtClean="0">
                <a:latin typeface="+mj-ea"/>
                <a:ea typeface="+mj-ea"/>
              </a:rPr>
              <a:t>疲れる</a:t>
            </a:r>
            <a:r>
              <a:rPr kumimoji="1" lang="ja-JP" altLang="en-US" sz="2800" b="1" dirty="0">
                <a:latin typeface="+mj-ea"/>
                <a:ea typeface="+mj-ea"/>
              </a:rPr>
              <a:t>ので、ふとんやベッドに横になって</a:t>
            </a:r>
            <a:r>
              <a:rPr kumimoji="1" lang="ja-JP" altLang="en-US" sz="2800" b="1" dirty="0" smtClean="0">
                <a:latin typeface="+mj-ea"/>
                <a:ea typeface="+mj-ea"/>
              </a:rPr>
              <a:t>使う。</a:t>
            </a:r>
            <a:r>
              <a:rPr kumimoji="1" lang="ja-JP" altLang="en-US" sz="2800" b="1" dirty="0">
                <a:latin typeface="+mj-ea"/>
                <a:ea typeface="+mj-ea"/>
              </a:rPr>
              <a:t>　　　　　　　　　　　　　　　　　　　　　　　　　　　　　　　　　　　　　　　　　　　　　　　</a:t>
            </a:r>
          </a:p>
          <a:p>
            <a:endParaRPr kumimoji="1" lang="en-US" altLang="ja-JP" sz="1100" b="1" dirty="0" smtClean="0">
              <a:latin typeface="+mj-ea"/>
              <a:ea typeface="+mj-ea"/>
            </a:endParaRPr>
          </a:p>
          <a:p>
            <a:endParaRPr kumimoji="1" lang="en-US" altLang="ja-JP" sz="1100" b="1" dirty="0">
              <a:latin typeface="+mj-ea"/>
              <a:ea typeface="+mj-ea"/>
            </a:endParaRPr>
          </a:p>
          <a:p>
            <a:r>
              <a:rPr kumimoji="1" lang="ja-JP" altLang="en-US" sz="2800" b="1" dirty="0" smtClean="0">
                <a:latin typeface="+mj-ea"/>
                <a:ea typeface="+mj-ea"/>
              </a:rPr>
              <a:t>３</a:t>
            </a:r>
            <a:r>
              <a:rPr kumimoji="1" lang="ja-JP" altLang="en-US" sz="2800" b="1" dirty="0">
                <a:latin typeface="+mj-ea"/>
                <a:ea typeface="+mj-ea"/>
              </a:rPr>
              <a:t>．</a:t>
            </a:r>
            <a:r>
              <a:rPr kumimoji="1" lang="ja-JP" altLang="en-US" sz="2800" b="1" dirty="0" smtClean="0">
                <a:latin typeface="+mj-ea"/>
                <a:ea typeface="+mj-ea"/>
              </a:rPr>
              <a:t>スマートフォン</a:t>
            </a:r>
            <a:r>
              <a:rPr kumimoji="1" lang="ja-JP" altLang="en-US" sz="2800" b="1" dirty="0">
                <a:latin typeface="+mj-ea"/>
                <a:ea typeface="+mj-ea"/>
              </a:rPr>
              <a:t>を暗い部屋で使う時は、画面の</a:t>
            </a:r>
            <a:r>
              <a:rPr kumimoji="1" lang="ja-JP" altLang="en-US" sz="2800" b="1" dirty="0" smtClean="0">
                <a:latin typeface="+mj-ea"/>
                <a:ea typeface="+mj-ea"/>
              </a:rPr>
              <a:t>明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>
                <a:latin typeface="+mj-ea"/>
                <a:ea typeface="+mj-ea"/>
              </a:rPr>
              <a:t> </a:t>
            </a:r>
            <a:r>
              <a:rPr kumimoji="1" lang="ja-JP" altLang="en-US" sz="2800" b="1" smtClean="0">
                <a:latin typeface="+mj-ea"/>
                <a:ea typeface="+mj-ea"/>
              </a:rPr>
              <a:t>るさを</a:t>
            </a:r>
            <a:r>
              <a:rPr kumimoji="1" lang="ja-JP" altLang="en-US" sz="2800" b="1" dirty="0">
                <a:latin typeface="+mj-ea"/>
                <a:ea typeface="+mj-ea"/>
              </a:rPr>
              <a:t>、あらかじめ暗めにして</a:t>
            </a:r>
            <a:r>
              <a:rPr kumimoji="1" lang="ja-JP" altLang="en-US" sz="2800" b="1" dirty="0" smtClean="0">
                <a:latin typeface="+mj-ea"/>
                <a:ea typeface="+mj-ea"/>
              </a:rPr>
              <a:t>使</a:t>
            </a:r>
            <a:r>
              <a:rPr kumimoji="1" lang="ja-JP" altLang="en-US" sz="2800" b="1" dirty="0">
                <a:latin typeface="+mj-ea"/>
                <a:ea typeface="+mj-ea"/>
              </a:rPr>
              <a:t>う</a:t>
            </a:r>
            <a:r>
              <a:rPr kumimoji="1" lang="ja-JP" altLang="en-US" sz="2800" b="1" dirty="0" smtClean="0">
                <a:latin typeface="+mj-ea"/>
                <a:ea typeface="+mj-ea"/>
              </a:rPr>
              <a:t>。</a:t>
            </a:r>
            <a:r>
              <a:rPr kumimoji="1" lang="ja-JP" altLang="en-US" sz="2800" b="1" dirty="0">
                <a:latin typeface="+mj-ea"/>
                <a:ea typeface="+mj-ea"/>
              </a:rPr>
              <a:t>　　　　　　　　　　　　　　　　</a:t>
            </a:r>
            <a:r>
              <a:rPr kumimoji="1" lang="ja-JP" altLang="en-US" sz="2800" dirty="0">
                <a:latin typeface="+mj-ea"/>
                <a:ea typeface="+mj-ea"/>
              </a:rPr>
              <a:t>　　　　　　　　　　　　　　　　　　　　　　　　　　　　　　　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480089" y="2303164"/>
            <a:ext cx="8208912" cy="981820"/>
          </a:xfrm>
          <a:prstGeom prst="round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873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707904" y="1373750"/>
            <a:ext cx="50597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atin typeface="+mj-ea"/>
                <a:ea typeface="+mj-ea"/>
              </a:rPr>
              <a:t>　スマートフォンやパソコンのディスプレイ画面を長時間見ていると、体調不良を引き起こす可能性があります。</a:t>
            </a:r>
            <a:endParaRPr kumimoji="1" lang="ja-JP" altLang="en-US" sz="3200" b="1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87624" y="4815243"/>
            <a:ext cx="71571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n-ea"/>
              </a:rPr>
              <a:t>　</a:t>
            </a:r>
            <a:r>
              <a:rPr kumimoji="1" lang="ja-JP" altLang="en-US" sz="3200" b="1" u="sng" dirty="0" smtClean="0">
                <a:solidFill>
                  <a:srgbClr val="FF0000"/>
                </a:solidFill>
                <a:latin typeface="+mj-ea"/>
                <a:ea typeface="+mj-ea"/>
              </a:rPr>
              <a:t>正しい利用方法と、節度ある使い方を心がけましょう。</a:t>
            </a:r>
            <a:endParaRPr kumimoji="1" lang="ja-JP" altLang="en-US" sz="3200" b="1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7284">
            <a:off x="170820" y="849557"/>
            <a:ext cx="2609865" cy="2259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9590">
            <a:off x="2012974" y="2556630"/>
            <a:ext cx="1258502" cy="210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47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84536" y="772250"/>
            <a:ext cx="44919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atin typeface="+mj-ea"/>
                <a:ea typeface="+mj-ea"/>
              </a:rPr>
              <a:t>　インターネットは誰もが発信者になれる世界です。インターネット上には、正しい情報だけでなく、誤（あやま）った情報もあることを理解し、使用しましょう。</a:t>
            </a:r>
            <a:endParaRPr kumimoji="1" lang="ja-JP" altLang="en-US" sz="3200" b="1" dirty="0">
              <a:latin typeface="+mj-ea"/>
              <a:ea typeface="+mj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1849" y="4365104"/>
            <a:ext cx="8140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n-ea"/>
              </a:rPr>
              <a:t>　</a:t>
            </a:r>
            <a:r>
              <a:rPr kumimoji="1" lang="ja-JP" altLang="en-US" sz="3200" b="1" u="sng" dirty="0" smtClean="0">
                <a:solidFill>
                  <a:srgbClr val="FF0000"/>
                </a:solidFill>
                <a:latin typeface="+mj-ea"/>
                <a:ea typeface="+mj-ea"/>
              </a:rPr>
              <a:t>知りたい情報によって、調べる手段を使い分けたり、組み合わせたり、メディアの特性を活かして活用することが大切です。</a:t>
            </a:r>
            <a:endParaRPr kumimoji="1" lang="ja-JP" altLang="en-US" sz="3200" b="1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31" y="423277"/>
            <a:ext cx="3159788" cy="374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角丸四角形 6"/>
          <p:cNvSpPr/>
          <p:nvPr/>
        </p:nvSpPr>
        <p:spPr>
          <a:xfrm>
            <a:off x="179512" y="228600"/>
            <a:ext cx="8784976" cy="2408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b="1" dirty="0"/>
              <a:t>◇</a:t>
            </a:r>
            <a:r>
              <a:rPr kumimoji="1" lang="ja-JP" altLang="en-US" sz="2800" b="1" dirty="0" smtClean="0"/>
              <a:t>問題１５</a:t>
            </a:r>
            <a:endParaRPr kumimoji="1" lang="en-US" altLang="ja-JP" sz="2800" b="1" dirty="0" smtClean="0"/>
          </a:p>
          <a:p>
            <a:r>
              <a:rPr kumimoji="1" lang="ja-JP" altLang="en-US" sz="2800" b="1" dirty="0" smtClean="0"/>
              <a:t>　 インターネット</a:t>
            </a:r>
            <a:r>
              <a:rPr kumimoji="1" lang="ja-JP" altLang="en-US" sz="2800" b="1" dirty="0"/>
              <a:t>で調べものをしていると、「●月</a:t>
            </a:r>
            <a:r>
              <a:rPr kumimoji="1" lang="en-US" altLang="ja-JP" sz="2800" b="1" dirty="0"/>
              <a:t>×</a:t>
            </a:r>
            <a:r>
              <a:rPr kumimoji="1" lang="ja-JP" altLang="en-US" sz="2800" b="1" dirty="0"/>
              <a:t>日に日本で大きな</a:t>
            </a:r>
            <a:r>
              <a:rPr kumimoji="1" lang="ja-JP" altLang="en-US" sz="2800" b="1" dirty="0" smtClean="0"/>
              <a:t>地しん</a:t>
            </a:r>
            <a:r>
              <a:rPr kumimoji="1" lang="ja-JP" altLang="en-US" sz="2800" b="1" dirty="0" err="1" smtClean="0"/>
              <a:t>が</a:t>
            </a:r>
            <a:r>
              <a:rPr kumimoji="1" lang="ja-JP" altLang="en-US" sz="2800" b="1" dirty="0"/>
              <a:t>おきる</a:t>
            </a:r>
            <a:r>
              <a:rPr kumimoji="1" lang="ja-JP" altLang="en-US" sz="2800" b="1" dirty="0" smtClean="0"/>
              <a:t>のでにげ</a:t>
            </a:r>
            <a:r>
              <a:rPr kumimoji="1" lang="ja-JP" altLang="en-US" sz="2800" b="1" dirty="0"/>
              <a:t>て</a:t>
            </a:r>
            <a:r>
              <a:rPr kumimoji="1" lang="ja-JP" altLang="en-US" sz="2800" b="1" dirty="0" smtClean="0"/>
              <a:t>ください」</a:t>
            </a:r>
            <a:r>
              <a:rPr kumimoji="1" lang="ja-JP" altLang="en-US" sz="2800" b="1" dirty="0"/>
              <a:t>という書きこみを見つけました。どうすればよいですか</a:t>
            </a:r>
            <a:r>
              <a:rPr kumimoji="1" lang="ja-JP" altLang="en-US" sz="2800" b="1" dirty="0" smtClean="0"/>
              <a:t>。最も正しいものを選びなさい。</a:t>
            </a:r>
            <a:endParaRPr kumimoji="1" lang="ja-JP" altLang="en-US" sz="28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7544" y="3068960"/>
            <a:ext cx="789819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１．</a:t>
            </a:r>
            <a:r>
              <a:rPr kumimoji="1" lang="ja-JP" altLang="en-US" sz="2800" b="1" dirty="0" smtClean="0"/>
              <a:t>たくさん</a:t>
            </a:r>
            <a:r>
              <a:rPr kumimoji="1" lang="ja-JP" altLang="en-US" sz="2800" b="1" dirty="0"/>
              <a:t>の人が助かるように</a:t>
            </a:r>
            <a:r>
              <a:rPr kumimoji="1" lang="ja-JP" altLang="en-US" sz="2800" b="1" dirty="0" smtClean="0"/>
              <a:t>、書かれていた情報  </a:t>
            </a:r>
            <a:endParaRPr kumimoji="1" lang="en-US" altLang="ja-JP" sz="2800" b="1" dirty="0" smtClean="0"/>
          </a:p>
          <a:p>
            <a:r>
              <a:rPr kumimoji="1" lang="en-US" altLang="ja-JP" sz="2800" b="1" dirty="0"/>
              <a:t> </a:t>
            </a:r>
            <a:r>
              <a:rPr kumimoji="1" lang="en-US" altLang="ja-JP" sz="2800" b="1" dirty="0" smtClean="0"/>
              <a:t> </a:t>
            </a:r>
            <a:r>
              <a:rPr kumimoji="1" lang="ja-JP" altLang="en-US" sz="2800" b="1" dirty="0" smtClean="0"/>
              <a:t>をインターネット上に</a:t>
            </a:r>
            <a:r>
              <a:rPr kumimoji="1" lang="ja-JP" altLang="en-US" sz="2800" b="1" dirty="0"/>
              <a:t>書きこむ</a:t>
            </a:r>
            <a:r>
              <a:rPr kumimoji="1" lang="ja-JP" altLang="en-US" sz="2800" b="1" dirty="0" smtClean="0"/>
              <a:t>。</a:t>
            </a:r>
            <a:endParaRPr kumimoji="1" lang="en-US" altLang="ja-JP" sz="2800" b="1" dirty="0" smtClean="0"/>
          </a:p>
          <a:p>
            <a:endParaRPr kumimoji="1" lang="ja-JP" altLang="en-US" sz="1100" b="1" dirty="0"/>
          </a:p>
          <a:p>
            <a:r>
              <a:rPr kumimoji="1" lang="ja-JP" altLang="en-US" sz="2800" b="1" dirty="0"/>
              <a:t>２</a:t>
            </a:r>
            <a:r>
              <a:rPr kumimoji="1" lang="ja-JP" altLang="en-US" sz="2800" b="1" dirty="0" smtClean="0"/>
              <a:t>．</a:t>
            </a:r>
            <a:r>
              <a:rPr kumimoji="1" lang="ja-JP" altLang="en-US" sz="2800" b="1" dirty="0"/>
              <a:t>身近</a:t>
            </a:r>
            <a:r>
              <a:rPr kumimoji="1" lang="ja-JP" altLang="en-US" sz="2800" b="1" dirty="0" smtClean="0"/>
              <a:t>な大人に、書かれていた情報を伝え、その </a:t>
            </a:r>
            <a:endParaRPr kumimoji="1" lang="en-US" altLang="ja-JP" sz="2800" b="1" dirty="0" smtClean="0"/>
          </a:p>
          <a:p>
            <a:r>
              <a:rPr kumimoji="1" lang="en-US" altLang="ja-JP" sz="2800" b="1" dirty="0"/>
              <a:t> </a:t>
            </a:r>
            <a:r>
              <a:rPr kumimoji="1" lang="en-US" altLang="ja-JP" sz="2800" b="1" dirty="0" smtClean="0"/>
              <a:t> </a:t>
            </a:r>
            <a:r>
              <a:rPr kumimoji="1" lang="ja-JP" altLang="en-US" sz="2800" b="1" dirty="0" smtClean="0"/>
              <a:t>情報が</a:t>
            </a:r>
            <a:r>
              <a:rPr kumimoji="1" lang="ja-JP" altLang="en-US" sz="2800" b="1" dirty="0"/>
              <a:t>信用できるか</a:t>
            </a:r>
            <a:r>
              <a:rPr kumimoji="1" lang="ja-JP" altLang="en-US" sz="2800" b="1" dirty="0" smtClean="0"/>
              <a:t>どうかを</a:t>
            </a:r>
            <a:r>
              <a:rPr kumimoji="1" lang="ja-JP" altLang="en-US" sz="2800" b="1" dirty="0"/>
              <a:t>いっしょに</a:t>
            </a:r>
            <a:r>
              <a:rPr kumimoji="1" lang="ja-JP" altLang="en-US" sz="2800" b="1" dirty="0" smtClean="0"/>
              <a:t>考える。</a:t>
            </a:r>
            <a:endParaRPr kumimoji="1" lang="en-US" altLang="ja-JP" sz="2800" b="1" dirty="0" smtClean="0"/>
          </a:p>
          <a:p>
            <a:endParaRPr kumimoji="1" lang="ja-JP" altLang="en-US" sz="1100" b="1" dirty="0"/>
          </a:p>
          <a:p>
            <a:r>
              <a:rPr kumimoji="1" lang="ja-JP" altLang="en-US" sz="2800" b="1" dirty="0"/>
              <a:t>３</a:t>
            </a:r>
            <a:r>
              <a:rPr kumimoji="1" lang="ja-JP" altLang="en-US" sz="2800" b="1" dirty="0" smtClean="0"/>
              <a:t>．情報を書いて</a:t>
            </a:r>
            <a:r>
              <a:rPr kumimoji="1" lang="ja-JP" altLang="en-US" sz="2800" b="1" dirty="0"/>
              <a:t>いた人に</a:t>
            </a:r>
            <a:r>
              <a:rPr kumimoji="1" lang="ja-JP" altLang="en-US" sz="2800" b="1" dirty="0" smtClean="0"/>
              <a:t>、その情報が本当かどう </a:t>
            </a:r>
            <a:endParaRPr kumimoji="1" lang="en-US" altLang="ja-JP" sz="2800" b="1" dirty="0" smtClean="0"/>
          </a:p>
          <a:p>
            <a:r>
              <a:rPr kumimoji="1" lang="en-US" altLang="ja-JP" sz="2800" b="1" dirty="0"/>
              <a:t> </a:t>
            </a:r>
            <a:r>
              <a:rPr kumimoji="1" lang="en-US" altLang="ja-JP" sz="2800" b="1" dirty="0" smtClean="0"/>
              <a:t> </a:t>
            </a:r>
            <a:r>
              <a:rPr kumimoji="1" lang="ja-JP" altLang="en-US" sz="2800" b="1" dirty="0" smtClean="0"/>
              <a:t>かメールで質問して確かめる。</a:t>
            </a:r>
            <a:endParaRPr kumimoji="1" lang="ja-JP" altLang="en-US" sz="2800" b="1" dirty="0"/>
          </a:p>
        </p:txBody>
      </p:sp>
      <p:sp>
        <p:nvSpPr>
          <p:cNvPr id="10" name="角丸四角形 9"/>
          <p:cNvSpPr/>
          <p:nvPr/>
        </p:nvSpPr>
        <p:spPr>
          <a:xfrm>
            <a:off x="467544" y="4007800"/>
            <a:ext cx="8208912" cy="1062964"/>
          </a:xfrm>
          <a:prstGeom prst="round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889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283968" y="1268760"/>
            <a:ext cx="44644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atin typeface="+mj-ea"/>
                <a:ea typeface="+mj-ea"/>
              </a:rPr>
              <a:t>　インターネットは誰もが発信者になれる世界です。インターネット上には、正しい情報だけでなく、誤（あやま）った情報もあることを理解し、使用しましょう。</a:t>
            </a:r>
            <a:endParaRPr kumimoji="1" lang="ja-JP" altLang="en-US" sz="3200" b="1" dirty="0">
              <a:latin typeface="+mj-ea"/>
              <a:ea typeface="+mj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3568" y="4941168"/>
            <a:ext cx="7962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n-ea"/>
              </a:rPr>
              <a:t>　</a:t>
            </a:r>
            <a:r>
              <a:rPr kumimoji="1" lang="ja-JP" altLang="en-US" sz="3200" b="1" u="sng" dirty="0">
                <a:solidFill>
                  <a:srgbClr val="FF0000"/>
                </a:solidFill>
                <a:latin typeface="+mj-ea"/>
                <a:ea typeface="+mj-ea"/>
              </a:rPr>
              <a:t>信用</a:t>
            </a:r>
            <a:r>
              <a:rPr kumimoji="1" lang="ja-JP" altLang="en-US" sz="3200" b="1" u="sng" dirty="0" smtClean="0">
                <a:solidFill>
                  <a:srgbClr val="FF0000"/>
                </a:solidFill>
                <a:latin typeface="+mj-ea"/>
                <a:ea typeface="+mj-ea"/>
              </a:rPr>
              <a:t>できる情報かどうかを、身近な大人といっしょに考えましょう。</a:t>
            </a:r>
            <a:endParaRPr kumimoji="1" lang="ja-JP" altLang="en-US" sz="3200" b="1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" y="692696"/>
            <a:ext cx="425548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59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角丸四角形 6"/>
          <p:cNvSpPr/>
          <p:nvPr/>
        </p:nvSpPr>
        <p:spPr>
          <a:xfrm>
            <a:off x="179512" y="332656"/>
            <a:ext cx="8784976" cy="18722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b="1" dirty="0"/>
              <a:t>◇</a:t>
            </a:r>
            <a:r>
              <a:rPr kumimoji="1" lang="ja-JP" altLang="en-US" sz="2800" b="1" dirty="0" smtClean="0"/>
              <a:t>問題</a:t>
            </a:r>
            <a:r>
              <a:rPr kumimoji="1" lang="ja-JP" altLang="en-US" sz="2800" b="1" dirty="0"/>
              <a:t>１６</a:t>
            </a:r>
            <a:endParaRPr kumimoji="1" lang="ja-JP" altLang="en-US" sz="2800" b="1" dirty="0" smtClean="0"/>
          </a:p>
          <a:p>
            <a:r>
              <a:rPr kumimoji="1" lang="ja-JP" altLang="en-US" sz="2800" b="1" dirty="0" smtClean="0"/>
              <a:t>　 スマートフォン</a:t>
            </a:r>
            <a:r>
              <a:rPr kumimoji="1" lang="ja-JP" altLang="en-US" sz="2800" b="1" dirty="0"/>
              <a:t>の使い方として、最も正しいものはどれですか</a:t>
            </a:r>
            <a:r>
              <a:rPr kumimoji="1" lang="ja-JP" altLang="en-US" sz="2800" b="1" dirty="0" smtClean="0"/>
              <a:t>。</a:t>
            </a:r>
            <a:endParaRPr kumimoji="1" lang="ja-JP" altLang="en-US" sz="28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3227" y="2514956"/>
            <a:ext cx="807937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+mj-ea"/>
                <a:ea typeface="+mj-ea"/>
              </a:rPr>
              <a:t>１．</a:t>
            </a:r>
            <a:r>
              <a:rPr kumimoji="1" lang="ja-JP" altLang="en-US" sz="2800" b="1" dirty="0" smtClean="0">
                <a:latin typeface="+mj-ea"/>
                <a:ea typeface="+mj-ea"/>
              </a:rPr>
              <a:t>スマートフォン</a:t>
            </a:r>
            <a:r>
              <a:rPr kumimoji="1" lang="ja-JP" altLang="en-US" sz="2800" b="1" dirty="0">
                <a:latin typeface="+mj-ea"/>
                <a:ea typeface="+mj-ea"/>
              </a:rPr>
              <a:t>では</a:t>
            </a:r>
            <a:r>
              <a:rPr kumimoji="1" lang="ja-JP" altLang="en-US" sz="2800" b="1" dirty="0" smtClean="0">
                <a:latin typeface="+mj-ea"/>
                <a:ea typeface="+mj-ea"/>
              </a:rPr>
              <a:t>写真がとれるので</a:t>
            </a:r>
            <a:r>
              <a:rPr kumimoji="1" lang="ja-JP" altLang="en-US" sz="2800" b="1" dirty="0">
                <a:latin typeface="+mj-ea"/>
                <a:ea typeface="+mj-ea"/>
              </a:rPr>
              <a:t>、好きな</a:t>
            </a:r>
            <a:r>
              <a:rPr kumimoji="1" lang="ja-JP" altLang="en-US" sz="2800" b="1" dirty="0" smtClean="0">
                <a:latin typeface="+mj-ea"/>
                <a:ea typeface="+mj-ea"/>
              </a:rPr>
              <a:t>場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 </a:t>
            </a:r>
            <a:r>
              <a:rPr kumimoji="1" lang="ja-JP" altLang="en-US" sz="2800" b="1" dirty="0" smtClean="0">
                <a:latin typeface="+mj-ea"/>
                <a:ea typeface="+mj-ea"/>
              </a:rPr>
              <a:t>所</a:t>
            </a:r>
            <a:r>
              <a:rPr kumimoji="1" lang="ja-JP" altLang="en-US" sz="2800" b="1" dirty="0">
                <a:latin typeface="+mj-ea"/>
                <a:ea typeface="+mj-ea"/>
              </a:rPr>
              <a:t>で、好きなものを勝手</a:t>
            </a:r>
            <a:r>
              <a:rPr kumimoji="1" lang="ja-JP" altLang="en-US" sz="2800" b="1" dirty="0" smtClean="0">
                <a:latin typeface="+mj-ea"/>
                <a:ea typeface="+mj-ea"/>
              </a:rPr>
              <a:t>にとっても</a:t>
            </a:r>
            <a:r>
              <a:rPr kumimoji="1" lang="ja-JP" altLang="en-US" sz="2800" b="1" dirty="0">
                <a:latin typeface="+mj-ea"/>
                <a:ea typeface="+mj-ea"/>
              </a:rPr>
              <a:t>よい。　　　　　　　　　　　　　　　　　　　　　　　　　　　　　　　　　　　　　　　　　　　</a:t>
            </a:r>
          </a:p>
          <a:p>
            <a:endParaRPr kumimoji="1" lang="ja-JP" altLang="en-US" sz="11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 smtClean="0">
                <a:latin typeface="+mj-ea"/>
                <a:ea typeface="+mj-ea"/>
              </a:rPr>
              <a:t>２</a:t>
            </a:r>
            <a:r>
              <a:rPr kumimoji="1" lang="ja-JP" altLang="en-US" sz="2800" b="1" dirty="0">
                <a:latin typeface="+mj-ea"/>
                <a:ea typeface="+mj-ea"/>
              </a:rPr>
              <a:t>．</a:t>
            </a:r>
            <a:r>
              <a:rPr kumimoji="1" lang="ja-JP" altLang="en-US" sz="2800" b="1" dirty="0" smtClean="0">
                <a:latin typeface="+mj-ea"/>
                <a:ea typeface="+mj-ea"/>
              </a:rPr>
              <a:t>友だち</a:t>
            </a:r>
            <a:r>
              <a:rPr kumimoji="1" lang="ja-JP" altLang="en-US" sz="2800" b="1" dirty="0">
                <a:latin typeface="+mj-ea"/>
                <a:ea typeface="+mj-ea"/>
              </a:rPr>
              <a:t>の家まで迷わずに行けるように、</a:t>
            </a:r>
            <a:r>
              <a:rPr kumimoji="1" lang="ja-JP" altLang="en-US" sz="2800" b="1" dirty="0" smtClean="0">
                <a:latin typeface="+mj-ea"/>
                <a:ea typeface="+mj-ea"/>
              </a:rPr>
              <a:t>スマート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　</a:t>
            </a:r>
            <a:r>
              <a:rPr kumimoji="1" lang="ja-JP" altLang="en-US" sz="2800" b="1" dirty="0" smtClean="0">
                <a:latin typeface="+mj-ea"/>
                <a:ea typeface="+mj-ea"/>
              </a:rPr>
              <a:t>フォン</a:t>
            </a:r>
            <a:r>
              <a:rPr kumimoji="1" lang="ja-JP" altLang="en-US" sz="2800" b="1" dirty="0">
                <a:latin typeface="+mj-ea"/>
                <a:ea typeface="+mj-ea"/>
              </a:rPr>
              <a:t>で地図を見ながら</a:t>
            </a:r>
            <a:r>
              <a:rPr kumimoji="1" lang="ja-JP" altLang="en-US" sz="2800" b="1" dirty="0" smtClean="0">
                <a:latin typeface="+mj-ea"/>
                <a:ea typeface="+mj-ea"/>
              </a:rPr>
              <a:t>、歩いたり、自転車</a:t>
            </a:r>
            <a:r>
              <a:rPr kumimoji="1" lang="ja-JP" altLang="en-US" sz="2800" b="1" dirty="0">
                <a:latin typeface="+mj-ea"/>
                <a:ea typeface="+mj-ea"/>
              </a:rPr>
              <a:t>に</a:t>
            </a:r>
            <a:r>
              <a:rPr kumimoji="1" lang="ja-JP" altLang="en-US" sz="2800" b="1" dirty="0" err="1" smtClean="0">
                <a:latin typeface="+mj-ea"/>
                <a:ea typeface="+mj-ea"/>
              </a:rPr>
              <a:t>乗っ</a:t>
            </a:r>
            <a:r>
              <a:rPr kumimoji="1" lang="ja-JP" altLang="en-US" sz="2800" b="1" dirty="0" smtClean="0">
                <a:latin typeface="+mj-ea"/>
                <a:ea typeface="+mj-ea"/>
              </a:rPr>
              <a:t>　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　</a:t>
            </a:r>
            <a:r>
              <a:rPr kumimoji="1" lang="ja-JP" altLang="en-US" sz="2800" b="1" dirty="0" smtClean="0">
                <a:latin typeface="+mj-ea"/>
                <a:ea typeface="+mj-ea"/>
              </a:rPr>
              <a:t>たりして行く。</a:t>
            </a:r>
            <a:r>
              <a:rPr kumimoji="1" lang="ja-JP" altLang="en-US" sz="2800" b="1" dirty="0">
                <a:latin typeface="+mj-ea"/>
                <a:ea typeface="+mj-ea"/>
              </a:rPr>
              <a:t>　　　　　　　　　　　　　　　　　　　　　　　　　　　　　　　　　　　　　　　　　</a:t>
            </a:r>
          </a:p>
          <a:p>
            <a:endParaRPr kumimoji="1" lang="ja-JP" altLang="en-US" sz="1100" b="1" dirty="0">
              <a:latin typeface="+mj-ea"/>
              <a:ea typeface="+mj-ea"/>
            </a:endParaRPr>
          </a:p>
          <a:p>
            <a:r>
              <a:rPr kumimoji="1" lang="ja-JP" altLang="en-US" sz="2800" b="1" dirty="0" smtClean="0">
                <a:latin typeface="+mj-ea"/>
                <a:ea typeface="+mj-ea"/>
              </a:rPr>
              <a:t>３．無料</a:t>
            </a:r>
            <a:r>
              <a:rPr kumimoji="1" lang="ja-JP" altLang="en-US" sz="2800" b="1" dirty="0">
                <a:latin typeface="+mj-ea"/>
                <a:ea typeface="+mj-ea"/>
              </a:rPr>
              <a:t>で使えるアプリを見つけたら、</a:t>
            </a:r>
            <a:r>
              <a:rPr kumimoji="1" lang="ja-JP" altLang="en-US" sz="2800" b="1" dirty="0" smtClean="0">
                <a:latin typeface="+mj-ea"/>
                <a:ea typeface="+mj-ea"/>
              </a:rPr>
              <a:t>ダウンロード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 </a:t>
            </a:r>
            <a:r>
              <a:rPr kumimoji="1" lang="ja-JP" altLang="en-US" sz="2800" b="1" dirty="0" smtClean="0">
                <a:latin typeface="+mj-ea"/>
                <a:ea typeface="+mj-ea"/>
              </a:rPr>
              <a:t> する</a:t>
            </a:r>
            <a:r>
              <a:rPr kumimoji="1" lang="ja-JP" altLang="en-US" sz="2800" b="1" dirty="0">
                <a:latin typeface="+mj-ea"/>
                <a:ea typeface="+mj-ea"/>
              </a:rPr>
              <a:t>前に</a:t>
            </a:r>
            <a:r>
              <a:rPr kumimoji="1" lang="ja-JP" altLang="en-US" sz="2800" b="1" dirty="0" smtClean="0">
                <a:latin typeface="+mj-ea"/>
                <a:ea typeface="+mj-ea"/>
              </a:rPr>
              <a:t>、身近な大人に使って</a:t>
            </a:r>
            <a:r>
              <a:rPr kumimoji="1" lang="ja-JP" altLang="en-US" sz="2800" b="1" dirty="0">
                <a:latin typeface="+mj-ea"/>
                <a:ea typeface="+mj-ea"/>
              </a:rPr>
              <a:t>いいか聞いてみる。</a:t>
            </a:r>
            <a:r>
              <a:rPr kumimoji="1" lang="ja-JP" altLang="en-US" sz="2800" dirty="0">
                <a:latin typeface="+mj-ea"/>
                <a:ea typeface="+mj-ea"/>
              </a:rPr>
              <a:t>　　　　　　　　　　　　　　　　　　　　　　　　　　　　　　　　　　　　　　　　　　　　　　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453689" y="4961206"/>
            <a:ext cx="8208912" cy="1080120"/>
          </a:xfrm>
          <a:prstGeom prst="round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83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836712"/>
            <a:ext cx="4018407" cy="302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579760" y="1011213"/>
            <a:ext cx="35926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atin typeface="+mj-ea"/>
                <a:ea typeface="+mj-ea"/>
              </a:rPr>
              <a:t>　アプリの中には、スマートフォンの中から不正に情報をぬき取るなど、悪質なアプリもあります。</a:t>
            </a:r>
            <a:endParaRPr kumimoji="1" lang="ja-JP" altLang="en-US" sz="3200" b="1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9464" y="4437112"/>
            <a:ext cx="83830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n-ea"/>
              </a:rPr>
              <a:t>　 </a:t>
            </a:r>
            <a:r>
              <a:rPr kumimoji="1" lang="ja-JP" altLang="en-US" sz="3200" b="1" u="sng" dirty="0" smtClean="0">
                <a:solidFill>
                  <a:srgbClr val="FF0000"/>
                </a:solidFill>
                <a:latin typeface="+mj-ea"/>
                <a:ea typeface="+mj-ea"/>
              </a:rPr>
              <a:t>新しいアプリを使う際は、身近な大人に相談・確認をしてから使いましょう。</a:t>
            </a:r>
            <a:endParaRPr kumimoji="1" lang="ja-JP" altLang="en-US" sz="3200" b="1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2397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角丸四角形 6"/>
          <p:cNvSpPr/>
          <p:nvPr/>
        </p:nvSpPr>
        <p:spPr>
          <a:xfrm>
            <a:off x="179512" y="476672"/>
            <a:ext cx="8784976" cy="18722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b="1" dirty="0"/>
              <a:t>◇</a:t>
            </a:r>
            <a:r>
              <a:rPr kumimoji="1" lang="ja-JP" altLang="en-US" sz="2800" b="1" dirty="0" smtClean="0"/>
              <a:t>問題１７</a:t>
            </a:r>
          </a:p>
          <a:p>
            <a:r>
              <a:rPr kumimoji="1" lang="ja-JP" altLang="en-US" sz="2800" b="1" dirty="0" smtClean="0"/>
              <a:t>　</a:t>
            </a:r>
            <a:r>
              <a:rPr kumimoji="1" lang="ja-JP" altLang="en-US" sz="2800" b="1" dirty="0"/>
              <a:t>インターネットを利用</a:t>
            </a:r>
            <a:r>
              <a:rPr kumimoji="1" lang="ja-JP" altLang="en-US" sz="2800" b="1" dirty="0" smtClean="0"/>
              <a:t>する</a:t>
            </a:r>
            <a:r>
              <a:rPr kumimoji="1" lang="ja-JP" altLang="en-US" sz="2800" b="1" dirty="0"/>
              <a:t>時</a:t>
            </a:r>
            <a:r>
              <a:rPr kumimoji="1" lang="ja-JP" altLang="en-US" sz="2800" b="1" dirty="0" smtClean="0"/>
              <a:t>に</a:t>
            </a:r>
            <a:r>
              <a:rPr kumimoji="1" lang="ja-JP" altLang="en-US" sz="2800" b="1" dirty="0"/>
              <a:t>守らなければならないこととして、最も正しいもの</a:t>
            </a:r>
            <a:r>
              <a:rPr kumimoji="1" lang="ja-JP" altLang="en-US" sz="2800" b="1" dirty="0" smtClean="0"/>
              <a:t>はどれ</a:t>
            </a:r>
            <a:r>
              <a:rPr kumimoji="1" lang="ja-JP" altLang="en-US" sz="2800" b="1" dirty="0"/>
              <a:t>ですか。</a:t>
            </a:r>
          </a:p>
          <a:p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94630" y="2852936"/>
            <a:ext cx="846985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+mj-ea"/>
                <a:ea typeface="+mj-ea"/>
              </a:rPr>
              <a:t>１</a:t>
            </a:r>
            <a:r>
              <a:rPr kumimoji="1" lang="ja-JP" altLang="en-US" sz="2800" b="1" dirty="0" smtClean="0">
                <a:latin typeface="+mj-ea"/>
                <a:ea typeface="+mj-ea"/>
              </a:rPr>
              <a:t>．どの</a:t>
            </a:r>
            <a:r>
              <a:rPr kumimoji="1" lang="ja-JP" altLang="en-US" sz="2800" b="1" dirty="0">
                <a:latin typeface="+mj-ea"/>
                <a:ea typeface="+mj-ea"/>
              </a:rPr>
              <a:t>ようなアプリやソフト</a:t>
            </a:r>
            <a:r>
              <a:rPr kumimoji="1" lang="ja-JP" altLang="en-US" sz="2800" b="1" dirty="0" smtClean="0">
                <a:latin typeface="+mj-ea"/>
                <a:ea typeface="+mj-ea"/>
              </a:rPr>
              <a:t>でもインストール</a:t>
            </a:r>
            <a:r>
              <a:rPr kumimoji="1" lang="ja-JP" altLang="en-US" sz="2800" b="1" dirty="0">
                <a:latin typeface="+mj-ea"/>
                <a:ea typeface="+mj-ea"/>
              </a:rPr>
              <a:t>してもよい</a:t>
            </a:r>
            <a:r>
              <a:rPr kumimoji="1" lang="ja-JP" altLang="en-US" sz="2800" b="1" dirty="0" smtClean="0">
                <a:latin typeface="+mj-ea"/>
                <a:ea typeface="+mj-ea"/>
              </a:rPr>
              <a:t>。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endParaRPr kumimoji="1" lang="ja-JP" altLang="en-US" sz="1100" b="1" dirty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２．</a:t>
            </a:r>
            <a:r>
              <a:rPr kumimoji="1" lang="ja-JP" altLang="en-US" sz="2800" b="1" dirty="0" smtClean="0">
                <a:latin typeface="+mj-ea"/>
                <a:ea typeface="+mj-ea"/>
              </a:rPr>
              <a:t>許可なくとった</a:t>
            </a:r>
            <a:r>
              <a:rPr kumimoji="1" lang="ja-JP" altLang="en-US" sz="2800" b="1" dirty="0">
                <a:latin typeface="+mj-ea"/>
                <a:ea typeface="+mj-ea"/>
              </a:rPr>
              <a:t>写真は、インターネット上に</a:t>
            </a:r>
            <a:r>
              <a:rPr kumimoji="1" lang="ja-JP" altLang="en-US" sz="2800" b="1" dirty="0" smtClean="0">
                <a:latin typeface="+mj-ea"/>
                <a:ea typeface="+mj-ea"/>
              </a:rPr>
              <a:t>あげて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 </a:t>
            </a:r>
            <a:r>
              <a:rPr kumimoji="1" lang="ja-JP" altLang="en-US" sz="2800" b="1" dirty="0" smtClean="0">
                <a:latin typeface="+mj-ea"/>
                <a:ea typeface="+mj-ea"/>
              </a:rPr>
              <a:t>は</a:t>
            </a:r>
            <a:r>
              <a:rPr kumimoji="1" lang="ja-JP" altLang="en-US" sz="2800" b="1" dirty="0">
                <a:latin typeface="+mj-ea"/>
                <a:ea typeface="+mj-ea"/>
              </a:rPr>
              <a:t>いけない</a:t>
            </a:r>
            <a:r>
              <a:rPr kumimoji="1" lang="ja-JP" altLang="en-US" sz="2800" b="1" dirty="0" smtClean="0">
                <a:latin typeface="+mj-ea"/>
                <a:ea typeface="+mj-ea"/>
              </a:rPr>
              <a:t>。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endParaRPr kumimoji="1" lang="ja-JP" altLang="en-US" sz="1100" b="1" dirty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３</a:t>
            </a:r>
            <a:r>
              <a:rPr kumimoji="1" lang="ja-JP" altLang="en-US" sz="2800" b="1" dirty="0" smtClean="0">
                <a:latin typeface="+mj-ea"/>
                <a:ea typeface="+mj-ea"/>
              </a:rPr>
              <a:t>．自由</a:t>
            </a:r>
            <a:r>
              <a:rPr kumimoji="1" lang="ja-JP" altLang="en-US" sz="2800" b="1" dirty="0">
                <a:latin typeface="+mj-ea"/>
                <a:ea typeface="+mj-ea"/>
              </a:rPr>
              <a:t>に音楽や映画を</a:t>
            </a:r>
            <a:r>
              <a:rPr kumimoji="1" lang="ja-JP" altLang="en-US" sz="2800" b="1" dirty="0" smtClean="0">
                <a:latin typeface="+mj-ea"/>
                <a:ea typeface="+mj-ea"/>
              </a:rPr>
              <a:t>ダウンロードして</a:t>
            </a:r>
            <a:r>
              <a:rPr kumimoji="1" lang="ja-JP" altLang="en-US" sz="2800" b="1" dirty="0">
                <a:latin typeface="+mj-ea"/>
                <a:ea typeface="+mj-ea"/>
              </a:rPr>
              <a:t>もよい。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494630" y="3356992"/>
            <a:ext cx="8208912" cy="1080120"/>
          </a:xfrm>
          <a:prstGeom prst="round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628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23929" y="476672"/>
            <a:ext cx="46085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atin typeface="+mj-ea"/>
                <a:ea typeface="+mj-ea"/>
              </a:rPr>
              <a:t>　 本人に断りなく、撮影    （さつえい） した写真を     インターネット上に公開 することは、肖像権（しょうぞうけん）やプライバシーの侵害（しんがい）となります。</a:t>
            </a:r>
            <a:endParaRPr kumimoji="1" lang="ja-JP" altLang="en-US" sz="3200" b="1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7200" y="4437112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n-ea"/>
              </a:rPr>
              <a:t>　</a:t>
            </a:r>
            <a:r>
              <a:rPr kumimoji="1" lang="ja-JP" altLang="en-US" sz="3200" b="1" u="sng" dirty="0" smtClean="0">
                <a:solidFill>
                  <a:srgbClr val="FF0000"/>
                </a:solidFill>
                <a:latin typeface="+mj-ea"/>
                <a:ea typeface="+mj-ea"/>
              </a:rPr>
              <a:t>写真をとったり、情報を発信したりすることが手軽にできる時代だからこそ、適切に使用することが求められています。</a:t>
            </a:r>
            <a:endParaRPr kumimoji="1" lang="ja-JP" altLang="en-US" sz="3200" b="1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3371"/>
            <a:ext cx="3600401" cy="328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39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角丸四角形 6"/>
          <p:cNvSpPr/>
          <p:nvPr/>
        </p:nvSpPr>
        <p:spPr>
          <a:xfrm>
            <a:off x="182069" y="260648"/>
            <a:ext cx="8784976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b="1" dirty="0"/>
              <a:t>◇</a:t>
            </a:r>
            <a:r>
              <a:rPr kumimoji="1" lang="ja-JP" altLang="en-US" sz="2800" b="1" dirty="0" smtClean="0"/>
              <a:t>問題</a:t>
            </a:r>
            <a:r>
              <a:rPr kumimoji="1" lang="ja-JP" altLang="en-US" sz="2800" b="1" dirty="0"/>
              <a:t>１８</a:t>
            </a:r>
            <a:endParaRPr kumimoji="1" lang="ja-JP" altLang="en-US" sz="2800" b="1" dirty="0" smtClean="0"/>
          </a:p>
          <a:p>
            <a:r>
              <a:rPr kumimoji="1" lang="ja-JP" altLang="en-US" sz="2800" b="1" dirty="0" smtClean="0"/>
              <a:t>　無料通話アプリでメッセージのやり取りをする時に気をつけなければならないこととして、最も</a:t>
            </a:r>
            <a:r>
              <a:rPr kumimoji="1" lang="ja-JP" altLang="en-US" sz="2800" b="1" dirty="0"/>
              <a:t>正しいものはどれですか</a:t>
            </a:r>
            <a:r>
              <a:rPr kumimoji="1" lang="ja-JP" altLang="en-US" sz="2800" b="1" dirty="0" smtClean="0"/>
              <a:t>。</a:t>
            </a:r>
            <a:endParaRPr kumimoji="1" lang="ja-JP" altLang="en-US" sz="28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6222" y="2276872"/>
            <a:ext cx="811224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+mj-ea"/>
                <a:ea typeface="+mj-ea"/>
              </a:rPr>
              <a:t>１</a:t>
            </a:r>
            <a:r>
              <a:rPr kumimoji="1" lang="ja-JP" altLang="en-US" sz="2800" b="1" dirty="0" smtClean="0">
                <a:latin typeface="+mj-ea"/>
                <a:ea typeface="+mj-ea"/>
              </a:rPr>
              <a:t>．メッセージが届いたらすぐに返信するため、スマー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　</a:t>
            </a:r>
            <a:r>
              <a:rPr kumimoji="1" lang="ja-JP" altLang="en-US" sz="2800" b="1" dirty="0" smtClean="0">
                <a:latin typeface="+mj-ea"/>
                <a:ea typeface="+mj-ea"/>
              </a:rPr>
              <a:t>トフォン等はいつも持ち歩いた方がよい。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endParaRPr kumimoji="1" lang="ja-JP" altLang="en-US" sz="11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 smtClean="0">
                <a:latin typeface="+mj-ea"/>
                <a:ea typeface="+mj-ea"/>
              </a:rPr>
              <a:t>２．素早く返信するため、メッセージは、なるべく短い  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en-US" altLang="ja-JP" sz="2800" b="1" dirty="0">
                <a:latin typeface="+mj-ea"/>
                <a:ea typeface="+mj-ea"/>
              </a:rPr>
              <a:t> </a:t>
            </a:r>
            <a:r>
              <a:rPr kumimoji="1" lang="ja-JP" altLang="en-US" sz="2800" b="1" dirty="0" smtClean="0">
                <a:latin typeface="+mj-ea"/>
                <a:ea typeface="+mj-ea"/>
              </a:rPr>
              <a:t>言葉にした方が</a:t>
            </a:r>
            <a:r>
              <a:rPr kumimoji="1" lang="ja-JP" altLang="en-US" sz="2800" b="1" dirty="0">
                <a:latin typeface="+mj-ea"/>
                <a:ea typeface="+mj-ea"/>
              </a:rPr>
              <a:t>よい</a:t>
            </a:r>
            <a:r>
              <a:rPr kumimoji="1" lang="ja-JP" altLang="en-US" sz="2800" b="1" dirty="0" smtClean="0">
                <a:latin typeface="+mj-ea"/>
                <a:ea typeface="+mj-ea"/>
              </a:rPr>
              <a:t>。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endParaRPr kumimoji="1" lang="en-US" altLang="ja-JP" sz="11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３</a:t>
            </a:r>
            <a:r>
              <a:rPr kumimoji="1" lang="ja-JP" altLang="en-US" sz="2800" b="1" dirty="0" smtClean="0">
                <a:latin typeface="+mj-ea"/>
                <a:ea typeface="+mj-ea"/>
              </a:rPr>
              <a:t>．メッセージを送信する前に、人を傷つけるような内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 smtClean="0">
                <a:latin typeface="+mj-ea"/>
                <a:ea typeface="+mj-ea"/>
              </a:rPr>
              <a:t> 容でないか見直した方がよい。</a:t>
            </a:r>
            <a:endParaRPr kumimoji="1" lang="ja-JP" altLang="en-US" sz="2800" b="1" dirty="0">
              <a:latin typeface="+mj-ea"/>
              <a:ea typeface="+mj-ea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374598" y="4362297"/>
            <a:ext cx="8373866" cy="936104"/>
          </a:xfrm>
          <a:prstGeom prst="round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342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51249" y="301633"/>
            <a:ext cx="42484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atin typeface="+mj-ea"/>
                <a:ea typeface="+mj-ea"/>
              </a:rPr>
              <a:t>　</a:t>
            </a:r>
            <a:r>
              <a:rPr kumimoji="1" lang="ja-JP" altLang="en-US" sz="3200" b="1" dirty="0">
                <a:latin typeface="+mj-ea"/>
                <a:ea typeface="+mj-ea"/>
              </a:rPr>
              <a:t>相手</a:t>
            </a:r>
            <a:r>
              <a:rPr kumimoji="1" lang="ja-JP" altLang="en-US" sz="3200" b="1" dirty="0" smtClean="0">
                <a:latin typeface="+mj-ea"/>
                <a:ea typeface="+mj-ea"/>
              </a:rPr>
              <a:t>の表情が見える会話と異なり、メールなどの文字情報でのやり取りは、相手の表情が見えず、こちらの意図とはちがった形で相手に伝わり、トラブルに発展するケースがあります。</a:t>
            </a:r>
            <a:endParaRPr kumimoji="1" lang="ja-JP" altLang="en-US" sz="3200" b="1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9733" y="4509120"/>
            <a:ext cx="7883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n-ea"/>
              </a:rPr>
              <a:t>　</a:t>
            </a:r>
            <a:r>
              <a:rPr kumimoji="1" lang="ja-JP" altLang="en-US" sz="3200" b="1" u="sng" dirty="0" smtClean="0">
                <a:solidFill>
                  <a:srgbClr val="FF0000"/>
                </a:solidFill>
                <a:latin typeface="+mj-ea"/>
                <a:ea typeface="+mj-ea"/>
              </a:rPr>
              <a:t>メッセージなどを</a:t>
            </a:r>
            <a:r>
              <a:rPr kumimoji="1" lang="ja-JP" altLang="en-US" sz="3200" b="1" u="sng" dirty="0">
                <a:solidFill>
                  <a:srgbClr val="FF0000"/>
                </a:solidFill>
                <a:latin typeface="+mj-ea"/>
                <a:ea typeface="+mj-ea"/>
              </a:rPr>
              <a:t>送信する</a:t>
            </a:r>
            <a:r>
              <a:rPr kumimoji="1" lang="ja-JP" altLang="en-US" sz="3200" b="1" u="sng" dirty="0" smtClean="0">
                <a:solidFill>
                  <a:srgbClr val="FF0000"/>
                </a:solidFill>
                <a:latin typeface="+mj-ea"/>
                <a:ea typeface="+mj-ea"/>
              </a:rPr>
              <a:t>際</a:t>
            </a:r>
            <a:r>
              <a:rPr kumimoji="1" lang="ja-JP" altLang="en-US" sz="3200" b="1" u="sng" dirty="0">
                <a:solidFill>
                  <a:srgbClr val="FF0000"/>
                </a:solidFill>
                <a:latin typeface="+mj-ea"/>
                <a:ea typeface="+mj-ea"/>
              </a:rPr>
              <a:t>には</a:t>
            </a:r>
            <a:r>
              <a:rPr kumimoji="1" lang="ja-JP" altLang="en-US" sz="3200" b="1" u="sng" dirty="0" smtClean="0">
                <a:solidFill>
                  <a:srgbClr val="FF0000"/>
                </a:solidFill>
                <a:latin typeface="+mj-ea"/>
                <a:ea typeface="+mj-ea"/>
              </a:rPr>
              <a:t>、相手に不快な思いをさせないか、内容を見直した上で、送信しましょう。</a:t>
            </a:r>
            <a:endParaRPr kumimoji="1" lang="ja-JP" altLang="en-US" sz="3200" b="1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5115"/>
            <a:ext cx="3816424" cy="369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41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7" name="角丸四角形 6"/>
          <p:cNvSpPr/>
          <p:nvPr/>
        </p:nvSpPr>
        <p:spPr>
          <a:xfrm>
            <a:off x="179512" y="476672"/>
            <a:ext cx="8784976" cy="18722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b="1" dirty="0"/>
              <a:t>◇</a:t>
            </a:r>
            <a:r>
              <a:rPr kumimoji="1" lang="ja-JP" altLang="en-US" sz="2800" b="1" dirty="0" smtClean="0"/>
              <a:t>問題１９</a:t>
            </a:r>
          </a:p>
          <a:p>
            <a:r>
              <a:rPr kumimoji="1" lang="ja-JP" altLang="en-US" sz="2800" b="1" dirty="0" smtClean="0"/>
              <a:t>　</a:t>
            </a:r>
            <a:r>
              <a:rPr kumimoji="1" lang="ja-JP" altLang="en-US" sz="2800" b="1" dirty="0"/>
              <a:t>知らない人</a:t>
            </a:r>
            <a:r>
              <a:rPr kumimoji="1" lang="ja-JP" altLang="en-US" sz="2800" b="1" dirty="0" smtClean="0"/>
              <a:t>から、「</a:t>
            </a:r>
            <a:r>
              <a:rPr kumimoji="1" lang="ja-JP" altLang="en-US" sz="2800" b="1" dirty="0"/>
              <a:t>たくさんの人</a:t>
            </a:r>
            <a:r>
              <a:rPr kumimoji="1" lang="ja-JP" altLang="en-US" sz="2800" b="1" dirty="0" smtClean="0"/>
              <a:t>に、この</a:t>
            </a:r>
            <a:r>
              <a:rPr kumimoji="1" lang="ja-JP" altLang="en-US" sz="2800" b="1" dirty="0"/>
              <a:t>メールを転送してください」と</a:t>
            </a:r>
            <a:r>
              <a:rPr kumimoji="1" lang="ja-JP" altLang="en-US" sz="2800" b="1" dirty="0" smtClean="0"/>
              <a:t>書かれたメール</a:t>
            </a:r>
            <a:r>
              <a:rPr kumimoji="1" lang="ja-JP" altLang="en-US" sz="2800" b="1" dirty="0"/>
              <a:t>が届きました。どう</a:t>
            </a:r>
            <a:r>
              <a:rPr kumimoji="1" lang="ja-JP" altLang="en-US" sz="2800" b="1" dirty="0" smtClean="0"/>
              <a:t>すればいい</a:t>
            </a:r>
            <a:r>
              <a:rPr kumimoji="1" lang="ja-JP" altLang="en-US" sz="2800" b="1" dirty="0"/>
              <a:t>ですか</a:t>
            </a:r>
            <a:r>
              <a:rPr kumimoji="1" lang="ja-JP" altLang="en-US" sz="2800" b="1" dirty="0" smtClean="0"/>
              <a:t>。最も正しいものを選びなさい。</a:t>
            </a:r>
            <a:endParaRPr kumimoji="1" lang="ja-JP" altLang="en-US" sz="28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8646" y="2852936"/>
            <a:ext cx="818182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+mj-ea"/>
                <a:ea typeface="+mj-ea"/>
              </a:rPr>
              <a:t>１．</a:t>
            </a:r>
            <a:r>
              <a:rPr kumimoji="1" lang="ja-JP" altLang="en-US" sz="2800" b="1" dirty="0" smtClean="0">
                <a:latin typeface="+mj-ea"/>
                <a:ea typeface="+mj-ea"/>
              </a:rPr>
              <a:t>自分</a:t>
            </a:r>
            <a:r>
              <a:rPr kumimoji="1" lang="ja-JP" altLang="en-US" sz="2800" b="1" dirty="0">
                <a:latin typeface="+mj-ea"/>
                <a:ea typeface="+mj-ea"/>
              </a:rPr>
              <a:t>がメールを止めると、送ってきた相手に</a:t>
            </a:r>
            <a:r>
              <a:rPr kumimoji="1" lang="ja-JP" altLang="en-US" sz="2800" b="1" dirty="0" smtClean="0">
                <a:latin typeface="+mj-ea"/>
                <a:ea typeface="+mj-ea"/>
              </a:rPr>
              <a:t>悪い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 </a:t>
            </a:r>
            <a:r>
              <a:rPr kumimoji="1" lang="ja-JP" altLang="en-US" sz="2800" b="1" dirty="0" smtClean="0">
                <a:latin typeface="+mj-ea"/>
                <a:ea typeface="+mj-ea"/>
              </a:rPr>
              <a:t>の</a:t>
            </a:r>
            <a:r>
              <a:rPr kumimoji="1" lang="ja-JP" altLang="en-US" sz="2800" b="1" dirty="0">
                <a:latin typeface="+mj-ea"/>
                <a:ea typeface="+mj-ea"/>
              </a:rPr>
              <a:t>で、言われたとおり送信する</a:t>
            </a:r>
            <a:r>
              <a:rPr kumimoji="1" lang="ja-JP" altLang="en-US" sz="2800" b="1" dirty="0" smtClean="0">
                <a:latin typeface="+mj-ea"/>
                <a:ea typeface="+mj-ea"/>
              </a:rPr>
              <a:t>。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endParaRPr kumimoji="1" lang="en-US" altLang="ja-JP" sz="1100" b="1" dirty="0">
              <a:latin typeface="+mj-ea"/>
              <a:ea typeface="+mj-ea"/>
            </a:endParaRPr>
          </a:p>
          <a:p>
            <a:r>
              <a:rPr kumimoji="1" lang="ja-JP" altLang="en-US" sz="2800" b="1" dirty="0" smtClean="0">
                <a:latin typeface="+mj-ea"/>
                <a:ea typeface="+mj-ea"/>
              </a:rPr>
              <a:t>２</a:t>
            </a:r>
            <a:r>
              <a:rPr kumimoji="1" lang="ja-JP" altLang="en-US" sz="2800" b="1" dirty="0">
                <a:latin typeface="+mj-ea"/>
                <a:ea typeface="+mj-ea"/>
              </a:rPr>
              <a:t>．</a:t>
            </a:r>
            <a:r>
              <a:rPr kumimoji="1" lang="ja-JP" altLang="en-US" sz="2800" b="1" dirty="0" smtClean="0">
                <a:latin typeface="+mj-ea"/>
                <a:ea typeface="+mj-ea"/>
              </a:rPr>
              <a:t>一度</a:t>
            </a:r>
            <a:r>
              <a:rPr kumimoji="1" lang="ja-JP" altLang="en-US" sz="2800" b="1" dirty="0">
                <a:latin typeface="+mj-ea"/>
                <a:ea typeface="+mj-ea"/>
              </a:rPr>
              <a:t>にまとめて送信することができるメールの</a:t>
            </a:r>
            <a:r>
              <a:rPr kumimoji="1" lang="ja-JP" altLang="en-US" sz="2800" b="1" dirty="0" smtClean="0">
                <a:latin typeface="+mj-ea"/>
                <a:ea typeface="+mj-ea"/>
              </a:rPr>
              <a:t>転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 </a:t>
            </a:r>
            <a:r>
              <a:rPr kumimoji="1" lang="ja-JP" altLang="en-US" sz="2800" b="1" dirty="0" smtClean="0">
                <a:latin typeface="+mj-ea"/>
                <a:ea typeface="+mj-ea"/>
              </a:rPr>
              <a:t>送</a:t>
            </a:r>
            <a:r>
              <a:rPr kumimoji="1" lang="ja-JP" altLang="en-US" sz="2800" b="1" dirty="0">
                <a:latin typeface="+mj-ea"/>
                <a:ea typeface="+mj-ea"/>
              </a:rPr>
              <a:t>機能を使って、友だちに送信する</a:t>
            </a:r>
            <a:r>
              <a:rPr kumimoji="1" lang="ja-JP" altLang="en-US" sz="2800" b="1" dirty="0" smtClean="0">
                <a:latin typeface="+mj-ea"/>
                <a:ea typeface="+mj-ea"/>
              </a:rPr>
              <a:t>。</a:t>
            </a:r>
            <a:endParaRPr kumimoji="1" lang="en-US" altLang="ja-JP" sz="2800" b="1" dirty="0">
              <a:latin typeface="+mj-ea"/>
              <a:ea typeface="+mj-ea"/>
            </a:endParaRPr>
          </a:p>
          <a:p>
            <a:endParaRPr kumimoji="1" lang="en-US" altLang="ja-JP" sz="11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 smtClean="0">
                <a:latin typeface="+mj-ea"/>
                <a:ea typeface="+mj-ea"/>
              </a:rPr>
              <a:t>３</a:t>
            </a:r>
            <a:r>
              <a:rPr kumimoji="1" lang="ja-JP" altLang="en-US" sz="2800" b="1" dirty="0">
                <a:latin typeface="+mj-ea"/>
                <a:ea typeface="+mj-ea"/>
              </a:rPr>
              <a:t>．</a:t>
            </a:r>
            <a:r>
              <a:rPr kumimoji="1" lang="ja-JP" altLang="en-US" sz="2800" b="1" dirty="0" smtClean="0">
                <a:latin typeface="+mj-ea"/>
                <a:ea typeface="+mj-ea"/>
              </a:rPr>
              <a:t>知らない</a:t>
            </a:r>
            <a:r>
              <a:rPr kumimoji="1" lang="ja-JP" altLang="en-US" sz="2800" b="1" dirty="0">
                <a:latin typeface="+mj-ea"/>
                <a:ea typeface="+mj-ea"/>
              </a:rPr>
              <a:t>人からのメール</a:t>
            </a:r>
            <a:r>
              <a:rPr kumimoji="1" lang="ja-JP" altLang="en-US" sz="2800" b="1" dirty="0" smtClean="0">
                <a:latin typeface="+mj-ea"/>
                <a:ea typeface="+mj-ea"/>
              </a:rPr>
              <a:t>である</a:t>
            </a:r>
            <a:r>
              <a:rPr kumimoji="1" lang="ja-JP" altLang="en-US" sz="2800" b="1" dirty="0">
                <a:latin typeface="+mj-ea"/>
                <a:ea typeface="+mj-ea"/>
              </a:rPr>
              <a:t>ので、送信</a:t>
            </a:r>
            <a:r>
              <a:rPr kumimoji="1" lang="ja-JP" altLang="en-US" sz="2800" b="1" dirty="0" smtClean="0">
                <a:latin typeface="+mj-ea"/>
                <a:ea typeface="+mj-ea"/>
              </a:rPr>
              <a:t>せずに、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 smtClean="0">
                <a:latin typeface="+mj-ea"/>
                <a:ea typeface="+mj-ea"/>
              </a:rPr>
              <a:t> すぐ</a:t>
            </a:r>
            <a:r>
              <a:rPr kumimoji="1" lang="ja-JP" altLang="en-US" sz="2800" b="1" dirty="0">
                <a:latin typeface="+mj-ea"/>
                <a:ea typeface="+mj-ea"/>
              </a:rPr>
              <a:t>に身近な大人に相談する。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502746" y="4804159"/>
            <a:ext cx="8208912" cy="1080120"/>
          </a:xfrm>
          <a:prstGeom prst="round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788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27984" y="828169"/>
            <a:ext cx="42484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atin typeface="+mj-ea"/>
                <a:ea typeface="+mj-ea"/>
              </a:rPr>
              <a:t>　送るたびに送信先を増やしていくメールを、チェーンメールといい</a:t>
            </a:r>
            <a:endParaRPr kumimoji="1" lang="en-US" altLang="ja-JP" sz="3200" b="1" dirty="0" smtClean="0">
              <a:latin typeface="+mj-ea"/>
              <a:ea typeface="+mj-ea"/>
            </a:endParaRPr>
          </a:p>
          <a:p>
            <a:r>
              <a:rPr kumimoji="1" lang="ja-JP" altLang="en-US" sz="3200" b="1" dirty="0" smtClean="0">
                <a:latin typeface="+mj-ea"/>
                <a:ea typeface="+mj-ea"/>
              </a:rPr>
              <a:t>ます。そのようなメールを受け取った場合は、身近な大人に相談しましょう。</a:t>
            </a:r>
            <a:endParaRPr kumimoji="1" lang="ja-JP" altLang="en-US" sz="3200" b="1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5551" y="4869160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n-ea"/>
              </a:rPr>
              <a:t>　</a:t>
            </a:r>
            <a:r>
              <a:rPr kumimoji="1" lang="ja-JP" altLang="en-US" sz="3200" b="1" u="sng" dirty="0" smtClean="0">
                <a:solidFill>
                  <a:srgbClr val="FF0000"/>
                </a:solidFill>
                <a:latin typeface="+mj-ea"/>
                <a:ea typeface="+mj-ea"/>
              </a:rPr>
              <a:t>「チェーンメール」は転送しないで、身近な大人に相談しましょう。</a:t>
            </a:r>
            <a:endParaRPr kumimoji="1" lang="ja-JP" altLang="en-US" sz="3200" b="1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11215"/>
            <a:ext cx="3282987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77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角丸四角形 6"/>
          <p:cNvSpPr/>
          <p:nvPr/>
        </p:nvSpPr>
        <p:spPr>
          <a:xfrm>
            <a:off x="179512" y="476672"/>
            <a:ext cx="8784976" cy="18722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b="1" dirty="0"/>
              <a:t>◇</a:t>
            </a:r>
            <a:r>
              <a:rPr kumimoji="1" lang="ja-JP" altLang="en-US" sz="2800" b="1" dirty="0" smtClean="0"/>
              <a:t>問題２</a:t>
            </a:r>
          </a:p>
          <a:p>
            <a:r>
              <a:rPr kumimoji="1" lang="ja-JP" altLang="en-US" sz="2800" b="1" dirty="0" smtClean="0"/>
              <a:t>　 インターネット上</a:t>
            </a:r>
            <a:r>
              <a:rPr kumimoji="1" lang="ja-JP" altLang="en-US" sz="2800" b="1" dirty="0"/>
              <a:t>で</a:t>
            </a:r>
            <a:r>
              <a:rPr kumimoji="1" lang="ja-JP" altLang="en-US" sz="2800" b="1" dirty="0" smtClean="0"/>
              <a:t>ブログやＳＮＳに書きこむ</a:t>
            </a:r>
            <a:r>
              <a:rPr kumimoji="1" lang="ja-JP" altLang="en-US" sz="2800" b="1" dirty="0"/>
              <a:t>時</a:t>
            </a:r>
            <a:r>
              <a:rPr kumimoji="1" lang="ja-JP" altLang="en-US" sz="2800" b="1" dirty="0" smtClean="0"/>
              <a:t>に気をつけなければならないこと</a:t>
            </a:r>
            <a:r>
              <a:rPr kumimoji="1" lang="ja-JP" altLang="en-US" sz="2800" b="1" dirty="0"/>
              <a:t>として、最も正しいものはどれですか</a:t>
            </a:r>
            <a:r>
              <a:rPr kumimoji="1" lang="ja-JP" altLang="en-US" sz="2800" b="1" dirty="0" smtClean="0"/>
              <a:t>。</a:t>
            </a:r>
            <a:endParaRPr kumimoji="1" lang="ja-JP" altLang="en-US" sz="28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7544" y="2708920"/>
            <a:ext cx="820891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+mj-ea"/>
                <a:ea typeface="+mj-ea"/>
              </a:rPr>
              <a:t>１．</a:t>
            </a:r>
            <a:r>
              <a:rPr kumimoji="1" lang="ja-JP" altLang="en-US" sz="2800" b="1" dirty="0" smtClean="0">
                <a:latin typeface="+mj-ea"/>
                <a:ea typeface="+mj-ea"/>
              </a:rPr>
              <a:t>書きこみ</a:t>
            </a:r>
            <a:r>
              <a:rPr kumimoji="1" lang="ja-JP" altLang="en-US" sz="2800" b="1" dirty="0">
                <a:latin typeface="+mj-ea"/>
                <a:ea typeface="+mj-ea"/>
              </a:rPr>
              <a:t>を見た人から、返事をもらえるよう、</a:t>
            </a:r>
            <a:r>
              <a:rPr kumimoji="1" lang="ja-JP" altLang="en-US" sz="2800" b="1" dirty="0" smtClean="0">
                <a:latin typeface="+mj-ea"/>
                <a:ea typeface="+mj-ea"/>
              </a:rPr>
              <a:t>メール 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en-US" altLang="ja-JP" sz="2800" b="1" dirty="0">
                <a:latin typeface="+mj-ea"/>
                <a:ea typeface="+mj-ea"/>
              </a:rPr>
              <a:t> </a:t>
            </a:r>
            <a:r>
              <a:rPr kumimoji="1" lang="en-US" altLang="ja-JP" sz="2800" b="1" dirty="0" smtClean="0">
                <a:latin typeface="+mj-ea"/>
                <a:ea typeface="+mj-ea"/>
              </a:rPr>
              <a:t> </a:t>
            </a:r>
            <a:r>
              <a:rPr kumimoji="1" lang="ja-JP" altLang="en-US" sz="2800" b="1" dirty="0" smtClean="0">
                <a:latin typeface="+mj-ea"/>
                <a:ea typeface="+mj-ea"/>
              </a:rPr>
              <a:t>アドレス</a:t>
            </a:r>
            <a:r>
              <a:rPr kumimoji="1" lang="ja-JP" altLang="en-US" sz="2800" b="1" dirty="0">
                <a:latin typeface="+mj-ea"/>
                <a:ea typeface="+mj-ea"/>
              </a:rPr>
              <a:t>を</a:t>
            </a:r>
            <a:r>
              <a:rPr kumimoji="1" lang="ja-JP" altLang="en-US" sz="2800" b="1" dirty="0" smtClean="0">
                <a:latin typeface="+mj-ea"/>
                <a:ea typeface="+mj-ea"/>
              </a:rPr>
              <a:t>必ず書きこむ</a:t>
            </a:r>
            <a:r>
              <a:rPr kumimoji="1" lang="ja-JP" altLang="en-US" sz="2800" b="1" dirty="0">
                <a:latin typeface="+mj-ea"/>
                <a:ea typeface="+mj-ea"/>
              </a:rPr>
              <a:t>ようにする。</a:t>
            </a:r>
          </a:p>
          <a:p>
            <a:endParaRPr kumimoji="1" lang="en-US" altLang="ja-JP" sz="11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 smtClean="0">
                <a:latin typeface="+mj-ea"/>
                <a:ea typeface="+mj-ea"/>
              </a:rPr>
              <a:t>２</a:t>
            </a:r>
            <a:r>
              <a:rPr kumimoji="1" lang="ja-JP" altLang="en-US" sz="2800" b="1" dirty="0">
                <a:latin typeface="+mj-ea"/>
                <a:ea typeface="+mj-ea"/>
              </a:rPr>
              <a:t>．</a:t>
            </a:r>
            <a:r>
              <a:rPr kumimoji="1" lang="ja-JP" altLang="en-US" sz="2800" b="1" dirty="0" smtClean="0">
                <a:latin typeface="+mj-ea"/>
                <a:ea typeface="+mj-ea"/>
              </a:rPr>
              <a:t>ブログやＳＮＳには</a:t>
            </a:r>
            <a:r>
              <a:rPr kumimoji="1" lang="ja-JP" altLang="en-US" sz="2800" b="1" dirty="0">
                <a:latin typeface="+mj-ea"/>
                <a:ea typeface="+mj-ea"/>
              </a:rPr>
              <a:t>、知らない人に</a:t>
            </a:r>
            <a:r>
              <a:rPr kumimoji="1" lang="ja-JP" altLang="en-US" sz="2800" b="1" dirty="0" smtClean="0">
                <a:latin typeface="+mj-ea"/>
                <a:ea typeface="+mj-ea"/>
              </a:rPr>
              <a:t>見られたく ない　　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>
                <a:latin typeface="+mj-ea"/>
                <a:ea typeface="+mj-ea"/>
              </a:rPr>
              <a:t>　</a:t>
            </a:r>
            <a:r>
              <a:rPr kumimoji="1" lang="ja-JP" altLang="en-US" sz="2800" b="1" smtClean="0">
                <a:latin typeface="+mj-ea"/>
                <a:ea typeface="+mj-ea"/>
              </a:rPr>
              <a:t>書きこみ</a:t>
            </a:r>
            <a:r>
              <a:rPr kumimoji="1" lang="ja-JP" altLang="en-US" sz="2800" b="1" dirty="0" smtClean="0">
                <a:latin typeface="+mj-ea"/>
                <a:ea typeface="+mj-ea"/>
              </a:rPr>
              <a:t>や</a:t>
            </a:r>
            <a:r>
              <a:rPr kumimoji="1" lang="ja-JP" altLang="en-US" sz="2800" b="1" dirty="0">
                <a:latin typeface="+mj-ea"/>
                <a:ea typeface="+mj-ea"/>
              </a:rPr>
              <a:t>写真はのせない。</a:t>
            </a:r>
          </a:p>
          <a:p>
            <a:endParaRPr kumimoji="1" lang="en-US" altLang="ja-JP" sz="11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 smtClean="0">
                <a:latin typeface="+mj-ea"/>
                <a:ea typeface="+mj-ea"/>
              </a:rPr>
              <a:t>３</a:t>
            </a:r>
            <a:r>
              <a:rPr kumimoji="1" lang="ja-JP" altLang="en-US" sz="2800" b="1" dirty="0">
                <a:latin typeface="+mj-ea"/>
                <a:ea typeface="+mj-ea"/>
              </a:rPr>
              <a:t>．</a:t>
            </a:r>
            <a:r>
              <a:rPr kumimoji="1" lang="ja-JP" altLang="en-US" sz="2800" b="1" dirty="0" smtClean="0">
                <a:latin typeface="+mj-ea"/>
                <a:ea typeface="+mj-ea"/>
              </a:rPr>
              <a:t>インターネット上</a:t>
            </a:r>
            <a:r>
              <a:rPr kumimoji="1" lang="ja-JP" altLang="en-US" sz="2800" b="1" dirty="0">
                <a:latin typeface="+mj-ea"/>
                <a:ea typeface="+mj-ea"/>
              </a:rPr>
              <a:t>は自由な世界であるので、</a:t>
            </a:r>
            <a:r>
              <a:rPr kumimoji="1" lang="ja-JP" altLang="en-US" sz="2800" b="1" dirty="0" smtClean="0">
                <a:latin typeface="+mj-ea"/>
                <a:ea typeface="+mj-ea"/>
              </a:rPr>
              <a:t>どの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　</a:t>
            </a:r>
            <a:r>
              <a:rPr kumimoji="1" lang="ja-JP" altLang="en-US" sz="2800" b="1" dirty="0" err="1" smtClean="0">
                <a:latin typeface="+mj-ea"/>
                <a:ea typeface="+mj-ea"/>
              </a:rPr>
              <a:t>ような</a:t>
            </a:r>
            <a:r>
              <a:rPr kumimoji="1" lang="ja-JP" altLang="en-US" sz="2800" b="1" dirty="0">
                <a:latin typeface="+mj-ea"/>
                <a:ea typeface="+mj-ea"/>
              </a:rPr>
              <a:t>ことを書きこんでもよい。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467544" y="3645024"/>
            <a:ext cx="8208912" cy="1080120"/>
          </a:xfrm>
          <a:prstGeom prst="round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134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" name="角丸四角形 6"/>
          <p:cNvSpPr/>
          <p:nvPr/>
        </p:nvSpPr>
        <p:spPr>
          <a:xfrm>
            <a:off x="251520" y="332656"/>
            <a:ext cx="8640960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b="1"/>
              <a:t>◇</a:t>
            </a:r>
            <a:r>
              <a:rPr kumimoji="1" lang="ja-JP" altLang="en-US" sz="2800" b="1" smtClean="0"/>
              <a:t>問題</a:t>
            </a:r>
            <a:r>
              <a:rPr kumimoji="1" lang="ja-JP" altLang="en-US" sz="2800" b="1"/>
              <a:t>２０</a:t>
            </a:r>
            <a:endParaRPr kumimoji="1" lang="ja-JP" altLang="en-US" sz="2800" b="1" dirty="0" smtClean="0"/>
          </a:p>
          <a:p>
            <a:r>
              <a:rPr kumimoji="1" lang="ja-JP" altLang="en-US" sz="2800" b="1" dirty="0" smtClean="0"/>
              <a:t>　 フィルタリングの</a:t>
            </a:r>
            <a:r>
              <a:rPr kumimoji="1" lang="ja-JP" altLang="en-US" sz="2800" b="1" dirty="0"/>
              <a:t>説明として、最も正しいものはどれですか</a:t>
            </a:r>
            <a:r>
              <a:rPr kumimoji="1" lang="ja-JP" altLang="en-US" sz="2800" b="1" dirty="0" smtClean="0"/>
              <a:t>。</a:t>
            </a:r>
            <a:endParaRPr kumimoji="1" lang="ja-JP" altLang="en-US" sz="28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6221" y="2492896"/>
            <a:ext cx="807614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+mj-ea"/>
                <a:ea typeface="+mj-ea"/>
              </a:rPr>
              <a:t>１．</a:t>
            </a:r>
            <a:r>
              <a:rPr kumimoji="1" lang="ja-JP" altLang="en-US" sz="2800" b="1" dirty="0" smtClean="0">
                <a:latin typeface="+mj-ea"/>
                <a:ea typeface="+mj-ea"/>
              </a:rPr>
              <a:t>インターネット上</a:t>
            </a:r>
            <a:r>
              <a:rPr kumimoji="1" lang="ja-JP" altLang="en-US" sz="2800" b="1" dirty="0">
                <a:latin typeface="+mj-ea"/>
                <a:ea typeface="+mj-ea"/>
              </a:rPr>
              <a:t>で危険</a:t>
            </a:r>
            <a:r>
              <a:rPr kumimoji="1" lang="ja-JP" altLang="en-US" sz="2800" b="1" dirty="0" smtClean="0">
                <a:latin typeface="+mj-ea"/>
                <a:ea typeface="+mj-ea"/>
              </a:rPr>
              <a:t>なホームページに出会う　　　　　     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en-US" altLang="ja-JP" sz="2800" b="1" dirty="0">
                <a:latin typeface="+mj-ea"/>
                <a:ea typeface="+mj-ea"/>
              </a:rPr>
              <a:t> </a:t>
            </a:r>
            <a:r>
              <a:rPr kumimoji="1" lang="en-US" altLang="ja-JP" sz="2800" b="1" dirty="0" smtClean="0">
                <a:latin typeface="+mj-ea"/>
                <a:ea typeface="+mj-ea"/>
              </a:rPr>
              <a:t> </a:t>
            </a:r>
            <a:r>
              <a:rPr kumimoji="1" lang="ja-JP" altLang="en-US" sz="2800" b="1" dirty="0" smtClean="0">
                <a:latin typeface="+mj-ea"/>
                <a:ea typeface="+mj-ea"/>
              </a:rPr>
              <a:t>こと</a:t>
            </a:r>
            <a:r>
              <a:rPr kumimoji="1" lang="ja-JP" altLang="en-US" sz="2800" b="1" dirty="0">
                <a:latin typeface="+mj-ea"/>
                <a:ea typeface="+mj-ea"/>
              </a:rPr>
              <a:t>が</a:t>
            </a:r>
            <a:r>
              <a:rPr kumimoji="1" lang="ja-JP" altLang="en-US" sz="2800" b="1" dirty="0" smtClean="0">
                <a:latin typeface="+mj-ea"/>
                <a:ea typeface="+mj-ea"/>
              </a:rPr>
              <a:t>ないように、利用者を守って</a:t>
            </a:r>
            <a:r>
              <a:rPr kumimoji="1" lang="ja-JP" altLang="en-US" sz="2800" b="1" dirty="0">
                <a:latin typeface="+mj-ea"/>
                <a:ea typeface="+mj-ea"/>
              </a:rPr>
              <a:t>くれるものである</a:t>
            </a:r>
            <a:r>
              <a:rPr kumimoji="1" lang="ja-JP" altLang="en-US" sz="2800" b="1" dirty="0" smtClean="0">
                <a:latin typeface="+mj-ea"/>
                <a:ea typeface="+mj-ea"/>
              </a:rPr>
              <a:t>。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endParaRPr kumimoji="1" lang="en-US" altLang="ja-JP" sz="1100" b="1" dirty="0">
              <a:latin typeface="+mj-ea"/>
              <a:ea typeface="+mj-ea"/>
            </a:endParaRPr>
          </a:p>
          <a:p>
            <a:r>
              <a:rPr kumimoji="1" lang="ja-JP" altLang="en-US" sz="2800" b="1" dirty="0" smtClean="0">
                <a:latin typeface="+mj-ea"/>
                <a:ea typeface="+mj-ea"/>
              </a:rPr>
              <a:t>２．迷</a:t>
            </a:r>
            <a:r>
              <a:rPr kumimoji="1" lang="ja-JP" altLang="en-US" sz="2800" b="1" dirty="0">
                <a:latin typeface="+mj-ea"/>
                <a:ea typeface="+mj-ea"/>
              </a:rPr>
              <a:t>わくメールを受け取らないよう</a:t>
            </a:r>
            <a:r>
              <a:rPr kumimoji="1" lang="ja-JP" altLang="en-US" sz="2800" b="1" dirty="0" smtClean="0">
                <a:latin typeface="+mj-ea"/>
                <a:ea typeface="+mj-ea"/>
              </a:rPr>
              <a:t>に、利用者を 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en-US" altLang="ja-JP" sz="2800" b="1" dirty="0">
                <a:latin typeface="+mj-ea"/>
                <a:ea typeface="+mj-ea"/>
              </a:rPr>
              <a:t> </a:t>
            </a:r>
            <a:r>
              <a:rPr kumimoji="1" lang="en-US" altLang="ja-JP" sz="2800" b="1" dirty="0" smtClean="0">
                <a:latin typeface="+mj-ea"/>
                <a:ea typeface="+mj-ea"/>
              </a:rPr>
              <a:t> </a:t>
            </a:r>
            <a:r>
              <a:rPr kumimoji="1" lang="ja-JP" altLang="en-US" sz="2800" b="1" dirty="0" smtClean="0">
                <a:latin typeface="+mj-ea"/>
                <a:ea typeface="+mj-ea"/>
              </a:rPr>
              <a:t>守ってくれるもので</a:t>
            </a:r>
            <a:r>
              <a:rPr kumimoji="1" lang="ja-JP" altLang="en-US" sz="2800" b="1" dirty="0">
                <a:latin typeface="+mj-ea"/>
                <a:ea typeface="+mj-ea"/>
              </a:rPr>
              <a:t>ある</a:t>
            </a:r>
            <a:r>
              <a:rPr kumimoji="1" lang="ja-JP" altLang="en-US" sz="2800" b="1" dirty="0" smtClean="0">
                <a:latin typeface="+mj-ea"/>
                <a:ea typeface="+mj-ea"/>
              </a:rPr>
              <a:t>。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endParaRPr kumimoji="1" lang="ja-JP" altLang="en-US" sz="1100" b="1" dirty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３．</a:t>
            </a:r>
            <a:r>
              <a:rPr kumimoji="1" lang="ja-JP" altLang="en-US" sz="2800" b="1" dirty="0" smtClean="0">
                <a:latin typeface="+mj-ea"/>
                <a:ea typeface="+mj-ea"/>
              </a:rPr>
              <a:t>画面</a:t>
            </a:r>
            <a:r>
              <a:rPr kumimoji="1" lang="ja-JP" altLang="en-US" sz="2800" b="1" dirty="0">
                <a:latin typeface="+mj-ea"/>
                <a:ea typeface="+mj-ea"/>
              </a:rPr>
              <a:t>タッチやキーボードでの情報入力</a:t>
            </a:r>
            <a:r>
              <a:rPr kumimoji="1" lang="ja-JP" altLang="en-US" sz="2800" b="1" dirty="0" smtClean="0">
                <a:latin typeface="+mj-ea"/>
                <a:ea typeface="+mj-ea"/>
              </a:rPr>
              <a:t>を</a:t>
            </a:r>
            <a:r>
              <a:rPr kumimoji="1" lang="ja-JP" altLang="en-US" sz="2800" b="1" dirty="0" err="1" smtClean="0">
                <a:latin typeface="+mj-ea"/>
                <a:ea typeface="+mj-ea"/>
              </a:rPr>
              <a:t>間違わ</a:t>
            </a:r>
            <a:r>
              <a:rPr kumimoji="1" lang="ja-JP" altLang="en-US" sz="2800" b="1" dirty="0" smtClean="0">
                <a:latin typeface="+mj-ea"/>
                <a:ea typeface="+mj-ea"/>
              </a:rPr>
              <a:t>　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　</a:t>
            </a:r>
            <a:r>
              <a:rPr kumimoji="1" lang="ja-JP" altLang="en-US" sz="2800" b="1" dirty="0" smtClean="0">
                <a:latin typeface="+mj-ea"/>
                <a:ea typeface="+mj-ea"/>
              </a:rPr>
              <a:t>ないよう</a:t>
            </a:r>
            <a:r>
              <a:rPr kumimoji="1" lang="ja-JP" altLang="en-US" sz="2800" b="1" dirty="0">
                <a:latin typeface="+mj-ea"/>
                <a:ea typeface="+mj-ea"/>
              </a:rPr>
              <a:t>にするためのものである。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503459" y="2414495"/>
            <a:ext cx="8208912" cy="1076850"/>
          </a:xfrm>
          <a:prstGeom prst="round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36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78485" y="332656"/>
            <a:ext cx="43075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atin typeface="+mj-ea"/>
                <a:ea typeface="+mj-ea"/>
              </a:rPr>
              <a:t>　フィルタリングとは、  インターネット上の情報を一定の基準で判別し、子どもたちにとって、望ましくないホームページへのアクセスを制限するものです。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330716" y="4365103"/>
            <a:ext cx="45553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n-ea"/>
              </a:rPr>
              <a:t>　</a:t>
            </a:r>
            <a:r>
              <a:rPr kumimoji="1" lang="ja-JP" altLang="en-US" sz="3200" b="1" u="sng" dirty="0" smtClean="0">
                <a:solidFill>
                  <a:srgbClr val="FF0000"/>
                </a:solidFill>
                <a:latin typeface="+mn-ea"/>
              </a:rPr>
              <a:t>さまざまな</a:t>
            </a:r>
            <a:r>
              <a:rPr kumimoji="1" lang="ja-JP" altLang="en-US" sz="3200" b="1" u="sng" dirty="0" smtClean="0">
                <a:solidFill>
                  <a:srgbClr val="FF0000"/>
                </a:solidFill>
                <a:latin typeface="+mj-ea"/>
                <a:ea typeface="+mj-ea"/>
              </a:rPr>
              <a:t>ネットトラブルに巻きこまれないためにも、フィルタリングの設定が必要です。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72478"/>
            <a:ext cx="3263346" cy="46236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99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19872" y="874788"/>
            <a:ext cx="56166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+mj-ea"/>
                <a:ea typeface="+mj-ea"/>
              </a:rPr>
              <a:t> </a:t>
            </a:r>
            <a:r>
              <a:rPr kumimoji="1" lang="ja-JP" altLang="en-US" sz="3200" b="1" dirty="0" smtClean="0">
                <a:latin typeface="+mj-ea"/>
                <a:ea typeface="+mj-ea"/>
              </a:rPr>
              <a:t> ブログやＳＮＳなどに掲載（けいさい）した書きこみや写真などが、インターネット上に流出する可能性があります。一度、流出したものを回収することは難しいです。</a:t>
            </a:r>
            <a:endParaRPr kumimoji="1" lang="ja-JP" altLang="en-US" sz="3200" b="1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4365104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n-ea"/>
              </a:rPr>
              <a:t>　</a:t>
            </a:r>
            <a:r>
              <a:rPr kumimoji="1" lang="ja-JP" altLang="en-US" sz="3200" b="1" u="sng" dirty="0" smtClean="0">
                <a:solidFill>
                  <a:srgbClr val="FF0000"/>
                </a:solidFill>
                <a:latin typeface="+mj-ea"/>
                <a:ea typeface="+mj-ea"/>
              </a:rPr>
              <a:t>インターネット上に投稿（とうこう）したり、書きこむ際には、世界中の人が見ていることを理解した上で、使用しましょう。</a:t>
            </a:r>
            <a:endParaRPr kumimoji="1" lang="ja-JP" altLang="en-US" sz="3200" b="1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9321"/>
            <a:ext cx="2376264" cy="3951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34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角丸四角形 6"/>
          <p:cNvSpPr/>
          <p:nvPr/>
        </p:nvSpPr>
        <p:spPr>
          <a:xfrm>
            <a:off x="206865" y="260647"/>
            <a:ext cx="8784976" cy="18722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b="1" dirty="0"/>
              <a:t>◇</a:t>
            </a:r>
            <a:r>
              <a:rPr kumimoji="1" lang="ja-JP" altLang="en-US" sz="2800" b="1" dirty="0" smtClean="0"/>
              <a:t>問題</a:t>
            </a:r>
            <a:r>
              <a:rPr kumimoji="1" lang="ja-JP" altLang="en-US" sz="2800" b="1" dirty="0"/>
              <a:t>３</a:t>
            </a:r>
            <a:endParaRPr kumimoji="1" lang="ja-JP" altLang="en-US" sz="2800" b="1" dirty="0" smtClean="0"/>
          </a:p>
          <a:p>
            <a:r>
              <a:rPr kumimoji="1" lang="ja-JP" altLang="en-US" sz="2800" b="1" dirty="0" smtClean="0"/>
              <a:t>　 コンピュータウイルス</a:t>
            </a:r>
            <a:r>
              <a:rPr kumimoji="1" lang="ja-JP" altLang="en-US" sz="2800" b="1" dirty="0"/>
              <a:t>の説明として、最も正しいものはどれですか</a:t>
            </a:r>
            <a:r>
              <a:rPr kumimoji="1" lang="ja-JP" altLang="en-US" sz="2800" b="1" dirty="0" smtClean="0"/>
              <a:t>。</a:t>
            </a:r>
            <a:endParaRPr kumimoji="1" lang="ja-JP" altLang="en-US" sz="28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63126" y="2322993"/>
            <a:ext cx="813857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+mj-ea"/>
              </a:rPr>
              <a:t>１</a:t>
            </a:r>
            <a:r>
              <a:rPr kumimoji="1" lang="ja-JP" altLang="en-US" sz="2800" b="1" dirty="0" smtClean="0">
                <a:latin typeface="+mj-ea"/>
              </a:rPr>
              <a:t>．パソコン</a:t>
            </a:r>
            <a:r>
              <a:rPr kumimoji="1" lang="ja-JP" altLang="en-US" sz="2800" b="1" dirty="0">
                <a:latin typeface="+mj-ea"/>
              </a:rPr>
              <a:t>や</a:t>
            </a:r>
            <a:r>
              <a:rPr kumimoji="1" lang="ja-JP" altLang="en-US" sz="2800" b="1" dirty="0" smtClean="0">
                <a:latin typeface="+mj-ea"/>
              </a:rPr>
              <a:t>スマートフォンが、コンピュータウイルス </a:t>
            </a:r>
            <a:endParaRPr kumimoji="1" lang="en-US" altLang="ja-JP" sz="2800" b="1" dirty="0" smtClean="0">
              <a:latin typeface="+mj-ea"/>
            </a:endParaRPr>
          </a:p>
          <a:p>
            <a:r>
              <a:rPr kumimoji="1" lang="en-US" altLang="ja-JP" sz="2800" b="1" dirty="0">
                <a:latin typeface="+mj-ea"/>
              </a:rPr>
              <a:t> </a:t>
            </a:r>
            <a:r>
              <a:rPr kumimoji="1" lang="ja-JP" altLang="en-US" sz="2800" b="1" dirty="0" smtClean="0">
                <a:latin typeface="+mj-ea"/>
              </a:rPr>
              <a:t>に感染すると、中の情報が、</a:t>
            </a:r>
            <a:r>
              <a:rPr kumimoji="1" lang="ja-JP" altLang="en-US" sz="2800" b="1" dirty="0">
                <a:latin typeface="+mj-ea"/>
              </a:rPr>
              <a:t>ぬすみ取られる</a:t>
            </a:r>
            <a:r>
              <a:rPr kumimoji="1" lang="ja-JP" altLang="en-US" sz="2800" b="1" dirty="0" smtClean="0">
                <a:latin typeface="+mj-ea"/>
              </a:rPr>
              <a:t>ことが </a:t>
            </a:r>
            <a:endParaRPr kumimoji="1" lang="en-US" altLang="ja-JP" sz="2800" b="1" dirty="0" smtClean="0">
              <a:latin typeface="+mj-ea"/>
            </a:endParaRPr>
          </a:p>
          <a:p>
            <a:r>
              <a:rPr kumimoji="1" lang="en-US" altLang="ja-JP" sz="2800" b="1" dirty="0">
                <a:latin typeface="+mj-ea"/>
              </a:rPr>
              <a:t> </a:t>
            </a:r>
            <a:r>
              <a:rPr kumimoji="1" lang="ja-JP" altLang="en-US" sz="2800" b="1" dirty="0" smtClean="0">
                <a:latin typeface="+mj-ea"/>
              </a:rPr>
              <a:t>ある。</a:t>
            </a:r>
          </a:p>
          <a:p>
            <a:endParaRPr kumimoji="1" lang="ja-JP" altLang="en-US" sz="1100" b="1" dirty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２</a:t>
            </a:r>
            <a:r>
              <a:rPr kumimoji="1" lang="ja-JP" altLang="en-US" sz="2800" b="1" dirty="0" smtClean="0">
                <a:latin typeface="+mj-ea"/>
                <a:ea typeface="+mj-ea"/>
              </a:rPr>
              <a:t>．コンピュータウイルス</a:t>
            </a:r>
            <a:r>
              <a:rPr kumimoji="1" lang="ja-JP" altLang="en-US" sz="2800" b="1" dirty="0">
                <a:latin typeface="+mj-ea"/>
                <a:ea typeface="+mj-ea"/>
              </a:rPr>
              <a:t>は</a:t>
            </a:r>
            <a:r>
              <a:rPr kumimoji="1" lang="ja-JP" altLang="en-US" sz="2800" b="1" dirty="0" smtClean="0">
                <a:latin typeface="+mj-ea"/>
                <a:ea typeface="+mj-ea"/>
              </a:rPr>
              <a:t>、受け取ったメールにて</a:t>
            </a:r>
            <a:r>
              <a:rPr kumimoji="1" lang="ja-JP" altLang="en-US" sz="2800" b="1" dirty="0" err="1" smtClean="0">
                <a:latin typeface="+mj-ea"/>
                <a:ea typeface="+mj-ea"/>
              </a:rPr>
              <a:t>ん</a:t>
            </a:r>
            <a:r>
              <a:rPr kumimoji="1" lang="ja-JP" altLang="en-US" sz="2800" b="1" dirty="0" smtClean="0">
                <a:latin typeface="+mj-ea"/>
                <a:ea typeface="+mj-ea"/>
              </a:rPr>
              <a:t> 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en-US" altLang="ja-JP" sz="2800" b="1" dirty="0">
                <a:latin typeface="+mj-ea"/>
                <a:ea typeface="+mj-ea"/>
              </a:rPr>
              <a:t> </a:t>
            </a:r>
            <a:r>
              <a:rPr kumimoji="1" lang="ja-JP" altLang="en-US" sz="2800" b="1" dirty="0" smtClean="0">
                <a:latin typeface="+mj-ea"/>
                <a:ea typeface="+mj-ea"/>
              </a:rPr>
              <a:t>付されているファイルを開いても、感染することは</a:t>
            </a:r>
            <a:r>
              <a:rPr kumimoji="1" lang="ja-JP" altLang="en-US" sz="2800" b="1" dirty="0" err="1" smtClean="0">
                <a:latin typeface="+mj-ea"/>
                <a:ea typeface="+mj-ea"/>
              </a:rPr>
              <a:t>な</a:t>
            </a:r>
            <a:r>
              <a:rPr kumimoji="1" lang="ja-JP" altLang="en-US" sz="2800" b="1" dirty="0" smtClean="0">
                <a:latin typeface="+mj-ea"/>
                <a:ea typeface="+mj-ea"/>
              </a:rPr>
              <a:t>　　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 smtClean="0">
                <a:latin typeface="+mj-ea"/>
                <a:ea typeface="+mj-ea"/>
              </a:rPr>
              <a:t> い。</a:t>
            </a:r>
            <a:endParaRPr kumimoji="1" lang="ja-JP" altLang="en-US" sz="2800" b="1" dirty="0">
              <a:latin typeface="+mj-ea"/>
              <a:ea typeface="+mj-ea"/>
            </a:endParaRPr>
          </a:p>
          <a:p>
            <a:endParaRPr kumimoji="1" lang="en-US" altLang="ja-JP" sz="11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 smtClean="0">
                <a:latin typeface="+mj-ea"/>
                <a:ea typeface="+mj-ea"/>
              </a:rPr>
              <a:t>３</a:t>
            </a:r>
            <a:r>
              <a:rPr kumimoji="1" lang="ja-JP" altLang="en-US" sz="2800" b="1" dirty="0">
                <a:latin typeface="+mj-ea"/>
                <a:ea typeface="+mj-ea"/>
              </a:rPr>
              <a:t>．</a:t>
            </a:r>
            <a:r>
              <a:rPr kumimoji="1" lang="ja-JP" altLang="en-US" sz="2800" b="1" dirty="0" smtClean="0">
                <a:latin typeface="+mj-ea"/>
                <a:ea typeface="+mj-ea"/>
              </a:rPr>
              <a:t>コンピュータウイルス</a:t>
            </a:r>
            <a:r>
              <a:rPr kumimoji="1" lang="ja-JP" altLang="en-US" sz="2800" b="1" dirty="0">
                <a:latin typeface="+mj-ea"/>
                <a:ea typeface="+mj-ea"/>
              </a:rPr>
              <a:t>に感染すると、その</a:t>
            </a:r>
            <a:r>
              <a:rPr kumimoji="1" lang="ja-JP" altLang="en-US" sz="2800" b="1" dirty="0" smtClean="0">
                <a:latin typeface="+mj-ea"/>
                <a:ea typeface="+mj-ea"/>
              </a:rPr>
              <a:t>パソコン 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en-US" altLang="ja-JP" sz="2800" b="1" dirty="0">
                <a:latin typeface="+mj-ea"/>
                <a:ea typeface="+mj-ea"/>
              </a:rPr>
              <a:t> </a:t>
            </a:r>
            <a:r>
              <a:rPr kumimoji="1" lang="ja-JP" altLang="en-US" sz="2800" b="1" dirty="0" smtClean="0">
                <a:latin typeface="+mj-ea"/>
                <a:ea typeface="+mj-ea"/>
              </a:rPr>
              <a:t>は</a:t>
            </a:r>
            <a:r>
              <a:rPr kumimoji="1" lang="ja-JP" altLang="en-US" sz="2800" b="1" dirty="0">
                <a:latin typeface="+mj-ea"/>
                <a:ea typeface="+mj-ea"/>
              </a:rPr>
              <a:t>二度と使えなくなる。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621240" y="2322993"/>
            <a:ext cx="8208912" cy="1437425"/>
          </a:xfrm>
          <a:prstGeom prst="round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217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067944" y="332656"/>
            <a:ext cx="46805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atin typeface="+mj-ea"/>
                <a:ea typeface="+mj-ea"/>
              </a:rPr>
              <a:t>　 コンピュータウイルスに感染すると、パソコンの中に保存されている画像やメール、 個人情報が盗（ぬす）み取られたり、知らない間にメールが外部に送信されたりするなど、 情報が流出するおそれがあります。</a:t>
            </a:r>
            <a:endParaRPr kumimoji="1" lang="ja-JP" altLang="en-US" sz="3200" b="1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3568" y="4869160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n-ea"/>
              </a:rPr>
              <a:t>　</a:t>
            </a:r>
            <a:r>
              <a:rPr kumimoji="1" lang="ja-JP" altLang="en-US" sz="3200" b="1" u="sng" dirty="0">
                <a:solidFill>
                  <a:srgbClr val="FF0000"/>
                </a:solidFill>
                <a:latin typeface="+mj-ea"/>
                <a:ea typeface="+mj-ea"/>
              </a:rPr>
              <a:t>適切</a:t>
            </a:r>
            <a:r>
              <a:rPr kumimoji="1" lang="ja-JP" altLang="en-US" sz="3200" b="1" u="sng" dirty="0" smtClean="0">
                <a:solidFill>
                  <a:srgbClr val="FF0000"/>
                </a:solidFill>
                <a:latin typeface="+mj-ea"/>
                <a:ea typeface="+mj-ea"/>
              </a:rPr>
              <a:t>なコンピュータウイルス対策と、定期的なデータのバックアップを行いましょう。</a:t>
            </a:r>
            <a:endParaRPr kumimoji="1" lang="ja-JP" altLang="en-US" sz="3200" b="1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3142421" cy="309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09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角丸四角形 6"/>
          <p:cNvSpPr/>
          <p:nvPr/>
        </p:nvSpPr>
        <p:spPr>
          <a:xfrm>
            <a:off x="179512" y="476672"/>
            <a:ext cx="8784976" cy="18722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b="1" dirty="0"/>
              <a:t>◇</a:t>
            </a:r>
            <a:r>
              <a:rPr kumimoji="1" lang="ja-JP" altLang="en-US" sz="2800" b="1" dirty="0" smtClean="0"/>
              <a:t>問題</a:t>
            </a:r>
            <a:r>
              <a:rPr kumimoji="1" lang="ja-JP" altLang="en-US" sz="2800" b="1" dirty="0"/>
              <a:t>４</a:t>
            </a:r>
            <a:endParaRPr kumimoji="1" lang="ja-JP" altLang="en-US" sz="2800" b="1" dirty="0" smtClean="0"/>
          </a:p>
          <a:p>
            <a:r>
              <a:rPr kumimoji="1" lang="ja-JP" altLang="en-US" sz="2800" b="1" dirty="0" smtClean="0"/>
              <a:t>　 スマートフォン</a:t>
            </a:r>
            <a:r>
              <a:rPr kumimoji="1" lang="ja-JP" altLang="en-US" sz="2800" b="1" dirty="0"/>
              <a:t>や</a:t>
            </a:r>
            <a:r>
              <a:rPr kumimoji="1" lang="ja-JP" altLang="en-US" sz="2800" b="1" dirty="0" smtClean="0"/>
              <a:t>パソコンの安全対策として、</a:t>
            </a:r>
            <a:r>
              <a:rPr kumimoji="1" lang="ja-JP" altLang="en-US" sz="2800" b="1" dirty="0"/>
              <a:t>最も正しいものはどれですか</a:t>
            </a:r>
            <a:r>
              <a:rPr kumimoji="1" lang="ja-JP" altLang="en-US" sz="2800" b="1" dirty="0" smtClean="0"/>
              <a:t>。</a:t>
            </a:r>
            <a:endParaRPr kumimoji="1" lang="ja-JP" altLang="en-US" sz="28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9512" y="2564904"/>
            <a:ext cx="864096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+mj-ea"/>
                <a:ea typeface="+mj-ea"/>
              </a:rPr>
              <a:t>１．</a:t>
            </a:r>
            <a:r>
              <a:rPr kumimoji="1" lang="ja-JP" altLang="en-US" sz="2800" b="1" dirty="0" smtClean="0">
                <a:latin typeface="+mj-ea"/>
                <a:ea typeface="+mj-ea"/>
              </a:rPr>
              <a:t>コンピュータウイルス</a:t>
            </a:r>
            <a:r>
              <a:rPr kumimoji="1" lang="ja-JP" altLang="en-US" sz="2800" b="1" dirty="0">
                <a:latin typeface="+mj-ea"/>
                <a:ea typeface="+mj-ea"/>
              </a:rPr>
              <a:t>に感染する心配がある</a:t>
            </a:r>
            <a:r>
              <a:rPr kumimoji="1" lang="ja-JP" altLang="en-US" sz="2800" b="1" dirty="0" smtClean="0">
                <a:latin typeface="+mj-ea"/>
                <a:ea typeface="+mj-ea"/>
              </a:rPr>
              <a:t>のは、    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en-US" altLang="ja-JP" sz="2800" b="1" dirty="0">
                <a:latin typeface="+mj-ea"/>
                <a:ea typeface="+mj-ea"/>
              </a:rPr>
              <a:t> </a:t>
            </a:r>
            <a:r>
              <a:rPr kumimoji="1" lang="en-US" altLang="ja-JP" sz="2800" b="1" dirty="0" smtClean="0">
                <a:latin typeface="+mj-ea"/>
                <a:ea typeface="+mj-ea"/>
              </a:rPr>
              <a:t> </a:t>
            </a:r>
            <a:r>
              <a:rPr kumimoji="1" lang="ja-JP" altLang="en-US" sz="2800" b="1" dirty="0" smtClean="0">
                <a:latin typeface="+mj-ea"/>
                <a:ea typeface="+mj-ea"/>
              </a:rPr>
              <a:t>インターネット</a:t>
            </a:r>
            <a:r>
              <a:rPr kumimoji="1" lang="ja-JP" altLang="en-US" sz="2800" b="1" dirty="0">
                <a:latin typeface="+mj-ea"/>
                <a:ea typeface="+mj-ea"/>
              </a:rPr>
              <a:t>につないでいるときだけで</a:t>
            </a:r>
            <a:r>
              <a:rPr kumimoji="1" lang="ja-JP" altLang="en-US" sz="2800" b="1" dirty="0" smtClean="0">
                <a:latin typeface="+mj-ea"/>
                <a:ea typeface="+mj-ea"/>
              </a:rPr>
              <a:t>ある。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endParaRPr kumimoji="1" lang="ja-JP" altLang="en-US" sz="1100" b="1" dirty="0" smtClean="0">
              <a:latin typeface="+mj-ea"/>
              <a:ea typeface="+mj-ea"/>
            </a:endParaRPr>
          </a:p>
          <a:p>
            <a:endParaRPr kumimoji="1" lang="en-US" altLang="ja-JP" sz="1100" b="1" dirty="0" smtClean="0">
              <a:latin typeface="+mj-ea"/>
            </a:endParaRPr>
          </a:p>
          <a:p>
            <a:r>
              <a:rPr kumimoji="1" lang="ja-JP" altLang="en-US" sz="2800" b="1" dirty="0">
                <a:latin typeface="+mj-ea"/>
              </a:rPr>
              <a:t>２</a:t>
            </a:r>
            <a:r>
              <a:rPr kumimoji="1" lang="ja-JP" altLang="en-US" sz="2800" b="1" dirty="0" smtClean="0">
                <a:latin typeface="+mj-ea"/>
              </a:rPr>
              <a:t>．</a:t>
            </a:r>
            <a:r>
              <a:rPr kumimoji="1" lang="ja-JP" altLang="en-US" sz="2800" b="1" dirty="0">
                <a:latin typeface="+mj-ea"/>
              </a:rPr>
              <a:t>スマートフォンは、小さなパソコンなので</a:t>
            </a:r>
            <a:r>
              <a:rPr kumimoji="1" lang="ja-JP" altLang="en-US" sz="2800" b="1" dirty="0" smtClean="0">
                <a:latin typeface="+mj-ea"/>
              </a:rPr>
              <a:t>、コンピュータ </a:t>
            </a:r>
            <a:endParaRPr kumimoji="1" lang="en-US" altLang="ja-JP" sz="2800" b="1" dirty="0" smtClean="0">
              <a:latin typeface="+mj-ea"/>
            </a:endParaRPr>
          </a:p>
          <a:p>
            <a:r>
              <a:rPr kumimoji="1" lang="en-US" altLang="ja-JP" sz="2800" b="1" dirty="0">
                <a:latin typeface="+mj-ea"/>
              </a:rPr>
              <a:t> </a:t>
            </a:r>
            <a:r>
              <a:rPr kumimoji="1" lang="en-US" altLang="ja-JP" sz="2800" b="1" dirty="0" smtClean="0">
                <a:latin typeface="+mj-ea"/>
              </a:rPr>
              <a:t> </a:t>
            </a:r>
            <a:r>
              <a:rPr kumimoji="1" lang="ja-JP" altLang="en-US" sz="2800" b="1" dirty="0" smtClean="0">
                <a:latin typeface="+mj-ea"/>
              </a:rPr>
              <a:t>ウイルス</a:t>
            </a:r>
            <a:r>
              <a:rPr kumimoji="1" lang="ja-JP" altLang="en-US" sz="2800" b="1" dirty="0">
                <a:latin typeface="+mj-ea"/>
              </a:rPr>
              <a:t>対策ソフトを入れて</a:t>
            </a:r>
            <a:r>
              <a:rPr kumimoji="1" lang="ja-JP" altLang="en-US" sz="2800" b="1" dirty="0" smtClean="0">
                <a:latin typeface="+mj-ea"/>
              </a:rPr>
              <a:t>おくことが必要である</a:t>
            </a:r>
            <a:r>
              <a:rPr kumimoji="1" lang="ja-JP" altLang="en-US" sz="2800" b="1" dirty="0">
                <a:latin typeface="+mj-ea"/>
              </a:rPr>
              <a:t>。</a:t>
            </a:r>
          </a:p>
          <a:p>
            <a:endParaRPr kumimoji="1" lang="en-US" altLang="ja-JP" sz="11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３</a:t>
            </a:r>
            <a:r>
              <a:rPr kumimoji="1" lang="ja-JP" altLang="en-US" sz="2800" b="1" dirty="0" smtClean="0">
                <a:latin typeface="+mj-ea"/>
                <a:ea typeface="+mj-ea"/>
              </a:rPr>
              <a:t>．使っている時に、何のトラブルもなければ、システム 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en-US" altLang="ja-JP" sz="2800" b="1" dirty="0">
                <a:latin typeface="+mj-ea"/>
                <a:ea typeface="+mj-ea"/>
              </a:rPr>
              <a:t> </a:t>
            </a:r>
            <a:r>
              <a:rPr kumimoji="1" lang="en-US" altLang="ja-JP" sz="2800" b="1" dirty="0" smtClean="0">
                <a:latin typeface="+mj-ea"/>
                <a:ea typeface="+mj-ea"/>
              </a:rPr>
              <a:t> </a:t>
            </a:r>
            <a:r>
              <a:rPr kumimoji="1" lang="ja-JP" altLang="en-US" sz="2800" b="1" dirty="0" smtClean="0">
                <a:latin typeface="+mj-ea"/>
                <a:ea typeface="+mj-ea"/>
              </a:rPr>
              <a:t>のアップデートを行う必要はない。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endParaRPr kumimoji="1" lang="ja-JP" altLang="en-US" sz="1100" b="1" dirty="0" smtClean="0">
              <a:latin typeface="+mj-ea"/>
              <a:ea typeface="+mj-ea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179512" y="3742293"/>
            <a:ext cx="8640960" cy="982851"/>
          </a:xfrm>
          <a:prstGeom prst="round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728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796682" y="1191160"/>
            <a:ext cx="50648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atin typeface="+mj-ea"/>
                <a:ea typeface="+mj-ea"/>
              </a:rPr>
              <a:t>　スマートフォンは、　小さなパソコンです。スマートフォンでも、セキュリティリスクは、パソコンと同じです。</a:t>
            </a:r>
            <a:endParaRPr kumimoji="1" lang="ja-JP" altLang="en-US" sz="3200" b="1" dirty="0">
              <a:latin typeface="+mj-ea"/>
              <a:ea typeface="+mj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55576" y="4509120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n-ea"/>
              </a:rPr>
              <a:t>　</a:t>
            </a:r>
            <a:r>
              <a:rPr kumimoji="1" lang="ja-JP" altLang="en-US" sz="3200" b="1" u="sng" dirty="0">
                <a:solidFill>
                  <a:srgbClr val="FF0000"/>
                </a:solidFill>
                <a:latin typeface="+mj-ea"/>
                <a:ea typeface="+mj-ea"/>
              </a:rPr>
              <a:t>コンピュータ</a:t>
            </a:r>
            <a:r>
              <a:rPr kumimoji="1" lang="ja-JP" altLang="en-US" sz="3200" b="1" u="sng" dirty="0" smtClean="0">
                <a:solidFill>
                  <a:srgbClr val="FF0000"/>
                </a:solidFill>
                <a:latin typeface="+mj-ea"/>
                <a:ea typeface="+mj-ea"/>
              </a:rPr>
              <a:t>ウイルス対策（たいさく）ソフトなどを活用し、スマートフォンの中の大切な情報を守っていきましょう。</a:t>
            </a:r>
            <a:endParaRPr kumimoji="1" lang="ja-JP" altLang="en-US" sz="3200" b="1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18900"/>
            <a:ext cx="3576141" cy="248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08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ビジネス">
  <a:themeElements>
    <a:clrScheme name="ビジネ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ビジネス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ビジネ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1788</TotalTime>
  <Words>1013</Words>
  <Application>Microsoft Office PowerPoint</Application>
  <PresentationFormat>画面に合わせる (4:3)</PresentationFormat>
  <Paragraphs>318</Paragraphs>
  <Slides>41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49" baseType="lpstr">
      <vt:lpstr>HGP創英角ﾎﾟｯﾌﾟ体</vt:lpstr>
      <vt:lpstr>ＭＳ Ｐゴシック</vt:lpstr>
      <vt:lpstr>Calibri</vt:lpstr>
      <vt:lpstr>Lucida Sans Unicode</vt:lpstr>
      <vt:lpstr>Verdana</vt:lpstr>
      <vt:lpstr>Wingdings 2</vt:lpstr>
      <vt:lpstr>Wingdings 3</vt:lpstr>
      <vt:lpstr>ビジネス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三重県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三重県</dc:creator>
  <cp:lastModifiedBy>mieken</cp:lastModifiedBy>
  <cp:revision>185</cp:revision>
  <cp:lastPrinted>2016-09-30T07:25:09Z</cp:lastPrinted>
  <dcterms:created xsi:type="dcterms:W3CDTF">2016-08-18T23:55:48Z</dcterms:created>
  <dcterms:modified xsi:type="dcterms:W3CDTF">2019-06-12T02:31:58Z</dcterms:modified>
</cp:coreProperties>
</file>