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6" d="100"/>
          <a:sy n="56" d="100"/>
        </p:scale>
        <p:origin x="117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D025-5D33-4E7A-B170-951DCDE96BDE}" type="datetimeFigureOut">
              <a:rPr kumimoji="1" lang="ja-JP" altLang="en-US" smtClean="0"/>
              <a:t>2019/2/2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7AD46-40B0-4EFB-9945-E57943B628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6888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D025-5D33-4E7A-B170-951DCDE96BDE}" type="datetimeFigureOut">
              <a:rPr kumimoji="1" lang="ja-JP" altLang="en-US" smtClean="0"/>
              <a:t>2019/2/2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7AD46-40B0-4EFB-9945-E57943B628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4264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D025-5D33-4E7A-B170-951DCDE96BDE}" type="datetimeFigureOut">
              <a:rPr kumimoji="1" lang="ja-JP" altLang="en-US" smtClean="0"/>
              <a:t>2019/2/2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7AD46-40B0-4EFB-9945-E57943B628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1830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D025-5D33-4E7A-B170-951DCDE96BDE}" type="datetimeFigureOut">
              <a:rPr kumimoji="1" lang="ja-JP" altLang="en-US" smtClean="0"/>
              <a:t>2019/2/2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7AD46-40B0-4EFB-9945-E57943B628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4784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D025-5D33-4E7A-B170-951DCDE96BDE}" type="datetimeFigureOut">
              <a:rPr kumimoji="1" lang="ja-JP" altLang="en-US" smtClean="0"/>
              <a:t>2019/2/2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7AD46-40B0-4EFB-9945-E57943B628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8072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D025-5D33-4E7A-B170-951DCDE96BDE}" type="datetimeFigureOut">
              <a:rPr kumimoji="1" lang="ja-JP" altLang="en-US" smtClean="0"/>
              <a:t>2019/2/2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7AD46-40B0-4EFB-9945-E57943B628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5475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D025-5D33-4E7A-B170-951DCDE96BDE}" type="datetimeFigureOut">
              <a:rPr kumimoji="1" lang="ja-JP" altLang="en-US" smtClean="0"/>
              <a:t>2019/2/2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7AD46-40B0-4EFB-9945-E57943B628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919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D025-5D33-4E7A-B170-951DCDE96BDE}" type="datetimeFigureOut">
              <a:rPr kumimoji="1" lang="ja-JP" altLang="en-US" smtClean="0"/>
              <a:t>2019/2/2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7AD46-40B0-4EFB-9945-E57943B628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7845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D025-5D33-4E7A-B170-951DCDE96BDE}" type="datetimeFigureOut">
              <a:rPr kumimoji="1" lang="ja-JP" altLang="en-US" smtClean="0"/>
              <a:t>2019/2/2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7AD46-40B0-4EFB-9945-E57943B628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2885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D025-5D33-4E7A-B170-951DCDE96BDE}" type="datetimeFigureOut">
              <a:rPr kumimoji="1" lang="ja-JP" altLang="en-US" smtClean="0"/>
              <a:t>2019/2/2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7AD46-40B0-4EFB-9945-E57943B628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609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D025-5D33-4E7A-B170-951DCDE96BDE}" type="datetimeFigureOut">
              <a:rPr kumimoji="1" lang="ja-JP" altLang="en-US" smtClean="0"/>
              <a:t>2019/2/2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7AD46-40B0-4EFB-9945-E57943B628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4059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8D025-5D33-4E7A-B170-951DCDE96BDE}" type="datetimeFigureOut">
              <a:rPr kumimoji="1" lang="ja-JP" altLang="en-US" smtClean="0"/>
              <a:t>2019/2/2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7AD46-40B0-4EFB-9945-E57943B628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1929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34504"/>
            <a:ext cx="6858000" cy="9871496"/>
          </a:xfrm>
          <a:prstGeom prst="rect">
            <a:avLst/>
          </a:prstGeom>
          <a:solidFill>
            <a:srgbClr val="FFFF00">
              <a:lumMod val="40000"/>
              <a:lumOff val="60000"/>
            </a:srgbClr>
          </a:solidFill>
          <a:ln w="7620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-128550" y="216652"/>
            <a:ext cx="7115100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800" smtClean="0">
                <a:ln w="28575" cmpd="sng">
                  <a:solidFill>
                    <a:srgbClr val="FF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ご来院の皆様へのお願い</a:t>
            </a:r>
            <a:endParaRPr lang="ja-JP" altLang="en-US" sz="4800" dirty="0">
              <a:ln w="28575" cmpd="sng">
                <a:solidFill>
                  <a:srgbClr val="FF0000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139383" y="1158028"/>
            <a:ext cx="6435450" cy="1310806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　現在、</a:t>
            </a:r>
            <a:r>
              <a:rPr lang="ja-JP" altLang="en-US" sz="3200" u="sng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三重県下</a:t>
            </a:r>
            <a:r>
              <a:rPr lang="ja-JP" altLang="en-US" sz="3200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で麻しん（はしか）</a:t>
            </a:r>
            <a:r>
              <a:rPr lang="en-US" altLang="ja-JP" sz="3200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/>
            </a:r>
            <a:br>
              <a:rPr lang="en-US" altLang="ja-JP" sz="3200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</a:br>
            <a:r>
              <a:rPr lang="ja-JP" altLang="en-US" sz="3200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患者の報告が相次いでいます</a:t>
            </a: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8000" l="811" r="98108">
                        <a14:foregroundMark x1="38378" y1="46727" x2="39730" y2="60000"/>
                        <a14:foregroundMark x1="68649" y1="42545" x2="77838" y2="71818"/>
                        <a14:foregroundMark x1="65676" y1="42545" x2="56486" y2="60000"/>
                        <a14:foregroundMark x1="57297" y1="82545" x2="57297" y2="87091"/>
                        <a14:foregroundMark x1="69459" y1="82000" x2="69459" y2="9181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9200" y="7568167"/>
            <a:ext cx="1475616" cy="2193483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455" b="98364" l="2326" r="9360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663" y="7533815"/>
            <a:ext cx="1337123" cy="2137842"/>
          </a:xfrm>
          <a:prstGeom prst="rect">
            <a:avLst/>
          </a:prstGeom>
        </p:spPr>
      </p:pic>
      <p:sp>
        <p:nvSpPr>
          <p:cNvPr id="9" name="テキスト ボックス 8"/>
          <p:cNvSpPr txBox="1"/>
          <p:nvPr/>
        </p:nvSpPr>
        <p:spPr>
          <a:xfrm>
            <a:off x="1202981" y="8211972"/>
            <a:ext cx="46085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kumimoji="1" lang="ja-JP" altLang="en-US" sz="24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ＭＳ Ｐゴシック" panose="020B0600070205080204" pitchFamily="50" charset="-128"/>
              </a:rPr>
              <a:t>●●病院</a:t>
            </a:r>
            <a:endParaRPr kumimoji="1" lang="en-US" altLang="ja-JP" sz="2400" b="1" cap="all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8064A2">
                      <a:shade val="20000"/>
                      <a:satMod val="245000"/>
                    </a:srgbClr>
                  </a:gs>
                  <a:gs pos="43000">
                    <a:srgbClr val="8064A2">
                      <a:satMod val="255000"/>
                    </a:srgbClr>
                  </a:gs>
                  <a:gs pos="48000">
                    <a:srgbClr val="8064A2">
                      <a:shade val="85000"/>
                      <a:satMod val="255000"/>
                    </a:srgbClr>
                  </a:gs>
                  <a:gs pos="100000">
                    <a:srgbClr val="8064A2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ea typeface="ＭＳ Ｐゴシック" panose="020B0600070205080204" pitchFamily="50" charset="-128"/>
            </a:endParaRPr>
          </a:p>
          <a:p>
            <a:pPr algn="ctr" defTabSz="914400"/>
            <a:r>
              <a:rPr kumimoji="1" lang="ja-JP" altLang="en-US" sz="24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ＭＳ Ｐゴシック" panose="020B0600070205080204" pitchFamily="50" charset="-128"/>
              </a:rPr>
              <a:t>（電話</a:t>
            </a:r>
            <a:r>
              <a:rPr kumimoji="1" lang="ja-JP" altLang="en-US" sz="2400" b="1" cap="all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ＭＳ Ｐゴシック" panose="020B0600070205080204" pitchFamily="50" charset="-128"/>
              </a:rPr>
              <a:t>：</a:t>
            </a:r>
            <a:r>
              <a:rPr kumimoji="1" lang="en-US" altLang="ja-JP" sz="2400" b="1" cap="all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ＭＳ Ｐゴシック" panose="020B0600070205080204" pitchFamily="50" charset="-128"/>
              </a:rPr>
              <a:t>XXX-XXX-XXXX</a:t>
            </a:r>
            <a:r>
              <a:rPr kumimoji="1" lang="ja-JP" altLang="en-US" sz="24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ＭＳ Ｐゴシック" panose="020B0600070205080204" pitchFamily="50" charset="-128"/>
              </a:rPr>
              <a:t>）</a:t>
            </a:r>
            <a:endParaRPr kumimoji="1" lang="en-US" altLang="ja-JP" sz="2400" b="1" cap="all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8064A2">
                      <a:shade val="20000"/>
                      <a:satMod val="245000"/>
                    </a:srgbClr>
                  </a:gs>
                  <a:gs pos="43000">
                    <a:srgbClr val="8064A2">
                      <a:satMod val="255000"/>
                    </a:srgbClr>
                  </a:gs>
                  <a:gs pos="48000">
                    <a:srgbClr val="8064A2">
                      <a:shade val="85000"/>
                      <a:satMod val="255000"/>
                    </a:srgbClr>
                  </a:gs>
                  <a:gs pos="100000">
                    <a:srgbClr val="8064A2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ea typeface="ＭＳ Ｐゴシック" panose="020B0600070205080204" pitchFamily="50" charset="-128"/>
            </a:endParaRPr>
          </a:p>
          <a:p>
            <a:pPr algn="ctr" defTabSz="914400"/>
            <a:r>
              <a:rPr kumimoji="1" lang="en-US" altLang="ja-JP" sz="2400" b="1" cap="all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ＭＳ Ｐゴシック" panose="020B0600070205080204" pitchFamily="50" charset="-128"/>
              </a:rPr>
              <a:t>××</a:t>
            </a:r>
            <a:r>
              <a:rPr kumimoji="1" lang="ja-JP" altLang="en-US" sz="2400" b="1" cap="all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8064A2">
                        <a:shade val="20000"/>
                        <a:satMod val="245000"/>
                      </a:srgbClr>
                    </a:gs>
                    <a:gs pos="43000">
                      <a:srgbClr val="8064A2">
                        <a:satMod val="255000"/>
                      </a:srgbClr>
                    </a:gs>
                    <a:gs pos="48000">
                      <a:srgbClr val="8064A2">
                        <a:shade val="85000"/>
                        <a:satMod val="255000"/>
                      </a:srgbClr>
                    </a:gs>
                    <a:gs pos="100000">
                      <a:srgbClr val="8064A2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ＭＳ Ｐゴシック" panose="020B0600070205080204" pitchFamily="50" charset="-128"/>
              </a:rPr>
              <a:t>保健所</a:t>
            </a:r>
            <a:endParaRPr kumimoji="1" lang="en-US" altLang="ja-JP" sz="2400" b="1" cap="all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8064A2">
                      <a:shade val="20000"/>
                      <a:satMod val="245000"/>
                    </a:srgbClr>
                  </a:gs>
                  <a:gs pos="43000">
                    <a:srgbClr val="8064A2">
                      <a:satMod val="255000"/>
                    </a:srgbClr>
                  </a:gs>
                  <a:gs pos="48000">
                    <a:srgbClr val="8064A2">
                      <a:shade val="85000"/>
                      <a:satMod val="255000"/>
                    </a:srgbClr>
                  </a:gs>
                  <a:gs pos="100000">
                    <a:srgbClr val="8064A2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ea typeface="ＭＳ Ｐゴシック" panose="020B0600070205080204" pitchFamily="50" charset="-128"/>
            </a:endParaRPr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77693E99-31EE-4509-A2E5-FBBA3232A2D6}"/>
              </a:ext>
            </a:extLst>
          </p:cNvPr>
          <p:cNvSpPr txBox="1">
            <a:spLocks/>
          </p:cNvSpPr>
          <p:nvPr/>
        </p:nvSpPr>
        <p:spPr>
          <a:xfrm>
            <a:off x="116632" y="2294131"/>
            <a:ext cx="6741368" cy="353584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ja-JP" altLang="en-US" sz="4000" b="1" dirty="0">
                <a:ln w="19050"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/>
              </a:rPr>
              <a:t>発熱、発しん症状がある</a:t>
            </a:r>
            <a:endParaRPr lang="en-US" altLang="ja-JP" sz="4000" b="1" dirty="0">
              <a:ln w="19050"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/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ja-JP" altLang="en-US" sz="4000" b="1" dirty="0">
                <a:ln w="19050"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/>
              </a:rPr>
              <a:t>麻しん（はしか）と診断された方と接触があり、発熱</a:t>
            </a:r>
            <a:r>
              <a:rPr lang="ja-JP" altLang="en-US" sz="4000" b="1" dirty="0" smtClean="0">
                <a:ln w="19050"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/>
              </a:rPr>
              <a:t>、　発しん</a:t>
            </a:r>
            <a:r>
              <a:rPr lang="ja-JP" altLang="en-US" sz="4000" b="1" dirty="0">
                <a:ln w="19050"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/>
              </a:rPr>
              <a:t>、せき</a:t>
            </a:r>
            <a:r>
              <a:rPr lang="ja-JP" altLang="en-US" sz="4000" b="1" dirty="0" smtClean="0">
                <a:ln w="19050"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/>
              </a:rPr>
              <a:t>、鼻水</a:t>
            </a:r>
            <a:r>
              <a:rPr lang="ja-JP" altLang="en-US" sz="4000" b="1" dirty="0">
                <a:ln w="19050"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/>
              </a:rPr>
              <a:t>など</a:t>
            </a:r>
            <a:r>
              <a:rPr lang="ja-JP" altLang="en-US" sz="4000" b="1" dirty="0" smtClean="0">
                <a:ln w="19050"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/>
              </a:rPr>
              <a:t>の　症状</a:t>
            </a:r>
            <a:r>
              <a:rPr lang="ja-JP" altLang="en-US" sz="4000" b="1" dirty="0">
                <a:ln w="19050"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/>
              </a:rPr>
              <a:t>がある</a:t>
            </a:r>
            <a:endParaRPr lang="ja-JP" altLang="en-US" sz="3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HGP創英角ﾎﾟｯﾌﾟ体" panose="040B0A00000000000000"/>
            </a:endParaRPr>
          </a:p>
        </p:txBody>
      </p:sp>
      <p:sp>
        <p:nvSpPr>
          <p:cNvPr id="11" name="タイトル 1">
            <a:extLst>
              <a:ext uri="{FF2B5EF4-FFF2-40B4-BE49-F238E27FC236}">
                <a16:creationId xmlns:a16="http://schemas.microsoft.com/office/drawing/2014/main" id="{AE60E294-B948-408C-AFD6-726CD263A6AA}"/>
              </a:ext>
            </a:extLst>
          </p:cNvPr>
          <p:cNvSpPr txBox="1">
            <a:spLocks/>
          </p:cNvSpPr>
          <p:nvPr/>
        </p:nvSpPr>
        <p:spPr>
          <a:xfrm>
            <a:off x="132657" y="5868430"/>
            <a:ext cx="6624968" cy="156966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3200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に該当する方は、</a:t>
            </a:r>
            <a:r>
              <a:rPr lang="ja-JP" altLang="en-US" sz="3200" b="1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必ず</a:t>
            </a:r>
            <a:r>
              <a:rPr lang="ja-JP" altLang="en-US" sz="3200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その旨を</a:t>
            </a:r>
            <a:r>
              <a:rPr lang="en-US" altLang="ja-JP" sz="3200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/>
            </a:r>
            <a:br>
              <a:rPr lang="en-US" altLang="ja-JP" sz="3200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</a:br>
            <a:r>
              <a:rPr lang="ja-JP" altLang="en-US" sz="3200" u="sng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中に入る前に</a:t>
            </a:r>
            <a:r>
              <a:rPr lang="ja-JP" altLang="en-US" sz="3200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電話でお知らせください</a:t>
            </a:r>
            <a:endParaRPr lang="en-US" altLang="ja-JP" sz="3200" dirty="0">
              <a:solidFill>
                <a:prstClr val="black"/>
              </a:solidFill>
              <a:latin typeface="Calibri"/>
              <a:ea typeface="ＭＳ Ｐゴシック" panose="020B0600070205080204" pitchFamily="50" charset="-128"/>
            </a:endParaRPr>
          </a:p>
          <a:p>
            <a:pPr algn="l"/>
            <a:r>
              <a:rPr lang="ja-JP" altLang="en-US" sz="3200" dirty="0">
                <a:solidFill>
                  <a:prstClr val="black"/>
                </a:solidFill>
                <a:latin typeface="Calibri"/>
                <a:ea typeface="ＭＳ Ｐゴシック" panose="020B0600070205080204" pitchFamily="50" charset="-128"/>
              </a:rPr>
              <a:t>ご協力よろしくお願いいたします</a:t>
            </a:r>
          </a:p>
        </p:txBody>
      </p:sp>
    </p:spTree>
    <p:extLst>
      <p:ext uri="{BB962C8B-B14F-4D97-AF65-F5344CB8AC3E}">
        <p14:creationId xmlns:p14="http://schemas.microsoft.com/office/powerpoint/2010/main" val="1762978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49</Words>
  <Application>Microsoft Office PowerPoint</Application>
  <PresentationFormat>A4 210 x 297 mm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HGP創英角ﾎﾟｯﾌﾟ体</vt:lpstr>
      <vt:lpstr>ＭＳ Ｐゴシック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mieken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mieken</dc:creator>
  <cp:lastModifiedBy>mieken</cp:lastModifiedBy>
  <cp:revision>1</cp:revision>
  <dcterms:created xsi:type="dcterms:W3CDTF">2019-02-02T11:10:04Z</dcterms:created>
  <dcterms:modified xsi:type="dcterms:W3CDTF">2019-02-02T11:13:25Z</dcterms:modified>
</cp:coreProperties>
</file>