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drawings/drawing1.xml" ContentType="application/vnd.openxmlformats-officedocument.drawingml.chartshape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3"/>
  </p:notesMasterIdLst>
  <p:sldIdLst>
    <p:sldId id="277" r:id="rId5"/>
    <p:sldId id="278" r:id="rId6"/>
    <p:sldId id="284" r:id="rId7"/>
    <p:sldId id="285" r:id="rId8"/>
    <p:sldId id="274" r:id="rId9"/>
    <p:sldId id="281" r:id="rId10"/>
    <p:sldId id="282" r:id="rId11"/>
    <p:sldId id="276" r:id="rId12"/>
  </p:sldIdLst>
  <p:sldSz cx="6858000" cy="9906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489">
          <p15:clr>
            <a:srgbClr val="A4A3A4"/>
          </p15:clr>
        </p15:guide>
        <p15:guide id="2" orient="horz" pos="126">
          <p15:clr>
            <a:srgbClr val="A4A3A4"/>
          </p15:clr>
        </p15:guide>
        <p15:guide id="3" orient="horz" pos="398">
          <p15:clr>
            <a:srgbClr val="A4A3A4"/>
          </p15:clr>
        </p15:guide>
        <p15:guide id="4" pos="4201">
          <p15:clr>
            <a:srgbClr val="A4A3A4"/>
          </p15:clr>
        </p15:guide>
        <p15:guide id="5" pos="119">
          <p15:clr>
            <a:srgbClr val="A4A3A4"/>
          </p15:clr>
        </p15:guide>
        <p15:guide id="6" pos="210">
          <p15:clr>
            <a:srgbClr val="A4A3A4"/>
          </p15:clr>
        </p15:guide>
        <p15:guide id="7" pos="4110">
          <p15:clr>
            <a:srgbClr val="A4A3A4"/>
          </p15:clr>
        </p15:guide>
        <p15:guide id="8" pos="391">
          <p15:clr>
            <a:srgbClr val="A4A3A4"/>
          </p15:clr>
        </p15:guide>
        <p15:guide id="9" pos="1026">
          <p15:clr>
            <a:srgbClr val="A4A3A4"/>
          </p15:clr>
        </p15:guide>
        <p15:guide id="10" orient="horz" pos="1941">
          <p15:clr>
            <a:srgbClr val="A4A3A4"/>
          </p15:clr>
        </p15:guide>
      </p15:sldGuideLst>
    </p:ext>
    <p:ext uri="{2D200454-40CA-4A62-9FC3-DE9A4176ACB9}">
      <p15:notesGuideLst xmlns:p15="http://schemas.microsoft.com/office/powerpoint/2012/main" xmlns="">
        <p15:guide id="1" orient="horz" pos="3130">
          <p15:clr>
            <a:srgbClr val="A4A3A4"/>
          </p15:clr>
        </p15:guide>
        <p15:guide id="2" pos="2145">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AF0F0"/>
    <a:srgbClr val="F9EDED"/>
    <a:srgbClr val="FCF6F6"/>
    <a:srgbClr val="C25956"/>
    <a:srgbClr val="CC7472"/>
    <a:srgbClr val="D48A88"/>
    <a:srgbClr val="F6E7E6"/>
    <a:srgbClr val="F2DBDA"/>
    <a:srgbClr val="385D8A"/>
    <a:srgbClr val="0020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067" autoAdjust="0"/>
    <p:restoredTop sz="99640" autoAdjust="0"/>
  </p:normalViewPr>
  <p:slideViewPr>
    <p:cSldViewPr showGuides="1">
      <p:cViewPr>
        <p:scale>
          <a:sx n="125" d="100"/>
          <a:sy n="125" d="100"/>
        </p:scale>
        <p:origin x="-1086" y="2094"/>
      </p:cViewPr>
      <p:guideLst>
        <p:guide orient="horz" pos="1532"/>
        <p:guide orient="horz" pos="126"/>
        <p:guide orient="horz" pos="398"/>
        <p:guide orient="horz" pos="6023"/>
        <p:guide pos="4201"/>
        <p:guide pos="119"/>
        <p:guide pos="346"/>
        <p:guide pos="4110"/>
        <p:guide pos="210"/>
        <p:guide pos="663"/>
        <p:guide pos="709"/>
        <p:guide pos="402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5" d="100"/>
          <a:sy n="55" d="100"/>
        </p:scale>
        <p:origin x="-2610" y="-84"/>
      </p:cViewPr>
      <p:guideLst>
        <p:guide orient="horz" pos="3130"/>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TYUSR\AppData\Local\Microsoft\Windows\Temporary%20Internet%20Files\Content.IE5\LVB51ARC\kd-jikeiretu-05.xls" TargetMode="External"/></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C:\Users\KRKJD\Desktop\&#22577;&#21578;&#26360;&#29992;&#22259;&#34920;\&#20225;&#26989;&#35215;&#27169;&#21029;&#65295;&#36578;&#32887;&#20837;&#32887;&#32773;&#27083;&#25104;&#27604;.xls"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spPr>
            <a:pattFill prst="pct25">
              <a:fgClr>
                <a:srgbClr val="FF0000"/>
              </a:fgClr>
              <a:bgClr>
                <a:schemeClr val="bg1"/>
              </a:bgClr>
            </a:pattFill>
            <a:ln w="28575">
              <a:solidFill>
                <a:schemeClr val="bg1"/>
              </a:solidFill>
            </a:ln>
          </c:spPr>
          <c:dPt>
            <c:idx val="0"/>
            <c:bubble3D val="0"/>
            <c:spPr>
              <a:pattFill prst="pct50">
                <a:fgClr>
                  <a:schemeClr val="accent1">
                    <a:lumMod val="60000"/>
                    <a:lumOff val="40000"/>
                  </a:schemeClr>
                </a:fgClr>
                <a:bgClr>
                  <a:schemeClr val="bg1"/>
                </a:bgClr>
              </a:pattFill>
              <a:ln w="28575">
                <a:solidFill>
                  <a:schemeClr val="bg1"/>
                </a:solidFill>
              </a:ln>
            </c:spPr>
            <c:extLst xmlns:c16r2="http://schemas.microsoft.com/office/drawing/2015/06/chart">
              <c:ext xmlns:c16="http://schemas.microsoft.com/office/drawing/2014/chart" uri="{C3380CC4-5D6E-409C-BE32-E72D297353CC}">
                <c16:uniqueId val="{00000001-34E9-41B0-BE04-41CE687D1A02}"/>
              </c:ext>
            </c:extLst>
          </c:dPt>
          <c:dPt>
            <c:idx val="1"/>
            <c:bubble3D val="0"/>
            <c:spPr>
              <a:pattFill prst="pct50">
                <a:fgClr>
                  <a:srgbClr val="00B050"/>
                </a:fgClr>
                <a:bgClr>
                  <a:schemeClr val="bg1"/>
                </a:bgClr>
              </a:pattFill>
              <a:ln w="28575">
                <a:solidFill>
                  <a:schemeClr val="bg1"/>
                </a:solidFill>
              </a:ln>
            </c:spPr>
            <c:extLst xmlns:c16r2="http://schemas.microsoft.com/office/drawing/2015/06/chart">
              <c:ext xmlns:c16="http://schemas.microsoft.com/office/drawing/2014/chart" uri="{C3380CC4-5D6E-409C-BE32-E72D297353CC}">
                <c16:uniqueId val="{00000003-34E9-41B0-BE04-41CE687D1A02}"/>
              </c:ext>
            </c:extLst>
          </c:dPt>
          <c:dPt>
            <c:idx val="2"/>
            <c:bubble3D val="0"/>
            <c:spPr>
              <a:pattFill prst="pct50">
                <a:fgClr>
                  <a:srgbClr val="FF0000"/>
                </a:fgClr>
                <a:bgClr>
                  <a:schemeClr val="bg1"/>
                </a:bgClr>
              </a:pattFill>
              <a:ln w="28575">
                <a:solidFill>
                  <a:schemeClr val="bg1"/>
                </a:solidFill>
              </a:ln>
            </c:spPr>
            <c:extLst xmlns:c16r2="http://schemas.microsoft.com/office/drawing/2015/06/chart">
              <c:ext xmlns:c16="http://schemas.microsoft.com/office/drawing/2014/chart" uri="{C3380CC4-5D6E-409C-BE32-E72D297353CC}">
                <c16:uniqueId val="{00000005-34E9-41B0-BE04-41CE687D1A02}"/>
              </c:ext>
            </c:extLst>
          </c:dPt>
          <c:dLbls>
            <c:dLbl>
              <c:idx val="0"/>
              <c:layout>
                <c:manualLayout>
                  <c:x val="-9.2122193141330549E-2"/>
                  <c:y val="0.17677599314361897"/>
                </c:manualLayout>
              </c:layout>
              <c:showLegendKey val="0"/>
              <c:showVal val="0"/>
              <c:showCatName val="0"/>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34E9-41B0-BE04-41CE687D1A02}"/>
                </c:ext>
              </c:extLst>
            </c:dLbl>
            <c:dLbl>
              <c:idx val="1"/>
              <c:layout>
                <c:manualLayout>
                  <c:x val="-0.16501595844631803"/>
                  <c:y val="-4.222921840709426E-2"/>
                </c:manualLayout>
              </c:layout>
              <c:showLegendKey val="0"/>
              <c:showVal val="0"/>
              <c:showCatName val="0"/>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34E9-41B0-BE04-41CE687D1A02}"/>
                </c:ext>
              </c:extLst>
            </c:dLbl>
            <c:dLbl>
              <c:idx val="2"/>
              <c:layout>
                <c:manualLayout>
                  <c:x val="0.21754784447818551"/>
                  <c:y val="-8.4376311426350298E-2"/>
                </c:manualLayout>
              </c:layout>
              <c:showLegendKey val="0"/>
              <c:showVal val="0"/>
              <c:showCatName val="0"/>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5-34E9-41B0-BE04-41CE687D1A02}"/>
                </c:ext>
              </c:extLst>
            </c:dLbl>
            <c:spPr>
              <a:noFill/>
              <a:ln>
                <a:noFill/>
              </a:ln>
              <a:effectLst/>
            </c:spPr>
            <c:txPr>
              <a:bodyPr/>
              <a:lstStyle/>
              <a:p>
                <a:pPr>
                  <a:defRPr sz="1200" b="1"/>
                </a:pPr>
                <a:endParaRPr lang="ja-JP"/>
              </a:p>
            </c:txPr>
            <c:showLegendKey val="0"/>
            <c:showVal val="0"/>
            <c:showCatName val="0"/>
            <c:showSerName val="0"/>
            <c:showPercent val="1"/>
            <c:showBubbleSize val="0"/>
            <c:showLeaderLines val="1"/>
            <c:extLst xmlns:c16r2="http://schemas.microsoft.com/office/drawing/2015/06/chart">
              <c:ext xmlns:c15="http://schemas.microsoft.com/office/drawing/2012/chart" uri="{CE6537A1-D6FC-4f65-9D91-7224C49458BB}"/>
            </c:extLst>
          </c:dLbls>
          <c:cat>
            <c:strRef>
              <c:f>'[kd-jikeiretu-05.xls]第５表'!$F$6:$G$8</c:f>
              <c:strCache>
                <c:ptCount val="3"/>
                <c:pt idx="0">
                  <c:v>新規学卒者</c:v>
                </c:pt>
                <c:pt idx="1">
                  <c:v>新規学卒者以外</c:v>
                </c:pt>
                <c:pt idx="2">
                  <c:v>転職入職者　</c:v>
                </c:pt>
              </c:strCache>
            </c:strRef>
          </c:cat>
          <c:val>
            <c:numRef>
              <c:f>'[kd-jikeiretu-05.xls]第５表'!$AN$6:$AN$8</c:f>
              <c:numCache>
                <c:formatCode>0.0_ </c:formatCode>
                <c:ptCount val="3"/>
                <c:pt idx="0">
                  <c:v>17.5</c:v>
                </c:pt>
                <c:pt idx="1">
                  <c:v>20.2</c:v>
                </c:pt>
                <c:pt idx="2">
                  <c:v>62.2</c:v>
                </c:pt>
              </c:numCache>
            </c:numRef>
          </c:val>
          <c:extLst xmlns:c16r2="http://schemas.microsoft.com/office/drawing/2015/06/chart">
            <c:ext xmlns:c16="http://schemas.microsoft.com/office/drawing/2014/chart" uri="{C3380CC4-5D6E-409C-BE32-E72D297353CC}">
              <c16:uniqueId val="{00000006-34E9-41B0-BE04-41CE687D1A02}"/>
            </c:ext>
          </c:extLst>
        </c:ser>
        <c:dLbls>
          <c:showLegendKey val="0"/>
          <c:showVal val="0"/>
          <c:showCatName val="0"/>
          <c:showSerName val="0"/>
          <c:showPercent val="1"/>
          <c:showBubbleSize val="0"/>
          <c:showLeaderLines val="1"/>
        </c:dLbls>
        <c:firstSliceAng val="0"/>
      </c:pieChart>
    </c:plotArea>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6.2052075615209597E-2"/>
          <c:y val="0.10185185185185185"/>
          <c:w val="0.86193069611051276"/>
          <c:h val="0.80283704663017519"/>
        </c:manualLayout>
      </c:layout>
      <c:lineChart>
        <c:grouping val="standard"/>
        <c:varyColors val="0"/>
        <c:ser>
          <c:idx val="0"/>
          <c:order val="0"/>
          <c:spPr>
            <a:ln w="19050">
              <a:solidFill>
                <a:srgbClr val="FF0000"/>
              </a:solidFill>
              <a:prstDash val="sysDash"/>
            </a:ln>
          </c:spPr>
          <c:marker>
            <c:symbol val="none"/>
          </c:marker>
          <c:dLbls>
            <c:dLbl>
              <c:idx val="0"/>
              <c:layout>
                <c:manualLayout>
                  <c:x val="-2.5000000000000012E-2"/>
                  <c:y val="4.1666666666666664E-2"/>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0-4555-4473-9F8A-66153019B30F}"/>
                </c:ext>
              </c:extLst>
            </c:dLbl>
            <c:dLbl>
              <c:idx val="25"/>
              <c:layout>
                <c:manualLayout>
                  <c:x val="9.0992286573408285E-3"/>
                  <c:y val="3.3917832979082588E-2"/>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4555-4473-9F8A-66153019B30F}"/>
                </c:ext>
              </c:extLst>
            </c:dLbl>
            <c:spPr>
              <a:noFill/>
              <a:ln>
                <a:noFill/>
              </a:ln>
              <a:effectLst/>
            </c:spPr>
            <c:txPr>
              <a:bodyPr/>
              <a:lstStyle/>
              <a:p>
                <a:pPr>
                  <a:defRPr b="1">
                    <a:solidFill>
                      <a:schemeClr val="tx1"/>
                    </a:solidFill>
                    <a:latin typeface="Meiryo UI" panose="020B0604030504040204" pitchFamily="50" charset="-128"/>
                    <a:ea typeface="Meiryo UI" panose="020B0604030504040204" pitchFamily="50" charset="-128"/>
                    <a:cs typeface="Meiryo UI" panose="020B0604030504040204" pitchFamily="50" charset="-128"/>
                  </a:defRPr>
                </a:pPr>
                <a:endParaRPr lang="ja-JP"/>
              </a:p>
            </c:txPr>
            <c:showLegendKey val="0"/>
            <c:showVal val="0"/>
            <c:showCatName val="0"/>
            <c:showSerName val="0"/>
            <c:showPercent val="0"/>
            <c:showBubbleSize val="0"/>
            <c:extLst xmlns:c16r2="http://schemas.microsoft.com/office/drawing/2015/06/chart">
              <c:ext xmlns:c15="http://schemas.microsoft.com/office/drawing/2012/chart" uri="{CE6537A1-D6FC-4f65-9D91-7224C49458BB}">
                <c15:showLeaderLines val="0"/>
              </c:ext>
            </c:extLst>
          </c:dLbls>
          <c:cat>
            <c:numRef>
              <c:f>'第５表 (2)'!$C$4:$AB$4</c:f>
              <c:numCache>
                <c:formatCode>General</c:formatCode>
                <c:ptCount val="26"/>
                <c:pt idx="0">
                  <c:v>1991</c:v>
                </c:pt>
                <c:pt idx="9">
                  <c:v>2000</c:v>
                </c:pt>
                <c:pt idx="19">
                  <c:v>10</c:v>
                </c:pt>
                <c:pt idx="24">
                  <c:v>15</c:v>
                </c:pt>
                <c:pt idx="25">
                  <c:v>16</c:v>
                </c:pt>
              </c:numCache>
            </c:numRef>
          </c:cat>
          <c:val>
            <c:numRef>
              <c:f>'第５表 (2)'!$C$5:$AB$5</c:f>
              <c:numCache>
                <c:formatCode>0.0_ </c:formatCode>
                <c:ptCount val="26"/>
                <c:pt idx="0">
                  <c:v>39</c:v>
                </c:pt>
                <c:pt idx="1">
                  <c:v>38.1</c:v>
                </c:pt>
                <c:pt idx="2">
                  <c:v>35.700000000000003</c:v>
                </c:pt>
                <c:pt idx="3">
                  <c:v>40.5</c:v>
                </c:pt>
                <c:pt idx="4">
                  <c:v>44.3</c:v>
                </c:pt>
                <c:pt idx="5">
                  <c:v>45.3</c:v>
                </c:pt>
                <c:pt idx="6">
                  <c:v>47.1</c:v>
                </c:pt>
                <c:pt idx="7">
                  <c:v>48.5</c:v>
                </c:pt>
                <c:pt idx="8">
                  <c:v>45</c:v>
                </c:pt>
                <c:pt idx="9">
                  <c:v>51.6</c:v>
                </c:pt>
                <c:pt idx="10">
                  <c:v>51.2</c:v>
                </c:pt>
                <c:pt idx="11">
                  <c:v>54.7</c:v>
                </c:pt>
                <c:pt idx="12">
                  <c:v>48.5</c:v>
                </c:pt>
                <c:pt idx="13">
                  <c:v>58.3</c:v>
                </c:pt>
                <c:pt idx="14">
                  <c:v>55</c:v>
                </c:pt>
                <c:pt idx="15">
                  <c:v>56.8</c:v>
                </c:pt>
                <c:pt idx="16">
                  <c:v>55.8</c:v>
                </c:pt>
                <c:pt idx="17">
                  <c:v>51</c:v>
                </c:pt>
                <c:pt idx="18">
                  <c:v>52.9</c:v>
                </c:pt>
                <c:pt idx="19">
                  <c:v>58.4</c:v>
                </c:pt>
                <c:pt idx="20">
                  <c:v>58.2</c:v>
                </c:pt>
                <c:pt idx="21">
                  <c:v>56</c:v>
                </c:pt>
                <c:pt idx="22">
                  <c:v>58.3</c:v>
                </c:pt>
                <c:pt idx="23">
                  <c:v>60.8</c:v>
                </c:pt>
                <c:pt idx="24">
                  <c:v>60</c:v>
                </c:pt>
                <c:pt idx="25" formatCode="0.0">
                  <c:v>56.252137239256804</c:v>
                </c:pt>
              </c:numCache>
            </c:numRef>
          </c:val>
          <c:smooth val="0"/>
          <c:extLst xmlns:c16r2="http://schemas.microsoft.com/office/drawing/2015/06/chart">
            <c:ext xmlns:c16="http://schemas.microsoft.com/office/drawing/2014/chart" uri="{C3380CC4-5D6E-409C-BE32-E72D297353CC}">
              <c16:uniqueId val="{00000002-4555-4473-9F8A-66153019B30F}"/>
            </c:ext>
          </c:extLst>
        </c:ser>
        <c:ser>
          <c:idx val="1"/>
          <c:order val="1"/>
          <c:spPr>
            <a:ln w="19050">
              <a:solidFill>
                <a:schemeClr val="tx2"/>
              </a:solidFill>
            </a:ln>
          </c:spPr>
          <c:marker>
            <c:symbol val="none"/>
          </c:marker>
          <c:dLbls>
            <c:dLbl>
              <c:idx val="0"/>
              <c:layout>
                <c:manualLayout>
                  <c:x val="-2.3674548856559233E-2"/>
                  <c:y val="-2.3148024538102351E-2"/>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4555-4473-9F8A-66153019B30F}"/>
                </c:ext>
              </c:extLst>
            </c:dLbl>
            <c:dLbl>
              <c:idx val="25"/>
              <c:layout>
                <c:manualLayout>
                  <c:x val="8.8920494998305424E-3"/>
                  <c:y val="1.0449749174250471E-2"/>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4-4555-4473-9F8A-66153019B30F}"/>
                </c:ext>
              </c:extLst>
            </c:dLbl>
            <c:spPr>
              <a:noFill/>
              <a:ln>
                <a:noFill/>
              </a:ln>
              <a:effectLst/>
            </c:spPr>
            <c:txPr>
              <a:bodyPr/>
              <a:lstStyle/>
              <a:p>
                <a:pPr>
                  <a:defRPr b="1">
                    <a:solidFill>
                      <a:schemeClr val="tx1"/>
                    </a:solidFill>
                    <a:latin typeface="Meiryo UI" panose="020B0604030504040204" pitchFamily="50" charset="-128"/>
                    <a:ea typeface="Meiryo UI" panose="020B0604030504040204" pitchFamily="50" charset="-128"/>
                    <a:cs typeface="Meiryo UI" panose="020B0604030504040204" pitchFamily="50" charset="-128"/>
                  </a:defRPr>
                </a:pPr>
                <a:endParaRPr lang="ja-JP"/>
              </a:p>
            </c:txPr>
            <c:showLegendKey val="0"/>
            <c:showVal val="0"/>
            <c:showCatName val="0"/>
            <c:showSerName val="0"/>
            <c:showPercent val="0"/>
            <c:showBubbleSize val="0"/>
            <c:extLst xmlns:c16r2="http://schemas.microsoft.com/office/drawing/2015/06/chart">
              <c:ext xmlns:c15="http://schemas.microsoft.com/office/drawing/2012/chart" uri="{CE6537A1-D6FC-4f65-9D91-7224C49458BB}">
                <c15:showLeaderLines val="0"/>
              </c:ext>
            </c:extLst>
          </c:dLbls>
          <c:cat>
            <c:numRef>
              <c:f>'第５表 (2)'!$C$4:$AB$4</c:f>
              <c:numCache>
                <c:formatCode>General</c:formatCode>
                <c:ptCount val="26"/>
                <c:pt idx="0">
                  <c:v>1991</c:v>
                </c:pt>
                <c:pt idx="9">
                  <c:v>2000</c:v>
                </c:pt>
                <c:pt idx="19">
                  <c:v>10</c:v>
                </c:pt>
                <c:pt idx="24">
                  <c:v>15</c:v>
                </c:pt>
                <c:pt idx="25">
                  <c:v>16</c:v>
                </c:pt>
              </c:numCache>
            </c:numRef>
          </c:cat>
          <c:val>
            <c:numRef>
              <c:f>'第５表 (2)'!$C$6:$AB$6</c:f>
              <c:numCache>
                <c:formatCode>0.0_ </c:formatCode>
                <c:ptCount val="26"/>
                <c:pt idx="0">
                  <c:v>47.6</c:v>
                </c:pt>
                <c:pt idx="1">
                  <c:v>44</c:v>
                </c:pt>
                <c:pt idx="2">
                  <c:v>44.5</c:v>
                </c:pt>
                <c:pt idx="3">
                  <c:v>43.9</c:v>
                </c:pt>
                <c:pt idx="4">
                  <c:v>46.6</c:v>
                </c:pt>
                <c:pt idx="5">
                  <c:v>51.8</c:v>
                </c:pt>
                <c:pt idx="6">
                  <c:v>45.3</c:v>
                </c:pt>
                <c:pt idx="7">
                  <c:v>51.1</c:v>
                </c:pt>
                <c:pt idx="8">
                  <c:v>53.1</c:v>
                </c:pt>
                <c:pt idx="9">
                  <c:v>55.9</c:v>
                </c:pt>
                <c:pt idx="10">
                  <c:v>54</c:v>
                </c:pt>
                <c:pt idx="11">
                  <c:v>54.7</c:v>
                </c:pt>
                <c:pt idx="12">
                  <c:v>58.8</c:v>
                </c:pt>
                <c:pt idx="13">
                  <c:v>63.5</c:v>
                </c:pt>
                <c:pt idx="14">
                  <c:v>67.599999999999994</c:v>
                </c:pt>
                <c:pt idx="15">
                  <c:v>65.099999999999994</c:v>
                </c:pt>
                <c:pt idx="16">
                  <c:v>63.8</c:v>
                </c:pt>
                <c:pt idx="17">
                  <c:v>61.3</c:v>
                </c:pt>
                <c:pt idx="18">
                  <c:v>57.3</c:v>
                </c:pt>
                <c:pt idx="19">
                  <c:v>61.7</c:v>
                </c:pt>
                <c:pt idx="20">
                  <c:v>60</c:v>
                </c:pt>
                <c:pt idx="21">
                  <c:v>60.9</c:v>
                </c:pt>
                <c:pt idx="22">
                  <c:v>65.599999999999994</c:v>
                </c:pt>
                <c:pt idx="23">
                  <c:v>63.5</c:v>
                </c:pt>
                <c:pt idx="24">
                  <c:v>65.599999999999994</c:v>
                </c:pt>
                <c:pt idx="25" formatCode="0.0">
                  <c:v>59.457876683677746</c:v>
                </c:pt>
              </c:numCache>
            </c:numRef>
          </c:val>
          <c:smooth val="0"/>
          <c:extLst xmlns:c16r2="http://schemas.microsoft.com/office/drawing/2015/06/chart">
            <c:ext xmlns:c16="http://schemas.microsoft.com/office/drawing/2014/chart" uri="{C3380CC4-5D6E-409C-BE32-E72D297353CC}">
              <c16:uniqueId val="{00000005-4555-4473-9F8A-66153019B30F}"/>
            </c:ext>
          </c:extLst>
        </c:ser>
        <c:ser>
          <c:idx val="2"/>
          <c:order val="2"/>
          <c:spPr>
            <a:ln w="28575">
              <a:solidFill>
                <a:srgbClr val="00B050"/>
              </a:solidFill>
              <a:prstDash val="sysDash"/>
            </a:ln>
          </c:spPr>
          <c:marker>
            <c:symbol val="none"/>
          </c:marker>
          <c:dLbls>
            <c:dLbl>
              <c:idx val="0"/>
              <c:layout>
                <c:manualLayout>
                  <c:x val="-2.5000000000000012E-2"/>
                  <c:y val="4.1666666666666664E-2"/>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6-4555-4473-9F8A-66153019B30F}"/>
                </c:ext>
              </c:extLst>
            </c:dLbl>
            <c:dLbl>
              <c:idx val="25"/>
              <c:layout>
                <c:manualLayout>
                  <c:x val="1.0228721459780347E-2"/>
                  <c:y val="3.4199363463967309E-3"/>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7-4555-4473-9F8A-66153019B30F}"/>
                </c:ext>
              </c:extLst>
            </c:dLbl>
            <c:spPr>
              <a:noFill/>
              <a:ln>
                <a:noFill/>
              </a:ln>
              <a:effectLst/>
            </c:spPr>
            <c:txPr>
              <a:bodyPr/>
              <a:lstStyle/>
              <a:p>
                <a:pPr>
                  <a:defRPr b="1">
                    <a:solidFill>
                      <a:schemeClr val="tx1"/>
                    </a:solidFill>
                    <a:latin typeface="Meiryo UI" panose="020B0604030504040204" pitchFamily="50" charset="-128"/>
                    <a:ea typeface="Meiryo UI" panose="020B0604030504040204" pitchFamily="50" charset="-128"/>
                    <a:cs typeface="Meiryo UI" panose="020B0604030504040204" pitchFamily="50" charset="-128"/>
                  </a:defRPr>
                </a:pPr>
                <a:endParaRPr lang="ja-JP"/>
              </a:p>
            </c:txPr>
            <c:showLegendKey val="0"/>
            <c:showVal val="0"/>
            <c:showCatName val="0"/>
            <c:showSerName val="0"/>
            <c:showPercent val="0"/>
            <c:showBubbleSize val="0"/>
            <c:extLst xmlns:c16r2="http://schemas.microsoft.com/office/drawing/2015/06/chart">
              <c:ext xmlns:c15="http://schemas.microsoft.com/office/drawing/2012/chart" uri="{CE6537A1-D6FC-4f65-9D91-7224C49458BB}">
                <c15:showLeaderLines val="0"/>
              </c:ext>
            </c:extLst>
          </c:dLbls>
          <c:cat>
            <c:numRef>
              <c:f>'第５表 (2)'!$C$4:$AB$4</c:f>
              <c:numCache>
                <c:formatCode>General</c:formatCode>
                <c:ptCount val="26"/>
                <c:pt idx="0">
                  <c:v>1991</c:v>
                </c:pt>
                <c:pt idx="9">
                  <c:v>2000</c:v>
                </c:pt>
                <c:pt idx="19">
                  <c:v>10</c:v>
                </c:pt>
                <c:pt idx="24">
                  <c:v>15</c:v>
                </c:pt>
                <c:pt idx="25">
                  <c:v>16</c:v>
                </c:pt>
              </c:numCache>
            </c:numRef>
          </c:cat>
          <c:val>
            <c:numRef>
              <c:f>'第５表 (2)'!$C$7:$AB$7</c:f>
              <c:numCache>
                <c:formatCode>0.0_ </c:formatCode>
                <c:ptCount val="26"/>
                <c:pt idx="0">
                  <c:v>56.5</c:v>
                </c:pt>
                <c:pt idx="1">
                  <c:v>59.3</c:v>
                </c:pt>
                <c:pt idx="2">
                  <c:v>58.3</c:v>
                </c:pt>
                <c:pt idx="3">
                  <c:v>54.9</c:v>
                </c:pt>
                <c:pt idx="4">
                  <c:v>49.4</c:v>
                </c:pt>
                <c:pt idx="5">
                  <c:v>53.9</c:v>
                </c:pt>
                <c:pt idx="6">
                  <c:v>50.9</c:v>
                </c:pt>
                <c:pt idx="7">
                  <c:v>58.7</c:v>
                </c:pt>
                <c:pt idx="8">
                  <c:v>59.2</c:v>
                </c:pt>
                <c:pt idx="9">
                  <c:v>61.4</c:v>
                </c:pt>
                <c:pt idx="10">
                  <c:v>60.5</c:v>
                </c:pt>
                <c:pt idx="11">
                  <c:v>61.4</c:v>
                </c:pt>
                <c:pt idx="12">
                  <c:v>60.3</c:v>
                </c:pt>
                <c:pt idx="13">
                  <c:v>64</c:v>
                </c:pt>
                <c:pt idx="14">
                  <c:v>65.2</c:v>
                </c:pt>
                <c:pt idx="15">
                  <c:v>66.3</c:v>
                </c:pt>
                <c:pt idx="16">
                  <c:v>69.599999999999994</c:v>
                </c:pt>
                <c:pt idx="17">
                  <c:v>67.7</c:v>
                </c:pt>
                <c:pt idx="18">
                  <c:v>66.5</c:v>
                </c:pt>
                <c:pt idx="19">
                  <c:v>63.2</c:v>
                </c:pt>
                <c:pt idx="20">
                  <c:v>63.6</c:v>
                </c:pt>
                <c:pt idx="21">
                  <c:v>63.8</c:v>
                </c:pt>
                <c:pt idx="22">
                  <c:v>64.3</c:v>
                </c:pt>
                <c:pt idx="23">
                  <c:v>64.400000000000006</c:v>
                </c:pt>
                <c:pt idx="24">
                  <c:v>69.2</c:v>
                </c:pt>
                <c:pt idx="25" formatCode="0.0">
                  <c:v>66.854668143821129</c:v>
                </c:pt>
              </c:numCache>
            </c:numRef>
          </c:val>
          <c:smooth val="0"/>
          <c:extLst xmlns:c16r2="http://schemas.microsoft.com/office/drawing/2015/06/chart">
            <c:ext xmlns:c16="http://schemas.microsoft.com/office/drawing/2014/chart" uri="{C3380CC4-5D6E-409C-BE32-E72D297353CC}">
              <c16:uniqueId val="{00000008-4555-4473-9F8A-66153019B30F}"/>
            </c:ext>
          </c:extLst>
        </c:ser>
        <c:ser>
          <c:idx val="3"/>
          <c:order val="3"/>
          <c:spPr>
            <a:ln w="28575">
              <a:solidFill>
                <a:schemeClr val="tx1">
                  <a:lumMod val="50000"/>
                  <a:lumOff val="50000"/>
                </a:schemeClr>
              </a:solidFill>
              <a:prstDash val="solid"/>
            </a:ln>
          </c:spPr>
          <c:marker>
            <c:symbol val="none"/>
          </c:marker>
          <c:dLbls>
            <c:dLbl>
              <c:idx val="0"/>
              <c:layout>
                <c:manualLayout>
                  <c:x val="-2.8216668762329367E-2"/>
                  <c:y val="-3.3778588609607793E-2"/>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9-4555-4473-9F8A-66153019B30F}"/>
                </c:ext>
              </c:extLst>
            </c:dLbl>
            <c:dLbl>
              <c:idx val="25"/>
              <c:layout>
                <c:manualLayout>
                  <c:x val="1.0228721459780347E-2"/>
                  <c:y val="-9.6646407512166136E-3"/>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A-4555-4473-9F8A-66153019B30F}"/>
                </c:ext>
              </c:extLst>
            </c:dLbl>
            <c:spPr>
              <a:noFill/>
              <a:ln>
                <a:noFill/>
              </a:ln>
              <a:effectLst/>
            </c:spPr>
            <c:txPr>
              <a:bodyPr/>
              <a:lstStyle/>
              <a:p>
                <a:pPr>
                  <a:defRPr b="1">
                    <a:solidFill>
                      <a:schemeClr val="tx1"/>
                    </a:solidFill>
                    <a:latin typeface="Meiryo UI" panose="020B0604030504040204" pitchFamily="50" charset="-128"/>
                    <a:ea typeface="Meiryo UI" panose="020B0604030504040204" pitchFamily="50" charset="-128"/>
                    <a:cs typeface="Meiryo UI" panose="020B0604030504040204" pitchFamily="50" charset="-128"/>
                  </a:defRPr>
                </a:pPr>
                <a:endParaRPr lang="ja-JP"/>
              </a:p>
            </c:txPr>
            <c:showLegendKey val="0"/>
            <c:showVal val="0"/>
            <c:showCatName val="0"/>
            <c:showSerName val="0"/>
            <c:showPercent val="0"/>
            <c:showBubbleSize val="0"/>
            <c:extLst xmlns:c16r2="http://schemas.microsoft.com/office/drawing/2015/06/chart">
              <c:ext xmlns:c15="http://schemas.microsoft.com/office/drawing/2012/chart" uri="{CE6537A1-D6FC-4f65-9D91-7224C49458BB}">
                <c15:showLeaderLines val="0"/>
              </c:ext>
            </c:extLst>
          </c:dLbls>
          <c:cat>
            <c:numRef>
              <c:f>'第５表 (2)'!$C$4:$AB$4</c:f>
              <c:numCache>
                <c:formatCode>General</c:formatCode>
                <c:ptCount val="26"/>
                <c:pt idx="0">
                  <c:v>1991</c:v>
                </c:pt>
                <c:pt idx="9">
                  <c:v>2000</c:v>
                </c:pt>
                <c:pt idx="19">
                  <c:v>10</c:v>
                </c:pt>
                <c:pt idx="24">
                  <c:v>15</c:v>
                </c:pt>
                <c:pt idx="25">
                  <c:v>16</c:v>
                </c:pt>
              </c:numCache>
            </c:numRef>
          </c:cat>
          <c:val>
            <c:numRef>
              <c:f>'第５表 (2)'!$C$8:$AB$8</c:f>
              <c:numCache>
                <c:formatCode>0.0_ </c:formatCode>
                <c:ptCount val="26"/>
                <c:pt idx="0">
                  <c:v>64.099999999999994</c:v>
                </c:pt>
                <c:pt idx="1">
                  <c:v>61.6</c:v>
                </c:pt>
                <c:pt idx="2">
                  <c:v>64.8</c:v>
                </c:pt>
                <c:pt idx="3">
                  <c:v>64.599999999999994</c:v>
                </c:pt>
                <c:pt idx="4">
                  <c:v>60.4</c:v>
                </c:pt>
                <c:pt idx="5">
                  <c:v>60.7</c:v>
                </c:pt>
                <c:pt idx="6">
                  <c:v>62.3</c:v>
                </c:pt>
                <c:pt idx="7">
                  <c:v>67.5</c:v>
                </c:pt>
                <c:pt idx="8">
                  <c:v>65.2</c:v>
                </c:pt>
                <c:pt idx="9">
                  <c:v>63.9</c:v>
                </c:pt>
                <c:pt idx="10">
                  <c:v>67.8</c:v>
                </c:pt>
                <c:pt idx="11">
                  <c:v>63.5</c:v>
                </c:pt>
                <c:pt idx="12">
                  <c:v>65.7</c:v>
                </c:pt>
                <c:pt idx="13">
                  <c:v>66.5</c:v>
                </c:pt>
                <c:pt idx="14">
                  <c:v>63.9</c:v>
                </c:pt>
                <c:pt idx="15">
                  <c:v>72</c:v>
                </c:pt>
                <c:pt idx="16">
                  <c:v>68.400000000000006</c:v>
                </c:pt>
                <c:pt idx="17">
                  <c:v>71</c:v>
                </c:pt>
                <c:pt idx="18">
                  <c:v>71.5</c:v>
                </c:pt>
                <c:pt idx="19">
                  <c:v>67.400000000000006</c:v>
                </c:pt>
                <c:pt idx="20">
                  <c:v>66</c:v>
                </c:pt>
                <c:pt idx="21">
                  <c:v>64.099999999999994</c:v>
                </c:pt>
                <c:pt idx="22">
                  <c:v>68.900000000000006</c:v>
                </c:pt>
                <c:pt idx="23">
                  <c:v>64</c:v>
                </c:pt>
                <c:pt idx="24">
                  <c:v>65.400000000000006</c:v>
                </c:pt>
                <c:pt idx="25" formatCode="0.0">
                  <c:v>70.689986546223338</c:v>
                </c:pt>
              </c:numCache>
            </c:numRef>
          </c:val>
          <c:smooth val="0"/>
          <c:extLst xmlns:c16r2="http://schemas.microsoft.com/office/drawing/2015/06/chart">
            <c:ext xmlns:c16="http://schemas.microsoft.com/office/drawing/2014/chart" uri="{C3380CC4-5D6E-409C-BE32-E72D297353CC}">
              <c16:uniqueId val="{0000000B-4555-4473-9F8A-66153019B30F}"/>
            </c:ext>
          </c:extLst>
        </c:ser>
        <c:ser>
          <c:idx val="4"/>
          <c:order val="4"/>
          <c:spPr>
            <a:ln w="19050">
              <a:solidFill>
                <a:schemeClr val="accent6"/>
              </a:solidFill>
              <a:prstDash val="sysDash"/>
            </a:ln>
          </c:spPr>
          <c:marker>
            <c:symbol val="none"/>
          </c:marker>
          <c:dLbls>
            <c:dLbl>
              <c:idx val="0"/>
              <c:layout>
                <c:manualLayout>
                  <c:x val="-2.5126968014635764E-2"/>
                  <c:y val="-4.5958753249176108E-2"/>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C-4555-4473-9F8A-66153019B30F}"/>
                </c:ext>
              </c:extLst>
            </c:dLbl>
            <c:dLbl>
              <c:idx val="25"/>
              <c:layout>
                <c:manualLayout>
                  <c:x val="9.6789639043611715E-3"/>
                  <c:y val="1.8180853426036737E-2"/>
                </c:manualLayout>
              </c:layout>
              <c:showLegendKey val="0"/>
              <c:showVal val="1"/>
              <c:showCatName val="0"/>
              <c:showSerName val="0"/>
              <c:showPercent val="0"/>
              <c:showBubbleSize val="0"/>
            </c:dLbl>
            <c:spPr>
              <a:noFill/>
              <a:ln>
                <a:noFill/>
              </a:ln>
              <a:effectLst/>
            </c:spPr>
            <c:txPr>
              <a:bodyPr/>
              <a:lstStyle/>
              <a:p>
                <a:pPr>
                  <a:defRPr b="1">
                    <a:solidFill>
                      <a:schemeClr val="tx1"/>
                    </a:solidFill>
                    <a:latin typeface="Meiryo UI" panose="020B0604030504040204" pitchFamily="50" charset="-128"/>
                    <a:ea typeface="Meiryo UI" panose="020B0604030504040204" pitchFamily="50" charset="-128"/>
                    <a:cs typeface="Meiryo UI" panose="020B0604030504040204" pitchFamily="50" charset="-128"/>
                  </a:defRPr>
                </a:pPr>
                <a:endParaRPr lang="ja-JP"/>
              </a:p>
            </c:txPr>
            <c:showLegendKey val="0"/>
            <c:showVal val="0"/>
            <c:showCatName val="0"/>
            <c:showSerName val="0"/>
            <c:showPercent val="0"/>
            <c:showBubbleSize val="0"/>
            <c:extLst xmlns:c16r2="http://schemas.microsoft.com/office/drawing/2015/06/chart">
              <c:ext xmlns:c15="http://schemas.microsoft.com/office/drawing/2012/chart" uri="{CE6537A1-D6FC-4f65-9D91-7224C49458BB}">
                <c15:showLeaderLines val="0"/>
              </c:ext>
            </c:extLst>
          </c:dLbls>
          <c:cat>
            <c:numRef>
              <c:f>'第５表 (2)'!$C$4:$AB$4</c:f>
              <c:numCache>
                <c:formatCode>General</c:formatCode>
                <c:ptCount val="26"/>
                <c:pt idx="0">
                  <c:v>1991</c:v>
                </c:pt>
                <c:pt idx="9">
                  <c:v>2000</c:v>
                </c:pt>
                <c:pt idx="19">
                  <c:v>10</c:v>
                </c:pt>
                <c:pt idx="24">
                  <c:v>15</c:v>
                </c:pt>
                <c:pt idx="25">
                  <c:v>16</c:v>
                </c:pt>
              </c:numCache>
            </c:numRef>
          </c:cat>
          <c:val>
            <c:numRef>
              <c:f>'第５表 (2)'!$C$9:$AB$9</c:f>
              <c:numCache>
                <c:formatCode>0.0_ </c:formatCode>
                <c:ptCount val="26"/>
                <c:pt idx="0">
                  <c:v>68.599999999999994</c:v>
                </c:pt>
                <c:pt idx="1">
                  <c:v>65.7</c:v>
                </c:pt>
                <c:pt idx="2">
                  <c:v>65.8</c:v>
                </c:pt>
                <c:pt idx="3">
                  <c:v>66</c:v>
                </c:pt>
                <c:pt idx="4">
                  <c:v>69.099999999999994</c:v>
                </c:pt>
                <c:pt idx="5">
                  <c:v>65.7</c:v>
                </c:pt>
                <c:pt idx="6">
                  <c:v>59.3</c:v>
                </c:pt>
                <c:pt idx="7">
                  <c:v>63.5</c:v>
                </c:pt>
                <c:pt idx="8">
                  <c:v>67.7</c:v>
                </c:pt>
                <c:pt idx="9">
                  <c:v>64.8</c:v>
                </c:pt>
                <c:pt idx="10">
                  <c:v>67.5</c:v>
                </c:pt>
                <c:pt idx="11">
                  <c:v>65.5</c:v>
                </c:pt>
                <c:pt idx="12">
                  <c:v>63.7</c:v>
                </c:pt>
                <c:pt idx="13">
                  <c:v>67.599999999999994</c:v>
                </c:pt>
                <c:pt idx="14">
                  <c:v>63.6</c:v>
                </c:pt>
                <c:pt idx="15">
                  <c:v>64.900000000000006</c:v>
                </c:pt>
                <c:pt idx="16">
                  <c:v>67.7</c:v>
                </c:pt>
                <c:pt idx="17">
                  <c:v>70.099999999999994</c:v>
                </c:pt>
                <c:pt idx="18">
                  <c:v>68</c:v>
                </c:pt>
                <c:pt idx="19">
                  <c:v>65.7</c:v>
                </c:pt>
                <c:pt idx="20">
                  <c:v>63.4</c:v>
                </c:pt>
                <c:pt idx="21">
                  <c:v>64.599999999999994</c:v>
                </c:pt>
                <c:pt idx="22">
                  <c:v>69.400000000000006</c:v>
                </c:pt>
                <c:pt idx="23">
                  <c:v>64</c:v>
                </c:pt>
                <c:pt idx="24">
                  <c:v>68.7</c:v>
                </c:pt>
                <c:pt idx="25" formatCode="0.0">
                  <c:v>64.17707961442342</c:v>
                </c:pt>
              </c:numCache>
            </c:numRef>
          </c:val>
          <c:smooth val="0"/>
          <c:extLst xmlns:c16r2="http://schemas.microsoft.com/office/drawing/2015/06/chart">
            <c:ext xmlns:c16="http://schemas.microsoft.com/office/drawing/2014/chart" uri="{C3380CC4-5D6E-409C-BE32-E72D297353CC}">
              <c16:uniqueId val="{0000000E-4555-4473-9F8A-66153019B30F}"/>
            </c:ext>
          </c:extLst>
        </c:ser>
        <c:dLbls>
          <c:showLegendKey val="0"/>
          <c:showVal val="0"/>
          <c:showCatName val="0"/>
          <c:showSerName val="0"/>
          <c:showPercent val="0"/>
          <c:showBubbleSize val="0"/>
        </c:dLbls>
        <c:marker val="1"/>
        <c:smooth val="0"/>
        <c:axId val="35051776"/>
        <c:axId val="33890304"/>
      </c:lineChart>
      <c:catAx>
        <c:axId val="35051776"/>
        <c:scaling>
          <c:orientation val="minMax"/>
        </c:scaling>
        <c:delete val="0"/>
        <c:axPos val="b"/>
        <c:numFmt formatCode="General" sourceLinked="1"/>
        <c:majorTickMark val="in"/>
        <c:minorTickMark val="none"/>
        <c:tickLblPos val="nextTo"/>
        <c:spPr>
          <a:ln>
            <a:solidFill>
              <a:schemeClr val="tx1"/>
            </a:solidFill>
          </a:ln>
        </c:spPr>
        <c:txPr>
          <a:bodyPr/>
          <a:lstStyle/>
          <a:p>
            <a:pPr>
              <a:defRPr>
                <a:latin typeface="ＭＳ 明朝" panose="02020609040205080304" pitchFamily="17" charset="-128"/>
                <a:ea typeface="ＭＳ 明朝" panose="02020609040205080304" pitchFamily="17" charset="-128"/>
              </a:defRPr>
            </a:pPr>
            <a:endParaRPr lang="ja-JP"/>
          </a:p>
        </c:txPr>
        <c:crossAx val="33890304"/>
        <c:crosses val="autoZero"/>
        <c:auto val="1"/>
        <c:lblAlgn val="ctr"/>
        <c:lblOffset val="100"/>
        <c:noMultiLvlLbl val="0"/>
      </c:catAx>
      <c:valAx>
        <c:axId val="33890304"/>
        <c:scaling>
          <c:orientation val="minMax"/>
          <c:min val="30"/>
        </c:scaling>
        <c:delete val="0"/>
        <c:axPos val="l"/>
        <c:majorGridlines>
          <c:spPr>
            <a:ln>
              <a:noFill/>
            </a:ln>
          </c:spPr>
        </c:majorGridlines>
        <c:numFmt formatCode="0_ " sourceLinked="0"/>
        <c:majorTickMark val="in"/>
        <c:minorTickMark val="none"/>
        <c:tickLblPos val="nextTo"/>
        <c:spPr>
          <a:ln>
            <a:solidFill>
              <a:schemeClr val="tx1"/>
            </a:solidFill>
          </a:ln>
        </c:spPr>
        <c:txPr>
          <a:bodyPr/>
          <a:lstStyle/>
          <a:p>
            <a:pPr>
              <a:defRPr>
                <a:solidFill>
                  <a:schemeClr val="tx1"/>
                </a:solidFill>
                <a:latin typeface="ＭＳ 明朝" panose="02020609040205080304" pitchFamily="17" charset="-128"/>
                <a:ea typeface="ＭＳ 明朝" panose="02020609040205080304" pitchFamily="17" charset="-128"/>
              </a:defRPr>
            </a:pPr>
            <a:endParaRPr lang="ja-JP"/>
          </a:p>
        </c:txPr>
        <c:crossAx val="35051776"/>
        <c:crosses val="autoZero"/>
        <c:crossBetween val="between"/>
        <c:majorUnit val="10"/>
      </c:valAx>
      <c:spPr>
        <a:solidFill>
          <a:schemeClr val="bg1"/>
        </a:solidFill>
        <a:ln w="25400">
          <a:solidFill>
            <a:schemeClr val="tx1"/>
          </a:solidFill>
        </a:ln>
      </c:spPr>
    </c:plotArea>
    <c:plotVisOnly val="1"/>
    <c:dispBlanksAs val="gap"/>
    <c:showDLblsOverMax val="0"/>
  </c:chart>
  <c:spPr>
    <a:noFill/>
    <a:ln>
      <a:noFill/>
    </a:ln>
  </c:spPr>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0.0159</cdr:x>
      <cdr:y>0.02526</cdr:y>
    </cdr:from>
    <cdr:to>
      <cdr:x>0.30575</cdr:x>
      <cdr:y>0.14</cdr:y>
    </cdr:to>
    <cdr:sp macro="" textlink="">
      <cdr:nvSpPr>
        <cdr:cNvPr id="2" name="テキスト ボックス 16"/>
        <cdr:cNvSpPr txBox="1"/>
      </cdr:nvSpPr>
      <cdr:spPr>
        <a:xfrm xmlns:a="http://schemas.openxmlformats.org/drawingml/2006/main">
          <a:off x="97048" y="72008"/>
          <a:ext cx="1769324" cy="326995"/>
        </a:xfrm>
        <a:prstGeom xmlns:a="http://schemas.openxmlformats.org/drawingml/2006/main" prst="rect">
          <a:avLst/>
        </a:prstGeom>
        <a:noFill xmlns:a="http://schemas.openxmlformats.org/drawingml/2006/main"/>
        <a:ln xmlns:a="http://schemas.openxmlformats.org/drawingml/2006/main" w="9525" cmpd="sng">
          <a:noFill/>
        </a:l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dk1"/>
        </a:fontRef>
      </cdr:style>
      <cdr:txBody>
        <a:bodyPr xmlns:a="http://schemas.openxmlformats.org/drawingml/2006/main" wrap="square" rtlCol="0" anchor="t"/>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r>
            <a:rPr kumimoji="1" lang="ja-JP" altLang="en-US" sz="1000" dirty="0">
              <a:solidFill>
                <a:schemeClr val="tx1"/>
              </a:solidFill>
              <a:latin typeface="ＭＳ 明朝" panose="02020609040205080304" pitchFamily="17" charset="-128"/>
              <a:ea typeface="ＭＳ 明朝" panose="02020609040205080304" pitchFamily="17" charset="-128"/>
            </a:rPr>
            <a:t>（％）</a:t>
          </a:r>
        </a:p>
      </cdr:txBody>
    </cdr:sp>
  </cdr:relSizeAnchor>
  <cdr:relSizeAnchor xmlns:cdr="http://schemas.openxmlformats.org/drawingml/2006/chartDrawing">
    <cdr:from>
      <cdr:x>0.8777</cdr:x>
      <cdr:y>0.89329</cdr:y>
    </cdr:from>
    <cdr:to>
      <cdr:x>1</cdr:x>
      <cdr:y>0.98714</cdr:y>
    </cdr:to>
    <cdr:sp macro="" textlink="">
      <cdr:nvSpPr>
        <cdr:cNvPr id="3" name="テキスト ボックス 16"/>
        <cdr:cNvSpPr txBox="1"/>
      </cdr:nvSpPr>
      <cdr:spPr>
        <a:xfrm xmlns:a="http://schemas.openxmlformats.org/drawingml/2006/main">
          <a:off x="5270119" y="2643079"/>
          <a:ext cx="734346" cy="277688"/>
        </a:xfrm>
        <a:prstGeom xmlns:a="http://schemas.openxmlformats.org/drawingml/2006/main" prst="rect">
          <a:avLst/>
        </a:prstGeom>
        <a:noFill xmlns:a="http://schemas.openxmlformats.org/drawingml/2006/main"/>
        <a:ln xmlns:a="http://schemas.openxmlformats.org/drawingml/2006/main" w="9525" cmpd="sng">
          <a:noFill/>
        </a:l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dk1"/>
        </a:fontRef>
      </cdr:style>
      <cdr:txBody>
        <a:bodyPr xmlns:a="http://schemas.openxmlformats.org/drawingml/2006/main" wrap="square" rtlCol="0" anchor="t"/>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pPr algn="r"/>
          <a:r>
            <a:rPr kumimoji="1" lang="ja-JP" altLang="en-US" sz="1000" dirty="0">
              <a:solidFill>
                <a:schemeClr val="tx1"/>
              </a:solidFill>
              <a:latin typeface="ＭＳ 明朝" panose="02020609040205080304" pitchFamily="17" charset="-128"/>
              <a:ea typeface="ＭＳ 明朝" panose="02020609040205080304" pitchFamily="17" charset="-128"/>
            </a:rPr>
            <a:t>（年）</a:t>
          </a:r>
        </a:p>
      </cdr:txBody>
    </cdr:sp>
  </cdr:relSizeAnchor>
  <cdr:relSizeAnchor xmlns:cdr="http://schemas.openxmlformats.org/drawingml/2006/chartDrawing">
    <cdr:from>
      <cdr:x>0.67103</cdr:x>
      <cdr:y>0.55837</cdr:y>
    </cdr:from>
    <cdr:to>
      <cdr:x>0.67622</cdr:x>
      <cdr:y>0.63948</cdr:y>
    </cdr:to>
    <cdr:cxnSp macro="">
      <cdr:nvCxnSpPr>
        <cdr:cNvPr id="4" name="直線矢印コネクタ 3">
          <a:extLst xmlns:a="http://schemas.openxmlformats.org/drawingml/2006/main">
            <a:ext uri="{FF2B5EF4-FFF2-40B4-BE49-F238E27FC236}">
              <a16:creationId xmlns:a16="http://schemas.microsoft.com/office/drawing/2014/main" xmlns="" id="{55F615A0-534E-442B-B058-9DFD6DEB2B67}"/>
            </a:ext>
          </a:extLst>
        </cdr:cNvPr>
        <cdr:cNvCxnSpPr/>
      </cdr:nvCxnSpPr>
      <cdr:spPr>
        <a:xfrm xmlns:a="http://schemas.openxmlformats.org/drawingml/2006/main" flipH="1" flipV="1">
          <a:off x="4029147" y="1652121"/>
          <a:ext cx="31163" cy="239991"/>
        </a:xfrm>
        <a:prstGeom xmlns:a="http://schemas.openxmlformats.org/drawingml/2006/main" prst="straightConnector1">
          <a:avLst/>
        </a:prstGeom>
        <a:ln xmlns:a="http://schemas.openxmlformats.org/drawingml/2006/main">
          <a:solidFill>
            <a:schemeClr val="tx1"/>
          </a:solidFill>
          <a:tailEnd type="arrow"/>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0.64448</cdr:x>
      <cdr:y>0.62558</cdr:y>
    </cdr:from>
    <cdr:to>
      <cdr:x>0.84501</cdr:x>
      <cdr:y>0.71737</cdr:y>
    </cdr:to>
    <cdr:sp macro="" textlink="">
      <cdr:nvSpPr>
        <cdr:cNvPr id="7" name="テキスト ボックス 16"/>
        <cdr:cNvSpPr txBox="1"/>
      </cdr:nvSpPr>
      <cdr:spPr>
        <a:xfrm xmlns:a="http://schemas.openxmlformats.org/drawingml/2006/main">
          <a:off x="3869742" y="1850990"/>
          <a:ext cx="1204075" cy="271591"/>
        </a:xfrm>
        <a:prstGeom xmlns:a="http://schemas.openxmlformats.org/drawingml/2006/main" prst="rect">
          <a:avLst/>
        </a:prstGeom>
        <a:noFill xmlns:a="http://schemas.openxmlformats.org/drawingml/2006/main"/>
        <a:ln xmlns:a="http://schemas.openxmlformats.org/drawingml/2006/main" w="9525" cmpd="sng">
          <a:noFill/>
        </a:l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dk1"/>
        </a:fontRef>
      </cdr:style>
      <cdr:txBody>
        <a:bodyPr xmlns:a="http://schemas.openxmlformats.org/drawingml/2006/main" wrap="square" rtlCol="0" anchor="t"/>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r>
            <a:rPr kumimoji="1" lang="en-US" altLang="ja-JP" sz="1000" dirty="0">
              <a:solidFill>
                <a:schemeClr val="tx1"/>
              </a:solidFill>
              <a:latin typeface="ＭＳ 明朝" panose="02020609040205080304" pitchFamily="17" charset="-128"/>
              <a:ea typeface="ＭＳ 明朝" panose="02020609040205080304" pitchFamily="17" charset="-128"/>
            </a:rPr>
            <a:t>1,000</a:t>
          </a:r>
          <a:r>
            <a:rPr kumimoji="1" lang="ja-JP" altLang="en-US" sz="1000" dirty="0">
              <a:solidFill>
                <a:schemeClr val="tx1"/>
              </a:solidFill>
              <a:latin typeface="ＭＳ 明朝" panose="02020609040205080304" pitchFamily="17" charset="-128"/>
              <a:ea typeface="ＭＳ 明朝" panose="02020609040205080304" pitchFamily="17" charset="-128"/>
            </a:rPr>
            <a:t>人以上</a:t>
          </a:r>
        </a:p>
      </cdr:txBody>
    </cdr:sp>
  </cdr:relSizeAnchor>
  <cdr:relSizeAnchor xmlns:cdr="http://schemas.openxmlformats.org/drawingml/2006/chartDrawing">
    <cdr:from>
      <cdr:x>0.34482</cdr:x>
      <cdr:y>0.53772</cdr:y>
    </cdr:from>
    <cdr:to>
      <cdr:x>0.38409</cdr:x>
      <cdr:y>0.72951</cdr:y>
    </cdr:to>
    <cdr:cxnSp macro="">
      <cdr:nvCxnSpPr>
        <cdr:cNvPr id="8" name="直線矢印コネクタ 7">
          <a:extLst xmlns:a="http://schemas.openxmlformats.org/drawingml/2006/main">
            <a:ext uri="{FF2B5EF4-FFF2-40B4-BE49-F238E27FC236}">
              <a16:creationId xmlns:a16="http://schemas.microsoft.com/office/drawing/2014/main" xmlns="" id="{5FE7BF12-9508-463A-AA52-012ADE93A33F}"/>
            </a:ext>
          </a:extLst>
        </cdr:cNvPr>
        <cdr:cNvCxnSpPr/>
      </cdr:nvCxnSpPr>
      <cdr:spPr>
        <a:xfrm xmlns:a="http://schemas.openxmlformats.org/drawingml/2006/main" flipH="1" flipV="1">
          <a:off x="2070467" y="1591013"/>
          <a:ext cx="235782" cy="567484"/>
        </a:xfrm>
        <a:prstGeom xmlns:a="http://schemas.openxmlformats.org/drawingml/2006/main" prst="straightConnector1">
          <a:avLst/>
        </a:prstGeom>
        <a:ln xmlns:a="http://schemas.openxmlformats.org/drawingml/2006/main">
          <a:solidFill>
            <a:schemeClr val="tx1"/>
          </a:solidFill>
          <a:tailEnd type="arrow"/>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0.36233</cdr:x>
      <cdr:y>0.7102</cdr:y>
    </cdr:from>
    <cdr:to>
      <cdr:x>0.65219</cdr:x>
      <cdr:y>0.82494</cdr:y>
    </cdr:to>
    <cdr:sp macro="" textlink="">
      <cdr:nvSpPr>
        <cdr:cNvPr id="9" name="テキスト ボックス 16"/>
        <cdr:cNvSpPr txBox="1"/>
      </cdr:nvSpPr>
      <cdr:spPr>
        <a:xfrm xmlns:a="http://schemas.openxmlformats.org/drawingml/2006/main">
          <a:off x="2175584" y="2101345"/>
          <a:ext cx="1740454" cy="339496"/>
        </a:xfrm>
        <a:prstGeom xmlns:a="http://schemas.openxmlformats.org/drawingml/2006/main" prst="rect">
          <a:avLst/>
        </a:prstGeom>
        <a:noFill xmlns:a="http://schemas.openxmlformats.org/drawingml/2006/main"/>
        <a:ln xmlns:a="http://schemas.openxmlformats.org/drawingml/2006/main" w="9525" cmpd="sng">
          <a:noFill/>
        </a:l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dk1"/>
        </a:fontRef>
      </cdr:style>
      <cdr:txBody>
        <a:bodyPr xmlns:a="http://schemas.openxmlformats.org/drawingml/2006/main" wrap="square" rtlCol="0" anchor="t"/>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r>
            <a:rPr kumimoji="1" lang="en-US" altLang="ja-JP" sz="1000" dirty="0">
              <a:solidFill>
                <a:schemeClr val="tx1"/>
              </a:solidFill>
              <a:latin typeface="ＭＳ 明朝" panose="02020609040205080304" pitchFamily="17" charset="-128"/>
              <a:ea typeface="ＭＳ 明朝" panose="02020609040205080304" pitchFamily="17" charset="-128"/>
            </a:rPr>
            <a:t>300-999</a:t>
          </a:r>
          <a:r>
            <a:rPr kumimoji="1" lang="ja-JP" altLang="en-US" sz="1000" dirty="0">
              <a:solidFill>
                <a:schemeClr val="tx1"/>
              </a:solidFill>
              <a:latin typeface="ＭＳ 明朝" panose="02020609040205080304" pitchFamily="17" charset="-128"/>
              <a:ea typeface="ＭＳ 明朝" panose="02020609040205080304" pitchFamily="17" charset="-128"/>
            </a:rPr>
            <a:t>人</a:t>
          </a:r>
        </a:p>
      </cdr:txBody>
    </cdr:sp>
  </cdr:relSizeAnchor>
  <cdr:relSizeAnchor xmlns:cdr="http://schemas.openxmlformats.org/drawingml/2006/chartDrawing">
    <cdr:from>
      <cdr:x>0.41788</cdr:x>
      <cdr:y>0.2568</cdr:y>
    </cdr:from>
    <cdr:to>
      <cdr:x>0.42445</cdr:x>
      <cdr:y>0.41028</cdr:y>
    </cdr:to>
    <cdr:cxnSp macro="">
      <cdr:nvCxnSpPr>
        <cdr:cNvPr id="11" name="直線矢印コネクタ 10">
          <a:extLst xmlns:a="http://schemas.openxmlformats.org/drawingml/2006/main">
            <a:ext uri="{FF2B5EF4-FFF2-40B4-BE49-F238E27FC236}">
              <a16:creationId xmlns:a16="http://schemas.microsoft.com/office/drawing/2014/main" xmlns="" id="{AEFF6825-7E74-4232-8456-F6B334206B02}"/>
            </a:ext>
          </a:extLst>
        </cdr:cNvPr>
        <cdr:cNvCxnSpPr/>
      </cdr:nvCxnSpPr>
      <cdr:spPr>
        <a:xfrm xmlns:a="http://schemas.openxmlformats.org/drawingml/2006/main" flipH="1">
          <a:off x="2509141" y="759833"/>
          <a:ext cx="39450" cy="454121"/>
        </a:xfrm>
        <a:prstGeom xmlns:a="http://schemas.openxmlformats.org/drawingml/2006/main" prst="straightConnector1">
          <a:avLst/>
        </a:prstGeom>
        <a:ln xmlns:a="http://schemas.openxmlformats.org/drawingml/2006/main">
          <a:solidFill>
            <a:schemeClr val="tx1"/>
          </a:solidFill>
          <a:tailEnd type="arrow"/>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0.36946</cdr:x>
      <cdr:y>0.19727</cdr:y>
    </cdr:from>
    <cdr:to>
      <cdr:x>0.4951</cdr:x>
      <cdr:y>0.27028</cdr:y>
    </cdr:to>
    <cdr:sp macro="" textlink="">
      <cdr:nvSpPr>
        <cdr:cNvPr id="12" name="テキスト ボックス 16"/>
        <cdr:cNvSpPr txBox="1"/>
      </cdr:nvSpPr>
      <cdr:spPr>
        <a:xfrm xmlns:a="http://schemas.openxmlformats.org/drawingml/2006/main">
          <a:off x="2218414" y="583683"/>
          <a:ext cx="754401" cy="216024"/>
        </a:xfrm>
        <a:prstGeom xmlns:a="http://schemas.openxmlformats.org/drawingml/2006/main" prst="rect">
          <a:avLst/>
        </a:prstGeom>
        <a:noFill xmlns:a="http://schemas.openxmlformats.org/drawingml/2006/main"/>
        <a:ln xmlns:a="http://schemas.openxmlformats.org/drawingml/2006/main" w="9525" cmpd="sng">
          <a:noFill/>
        </a:l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dk1"/>
        </a:fontRef>
      </cdr:style>
      <cdr:txBody>
        <a:bodyPr xmlns:a="http://schemas.openxmlformats.org/drawingml/2006/main" wrap="square" rtlCol="0" anchor="t"/>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r>
            <a:rPr kumimoji="1" lang="en-US" altLang="ja-JP" sz="1000" dirty="0">
              <a:solidFill>
                <a:schemeClr val="tx1"/>
              </a:solidFill>
              <a:latin typeface="ＭＳ 明朝" panose="02020609040205080304" pitchFamily="17" charset="-128"/>
              <a:ea typeface="ＭＳ 明朝" panose="02020609040205080304" pitchFamily="17" charset="-128"/>
            </a:rPr>
            <a:t>100-299</a:t>
          </a:r>
          <a:r>
            <a:rPr kumimoji="1" lang="ja-JP" altLang="en-US" sz="1000" dirty="0">
              <a:solidFill>
                <a:schemeClr val="tx1"/>
              </a:solidFill>
              <a:latin typeface="ＭＳ 明朝" panose="02020609040205080304" pitchFamily="17" charset="-128"/>
              <a:ea typeface="ＭＳ 明朝" panose="02020609040205080304" pitchFamily="17" charset="-128"/>
            </a:rPr>
            <a:t>人</a:t>
          </a:r>
        </a:p>
      </cdr:txBody>
    </cdr:sp>
  </cdr:relSizeAnchor>
  <cdr:relSizeAnchor xmlns:cdr="http://schemas.openxmlformats.org/drawingml/2006/chartDrawing">
    <cdr:from>
      <cdr:x>0.29796</cdr:x>
      <cdr:y>0.22134</cdr:y>
    </cdr:from>
    <cdr:to>
      <cdr:x>0.30995</cdr:x>
      <cdr:y>0.29435</cdr:y>
    </cdr:to>
    <cdr:cxnSp macro="">
      <cdr:nvCxnSpPr>
        <cdr:cNvPr id="15" name="直線矢印コネクタ 14">
          <a:extLst xmlns:a="http://schemas.openxmlformats.org/drawingml/2006/main">
            <a:ext uri="{FF2B5EF4-FFF2-40B4-BE49-F238E27FC236}">
              <a16:creationId xmlns:a16="http://schemas.microsoft.com/office/drawing/2014/main" xmlns="" id="{F4FF0760-EFB1-4EF2-AD0F-474B6A04AE11}"/>
            </a:ext>
          </a:extLst>
        </cdr:cNvPr>
        <cdr:cNvCxnSpPr/>
      </cdr:nvCxnSpPr>
      <cdr:spPr>
        <a:xfrm xmlns:a="http://schemas.openxmlformats.org/drawingml/2006/main">
          <a:off x="1789061" y="654909"/>
          <a:ext cx="72008" cy="216024"/>
        </a:xfrm>
        <a:prstGeom xmlns:a="http://schemas.openxmlformats.org/drawingml/2006/main" prst="straightConnector1">
          <a:avLst/>
        </a:prstGeom>
        <a:ln xmlns:a="http://schemas.openxmlformats.org/drawingml/2006/main">
          <a:solidFill>
            <a:schemeClr val="tx1"/>
          </a:solidFill>
          <a:tailEnd type="arrow"/>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0.25657</cdr:x>
      <cdr:y>0.14833</cdr:y>
    </cdr:from>
    <cdr:to>
      <cdr:x>0.38199</cdr:x>
      <cdr:y>0.2039</cdr:y>
    </cdr:to>
    <cdr:sp macro="" textlink="">
      <cdr:nvSpPr>
        <cdr:cNvPr id="16" name="テキスト ボックス 16"/>
        <cdr:cNvSpPr txBox="1"/>
      </cdr:nvSpPr>
      <cdr:spPr>
        <a:xfrm xmlns:a="http://schemas.openxmlformats.org/drawingml/2006/main">
          <a:off x="1540592" y="438885"/>
          <a:ext cx="753081" cy="164422"/>
        </a:xfrm>
        <a:prstGeom xmlns:a="http://schemas.openxmlformats.org/drawingml/2006/main" prst="rect">
          <a:avLst/>
        </a:prstGeom>
        <a:noFill xmlns:a="http://schemas.openxmlformats.org/drawingml/2006/main"/>
        <a:ln xmlns:a="http://schemas.openxmlformats.org/drawingml/2006/main" w="9525" cmpd="sng">
          <a:noFill/>
        </a:l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dk1"/>
        </a:fontRef>
      </cdr:style>
      <cdr:txBody>
        <a:bodyPr xmlns:a="http://schemas.openxmlformats.org/drawingml/2006/main" wrap="square" rtlCol="0" anchor="t"/>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r>
            <a:rPr kumimoji="1" lang="en-US" altLang="ja-JP" sz="1000" dirty="0">
              <a:solidFill>
                <a:schemeClr val="tx1"/>
              </a:solidFill>
              <a:latin typeface="ＭＳ 明朝" panose="02020609040205080304" pitchFamily="17" charset="-128"/>
              <a:ea typeface="ＭＳ 明朝" panose="02020609040205080304" pitchFamily="17" charset="-128"/>
            </a:rPr>
            <a:t>30-99</a:t>
          </a:r>
          <a:r>
            <a:rPr kumimoji="1" lang="ja-JP" altLang="en-US" sz="1000" dirty="0">
              <a:solidFill>
                <a:schemeClr val="tx1"/>
              </a:solidFill>
              <a:latin typeface="ＭＳ 明朝" panose="02020609040205080304" pitchFamily="17" charset="-128"/>
              <a:ea typeface="ＭＳ 明朝" panose="02020609040205080304" pitchFamily="17" charset="-128"/>
            </a:rPr>
            <a:t>人</a:t>
          </a:r>
        </a:p>
      </cdr:txBody>
    </cdr:sp>
  </cdr:relSizeAnchor>
  <cdr:relSizeAnchor xmlns:cdr="http://schemas.openxmlformats.org/drawingml/2006/chartDrawing">
    <cdr:from>
      <cdr:x>0.16168</cdr:x>
      <cdr:y>0.22134</cdr:y>
    </cdr:from>
    <cdr:to>
      <cdr:x>0.17803</cdr:x>
      <cdr:y>0.31869</cdr:y>
    </cdr:to>
    <cdr:cxnSp macro="">
      <cdr:nvCxnSpPr>
        <cdr:cNvPr id="18" name="直線矢印コネクタ 17">
          <a:extLst xmlns:a="http://schemas.openxmlformats.org/drawingml/2006/main">
            <a:ext uri="{FF2B5EF4-FFF2-40B4-BE49-F238E27FC236}">
              <a16:creationId xmlns:a16="http://schemas.microsoft.com/office/drawing/2014/main" xmlns="" id="{396D8F14-2928-4EB0-851A-CBF45CF935C4}"/>
            </a:ext>
          </a:extLst>
        </cdr:cNvPr>
        <cdr:cNvCxnSpPr/>
      </cdr:nvCxnSpPr>
      <cdr:spPr>
        <a:xfrm xmlns:a="http://schemas.openxmlformats.org/drawingml/2006/main" flipH="1">
          <a:off x="970789" y="654909"/>
          <a:ext cx="98192" cy="288032"/>
        </a:xfrm>
        <a:prstGeom xmlns:a="http://schemas.openxmlformats.org/drawingml/2006/main" prst="straightConnector1">
          <a:avLst/>
        </a:prstGeom>
        <a:ln xmlns:a="http://schemas.openxmlformats.org/drawingml/2006/main">
          <a:solidFill>
            <a:schemeClr val="tx1"/>
          </a:solidFill>
          <a:tailEnd type="arrow"/>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0.1625</cdr:x>
      <cdr:y>0.14833</cdr:y>
    </cdr:from>
    <cdr:to>
      <cdr:x>0.28722</cdr:x>
      <cdr:y>0.2011</cdr:y>
    </cdr:to>
    <cdr:sp macro="" textlink="">
      <cdr:nvSpPr>
        <cdr:cNvPr id="19" name="テキスト ボックス 16"/>
        <cdr:cNvSpPr txBox="1"/>
      </cdr:nvSpPr>
      <cdr:spPr>
        <a:xfrm xmlns:a="http://schemas.openxmlformats.org/drawingml/2006/main">
          <a:off x="975745" y="438885"/>
          <a:ext cx="748877" cy="156137"/>
        </a:xfrm>
        <a:prstGeom xmlns:a="http://schemas.openxmlformats.org/drawingml/2006/main" prst="rect">
          <a:avLst/>
        </a:prstGeom>
        <a:noFill xmlns:a="http://schemas.openxmlformats.org/drawingml/2006/main"/>
        <a:ln xmlns:a="http://schemas.openxmlformats.org/drawingml/2006/main" w="9525" cmpd="sng">
          <a:noFill/>
        </a:l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dk1"/>
        </a:fontRef>
      </cdr:style>
      <cdr:txBody>
        <a:bodyPr xmlns:a="http://schemas.openxmlformats.org/drawingml/2006/main" wrap="square" rtlCol="0" anchor="t"/>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r>
            <a:rPr kumimoji="1" lang="en-US" altLang="ja-JP" sz="1000" dirty="0">
              <a:solidFill>
                <a:schemeClr val="tx1"/>
              </a:solidFill>
              <a:latin typeface="ＭＳ 明朝" panose="02020609040205080304" pitchFamily="17" charset="-128"/>
              <a:ea typeface="ＭＳ 明朝" panose="02020609040205080304" pitchFamily="17" charset="-128"/>
            </a:rPr>
            <a:t>5-29</a:t>
          </a:r>
          <a:r>
            <a:rPr kumimoji="1" lang="ja-JP" altLang="en-US" sz="1000" dirty="0">
              <a:solidFill>
                <a:schemeClr val="tx1"/>
              </a:solidFill>
              <a:latin typeface="ＭＳ 明朝" panose="02020609040205080304" pitchFamily="17" charset="-128"/>
              <a:ea typeface="ＭＳ 明朝" panose="02020609040205080304" pitchFamily="17" charset="-128"/>
            </a:rPr>
            <a:t>人</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3" y="6"/>
            <a:ext cx="2949787" cy="496967"/>
          </a:xfrm>
          <a:prstGeom prst="rect">
            <a:avLst/>
          </a:prstGeom>
        </p:spPr>
        <p:txBody>
          <a:bodyPr vert="horz" lIns="91432" tIns="45716" rIns="91432" bIns="45716" rtlCol="0"/>
          <a:lstStyle>
            <a:lvl1pPr algn="l">
              <a:defRPr sz="1200"/>
            </a:lvl1pPr>
          </a:lstStyle>
          <a:p>
            <a:endParaRPr kumimoji="1" lang="ja-JP" altLang="en-US"/>
          </a:p>
        </p:txBody>
      </p:sp>
      <p:sp>
        <p:nvSpPr>
          <p:cNvPr id="3" name="日付プレースホルダ 2"/>
          <p:cNvSpPr>
            <a:spLocks noGrp="1"/>
          </p:cNvSpPr>
          <p:nvPr>
            <p:ph type="dt" idx="1"/>
          </p:nvPr>
        </p:nvSpPr>
        <p:spPr>
          <a:xfrm>
            <a:off x="3855842" y="6"/>
            <a:ext cx="2949787" cy="496967"/>
          </a:xfrm>
          <a:prstGeom prst="rect">
            <a:avLst/>
          </a:prstGeom>
        </p:spPr>
        <p:txBody>
          <a:bodyPr vert="horz" lIns="91432" tIns="45716" rIns="91432" bIns="45716" rtlCol="0"/>
          <a:lstStyle>
            <a:lvl1pPr algn="r">
              <a:defRPr sz="1200"/>
            </a:lvl1pPr>
          </a:lstStyle>
          <a:p>
            <a:fld id="{1646ADF2-48B5-4BA6-A45C-D93C564988EC}" type="datetimeFigureOut">
              <a:rPr kumimoji="1" lang="ja-JP" altLang="en-US" smtClean="0"/>
              <a:pPr/>
              <a:t>2018/5/28</a:t>
            </a:fld>
            <a:endParaRPr kumimoji="1" lang="ja-JP" altLang="en-US"/>
          </a:p>
        </p:txBody>
      </p:sp>
      <p:sp>
        <p:nvSpPr>
          <p:cNvPr id="4" name="スライド イメージ プレースホルダ 3"/>
          <p:cNvSpPr>
            <a:spLocks noGrp="1" noRot="1" noChangeAspect="1"/>
          </p:cNvSpPr>
          <p:nvPr>
            <p:ph type="sldImg" idx="2"/>
          </p:nvPr>
        </p:nvSpPr>
        <p:spPr>
          <a:xfrm>
            <a:off x="2114550" y="746125"/>
            <a:ext cx="2578100" cy="3725863"/>
          </a:xfrm>
          <a:prstGeom prst="rect">
            <a:avLst/>
          </a:prstGeom>
          <a:noFill/>
          <a:ln w="12700">
            <a:solidFill>
              <a:prstClr val="black"/>
            </a:solidFill>
          </a:ln>
        </p:spPr>
        <p:txBody>
          <a:bodyPr vert="horz" lIns="91432" tIns="45716" rIns="91432" bIns="45716" rtlCol="0" anchor="ctr"/>
          <a:lstStyle/>
          <a:p>
            <a:endParaRPr lang="ja-JP" altLang="en-US"/>
          </a:p>
        </p:txBody>
      </p:sp>
      <p:sp>
        <p:nvSpPr>
          <p:cNvPr id="5" name="ノート プレースホルダ 4"/>
          <p:cNvSpPr>
            <a:spLocks noGrp="1"/>
          </p:cNvSpPr>
          <p:nvPr>
            <p:ph type="body" sz="quarter" idx="3"/>
          </p:nvPr>
        </p:nvSpPr>
        <p:spPr>
          <a:xfrm>
            <a:off x="680721" y="4721186"/>
            <a:ext cx="5445760" cy="4472702"/>
          </a:xfrm>
          <a:prstGeom prst="rect">
            <a:avLst/>
          </a:prstGeom>
        </p:spPr>
        <p:txBody>
          <a:bodyPr vert="horz" lIns="91432" tIns="45716" rIns="91432" bIns="45716"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3" y="9440653"/>
            <a:ext cx="2949787" cy="496967"/>
          </a:xfrm>
          <a:prstGeom prst="rect">
            <a:avLst/>
          </a:prstGeom>
        </p:spPr>
        <p:txBody>
          <a:bodyPr vert="horz" lIns="91432" tIns="45716" rIns="91432" bIns="45716"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55842" y="9440653"/>
            <a:ext cx="2949787" cy="496967"/>
          </a:xfrm>
          <a:prstGeom prst="rect">
            <a:avLst/>
          </a:prstGeom>
        </p:spPr>
        <p:txBody>
          <a:bodyPr vert="horz" lIns="91432" tIns="45716" rIns="91432" bIns="45716" rtlCol="0" anchor="b"/>
          <a:lstStyle>
            <a:lvl1pPr algn="r">
              <a:defRPr sz="1200"/>
            </a:lvl1pPr>
          </a:lstStyle>
          <a:p>
            <a:fld id="{3E7ACC80-1B9F-41A5-AFDE-D10A4DDFB058}" type="slidenum">
              <a:rPr kumimoji="1" lang="ja-JP" altLang="en-US" smtClean="0"/>
              <a:pPr/>
              <a:t>‹#›</a:t>
            </a:fld>
            <a:endParaRPr kumimoji="1" lang="ja-JP" altLang="en-US"/>
          </a:p>
        </p:txBody>
      </p:sp>
    </p:spTree>
    <p:extLst>
      <p:ext uri="{BB962C8B-B14F-4D97-AF65-F5344CB8AC3E}">
        <p14:creationId xmlns:p14="http://schemas.microsoft.com/office/powerpoint/2010/main" val="338331499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3E7ACC80-1B9F-41A5-AFDE-D10A4DDFB058}" type="slidenum">
              <a:rPr kumimoji="1" lang="ja-JP" altLang="en-US" smtClean="0"/>
              <a:pPr/>
              <a:t>3</a:t>
            </a:fld>
            <a:endParaRPr kumimoji="1" lang="ja-JP" altLang="en-US"/>
          </a:p>
        </p:txBody>
      </p:sp>
    </p:spTree>
    <p:extLst>
      <p:ext uri="{BB962C8B-B14F-4D97-AF65-F5344CB8AC3E}">
        <p14:creationId xmlns:p14="http://schemas.microsoft.com/office/powerpoint/2010/main" val="41044506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3E7ACC80-1B9F-41A5-AFDE-D10A4DDFB058}" type="slidenum">
              <a:rPr kumimoji="1" lang="ja-JP" altLang="en-US" smtClean="0"/>
              <a:pPr/>
              <a:t>4</a:t>
            </a:fld>
            <a:endParaRPr kumimoji="1" lang="ja-JP" altLang="en-US"/>
          </a:p>
        </p:txBody>
      </p:sp>
    </p:spTree>
    <p:extLst>
      <p:ext uri="{BB962C8B-B14F-4D97-AF65-F5344CB8AC3E}">
        <p14:creationId xmlns:p14="http://schemas.microsoft.com/office/powerpoint/2010/main" val="41044506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3E7ACC80-1B9F-41A5-AFDE-D10A4DDFB058}" type="slidenum">
              <a:rPr kumimoji="1" lang="ja-JP" altLang="en-US" smtClean="0"/>
              <a:pPr/>
              <a:t>5</a:t>
            </a:fld>
            <a:endParaRPr kumimoji="1" lang="ja-JP" altLang="en-US"/>
          </a:p>
        </p:txBody>
      </p:sp>
    </p:spTree>
    <p:extLst>
      <p:ext uri="{BB962C8B-B14F-4D97-AF65-F5344CB8AC3E}">
        <p14:creationId xmlns:p14="http://schemas.microsoft.com/office/powerpoint/2010/main" val="41044506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3E7ACC80-1B9F-41A5-AFDE-D10A4DDFB058}" type="slidenum">
              <a:rPr kumimoji="1" lang="ja-JP" altLang="en-US" smtClean="0"/>
              <a:pPr/>
              <a:t>6</a:t>
            </a:fld>
            <a:endParaRPr kumimoji="1" lang="ja-JP" altLang="en-US"/>
          </a:p>
        </p:txBody>
      </p:sp>
    </p:spTree>
    <p:extLst>
      <p:ext uri="{BB962C8B-B14F-4D97-AF65-F5344CB8AC3E}">
        <p14:creationId xmlns:p14="http://schemas.microsoft.com/office/powerpoint/2010/main" val="41044506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3E7ACC80-1B9F-41A5-AFDE-D10A4DDFB058}" type="slidenum">
              <a:rPr kumimoji="1" lang="ja-JP" altLang="en-US" smtClean="0"/>
              <a:pPr/>
              <a:t>7</a:t>
            </a:fld>
            <a:endParaRPr kumimoji="1" lang="ja-JP" altLang="en-US"/>
          </a:p>
        </p:txBody>
      </p:sp>
    </p:spTree>
    <p:extLst>
      <p:ext uri="{BB962C8B-B14F-4D97-AF65-F5344CB8AC3E}">
        <p14:creationId xmlns:p14="http://schemas.microsoft.com/office/powerpoint/2010/main" val="41044506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7283"/>
            <a:ext cx="5829300" cy="2123369"/>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F04EEA8D-ED8E-4D91-AF3D-16E606A38C48}" type="datetime1">
              <a:rPr kumimoji="1" lang="ja-JP" altLang="en-US" smtClean="0"/>
              <a:pPr/>
              <a:t>2018/5/28</a:t>
            </a:fld>
            <a:endParaRPr kumimoji="1" lang="ja-JP" altLang="en-US"/>
          </a:p>
        </p:txBody>
      </p:sp>
      <p:sp>
        <p:nvSpPr>
          <p:cNvPr id="5" name="フッター プレースホルダ 4"/>
          <p:cNvSpPr>
            <a:spLocks noGrp="1"/>
          </p:cNvSpPr>
          <p:nvPr>
            <p:ph type="ftr" sz="quarter" idx="11"/>
          </p:nvPr>
        </p:nvSpPr>
        <p:spPr>
          <a:xfrm>
            <a:off x="2343150" y="9181396"/>
            <a:ext cx="2171700" cy="527402"/>
          </a:xfrm>
          <a:prstGeom prst="rect">
            <a:avLst/>
          </a:prstGeom>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15E55F9C-C775-4F01-AD47-A5382FEB1BC9}"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F17C42A8-9D78-4A2E-BDF9-FED08DC23A25}" type="datetime1">
              <a:rPr kumimoji="1" lang="ja-JP" altLang="en-US" smtClean="0"/>
              <a:pPr/>
              <a:t>2018/5/28</a:t>
            </a:fld>
            <a:endParaRPr kumimoji="1" lang="ja-JP" altLang="en-US"/>
          </a:p>
        </p:txBody>
      </p:sp>
      <p:sp>
        <p:nvSpPr>
          <p:cNvPr id="5" name="フッター プレースホルダ 4"/>
          <p:cNvSpPr>
            <a:spLocks noGrp="1"/>
          </p:cNvSpPr>
          <p:nvPr>
            <p:ph type="ftr" sz="quarter" idx="11"/>
          </p:nvPr>
        </p:nvSpPr>
        <p:spPr>
          <a:xfrm>
            <a:off x="2343150" y="9181396"/>
            <a:ext cx="2171700" cy="527402"/>
          </a:xfrm>
          <a:prstGeom prst="rect">
            <a:avLst/>
          </a:prstGeom>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15E55F9C-C775-4F01-AD47-A5382FEB1BC9}"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3729037" y="529697"/>
            <a:ext cx="1157288" cy="1126807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257176" y="529697"/>
            <a:ext cx="3357563" cy="1126807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FFC28114-4324-4D60-BB46-9F80CEA82A12}" type="datetime1">
              <a:rPr kumimoji="1" lang="ja-JP" altLang="en-US" smtClean="0"/>
              <a:pPr/>
              <a:t>2018/5/28</a:t>
            </a:fld>
            <a:endParaRPr kumimoji="1" lang="ja-JP" altLang="en-US"/>
          </a:p>
        </p:txBody>
      </p:sp>
      <p:sp>
        <p:nvSpPr>
          <p:cNvPr id="5" name="フッター プレースホルダ 4"/>
          <p:cNvSpPr>
            <a:spLocks noGrp="1"/>
          </p:cNvSpPr>
          <p:nvPr>
            <p:ph type="ftr" sz="quarter" idx="11"/>
          </p:nvPr>
        </p:nvSpPr>
        <p:spPr>
          <a:xfrm>
            <a:off x="2343150" y="9181396"/>
            <a:ext cx="2171700" cy="527402"/>
          </a:xfrm>
          <a:prstGeom prst="rect">
            <a:avLst/>
          </a:prstGeom>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15E55F9C-C775-4F01-AD47-A5382FEB1BC9}"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8FAA736F-0DCE-45F4-8FAB-AC08687A670A}" type="datetime1">
              <a:rPr kumimoji="1" lang="ja-JP" altLang="en-US" smtClean="0"/>
              <a:pPr/>
              <a:t>2018/5/28</a:t>
            </a:fld>
            <a:endParaRPr kumimoji="1" lang="ja-JP" altLang="en-US"/>
          </a:p>
        </p:txBody>
      </p:sp>
      <p:sp>
        <p:nvSpPr>
          <p:cNvPr id="5" name="フッター プレースホルダ 4"/>
          <p:cNvSpPr>
            <a:spLocks noGrp="1"/>
          </p:cNvSpPr>
          <p:nvPr>
            <p:ph type="ftr" sz="quarter" idx="11"/>
          </p:nvPr>
        </p:nvSpPr>
        <p:spPr>
          <a:xfrm>
            <a:off x="2343150" y="9181396"/>
            <a:ext cx="2171700" cy="527402"/>
          </a:xfrm>
          <a:prstGeom prst="rect">
            <a:avLst/>
          </a:prstGeom>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15E55F9C-C775-4F01-AD47-A5382FEB1BC9}"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2"/>
            <a:ext cx="5829300" cy="1967442"/>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541735" y="4198587"/>
            <a:ext cx="5829300" cy="216693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0ADCB39E-875D-4154-A309-2A1887A3A732}" type="datetime1">
              <a:rPr kumimoji="1" lang="ja-JP" altLang="en-US" smtClean="0"/>
              <a:pPr/>
              <a:t>2018/5/28</a:t>
            </a:fld>
            <a:endParaRPr kumimoji="1" lang="ja-JP" altLang="en-US"/>
          </a:p>
        </p:txBody>
      </p:sp>
      <p:sp>
        <p:nvSpPr>
          <p:cNvPr id="5" name="フッター プレースホルダ 4"/>
          <p:cNvSpPr>
            <a:spLocks noGrp="1"/>
          </p:cNvSpPr>
          <p:nvPr>
            <p:ph type="ftr" sz="quarter" idx="11"/>
          </p:nvPr>
        </p:nvSpPr>
        <p:spPr>
          <a:xfrm>
            <a:off x="2343150" y="9181396"/>
            <a:ext cx="2171700" cy="527402"/>
          </a:xfrm>
          <a:prstGeom prst="rect">
            <a:avLst/>
          </a:prstGeom>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15E55F9C-C775-4F01-AD47-A5382FEB1BC9}"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257176" y="3081867"/>
            <a:ext cx="2257425" cy="871590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2628901" y="3081867"/>
            <a:ext cx="2257425" cy="871590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BB341772-1F45-4273-9ED6-DB0AFFC9EFEB}" type="datetime1">
              <a:rPr kumimoji="1" lang="ja-JP" altLang="en-US" smtClean="0"/>
              <a:pPr/>
              <a:t>2018/5/28</a:t>
            </a:fld>
            <a:endParaRPr kumimoji="1" lang="ja-JP" altLang="en-US"/>
          </a:p>
        </p:txBody>
      </p:sp>
      <p:sp>
        <p:nvSpPr>
          <p:cNvPr id="6" name="フッター プレースホルダ 5"/>
          <p:cNvSpPr>
            <a:spLocks noGrp="1"/>
          </p:cNvSpPr>
          <p:nvPr>
            <p:ph type="ftr" sz="quarter" idx="11"/>
          </p:nvPr>
        </p:nvSpPr>
        <p:spPr>
          <a:xfrm>
            <a:off x="2343150" y="9181396"/>
            <a:ext cx="2171700" cy="527402"/>
          </a:xfrm>
          <a:prstGeom prst="rect">
            <a:avLst/>
          </a:prstGeom>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15E55F9C-C775-4F01-AD47-A5382FEB1BC9}"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6699"/>
            <a:ext cx="6172200" cy="1651000"/>
          </a:xfrm>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342900"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3483770"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3483770"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E1589A8A-29B4-44BE-9040-DA992107F704}" type="datetime1">
              <a:rPr kumimoji="1" lang="ja-JP" altLang="en-US" smtClean="0"/>
              <a:pPr/>
              <a:t>2018/5/28</a:t>
            </a:fld>
            <a:endParaRPr kumimoji="1" lang="ja-JP" altLang="en-US"/>
          </a:p>
        </p:txBody>
      </p:sp>
      <p:sp>
        <p:nvSpPr>
          <p:cNvPr id="8" name="フッター プレースホルダ 7"/>
          <p:cNvSpPr>
            <a:spLocks noGrp="1"/>
          </p:cNvSpPr>
          <p:nvPr>
            <p:ph type="ftr" sz="quarter" idx="11"/>
          </p:nvPr>
        </p:nvSpPr>
        <p:spPr>
          <a:xfrm>
            <a:off x="2343150" y="9181396"/>
            <a:ext cx="2171700" cy="527402"/>
          </a:xfrm>
          <a:prstGeom prst="rect">
            <a:avLst/>
          </a:prstGeom>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15E55F9C-C775-4F01-AD47-A5382FEB1BC9}"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26C901C4-30F9-4F85-94B4-A23485DAC2D2}" type="datetime1">
              <a:rPr kumimoji="1" lang="ja-JP" altLang="en-US" smtClean="0"/>
              <a:pPr/>
              <a:t>2018/5/28</a:t>
            </a:fld>
            <a:endParaRPr kumimoji="1" lang="ja-JP" altLang="en-US"/>
          </a:p>
        </p:txBody>
      </p:sp>
      <p:sp>
        <p:nvSpPr>
          <p:cNvPr id="4" name="フッター プレースホルダ 3"/>
          <p:cNvSpPr>
            <a:spLocks noGrp="1"/>
          </p:cNvSpPr>
          <p:nvPr>
            <p:ph type="ftr" sz="quarter" idx="11"/>
          </p:nvPr>
        </p:nvSpPr>
        <p:spPr>
          <a:xfrm>
            <a:off x="2343150" y="9181396"/>
            <a:ext cx="2171700" cy="527402"/>
          </a:xfrm>
          <a:prstGeom prst="rect">
            <a:avLst/>
          </a:prstGeom>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15E55F9C-C775-4F01-AD47-A5382FEB1BC9}"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44ED4B6D-435C-4DC0-A507-C1242AFEFB21}" type="datetime1">
              <a:rPr kumimoji="1" lang="ja-JP" altLang="en-US" smtClean="0"/>
              <a:pPr/>
              <a:t>2018/5/28</a:t>
            </a:fld>
            <a:endParaRPr kumimoji="1" lang="ja-JP" altLang="en-US"/>
          </a:p>
        </p:txBody>
      </p:sp>
      <p:sp>
        <p:nvSpPr>
          <p:cNvPr id="3" name="フッター プレースホルダ 2"/>
          <p:cNvSpPr>
            <a:spLocks noGrp="1"/>
          </p:cNvSpPr>
          <p:nvPr>
            <p:ph type="ftr" sz="quarter" idx="11"/>
          </p:nvPr>
        </p:nvSpPr>
        <p:spPr>
          <a:xfrm>
            <a:off x="2343150" y="9181396"/>
            <a:ext cx="2171700" cy="527402"/>
          </a:xfrm>
          <a:prstGeom prst="rect">
            <a:avLst/>
          </a:prstGeom>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15E55F9C-C775-4F01-AD47-A5382FEB1BC9}"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1" y="394406"/>
            <a:ext cx="2256235" cy="1678517"/>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2681288" y="394406"/>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342901"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55015D84-BD8F-49A9-BD87-F1423EE37220}" type="datetime1">
              <a:rPr kumimoji="1" lang="ja-JP" altLang="en-US" smtClean="0"/>
              <a:pPr/>
              <a:t>2018/5/28</a:t>
            </a:fld>
            <a:endParaRPr kumimoji="1" lang="ja-JP" altLang="en-US"/>
          </a:p>
        </p:txBody>
      </p:sp>
      <p:sp>
        <p:nvSpPr>
          <p:cNvPr id="6" name="フッター プレースホルダ 5"/>
          <p:cNvSpPr>
            <a:spLocks noGrp="1"/>
          </p:cNvSpPr>
          <p:nvPr>
            <p:ph type="ftr" sz="quarter" idx="11"/>
          </p:nvPr>
        </p:nvSpPr>
        <p:spPr>
          <a:xfrm>
            <a:off x="2343150" y="9181396"/>
            <a:ext cx="2171700" cy="527402"/>
          </a:xfrm>
          <a:prstGeom prst="rect">
            <a:avLst/>
          </a:prstGeom>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15E55F9C-C775-4F01-AD47-A5382FEB1BC9}"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1"/>
            <a:ext cx="4114800" cy="818622"/>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344216" y="7752823"/>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C94D8C2A-6257-4C65-97C0-05648BAA9CC6}" type="datetime1">
              <a:rPr kumimoji="1" lang="ja-JP" altLang="en-US" smtClean="0"/>
              <a:pPr/>
              <a:t>2018/5/28</a:t>
            </a:fld>
            <a:endParaRPr kumimoji="1" lang="ja-JP" altLang="en-US"/>
          </a:p>
        </p:txBody>
      </p:sp>
      <p:sp>
        <p:nvSpPr>
          <p:cNvPr id="6" name="フッター プレースホルダ 5"/>
          <p:cNvSpPr>
            <a:spLocks noGrp="1"/>
          </p:cNvSpPr>
          <p:nvPr>
            <p:ph type="ftr" sz="quarter" idx="11"/>
          </p:nvPr>
        </p:nvSpPr>
        <p:spPr>
          <a:xfrm>
            <a:off x="2343150" y="9181396"/>
            <a:ext cx="2171700" cy="527402"/>
          </a:xfrm>
          <a:prstGeom prst="rect">
            <a:avLst/>
          </a:prstGeom>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15E55F9C-C775-4F01-AD47-A5382FEB1BC9}"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342900" y="2311402"/>
            <a:ext cx="6172200" cy="6537502"/>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342900" y="9181396"/>
            <a:ext cx="1600200" cy="527402"/>
          </a:xfrm>
          <a:prstGeom prst="rect">
            <a:avLst/>
          </a:prstGeom>
        </p:spPr>
        <p:txBody>
          <a:bodyPr vert="horz" lIns="91440" tIns="45720" rIns="91440" bIns="45720" rtlCol="0" anchor="ctr"/>
          <a:lstStyle>
            <a:lvl1pPr algn="l">
              <a:defRPr sz="1200">
                <a:solidFill>
                  <a:schemeClr val="tx1">
                    <a:tint val="75000"/>
                  </a:schemeClr>
                </a:solidFill>
              </a:defRPr>
            </a:lvl1pPr>
          </a:lstStyle>
          <a:p>
            <a:fld id="{CC1F6A3B-C2A0-4AA1-AB0E-F2EA64AD419F}" type="datetime1">
              <a:rPr kumimoji="1" lang="ja-JP" altLang="en-US" smtClean="0"/>
              <a:pPr/>
              <a:t>2018/5/28</a:t>
            </a:fld>
            <a:endParaRPr kumimoji="1" lang="ja-JP" altLang="en-US"/>
          </a:p>
        </p:txBody>
      </p:sp>
      <p:sp>
        <p:nvSpPr>
          <p:cNvPr id="6" name="スライド番号プレースホルダ 5"/>
          <p:cNvSpPr>
            <a:spLocks noGrp="1"/>
          </p:cNvSpPr>
          <p:nvPr>
            <p:ph type="sldNum" sz="quarter" idx="4"/>
          </p:nvPr>
        </p:nvSpPr>
        <p:spPr>
          <a:xfrm>
            <a:off x="2628900" y="9633520"/>
            <a:ext cx="1600200" cy="272480"/>
          </a:xfrm>
          <a:prstGeom prst="rect">
            <a:avLst/>
          </a:prstGeom>
        </p:spPr>
        <p:txBody>
          <a:bodyPr vert="horz" lIns="91440" tIns="45720" rIns="91440" bIns="45720" rtlCol="0" anchor="ctr"/>
          <a:lstStyle>
            <a:lvl1pPr algn="ctr">
              <a:defRPr sz="1400">
                <a:solidFill>
                  <a:schemeClr val="tx1"/>
                </a:solidFill>
              </a:defRPr>
            </a:lvl1pPr>
          </a:lstStyle>
          <a:p>
            <a:fld id="{15E55F9C-C775-4F01-AD47-A5382FEB1BC9}" type="slidenum">
              <a:rPr lang="ja-JP" altLang="en-US" smtClean="0"/>
              <a:pPr/>
              <a:t>‹#›</a:t>
            </a:fld>
            <a:endParaRPr lang="ja-JP" alt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7.xml"/><Relationship Id="rId5" Type="http://schemas.microsoft.com/office/2007/relationships/hdphoto" Target="../media/hdphoto1.wdp"/><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image" Target="../media/image6.jpeg"/><Relationship Id="rId5" Type="http://schemas.microsoft.com/office/2007/relationships/hdphoto" Target="../media/hdphoto2.wdp"/><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5.xml"/><Relationship Id="rId1" Type="http://schemas.openxmlformats.org/officeDocument/2006/relationships/slideLayout" Target="../slideLayouts/slideLayout7.xml"/><Relationship Id="rId5" Type="http://schemas.openxmlformats.org/officeDocument/2006/relationships/image" Target="../media/image8.jpeg"/><Relationship Id="rId4" Type="http://schemas.microsoft.com/office/2007/relationships/hdphoto" Target="../media/hdphoto3.wdp"/></Relationships>
</file>

<file path=ppt/slides/_rels/slide8.xml.rels><?xml version="1.0" encoding="UTF-8" standalone="yes"?>
<Relationships xmlns="http://schemas.openxmlformats.org/package/2006/relationships"><Relationship Id="rId3" Type="http://schemas.openxmlformats.org/officeDocument/2006/relationships/hyperlink" Target="http://www.mhlw.go.jp/stf/houdou/0000200616.html" TargetMode="External"/><Relationship Id="rId2" Type="http://schemas.openxmlformats.org/officeDocument/2006/relationships/image" Target="../media/image9.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角丸四角形 4"/>
          <p:cNvSpPr/>
          <p:nvPr/>
        </p:nvSpPr>
        <p:spPr>
          <a:xfrm>
            <a:off x="188640" y="1352600"/>
            <a:ext cx="6480448" cy="7419440"/>
          </a:xfrm>
          <a:prstGeom prst="roundRect">
            <a:avLst>
              <a:gd name="adj" fmla="val 3021"/>
            </a:avLst>
          </a:prstGeom>
          <a:solidFill>
            <a:srgbClr val="FAF0F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tIns="144000" rtlCol="0" anchor="t" anchorCtr="0"/>
          <a:lstStyle/>
          <a:p>
            <a:pPr algn="ctr"/>
            <a:endParaRPr kumimoji="1" lang="ja-JP" altLang="en-US">
              <a:solidFill>
                <a:srgbClr val="002060"/>
              </a:solidFill>
            </a:endParaRPr>
          </a:p>
        </p:txBody>
      </p:sp>
      <p:sp>
        <p:nvSpPr>
          <p:cNvPr id="4" name="角丸四角形 3"/>
          <p:cNvSpPr/>
          <p:nvPr/>
        </p:nvSpPr>
        <p:spPr>
          <a:xfrm>
            <a:off x="188639" y="1352600"/>
            <a:ext cx="6480721" cy="1451937"/>
          </a:xfrm>
          <a:prstGeom prst="roundRect">
            <a:avLst>
              <a:gd name="adj" fmla="val 14346"/>
            </a:avLst>
          </a:prstGeom>
          <a:solidFill>
            <a:srgbClr val="002060"/>
          </a:solidFill>
          <a:ln>
            <a:noFill/>
          </a:ln>
          <a:effectLst/>
        </p:spPr>
        <p:style>
          <a:lnRef idx="3">
            <a:schemeClr val="lt1"/>
          </a:lnRef>
          <a:fillRef idx="1">
            <a:schemeClr val="accent2"/>
          </a:fillRef>
          <a:effectRef idx="1">
            <a:schemeClr val="accent2"/>
          </a:effectRef>
          <a:fontRef idx="minor">
            <a:schemeClr val="lt1"/>
          </a:fontRef>
        </p:style>
        <p:txBody>
          <a:bodyPr tIns="36000" rtlCol="0" anchor="ctr" anchorCtr="0"/>
          <a:lstStyle/>
          <a:p>
            <a:pPr algn="ctr"/>
            <a:r>
              <a:rPr kumimoji="1" lang="ja-JP" altLang="en-US" sz="2000" dirty="0" smtClean="0">
                <a:solidFill>
                  <a:schemeClr val="bg1"/>
                </a:solidFill>
                <a:ea typeface="ＤＨＰ特太ゴシック体" pitchFamily="2" charset="-128"/>
              </a:rPr>
              <a:t>高まるニーズに応えるために</a:t>
            </a:r>
            <a:endParaRPr kumimoji="1" lang="en-US" altLang="ja-JP" sz="2000" dirty="0" smtClean="0">
              <a:solidFill>
                <a:schemeClr val="bg1"/>
              </a:solidFill>
              <a:ea typeface="ＤＨＰ特太ゴシック体" pitchFamily="2" charset="-128"/>
            </a:endParaRPr>
          </a:p>
          <a:p>
            <a:pPr algn="ctr"/>
            <a:endParaRPr kumimoji="1" lang="en-US" altLang="ja-JP" sz="400" dirty="0" smtClean="0">
              <a:solidFill>
                <a:schemeClr val="bg1"/>
              </a:solidFill>
              <a:ea typeface="ＤＨＰ特太ゴシック体" pitchFamily="2" charset="-128"/>
            </a:endParaRPr>
          </a:p>
          <a:p>
            <a:pPr algn="ctr"/>
            <a:r>
              <a:rPr kumimoji="1" lang="ja-JP" altLang="en-US" sz="2000" dirty="0" smtClean="0">
                <a:solidFill>
                  <a:schemeClr val="bg1"/>
                </a:solidFill>
                <a:ea typeface="ＤＨＰ特太ゴシック体" pitchFamily="2" charset="-128"/>
              </a:rPr>
              <a:t>「</a:t>
            </a:r>
            <a:r>
              <a:rPr kumimoji="1" lang="ja-JP" altLang="en-US" sz="2000" dirty="0">
                <a:solidFill>
                  <a:schemeClr val="bg1"/>
                </a:solidFill>
                <a:ea typeface="ＤＨＰ特太ゴシック体" pitchFamily="2" charset="-128"/>
              </a:rPr>
              <a:t>年齢にかかわりない転職・再就職者の</a:t>
            </a:r>
            <a:r>
              <a:rPr kumimoji="1" lang="ja-JP" altLang="en-US" sz="2000" dirty="0" smtClean="0">
                <a:solidFill>
                  <a:schemeClr val="bg1"/>
                </a:solidFill>
                <a:ea typeface="ＤＨＰ特太ゴシック体" pitchFamily="2" charset="-128"/>
              </a:rPr>
              <a:t>受入れ促進の</a:t>
            </a:r>
            <a:endParaRPr kumimoji="1" lang="en-US" altLang="ja-JP" sz="2000" dirty="0" smtClean="0">
              <a:solidFill>
                <a:schemeClr val="bg1"/>
              </a:solidFill>
              <a:ea typeface="ＤＨＰ特太ゴシック体" pitchFamily="2" charset="-128"/>
            </a:endParaRPr>
          </a:p>
          <a:p>
            <a:pPr algn="ctr"/>
            <a:endParaRPr kumimoji="1" lang="en-US" altLang="ja-JP" sz="400" dirty="0" smtClean="0">
              <a:solidFill>
                <a:schemeClr val="bg1"/>
              </a:solidFill>
              <a:ea typeface="ＤＨＰ特太ゴシック体" pitchFamily="2" charset="-128"/>
            </a:endParaRPr>
          </a:p>
          <a:p>
            <a:pPr algn="ctr"/>
            <a:r>
              <a:rPr kumimoji="1" lang="ja-JP" altLang="en-US" sz="2000" dirty="0" smtClean="0">
                <a:solidFill>
                  <a:schemeClr val="bg1"/>
                </a:solidFill>
                <a:ea typeface="ＤＨＰ特太ゴシック体" pitchFamily="2" charset="-128"/>
              </a:rPr>
              <a:t>ため</a:t>
            </a:r>
            <a:r>
              <a:rPr kumimoji="1" lang="ja-JP" altLang="en-US" sz="2000" dirty="0">
                <a:solidFill>
                  <a:schemeClr val="bg1"/>
                </a:solidFill>
                <a:ea typeface="ＤＨＰ特太ゴシック体" pitchFamily="2" charset="-128"/>
              </a:rPr>
              <a:t>の指針」</a:t>
            </a:r>
            <a:r>
              <a:rPr kumimoji="1" lang="ja-JP" altLang="en-US" sz="2000" dirty="0" smtClean="0">
                <a:solidFill>
                  <a:schemeClr val="bg1"/>
                </a:solidFill>
                <a:ea typeface="ＤＨＰ特太ゴシック体" pitchFamily="2" charset="-128"/>
              </a:rPr>
              <a:t>（ </a:t>
            </a:r>
            <a:r>
              <a:rPr kumimoji="1" lang="ja-JP" altLang="en-US" sz="2600" dirty="0" smtClean="0">
                <a:solidFill>
                  <a:schemeClr val="bg1"/>
                </a:solidFill>
                <a:ea typeface="ＤＨＰ特太ゴシック体" pitchFamily="2" charset="-128"/>
              </a:rPr>
              <a:t>転職指針 </a:t>
            </a:r>
            <a:r>
              <a:rPr kumimoji="1" lang="ja-JP" altLang="en-US" sz="2000" dirty="0" smtClean="0">
                <a:solidFill>
                  <a:schemeClr val="bg1"/>
                </a:solidFill>
                <a:ea typeface="ＤＨＰ特太ゴシック体" pitchFamily="2" charset="-128"/>
              </a:rPr>
              <a:t>）</a:t>
            </a:r>
            <a:r>
              <a:rPr kumimoji="1" lang="ja-JP" altLang="en-US" sz="2000" dirty="0">
                <a:solidFill>
                  <a:schemeClr val="bg1"/>
                </a:solidFill>
                <a:ea typeface="ＤＨＰ特太ゴシック体" pitchFamily="2" charset="-128"/>
              </a:rPr>
              <a:t>ができました。</a:t>
            </a:r>
            <a:endParaRPr kumimoji="1" lang="en-US" altLang="ja-JP" sz="2000" dirty="0">
              <a:solidFill>
                <a:schemeClr val="bg1"/>
              </a:solidFill>
              <a:ea typeface="ＤＨＰ特太ゴシック体" pitchFamily="2" charset="-128"/>
            </a:endParaRPr>
          </a:p>
        </p:txBody>
      </p:sp>
      <p:sp>
        <p:nvSpPr>
          <p:cNvPr id="10" name="スライド番号プレースホルダ 9"/>
          <p:cNvSpPr>
            <a:spLocks noGrp="1"/>
          </p:cNvSpPr>
          <p:nvPr>
            <p:ph type="sldNum" sz="quarter" idx="12"/>
          </p:nvPr>
        </p:nvSpPr>
        <p:spPr/>
        <p:txBody>
          <a:bodyPr/>
          <a:lstStyle/>
          <a:p>
            <a:fld id="{5257D7FA-C634-4D74-AC8F-65C7EB806FB4}" type="slidenum">
              <a:rPr kumimoji="1" lang="ja-JP" altLang="en-US" smtClean="0"/>
              <a:pPr/>
              <a:t>1</a:t>
            </a:fld>
            <a:endParaRPr kumimoji="1" lang="ja-JP" altLang="en-US"/>
          </a:p>
        </p:txBody>
      </p:sp>
      <p:sp>
        <p:nvSpPr>
          <p:cNvPr id="8194" name="Rectangle 2"/>
          <p:cNvSpPr>
            <a:spLocks noChangeArrowheads="1"/>
          </p:cNvSpPr>
          <p:nvPr/>
        </p:nvSpPr>
        <p:spPr bwMode="auto">
          <a:xfrm>
            <a:off x="0" y="0"/>
            <a:ext cx="6858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ja-JP" altLang="en-US"/>
          </a:p>
        </p:txBody>
      </p:sp>
      <p:sp>
        <p:nvSpPr>
          <p:cNvPr id="15" name="テキスト ボックス 14"/>
          <p:cNvSpPr txBox="1"/>
          <p:nvPr/>
        </p:nvSpPr>
        <p:spPr>
          <a:xfrm>
            <a:off x="-99392" y="324743"/>
            <a:ext cx="2088232" cy="307777"/>
          </a:xfrm>
          <a:prstGeom prst="rect">
            <a:avLst/>
          </a:prstGeom>
          <a:noFill/>
        </p:spPr>
        <p:txBody>
          <a:bodyPr wrap="square" rtlCol="0">
            <a:spAutoFit/>
          </a:bodyPr>
          <a:lstStyle/>
          <a:p>
            <a:r>
              <a:rPr kumimoji="1" lang="ja-JP" altLang="en-US" sz="1400" dirty="0">
                <a:latin typeface="メイリオ" pitchFamily="50" charset="-128"/>
                <a:ea typeface="メイリオ" pitchFamily="50" charset="-128"/>
              </a:rPr>
              <a:t>（事業主の方へ）</a:t>
            </a:r>
          </a:p>
        </p:txBody>
      </p:sp>
      <p:sp>
        <p:nvSpPr>
          <p:cNvPr id="16" name="角丸四角形 15"/>
          <p:cNvSpPr/>
          <p:nvPr/>
        </p:nvSpPr>
        <p:spPr>
          <a:xfrm>
            <a:off x="-243407" y="-231576"/>
            <a:ext cx="792658" cy="504626"/>
          </a:xfrm>
          <a:prstGeom prst="roundRect">
            <a:avLst>
              <a:gd name="adj" fmla="val 50000"/>
            </a:avLst>
          </a:prstGeom>
          <a:solidFill>
            <a:srgbClr val="00B050"/>
          </a:solidFill>
          <a:ln>
            <a:solidFill>
              <a:srgbClr val="00B050"/>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a:p>
        </p:txBody>
      </p:sp>
      <p:sp>
        <p:nvSpPr>
          <p:cNvPr id="17" name="角丸四角形 16"/>
          <p:cNvSpPr/>
          <p:nvPr/>
        </p:nvSpPr>
        <p:spPr>
          <a:xfrm>
            <a:off x="1052736" y="-231576"/>
            <a:ext cx="5976664" cy="504626"/>
          </a:xfrm>
          <a:prstGeom prst="roundRect">
            <a:avLst>
              <a:gd name="adj" fmla="val 50000"/>
            </a:avLst>
          </a:prstGeom>
          <a:solidFill>
            <a:srgbClr val="00B050"/>
          </a:solidFill>
          <a:ln>
            <a:solidFill>
              <a:srgbClr val="00B050"/>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grpSp>
        <p:nvGrpSpPr>
          <p:cNvPr id="18" name="グループ化 27"/>
          <p:cNvGrpSpPr/>
          <p:nvPr/>
        </p:nvGrpSpPr>
        <p:grpSpPr>
          <a:xfrm>
            <a:off x="549275" y="-231576"/>
            <a:ext cx="503461" cy="507538"/>
            <a:chOff x="549275" y="-231576"/>
            <a:chExt cx="503461" cy="507538"/>
          </a:xfrm>
        </p:grpSpPr>
        <p:sp>
          <p:nvSpPr>
            <p:cNvPr id="19" name="円/楕円 18"/>
            <p:cNvSpPr/>
            <p:nvPr/>
          </p:nvSpPr>
          <p:spPr>
            <a:xfrm>
              <a:off x="549275" y="-231576"/>
              <a:ext cx="503461" cy="504056"/>
            </a:xfrm>
            <a:prstGeom prst="ellipse">
              <a:avLst/>
            </a:prstGeom>
            <a:ln>
              <a:solidFill>
                <a:schemeClr val="bg1">
                  <a:lumMod val="65000"/>
                </a:schemeClr>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solidFill>
                  <a:srgbClr val="C00000"/>
                </a:solidFill>
              </a:endParaRPr>
            </a:p>
          </p:txBody>
        </p:sp>
        <p:cxnSp>
          <p:nvCxnSpPr>
            <p:cNvPr id="20" name="直線コネクタ 19"/>
            <p:cNvCxnSpPr>
              <a:stCxn id="19" idx="1"/>
              <a:endCxn id="19" idx="3"/>
            </p:cNvCxnSpPr>
            <p:nvPr/>
          </p:nvCxnSpPr>
          <p:spPr>
            <a:xfrm>
              <a:off x="623005" y="-157759"/>
              <a:ext cx="0" cy="356422"/>
            </a:xfrm>
            <a:prstGeom prst="line">
              <a:avLst/>
            </a:prstGeom>
            <a:ln w="19050">
              <a:solidFill>
                <a:schemeClr val="bg1">
                  <a:lumMod val="65000"/>
                </a:schemeClr>
              </a:solidFill>
            </a:ln>
          </p:spPr>
          <p:style>
            <a:lnRef idx="1">
              <a:schemeClr val="accent2"/>
            </a:lnRef>
            <a:fillRef idx="0">
              <a:schemeClr val="accent2"/>
            </a:fillRef>
            <a:effectRef idx="0">
              <a:schemeClr val="accent2"/>
            </a:effectRef>
            <a:fontRef idx="minor">
              <a:schemeClr val="tx1"/>
            </a:fontRef>
          </p:style>
        </p:cxnSp>
        <p:cxnSp>
          <p:nvCxnSpPr>
            <p:cNvPr id="21" name="直線コネクタ 20"/>
            <p:cNvCxnSpPr/>
            <p:nvPr/>
          </p:nvCxnSpPr>
          <p:spPr>
            <a:xfrm>
              <a:off x="692696" y="-210310"/>
              <a:ext cx="0" cy="468000"/>
            </a:xfrm>
            <a:prstGeom prst="line">
              <a:avLst/>
            </a:prstGeom>
            <a:ln w="19050">
              <a:solidFill>
                <a:schemeClr val="bg1">
                  <a:lumMod val="65000"/>
                </a:schemeClr>
              </a:solidFill>
            </a:ln>
          </p:spPr>
          <p:style>
            <a:lnRef idx="1">
              <a:schemeClr val="accent2"/>
            </a:lnRef>
            <a:fillRef idx="0">
              <a:schemeClr val="accent2"/>
            </a:fillRef>
            <a:effectRef idx="0">
              <a:schemeClr val="accent2"/>
            </a:effectRef>
            <a:fontRef idx="minor">
              <a:schemeClr val="tx1"/>
            </a:fontRef>
          </p:style>
        </p:cxnSp>
        <p:cxnSp>
          <p:nvCxnSpPr>
            <p:cNvPr id="22" name="直線コネクタ 21"/>
            <p:cNvCxnSpPr/>
            <p:nvPr/>
          </p:nvCxnSpPr>
          <p:spPr>
            <a:xfrm>
              <a:off x="754071" y="-231576"/>
              <a:ext cx="0" cy="504000"/>
            </a:xfrm>
            <a:prstGeom prst="line">
              <a:avLst/>
            </a:prstGeom>
            <a:ln w="19050">
              <a:solidFill>
                <a:schemeClr val="bg1">
                  <a:lumMod val="65000"/>
                </a:schemeClr>
              </a:solidFill>
            </a:ln>
          </p:spPr>
          <p:style>
            <a:lnRef idx="1">
              <a:schemeClr val="accent2"/>
            </a:lnRef>
            <a:fillRef idx="0">
              <a:schemeClr val="accent2"/>
            </a:fillRef>
            <a:effectRef idx="0">
              <a:schemeClr val="accent2"/>
            </a:effectRef>
            <a:fontRef idx="minor">
              <a:schemeClr val="tx1"/>
            </a:fontRef>
          </p:style>
        </p:cxnSp>
        <p:cxnSp>
          <p:nvCxnSpPr>
            <p:cNvPr id="23" name="直線コネクタ 22"/>
            <p:cNvCxnSpPr/>
            <p:nvPr/>
          </p:nvCxnSpPr>
          <p:spPr>
            <a:xfrm>
              <a:off x="815446" y="-228038"/>
              <a:ext cx="0" cy="504000"/>
            </a:xfrm>
            <a:prstGeom prst="line">
              <a:avLst/>
            </a:prstGeom>
            <a:ln w="19050">
              <a:solidFill>
                <a:schemeClr val="bg1">
                  <a:lumMod val="65000"/>
                </a:schemeClr>
              </a:solidFill>
            </a:ln>
          </p:spPr>
          <p:style>
            <a:lnRef idx="1">
              <a:schemeClr val="accent2"/>
            </a:lnRef>
            <a:fillRef idx="0">
              <a:schemeClr val="accent2"/>
            </a:fillRef>
            <a:effectRef idx="0">
              <a:schemeClr val="accent2"/>
            </a:effectRef>
            <a:fontRef idx="minor">
              <a:schemeClr val="tx1"/>
            </a:fontRef>
          </p:style>
        </p:cxnSp>
        <p:cxnSp>
          <p:nvCxnSpPr>
            <p:cNvPr id="24" name="直線コネクタ 23"/>
            <p:cNvCxnSpPr/>
            <p:nvPr/>
          </p:nvCxnSpPr>
          <p:spPr>
            <a:xfrm>
              <a:off x="887454" y="-213867"/>
              <a:ext cx="0" cy="468000"/>
            </a:xfrm>
            <a:prstGeom prst="line">
              <a:avLst/>
            </a:prstGeom>
            <a:ln w="19050">
              <a:solidFill>
                <a:schemeClr val="bg1">
                  <a:lumMod val="65000"/>
                </a:schemeClr>
              </a:solidFill>
            </a:ln>
          </p:spPr>
          <p:style>
            <a:lnRef idx="1">
              <a:schemeClr val="accent2"/>
            </a:lnRef>
            <a:fillRef idx="0">
              <a:schemeClr val="accent2"/>
            </a:fillRef>
            <a:effectRef idx="0">
              <a:schemeClr val="accent2"/>
            </a:effectRef>
            <a:fontRef idx="minor">
              <a:schemeClr val="tx1"/>
            </a:fontRef>
          </p:style>
        </p:cxnSp>
        <p:cxnSp>
          <p:nvCxnSpPr>
            <p:cNvPr id="25" name="直線コネクタ 24"/>
            <p:cNvCxnSpPr/>
            <p:nvPr/>
          </p:nvCxnSpPr>
          <p:spPr>
            <a:xfrm>
              <a:off x="951252" y="-167778"/>
              <a:ext cx="0" cy="396000"/>
            </a:xfrm>
            <a:prstGeom prst="line">
              <a:avLst/>
            </a:prstGeom>
            <a:ln w="19050">
              <a:solidFill>
                <a:schemeClr val="bg1">
                  <a:lumMod val="65000"/>
                </a:schemeClr>
              </a:solidFill>
            </a:ln>
          </p:spPr>
          <p:style>
            <a:lnRef idx="1">
              <a:schemeClr val="accent2"/>
            </a:lnRef>
            <a:fillRef idx="0">
              <a:schemeClr val="accent2"/>
            </a:fillRef>
            <a:effectRef idx="0">
              <a:schemeClr val="accent2"/>
            </a:effectRef>
            <a:fontRef idx="minor">
              <a:schemeClr val="tx1"/>
            </a:fontRef>
          </p:style>
        </p:cxnSp>
        <p:cxnSp>
          <p:nvCxnSpPr>
            <p:cNvPr id="26" name="直線コネクタ 25"/>
            <p:cNvCxnSpPr/>
            <p:nvPr/>
          </p:nvCxnSpPr>
          <p:spPr>
            <a:xfrm>
              <a:off x="1012627" y="-121708"/>
              <a:ext cx="0" cy="288000"/>
            </a:xfrm>
            <a:prstGeom prst="line">
              <a:avLst/>
            </a:prstGeom>
            <a:ln w="19050">
              <a:solidFill>
                <a:schemeClr val="bg1">
                  <a:lumMod val="65000"/>
                </a:schemeClr>
              </a:solidFill>
            </a:ln>
          </p:spPr>
          <p:style>
            <a:lnRef idx="1">
              <a:schemeClr val="accent2"/>
            </a:lnRef>
            <a:fillRef idx="0">
              <a:schemeClr val="accent2"/>
            </a:fillRef>
            <a:effectRef idx="0">
              <a:schemeClr val="accent2"/>
            </a:effectRef>
            <a:fontRef idx="minor">
              <a:schemeClr val="tx1"/>
            </a:fontRef>
          </p:style>
        </p:cxnSp>
      </p:grpSp>
      <p:sp>
        <p:nvSpPr>
          <p:cNvPr id="28" name="Rectangle 10"/>
          <p:cNvSpPr>
            <a:spLocks noChangeArrowheads="1"/>
          </p:cNvSpPr>
          <p:nvPr/>
        </p:nvSpPr>
        <p:spPr bwMode="auto">
          <a:xfrm>
            <a:off x="2132856" y="9048745"/>
            <a:ext cx="3312368" cy="584775"/>
          </a:xfrm>
          <a:prstGeom prst="rect">
            <a:avLst/>
          </a:prstGeom>
          <a:noFill/>
          <a:ln w="9525">
            <a:noFill/>
            <a:miter lim="800000"/>
            <a:headEnd/>
            <a:tailEnd/>
          </a:ln>
        </p:spPr>
        <p:txBody>
          <a:bodyPr wrap="square">
            <a:spAutoFit/>
          </a:bodyPr>
          <a:lstStyle/>
          <a:p>
            <a:pPr>
              <a:spcBef>
                <a:spcPct val="30000"/>
              </a:spcBef>
            </a:pPr>
            <a:r>
              <a:rPr lang="ja-JP" altLang="en-US" sz="1600" b="1" dirty="0">
                <a:latin typeface="HG丸ｺﾞｼｯｸM-PRO" pitchFamily="50" charset="-128"/>
                <a:ea typeface="HG丸ｺﾞｼｯｸM-PRO" pitchFamily="50" charset="-128"/>
              </a:rPr>
              <a:t>厚生</a:t>
            </a:r>
            <a:r>
              <a:rPr lang="ja-JP" altLang="en-US" sz="1600" b="1" dirty="0" smtClean="0">
                <a:latin typeface="HG丸ｺﾞｼｯｸM-PRO" pitchFamily="50" charset="-128"/>
                <a:ea typeface="HG丸ｺﾞｼｯｸM-PRO" pitchFamily="50" charset="-128"/>
              </a:rPr>
              <a:t>労働省・都道府県労働局</a:t>
            </a:r>
            <a:r>
              <a:rPr lang="en-US" altLang="ja-JP" sz="1600" b="1" dirty="0" smtClean="0">
                <a:latin typeface="HG丸ｺﾞｼｯｸM-PRO" pitchFamily="50" charset="-128"/>
                <a:ea typeface="HG丸ｺﾞｼｯｸM-PRO" pitchFamily="50" charset="-128"/>
              </a:rPr>
              <a:t/>
            </a:r>
            <a:br>
              <a:rPr lang="en-US" altLang="ja-JP" sz="1600" b="1" dirty="0" smtClean="0">
                <a:latin typeface="HG丸ｺﾞｼｯｸM-PRO" pitchFamily="50" charset="-128"/>
                <a:ea typeface="HG丸ｺﾞｼｯｸM-PRO" pitchFamily="50" charset="-128"/>
              </a:rPr>
            </a:br>
            <a:r>
              <a:rPr lang="ja-JP" altLang="en-US" sz="1600" b="1" dirty="0" smtClean="0">
                <a:latin typeface="HG丸ｺﾞｼｯｸM-PRO" pitchFamily="50" charset="-128"/>
                <a:ea typeface="HG丸ｺﾞｼｯｸM-PRO" pitchFamily="50" charset="-128"/>
              </a:rPr>
              <a:t>　　</a:t>
            </a:r>
            <a:r>
              <a:rPr lang="ja-JP" altLang="en-US" sz="1600" b="1" dirty="0">
                <a:latin typeface="HG丸ｺﾞｼｯｸM-PRO" pitchFamily="50" charset="-128"/>
                <a:ea typeface="HG丸ｺﾞｼｯｸM-PRO" pitchFamily="50" charset="-128"/>
              </a:rPr>
              <a:t>　ハローワーク</a:t>
            </a:r>
          </a:p>
        </p:txBody>
      </p:sp>
      <p:sp>
        <p:nvSpPr>
          <p:cNvPr id="30" name="Rectangle 10"/>
          <p:cNvSpPr>
            <a:spLocks noChangeArrowheads="1"/>
          </p:cNvSpPr>
          <p:nvPr/>
        </p:nvSpPr>
        <p:spPr bwMode="auto">
          <a:xfrm>
            <a:off x="2348880" y="8867854"/>
            <a:ext cx="3096343" cy="261610"/>
          </a:xfrm>
          <a:prstGeom prst="rect">
            <a:avLst/>
          </a:prstGeom>
          <a:noFill/>
          <a:ln w="9525">
            <a:noFill/>
            <a:miter lim="800000"/>
            <a:headEnd/>
            <a:tailEnd/>
          </a:ln>
        </p:spPr>
        <p:txBody>
          <a:bodyPr wrap="square">
            <a:spAutoFit/>
          </a:bodyPr>
          <a:lstStyle/>
          <a:p>
            <a:pPr>
              <a:spcBef>
                <a:spcPct val="30000"/>
              </a:spcBef>
            </a:pPr>
            <a:r>
              <a:rPr lang="ja-JP" altLang="en-US" sz="1100" b="1" dirty="0">
                <a:latin typeface="HG丸ｺﾞｼｯｸM-PRO" pitchFamily="50" charset="-128"/>
                <a:ea typeface="HG丸ｺﾞｼｯｸM-PRO" pitchFamily="50" charset="-128"/>
              </a:rPr>
              <a:t>ひと、くらし、みらいのために</a:t>
            </a:r>
          </a:p>
        </p:txBody>
      </p:sp>
      <p:sp>
        <p:nvSpPr>
          <p:cNvPr id="31" name="角丸四角形 30"/>
          <p:cNvSpPr/>
          <p:nvPr/>
        </p:nvSpPr>
        <p:spPr>
          <a:xfrm>
            <a:off x="6272759" y="9653687"/>
            <a:ext cx="792658" cy="504626"/>
          </a:xfrm>
          <a:prstGeom prst="roundRect">
            <a:avLst>
              <a:gd name="adj" fmla="val 50000"/>
            </a:avLst>
          </a:prstGeom>
          <a:solidFill>
            <a:srgbClr val="00B050"/>
          </a:solidFill>
          <a:ln>
            <a:solidFill>
              <a:srgbClr val="00B050"/>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
        <p:nvSpPr>
          <p:cNvPr id="32" name="角丸四角形 31"/>
          <p:cNvSpPr/>
          <p:nvPr/>
        </p:nvSpPr>
        <p:spPr>
          <a:xfrm>
            <a:off x="-243408" y="9653687"/>
            <a:ext cx="5976664" cy="504626"/>
          </a:xfrm>
          <a:prstGeom prst="roundRect">
            <a:avLst>
              <a:gd name="adj" fmla="val 50000"/>
            </a:avLst>
          </a:prstGeom>
          <a:solidFill>
            <a:srgbClr val="00B050"/>
          </a:solidFill>
          <a:ln>
            <a:solidFill>
              <a:srgbClr val="00B050"/>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grpSp>
        <p:nvGrpSpPr>
          <p:cNvPr id="33" name="グループ化 30"/>
          <p:cNvGrpSpPr/>
          <p:nvPr/>
        </p:nvGrpSpPr>
        <p:grpSpPr>
          <a:xfrm>
            <a:off x="5754522" y="9652231"/>
            <a:ext cx="503461" cy="507538"/>
            <a:chOff x="549275" y="-231576"/>
            <a:chExt cx="503461" cy="507538"/>
          </a:xfrm>
        </p:grpSpPr>
        <p:sp>
          <p:nvSpPr>
            <p:cNvPr id="35" name="円/楕円 34"/>
            <p:cNvSpPr/>
            <p:nvPr/>
          </p:nvSpPr>
          <p:spPr>
            <a:xfrm>
              <a:off x="549275" y="-231576"/>
              <a:ext cx="503461" cy="504056"/>
            </a:xfrm>
            <a:prstGeom prst="ellipse">
              <a:avLst/>
            </a:prstGeom>
            <a:ln>
              <a:solidFill>
                <a:schemeClr val="bg1">
                  <a:lumMod val="65000"/>
                </a:schemeClr>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p>
          </p:txBody>
        </p:sp>
        <p:cxnSp>
          <p:nvCxnSpPr>
            <p:cNvPr id="36" name="直線コネクタ 35"/>
            <p:cNvCxnSpPr>
              <a:stCxn id="35" idx="1"/>
              <a:endCxn id="35" idx="3"/>
            </p:cNvCxnSpPr>
            <p:nvPr/>
          </p:nvCxnSpPr>
          <p:spPr>
            <a:xfrm>
              <a:off x="623005" y="-157759"/>
              <a:ext cx="0" cy="356422"/>
            </a:xfrm>
            <a:prstGeom prst="line">
              <a:avLst/>
            </a:prstGeom>
            <a:ln w="19050">
              <a:solidFill>
                <a:schemeClr val="bg1">
                  <a:lumMod val="65000"/>
                </a:schemeClr>
              </a:solidFill>
            </a:ln>
          </p:spPr>
          <p:style>
            <a:lnRef idx="1">
              <a:schemeClr val="accent2"/>
            </a:lnRef>
            <a:fillRef idx="0">
              <a:schemeClr val="accent2"/>
            </a:fillRef>
            <a:effectRef idx="0">
              <a:schemeClr val="accent2"/>
            </a:effectRef>
            <a:fontRef idx="minor">
              <a:schemeClr val="tx1"/>
            </a:fontRef>
          </p:style>
        </p:cxnSp>
        <p:cxnSp>
          <p:nvCxnSpPr>
            <p:cNvPr id="37" name="直線コネクタ 36"/>
            <p:cNvCxnSpPr/>
            <p:nvPr/>
          </p:nvCxnSpPr>
          <p:spPr>
            <a:xfrm>
              <a:off x="692696" y="-210310"/>
              <a:ext cx="0" cy="468000"/>
            </a:xfrm>
            <a:prstGeom prst="line">
              <a:avLst/>
            </a:prstGeom>
            <a:ln w="19050">
              <a:solidFill>
                <a:schemeClr val="bg1">
                  <a:lumMod val="65000"/>
                </a:schemeClr>
              </a:solidFill>
            </a:ln>
          </p:spPr>
          <p:style>
            <a:lnRef idx="1">
              <a:schemeClr val="accent2"/>
            </a:lnRef>
            <a:fillRef idx="0">
              <a:schemeClr val="accent2"/>
            </a:fillRef>
            <a:effectRef idx="0">
              <a:schemeClr val="accent2"/>
            </a:effectRef>
            <a:fontRef idx="minor">
              <a:schemeClr val="tx1"/>
            </a:fontRef>
          </p:style>
        </p:cxnSp>
        <p:cxnSp>
          <p:nvCxnSpPr>
            <p:cNvPr id="38" name="直線コネクタ 37"/>
            <p:cNvCxnSpPr/>
            <p:nvPr/>
          </p:nvCxnSpPr>
          <p:spPr>
            <a:xfrm>
              <a:off x="754071" y="-231576"/>
              <a:ext cx="0" cy="504000"/>
            </a:xfrm>
            <a:prstGeom prst="line">
              <a:avLst/>
            </a:prstGeom>
            <a:ln w="19050">
              <a:solidFill>
                <a:schemeClr val="bg1">
                  <a:lumMod val="65000"/>
                </a:schemeClr>
              </a:solidFill>
            </a:ln>
          </p:spPr>
          <p:style>
            <a:lnRef idx="1">
              <a:schemeClr val="accent2"/>
            </a:lnRef>
            <a:fillRef idx="0">
              <a:schemeClr val="accent2"/>
            </a:fillRef>
            <a:effectRef idx="0">
              <a:schemeClr val="accent2"/>
            </a:effectRef>
            <a:fontRef idx="minor">
              <a:schemeClr val="tx1"/>
            </a:fontRef>
          </p:style>
        </p:cxnSp>
        <p:cxnSp>
          <p:nvCxnSpPr>
            <p:cNvPr id="39" name="直線コネクタ 38"/>
            <p:cNvCxnSpPr/>
            <p:nvPr/>
          </p:nvCxnSpPr>
          <p:spPr>
            <a:xfrm>
              <a:off x="815446" y="-228038"/>
              <a:ext cx="0" cy="504000"/>
            </a:xfrm>
            <a:prstGeom prst="line">
              <a:avLst/>
            </a:prstGeom>
            <a:ln w="19050">
              <a:solidFill>
                <a:schemeClr val="bg1">
                  <a:lumMod val="65000"/>
                </a:schemeClr>
              </a:solidFill>
            </a:ln>
          </p:spPr>
          <p:style>
            <a:lnRef idx="1">
              <a:schemeClr val="accent2"/>
            </a:lnRef>
            <a:fillRef idx="0">
              <a:schemeClr val="accent2"/>
            </a:fillRef>
            <a:effectRef idx="0">
              <a:schemeClr val="accent2"/>
            </a:effectRef>
            <a:fontRef idx="minor">
              <a:schemeClr val="tx1"/>
            </a:fontRef>
          </p:style>
        </p:cxnSp>
        <p:cxnSp>
          <p:nvCxnSpPr>
            <p:cNvPr id="40" name="直線コネクタ 39"/>
            <p:cNvCxnSpPr/>
            <p:nvPr/>
          </p:nvCxnSpPr>
          <p:spPr>
            <a:xfrm>
              <a:off x="887454" y="-213867"/>
              <a:ext cx="0" cy="468000"/>
            </a:xfrm>
            <a:prstGeom prst="line">
              <a:avLst/>
            </a:prstGeom>
            <a:ln w="19050">
              <a:solidFill>
                <a:schemeClr val="bg1">
                  <a:lumMod val="65000"/>
                </a:schemeClr>
              </a:solidFill>
            </a:ln>
          </p:spPr>
          <p:style>
            <a:lnRef idx="1">
              <a:schemeClr val="accent2"/>
            </a:lnRef>
            <a:fillRef idx="0">
              <a:schemeClr val="accent2"/>
            </a:fillRef>
            <a:effectRef idx="0">
              <a:schemeClr val="accent2"/>
            </a:effectRef>
            <a:fontRef idx="minor">
              <a:schemeClr val="tx1"/>
            </a:fontRef>
          </p:style>
        </p:cxnSp>
        <p:cxnSp>
          <p:nvCxnSpPr>
            <p:cNvPr id="41" name="直線コネクタ 40"/>
            <p:cNvCxnSpPr/>
            <p:nvPr/>
          </p:nvCxnSpPr>
          <p:spPr>
            <a:xfrm>
              <a:off x="951252" y="-167778"/>
              <a:ext cx="0" cy="396000"/>
            </a:xfrm>
            <a:prstGeom prst="line">
              <a:avLst/>
            </a:prstGeom>
            <a:ln w="19050">
              <a:solidFill>
                <a:schemeClr val="bg1">
                  <a:lumMod val="65000"/>
                </a:schemeClr>
              </a:solidFill>
            </a:ln>
          </p:spPr>
          <p:style>
            <a:lnRef idx="1">
              <a:schemeClr val="accent2"/>
            </a:lnRef>
            <a:fillRef idx="0">
              <a:schemeClr val="accent2"/>
            </a:fillRef>
            <a:effectRef idx="0">
              <a:schemeClr val="accent2"/>
            </a:effectRef>
            <a:fontRef idx="minor">
              <a:schemeClr val="tx1"/>
            </a:fontRef>
          </p:style>
        </p:cxnSp>
        <p:cxnSp>
          <p:nvCxnSpPr>
            <p:cNvPr id="42" name="直線コネクタ 41"/>
            <p:cNvCxnSpPr/>
            <p:nvPr/>
          </p:nvCxnSpPr>
          <p:spPr>
            <a:xfrm>
              <a:off x="1012627" y="-121708"/>
              <a:ext cx="0" cy="288000"/>
            </a:xfrm>
            <a:prstGeom prst="line">
              <a:avLst/>
            </a:prstGeom>
            <a:ln w="19050">
              <a:solidFill>
                <a:schemeClr val="bg1">
                  <a:lumMod val="65000"/>
                </a:schemeClr>
              </a:solidFill>
            </a:ln>
          </p:spPr>
          <p:style>
            <a:lnRef idx="1">
              <a:schemeClr val="accent2"/>
            </a:lnRef>
            <a:fillRef idx="0">
              <a:schemeClr val="accent2"/>
            </a:fillRef>
            <a:effectRef idx="0">
              <a:schemeClr val="accent2"/>
            </a:effectRef>
            <a:fontRef idx="minor">
              <a:schemeClr val="tx1"/>
            </a:fontRef>
          </p:style>
        </p:cxnSp>
      </p:grpSp>
      <p:sp>
        <p:nvSpPr>
          <p:cNvPr id="34" name="テキスト ボックス 33"/>
          <p:cNvSpPr txBox="1"/>
          <p:nvPr/>
        </p:nvSpPr>
        <p:spPr>
          <a:xfrm>
            <a:off x="5589240" y="9330680"/>
            <a:ext cx="1268760" cy="230832"/>
          </a:xfrm>
          <a:prstGeom prst="rect">
            <a:avLst/>
          </a:prstGeom>
          <a:noFill/>
        </p:spPr>
        <p:txBody>
          <a:bodyPr wrap="square" rtlCol="0">
            <a:spAutoFit/>
          </a:bodyPr>
          <a:lstStyle/>
          <a:p>
            <a:r>
              <a:rPr lang="ja-JP" altLang="en-US" sz="900" dirty="0"/>
              <a:t>ＬＬ　</a:t>
            </a:r>
            <a:r>
              <a:rPr lang="ja-JP" altLang="en-US" sz="900" dirty="0" smtClean="0"/>
              <a:t>３００３３０　政</a:t>
            </a:r>
            <a:r>
              <a:rPr lang="ja-JP" altLang="en-US" sz="900" dirty="0"/>
              <a:t>０１</a:t>
            </a:r>
            <a:endParaRPr kumimoji="1" lang="ja-JP" altLang="en-US" sz="900" dirty="0"/>
          </a:p>
        </p:txBody>
      </p:sp>
      <p:sp>
        <p:nvSpPr>
          <p:cNvPr id="2" name="テキスト ボックス 1"/>
          <p:cNvSpPr txBox="1"/>
          <p:nvPr/>
        </p:nvSpPr>
        <p:spPr>
          <a:xfrm>
            <a:off x="404664" y="3440832"/>
            <a:ext cx="6120680" cy="4316566"/>
          </a:xfrm>
          <a:prstGeom prst="rect">
            <a:avLst/>
          </a:prstGeom>
          <a:noFill/>
        </p:spPr>
        <p:txBody>
          <a:bodyPr wrap="square" rIns="108000" rtlCol="0">
            <a:spAutoFit/>
          </a:bodyPr>
          <a:lstStyle/>
          <a:p>
            <a:pPr marL="198000" indent="-198000">
              <a:lnSpc>
                <a:spcPct val="110000"/>
              </a:lnSpc>
              <a:spcBef>
                <a:spcPts val="1800"/>
              </a:spcBef>
            </a:pPr>
            <a:r>
              <a:rPr kumimoji="1" lang="ja-JP" altLang="en-US" sz="15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500" dirty="0">
                <a:latin typeface="メイリオ" pitchFamily="50" charset="-128"/>
                <a:ea typeface="メイリオ" pitchFamily="50" charset="-128"/>
              </a:rPr>
              <a:t> </a:t>
            </a:r>
            <a:r>
              <a:rPr lang="ja-JP" altLang="en-US" sz="1500" dirty="0" smtClean="0">
                <a:latin typeface="メイリオ" pitchFamily="50" charset="-128"/>
                <a:ea typeface="メイリオ" pitchFamily="50" charset="-128"/>
              </a:rPr>
              <a:t>近年の調査では、</a:t>
            </a:r>
            <a:r>
              <a:rPr lang="ja-JP" altLang="en-US" sz="1500" dirty="0">
                <a:latin typeface="メイリオ" pitchFamily="50" charset="-128"/>
                <a:ea typeface="メイリオ" pitchFamily="50" charset="-128"/>
              </a:rPr>
              <a:t>新た</a:t>
            </a:r>
            <a:r>
              <a:rPr lang="ja-JP" altLang="en-US" sz="1500" dirty="0" smtClean="0">
                <a:latin typeface="メイリオ" pitchFamily="50" charset="-128"/>
                <a:ea typeface="メイリオ" pitchFamily="50" charset="-128"/>
              </a:rPr>
              <a:t>に仕事に就く方のうち、転職・再就職者の比率が６割強となっています</a:t>
            </a:r>
            <a:r>
              <a:rPr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。転職</a:t>
            </a:r>
            <a:r>
              <a:rPr lang="ja-JP" altLang="en-US" sz="15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再就職に対するニーズは、今後も高まっていくと考えられます。</a:t>
            </a:r>
            <a:endParaRPr lang="en-US" altLang="ja-JP" sz="1500" dirty="0">
              <a:latin typeface="メイリオ" panose="020B0604030504040204" pitchFamily="50" charset="-128"/>
              <a:ea typeface="メイリオ" panose="020B0604030504040204" pitchFamily="50" charset="-128"/>
              <a:cs typeface="メイリオ" panose="020B0604030504040204" pitchFamily="50" charset="-128"/>
            </a:endParaRPr>
          </a:p>
          <a:p>
            <a:pPr marL="198000" lvl="0" indent="-198000">
              <a:lnSpc>
                <a:spcPct val="110000"/>
              </a:lnSpc>
              <a:spcBef>
                <a:spcPts val="1800"/>
              </a:spcBef>
            </a:pPr>
            <a:r>
              <a:rPr lang="ja-JP" altLang="en-US" sz="15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事業</a:t>
            </a:r>
            <a:r>
              <a:rPr lang="ja-JP" altLang="en-US" sz="1500" dirty="0">
                <a:latin typeface="メイリオ" panose="020B0604030504040204" pitchFamily="50" charset="-128"/>
                <a:ea typeface="メイリオ" panose="020B0604030504040204" pitchFamily="50" charset="-128"/>
                <a:cs typeface="メイリオ" panose="020B0604030504040204" pitchFamily="50" charset="-128"/>
              </a:rPr>
              <a:t>承継や企業価値向上の担い手となる中核</a:t>
            </a:r>
            <a:r>
              <a:rPr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人材を確保</a:t>
            </a:r>
            <a:r>
              <a:rPr lang="ja-JP" altLang="en-US" sz="1500" dirty="0">
                <a:latin typeface="メイリオ" panose="020B0604030504040204" pitchFamily="50" charset="-128"/>
                <a:ea typeface="メイリオ" panose="020B0604030504040204" pitchFamily="50" charset="-128"/>
                <a:cs typeface="メイリオ" panose="020B0604030504040204" pitchFamily="50" charset="-128"/>
              </a:rPr>
              <a:t>するため</a:t>
            </a:r>
            <a:r>
              <a:rPr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、また、産業</a:t>
            </a:r>
            <a:r>
              <a:rPr lang="ja-JP" altLang="en-US" sz="1500" dirty="0">
                <a:latin typeface="メイリオ" panose="020B0604030504040204" pitchFamily="50" charset="-128"/>
                <a:ea typeface="メイリオ" panose="020B0604030504040204" pitchFamily="50" charset="-128"/>
                <a:cs typeface="メイリオ" panose="020B0604030504040204" pitchFamily="50" charset="-128"/>
              </a:rPr>
              <a:t>・事業</a:t>
            </a:r>
            <a:r>
              <a:rPr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構造が劇的</a:t>
            </a:r>
            <a:r>
              <a:rPr lang="ja-JP" altLang="en-US" sz="1500" dirty="0">
                <a:latin typeface="メイリオ" panose="020B0604030504040204" pitchFamily="50" charset="-128"/>
                <a:ea typeface="メイリオ" panose="020B0604030504040204" pitchFamily="50" charset="-128"/>
                <a:cs typeface="メイリオ" panose="020B0604030504040204" pitchFamily="50" charset="-128"/>
              </a:rPr>
              <a:t>に</a:t>
            </a:r>
            <a:r>
              <a:rPr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変化</a:t>
            </a:r>
            <a:r>
              <a:rPr lang="ja-JP" altLang="en-US" sz="1500" dirty="0">
                <a:latin typeface="メイリオ" panose="020B0604030504040204" pitchFamily="50" charset="-128"/>
                <a:ea typeface="メイリオ" panose="020B0604030504040204" pitchFamily="50" charset="-128"/>
                <a:cs typeface="メイリオ" panose="020B0604030504040204" pitchFamily="50" charset="-128"/>
              </a:rPr>
              <a:t>する</a:t>
            </a:r>
            <a:r>
              <a:rPr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中で必要</a:t>
            </a:r>
            <a:r>
              <a:rPr lang="ja-JP" altLang="en-US" sz="1500" dirty="0">
                <a:latin typeface="メイリオ" panose="020B0604030504040204" pitchFamily="50" charset="-128"/>
                <a:ea typeface="メイリオ" panose="020B0604030504040204" pitchFamily="50" charset="-128"/>
                <a:cs typeface="メイリオ" panose="020B0604030504040204" pitchFamily="50" charset="-128"/>
              </a:rPr>
              <a:t>な</a:t>
            </a:r>
            <a:r>
              <a:rPr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専門性等を</a:t>
            </a:r>
            <a:r>
              <a:rPr lang="ja-JP" altLang="en-US" sz="1500" dirty="0">
                <a:latin typeface="メイリオ" panose="020B0604030504040204" pitchFamily="50" charset="-128"/>
                <a:ea typeface="メイリオ" panose="020B0604030504040204" pitchFamily="50" charset="-128"/>
                <a:cs typeface="メイリオ" panose="020B0604030504040204" pitchFamily="50" charset="-128"/>
              </a:rPr>
              <a:t>持つ</a:t>
            </a:r>
            <a:r>
              <a:rPr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人材を</a:t>
            </a:r>
            <a:r>
              <a:rPr lang="ja-JP" altLang="en-US" sz="1500" dirty="0">
                <a:latin typeface="メイリオ" panose="020B0604030504040204" pitchFamily="50" charset="-128"/>
                <a:ea typeface="メイリオ" panose="020B0604030504040204" pitchFamily="50" charset="-128"/>
                <a:cs typeface="メイリオ" panose="020B0604030504040204" pitchFamily="50" charset="-128"/>
              </a:rPr>
              <a:t>速やかに確保する</a:t>
            </a:r>
            <a:r>
              <a:rPr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ために、中途採用は重要です</a:t>
            </a:r>
            <a:r>
              <a:rPr lang="ja-JP" altLang="en-US" sz="1500" dirty="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500" dirty="0">
              <a:latin typeface="メイリオ" panose="020B0604030504040204" pitchFamily="50" charset="-128"/>
              <a:ea typeface="メイリオ" panose="020B0604030504040204" pitchFamily="50" charset="-128"/>
              <a:cs typeface="メイリオ" panose="020B0604030504040204" pitchFamily="50" charset="-128"/>
            </a:endParaRPr>
          </a:p>
          <a:p>
            <a:pPr marL="198000" indent="-198000">
              <a:lnSpc>
                <a:spcPct val="110000"/>
              </a:lnSpc>
              <a:spcBef>
                <a:spcPts val="1800"/>
              </a:spcBef>
            </a:pPr>
            <a:r>
              <a:rPr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5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採用にあたっては、職務経験</a:t>
            </a:r>
            <a:r>
              <a:rPr lang="ja-JP" altLang="en-US" sz="1500" dirty="0">
                <a:latin typeface="メイリオ" panose="020B0604030504040204" pitchFamily="50" charset="-128"/>
                <a:ea typeface="メイリオ" panose="020B0604030504040204" pitchFamily="50" charset="-128"/>
                <a:cs typeface="メイリオ" panose="020B0604030504040204" pitchFamily="50" charset="-128"/>
              </a:rPr>
              <a:t>で</a:t>
            </a:r>
            <a:r>
              <a:rPr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培われた、業種</a:t>
            </a:r>
            <a:r>
              <a:rPr lang="ja-JP" altLang="en-US" sz="1500" dirty="0">
                <a:latin typeface="メイリオ" panose="020B0604030504040204" pitchFamily="50" charset="-128"/>
                <a:ea typeface="メイリオ" panose="020B0604030504040204" pitchFamily="50" charset="-128"/>
                <a:cs typeface="メイリオ" panose="020B0604030504040204" pitchFamily="50" charset="-128"/>
              </a:rPr>
              <a:t>・職種に</a:t>
            </a:r>
            <a:r>
              <a:rPr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かかわりなく共通</a:t>
            </a:r>
            <a:r>
              <a:rPr lang="ja-JP" altLang="en-US" sz="1500" dirty="0">
                <a:latin typeface="メイリオ" panose="020B0604030504040204" pitchFamily="50" charset="-128"/>
                <a:ea typeface="メイリオ" panose="020B0604030504040204" pitchFamily="50" charset="-128"/>
                <a:cs typeface="メイリオ" panose="020B0604030504040204" pitchFamily="50" charset="-128"/>
              </a:rPr>
              <a:t>して発揮される職務遂行能力に着目することにより、多様な経験や職業能力をもった人材の確保が可能と</a:t>
            </a:r>
            <a:r>
              <a:rPr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なります。</a:t>
            </a:r>
            <a:endParaRPr lang="en-US" altLang="ja-JP" sz="15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198000" indent="-198000">
              <a:lnSpc>
                <a:spcPct val="110000"/>
              </a:lnSpc>
              <a:spcBef>
                <a:spcPts val="1800"/>
              </a:spcBef>
            </a:pPr>
            <a:r>
              <a:rPr lang="ja-JP" altLang="en-US" sz="15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実際に、一度</a:t>
            </a:r>
            <a:r>
              <a:rPr lang="ja-JP" altLang="en-US" sz="1500" dirty="0">
                <a:latin typeface="メイリオ" panose="020B0604030504040204" pitchFamily="50" charset="-128"/>
                <a:ea typeface="メイリオ" panose="020B0604030504040204" pitchFamily="50" charset="-128"/>
                <a:cs typeface="メイリオ" panose="020B0604030504040204" pitchFamily="50" charset="-128"/>
              </a:rPr>
              <a:t>でも中高年齢者を中途採用した経験がある企業は、中高年齢者の中途採用に積極的になる傾向が見られます</a:t>
            </a:r>
            <a:r>
              <a:rPr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5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198000" indent="-198000">
              <a:lnSpc>
                <a:spcPct val="110000"/>
              </a:lnSpc>
              <a:spcBef>
                <a:spcPts val="1800"/>
              </a:spcBef>
            </a:pPr>
            <a:r>
              <a:rPr kumimoji="1"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500" dirty="0">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生産性向上にもつながる</a:t>
            </a:r>
            <a:r>
              <a:rPr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必要</a:t>
            </a:r>
            <a:r>
              <a:rPr lang="ja-JP" altLang="en-US" sz="1500" dirty="0">
                <a:latin typeface="メイリオ" panose="020B0604030504040204" pitchFamily="50" charset="-128"/>
                <a:ea typeface="メイリオ" panose="020B0604030504040204" pitchFamily="50" charset="-128"/>
                <a:cs typeface="メイリオ" panose="020B0604030504040204" pitchFamily="50" charset="-128"/>
              </a:rPr>
              <a:t>な</a:t>
            </a:r>
            <a:r>
              <a:rPr kumimoji="1"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人材</a:t>
            </a:r>
            <a:r>
              <a:rPr kumimoji="1" lang="ja-JP" altLang="en-US" sz="1500" dirty="0">
                <a:latin typeface="メイリオ" panose="020B0604030504040204" pitchFamily="50" charset="-128"/>
                <a:ea typeface="メイリオ" panose="020B0604030504040204" pitchFamily="50" charset="-128"/>
                <a:cs typeface="メイリオ" panose="020B0604030504040204" pitchFamily="50" charset="-128"/>
              </a:rPr>
              <a:t>の確保に</a:t>
            </a:r>
            <a:r>
              <a:rPr lang="ja-JP" altLang="en-US" sz="1500" dirty="0">
                <a:latin typeface="メイリオ" panose="020B0604030504040204" pitchFamily="50" charset="-128"/>
                <a:ea typeface="メイリオ" panose="020B0604030504040204" pitchFamily="50" charset="-128"/>
                <a:cs typeface="メイリオ" panose="020B0604030504040204" pitchFamily="50" charset="-128"/>
              </a:rPr>
              <a:t>向けて</a:t>
            </a:r>
            <a:r>
              <a:rPr kumimoji="1" lang="ja-JP" altLang="en-US" sz="1500" dirty="0">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5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年齢に</a:t>
            </a:r>
            <a:r>
              <a:rPr lang="ja-JP" altLang="en-US" sz="15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かかわりない転職・再就職者の積極的な受入れを、ご検討ください</a:t>
            </a:r>
            <a:r>
              <a:rPr kumimoji="1" lang="ja-JP" altLang="en-US" sz="15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p>
        </p:txBody>
      </p:sp>
      <p:pic>
        <p:nvPicPr>
          <p:cNvPr id="43" name="図 42"/>
          <p:cNvPicPr>
            <a:picLocks noChangeAspect="1" noChangeArrowheads="1"/>
          </p:cNvPicPr>
          <p:nvPr/>
        </p:nvPicPr>
        <p:blipFill>
          <a:blip r:embed="rId2" cstate="print"/>
          <a:srcRect/>
          <a:stretch>
            <a:fillRect/>
          </a:stretch>
        </p:blipFill>
        <p:spPr bwMode="auto">
          <a:xfrm>
            <a:off x="1412776" y="8881360"/>
            <a:ext cx="615578" cy="692525"/>
          </a:xfrm>
          <a:prstGeom prst="rect">
            <a:avLst/>
          </a:prstGeom>
          <a:noFill/>
          <a:ln w="9525">
            <a:noFill/>
            <a:miter lim="800000"/>
            <a:headEnd/>
            <a:tailEnd/>
          </a:ln>
        </p:spPr>
      </p:pic>
      <p:sp>
        <p:nvSpPr>
          <p:cNvPr id="6" name="テキスト ボックス 5"/>
          <p:cNvSpPr txBox="1"/>
          <p:nvPr/>
        </p:nvSpPr>
        <p:spPr>
          <a:xfrm>
            <a:off x="2080605" y="7940286"/>
            <a:ext cx="4804779" cy="757130"/>
          </a:xfrm>
          <a:prstGeom prst="rect">
            <a:avLst/>
          </a:prstGeom>
          <a:noFill/>
        </p:spPr>
        <p:txBody>
          <a:bodyPr wrap="square" rtlCol="0">
            <a:spAutoFit/>
          </a:bodyPr>
          <a:lstStyle/>
          <a:p>
            <a:pPr>
              <a:lnSpc>
                <a:spcPct val="120000"/>
              </a:lnSpc>
            </a:pPr>
            <a:r>
              <a:rPr lang="ja-JP" altLang="en-US" sz="1200" b="1" dirty="0">
                <a:solidFill>
                  <a:srgbClr val="021E5E"/>
                </a:solidFill>
                <a:latin typeface="メイリオ" panose="020B0604030504040204" pitchFamily="50" charset="-128"/>
                <a:ea typeface="メイリオ" panose="020B0604030504040204" pitchFamily="50" charset="-128"/>
                <a:cs typeface="メイリオ" panose="020B0604030504040204" pitchFamily="50" charset="-128"/>
              </a:rPr>
              <a:t>１．データで見る転職・再就職の</a:t>
            </a:r>
            <a:r>
              <a:rPr lang="ja-JP" altLang="en-US" sz="1200" b="1" dirty="0" smtClean="0">
                <a:solidFill>
                  <a:srgbClr val="021E5E"/>
                </a:solidFill>
                <a:latin typeface="メイリオ" panose="020B0604030504040204" pitchFamily="50" charset="-128"/>
                <a:ea typeface="メイリオ" panose="020B0604030504040204" pitchFamily="50" charset="-128"/>
                <a:cs typeface="メイリオ" panose="020B0604030504040204" pitchFamily="50" charset="-128"/>
              </a:rPr>
              <a:t>状況・</a:t>
            </a:r>
            <a:r>
              <a:rPr lang="ja-JP" altLang="en-US" sz="1200" b="1" dirty="0">
                <a:solidFill>
                  <a:srgbClr val="021E5E"/>
                </a:solidFill>
                <a:latin typeface="メイリオ" panose="020B0604030504040204" pitchFamily="50" charset="-128"/>
                <a:ea typeface="メイリオ" panose="020B0604030504040204" pitchFamily="50" charset="-128"/>
                <a:cs typeface="メイリオ" panose="020B0604030504040204" pitchFamily="50" charset="-128"/>
              </a:rPr>
              <a:t>・・・・・・Ｐ２</a:t>
            </a:r>
            <a:endParaRPr lang="en-US" altLang="ja-JP" sz="1200" b="1" dirty="0">
              <a:solidFill>
                <a:srgbClr val="021E5E"/>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ct val="120000"/>
              </a:lnSpc>
            </a:pPr>
            <a:r>
              <a:rPr kumimoji="1" lang="ja-JP" altLang="en-US" sz="1200" b="1" dirty="0">
                <a:solidFill>
                  <a:srgbClr val="021E5E"/>
                </a:solidFill>
                <a:latin typeface="メイリオ" panose="020B0604030504040204" pitchFamily="50" charset="-128"/>
                <a:ea typeface="メイリオ" panose="020B0604030504040204" pitchFamily="50" charset="-128"/>
                <a:cs typeface="メイリオ" panose="020B0604030504040204" pitchFamily="50" charset="-128"/>
              </a:rPr>
              <a:t>２</a:t>
            </a:r>
            <a:r>
              <a:rPr kumimoji="1" lang="ja-JP" altLang="en-US" sz="1200" b="1" dirty="0" smtClean="0">
                <a:solidFill>
                  <a:srgbClr val="021E5E"/>
                </a:solidFill>
                <a:latin typeface="メイリオ" panose="020B0604030504040204" pitchFamily="50" charset="-128"/>
                <a:ea typeface="メイリオ" panose="020B0604030504040204" pitchFamily="50" charset="-128"/>
                <a:cs typeface="メイリオ" panose="020B0604030504040204" pitchFamily="50" charset="-128"/>
              </a:rPr>
              <a:t>．転職指針の背景とポイント</a:t>
            </a:r>
            <a:r>
              <a:rPr lang="ja-JP" altLang="en-US" sz="1200" b="1" dirty="0" smtClean="0">
                <a:solidFill>
                  <a:srgbClr val="021E5E"/>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dirty="0">
                <a:solidFill>
                  <a:srgbClr val="021E5E"/>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200" b="1" dirty="0">
                <a:solidFill>
                  <a:srgbClr val="021E5E"/>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200" b="1" dirty="0" smtClean="0">
                <a:solidFill>
                  <a:srgbClr val="021E5E"/>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dirty="0" smtClean="0">
                <a:solidFill>
                  <a:srgbClr val="021E5E"/>
                </a:solidFill>
                <a:latin typeface="メイリオ" panose="020B0604030504040204" pitchFamily="50" charset="-128"/>
                <a:ea typeface="メイリオ" panose="020B0604030504040204" pitchFamily="50" charset="-128"/>
                <a:cs typeface="メイリオ" panose="020B0604030504040204" pitchFamily="50" charset="-128"/>
              </a:rPr>
              <a:t>Ｐ３～４</a:t>
            </a:r>
            <a:endParaRPr lang="en-US" altLang="ja-JP" sz="1200" b="1" dirty="0">
              <a:solidFill>
                <a:srgbClr val="021E5E"/>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ct val="120000"/>
              </a:lnSpc>
            </a:pPr>
            <a:r>
              <a:rPr kumimoji="1" lang="ja-JP" altLang="en-US" sz="1200" b="1" dirty="0">
                <a:solidFill>
                  <a:srgbClr val="021E5E"/>
                </a:solidFill>
                <a:latin typeface="メイリオ" panose="020B0604030504040204" pitchFamily="50" charset="-128"/>
                <a:ea typeface="メイリオ" panose="020B0604030504040204" pitchFamily="50" charset="-128"/>
                <a:cs typeface="メイリオ" panose="020B0604030504040204" pitchFamily="50" charset="-128"/>
              </a:rPr>
              <a:t>３</a:t>
            </a:r>
            <a:r>
              <a:rPr kumimoji="1" lang="en-US" altLang="ja-JP" sz="1200" b="1" dirty="0">
                <a:solidFill>
                  <a:srgbClr val="021E5E"/>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dirty="0">
                <a:solidFill>
                  <a:srgbClr val="021E5E"/>
                </a:solidFill>
                <a:latin typeface="メイリオ" panose="020B0604030504040204" pitchFamily="50" charset="-128"/>
                <a:ea typeface="メイリオ" panose="020B0604030504040204" pitchFamily="50" charset="-128"/>
                <a:cs typeface="メイリオ" panose="020B0604030504040204" pitchFamily="50" charset="-128"/>
              </a:rPr>
              <a:t>  中途採用</a:t>
            </a:r>
            <a:r>
              <a:rPr lang="ja-JP" altLang="en-US" sz="1200" b="1" dirty="0" smtClean="0">
                <a:solidFill>
                  <a:srgbClr val="021E5E"/>
                </a:solidFill>
                <a:latin typeface="メイリオ" panose="020B0604030504040204" pitchFamily="50" charset="-128"/>
                <a:ea typeface="メイリオ" panose="020B0604030504040204" pitchFamily="50" charset="-128"/>
                <a:cs typeface="メイリオ" panose="020B0604030504040204" pitchFamily="50" charset="-128"/>
              </a:rPr>
              <a:t>の好事例・・・・・・・・・・</a:t>
            </a:r>
            <a:r>
              <a:rPr lang="ja-JP" altLang="en-US" sz="1200" b="1" dirty="0">
                <a:solidFill>
                  <a:srgbClr val="021E5E"/>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dirty="0" smtClean="0">
                <a:solidFill>
                  <a:srgbClr val="021E5E"/>
                </a:solidFill>
                <a:latin typeface="メイリオ" panose="020B0604030504040204" pitchFamily="50" charset="-128"/>
                <a:ea typeface="メイリオ" panose="020B0604030504040204" pitchFamily="50" charset="-128"/>
                <a:cs typeface="メイリオ" panose="020B0604030504040204" pitchFamily="50" charset="-128"/>
              </a:rPr>
              <a:t>Ｐ５～７</a:t>
            </a:r>
            <a:endParaRPr kumimoji="1" lang="ja-JP" altLang="en-US" sz="1200" b="1" dirty="0">
              <a:solidFill>
                <a:srgbClr val="021E5E"/>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0" name="テキスト ボックス 49"/>
          <p:cNvSpPr txBox="1"/>
          <p:nvPr/>
        </p:nvSpPr>
        <p:spPr>
          <a:xfrm>
            <a:off x="44624" y="864000"/>
            <a:ext cx="6948785" cy="523220"/>
          </a:xfrm>
          <a:prstGeom prst="rect">
            <a:avLst/>
          </a:prstGeom>
          <a:noFill/>
        </p:spPr>
        <p:txBody>
          <a:bodyPr wrap="square" rtlCol="0">
            <a:spAutoFit/>
          </a:bodyPr>
          <a:lstStyle/>
          <a:p>
            <a:pPr algn="ctr"/>
            <a:r>
              <a:rPr lang="ja-JP" altLang="en-US" sz="2800" b="1" dirty="0">
                <a:latin typeface="メイリオ" panose="020B0604030504040204" pitchFamily="50" charset="-128"/>
                <a:ea typeface="メイリオ" panose="020B0604030504040204" pitchFamily="50" charset="-128"/>
                <a:cs typeface="メイリオ" panose="020B0604030504040204" pitchFamily="50" charset="-128"/>
              </a:rPr>
              <a:t>転職者の活躍に注目が集まっています</a:t>
            </a:r>
            <a:r>
              <a:rPr lang="ja-JP" altLang="en-US" sz="2800" b="1" dirty="0" smtClean="0">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dirty="0"/>
          </a:p>
        </p:txBody>
      </p:sp>
      <p:sp>
        <p:nvSpPr>
          <p:cNvPr id="45" name="テキスト ボックス 44"/>
          <p:cNvSpPr txBox="1"/>
          <p:nvPr/>
        </p:nvSpPr>
        <p:spPr>
          <a:xfrm>
            <a:off x="332657" y="416496"/>
            <a:ext cx="6192687" cy="473206"/>
          </a:xfrm>
          <a:prstGeom prst="rect">
            <a:avLst/>
          </a:prstGeom>
          <a:noFill/>
        </p:spPr>
        <p:txBody>
          <a:bodyPr wrap="square" rtlCol="0">
            <a:spAutoFit/>
          </a:bodyPr>
          <a:lstStyle/>
          <a:p>
            <a:pPr algn="ctr">
              <a:lnSpc>
                <a:spcPct val="150000"/>
              </a:lnSpc>
            </a:pPr>
            <a:r>
              <a:rPr lang="en-US" altLang="ja-JP" b="1" dirty="0" smtClean="0">
                <a:latin typeface="メイリオ" pitchFamily="50" charset="-128"/>
                <a:ea typeface="メイリオ" pitchFamily="50" charset="-128"/>
              </a:rPr>
              <a:t>―</a:t>
            </a:r>
            <a:r>
              <a:rPr lang="ja-JP" altLang="en-US" b="1" dirty="0" smtClean="0">
                <a:latin typeface="メイリオ" pitchFamily="50" charset="-128"/>
                <a:ea typeface="メイリオ" pitchFamily="50" charset="-128"/>
              </a:rPr>
              <a:t> ご存じですか？</a:t>
            </a:r>
            <a:r>
              <a:rPr lang="en-US" altLang="ja-JP" b="1" dirty="0" smtClean="0">
                <a:latin typeface="メイリオ" pitchFamily="50" charset="-128"/>
                <a:ea typeface="メイリオ" pitchFamily="50" charset="-128"/>
              </a:rPr>
              <a:t>―</a:t>
            </a:r>
            <a:endParaRPr kumimoji="1" lang="ja-JP" altLang="en-US" dirty="0"/>
          </a:p>
        </p:txBody>
      </p:sp>
      <p:sp>
        <p:nvSpPr>
          <p:cNvPr id="47" name="テキスト ボックス 46"/>
          <p:cNvSpPr txBox="1"/>
          <p:nvPr/>
        </p:nvSpPr>
        <p:spPr>
          <a:xfrm>
            <a:off x="188641" y="2853298"/>
            <a:ext cx="6480720" cy="553998"/>
          </a:xfrm>
          <a:prstGeom prst="rect">
            <a:avLst/>
          </a:prstGeom>
          <a:noFill/>
        </p:spPr>
        <p:txBody>
          <a:bodyPr wrap="square" rtlCol="0">
            <a:spAutoFit/>
          </a:bodyPr>
          <a:lstStyle/>
          <a:p>
            <a:pPr algn="ctr">
              <a:lnSpc>
                <a:spcPct val="150000"/>
              </a:lnSpc>
            </a:pPr>
            <a:r>
              <a:rPr lang="ja-JP" altLang="en-US" sz="2000" b="1" dirty="0" smtClean="0">
                <a:latin typeface="メイリオ" pitchFamily="50" charset="-128"/>
                <a:ea typeface="メイリオ" pitchFamily="50" charset="-128"/>
              </a:rPr>
              <a:t> </a:t>
            </a:r>
            <a:r>
              <a:rPr lang="ja-JP" altLang="en-US" sz="2000" b="1" dirty="0">
                <a:latin typeface="メイリオ" pitchFamily="50" charset="-128"/>
                <a:ea typeface="メイリオ" pitchFamily="50" charset="-128"/>
              </a:rPr>
              <a:t>年齢にかかわりなく</a:t>
            </a:r>
            <a:r>
              <a:rPr lang="ja-JP" altLang="en-US" sz="2000" b="1" dirty="0" smtClean="0">
                <a:latin typeface="メイリオ" pitchFamily="50" charset="-128"/>
                <a:ea typeface="メイリオ" pitchFamily="50" charset="-128"/>
              </a:rPr>
              <a:t>、必要</a:t>
            </a:r>
            <a:r>
              <a:rPr lang="ja-JP" altLang="en-US" sz="2000" b="1" dirty="0">
                <a:latin typeface="メイリオ" pitchFamily="50" charset="-128"/>
                <a:ea typeface="メイリオ" pitchFamily="50" charset="-128"/>
              </a:rPr>
              <a:t>な人材の確保</a:t>
            </a:r>
            <a:r>
              <a:rPr lang="ja-JP" altLang="en-US" sz="2000" b="1" dirty="0" smtClean="0">
                <a:latin typeface="メイリオ" pitchFamily="50" charset="-128"/>
                <a:ea typeface="メイリオ" pitchFamily="50" charset="-128"/>
              </a:rPr>
              <a:t>を </a:t>
            </a:r>
            <a:r>
              <a:rPr lang="en-US" altLang="ja-JP" sz="2000" b="1" dirty="0" smtClean="0">
                <a:latin typeface="メイリオ" pitchFamily="50" charset="-128"/>
                <a:ea typeface="メイリオ" pitchFamily="50" charset="-128"/>
              </a:rPr>
              <a:t>!!</a:t>
            </a:r>
            <a:endParaRPr kumimoji="1" lang="ja-JP" altLang="en-US" sz="2000" dirty="0"/>
          </a:p>
        </p:txBody>
      </p:sp>
      <p:cxnSp>
        <p:nvCxnSpPr>
          <p:cNvPr id="9" name="直線コネクタ 8"/>
          <p:cNvCxnSpPr/>
          <p:nvPr/>
        </p:nvCxnSpPr>
        <p:spPr>
          <a:xfrm>
            <a:off x="432000" y="4356000"/>
            <a:ext cx="6012000" cy="0"/>
          </a:xfrm>
          <a:prstGeom prst="line">
            <a:avLst/>
          </a:prstGeom>
          <a:ln w="6350">
            <a:solidFill>
              <a:srgbClr val="002060"/>
            </a:solidFill>
            <a:prstDash val="sysDash"/>
          </a:ln>
        </p:spPr>
        <p:style>
          <a:lnRef idx="1">
            <a:schemeClr val="accent1"/>
          </a:lnRef>
          <a:fillRef idx="0">
            <a:schemeClr val="accent1"/>
          </a:fillRef>
          <a:effectRef idx="0">
            <a:schemeClr val="accent1"/>
          </a:effectRef>
          <a:fontRef idx="minor">
            <a:schemeClr val="tx1"/>
          </a:fontRef>
        </p:style>
      </p:cxnSp>
      <p:cxnSp>
        <p:nvCxnSpPr>
          <p:cNvPr id="48" name="直線コネクタ 47"/>
          <p:cNvCxnSpPr/>
          <p:nvPr/>
        </p:nvCxnSpPr>
        <p:spPr>
          <a:xfrm>
            <a:off x="432000" y="5313040"/>
            <a:ext cx="6012000" cy="0"/>
          </a:xfrm>
          <a:prstGeom prst="line">
            <a:avLst/>
          </a:prstGeom>
          <a:ln w="6350">
            <a:solidFill>
              <a:srgbClr val="002060"/>
            </a:solidFill>
            <a:prstDash val="sysDash"/>
          </a:ln>
        </p:spPr>
        <p:style>
          <a:lnRef idx="1">
            <a:schemeClr val="accent1"/>
          </a:lnRef>
          <a:fillRef idx="0">
            <a:schemeClr val="accent1"/>
          </a:fillRef>
          <a:effectRef idx="0">
            <a:schemeClr val="accent1"/>
          </a:effectRef>
          <a:fontRef idx="minor">
            <a:schemeClr val="tx1"/>
          </a:fontRef>
        </p:style>
      </p:cxnSp>
      <p:cxnSp>
        <p:nvCxnSpPr>
          <p:cNvPr id="49" name="直線コネクタ 48"/>
          <p:cNvCxnSpPr/>
          <p:nvPr/>
        </p:nvCxnSpPr>
        <p:spPr>
          <a:xfrm>
            <a:off x="432000" y="6300000"/>
            <a:ext cx="6012000" cy="0"/>
          </a:xfrm>
          <a:prstGeom prst="line">
            <a:avLst/>
          </a:prstGeom>
          <a:ln w="6350">
            <a:solidFill>
              <a:srgbClr val="002060"/>
            </a:solidFill>
            <a:prstDash val="sysDash"/>
          </a:ln>
        </p:spPr>
        <p:style>
          <a:lnRef idx="1">
            <a:schemeClr val="accent1"/>
          </a:lnRef>
          <a:fillRef idx="0">
            <a:schemeClr val="accent1"/>
          </a:fillRef>
          <a:effectRef idx="0">
            <a:schemeClr val="accent1"/>
          </a:effectRef>
          <a:fontRef idx="minor">
            <a:schemeClr val="tx1"/>
          </a:fontRef>
        </p:style>
      </p:cxnSp>
      <p:cxnSp>
        <p:nvCxnSpPr>
          <p:cNvPr id="51" name="直線コネクタ 50"/>
          <p:cNvCxnSpPr/>
          <p:nvPr/>
        </p:nvCxnSpPr>
        <p:spPr>
          <a:xfrm>
            <a:off x="432000" y="7020000"/>
            <a:ext cx="6012000" cy="0"/>
          </a:xfrm>
          <a:prstGeom prst="line">
            <a:avLst/>
          </a:prstGeom>
          <a:ln w="6350">
            <a:solidFill>
              <a:srgbClr val="002060"/>
            </a:solidFill>
            <a:prstDash val="sysDash"/>
          </a:ln>
        </p:spPr>
        <p:style>
          <a:lnRef idx="1">
            <a:schemeClr val="accent1"/>
          </a:lnRef>
          <a:fillRef idx="0">
            <a:schemeClr val="accent1"/>
          </a:fillRef>
          <a:effectRef idx="0">
            <a:schemeClr val="accent1"/>
          </a:effectRef>
          <a:fontRef idx="minor">
            <a:schemeClr val="tx1"/>
          </a:fontRef>
        </p:style>
      </p:cxnSp>
      <p:cxnSp>
        <p:nvCxnSpPr>
          <p:cNvPr id="52" name="直線コネクタ 51"/>
          <p:cNvCxnSpPr/>
          <p:nvPr/>
        </p:nvCxnSpPr>
        <p:spPr>
          <a:xfrm>
            <a:off x="432000" y="7794000"/>
            <a:ext cx="6012000" cy="0"/>
          </a:xfrm>
          <a:prstGeom prst="line">
            <a:avLst/>
          </a:prstGeom>
          <a:ln w="6350">
            <a:solidFill>
              <a:srgbClr val="002060"/>
            </a:solidFill>
            <a:prstDash val="sysDash"/>
          </a:ln>
        </p:spPr>
        <p:style>
          <a:lnRef idx="1">
            <a:schemeClr val="accent1"/>
          </a:lnRef>
          <a:fillRef idx="0">
            <a:schemeClr val="accent1"/>
          </a:fillRef>
          <a:effectRef idx="0">
            <a:schemeClr val="accent1"/>
          </a:effectRef>
          <a:fontRef idx="minor">
            <a:schemeClr val="tx1"/>
          </a:fontRef>
        </p:style>
      </p:cxnSp>
      <p:sp>
        <p:nvSpPr>
          <p:cNvPr id="12" name="ホームベース 11"/>
          <p:cNvSpPr/>
          <p:nvPr/>
        </p:nvSpPr>
        <p:spPr>
          <a:xfrm>
            <a:off x="188641" y="8008958"/>
            <a:ext cx="1891963" cy="576000"/>
          </a:xfrm>
          <a:prstGeom prst="homePlate">
            <a:avLst>
              <a:gd name="adj" fmla="val 37324"/>
            </a:avLst>
          </a:prstGeom>
          <a:solidFill>
            <a:srgbClr val="002060"/>
          </a:solidFill>
          <a:ln>
            <a:noFill/>
          </a:ln>
          <a:effectLst/>
        </p:spPr>
        <p:style>
          <a:lnRef idx="3">
            <a:schemeClr val="lt1"/>
          </a:lnRef>
          <a:fillRef idx="1">
            <a:schemeClr val="accent2"/>
          </a:fillRef>
          <a:effectRef idx="1">
            <a:schemeClr val="accent2"/>
          </a:effectRef>
          <a:fontRef idx="minor">
            <a:schemeClr val="lt1"/>
          </a:fontRef>
        </p:style>
        <p:txBody>
          <a:bodyPr tIns="54000" bIns="0" rtlCol="0" anchor="ctr" anchorCtr="0"/>
          <a:lstStyle/>
          <a:p>
            <a:pPr algn="ctr">
              <a:lnSpc>
                <a:spcPct val="110000"/>
              </a:lnSpc>
            </a:pPr>
            <a:r>
              <a:rPr lang="ja-JP" altLang="en-US" sz="13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このリーフレット</a:t>
            </a:r>
            <a:endParaRPr lang="en-US" altLang="ja-JP" sz="13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pPr algn="ctr">
              <a:lnSpc>
                <a:spcPct val="110000"/>
              </a:lnSpc>
            </a:pPr>
            <a:r>
              <a:rPr lang="ja-JP" altLang="en-US" sz="13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の内容</a:t>
            </a:r>
            <a:endParaRPr lang="ja-JP" altLang="en-US" sz="13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288114148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角丸四角形 23"/>
          <p:cNvSpPr/>
          <p:nvPr/>
        </p:nvSpPr>
        <p:spPr>
          <a:xfrm>
            <a:off x="188640" y="128464"/>
            <a:ext cx="6480448" cy="468276"/>
          </a:xfrm>
          <a:prstGeom prst="roundRect">
            <a:avLst/>
          </a:prstGeom>
          <a:solidFill>
            <a:srgbClr val="C0504D"/>
          </a:solidFill>
          <a:ln>
            <a:noFill/>
          </a:ln>
          <a:effectLst/>
        </p:spPr>
        <p:style>
          <a:lnRef idx="3">
            <a:schemeClr val="lt1"/>
          </a:lnRef>
          <a:fillRef idx="1">
            <a:schemeClr val="accent2"/>
          </a:fillRef>
          <a:effectRef idx="1">
            <a:schemeClr val="accent2"/>
          </a:effectRef>
          <a:fontRef idx="minor">
            <a:schemeClr val="lt1"/>
          </a:fontRef>
        </p:style>
        <p:txBody>
          <a:bodyPr lIns="180000" tIns="36000" rtlCol="0" anchor="ctr" anchorCtr="0"/>
          <a:lstStyle/>
          <a:p>
            <a:pPr algn="ctr"/>
            <a:r>
              <a:rPr lang="ja-JP" altLang="en-US" sz="2400" spc="-120" dirty="0">
                <a:latin typeface="ＤＦ特太ゴシック体" panose="020B0509000000000000" pitchFamily="49" charset="-128"/>
                <a:ea typeface="ＤＦ特太ゴシック体" panose="020B0509000000000000" pitchFamily="49" charset="-128"/>
                <a:cs typeface="メイリオ" panose="020B0604030504040204" pitchFamily="50" charset="-128"/>
              </a:rPr>
              <a:t>データで見る転職・再就職の状況 </a:t>
            </a:r>
          </a:p>
        </p:txBody>
      </p:sp>
      <p:sp>
        <p:nvSpPr>
          <p:cNvPr id="50" name="スライド番号プレースホルダ 49"/>
          <p:cNvSpPr>
            <a:spLocks noGrp="1"/>
          </p:cNvSpPr>
          <p:nvPr>
            <p:ph type="sldNum" sz="quarter" idx="12"/>
          </p:nvPr>
        </p:nvSpPr>
        <p:spPr/>
        <p:txBody>
          <a:bodyPr/>
          <a:lstStyle/>
          <a:p>
            <a:fld id="{5257D7FA-C634-4D74-AC8F-65C7EB806FB4}" type="slidenum">
              <a:rPr lang="ja-JP" altLang="en-US" smtClean="0">
                <a:solidFill>
                  <a:prstClr val="black"/>
                </a:solidFill>
              </a:rPr>
              <a:pPr/>
              <a:t>2</a:t>
            </a:fld>
            <a:endParaRPr lang="ja-JP" altLang="en-US" dirty="0">
              <a:solidFill>
                <a:prstClr val="black"/>
              </a:solidFill>
            </a:endParaRPr>
          </a:p>
        </p:txBody>
      </p:sp>
      <p:sp>
        <p:nvSpPr>
          <p:cNvPr id="55" name="テキスト ボックス 54"/>
          <p:cNvSpPr txBox="1"/>
          <p:nvPr/>
        </p:nvSpPr>
        <p:spPr>
          <a:xfrm>
            <a:off x="188640" y="920552"/>
            <a:ext cx="6480720" cy="3384376"/>
          </a:xfrm>
          <a:prstGeom prst="rect">
            <a:avLst/>
          </a:prstGeom>
          <a:solidFill>
            <a:srgbClr val="FAF0F0"/>
          </a:solidFill>
          <a:ln w="19050">
            <a:solidFill>
              <a:srgbClr val="002060"/>
            </a:solidFill>
          </a:ln>
        </p:spPr>
        <p:txBody>
          <a:bodyPr wrap="square" lIns="216000" rIns="216000" rtlCol="0">
            <a:noAutofit/>
          </a:bodyPr>
          <a:lstStyle/>
          <a:p>
            <a:pPr marL="180975" indent="-180975"/>
            <a:endParaRPr lang="en-US" altLang="ja-JP" sz="1400" dirty="0"/>
          </a:p>
          <a:p>
            <a:pPr marL="180975" indent="-180975">
              <a:lnSpc>
                <a:spcPts val="600"/>
              </a:lnSpc>
            </a:pPr>
            <a:endParaRPr lang="ja-JP" altLang="en-US" sz="1400" dirty="0"/>
          </a:p>
          <a:p>
            <a:pPr marL="180975" indent="-180975" algn="just"/>
            <a:r>
              <a:rPr lang="ja-JP" altLang="en-US" sz="1400" dirty="0" smtClean="0">
                <a:latin typeface="メイリオ" pitchFamily="50" charset="-128"/>
                <a:ea typeface="メイリオ" pitchFamily="50" charset="-128"/>
              </a:rPr>
              <a:t>　</a:t>
            </a:r>
            <a:r>
              <a:rPr lang="en-US" altLang="ja-JP" sz="1400" dirty="0" smtClean="0">
                <a:latin typeface="メイリオ" pitchFamily="50" charset="-128"/>
                <a:ea typeface="メイリオ" pitchFamily="50" charset="-128"/>
              </a:rPr>
              <a:t>2016</a:t>
            </a:r>
            <a:r>
              <a:rPr lang="ja-JP" altLang="en-US" sz="1400" dirty="0" smtClean="0">
                <a:latin typeface="メイリオ" pitchFamily="50" charset="-128"/>
                <a:ea typeface="メイリオ" pitchFamily="50" charset="-128"/>
              </a:rPr>
              <a:t>年の調査では</a:t>
            </a:r>
            <a:r>
              <a:rPr lang="ja-JP" altLang="en-US" sz="1400" dirty="0">
                <a:latin typeface="メイリオ" pitchFamily="50" charset="-128"/>
                <a:ea typeface="メイリオ" pitchFamily="50" charset="-128"/>
              </a:rPr>
              <a:t>、</a:t>
            </a:r>
            <a:r>
              <a:rPr lang="ja-JP" altLang="en-US" sz="1400" dirty="0" smtClean="0">
                <a:latin typeface="メイリオ" pitchFamily="50" charset="-128"/>
                <a:ea typeface="メイリオ" pitchFamily="50" charset="-128"/>
              </a:rPr>
              <a:t>１年間</a:t>
            </a:r>
            <a:r>
              <a:rPr lang="ja-JP" altLang="en-US" sz="1400" dirty="0">
                <a:latin typeface="メイリオ" pitchFamily="50" charset="-128"/>
                <a:ea typeface="メイリオ" pitchFamily="50" charset="-128"/>
              </a:rPr>
              <a:t>に仕事に</a:t>
            </a:r>
            <a:r>
              <a:rPr lang="ja-JP" altLang="en-US" sz="1400" dirty="0" smtClean="0">
                <a:latin typeface="メイリオ" pitchFamily="50" charset="-128"/>
                <a:ea typeface="メイリオ" pitchFamily="50" charset="-128"/>
              </a:rPr>
              <a:t>就いた方（</a:t>
            </a:r>
            <a:r>
              <a:rPr lang="ja-JP" altLang="en-US" sz="1400" dirty="0">
                <a:latin typeface="メイリオ" pitchFamily="50" charset="-128"/>
                <a:ea typeface="メイリオ" pitchFamily="50" charset="-128"/>
              </a:rPr>
              <a:t>入職者）のうち</a:t>
            </a:r>
            <a:r>
              <a:rPr lang="ja-JP" altLang="en-US" sz="1400" dirty="0" smtClean="0">
                <a:latin typeface="メイリオ" pitchFamily="50" charset="-128"/>
                <a:ea typeface="メイリオ" pitchFamily="50" charset="-128"/>
              </a:rPr>
              <a:t>、</a:t>
            </a:r>
            <a:endParaRPr lang="en-US" altLang="ja-JP" sz="1400" dirty="0" smtClean="0">
              <a:latin typeface="メイリオ" pitchFamily="50" charset="-128"/>
              <a:ea typeface="メイリオ" pitchFamily="50" charset="-128"/>
            </a:endParaRPr>
          </a:p>
          <a:p>
            <a:pPr marL="180975" indent="-180975" algn="just"/>
            <a:r>
              <a:rPr lang="ja-JP" altLang="en-US" sz="1400" b="1" dirty="0" smtClean="0">
                <a:solidFill>
                  <a:srgbClr val="FF0000"/>
                </a:solidFill>
                <a:latin typeface="メイリオ" pitchFamily="50" charset="-128"/>
                <a:ea typeface="メイリオ" pitchFamily="50" charset="-128"/>
              </a:rPr>
              <a:t>　入</a:t>
            </a:r>
            <a:r>
              <a:rPr lang="ja-JP" altLang="en-US" sz="1400" b="1" dirty="0">
                <a:solidFill>
                  <a:srgbClr val="FF0000"/>
                </a:solidFill>
                <a:latin typeface="メイリオ" pitchFamily="50" charset="-128"/>
                <a:ea typeface="メイリオ" pitchFamily="50" charset="-128"/>
              </a:rPr>
              <a:t>職前１年以内</a:t>
            </a:r>
            <a:r>
              <a:rPr lang="ja-JP" altLang="en-US" sz="1400" b="1" dirty="0" smtClean="0">
                <a:solidFill>
                  <a:srgbClr val="FF0000"/>
                </a:solidFill>
                <a:latin typeface="メイリオ" pitchFamily="50" charset="-128"/>
                <a:ea typeface="メイリオ" pitchFamily="50" charset="-128"/>
              </a:rPr>
              <a:t>に就業</a:t>
            </a:r>
            <a:r>
              <a:rPr lang="ja-JP" altLang="en-US" sz="1400" b="1" dirty="0">
                <a:solidFill>
                  <a:srgbClr val="FF0000"/>
                </a:solidFill>
                <a:latin typeface="メイリオ" pitchFamily="50" charset="-128"/>
                <a:ea typeface="メイリオ" pitchFamily="50" charset="-128"/>
              </a:rPr>
              <a:t>経験が</a:t>
            </a:r>
            <a:r>
              <a:rPr lang="ja-JP" altLang="en-US" sz="1400" b="1" dirty="0" smtClean="0">
                <a:solidFill>
                  <a:srgbClr val="FF0000"/>
                </a:solidFill>
                <a:latin typeface="メイリオ" pitchFamily="50" charset="-128"/>
                <a:ea typeface="メイリオ" pitchFamily="50" charset="-128"/>
              </a:rPr>
              <a:t>ある「転職入職者」は</a:t>
            </a:r>
            <a:r>
              <a:rPr lang="ja-JP" altLang="en-US" sz="1400" b="1" dirty="0">
                <a:solidFill>
                  <a:srgbClr val="FF0000"/>
                </a:solidFill>
                <a:latin typeface="メイリオ" pitchFamily="50" charset="-128"/>
                <a:ea typeface="メイリオ" pitchFamily="50" charset="-128"/>
              </a:rPr>
              <a:t>６</a:t>
            </a:r>
            <a:r>
              <a:rPr lang="ja-JP" altLang="en-US" sz="1400" b="1" dirty="0" smtClean="0">
                <a:solidFill>
                  <a:srgbClr val="FF0000"/>
                </a:solidFill>
                <a:latin typeface="メイリオ" pitchFamily="50" charset="-128"/>
                <a:ea typeface="メイリオ" pitchFamily="50" charset="-128"/>
              </a:rPr>
              <a:t>割</a:t>
            </a:r>
            <a:r>
              <a:rPr lang="ja-JP" altLang="en-US" sz="1400" dirty="0">
                <a:latin typeface="メイリオ" pitchFamily="50" charset="-128"/>
                <a:ea typeface="メイリオ" pitchFamily="50" charset="-128"/>
              </a:rPr>
              <a:t>を超えています</a:t>
            </a:r>
            <a:r>
              <a:rPr lang="ja-JP" altLang="en-US" sz="1400" dirty="0" smtClean="0">
                <a:latin typeface="メイリオ" pitchFamily="50" charset="-128"/>
                <a:ea typeface="メイリオ" pitchFamily="50" charset="-128"/>
              </a:rPr>
              <a:t>。</a:t>
            </a:r>
            <a:endParaRPr lang="en-US" altLang="ja-JP" sz="1400" dirty="0" smtClean="0">
              <a:latin typeface="メイリオ" pitchFamily="50" charset="-128"/>
              <a:ea typeface="メイリオ" pitchFamily="50" charset="-128"/>
            </a:endParaRPr>
          </a:p>
          <a:p>
            <a:pPr marL="180975" indent="-180975" algn="just"/>
            <a:r>
              <a:rPr lang="ja-JP" altLang="en-US" sz="1400" dirty="0">
                <a:latin typeface="メイリオ" pitchFamily="50" charset="-128"/>
                <a:ea typeface="メイリオ" pitchFamily="50" charset="-128"/>
              </a:rPr>
              <a:t>　</a:t>
            </a:r>
            <a:r>
              <a:rPr lang="ja-JP" altLang="en-US" sz="1400" dirty="0" smtClean="0">
                <a:latin typeface="メイリオ" pitchFamily="50" charset="-128"/>
                <a:ea typeface="メイリオ" pitchFamily="50" charset="-128"/>
              </a:rPr>
              <a:t>一方</a:t>
            </a:r>
            <a:r>
              <a:rPr lang="ja-JP" altLang="en-US" sz="1400" dirty="0">
                <a:latin typeface="メイリオ" pitchFamily="50" charset="-128"/>
                <a:ea typeface="メイリオ" pitchFamily="50" charset="-128"/>
              </a:rPr>
              <a:t>、新規学卒者は２割以下です。</a:t>
            </a:r>
            <a:endParaRPr lang="en-US" altLang="ja-JP" sz="1400" dirty="0">
              <a:latin typeface="メイリオ" pitchFamily="50" charset="-128"/>
              <a:ea typeface="メイリオ" pitchFamily="50" charset="-128"/>
            </a:endParaRPr>
          </a:p>
          <a:p>
            <a:pPr marL="180975" indent="-180975" algn="just">
              <a:lnSpc>
                <a:spcPts val="1200"/>
              </a:lnSpc>
            </a:pPr>
            <a:endParaRPr lang="en-US" altLang="ja-JP" sz="1400" dirty="0">
              <a:latin typeface="メイリオ" pitchFamily="50" charset="-128"/>
              <a:ea typeface="メイリオ" pitchFamily="50" charset="-128"/>
            </a:endParaRPr>
          </a:p>
          <a:p>
            <a:pPr marL="180975" indent="-180975" algn="just">
              <a:lnSpc>
                <a:spcPts val="1200"/>
              </a:lnSpc>
            </a:pPr>
            <a:endParaRPr lang="en-US" altLang="ja-JP" sz="1400" dirty="0">
              <a:latin typeface="メイリオ" pitchFamily="50" charset="-128"/>
              <a:ea typeface="メイリオ" pitchFamily="50" charset="-128"/>
            </a:endParaRPr>
          </a:p>
        </p:txBody>
      </p:sp>
      <p:sp>
        <p:nvSpPr>
          <p:cNvPr id="56" name="角丸四角形 55"/>
          <p:cNvSpPr/>
          <p:nvPr/>
        </p:nvSpPr>
        <p:spPr>
          <a:xfrm>
            <a:off x="1401812" y="704528"/>
            <a:ext cx="4032448" cy="358383"/>
          </a:xfrm>
          <a:prstGeom prst="roundRect">
            <a:avLst/>
          </a:prstGeom>
          <a:solidFill>
            <a:srgbClr val="021E5E"/>
          </a:solidFill>
          <a:ln w="28575">
            <a:solidFill>
              <a:srgbClr val="002060"/>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sz="1600" dirty="0">
                <a:solidFill>
                  <a:schemeClr val="bg1"/>
                </a:solidFill>
                <a:ea typeface="ＤＨＰ特太ゴシック体" pitchFamily="2" charset="-128"/>
              </a:rPr>
              <a:t>入職者</a:t>
            </a:r>
            <a:r>
              <a:rPr lang="ja-JP" altLang="en-US" sz="1600" dirty="0" smtClean="0">
                <a:solidFill>
                  <a:schemeClr val="bg1"/>
                </a:solidFill>
                <a:ea typeface="ＤＨＰ特太ゴシック体" pitchFamily="2" charset="-128"/>
              </a:rPr>
              <a:t>の６割</a:t>
            </a:r>
            <a:r>
              <a:rPr lang="ja-JP" altLang="en-US" sz="1600" dirty="0">
                <a:solidFill>
                  <a:schemeClr val="bg1"/>
                </a:solidFill>
                <a:ea typeface="ＤＨＰ特太ゴシック体" pitchFamily="2" charset="-128"/>
              </a:rPr>
              <a:t>以上が転職者</a:t>
            </a:r>
            <a:endParaRPr kumimoji="1" lang="ja-JP" altLang="en-US" sz="1600" dirty="0">
              <a:solidFill>
                <a:schemeClr val="bg1"/>
              </a:solidFill>
            </a:endParaRPr>
          </a:p>
        </p:txBody>
      </p:sp>
      <p:sp>
        <p:nvSpPr>
          <p:cNvPr id="64" name="右矢印 63"/>
          <p:cNvSpPr/>
          <p:nvPr/>
        </p:nvSpPr>
        <p:spPr>
          <a:xfrm>
            <a:off x="188912" y="9072264"/>
            <a:ext cx="6480175" cy="561256"/>
          </a:xfrm>
          <a:prstGeom prst="rightArrow">
            <a:avLst>
              <a:gd name="adj1" fmla="val 49945"/>
              <a:gd name="adj2" fmla="val 69901"/>
            </a:avLst>
          </a:prstGeom>
          <a:noFill/>
          <a:ln w="12700">
            <a:solidFill>
              <a:srgbClr val="C0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i="1" dirty="0">
                <a:solidFill>
                  <a:srgbClr val="C00000"/>
                </a:solidFill>
              </a:rPr>
              <a:t>  </a:t>
            </a:r>
            <a:r>
              <a:rPr lang="ja-JP" altLang="en-US" sz="1600" i="1" dirty="0">
                <a:solidFill>
                  <a:srgbClr val="FF0000"/>
                </a:solidFill>
              </a:rPr>
              <a:t> </a:t>
            </a:r>
            <a:r>
              <a:rPr lang="ja-JP" altLang="en-US" sz="1600" i="1" dirty="0" smtClean="0">
                <a:solidFill>
                  <a:srgbClr val="FF0000"/>
                </a:solidFill>
              </a:rPr>
              <a:t>次ページから、転職</a:t>
            </a:r>
            <a:r>
              <a:rPr lang="ja-JP" altLang="en-US" sz="1400" i="1" dirty="0">
                <a:solidFill>
                  <a:srgbClr val="FF0000"/>
                </a:solidFill>
              </a:rPr>
              <a:t>指針</a:t>
            </a:r>
            <a:r>
              <a:rPr lang="ja-JP" altLang="en-US" sz="1400" i="1" dirty="0" smtClean="0">
                <a:solidFill>
                  <a:srgbClr val="FF0000"/>
                </a:solidFill>
              </a:rPr>
              <a:t>と中途</a:t>
            </a:r>
            <a:r>
              <a:rPr lang="ja-JP" altLang="en-US" sz="1400" i="1" dirty="0">
                <a:solidFill>
                  <a:srgbClr val="FF0000"/>
                </a:solidFill>
              </a:rPr>
              <a:t>採用の</a:t>
            </a:r>
            <a:r>
              <a:rPr lang="ja-JP" altLang="en-US" sz="1400" i="1" dirty="0" smtClean="0">
                <a:solidFill>
                  <a:srgbClr val="FF0000"/>
                </a:solidFill>
              </a:rPr>
              <a:t>好事例をご紹介</a:t>
            </a:r>
            <a:r>
              <a:rPr lang="ja-JP" altLang="en-US" sz="1400" i="1" dirty="0">
                <a:solidFill>
                  <a:srgbClr val="FF0000"/>
                </a:solidFill>
              </a:rPr>
              <a:t>します！！</a:t>
            </a:r>
            <a:endParaRPr kumimoji="1" lang="ja-JP" altLang="en-US" sz="1400" i="1" dirty="0">
              <a:solidFill>
                <a:srgbClr val="FF0000"/>
              </a:solidFill>
            </a:endParaRPr>
          </a:p>
        </p:txBody>
      </p:sp>
      <p:sp>
        <p:nvSpPr>
          <p:cNvPr id="19" name="テキスト ボックス 18"/>
          <p:cNvSpPr txBox="1"/>
          <p:nvPr/>
        </p:nvSpPr>
        <p:spPr>
          <a:xfrm>
            <a:off x="188913" y="4628135"/>
            <a:ext cx="6480720" cy="4285305"/>
          </a:xfrm>
          <a:prstGeom prst="rect">
            <a:avLst/>
          </a:prstGeom>
          <a:solidFill>
            <a:srgbClr val="FAF0F0"/>
          </a:solidFill>
          <a:ln w="19050">
            <a:solidFill>
              <a:srgbClr val="002060"/>
            </a:solidFill>
          </a:ln>
        </p:spPr>
        <p:txBody>
          <a:bodyPr wrap="square" lIns="216000" rIns="216000" rtlCol="0">
            <a:noAutofit/>
          </a:bodyPr>
          <a:lstStyle/>
          <a:p>
            <a:pPr algn="just">
              <a:lnSpc>
                <a:spcPts val="1800"/>
              </a:lnSpc>
            </a:pPr>
            <a:endParaRPr lang="en-US" altLang="ja-JP" sz="1400" b="1" dirty="0"/>
          </a:p>
          <a:p>
            <a:pPr marL="180975" indent="-180975" algn="just">
              <a:lnSpc>
                <a:spcPts val="300"/>
              </a:lnSpc>
            </a:pPr>
            <a:endParaRPr lang="en-US" altLang="ja-JP" sz="1050" dirty="0">
              <a:latin typeface="メイリオ" pitchFamily="50" charset="-128"/>
              <a:ea typeface="メイリオ" pitchFamily="50" charset="-128"/>
            </a:endParaRPr>
          </a:p>
          <a:p>
            <a:pPr marL="180975" indent="-180975" algn="just">
              <a:lnSpc>
                <a:spcPts val="1800"/>
              </a:lnSpc>
            </a:pPr>
            <a:r>
              <a:rPr lang="ja-JP" altLang="en-US" sz="1400" dirty="0" smtClean="0">
                <a:latin typeface="メイリオ" pitchFamily="50" charset="-128"/>
                <a:ea typeface="メイリオ" pitchFamily="50" charset="-128"/>
              </a:rPr>
              <a:t>　中小企業</a:t>
            </a:r>
            <a:r>
              <a:rPr lang="ja-JP" altLang="en-US" sz="1400" dirty="0">
                <a:latin typeface="メイリオ" pitchFamily="50" charset="-128"/>
                <a:ea typeface="メイリオ" pitchFamily="50" charset="-128"/>
              </a:rPr>
              <a:t>だけでなく</a:t>
            </a:r>
            <a:r>
              <a:rPr lang="ja-JP" altLang="en-US" sz="1400" dirty="0" smtClean="0">
                <a:latin typeface="メイリオ" pitchFamily="50" charset="-128"/>
                <a:ea typeface="メイリオ" pitchFamily="50" charset="-128"/>
              </a:rPr>
              <a:t>、</a:t>
            </a:r>
            <a:r>
              <a:rPr lang="ja-JP" altLang="en-US" sz="1400" b="1" dirty="0">
                <a:solidFill>
                  <a:srgbClr val="FF0000"/>
                </a:solidFill>
                <a:latin typeface="メイリオ" pitchFamily="50" charset="-128"/>
                <a:ea typeface="メイリオ" pitchFamily="50" charset="-128"/>
              </a:rPr>
              <a:t>以前は新規学卒者を中心に採用していた大企業</a:t>
            </a:r>
            <a:r>
              <a:rPr lang="ja-JP" altLang="en-US" sz="1400" b="1" dirty="0" smtClean="0">
                <a:solidFill>
                  <a:srgbClr val="FF0000"/>
                </a:solidFill>
                <a:latin typeface="メイリオ" pitchFamily="50" charset="-128"/>
                <a:ea typeface="メイリオ" pitchFamily="50" charset="-128"/>
              </a:rPr>
              <a:t>に</a:t>
            </a:r>
            <a:endParaRPr lang="en-US" altLang="ja-JP" sz="1400" b="1" dirty="0" smtClean="0">
              <a:solidFill>
                <a:srgbClr val="FF0000"/>
              </a:solidFill>
              <a:latin typeface="メイリオ" pitchFamily="50" charset="-128"/>
              <a:ea typeface="メイリオ" pitchFamily="50" charset="-128"/>
            </a:endParaRPr>
          </a:p>
          <a:p>
            <a:pPr marL="180975" indent="-180975" algn="just">
              <a:lnSpc>
                <a:spcPts val="1800"/>
              </a:lnSpc>
            </a:pPr>
            <a:r>
              <a:rPr lang="ja-JP" altLang="en-US" sz="1400" b="1" dirty="0" smtClean="0">
                <a:solidFill>
                  <a:srgbClr val="FF0000"/>
                </a:solidFill>
                <a:latin typeface="メイリオ" pitchFamily="50" charset="-128"/>
                <a:ea typeface="メイリオ" pitchFamily="50" charset="-128"/>
              </a:rPr>
              <a:t>　おいて</a:t>
            </a:r>
            <a:r>
              <a:rPr lang="ja-JP" altLang="en-US" sz="1400" b="1" dirty="0">
                <a:solidFill>
                  <a:srgbClr val="FF0000"/>
                </a:solidFill>
                <a:latin typeface="メイリオ" pitchFamily="50" charset="-128"/>
                <a:ea typeface="メイリオ" pitchFamily="50" charset="-128"/>
              </a:rPr>
              <a:t>も、転職・再就職者の採用</a:t>
            </a:r>
            <a:r>
              <a:rPr lang="ja-JP" altLang="en-US" sz="1400" b="1" dirty="0" smtClean="0">
                <a:solidFill>
                  <a:srgbClr val="FF0000"/>
                </a:solidFill>
                <a:latin typeface="メイリオ" pitchFamily="50" charset="-128"/>
                <a:ea typeface="メイリオ" pitchFamily="50" charset="-128"/>
              </a:rPr>
              <a:t>が</a:t>
            </a:r>
            <a:r>
              <a:rPr lang="ja-JP" altLang="en-US" sz="1400" b="1" dirty="0">
                <a:solidFill>
                  <a:srgbClr val="FF0000"/>
                </a:solidFill>
                <a:latin typeface="メイリオ" pitchFamily="50" charset="-128"/>
                <a:ea typeface="メイリオ" pitchFamily="50" charset="-128"/>
              </a:rPr>
              <a:t>増加</a:t>
            </a:r>
            <a:r>
              <a:rPr lang="ja-JP" altLang="en-US" sz="1400" b="1" dirty="0" smtClean="0">
                <a:solidFill>
                  <a:srgbClr val="FF0000"/>
                </a:solidFill>
                <a:latin typeface="メイリオ" pitchFamily="50" charset="-128"/>
                <a:ea typeface="メイリオ" pitchFamily="50" charset="-128"/>
              </a:rPr>
              <a:t>傾向</a:t>
            </a:r>
            <a:r>
              <a:rPr lang="ja-JP" altLang="en-US" sz="1400" dirty="0" smtClean="0">
                <a:latin typeface="メイリオ" pitchFamily="50" charset="-128"/>
                <a:ea typeface="メイリオ" pitchFamily="50" charset="-128"/>
              </a:rPr>
              <a:t>にあります。</a:t>
            </a:r>
            <a:r>
              <a:rPr lang="ja-JP" altLang="en-US" sz="1400" b="1" u="sng" dirty="0">
                <a:latin typeface="メイリオ" pitchFamily="50" charset="-128"/>
                <a:ea typeface="メイリオ" pitchFamily="50" charset="-128"/>
              </a:rPr>
              <a:t>　</a:t>
            </a:r>
            <a:endParaRPr lang="en-US" altLang="ja-JP" sz="1400" b="1" u="sng" dirty="0">
              <a:latin typeface="メイリオ" pitchFamily="50" charset="-128"/>
              <a:ea typeface="メイリオ" pitchFamily="50" charset="-128"/>
            </a:endParaRPr>
          </a:p>
          <a:p>
            <a:pPr algn="just">
              <a:lnSpc>
                <a:spcPts val="1800"/>
              </a:lnSpc>
            </a:pPr>
            <a:endParaRPr lang="en-US" altLang="ja-JP" sz="1400" b="1" u="sng" dirty="0">
              <a:latin typeface="メイリオ" pitchFamily="50" charset="-128"/>
              <a:ea typeface="メイリオ" pitchFamily="50" charset="-128"/>
            </a:endParaRPr>
          </a:p>
          <a:p>
            <a:pPr algn="just">
              <a:lnSpc>
                <a:spcPts val="1800"/>
              </a:lnSpc>
            </a:pPr>
            <a:endParaRPr lang="en-US" altLang="ja-JP" sz="1400" b="1" u="sng" dirty="0">
              <a:latin typeface="メイリオ" pitchFamily="50" charset="-128"/>
              <a:ea typeface="メイリオ" pitchFamily="50" charset="-128"/>
            </a:endParaRPr>
          </a:p>
          <a:p>
            <a:pPr algn="just">
              <a:lnSpc>
                <a:spcPts val="1800"/>
              </a:lnSpc>
            </a:pPr>
            <a:endParaRPr lang="en-US" altLang="ja-JP" sz="1400" b="1" u="sng" dirty="0">
              <a:latin typeface="メイリオ" pitchFamily="50" charset="-128"/>
              <a:ea typeface="メイリオ" pitchFamily="50" charset="-128"/>
            </a:endParaRPr>
          </a:p>
          <a:p>
            <a:pPr marL="180975" indent="-180975" algn="just">
              <a:lnSpc>
                <a:spcPts val="1200"/>
              </a:lnSpc>
            </a:pPr>
            <a:endParaRPr lang="ja-JP" altLang="en-US" sz="1400" dirty="0">
              <a:latin typeface="メイリオ" pitchFamily="50" charset="-128"/>
              <a:ea typeface="メイリオ" pitchFamily="50" charset="-128"/>
            </a:endParaRPr>
          </a:p>
          <a:p>
            <a:endParaRPr lang="en-US" altLang="ja-JP" sz="1400" dirty="0"/>
          </a:p>
        </p:txBody>
      </p:sp>
      <p:sp>
        <p:nvSpPr>
          <p:cNvPr id="20" name="角丸四角形 19"/>
          <p:cNvSpPr/>
          <p:nvPr/>
        </p:nvSpPr>
        <p:spPr>
          <a:xfrm>
            <a:off x="1401812" y="4448944"/>
            <a:ext cx="4032448" cy="358383"/>
          </a:xfrm>
          <a:prstGeom prst="roundRect">
            <a:avLst/>
          </a:prstGeom>
          <a:solidFill>
            <a:srgbClr val="021E5E"/>
          </a:solidFill>
          <a:ln w="28575">
            <a:solidFill>
              <a:srgbClr val="002060"/>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sz="1600" dirty="0">
                <a:solidFill>
                  <a:schemeClr val="bg1"/>
                </a:solidFill>
                <a:ea typeface="ＤＨＰ特太ゴシック体" pitchFamily="2" charset="-128"/>
              </a:rPr>
              <a:t>企業規模を問わず中途採用が拡大</a:t>
            </a:r>
            <a:endParaRPr kumimoji="1" lang="ja-JP" altLang="en-US" sz="1600" dirty="0">
              <a:solidFill>
                <a:schemeClr val="bg1"/>
              </a:solidFill>
            </a:endParaRPr>
          </a:p>
        </p:txBody>
      </p:sp>
      <p:graphicFrame>
        <p:nvGraphicFramePr>
          <p:cNvPr id="21" name="グラフ 20"/>
          <p:cNvGraphicFramePr>
            <a:graphicFrameLocks/>
          </p:cNvGraphicFramePr>
          <p:nvPr>
            <p:extLst>
              <p:ext uri="{D42A27DB-BD31-4B8C-83A1-F6EECF244321}">
                <p14:modId xmlns:p14="http://schemas.microsoft.com/office/powerpoint/2010/main" val="2703287156"/>
              </p:ext>
            </p:extLst>
          </p:nvPr>
        </p:nvGraphicFramePr>
        <p:xfrm>
          <a:off x="1723680" y="2113330"/>
          <a:ext cx="2916324" cy="2325712"/>
        </p:xfrm>
        <a:graphic>
          <a:graphicData uri="http://schemas.openxmlformats.org/drawingml/2006/chart">
            <c:chart xmlns:c="http://schemas.openxmlformats.org/drawingml/2006/chart" xmlns:r="http://schemas.openxmlformats.org/officeDocument/2006/relationships" r:id="rId2"/>
          </a:graphicData>
        </a:graphic>
      </p:graphicFrame>
      <p:sp>
        <p:nvSpPr>
          <p:cNvPr id="7" name="テキスト ボックス 6"/>
          <p:cNvSpPr txBox="1"/>
          <p:nvPr/>
        </p:nvSpPr>
        <p:spPr>
          <a:xfrm>
            <a:off x="2060848" y="1928664"/>
            <a:ext cx="2232248" cy="369332"/>
          </a:xfrm>
          <a:prstGeom prst="rect">
            <a:avLst/>
          </a:prstGeom>
          <a:noFill/>
        </p:spPr>
        <p:txBody>
          <a:bodyPr wrap="square" rtlCol="0">
            <a:spAutoFit/>
          </a:bodyPr>
          <a:lstStyle/>
          <a:p>
            <a:pPr algn="ctr"/>
            <a:r>
              <a:rPr lang="ja-JP" altLang="en-US" u="sng" dirty="0"/>
              <a:t>入職者の状況</a:t>
            </a:r>
            <a:endParaRPr kumimoji="1" lang="ja-JP" altLang="en-US" u="sng" dirty="0"/>
          </a:p>
        </p:txBody>
      </p:sp>
      <p:sp>
        <p:nvSpPr>
          <p:cNvPr id="25" name="テキスト ボックス 24"/>
          <p:cNvSpPr txBox="1"/>
          <p:nvPr/>
        </p:nvSpPr>
        <p:spPr>
          <a:xfrm>
            <a:off x="4221088" y="2360712"/>
            <a:ext cx="1656184" cy="307777"/>
          </a:xfrm>
          <a:prstGeom prst="rect">
            <a:avLst/>
          </a:prstGeom>
          <a:noFill/>
        </p:spPr>
        <p:txBody>
          <a:bodyPr wrap="square" rtlCol="0">
            <a:spAutoFit/>
          </a:bodyPr>
          <a:lstStyle/>
          <a:p>
            <a:pPr algn="ctr"/>
            <a:r>
              <a:rPr lang="ja-JP" altLang="en-US" sz="1400" dirty="0"/>
              <a:t>新規学卒</a:t>
            </a:r>
            <a:r>
              <a:rPr kumimoji="1" lang="ja-JP" altLang="en-US" sz="1400" dirty="0"/>
              <a:t>者</a:t>
            </a:r>
          </a:p>
        </p:txBody>
      </p:sp>
      <p:sp>
        <p:nvSpPr>
          <p:cNvPr id="26" name="テキスト ボックス 25"/>
          <p:cNvSpPr txBox="1"/>
          <p:nvPr/>
        </p:nvSpPr>
        <p:spPr>
          <a:xfrm>
            <a:off x="4509120" y="2845023"/>
            <a:ext cx="1656184" cy="307777"/>
          </a:xfrm>
          <a:prstGeom prst="rect">
            <a:avLst/>
          </a:prstGeom>
          <a:noFill/>
        </p:spPr>
        <p:txBody>
          <a:bodyPr wrap="square" rtlCol="0">
            <a:spAutoFit/>
          </a:bodyPr>
          <a:lstStyle/>
          <a:p>
            <a:pPr algn="ctr"/>
            <a:r>
              <a:rPr kumimoji="1" lang="ja-JP" altLang="en-US" sz="1400" dirty="0"/>
              <a:t>新規学卒者以外</a:t>
            </a:r>
          </a:p>
        </p:txBody>
      </p:sp>
      <p:sp>
        <p:nvSpPr>
          <p:cNvPr id="27" name="テキスト ボックス 26"/>
          <p:cNvSpPr txBox="1"/>
          <p:nvPr/>
        </p:nvSpPr>
        <p:spPr>
          <a:xfrm>
            <a:off x="3645024" y="4074096"/>
            <a:ext cx="3325500" cy="230832"/>
          </a:xfrm>
          <a:prstGeom prst="rect">
            <a:avLst/>
          </a:prstGeom>
          <a:noFill/>
        </p:spPr>
        <p:txBody>
          <a:bodyPr wrap="square" rtlCol="0">
            <a:spAutoFit/>
          </a:bodyPr>
          <a:lstStyle/>
          <a:p>
            <a:pPr algn="ctr"/>
            <a:r>
              <a:rPr lang="ja-JP" altLang="en-US" sz="900" dirty="0">
                <a:latin typeface="+mn-ea"/>
              </a:rPr>
              <a:t>（備考）厚生労働省「雇用動向調査」（</a:t>
            </a:r>
            <a:r>
              <a:rPr lang="en-US" altLang="ja-JP" sz="900" dirty="0">
                <a:latin typeface="+mn-ea"/>
              </a:rPr>
              <a:t>2016</a:t>
            </a:r>
            <a:r>
              <a:rPr lang="ja-JP" altLang="en-US" sz="900" dirty="0">
                <a:latin typeface="+mn-ea"/>
              </a:rPr>
              <a:t>年）より作成。</a:t>
            </a:r>
            <a:endParaRPr kumimoji="1" lang="ja-JP" altLang="en-US" sz="900" dirty="0">
              <a:latin typeface="+mn-ea"/>
            </a:endParaRPr>
          </a:p>
        </p:txBody>
      </p:sp>
      <p:cxnSp>
        <p:nvCxnSpPr>
          <p:cNvPr id="30" name="直線コネクタ 29"/>
          <p:cNvCxnSpPr/>
          <p:nvPr/>
        </p:nvCxnSpPr>
        <p:spPr>
          <a:xfrm flipH="1">
            <a:off x="3863789" y="2514600"/>
            <a:ext cx="645331" cy="175320"/>
          </a:xfrm>
          <a:prstGeom prst="line">
            <a:avLst/>
          </a:prstGeom>
        </p:spPr>
        <p:style>
          <a:lnRef idx="1">
            <a:schemeClr val="accent1"/>
          </a:lnRef>
          <a:fillRef idx="0">
            <a:schemeClr val="accent1"/>
          </a:fillRef>
          <a:effectRef idx="0">
            <a:schemeClr val="accent1"/>
          </a:effectRef>
          <a:fontRef idx="minor">
            <a:schemeClr val="tx1"/>
          </a:fontRef>
        </p:style>
      </p:cxnSp>
      <p:cxnSp>
        <p:nvCxnSpPr>
          <p:cNvPr id="33" name="直線コネクタ 32"/>
          <p:cNvCxnSpPr/>
          <p:nvPr/>
        </p:nvCxnSpPr>
        <p:spPr>
          <a:xfrm flipH="1">
            <a:off x="4082554" y="3040722"/>
            <a:ext cx="498574" cy="328102"/>
          </a:xfrm>
          <a:prstGeom prst="line">
            <a:avLst/>
          </a:prstGeom>
        </p:spPr>
        <p:style>
          <a:lnRef idx="1">
            <a:schemeClr val="accent1"/>
          </a:lnRef>
          <a:fillRef idx="0">
            <a:schemeClr val="accent1"/>
          </a:fillRef>
          <a:effectRef idx="0">
            <a:schemeClr val="accent1"/>
          </a:effectRef>
          <a:fontRef idx="minor">
            <a:schemeClr val="tx1"/>
          </a:fontRef>
        </p:style>
      </p:cxnSp>
      <p:sp>
        <p:nvSpPr>
          <p:cNvPr id="42" name="テキスト ボックス 41"/>
          <p:cNvSpPr txBox="1"/>
          <p:nvPr/>
        </p:nvSpPr>
        <p:spPr>
          <a:xfrm>
            <a:off x="4640004" y="3071500"/>
            <a:ext cx="2245380" cy="369332"/>
          </a:xfrm>
          <a:prstGeom prst="rect">
            <a:avLst/>
          </a:prstGeom>
          <a:noFill/>
        </p:spPr>
        <p:txBody>
          <a:bodyPr wrap="square" rtlCol="0">
            <a:spAutoFit/>
          </a:bodyPr>
          <a:lstStyle/>
          <a:p>
            <a:r>
              <a:rPr kumimoji="1" lang="en-US" altLang="ja-JP" sz="900" dirty="0">
                <a:latin typeface="+mn-ea"/>
              </a:rPr>
              <a:t>※</a:t>
            </a:r>
            <a:r>
              <a:rPr kumimoji="1" lang="ja-JP" altLang="en-US" sz="900" dirty="0">
                <a:latin typeface="+mn-ea"/>
              </a:rPr>
              <a:t>入職前</a:t>
            </a:r>
            <a:r>
              <a:rPr lang="ja-JP" altLang="en-US" sz="900" dirty="0">
                <a:latin typeface="+mn-ea"/>
              </a:rPr>
              <a:t>１</a:t>
            </a:r>
            <a:r>
              <a:rPr kumimoji="1" lang="ja-JP" altLang="en-US" sz="900" dirty="0">
                <a:latin typeface="+mn-ea"/>
              </a:rPr>
              <a:t>年以内に就業経験がない</a:t>
            </a:r>
            <a:endParaRPr kumimoji="1" lang="en-US" altLang="ja-JP" sz="900" dirty="0">
              <a:latin typeface="+mn-ea"/>
            </a:endParaRPr>
          </a:p>
          <a:p>
            <a:r>
              <a:rPr lang="ja-JP" altLang="en-US" sz="900" dirty="0">
                <a:latin typeface="+mn-ea"/>
              </a:rPr>
              <a:t>　　</a:t>
            </a:r>
            <a:r>
              <a:rPr kumimoji="1" lang="ja-JP" altLang="en-US" sz="900" dirty="0">
                <a:latin typeface="+mn-ea"/>
              </a:rPr>
              <a:t>者のうち、新規学卒者でない者</a:t>
            </a:r>
          </a:p>
        </p:txBody>
      </p:sp>
      <p:sp>
        <p:nvSpPr>
          <p:cNvPr id="43" name="テキスト ボックス 42"/>
          <p:cNvSpPr txBox="1"/>
          <p:nvPr/>
        </p:nvSpPr>
        <p:spPr>
          <a:xfrm>
            <a:off x="3858416" y="8697416"/>
            <a:ext cx="4035080" cy="230832"/>
          </a:xfrm>
          <a:prstGeom prst="rect">
            <a:avLst/>
          </a:prstGeom>
          <a:noFill/>
        </p:spPr>
        <p:txBody>
          <a:bodyPr wrap="square" rtlCol="0">
            <a:spAutoFit/>
          </a:bodyPr>
          <a:lstStyle/>
          <a:p>
            <a:r>
              <a:rPr kumimoji="1" lang="ja-JP" altLang="en-US" sz="900" dirty="0">
                <a:latin typeface="+mn-ea"/>
              </a:rPr>
              <a:t>（</a:t>
            </a:r>
            <a:r>
              <a:rPr lang="ja-JP" altLang="en-US" sz="900" dirty="0">
                <a:latin typeface="+mn-ea"/>
              </a:rPr>
              <a:t>備考</a:t>
            </a:r>
            <a:r>
              <a:rPr kumimoji="1" lang="ja-JP" altLang="en-US" sz="900" dirty="0">
                <a:latin typeface="+mn-ea"/>
              </a:rPr>
              <a:t>）厚生労働省「雇用動向調査」（</a:t>
            </a:r>
            <a:r>
              <a:rPr kumimoji="1" lang="en-US" altLang="ja-JP" sz="900" dirty="0">
                <a:latin typeface="+mn-ea"/>
              </a:rPr>
              <a:t>2016</a:t>
            </a:r>
            <a:r>
              <a:rPr kumimoji="1" lang="ja-JP" altLang="en-US" sz="900" dirty="0">
                <a:latin typeface="+mn-ea"/>
              </a:rPr>
              <a:t>年）より作成。</a:t>
            </a:r>
          </a:p>
        </p:txBody>
      </p:sp>
      <p:graphicFrame>
        <p:nvGraphicFramePr>
          <p:cNvPr id="44" name="グラフ 43"/>
          <p:cNvGraphicFramePr>
            <a:graphicFrameLocks/>
          </p:cNvGraphicFramePr>
          <p:nvPr>
            <p:extLst>
              <p:ext uri="{D42A27DB-BD31-4B8C-83A1-F6EECF244321}">
                <p14:modId xmlns:p14="http://schemas.microsoft.com/office/powerpoint/2010/main" val="2735181635"/>
              </p:ext>
            </p:extLst>
          </p:nvPr>
        </p:nvGraphicFramePr>
        <p:xfrm>
          <a:off x="415803" y="5766306"/>
          <a:ext cx="6004465" cy="2958827"/>
        </p:xfrm>
        <a:graphic>
          <a:graphicData uri="http://schemas.openxmlformats.org/drawingml/2006/chart">
            <c:chart xmlns:c="http://schemas.openxmlformats.org/drawingml/2006/chart" xmlns:r="http://schemas.openxmlformats.org/officeDocument/2006/relationships" r:id="rId3"/>
          </a:graphicData>
        </a:graphic>
      </p:graphicFrame>
      <p:sp>
        <p:nvSpPr>
          <p:cNvPr id="46" name="テキスト ボックス 45"/>
          <p:cNvSpPr txBox="1"/>
          <p:nvPr/>
        </p:nvSpPr>
        <p:spPr>
          <a:xfrm>
            <a:off x="692696" y="5519772"/>
            <a:ext cx="5400600" cy="530915"/>
          </a:xfrm>
          <a:prstGeom prst="rect">
            <a:avLst/>
          </a:prstGeom>
          <a:noFill/>
        </p:spPr>
        <p:txBody>
          <a:bodyPr wrap="square" rtlCol="0">
            <a:spAutoFit/>
          </a:bodyPr>
          <a:lstStyle/>
          <a:p>
            <a:pPr algn="ctr"/>
            <a:r>
              <a:rPr lang="ja-JP" altLang="en-US" u="sng" dirty="0"/>
              <a:t>企業規模別の転職入職者の構成比</a:t>
            </a:r>
            <a:endParaRPr lang="en-US" altLang="ja-JP" u="sng" dirty="0"/>
          </a:p>
          <a:p>
            <a:pPr algn="ctr"/>
            <a:r>
              <a:rPr lang="ja-JP" altLang="en-US" sz="1000" dirty="0"/>
              <a:t>（１年間に採用した者に占める転職者の割合</a:t>
            </a:r>
            <a:r>
              <a:rPr kumimoji="1" lang="ja-JP" altLang="en-US" sz="1000" dirty="0"/>
              <a:t>）</a:t>
            </a:r>
          </a:p>
        </p:txBody>
      </p:sp>
      <p:sp>
        <p:nvSpPr>
          <p:cNvPr id="47" name="テキスト ボックス 46"/>
          <p:cNvSpPr txBox="1"/>
          <p:nvPr/>
        </p:nvSpPr>
        <p:spPr>
          <a:xfrm>
            <a:off x="590116" y="3287524"/>
            <a:ext cx="1686756" cy="369332"/>
          </a:xfrm>
          <a:prstGeom prst="rect">
            <a:avLst/>
          </a:prstGeom>
          <a:noFill/>
        </p:spPr>
        <p:txBody>
          <a:bodyPr wrap="square" rtlCol="0">
            <a:spAutoFit/>
          </a:bodyPr>
          <a:lstStyle/>
          <a:p>
            <a:r>
              <a:rPr kumimoji="1" lang="en-US" altLang="ja-JP" sz="900" dirty="0">
                <a:latin typeface="+mn-ea"/>
              </a:rPr>
              <a:t>※</a:t>
            </a:r>
            <a:r>
              <a:rPr kumimoji="1" lang="ja-JP" altLang="en-US" sz="900" dirty="0">
                <a:latin typeface="+mn-ea"/>
              </a:rPr>
              <a:t>入職前</a:t>
            </a:r>
            <a:r>
              <a:rPr lang="ja-JP" altLang="en-US" sz="900" dirty="0">
                <a:latin typeface="+mn-ea"/>
              </a:rPr>
              <a:t>１</a:t>
            </a:r>
            <a:r>
              <a:rPr kumimoji="1" lang="ja-JP" altLang="en-US" sz="900" dirty="0">
                <a:latin typeface="+mn-ea"/>
              </a:rPr>
              <a:t>年以内に就業</a:t>
            </a:r>
            <a:r>
              <a:rPr kumimoji="1" lang="ja-JP" altLang="en-US" sz="900" dirty="0" smtClean="0">
                <a:latin typeface="+mn-ea"/>
              </a:rPr>
              <a:t>経験</a:t>
            </a:r>
            <a:endParaRPr kumimoji="1" lang="en-US" altLang="ja-JP" sz="900" dirty="0" smtClean="0">
              <a:latin typeface="+mn-ea"/>
            </a:endParaRPr>
          </a:p>
          <a:p>
            <a:r>
              <a:rPr lang="ja-JP" altLang="en-US" sz="900" dirty="0" smtClean="0">
                <a:latin typeface="+mn-ea"/>
              </a:rPr>
              <a:t>   </a:t>
            </a:r>
            <a:r>
              <a:rPr kumimoji="1" lang="ja-JP" altLang="en-US" sz="900" dirty="0" smtClean="0">
                <a:latin typeface="+mn-ea"/>
              </a:rPr>
              <a:t>がある</a:t>
            </a:r>
            <a:r>
              <a:rPr kumimoji="1" lang="ja-JP" altLang="en-US" sz="900" dirty="0">
                <a:latin typeface="+mn-ea"/>
              </a:rPr>
              <a:t>者</a:t>
            </a:r>
          </a:p>
        </p:txBody>
      </p:sp>
      <p:sp>
        <p:nvSpPr>
          <p:cNvPr id="3" name="角丸四角形吹き出し 2"/>
          <p:cNvSpPr/>
          <p:nvPr/>
        </p:nvSpPr>
        <p:spPr>
          <a:xfrm>
            <a:off x="590116" y="2433300"/>
            <a:ext cx="1623392" cy="854224"/>
          </a:xfrm>
          <a:prstGeom prst="wedgeRoundRectCallout">
            <a:avLst>
              <a:gd name="adj1" fmla="val 73021"/>
              <a:gd name="adj2" fmla="val 37969"/>
              <a:gd name="adj3" fmla="val 16667"/>
            </a:avLst>
          </a:pr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tIns="36000" bIns="0" rtlCol="0" anchor="ctr"/>
          <a:lstStyle/>
          <a:p>
            <a:pPr algn="ctr">
              <a:lnSpc>
                <a:spcPct val="120000"/>
              </a:lnSpc>
            </a:pPr>
            <a:r>
              <a:rPr lang="ja-JP" altLang="en-US" b="1" dirty="0">
                <a:latin typeface="Meiryo UI" panose="020B0604030504040204" pitchFamily="50" charset="-128"/>
                <a:ea typeface="Meiryo UI" panose="020B0604030504040204" pitchFamily="50" charset="-128"/>
                <a:cs typeface="Meiryo UI" panose="020B0604030504040204" pitchFamily="50" charset="-128"/>
              </a:rPr>
              <a:t>転職入職者</a:t>
            </a:r>
          </a:p>
          <a:p>
            <a:pPr algn="ctr">
              <a:lnSpc>
                <a:spcPct val="120000"/>
              </a:lnSpc>
            </a:pPr>
            <a:r>
              <a:rPr lang="ja-JP" altLang="en-US" b="1" dirty="0">
                <a:latin typeface="Meiryo UI" panose="020B0604030504040204" pitchFamily="50" charset="-128"/>
                <a:ea typeface="Meiryo UI" panose="020B0604030504040204" pitchFamily="50" charset="-128"/>
                <a:cs typeface="Meiryo UI" panose="020B0604030504040204" pitchFamily="50" charset="-128"/>
              </a:rPr>
              <a:t>６２</a:t>
            </a:r>
            <a:r>
              <a:rPr kumimoji="1" lang="ja-JP" altLang="en-US" b="1" dirty="0" smtClean="0">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b="1"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8461027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188913" y="3440832"/>
            <a:ext cx="6453498" cy="468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0" rtlCol="0" anchor="ctr"/>
          <a:lstStyle/>
          <a:p>
            <a:r>
              <a:rPr lang="ja-JP" altLang="en-US" sz="20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20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20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）募集・採用に関する</a:t>
            </a:r>
            <a:r>
              <a:rPr lang="ja-JP" altLang="en-US" sz="20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取組</a:t>
            </a:r>
            <a:endParaRPr lang="ja-JP" altLang="en-US" sz="20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 name="正方形/長方形 4"/>
          <p:cNvSpPr/>
          <p:nvPr/>
        </p:nvSpPr>
        <p:spPr>
          <a:xfrm>
            <a:off x="188913" y="3440831"/>
            <a:ext cx="6453498" cy="6120681"/>
          </a:xfrm>
          <a:prstGeom prst="rect">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p:cNvSpPr txBox="1"/>
          <p:nvPr/>
        </p:nvSpPr>
        <p:spPr>
          <a:xfrm>
            <a:off x="188641" y="893257"/>
            <a:ext cx="6483264" cy="1332000"/>
          </a:xfrm>
          <a:prstGeom prst="rect">
            <a:avLst/>
          </a:prstGeom>
          <a:solidFill>
            <a:schemeClr val="bg1"/>
          </a:solidFill>
          <a:ln w="28575">
            <a:solidFill>
              <a:srgbClr val="002060"/>
            </a:solidFill>
          </a:ln>
        </p:spPr>
        <p:txBody>
          <a:bodyPr wrap="square" tIns="72000" rtlCol="0">
            <a:noAutofit/>
          </a:bodyPr>
          <a:lstStyle/>
          <a:p>
            <a:pPr marL="92075">
              <a:lnSpc>
                <a:spcPct val="110000"/>
              </a:lnSpc>
            </a:pPr>
            <a:endParaRPr lang="en-US" altLang="ja-JP" sz="1200" dirty="0">
              <a:latin typeface="メイリオ" panose="020B0604030504040204" pitchFamily="50" charset="-128"/>
              <a:ea typeface="メイリオ" panose="020B0604030504040204" pitchFamily="50" charset="-128"/>
              <a:cs typeface="メイリオ" panose="020B0604030504040204" pitchFamily="50" charset="-128"/>
            </a:endParaRPr>
          </a:p>
          <a:p>
            <a:pPr marL="92075">
              <a:lnSpc>
                <a:spcPct val="110000"/>
              </a:lnSpc>
            </a:pP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　職業</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キャリアが長期化し、働き方のニーズが多様化するとともに、急速な技術革新や産業・事業構造の変化によって、企業・労働者双方において中途採用・転職・再就職ニーズが高まっています。このため、</a:t>
            </a:r>
            <a:r>
              <a:rPr lang="ja-JP" altLang="en-US" sz="14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転職・再就職が不利にならない柔軟な労働市場や企業慣行の確立が求められています。</a:t>
            </a:r>
          </a:p>
        </p:txBody>
      </p:sp>
      <p:sp>
        <p:nvSpPr>
          <p:cNvPr id="12" name="テキスト ボックス 11"/>
          <p:cNvSpPr txBox="1"/>
          <p:nvPr/>
        </p:nvSpPr>
        <p:spPr>
          <a:xfrm>
            <a:off x="2348880" y="416496"/>
            <a:ext cx="2232248" cy="400110"/>
          </a:xfrm>
          <a:prstGeom prst="rect">
            <a:avLst/>
          </a:prstGeom>
          <a:solidFill>
            <a:schemeClr val="bg1"/>
          </a:solidFill>
        </p:spPr>
        <p:txBody>
          <a:bodyPr wrap="square" rtlCol="0">
            <a:spAutoFit/>
          </a:bodyPr>
          <a:lstStyle/>
          <a:p>
            <a:pPr algn="ctr"/>
            <a:r>
              <a:rPr lang="ja-JP" altLang="en-US" sz="2000" b="1" dirty="0">
                <a:solidFill>
                  <a:schemeClr val="bg1"/>
                </a:solidFill>
              </a:rPr>
              <a:t>指針策定の背景</a:t>
            </a:r>
            <a:endParaRPr kumimoji="1" lang="ja-JP" altLang="en-US" sz="2000" b="1" dirty="0">
              <a:solidFill>
                <a:schemeClr val="bg1"/>
              </a:solidFill>
            </a:endParaRPr>
          </a:p>
        </p:txBody>
      </p:sp>
      <p:sp>
        <p:nvSpPr>
          <p:cNvPr id="2" name="角丸四角形 1"/>
          <p:cNvSpPr/>
          <p:nvPr/>
        </p:nvSpPr>
        <p:spPr>
          <a:xfrm>
            <a:off x="116632" y="2792760"/>
            <a:ext cx="6741368" cy="648072"/>
          </a:xfrm>
          <a:prstGeom prst="roundRect">
            <a:avLst>
              <a:gd name="adj" fmla="val 197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転職</a:t>
            </a:r>
            <a:r>
              <a:rPr lang="ja-JP" altLang="ja-JP"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・再就職者の受入れ促進のため</a:t>
            </a:r>
            <a:r>
              <a:rPr lang="ja-JP"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企業に望まれる基本事項は、主に「募集・採用」「入社後の活躍支援」「専門性等をもつ従業員の活躍推進」の３つに関する取組です。</a:t>
            </a:r>
            <a:endParaRPr lang="ja-JP" altLang="ja-JP"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4" name="スライド番号プレースホルダ 49"/>
          <p:cNvSpPr>
            <a:spLocks noGrp="1"/>
          </p:cNvSpPr>
          <p:nvPr>
            <p:ph type="sldNum" sz="quarter" idx="12"/>
          </p:nvPr>
        </p:nvSpPr>
        <p:spPr>
          <a:xfrm>
            <a:off x="2628900" y="9633520"/>
            <a:ext cx="1600200" cy="272480"/>
          </a:xfrm>
        </p:spPr>
        <p:txBody>
          <a:bodyPr/>
          <a:lstStyle/>
          <a:p>
            <a:fld id="{5257D7FA-C634-4D74-AC8F-65C7EB806FB4}" type="slidenum">
              <a:rPr lang="ja-JP" altLang="en-US" smtClean="0">
                <a:solidFill>
                  <a:prstClr val="black"/>
                </a:solidFill>
              </a:rPr>
              <a:pPr/>
              <a:t>3</a:t>
            </a:fld>
            <a:endParaRPr lang="ja-JP" altLang="en-US" dirty="0">
              <a:solidFill>
                <a:prstClr val="black"/>
              </a:solidFill>
            </a:endParaRPr>
          </a:p>
        </p:txBody>
      </p:sp>
      <p:cxnSp>
        <p:nvCxnSpPr>
          <p:cNvPr id="36" name="直線コネクタ 35"/>
          <p:cNvCxnSpPr/>
          <p:nvPr/>
        </p:nvCxnSpPr>
        <p:spPr>
          <a:xfrm>
            <a:off x="225360" y="2628000"/>
            <a:ext cx="6444000" cy="0"/>
          </a:xfrm>
          <a:prstGeom prst="line">
            <a:avLst/>
          </a:prstGeom>
          <a:ln w="19050">
            <a:solidFill>
              <a:srgbClr val="021E5E"/>
            </a:solidFill>
          </a:ln>
        </p:spPr>
        <p:style>
          <a:lnRef idx="1">
            <a:schemeClr val="accent1"/>
          </a:lnRef>
          <a:fillRef idx="0">
            <a:schemeClr val="accent1"/>
          </a:fillRef>
          <a:effectRef idx="0">
            <a:schemeClr val="accent1"/>
          </a:effectRef>
          <a:fontRef idx="minor">
            <a:schemeClr val="tx1"/>
          </a:fontRef>
        </p:style>
      </p:cxnSp>
      <p:sp>
        <p:nvSpPr>
          <p:cNvPr id="39" name="テキスト ボックス 38"/>
          <p:cNvSpPr txBox="1"/>
          <p:nvPr/>
        </p:nvSpPr>
        <p:spPr>
          <a:xfrm>
            <a:off x="188640" y="4016896"/>
            <a:ext cx="6455596" cy="5409686"/>
          </a:xfrm>
          <a:prstGeom prst="rect">
            <a:avLst/>
          </a:prstGeom>
          <a:noFill/>
        </p:spPr>
        <p:txBody>
          <a:bodyPr wrap="square" rtlCol="0">
            <a:spAutoFit/>
          </a:bodyPr>
          <a:lstStyle/>
          <a:p>
            <a:pPr indent="182563" fontAlgn="base" latinLnBrk="1">
              <a:lnSpc>
                <a:spcPct val="110000"/>
              </a:lnSpc>
              <a:spcAft>
                <a:spcPts val="400"/>
              </a:spcAft>
            </a:pPr>
            <a:r>
              <a:rPr lang="ja-JP" altLang="ja-JP" sz="1400" b="1" dirty="0">
                <a:latin typeface="メイリオ" panose="020B0604030504040204" pitchFamily="50" charset="-128"/>
                <a:ea typeface="メイリオ" panose="020B0604030504040204" pitchFamily="50" charset="-128"/>
                <a:cs typeface="メイリオ" panose="020B0604030504040204" pitchFamily="50" charset="-128"/>
              </a:rPr>
              <a:t>イ　必要とする職業能力等の</a:t>
            </a:r>
            <a:r>
              <a:rPr lang="ja-JP" altLang="ja-JP" sz="1400" b="1" dirty="0" smtClean="0">
                <a:latin typeface="メイリオ" panose="020B0604030504040204" pitchFamily="50" charset="-128"/>
                <a:ea typeface="メイリオ" panose="020B0604030504040204" pitchFamily="50" charset="-128"/>
                <a:cs typeface="メイリオ" panose="020B0604030504040204" pitchFamily="50" charset="-128"/>
              </a:rPr>
              <a:t>明確化</a:t>
            </a:r>
            <a:r>
              <a:rPr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ja-JP" sz="1400" b="1" dirty="0" smtClean="0">
                <a:latin typeface="メイリオ" panose="020B0604030504040204" pitchFamily="50" charset="-128"/>
                <a:ea typeface="メイリオ" panose="020B0604030504040204" pitchFamily="50" charset="-128"/>
                <a:cs typeface="メイリオ" panose="020B0604030504040204" pitchFamily="50" charset="-128"/>
              </a:rPr>
              <a:t>職場</a:t>
            </a:r>
            <a:r>
              <a:rPr lang="ja-JP" altLang="ja-JP" sz="1400" b="1" dirty="0">
                <a:latin typeface="メイリオ" panose="020B0604030504040204" pitchFamily="50" charset="-128"/>
                <a:ea typeface="メイリオ" panose="020B0604030504040204" pitchFamily="50" charset="-128"/>
                <a:cs typeface="メイリオ" panose="020B0604030504040204" pitchFamily="50" charset="-128"/>
              </a:rPr>
              <a:t>情報等の積極的な提供</a:t>
            </a:r>
          </a:p>
          <a:p>
            <a:pPr marL="542925" indent="-180975" fontAlgn="base" latinLnBrk="1">
              <a:lnSpc>
                <a:spcPct val="110000"/>
              </a:lnSpc>
            </a:pPr>
            <a:r>
              <a:rPr lang="ja-JP" altLang="ja-JP" sz="1300" dirty="0">
                <a:latin typeface="メイリオ" panose="020B0604030504040204" pitchFamily="50" charset="-128"/>
                <a:ea typeface="メイリオ" panose="020B0604030504040204" pitchFamily="50" charset="-128"/>
                <a:cs typeface="メイリオ" panose="020B0604030504040204" pitchFamily="50" charset="-128"/>
              </a:rPr>
              <a:t>○　自社の現状や目指している方向性等を踏まえ、</a:t>
            </a:r>
            <a:r>
              <a:rPr lang="ja-JP" altLang="ja-JP" sz="13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必要とす</a:t>
            </a:r>
            <a:r>
              <a:rPr lang="ja-JP" altLang="en-US" sz="13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る</a:t>
            </a:r>
            <a:r>
              <a:rPr lang="ja-JP" altLang="ja-JP" sz="13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職業能力の水準、範囲等を明確に整理した上で</a:t>
            </a:r>
            <a:r>
              <a:rPr lang="ja-JP" altLang="en-US" sz="13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の</a:t>
            </a:r>
            <a:r>
              <a:rPr lang="ja-JP" altLang="ja-JP" sz="13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募集・採用</a:t>
            </a:r>
            <a:r>
              <a:rPr lang="ja-JP" altLang="en-US" sz="13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ja-JP" sz="1300" dirty="0">
                <a:latin typeface="メイリオ" panose="020B0604030504040204" pitchFamily="50" charset="-128"/>
                <a:ea typeface="メイリオ" panose="020B0604030504040204" pitchFamily="50" charset="-128"/>
                <a:cs typeface="メイリオ" panose="020B0604030504040204" pitchFamily="50" charset="-128"/>
              </a:rPr>
              <a:t>中途採用者が担当する業務を具体的なタスク</a:t>
            </a:r>
            <a:r>
              <a:rPr lang="ja-JP" altLang="ja-JP" sz="1300" dirty="0" smtClean="0">
                <a:latin typeface="メイリオ" panose="020B0604030504040204" pitchFamily="50" charset="-128"/>
                <a:ea typeface="メイリオ" panose="020B0604030504040204" pitchFamily="50" charset="-128"/>
                <a:cs typeface="メイリオ" panose="020B0604030504040204" pitchFamily="50" charset="-128"/>
              </a:rPr>
              <a:t>に分解。</a:t>
            </a:r>
            <a:r>
              <a:rPr lang="ja-JP" altLang="en-US" sz="13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300" b="1" dirty="0" smtClean="0">
                <a:latin typeface="メイリオ" panose="020B0604030504040204" pitchFamily="50" charset="-128"/>
                <a:ea typeface="メイリオ" panose="020B0604030504040204" pitchFamily="50" charset="-128"/>
                <a:cs typeface="メイリオ" panose="020B0604030504040204" pitchFamily="50" charset="-128"/>
              </a:rPr>
              <a:t>＜好事例① →</a:t>
            </a:r>
            <a:r>
              <a:rPr lang="ja-JP" altLang="en-US" sz="1300" b="1" dirty="0" err="1" smtClean="0">
                <a:latin typeface="メイリオ" panose="020B0604030504040204" pitchFamily="50" charset="-128"/>
                <a:ea typeface="メイリオ" panose="020B0604030504040204" pitchFamily="50" charset="-128"/>
                <a:cs typeface="メイリオ" panose="020B0604030504040204" pitchFamily="50" charset="-128"/>
              </a:rPr>
              <a:t>ｐ</a:t>
            </a:r>
            <a:r>
              <a:rPr lang="en-US" altLang="ja-JP" sz="1300" b="1" dirty="0" smtClean="0">
                <a:latin typeface="メイリオ" panose="020B0604030504040204" pitchFamily="50" charset="-128"/>
                <a:ea typeface="メイリオ" panose="020B0604030504040204" pitchFamily="50" charset="-128"/>
                <a:cs typeface="メイリオ" panose="020B0604030504040204" pitchFamily="50" charset="-128"/>
              </a:rPr>
              <a:t>5</a:t>
            </a:r>
            <a:r>
              <a:rPr lang="ja-JP" altLang="en-US" sz="1300" b="1"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ja-JP" altLang="ja-JP" sz="1300" b="1" dirty="0">
              <a:latin typeface="メイリオ" panose="020B0604030504040204" pitchFamily="50" charset="-128"/>
              <a:ea typeface="メイリオ" panose="020B0604030504040204" pitchFamily="50" charset="-128"/>
              <a:cs typeface="メイリオ" panose="020B0604030504040204" pitchFamily="50" charset="-128"/>
            </a:endParaRPr>
          </a:p>
          <a:p>
            <a:pPr marL="542925" indent="-180975" fontAlgn="base" latinLnBrk="1">
              <a:lnSpc>
                <a:spcPct val="110000"/>
              </a:lnSpc>
            </a:pPr>
            <a:endParaRPr lang="en-US" altLang="ja-JP" sz="4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542925" indent="-180975" fontAlgn="base" latinLnBrk="1">
              <a:lnSpc>
                <a:spcPct val="110000"/>
              </a:lnSpc>
            </a:pPr>
            <a:r>
              <a:rPr lang="ja-JP" altLang="ja-JP" sz="13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ja-JP" sz="13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ja-JP" sz="13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賃金等の労働条件や職務内容に限らず、期待する役割、職場情報、企業文化等の</a:t>
            </a:r>
            <a:r>
              <a:rPr lang="ja-JP" altLang="en-US" sz="13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積極的な</a:t>
            </a:r>
            <a:r>
              <a:rPr lang="ja-JP" altLang="ja-JP" sz="13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情報</a:t>
            </a:r>
            <a:r>
              <a:rPr lang="ja-JP" altLang="en-US" sz="13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提供</a:t>
            </a:r>
            <a:r>
              <a:rPr lang="ja-JP" altLang="ja-JP" sz="1300"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3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300" b="1" dirty="0" smtClean="0">
                <a:latin typeface="メイリオ" panose="020B0604030504040204" pitchFamily="50" charset="-128"/>
                <a:ea typeface="メイリオ" panose="020B0604030504040204" pitchFamily="50" charset="-128"/>
                <a:cs typeface="メイリオ" panose="020B0604030504040204" pitchFamily="50" charset="-128"/>
              </a:rPr>
              <a:t>＜好事例② →</a:t>
            </a:r>
            <a:r>
              <a:rPr lang="ja-JP" altLang="en-US" sz="1300" b="1" dirty="0" err="1">
                <a:latin typeface="メイリオ" panose="020B0604030504040204" pitchFamily="50" charset="-128"/>
                <a:ea typeface="メイリオ" panose="020B0604030504040204" pitchFamily="50" charset="-128"/>
                <a:cs typeface="メイリオ" panose="020B0604030504040204" pitchFamily="50" charset="-128"/>
              </a:rPr>
              <a:t>ｐ</a:t>
            </a:r>
            <a:r>
              <a:rPr lang="en-US" altLang="ja-JP" sz="1300" b="1" dirty="0">
                <a:latin typeface="メイリオ" panose="020B0604030504040204" pitchFamily="50" charset="-128"/>
                <a:ea typeface="メイリオ" panose="020B0604030504040204" pitchFamily="50" charset="-128"/>
                <a:cs typeface="メイリオ" panose="020B0604030504040204" pitchFamily="50" charset="-128"/>
              </a:rPr>
              <a:t>5</a:t>
            </a:r>
            <a:r>
              <a:rPr lang="ja-JP" altLang="en-US" sz="1300" b="1"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ja-JP" altLang="ja-JP" sz="1300" b="1" dirty="0">
              <a:latin typeface="メイリオ" panose="020B0604030504040204" pitchFamily="50" charset="-128"/>
              <a:ea typeface="メイリオ" panose="020B0604030504040204" pitchFamily="50" charset="-128"/>
              <a:cs typeface="メイリオ" panose="020B0604030504040204" pitchFamily="50" charset="-128"/>
            </a:endParaRPr>
          </a:p>
          <a:p>
            <a:pPr indent="182563" fontAlgn="base" latinLnBrk="1">
              <a:lnSpc>
                <a:spcPct val="110000"/>
              </a:lnSpc>
            </a:pPr>
            <a:endParaRPr lang="en-US" altLang="ja-JP" sz="1000" dirty="0">
              <a:latin typeface="メイリオ" panose="020B0604030504040204" pitchFamily="50" charset="-128"/>
              <a:ea typeface="メイリオ" panose="020B0604030504040204" pitchFamily="50" charset="-128"/>
              <a:cs typeface="メイリオ" panose="020B0604030504040204" pitchFamily="50" charset="-128"/>
            </a:endParaRPr>
          </a:p>
          <a:p>
            <a:pPr indent="182563" fontAlgn="base" latinLnBrk="1">
              <a:lnSpc>
                <a:spcPct val="110000"/>
              </a:lnSpc>
              <a:spcAft>
                <a:spcPts val="400"/>
              </a:spcAft>
            </a:pPr>
            <a:r>
              <a:rPr lang="ja-JP" altLang="ja-JP" sz="1400" b="1" dirty="0">
                <a:latin typeface="メイリオ" panose="020B0604030504040204" pitchFamily="50" charset="-128"/>
                <a:ea typeface="メイリオ" panose="020B0604030504040204" pitchFamily="50" charset="-128"/>
                <a:cs typeface="メイリオ" panose="020B0604030504040204" pitchFamily="50" charset="-128"/>
              </a:rPr>
              <a:t>ロ　職務経験により培われる職務遂行能力の適正な評価</a:t>
            </a:r>
          </a:p>
          <a:p>
            <a:pPr marL="542925" indent="-180975" fontAlgn="base" latinLnBrk="1">
              <a:lnSpc>
                <a:spcPct val="110000"/>
              </a:lnSpc>
            </a:pPr>
            <a:r>
              <a:rPr lang="ja-JP" altLang="ja-JP" sz="1300" dirty="0">
                <a:latin typeface="メイリオ" panose="020B0604030504040204" pitchFamily="50" charset="-128"/>
                <a:ea typeface="メイリオ" panose="020B0604030504040204" pitchFamily="50" charset="-128"/>
                <a:cs typeface="メイリオ" panose="020B0604030504040204" pitchFamily="50" charset="-128"/>
              </a:rPr>
              <a:t>○　専門性に加えて、その</a:t>
            </a:r>
            <a:r>
              <a:rPr lang="ja-JP" altLang="ja-JP" sz="13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土台となる業種・職種に</a:t>
            </a:r>
            <a:r>
              <a:rPr lang="ja-JP" altLang="ja-JP" sz="1300"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かかわ</a:t>
            </a:r>
            <a:r>
              <a:rPr lang="ja-JP" altLang="en-US" sz="13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り</a:t>
            </a:r>
            <a:r>
              <a:rPr lang="ja-JP" altLang="en-US" sz="1300"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なく</a:t>
            </a:r>
            <a:r>
              <a:rPr lang="ja-JP" altLang="ja-JP" sz="1300"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共通</a:t>
            </a:r>
            <a:r>
              <a:rPr lang="ja-JP" altLang="ja-JP" sz="13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して発揮される職務遂行能力が重要</a:t>
            </a:r>
            <a:r>
              <a:rPr lang="ja-JP" altLang="en-US" sz="13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ja-JP" sz="1300" dirty="0" smtClean="0">
                <a:latin typeface="メイリオ" panose="020B0604030504040204" pitchFamily="50" charset="-128"/>
                <a:ea typeface="メイリオ" panose="020B0604030504040204" pitchFamily="50" charset="-128"/>
                <a:cs typeface="メイリオ" panose="020B0604030504040204" pitchFamily="50" charset="-128"/>
              </a:rPr>
              <a:t>職務</a:t>
            </a:r>
            <a:r>
              <a:rPr lang="ja-JP" altLang="ja-JP" sz="1300" dirty="0">
                <a:latin typeface="メイリオ" panose="020B0604030504040204" pitchFamily="50" charset="-128"/>
                <a:ea typeface="メイリオ" panose="020B0604030504040204" pitchFamily="50" charset="-128"/>
                <a:cs typeface="メイリオ" panose="020B0604030504040204" pitchFamily="50" charset="-128"/>
              </a:rPr>
              <a:t>遂行能力は職務経験により培われるものであり、豊富な職務経験を持つ労働者の企業・業種横断的な活躍が期待される</a:t>
            </a: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ja-JP" sz="1300"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こうした職務</a:t>
            </a:r>
            <a:r>
              <a:rPr lang="ja-JP" altLang="ja-JP" sz="13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遂行能力についても適正</a:t>
            </a:r>
            <a:r>
              <a:rPr lang="ja-JP" altLang="en-US" sz="13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な</a:t>
            </a:r>
            <a:r>
              <a:rPr lang="ja-JP" altLang="ja-JP" sz="13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評価</a:t>
            </a:r>
            <a:r>
              <a:rPr lang="ja-JP" altLang="en-US" sz="13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を実施</a:t>
            </a:r>
            <a:r>
              <a:rPr lang="ja-JP" altLang="ja-JP" sz="1300"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3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pPr marL="358775" indent="-92075" fontAlgn="base" latinLnBrk="1">
              <a:lnSpc>
                <a:spcPct val="110000"/>
              </a:lnSpc>
            </a:pPr>
            <a:endParaRPr lang="ja-JP" altLang="ja-JP" sz="1000" dirty="0">
              <a:latin typeface="メイリオ" panose="020B0604030504040204" pitchFamily="50" charset="-128"/>
              <a:ea typeface="メイリオ" panose="020B0604030504040204" pitchFamily="50" charset="-128"/>
              <a:cs typeface="メイリオ" panose="020B0604030504040204" pitchFamily="50" charset="-128"/>
            </a:endParaRPr>
          </a:p>
          <a:p>
            <a:pPr indent="182563" fontAlgn="base" latinLnBrk="1">
              <a:lnSpc>
                <a:spcPct val="110000"/>
              </a:lnSpc>
              <a:spcAft>
                <a:spcPts val="400"/>
              </a:spcAft>
            </a:pPr>
            <a:r>
              <a:rPr lang="ja-JP" altLang="ja-JP" sz="1400" b="1" dirty="0">
                <a:latin typeface="メイリオ" panose="020B0604030504040204" pitchFamily="50" charset="-128"/>
                <a:ea typeface="メイリオ" panose="020B0604030504040204" pitchFamily="50" charset="-128"/>
                <a:cs typeface="メイリオ" panose="020B0604030504040204" pitchFamily="50" charset="-128"/>
              </a:rPr>
              <a:t>ハ　元の業種・職種にかかわらない採用</a:t>
            </a:r>
          </a:p>
          <a:p>
            <a:pPr marL="542925" indent="-180975" fontAlgn="base" latinLnBrk="1">
              <a:lnSpc>
                <a:spcPct val="110000"/>
              </a:lnSpc>
            </a:pPr>
            <a:r>
              <a:rPr lang="ja-JP" altLang="ja-JP" sz="1300" dirty="0">
                <a:latin typeface="メイリオ" panose="020B0604030504040204" pitchFamily="50" charset="-128"/>
                <a:ea typeface="メイリオ" panose="020B0604030504040204" pitchFamily="50" charset="-128"/>
                <a:cs typeface="メイリオ" panose="020B0604030504040204" pitchFamily="50" charset="-128"/>
              </a:rPr>
              <a:t>○　業種・職種に</a:t>
            </a:r>
            <a:r>
              <a:rPr lang="ja-JP" altLang="ja-JP" sz="1300" dirty="0" smtClean="0">
                <a:latin typeface="メイリオ" panose="020B0604030504040204" pitchFamily="50" charset="-128"/>
                <a:ea typeface="メイリオ" panose="020B0604030504040204" pitchFamily="50" charset="-128"/>
                <a:cs typeface="メイリオ" panose="020B0604030504040204" pitchFamily="50" charset="-128"/>
              </a:rPr>
              <a:t>かかわ</a:t>
            </a: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りなく</a:t>
            </a:r>
            <a:r>
              <a:rPr lang="ja-JP" altLang="ja-JP" sz="1300" dirty="0" smtClean="0">
                <a:latin typeface="メイリオ" panose="020B0604030504040204" pitchFamily="50" charset="-128"/>
                <a:ea typeface="メイリオ" panose="020B0604030504040204" pitchFamily="50" charset="-128"/>
                <a:cs typeface="メイリオ" panose="020B0604030504040204" pitchFamily="50" charset="-128"/>
              </a:rPr>
              <a:t>共通</a:t>
            </a:r>
            <a:r>
              <a:rPr lang="ja-JP" altLang="ja-JP" sz="1300" dirty="0">
                <a:latin typeface="メイリオ" panose="020B0604030504040204" pitchFamily="50" charset="-128"/>
                <a:ea typeface="メイリオ" panose="020B0604030504040204" pitchFamily="50" charset="-128"/>
                <a:cs typeface="メイリオ" panose="020B0604030504040204" pitchFamily="50" charset="-128"/>
              </a:rPr>
              <a:t>して発揮される職務遂行能力に着目</a:t>
            </a: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した</a:t>
            </a:r>
            <a:r>
              <a:rPr lang="ja-JP" altLang="ja-JP" sz="1300" dirty="0" smtClean="0">
                <a:solidFill>
                  <a:srgbClr val="0070C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ja-JP" sz="13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元の業種・職種にかかわらない募集・採用</a:t>
            </a:r>
            <a:r>
              <a:rPr lang="ja-JP" altLang="ja-JP" sz="1300"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3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300" b="1" dirty="0" smtClean="0">
                <a:latin typeface="メイリオ" panose="020B0604030504040204" pitchFamily="50" charset="-128"/>
                <a:ea typeface="メイリオ" panose="020B0604030504040204" pitchFamily="50" charset="-128"/>
                <a:cs typeface="メイリオ" panose="020B0604030504040204" pitchFamily="50" charset="-128"/>
              </a:rPr>
              <a:t>＜好事例③ →ｐ</a:t>
            </a:r>
            <a:r>
              <a:rPr lang="en-US" altLang="ja-JP" sz="1300" b="1" dirty="0" smtClean="0">
                <a:latin typeface="メイリオ" panose="020B0604030504040204" pitchFamily="50" charset="-128"/>
                <a:ea typeface="メイリオ" panose="020B0604030504040204" pitchFamily="50" charset="-128"/>
                <a:cs typeface="メイリオ" panose="020B0604030504040204" pitchFamily="50" charset="-128"/>
              </a:rPr>
              <a:t>6</a:t>
            </a:r>
            <a:r>
              <a:rPr lang="ja-JP" altLang="en-US" sz="1300" b="1"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300" b="1" dirty="0">
              <a:latin typeface="メイリオ" panose="020B0604030504040204" pitchFamily="50" charset="-128"/>
              <a:ea typeface="メイリオ" panose="020B0604030504040204" pitchFamily="50" charset="-128"/>
              <a:cs typeface="メイリオ" panose="020B0604030504040204" pitchFamily="50" charset="-128"/>
            </a:endParaRPr>
          </a:p>
          <a:p>
            <a:pPr marL="358775" indent="-92075" fontAlgn="base" latinLnBrk="1">
              <a:lnSpc>
                <a:spcPct val="110000"/>
              </a:lnSpc>
            </a:pPr>
            <a:endParaRPr lang="ja-JP" altLang="ja-JP" sz="1000" dirty="0">
              <a:latin typeface="メイリオ" panose="020B0604030504040204" pitchFamily="50" charset="-128"/>
              <a:ea typeface="メイリオ" panose="020B0604030504040204" pitchFamily="50" charset="-128"/>
              <a:cs typeface="メイリオ" panose="020B0604030504040204" pitchFamily="50" charset="-128"/>
            </a:endParaRPr>
          </a:p>
          <a:p>
            <a:pPr indent="182563" fontAlgn="base" latinLnBrk="1">
              <a:lnSpc>
                <a:spcPct val="110000"/>
              </a:lnSpc>
              <a:spcAft>
                <a:spcPts val="400"/>
              </a:spcAft>
            </a:pPr>
            <a:r>
              <a:rPr lang="ja-JP" altLang="ja-JP" sz="1400" b="1" dirty="0">
                <a:latin typeface="メイリオ" panose="020B0604030504040204" pitchFamily="50" charset="-128"/>
                <a:ea typeface="メイリオ" panose="020B0604030504040204" pitchFamily="50" charset="-128"/>
                <a:cs typeface="メイリオ" panose="020B0604030504040204" pitchFamily="50" charset="-128"/>
              </a:rPr>
              <a:t>ニ　必要とする職業能力等を持つ人材の柔軟な採用</a:t>
            </a:r>
          </a:p>
          <a:p>
            <a:pPr marL="542925" indent="-190500" fontAlgn="base" latinLnBrk="1">
              <a:lnSpc>
                <a:spcPct val="110000"/>
              </a:lnSpc>
            </a:pPr>
            <a:r>
              <a:rPr lang="ja-JP" altLang="ja-JP" sz="1300" dirty="0">
                <a:latin typeface="メイリオ" panose="020B0604030504040204" pitchFamily="50" charset="-128"/>
                <a:ea typeface="メイリオ" panose="020B0604030504040204" pitchFamily="50" charset="-128"/>
                <a:cs typeface="メイリオ" panose="020B0604030504040204" pitchFamily="50" charset="-128"/>
              </a:rPr>
              <a:t>○　自社から転職（退職）した者等、社内</a:t>
            </a:r>
            <a:r>
              <a:rPr lang="ja-JP" altLang="ja-JP" sz="1300" dirty="0" smtClean="0">
                <a:latin typeface="メイリオ" panose="020B0604030504040204" pitchFamily="50" charset="-128"/>
                <a:ea typeface="メイリオ" panose="020B0604030504040204" pitchFamily="50" charset="-128"/>
                <a:cs typeface="メイリオ" panose="020B0604030504040204" pitchFamily="50" charset="-128"/>
              </a:rPr>
              <a:t>・社外</a:t>
            </a:r>
            <a:r>
              <a:rPr lang="ja-JP" altLang="ja-JP" sz="1300" dirty="0">
                <a:latin typeface="メイリオ" panose="020B0604030504040204" pitchFamily="50" charset="-128"/>
                <a:ea typeface="メイリオ" panose="020B0604030504040204" pitchFamily="50" charset="-128"/>
                <a:cs typeface="メイリオ" panose="020B0604030504040204" pitchFamily="50" charset="-128"/>
              </a:rPr>
              <a:t>双方の経験を有している人材を積極的に評価し、</a:t>
            </a:r>
            <a:r>
              <a:rPr lang="ja-JP" altLang="ja-JP" sz="13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再入社を可能とする</a:t>
            </a:r>
            <a:r>
              <a:rPr lang="ja-JP" altLang="ja-JP" sz="1300"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制度</a:t>
            </a:r>
            <a:r>
              <a:rPr lang="ja-JP" altLang="en-US" sz="1300"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を</a:t>
            </a:r>
            <a:r>
              <a:rPr lang="ja-JP" altLang="ja-JP" sz="1300"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検討。</a:t>
            </a:r>
            <a:r>
              <a:rPr lang="ja-JP" altLang="en-US" sz="1300" b="1" dirty="0" smtClean="0">
                <a:latin typeface="メイリオ" panose="020B0604030504040204" pitchFamily="50" charset="-128"/>
                <a:ea typeface="メイリオ" panose="020B0604030504040204" pitchFamily="50" charset="-128"/>
                <a:cs typeface="メイリオ" panose="020B0604030504040204" pitchFamily="50" charset="-128"/>
              </a:rPr>
              <a:t>＜好事例④ →</a:t>
            </a:r>
            <a:r>
              <a:rPr lang="ja-JP" altLang="en-US" sz="1300" b="1" dirty="0" err="1">
                <a:latin typeface="メイリオ" panose="020B0604030504040204" pitchFamily="50" charset="-128"/>
                <a:ea typeface="メイリオ" panose="020B0604030504040204" pitchFamily="50" charset="-128"/>
                <a:cs typeface="メイリオ" panose="020B0604030504040204" pitchFamily="50" charset="-128"/>
              </a:rPr>
              <a:t>ｐ</a:t>
            </a:r>
            <a:r>
              <a:rPr lang="en-US" altLang="ja-JP" sz="1300" b="1" dirty="0">
                <a:latin typeface="メイリオ" panose="020B0604030504040204" pitchFamily="50" charset="-128"/>
                <a:ea typeface="メイリオ" panose="020B0604030504040204" pitchFamily="50" charset="-128"/>
                <a:cs typeface="メイリオ" panose="020B0604030504040204" pitchFamily="50" charset="-128"/>
              </a:rPr>
              <a:t>6</a:t>
            </a:r>
            <a:r>
              <a:rPr lang="ja-JP" altLang="en-US" sz="1300" b="1"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300" b="1" dirty="0" smtClean="0">
              <a:latin typeface="メイリオ" panose="020B0604030504040204" pitchFamily="50" charset="-128"/>
              <a:ea typeface="メイリオ" panose="020B0604030504040204" pitchFamily="50" charset="-128"/>
              <a:cs typeface="メイリオ" panose="020B0604030504040204" pitchFamily="50" charset="-128"/>
            </a:endParaRPr>
          </a:p>
          <a:p>
            <a:pPr marL="542925" indent="-190500" fontAlgn="base" latinLnBrk="1">
              <a:lnSpc>
                <a:spcPct val="110000"/>
              </a:lnSpc>
            </a:pPr>
            <a:endParaRPr lang="ja-JP" altLang="ja-JP" sz="400" dirty="0">
              <a:latin typeface="メイリオ" panose="020B0604030504040204" pitchFamily="50" charset="-128"/>
              <a:ea typeface="メイリオ" panose="020B0604030504040204" pitchFamily="50" charset="-128"/>
              <a:cs typeface="メイリオ" panose="020B0604030504040204" pitchFamily="50" charset="-128"/>
            </a:endParaRPr>
          </a:p>
          <a:p>
            <a:pPr marL="542925" indent="-190500" fontAlgn="base" latinLnBrk="1">
              <a:lnSpc>
                <a:spcPct val="110000"/>
              </a:lnSpc>
            </a:pPr>
            <a:r>
              <a:rPr lang="ja-JP" altLang="ja-JP" sz="1300" dirty="0">
                <a:latin typeface="メイリオ" panose="020B0604030504040204" pitchFamily="50" charset="-128"/>
                <a:ea typeface="メイリオ" panose="020B0604030504040204" pitchFamily="50" charset="-128"/>
                <a:cs typeface="メイリオ" panose="020B0604030504040204" pitchFamily="50" charset="-128"/>
              </a:rPr>
              <a:t>○　既に他の企業等において</a:t>
            </a:r>
            <a:r>
              <a:rPr lang="ja-JP" altLang="ja-JP" sz="1300" dirty="0" smtClean="0">
                <a:latin typeface="メイリオ" panose="020B0604030504040204" pitchFamily="50" charset="-128"/>
                <a:ea typeface="メイリオ" panose="020B0604030504040204" pitchFamily="50" charset="-128"/>
                <a:cs typeface="メイリオ" panose="020B0604030504040204" pitchFamily="50" charset="-128"/>
              </a:rPr>
              <a:t>就労</a:t>
            </a: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中で</a:t>
            </a:r>
            <a:r>
              <a:rPr lang="ja-JP" altLang="ja-JP" sz="13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ja-JP" sz="1300" dirty="0">
                <a:latin typeface="メイリオ" panose="020B0604030504040204" pitchFamily="50" charset="-128"/>
                <a:ea typeface="メイリオ" panose="020B0604030504040204" pitchFamily="50" charset="-128"/>
                <a:cs typeface="メイリオ" panose="020B0604030504040204" pitchFamily="50" charset="-128"/>
              </a:rPr>
              <a:t>自社において副業・兼業としての就労を希望する人材を中途採用する場合は、就業時間や健康</a:t>
            </a:r>
            <a:r>
              <a:rPr lang="ja-JP" altLang="ja-JP" sz="1300" dirty="0" smtClean="0">
                <a:latin typeface="メイリオ" panose="020B0604030504040204" pitchFamily="50" charset="-128"/>
                <a:ea typeface="メイリオ" panose="020B0604030504040204" pitchFamily="50" charset="-128"/>
                <a:cs typeface="メイリオ" panose="020B0604030504040204" pitchFamily="50" charset="-128"/>
              </a:rPr>
              <a:t>確保</a:t>
            </a: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など</a:t>
            </a:r>
            <a:r>
              <a:rPr lang="ja-JP" altLang="ja-JP" sz="13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その人材に関し</a:t>
            </a:r>
            <a:r>
              <a:rPr lang="ja-JP" altLang="ja-JP" sz="1300" dirty="0" smtClean="0">
                <a:latin typeface="メイリオ" panose="020B0604030504040204" pitchFamily="50" charset="-128"/>
                <a:ea typeface="メイリオ" panose="020B0604030504040204" pitchFamily="50" charset="-128"/>
                <a:cs typeface="メイリオ" panose="020B0604030504040204" pitchFamily="50" charset="-128"/>
              </a:rPr>
              <a:t>労務</a:t>
            </a:r>
            <a:r>
              <a:rPr lang="ja-JP" altLang="ja-JP" sz="1300" dirty="0">
                <a:latin typeface="メイリオ" panose="020B0604030504040204" pitchFamily="50" charset="-128"/>
                <a:ea typeface="メイリオ" panose="020B0604030504040204" pitchFamily="50" charset="-128"/>
                <a:cs typeface="メイリオ" panose="020B0604030504040204" pitchFamily="50" charset="-128"/>
              </a:rPr>
              <a:t>提供上の支障や企業秘密の漏洩等がないか確認することに留意</a:t>
            </a:r>
            <a:r>
              <a:rPr lang="ja-JP" altLang="ja-JP" sz="13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3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 name="角丸四角形 9"/>
          <p:cNvSpPr/>
          <p:nvPr/>
        </p:nvSpPr>
        <p:spPr>
          <a:xfrm>
            <a:off x="188640" y="128464"/>
            <a:ext cx="6480448" cy="468276"/>
          </a:xfrm>
          <a:prstGeom prst="roundRect">
            <a:avLst/>
          </a:prstGeom>
          <a:solidFill>
            <a:schemeClr val="accent2"/>
          </a:solidFill>
          <a:ln>
            <a:noFill/>
          </a:ln>
          <a:effectLst/>
        </p:spPr>
        <p:style>
          <a:lnRef idx="3">
            <a:schemeClr val="lt1"/>
          </a:lnRef>
          <a:fillRef idx="1">
            <a:schemeClr val="accent2"/>
          </a:fillRef>
          <a:effectRef idx="1">
            <a:schemeClr val="accent2"/>
          </a:effectRef>
          <a:fontRef idx="minor">
            <a:schemeClr val="lt1"/>
          </a:fontRef>
        </p:style>
        <p:txBody>
          <a:bodyPr lIns="180000" tIns="36000" rtlCol="0" anchor="ctr" anchorCtr="0"/>
          <a:lstStyle/>
          <a:p>
            <a:pPr algn="ctr"/>
            <a:r>
              <a:rPr lang="ja-JP" altLang="en-US" sz="2400" spc="-120" dirty="0">
                <a:latin typeface="ＤＦ特太ゴシック体" panose="020B0509000000000000" pitchFamily="49" charset="-128"/>
                <a:ea typeface="ＤＦ特太ゴシック体" panose="020B0509000000000000" pitchFamily="49" charset="-128"/>
                <a:cs typeface="メイリオ" panose="020B0604030504040204" pitchFamily="50" charset="-128"/>
              </a:rPr>
              <a:t>転職指針の背景とポイント</a:t>
            </a:r>
          </a:p>
        </p:txBody>
      </p:sp>
      <p:sp>
        <p:nvSpPr>
          <p:cNvPr id="13" name="角丸四角形 12"/>
          <p:cNvSpPr/>
          <p:nvPr/>
        </p:nvSpPr>
        <p:spPr>
          <a:xfrm>
            <a:off x="2154150" y="704528"/>
            <a:ext cx="2581324" cy="358383"/>
          </a:xfrm>
          <a:prstGeom prst="roundRect">
            <a:avLst/>
          </a:prstGeom>
          <a:solidFill>
            <a:srgbClr val="021E5E"/>
          </a:solidFill>
          <a:ln w="28575">
            <a:solidFill>
              <a:srgbClr val="002060"/>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sz="1600" dirty="0">
                <a:solidFill>
                  <a:schemeClr val="bg1"/>
                </a:solidFill>
                <a:ea typeface="ＤＨＰ特太ゴシック体" pitchFamily="2" charset="-128"/>
              </a:rPr>
              <a:t>指針策定の背景</a:t>
            </a:r>
            <a:endParaRPr kumimoji="1" lang="ja-JP" altLang="en-US" sz="1600" dirty="0">
              <a:solidFill>
                <a:schemeClr val="bg1"/>
              </a:solidFill>
            </a:endParaRPr>
          </a:p>
        </p:txBody>
      </p:sp>
      <p:sp>
        <p:nvSpPr>
          <p:cNvPr id="15" name="角丸四角形 14"/>
          <p:cNvSpPr/>
          <p:nvPr/>
        </p:nvSpPr>
        <p:spPr>
          <a:xfrm>
            <a:off x="1604622" y="2432720"/>
            <a:ext cx="3733452" cy="358383"/>
          </a:xfrm>
          <a:prstGeom prst="roundRect">
            <a:avLst/>
          </a:prstGeom>
          <a:solidFill>
            <a:srgbClr val="021E5E"/>
          </a:solidFill>
          <a:ln w="28575">
            <a:solidFill>
              <a:srgbClr val="002060"/>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sz="1600" dirty="0">
                <a:solidFill>
                  <a:schemeClr val="bg1"/>
                </a:solidFill>
                <a:ea typeface="ＤＨＰ特太ゴシック体" pitchFamily="2" charset="-128"/>
              </a:rPr>
              <a:t>指針のポイント（企業の取組）</a:t>
            </a:r>
            <a:endParaRPr kumimoji="1" lang="ja-JP" altLang="en-US" sz="1600" dirty="0">
              <a:solidFill>
                <a:schemeClr val="bg1"/>
              </a:solidFill>
            </a:endParaRPr>
          </a:p>
        </p:txBody>
      </p:sp>
    </p:spTree>
    <p:extLst>
      <p:ext uri="{BB962C8B-B14F-4D97-AF65-F5344CB8AC3E}">
        <p14:creationId xmlns:p14="http://schemas.microsoft.com/office/powerpoint/2010/main" val="18136964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正方形/長方形 18"/>
          <p:cNvSpPr/>
          <p:nvPr/>
        </p:nvSpPr>
        <p:spPr>
          <a:xfrm>
            <a:off x="188640" y="4592960"/>
            <a:ext cx="6453498" cy="468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0" rtlCol="0" anchor="ctr"/>
          <a:lstStyle/>
          <a:p>
            <a:r>
              <a:rPr lang="ja-JP" altLang="en-US" sz="20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20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3</a:t>
            </a:r>
            <a:r>
              <a:rPr lang="ja-JP" altLang="en-US" sz="20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0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専門性等</a:t>
            </a:r>
            <a:r>
              <a:rPr lang="ja-JP" altLang="en-US" sz="20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をもつ従業員</a:t>
            </a:r>
            <a:r>
              <a:rPr lang="ja-JP" altLang="en-US" sz="20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の活躍促進に関する取組</a:t>
            </a:r>
          </a:p>
        </p:txBody>
      </p:sp>
      <p:sp>
        <p:nvSpPr>
          <p:cNvPr id="12" name="正方形/長方形 11"/>
          <p:cNvSpPr/>
          <p:nvPr/>
        </p:nvSpPr>
        <p:spPr>
          <a:xfrm>
            <a:off x="188913" y="704528"/>
            <a:ext cx="6453498" cy="468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0" rtlCol="0" anchor="ctr"/>
          <a:lstStyle/>
          <a:p>
            <a:r>
              <a:rPr lang="ja-JP" altLang="en-US" sz="20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20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2</a:t>
            </a:r>
            <a:r>
              <a:rPr lang="ja-JP" altLang="en-US" sz="20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0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入社後の活躍支援に関する取組</a:t>
            </a:r>
          </a:p>
        </p:txBody>
      </p:sp>
      <p:sp>
        <p:nvSpPr>
          <p:cNvPr id="15" name="正方形/長方形 14"/>
          <p:cNvSpPr/>
          <p:nvPr/>
        </p:nvSpPr>
        <p:spPr>
          <a:xfrm>
            <a:off x="188913" y="704528"/>
            <a:ext cx="6453498" cy="3744416"/>
          </a:xfrm>
          <a:prstGeom prst="rect">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スライド番号プレースホルダ 49"/>
          <p:cNvSpPr>
            <a:spLocks noGrp="1"/>
          </p:cNvSpPr>
          <p:nvPr>
            <p:ph type="sldNum" sz="quarter" idx="12"/>
          </p:nvPr>
        </p:nvSpPr>
        <p:spPr>
          <a:xfrm>
            <a:off x="2628900" y="9633520"/>
            <a:ext cx="1600200" cy="272480"/>
          </a:xfrm>
        </p:spPr>
        <p:txBody>
          <a:bodyPr/>
          <a:lstStyle/>
          <a:p>
            <a:fld id="{5257D7FA-C634-4D74-AC8F-65C7EB806FB4}" type="slidenum">
              <a:rPr lang="ja-JP" altLang="en-US" smtClean="0">
                <a:solidFill>
                  <a:prstClr val="black"/>
                </a:solidFill>
              </a:rPr>
              <a:pPr/>
              <a:t>4</a:t>
            </a:fld>
            <a:endParaRPr lang="ja-JP" altLang="en-US" dirty="0">
              <a:solidFill>
                <a:prstClr val="black"/>
              </a:solidFill>
            </a:endParaRPr>
          </a:p>
        </p:txBody>
      </p:sp>
      <p:sp>
        <p:nvSpPr>
          <p:cNvPr id="39" name="テキスト ボックス 38"/>
          <p:cNvSpPr txBox="1"/>
          <p:nvPr/>
        </p:nvSpPr>
        <p:spPr>
          <a:xfrm>
            <a:off x="348762" y="1316678"/>
            <a:ext cx="6293376" cy="3276282"/>
          </a:xfrm>
          <a:prstGeom prst="rect">
            <a:avLst/>
          </a:prstGeom>
          <a:noFill/>
        </p:spPr>
        <p:txBody>
          <a:bodyPr wrap="square" rtlCol="0">
            <a:spAutoFit/>
          </a:bodyPr>
          <a:lstStyle/>
          <a:p>
            <a:pPr fontAlgn="base" latinLnBrk="1">
              <a:lnSpc>
                <a:spcPct val="110000"/>
              </a:lnSpc>
              <a:spcAft>
                <a:spcPts val="400"/>
              </a:spcAft>
            </a:pPr>
            <a:r>
              <a:rPr lang="ja-JP" altLang="ja-JP" sz="1400" b="1" dirty="0">
                <a:latin typeface="メイリオ" panose="020B0604030504040204" pitchFamily="50" charset="-128"/>
                <a:ea typeface="メイリオ" panose="020B0604030504040204" pitchFamily="50" charset="-128"/>
                <a:cs typeface="メイリオ" panose="020B0604030504040204" pitchFamily="50" charset="-128"/>
              </a:rPr>
              <a:t>イ　公平かつ柔軟な処遇</a:t>
            </a:r>
          </a:p>
          <a:p>
            <a:pPr marL="361950" indent="-180975" fontAlgn="base" latinLnBrk="1">
              <a:lnSpc>
                <a:spcPct val="110000"/>
              </a:lnSpc>
            </a:pPr>
            <a:r>
              <a:rPr lang="ja-JP" altLang="ja-JP" sz="1300" dirty="0">
                <a:latin typeface="メイリオ" panose="020B0604030504040204" pitchFamily="50" charset="-128"/>
                <a:ea typeface="メイリオ" panose="020B0604030504040204" pitchFamily="50" charset="-128"/>
                <a:cs typeface="メイリオ" panose="020B0604030504040204" pitchFamily="50" charset="-128"/>
              </a:rPr>
              <a:t>○　中途採用者の賃金決定に</a:t>
            </a:r>
            <a:r>
              <a:rPr lang="ja-JP" altLang="ja-JP" sz="1300" dirty="0" smtClean="0">
                <a:latin typeface="メイリオ" panose="020B0604030504040204" pitchFamily="50" charset="-128"/>
                <a:ea typeface="メイリオ" panose="020B0604030504040204" pitchFamily="50" charset="-128"/>
                <a:cs typeface="メイリオ" panose="020B0604030504040204" pitchFamily="50" charset="-128"/>
              </a:rPr>
              <a:t>おいて</a:t>
            </a: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は</a:t>
            </a:r>
            <a:r>
              <a:rPr lang="ja-JP" altLang="ja-JP" sz="13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ja-JP" sz="1300" dirty="0">
                <a:latin typeface="メイリオ" panose="020B0604030504040204" pitchFamily="50" charset="-128"/>
                <a:ea typeface="メイリオ" panose="020B0604030504040204" pitchFamily="50" charset="-128"/>
                <a:cs typeface="メイリオ" panose="020B0604030504040204" pitchFamily="50" charset="-128"/>
              </a:rPr>
              <a:t>外部労働市場における賃金相場に加え、社内の賃金水準や個別事情も加味し、</a:t>
            </a:r>
            <a:r>
              <a:rPr lang="ja-JP" altLang="ja-JP" sz="13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必要に応じて個別に労働契約を結ぶ</a:t>
            </a:r>
            <a:r>
              <a:rPr lang="ja-JP" altLang="ja-JP" sz="1300"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など</a:t>
            </a:r>
            <a:r>
              <a:rPr lang="ja-JP" altLang="en-US" sz="1300"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の方法によって</a:t>
            </a:r>
            <a:r>
              <a:rPr lang="ja-JP" altLang="ja-JP" sz="1300"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ja-JP" sz="13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公平な処遇を柔軟に決定</a:t>
            </a:r>
            <a:r>
              <a:rPr lang="ja-JP" altLang="ja-JP" sz="1300"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3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300" b="1"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300" b="1" dirty="0" smtClean="0">
                <a:latin typeface="メイリオ" panose="020B0604030504040204" pitchFamily="50" charset="-128"/>
                <a:ea typeface="メイリオ" panose="020B0604030504040204" pitchFamily="50" charset="-128"/>
                <a:cs typeface="メイリオ" panose="020B0604030504040204" pitchFamily="50" charset="-128"/>
              </a:rPr>
              <a:t>好事例</a:t>
            </a:r>
            <a:r>
              <a:rPr lang="ja-JP" altLang="en-US" sz="1300" b="1" dirty="0">
                <a:latin typeface="メイリオ" panose="020B0604030504040204" pitchFamily="50" charset="-128"/>
                <a:ea typeface="メイリオ" panose="020B0604030504040204" pitchFamily="50" charset="-128"/>
                <a:cs typeface="メイリオ" panose="020B0604030504040204" pitchFamily="50" charset="-128"/>
              </a:rPr>
              <a:t>⑤ →</a:t>
            </a:r>
            <a:r>
              <a:rPr lang="ja-JP" altLang="en-US" sz="1300" b="1" dirty="0" err="1">
                <a:latin typeface="メイリオ" panose="020B0604030504040204" pitchFamily="50" charset="-128"/>
                <a:ea typeface="メイリオ" panose="020B0604030504040204" pitchFamily="50" charset="-128"/>
                <a:cs typeface="メイリオ" panose="020B0604030504040204" pitchFamily="50" charset="-128"/>
              </a:rPr>
              <a:t>ｐ</a:t>
            </a:r>
            <a:r>
              <a:rPr lang="en-US" altLang="ja-JP" sz="1300" b="1" dirty="0">
                <a:latin typeface="メイリオ" panose="020B0604030504040204" pitchFamily="50" charset="-128"/>
                <a:ea typeface="メイリオ" panose="020B0604030504040204" pitchFamily="50" charset="-128"/>
                <a:cs typeface="メイリオ" panose="020B0604030504040204" pitchFamily="50" charset="-128"/>
              </a:rPr>
              <a:t>7</a:t>
            </a:r>
            <a:r>
              <a:rPr lang="ja-JP" altLang="en-US" sz="1300" b="1"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300" b="1" dirty="0">
              <a:latin typeface="メイリオ" panose="020B0604030504040204" pitchFamily="50" charset="-128"/>
              <a:ea typeface="メイリオ" panose="020B0604030504040204" pitchFamily="50" charset="-128"/>
              <a:cs typeface="メイリオ" panose="020B0604030504040204" pitchFamily="50" charset="-128"/>
            </a:endParaRPr>
          </a:p>
          <a:p>
            <a:pPr marL="358775" indent="-92075" fontAlgn="base" latinLnBrk="1">
              <a:lnSpc>
                <a:spcPct val="110000"/>
              </a:lnSpc>
            </a:pPr>
            <a:endParaRPr lang="ja-JP" altLang="ja-JP" sz="1000" dirty="0" smtClean="0">
              <a:latin typeface="メイリオ" panose="020B0604030504040204" pitchFamily="50" charset="-128"/>
              <a:ea typeface="メイリオ" panose="020B0604030504040204" pitchFamily="50" charset="-128"/>
              <a:cs typeface="メイリオ" panose="020B0604030504040204" pitchFamily="50" charset="-128"/>
            </a:endParaRPr>
          </a:p>
          <a:p>
            <a:pPr fontAlgn="base" latinLnBrk="1">
              <a:lnSpc>
                <a:spcPct val="110000"/>
              </a:lnSpc>
              <a:spcAft>
                <a:spcPts val="400"/>
              </a:spcAft>
            </a:pPr>
            <a:r>
              <a:rPr lang="ja-JP" altLang="ja-JP" sz="1400" b="1" dirty="0" smtClean="0">
                <a:latin typeface="メイリオ" panose="020B0604030504040204" pitchFamily="50" charset="-128"/>
                <a:ea typeface="メイリオ" panose="020B0604030504040204" pitchFamily="50" charset="-128"/>
                <a:cs typeface="メイリオ" panose="020B0604030504040204" pitchFamily="50" charset="-128"/>
              </a:rPr>
              <a:t>ロ</a:t>
            </a:r>
            <a:r>
              <a:rPr lang="ja-JP" altLang="ja-JP" sz="1400" b="1" dirty="0">
                <a:latin typeface="メイリオ" panose="020B0604030504040204" pitchFamily="50" charset="-128"/>
                <a:ea typeface="メイリオ" panose="020B0604030504040204" pitchFamily="50" charset="-128"/>
                <a:cs typeface="メイリオ" panose="020B0604030504040204" pitchFamily="50" charset="-128"/>
              </a:rPr>
              <a:t>　早期定着に向けた支援</a:t>
            </a:r>
          </a:p>
          <a:p>
            <a:pPr marL="358775" indent="-177800" fontAlgn="base" latinLnBrk="1">
              <a:lnSpc>
                <a:spcPct val="110000"/>
              </a:lnSpc>
            </a:pPr>
            <a:r>
              <a:rPr lang="ja-JP" altLang="ja-JP" sz="1300" dirty="0">
                <a:latin typeface="メイリオ" panose="020B0604030504040204" pitchFamily="50" charset="-128"/>
                <a:ea typeface="メイリオ" panose="020B0604030504040204" pitchFamily="50" charset="-128"/>
                <a:cs typeface="メイリオ" panose="020B0604030504040204" pitchFamily="50" charset="-128"/>
              </a:rPr>
              <a:t>○　即戦力として中途採用する場合も含め、中途採用者が企業に適応し能力を十分に発揮し続けられるよう、</a:t>
            </a:r>
            <a:r>
              <a:rPr lang="ja-JP" altLang="ja-JP" sz="13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入社時における社内人的ネットワーク形成の支援等、早期定着支援を積極的に</a:t>
            </a:r>
            <a:r>
              <a:rPr lang="ja-JP" altLang="en-US" sz="13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実施</a:t>
            </a:r>
            <a:r>
              <a:rPr lang="ja-JP" altLang="ja-JP" sz="1300"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300" b="1" dirty="0" smtClean="0">
                <a:latin typeface="メイリオ" panose="020B0604030504040204" pitchFamily="50" charset="-128"/>
                <a:ea typeface="メイリオ" panose="020B0604030504040204" pitchFamily="50" charset="-128"/>
                <a:cs typeface="メイリオ" panose="020B0604030504040204" pitchFamily="50" charset="-128"/>
              </a:rPr>
              <a:t>＜好事例⑥ →</a:t>
            </a:r>
            <a:r>
              <a:rPr lang="ja-JP" altLang="en-US" sz="1300" b="1" dirty="0" err="1" smtClean="0">
                <a:latin typeface="メイリオ" panose="020B0604030504040204" pitchFamily="50" charset="-128"/>
                <a:ea typeface="メイリオ" panose="020B0604030504040204" pitchFamily="50" charset="-128"/>
                <a:cs typeface="メイリオ" panose="020B0604030504040204" pitchFamily="50" charset="-128"/>
              </a:rPr>
              <a:t>ｐ</a:t>
            </a:r>
            <a:r>
              <a:rPr lang="en-US" altLang="ja-JP" sz="1300" b="1" dirty="0" smtClean="0">
                <a:latin typeface="メイリオ" panose="020B0604030504040204" pitchFamily="50" charset="-128"/>
                <a:ea typeface="メイリオ" panose="020B0604030504040204" pitchFamily="50" charset="-128"/>
                <a:cs typeface="メイリオ" panose="020B0604030504040204" pitchFamily="50" charset="-128"/>
              </a:rPr>
              <a:t>7</a:t>
            </a:r>
            <a:r>
              <a:rPr lang="ja-JP" altLang="en-US" sz="1300" b="1"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ja-JP" altLang="ja-JP" sz="1300" b="1" dirty="0">
              <a:latin typeface="メイリオ" panose="020B0604030504040204" pitchFamily="50" charset="-128"/>
              <a:ea typeface="メイリオ" panose="020B0604030504040204" pitchFamily="50" charset="-128"/>
              <a:cs typeface="メイリオ" panose="020B0604030504040204" pitchFamily="50" charset="-128"/>
            </a:endParaRPr>
          </a:p>
          <a:p>
            <a:pPr indent="182563" fontAlgn="base" latinLnBrk="1">
              <a:lnSpc>
                <a:spcPct val="110000"/>
              </a:lnSpc>
            </a:pPr>
            <a:endParaRPr lang="en-US" altLang="ja-JP" sz="1000" dirty="0">
              <a:latin typeface="メイリオ" panose="020B0604030504040204" pitchFamily="50" charset="-128"/>
              <a:ea typeface="メイリオ" panose="020B0604030504040204" pitchFamily="50" charset="-128"/>
              <a:cs typeface="メイリオ" panose="020B0604030504040204" pitchFamily="50" charset="-128"/>
            </a:endParaRPr>
          </a:p>
          <a:p>
            <a:pPr fontAlgn="base" latinLnBrk="1">
              <a:lnSpc>
                <a:spcPct val="110000"/>
              </a:lnSpc>
              <a:spcAft>
                <a:spcPts val="400"/>
              </a:spcAft>
            </a:pPr>
            <a:r>
              <a:rPr lang="ja-JP" altLang="ja-JP" sz="1400" b="1" dirty="0">
                <a:latin typeface="メイリオ" panose="020B0604030504040204" pitchFamily="50" charset="-128"/>
                <a:ea typeface="メイリオ" panose="020B0604030504040204" pitchFamily="50" charset="-128"/>
                <a:cs typeface="メイリオ" panose="020B0604030504040204" pitchFamily="50" charset="-128"/>
              </a:rPr>
              <a:t>ハ</a:t>
            </a:r>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ja-JP" sz="1400" b="1" dirty="0">
                <a:latin typeface="メイリオ" panose="020B0604030504040204" pitchFamily="50" charset="-128"/>
                <a:ea typeface="メイリオ" panose="020B0604030504040204" pitchFamily="50" charset="-128"/>
                <a:cs typeface="メイリオ" panose="020B0604030504040204" pitchFamily="50" charset="-128"/>
              </a:rPr>
              <a:t>従業員に求める役割の</a:t>
            </a:r>
            <a:r>
              <a:rPr lang="ja-JP" altLang="ja-JP" sz="1400" b="1" dirty="0" smtClean="0">
                <a:latin typeface="メイリオ" panose="020B0604030504040204" pitchFamily="50" charset="-128"/>
                <a:ea typeface="メイリオ" panose="020B0604030504040204" pitchFamily="50" charset="-128"/>
                <a:cs typeface="メイリオ" panose="020B0604030504040204" pitchFamily="50" charset="-128"/>
              </a:rPr>
              <a:t>明確化</a:t>
            </a:r>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a:t>
            </a:r>
            <a:r>
              <a:rPr lang="ja-JP" altLang="ja-JP" sz="1400" b="1" dirty="0" smtClean="0">
                <a:latin typeface="メイリオ" panose="020B0604030504040204" pitchFamily="50" charset="-128"/>
                <a:ea typeface="メイリオ" panose="020B0604030504040204" pitchFamily="50" charset="-128"/>
                <a:cs typeface="メイリオ" panose="020B0604030504040204" pitchFamily="50" charset="-128"/>
              </a:rPr>
              <a:t>職業</a:t>
            </a:r>
            <a:r>
              <a:rPr lang="ja-JP" altLang="ja-JP" sz="1400" b="1" dirty="0">
                <a:latin typeface="メイリオ" panose="020B0604030504040204" pitchFamily="50" charset="-128"/>
                <a:ea typeface="メイリオ" panose="020B0604030504040204" pitchFamily="50" charset="-128"/>
                <a:cs typeface="メイリオ" panose="020B0604030504040204" pitchFamily="50" charset="-128"/>
              </a:rPr>
              <a:t>能力の継続的な把握</a:t>
            </a:r>
          </a:p>
          <a:p>
            <a:pPr marL="358775" indent="-177800" fontAlgn="base" latinLnBrk="1">
              <a:lnSpc>
                <a:spcPct val="110000"/>
              </a:lnSpc>
            </a:pPr>
            <a:r>
              <a:rPr lang="ja-JP" altLang="ja-JP" sz="1300" dirty="0">
                <a:latin typeface="メイリオ" panose="020B0604030504040204" pitchFamily="50" charset="-128"/>
                <a:ea typeface="メイリオ" panose="020B0604030504040204" pitchFamily="50" charset="-128"/>
                <a:cs typeface="メイリオ" panose="020B0604030504040204" pitchFamily="50" charset="-128"/>
              </a:rPr>
              <a:t>○　中途採用者を含む自社の従業員が能力を十分に発揮し続けられるよう、</a:t>
            </a:r>
            <a:r>
              <a:rPr lang="ja-JP" altLang="ja-JP" sz="13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従業員に求める役割の明確化や職業能力の把握</a:t>
            </a:r>
            <a:r>
              <a:rPr lang="ja-JP" altLang="en-US" sz="13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を</a:t>
            </a:r>
            <a:r>
              <a:rPr lang="ja-JP" altLang="ja-JP" sz="13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平素から継続的に</a:t>
            </a:r>
            <a:r>
              <a:rPr lang="ja-JP" altLang="en-US" sz="13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実施</a:t>
            </a:r>
            <a:r>
              <a:rPr lang="ja-JP" altLang="ja-JP" sz="13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p>
          <a:p>
            <a:pPr fontAlgn="base" latinLnBrk="1">
              <a:lnSpc>
                <a:spcPct val="110000"/>
              </a:lnSpc>
            </a:pPr>
            <a:r>
              <a:rPr lang="ja-JP" altLang="ja-JP" sz="1300" dirty="0">
                <a:latin typeface="メイリオ" panose="020B0604030504040204" pitchFamily="50" charset="-128"/>
                <a:ea typeface="メイリオ" panose="020B0604030504040204" pitchFamily="50" charset="-128"/>
                <a:cs typeface="メイリオ" panose="020B0604030504040204" pitchFamily="50" charset="-128"/>
              </a:rPr>
              <a:t>　</a:t>
            </a:r>
          </a:p>
        </p:txBody>
      </p:sp>
      <p:sp>
        <p:nvSpPr>
          <p:cNvPr id="10" name="角丸四角形 9"/>
          <p:cNvSpPr/>
          <p:nvPr/>
        </p:nvSpPr>
        <p:spPr>
          <a:xfrm>
            <a:off x="188640" y="128464"/>
            <a:ext cx="6480448" cy="468276"/>
          </a:xfrm>
          <a:prstGeom prst="roundRect">
            <a:avLst/>
          </a:prstGeom>
          <a:solidFill>
            <a:schemeClr val="accent2"/>
          </a:solidFill>
          <a:ln>
            <a:noFill/>
          </a:ln>
          <a:effectLst/>
        </p:spPr>
        <p:style>
          <a:lnRef idx="3">
            <a:schemeClr val="lt1"/>
          </a:lnRef>
          <a:fillRef idx="1">
            <a:schemeClr val="accent2"/>
          </a:fillRef>
          <a:effectRef idx="1">
            <a:schemeClr val="accent2"/>
          </a:effectRef>
          <a:fontRef idx="minor">
            <a:schemeClr val="lt1"/>
          </a:fontRef>
        </p:style>
        <p:txBody>
          <a:bodyPr lIns="180000" tIns="36000" rtlCol="0" anchor="ctr" anchorCtr="0"/>
          <a:lstStyle/>
          <a:p>
            <a:pPr algn="ctr"/>
            <a:r>
              <a:rPr lang="ja-JP" altLang="en-US" sz="2400" spc="-120" dirty="0">
                <a:latin typeface="ＤＦ特太ゴシック体" panose="020B0509000000000000" pitchFamily="49" charset="-128"/>
                <a:ea typeface="ＤＦ特太ゴシック体" panose="020B0509000000000000" pitchFamily="49" charset="-128"/>
                <a:cs typeface="メイリオ" panose="020B0604030504040204" pitchFamily="50" charset="-128"/>
              </a:rPr>
              <a:t>転職指針の背景とポイント</a:t>
            </a:r>
          </a:p>
        </p:txBody>
      </p:sp>
      <p:sp>
        <p:nvSpPr>
          <p:cNvPr id="16" name="テキスト ボックス 15"/>
          <p:cNvSpPr txBox="1"/>
          <p:nvPr/>
        </p:nvSpPr>
        <p:spPr>
          <a:xfrm>
            <a:off x="332656" y="5169024"/>
            <a:ext cx="6309755" cy="4240648"/>
          </a:xfrm>
          <a:prstGeom prst="rect">
            <a:avLst/>
          </a:prstGeom>
          <a:noFill/>
        </p:spPr>
        <p:txBody>
          <a:bodyPr wrap="square" rtlCol="0">
            <a:spAutoFit/>
          </a:bodyPr>
          <a:lstStyle/>
          <a:p>
            <a:pPr fontAlgn="base" latinLnBrk="1">
              <a:lnSpc>
                <a:spcPct val="110000"/>
              </a:lnSpc>
              <a:spcAft>
                <a:spcPts val="400"/>
              </a:spcAft>
            </a:pPr>
            <a:r>
              <a:rPr lang="ja-JP" altLang="ja-JP" sz="1400" b="1" dirty="0">
                <a:latin typeface="メイリオ" panose="020B0604030504040204" pitchFamily="50" charset="-128"/>
                <a:ea typeface="メイリオ" panose="020B0604030504040204" pitchFamily="50" charset="-128"/>
                <a:cs typeface="メイリオ" panose="020B0604030504040204" pitchFamily="50" charset="-128"/>
              </a:rPr>
              <a:t>イ　専門性の高い従業員の活躍機会の拡大</a:t>
            </a:r>
          </a:p>
          <a:p>
            <a:pPr marL="358775" indent="-177800" fontAlgn="base" latinLnBrk="1">
              <a:lnSpc>
                <a:spcPct val="110000"/>
              </a:lnSpc>
            </a:pPr>
            <a:r>
              <a:rPr lang="ja-JP" altLang="ja-JP" sz="1300" dirty="0">
                <a:latin typeface="メイリオ" panose="020B0604030504040204" pitchFamily="50" charset="-128"/>
                <a:ea typeface="メイリオ" panose="020B0604030504040204" pitchFamily="50" charset="-128"/>
                <a:cs typeface="メイリオ" panose="020B0604030504040204" pitchFamily="50" charset="-128"/>
              </a:rPr>
              <a:t>○　従業員の継続的な学び直しを通じた専門性の向上を図るため、</a:t>
            </a:r>
            <a:r>
              <a:rPr lang="ja-JP" altLang="ja-JP" sz="13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従業員の学び直しに関する費用面・時間面の負担</a:t>
            </a:r>
            <a:r>
              <a:rPr lang="ja-JP" altLang="en-US" sz="13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を</a:t>
            </a:r>
            <a:r>
              <a:rPr lang="ja-JP" altLang="ja-JP" sz="13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軽減。</a:t>
            </a:r>
          </a:p>
          <a:p>
            <a:pPr marL="361950" indent="-180975" fontAlgn="base" latinLnBrk="1">
              <a:lnSpc>
                <a:spcPct val="110000"/>
              </a:lnSpc>
            </a:pPr>
            <a:endParaRPr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361950" indent="-180975" fontAlgn="base" latinLnBrk="1">
              <a:lnSpc>
                <a:spcPct val="110000"/>
              </a:lnSpc>
            </a:pPr>
            <a:r>
              <a:rPr lang="ja-JP" altLang="ja-JP" sz="13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ja-JP" sz="1300" dirty="0">
                <a:latin typeface="メイリオ" panose="020B0604030504040204" pitchFamily="50" charset="-128"/>
                <a:ea typeface="メイリオ" panose="020B0604030504040204" pitchFamily="50" charset="-128"/>
                <a:cs typeface="メイリオ" panose="020B0604030504040204" pitchFamily="50" charset="-128"/>
              </a:rPr>
              <a:t>　専門性を有する従業員を適正に評価・処遇し、</a:t>
            </a:r>
            <a:r>
              <a:rPr lang="ja-JP" altLang="ja-JP" sz="13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プロフェッショナルな人材の育成・活用。</a:t>
            </a:r>
          </a:p>
          <a:p>
            <a:pPr marL="358775" indent="-177800" fontAlgn="base" latinLnBrk="1">
              <a:lnSpc>
                <a:spcPct val="110000"/>
              </a:lnSpc>
            </a:pPr>
            <a:endParaRPr lang="en-US" altLang="ja-JP" sz="6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358775" indent="-177800" fontAlgn="base" latinLnBrk="1">
              <a:lnSpc>
                <a:spcPct val="110000"/>
              </a:lnSpc>
            </a:pPr>
            <a:r>
              <a:rPr lang="ja-JP" altLang="ja-JP" sz="13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ja-JP" sz="13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ja-JP" sz="13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高度に専門的な業務を切り出し、専門職等のウェイトを高めることを検討。</a:t>
            </a:r>
            <a:endParaRPr lang="en-US" altLang="ja-JP" sz="13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pPr marL="358775" indent="-92075" fontAlgn="base" latinLnBrk="1">
              <a:lnSpc>
                <a:spcPct val="110000"/>
              </a:lnSpc>
            </a:pPr>
            <a:endParaRPr lang="ja-JP" altLang="ja-JP" sz="1200" dirty="0">
              <a:latin typeface="メイリオ" panose="020B0604030504040204" pitchFamily="50" charset="-128"/>
              <a:ea typeface="メイリオ" panose="020B0604030504040204" pitchFamily="50" charset="-128"/>
              <a:cs typeface="メイリオ" panose="020B0604030504040204" pitchFamily="50" charset="-128"/>
            </a:endParaRPr>
          </a:p>
          <a:p>
            <a:pPr fontAlgn="base" latinLnBrk="1">
              <a:lnSpc>
                <a:spcPct val="110000"/>
              </a:lnSpc>
              <a:spcAft>
                <a:spcPts val="400"/>
              </a:spcAft>
            </a:pPr>
            <a:r>
              <a:rPr lang="ja-JP" altLang="ja-JP" sz="1400" b="1" dirty="0">
                <a:latin typeface="メイリオ" panose="020B0604030504040204" pitchFamily="50" charset="-128"/>
                <a:ea typeface="メイリオ" panose="020B0604030504040204" pitchFamily="50" charset="-128"/>
                <a:cs typeface="メイリオ" panose="020B0604030504040204" pitchFamily="50" charset="-128"/>
              </a:rPr>
              <a:t>ロ　従業員の主体的（自律的）・継続的なキャリア形成の促進</a:t>
            </a:r>
          </a:p>
          <a:p>
            <a:pPr marL="358775" indent="-177800" fontAlgn="base" latinLnBrk="1">
              <a:lnSpc>
                <a:spcPct val="110000"/>
              </a:lnSpc>
            </a:pPr>
            <a:r>
              <a:rPr lang="ja-JP" altLang="ja-JP" sz="13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ja-JP" sz="13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早い段階</a:t>
            </a:r>
            <a:r>
              <a:rPr lang="ja-JP" altLang="ja-JP" sz="1300"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から</a:t>
            </a:r>
            <a:r>
              <a:rPr lang="ja-JP" altLang="en-US" sz="1300"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ja-JP" sz="1300"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従業員</a:t>
            </a:r>
            <a:r>
              <a:rPr lang="ja-JP" altLang="en-US" sz="1300"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が</a:t>
            </a:r>
            <a:r>
              <a:rPr lang="ja-JP" altLang="ja-JP" sz="1300"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自身</a:t>
            </a:r>
            <a:r>
              <a:rPr lang="ja-JP" altLang="ja-JP" sz="13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のキャリア形成を</a:t>
            </a:r>
            <a:r>
              <a:rPr lang="ja-JP" altLang="ja-JP" sz="1300"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考え</a:t>
            </a:r>
            <a:r>
              <a:rPr lang="ja-JP" altLang="en-US" sz="1300"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られる</a:t>
            </a:r>
            <a:r>
              <a:rPr lang="ja-JP" altLang="ja-JP" sz="1300"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機会</a:t>
            </a:r>
            <a:r>
              <a:rPr lang="ja-JP" altLang="ja-JP" sz="13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や、自身の職業能力を</a:t>
            </a:r>
            <a:r>
              <a:rPr lang="ja-JP" altLang="ja-JP" sz="1300"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把握</a:t>
            </a:r>
            <a:r>
              <a:rPr lang="ja-JP" altLang="en-US" sz="1300"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できる</a:t>
            </a:r>
            <a:r>
              <a:rPr lang="ja-JP" altLang="ja-JP" sz="1300"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機会</a:t>
            </a:r>
            <a:r>
              <a:rPr lang="ja-JP" altLang="ja-JP" sz="13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を提供。</a:t>
            </a:r>
          </a:p>
          <a:p>
            <a:pPr marL="358775" indent="-177800" fontAlgn="base" latinLnBrk="1">
              <a:lnSpc>
                <a:spcPct val="110000"/>
              </a:lnSpc>
            </a:pPr>
            <a:endParaRPr lang="en-US" altLang="ja-JP" sz="6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358775" indent="-177800" fontAlgn="base" latinLnBrk="1">
              <a:lnSpc>
                <a:spcPct val="110000"/>
              </a:lnSpc>
            </a:pPr>
            <a:r>
              <a:rPr lang="ja-JP" altLang="ja-JP" sz="13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ja-JP" sz="1300" dirty="0">
                <a:latin typeface="メイリオ" panose="020B0604030504040204" pitchFamily="50" charset="-128"/>
                <a:ea typeface="メイリオ" panose="020B0604030504040204" pitchFamily="50" charset="-128"/>
                <a:cs typeface="メイリオ" panose="020B0604030504040204" pitchFamily="50" charset="-128"/>
              </a:rPr>
              <a:t>　社内公募制度を導入するなど、</a:t>
            </a:r>
            <a:r>
              <a:rPr lang="ja-JP" altLang="ja-JP" sz="13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従業員の主体的（自律的）なキャリア形成の意向にも配慮した人事管理。</a:t>
            </a:r>
          </a:p>
          <a:p>
            <a:pPr marL="358775" indent="-177800" fontAlgn="base" latinLnBrk="1">
              <a:lnSpc>
                <a:spcPct val="110000"/>
              </a:lnSpc>
            </a:pPr>
            <a:endParaRPr lang="en-US" altLang="ja-JP" sz="6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358775" indent="-177800" fontAlgn="base" latinLnBrk="1">
              <a:lnSpc>
                <a:spcPct val="110000"/>
              </a:lnSpc>
            </a:pPr>
            <a:r>
              <a:rPr lang="ja-JP" altLang="ja-JP" sz="13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ja-JP" sz="1300" dirty="0">
                <a:latin typeface="メイリオ" panose="020B0604030504040204" pitchFamily="50" charset="-128"/>
                <a:ea typeface="メイリオ" panose="020B0604030504040204" pitchFamily="50" charset="-128"/>
                <a:cs typeface="メイリオ" panose="020B0604030504040204" pitchFamily="50" charset="-128"/>
              </a:rPr>
              <a:t>　他企業への出向や他部門への異動の経験を積極的にキャリアパスに組み込むなど、</a:t>
            </a:r>
            <a:r>
              <a:rPr lang="ja-JP" altLang="ja-JP" sz="13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職場環境や職務内容の変化に柔軟に対応し活躍できる人材の育成。</a:t>
            </a:r>
          </a:p>
          <a:p>
            <a:pPr marL="358775" indent="-177800" fontAlgn="base" latinLnBrk="1">
              <a:lnSpc>
                <a:spcPct val="110000"/>
              </a:lnSpc>
            </a:pPr>
            <a:endParaRPr lang="en-US" altLang="ja-JP" sz="6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358775" indent="-177800" fontAlgn="base" latinLnBrk="1">
              <a:lnSpc>
                <a:spcPct val="110000"/>
              </a:lnSpc>
            </a:pPr>
            <a:r>
              <a:rPr lang="ja-JP" altLang="ja-JP" sz="13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ja-JP" sz="1300" dirty="0">
                <a:latin typeface="メイリオ" panose="020B0604030504040204" pitchFamily="50" charset="-128"/>
                <a:ea typeface="メイリオ" panose="020B0604030504040204" pitchFamily="50" charset="-128"/>
                <a:cs typeface="メイリオ" panose="020B0604030504040204" pitchFamily="50" charset="-128"/>
              </a:rPr>
              <a:t>　転職者本人とかかわりのない取引先等への転職を禁止する競業避止義務については、長期・広範なものとならない</a:t>
            </a:r>
            <a:r>
              <a:rPr lang="ja-JP" altLang="ja-JP" sz="1300" dirty="0" smtClean="0">
                <a:latin typeface="メイリオ" panose="020B0604030504040204" pitchFamily="50" charset="-128"/>
                <a:ea typeface="メイリオ" panose="020B0604030504040204" pitchFamily="50" charset="-128"/>
                <a:cs typeface="メイリオ" panose="020B0604030504040204" pitchFamily="50" charset="-128"/>
              </a:rPr>
              <a:t>よう合理的</a:t>
            </a:r>
            <a:r>
              <a:rPr lang="ja-JP" altLang="ja-JP" sz="1300" dirty="0">
                <a:latin typeface="メイリオ" panose="020B0604030504040204" pitchFamily="50" charset="-128"/>
                <a:ea typeface="メイリオ" panose="020B0604030504040204" pitchFamily="50" charset="-128"/>
                <a:cs typeface="メイリオ" panose="020B0604030504040204" pitchFamily="50" charset="-128"/>
              </a:rPr>
              <a:t>な</a:t>
            </a:r>
            <a:r>
              <a:rPr lang="ja-JP" altLang="ja-JP" sz="1300" dirty="0" smtClean="0">
                <a:latin typeface="メイリオ" panose="020B0604030504040204" pitchFamily="50" charset="-128"/>
                <a:ea typeface="メイリオ" panose="020B0604030504040204" pitchFamily="50" charset="-128"/>
                <a:cs typeface="メイリオ" panose="020B0604030504040204" pitchFamily="50" charset="-128"/>
              </a:rPr>
              <a:t>範囲</a:t>
            </a: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に設定</a:t>
            </a:r>
            <a:r>
              <a:rPr lang="ja-JP" altLang="ja-JP" sz="13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ja-JP" altLang="ja-JP" sz="13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1" name="正方形/長方形 20"/>
          <p:cNvSpPr/>
          <p:nvPr/>
        </p:nvSpPr>
        <p:spPr>
          <a:xfrm>
            <a:off x="188640" y="4592959"/>
            <a:ext cx="6453498" cy="4968553"/>
          </a:xfrm>
          <a:prstGeom prst="rect">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9644844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正方形/長方形 38"/>
          <p:cNvSpPr/>
          <p:nvPr/>
        </p:nvSpPr>
        <p:spPr>
          <a:xfrm>
            <a:off x="188914" y="1080000"/>
            <a:ext cx="6480174" cy="612000"/>
          </a:xfrm>
          <a:prstGeom prst="rect">
            <a:avLst/>
          </a:prstGeom>
          <a:solidFill>
            <a:srgbClr val="DFF0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5" name="正方形/長方形 74"/>
          <p:cNvSpPr/>
          <p:nvPr/>
        </p:nvSpPr>
        <p:spPr>
          <a:xfrm>
            <a:off x="188640" y="1764001"/>
            <a:ext cx="6480448" cy="7941528"/>
          </a:xfrm>
          <a:prstGeom prst="rect">
            <a:avLst/>
          </a:prstGeom>
          <a:solidFill>
            <a:srgbClr val="DFF0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1950" indent="-361950" algn="ctr"/>
            <a:endParaRPr lang="en-US" altLang="ja-JP" sz="2400" b="1" dirty="0">
              <a:solidFill>
                <a:srgbClr val="001746"/>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 name="テキスト ボックス 2"/>
          <p:cNvSpPr txBox="1"/>
          <p:nvPr/>
        </p:nvSpPr>
        <p:spPr>
          <a:xfrm>
            <a:off x="260920" y="1152000"/>
            <a:ext cx="6408168" cy="523220"/>
          </a:xfrm>
          <a:prstGeom prst="rect">
            <a:avLst/>
          </a:prstGeom>
          <a:noFill/>
        </p:spPr>
        <p:txBody>
          <a:bodyPr wrap="square" rtlCol="0">
            <a:spAutoFit/>
          </a:bodyPr>
          <a:lstStyle/>
          <a:p>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継続して中途</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採用の求人を出しているが</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、自社にどんな人材が必要なのか</a:t>
            </a:r>
            <a:endPar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よくわかっておらず、応募者もなかなか集まらない・・・</a:t>
            </a:r>
            <a:endParaRPr lang="en-US" altLang="ja-JP" sz="14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 name="角丸四角形 3"/>
          <p:cNvSpPr/>
          <p:nvPr/>
        </p:nvSpPr>
        <p:spPr>
          <a:xfrm>
            <a:off x="188640" y="200472"/>
            <a:ext cx="6480448" cy="360000"/>
          </a:xfrm>
          <a:prstGeom prst="roundRect">
            <a:avLst/>
          </a:prstGeom>
          <a:solidFill>
            <a:schemeClr val="accent2"/>
          </a:solidFill>
          <a:ln>
            <a:noFill/>
          </a:ln>
          <a:effectLst/>
        </p:spPr>
        <p:style>
          <a:lnRef idx="3">
            <a:schemeClr val="lt1"/>
          </a:lnRef>
          <a:fillRef idx="1">
            <a:schemeClr val="accent2"/>
          </a:fillRef>
          <a:effectRef idx="1">
            <a:schemeClr val="accent2"/>
          </a:effectRef>
          <a:fontRef idx="minor">
            <a:schemeClr val="lt1"/>
          </a:fontRef>
        </p:style>
        <p:txBody>
          <a:bodyPr tIns="0" bIns="0" rtlCol="0" anchor="ctr" anchorCtr="0"/>
          <a:lstStyle/>
          <a:p>
            <a:pPr algn="ctr">
              <a:lnSpc>
                <a:spcPct val="110000"/>
              </a:lnSpc>
            </a:pPr>
            <a:r>
              <a:rPr lang="ja-JP" altLang="en-US" sz="2000" dirty="0" smtClean="0">
                <a:solidFill>
                  <a:schemeClr val="bg1"/>
                </a:solidFill>
                <a:ea typeface="ＤＨＰ特太ゴシック体" pitchFamily="2" charset="-128"/>
              </a:rPr>
              <a:t>課題別</a:t>
            </a:r>
            <a:r>
              <a:rPr lang="ja-JP" altLang="en-US" sz="2000" i="1" dirty="0" smtClean="0">
                <a:solidFill>
                  <a:schemeClr val="bg1"/>
                </a:solidFill>
                <a:ea typeface="ＤＨＰ特太ゴシック体" pitchFamily="2" charset="-128"/>
              </a:rPr>
              <a:t> ！</a:t>
            </a:r>
            <a:r>
              <a:rPr lang="ja-JP" altLang="en-US" sz="2000" dirty="0" smtClean="0">
                <a:solidFill>
                  <a:schemeClr val="bg1"/>
                </a:solidFill>
                <a:ea typeface="ＤＨＰ特太ゴシック体" pitchFamily="2" charset="-128"/>
              </a:rPr>
              <a:t>   中途</a:t>
            </a:r>
            <a:r>
              <a:rPr lang="ja-JP" altLang="en-US" sz="2000" dirty="0">
                <a:solidFill>
                  <a:schemeClr val="bg1"/>
                </a:solidFill>
                <a:ea typeface="ＤＨＰ特太ゴシック体" pitchFamily="2" charset="-128"/>
              </a:rPr>
              <a:t>採用の好事例</a:t>
            </a:r>
            <a:endParaRPr lang="ja-JP" altLang="en-US" sz="2000" dirty="0">
              <a:solidFill>
                <a:schemeClr val="bg1"/>
              </a:solidFill>
            </a:endParaRPr>
          </a:p>
        </p:txBody>
      </p:sp>
      <p:sp>
        <p:nvSpPr>
          <p:cNvPr id="44" name="スライド番号プレースホルダ 49"/>
          <p:cNvSpPr>
            <a:spLocks noGrp="1"/>
          </p:cNvSpPr>
          <p:nvPr>
            <p:ph type="sldNum" sz="quarter" idx="12"/>
          </p:nvPr>
        </p:nvSpPr>
        <p:spPr>
          <a:xfrm>
            <a:off x="2628900" y="9633520"/>
            <a:ext cx="1600200" cy="272480"/>
          </a:xfrm>
        </p:spPr>
        <p:txBody>
          <a:bodyPr/>
          <a:lstStyle/>
          <a:p>
            <a:fld id="{5257D7FA-C634-4D74-AC8F-65C7EB806FB4}" type="slidenum">
              <a:rPr lang="ja-JP" altLang="en-US" smtClean="0">
                <a:solidFill>
                  <a:prstClr val="black"/>
                </a:solidFill>
              </a:rPr>
              <a:pPr/>
              <a:t>5</a:t>
            </a:fld>
            <a:endParaRPr lang="ja-JP" altLang="en-US" dirty="0">
              <a:solidFill>
                <a:prstClr val="black"/>
              </a:solidFill>
            </a:endParaRPr>
          </a:p>
        </p:txBody>
      </p:sp>
      <p:sp>
        <p:nvSpPr>
          <p:cNvPr id="42" name="正方形/長方形 41"/>
          <p:cNvSpPr/>
          <p:nvPr/>
        </p:nvSpPr>
        <p:spPr>
          <a:xfrm>
            <a:off x="188914" y="632520"/>
            <a:ext cx="6480174" cy="46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144000" tIns="0" rIns="0" bIns="0" rtlCol="0" anchor="ctr"/>
          <a:lstStyle/>
          <a:p>
            <a:r>
              <a:rPr lang="ja-JP" altLang="en-US" sz="2000" b="1" dirty="0" smtClean="0"/>
              <a:t>課題</a:t>
            </a:r>
            <a:r>
              <a:rPr lang="ja-JP" altLang="en-US" sz="2000" b="1" dirty="0"/>
              <a:t>Ａ　：　</a:t>
            </a:r>
            <a:r>
              <a:rPr lang="ja-JP" altLang="en-US" sz="2000" b="1" dirty="0" smtClean="0"/>
              <a:t>中途採用したいけど、応募者が</a:t>
            </a:r>
            <a:r>
              <a:rPr lang="ja-JP" altLang="en-US" sz="2000" b="1" dirty="0"/>
              <a:t>集まらない</a:t>
            </a:r>
            <a:r>
              <a:rPr lang="ja-JP" altLang="en-US" sz="2000" b="1" dirty="0">
                <a:solidFill>
                  <a:schemeClr val="bg1"/>
                </a:solidFill>
              </a:rPr>
              <a:t>・・・</a:t>
            </a:r>
          </a:p>
        </p:txBody>
      </p:sp>
      <p:sp>
        <p:nvSpPr>
          <p:cNvPr id="73" name="正方形/長方形 72"/>
          <p:cNvSpPr/>
          <p:nvPr/>
        </p:nvSpPr>
        <p:spPr>
          <a:xfrm>
            <a:off x="1412776" y="1836000"/>
            <a:ext cx="5346824" cy="44713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1950" indent="-361950"/>
            <a:r>
              <a:rPr lang="ja-JP" altLang="en-US" sz="20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必要な職業能力を整理</a:t>
            </a:r>
            <a:r>
              <a:rPr lang="ja-JP" altLang="en-US" sz="20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し、開示</a:t>
            </a:r>
            <a:r>
              <a:rPr lang="ja-JP" altLang="en-US" sz="20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しましょう。</a:t>
            </a:r>
            <a:endParaRPr lang="en-US" altLang="ja-JP" sz="20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3" name="角丸四角形 42"/>
          <p:cNvSpPr/>
          <p:nvPr/>
        </p:nvSpPr>
        <p:spPr>
          <a:xfrm>
            <a:off x="330407" y="6172200"/>
            <a:ext cx="6194217" cy="3389313"/>
          </a:xfrm>
          <a:prstGeom prst="roundRect">
            <a:avLst>
              <a:gd name="adj" fmla="val 3164"/>
            </a:avLst>
          </a:prstGeom>
          <a:solidFill>
            <a:schemeClr val="bg1"/>
          </a:solidFill>
          <a:ln w="28575">
            <a:solidFill>
              <a:srgbClr val="00206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 name="角丸四角形 45"/>
          <p:cNvSpPr/>
          <p:nvPr/>
        </p:nvSpPr>
        <p:spPr>
          <a:xfrm>
            <a:off x="1124745" y="7689304"/>
            <a:ext cx="5257005" cy="1728192"/>
          </a:xfrm>
          <a:prstGeom prst="roundRect">
            <a:avLst>
              <a:gd name="adj" fmla="val 5474"/>
            </a:avLst>
          </a:prstGeom>
          <a:solidFill>
            <a:srgbClr val="FAF0F0"/>
          </a:solidFill>
          <a:ln w="9525">
            <a:solidFill>
              <a:srgbClr val="C0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180000" tIns="108000" rIns="180000" bIns="72000" rtlCol="0" anchor="t" anchorCtr="0"/>
          <a:lstStyle/>
          <a:p>
            <a:pPr indent="182563" algn="just"/>
            <a:r>
              <a:rPr lang="ja-JP" altLang="en-US" sz="1700" b="1" dirty="0">
                <a:solidFill>
                  <a:schemeClr val="tx1"/>
                </a:solidFill>
                <a:latin typeface="+mn-ea"/>
              </a:rPr>
              <a:t>求職者や人材紹介会社に対して</a:t>
            </a:r>
            <a:r>
              <a:rPr lang="ja-JP" altLang="en-US" sz="1700" b="1" dirty="0" smtClean="0">
                <a:solidFill>
                  <a:schemeClr val="tx1"/>
                </a:solidFill>
                <a:latin typeface="+mn-ea"/>
              </a:rPr>
              <a:t>、労働条件や職務内容だけでなく、期待する役割や自社の職場環境、社員の育成方針等</a:t>
            </a:r>
            <a:r>
              <a:rPr lang="ja-JP" altLang="en-US" sz="1700" b="1" dirty="0">
                <a:solidFill>
                  <a:schemeClr val="tx1"/>
                </a:solidFill>
                <a:latin typeface="+mn-ea"/>
              </a:rPr>
              <a:t>を積極的に情報</a:t>
            </a:r>
            <a:r>
              <a:rPr lang="ja-JP" altLang="en-US" sz="1700" b="1" dirty="0" smtClean="0">
                <a:solidFill>
                  <a:schemeClr val="tx1"/>
                </a:solidFill>
                <a:latin typeface="+mn-ea"/>
              </a:rPr>
              <a:t>提供した。</a:t>
            </a:r>
            <a:endParaRPr lang="en-US" altLang="ja-JP" sz="1700" b="1" dirty="0">
              <a:solidFill>
                <a:schemeClr val="tx1"/>
              </a:solidFill>
              <a:latin typeface="+mn-ea"/>
            </a:endParaRPr>
          </a:p>
          <a:p>
            <a:pPr marL="180975" indent="-95250" algn="just"/>
            <a:endParaRPr lang="en-US" altLang="ja-JP" sz="1000" b="1" dirty="0">
              <a:solidFill>
                <a:schemeClr val="tx1"/>
              </a:solidFill>
              <a:latin typeface="+mn-ea"/>
            </a:endParaRPr>
          </a:p>
          <a:p>
            <a:pPr indent="182563" algn="just"/>
            <a:r>
              <a:rPr lang="ja-JP" altLang="en-US" sz="1700" b="1" dirty="0">
                <a:solidFill>
                  <a:schemeClr val="tx1"/>
                </a:solidFill>
                <a:latin typeface="+mn-ea"/>
              </a:rPr>
              <a:t>その結果、</a:t>
            </a:r>
            <a:r>
              <a:rPr lang="ja-JP" altLang="en-US" sz="1700" b="1" u="sng" dirty="0">
                <a:solidFill>
                  <a:srgbClr val="C00000"/>
                </a:solidFill>
                <a:latin typeface="+mn-ea"/>
              </a:rPr>
              <a:t>自社に</a:t>
            </a:r>
            <a:r>
              <a:rPr lang="ja-JP" altLang="en-US" sz="1700" b="1" u="sng" dirty="0" smtClean="0">
                <a:solidFill>
                  <a:srgbClr val="C00000"/>
                </a:solidFill>
                <a:latin typeface="+mn-ea"/>
              </a:rPr>
              <a:t>合う応募者が</a:t>
            </a:r>
            <a:r>
              <a:rPr lang="ja-JP" altLang="en-US" sz="1700" b="1" u="sng" dirty="0">
                <a:solidFill>
                  <a:srgbClr val="C00000"/>
                </a:solidFill>
                <a:latin typeface="+mn-ea"/>
              </a:rPr>
              <a:t>増え、入社後のミスマッチが</a:t>
            </a:r>
            <a:r>
              <a:rPr lang="ja-JP" altLang="en-US" sz="1700" b="1" u="sng" dirty="0" smtClean="0">
                <a:solidFill>
                  <a:srgbClr val="C00000"/>
                </a:solidFill>
                <a:latin typeface="+mn-ea"/>
              </a:rPr>
              <a:t>減少し、</a:t>
            </a:r>
            <a:r>
              <a:rPr lang="ja-JP" altLang="en-US" sz="1700" b="1" u="sng" dirty="0">
                <a:solidFill>
                  <a:srgbClr val="C00000"/>
                </a:solidFill>
                <a:latin typeface="+mn-ea"/>
              </a:rPr>
              <a:t>中途採用者の</a:t>
            </a:r>
            <a:r>
              <a:rPr lang="ja-JP" altLang="en-US" sz="1700" b="1" u="sng" dirty="0" smtClean="0">
                <a:solidFill>
                  <a:srgbClr val="C00000"/>
                </a:solidFill>
                <a:latin typeface="+mn-ea"/>
              </a:rPr>
              <a:t>定着が</a:t>
            </a:r>
            <a:r>
              <a:rPr lang="ja-JP" altLang="en-US" sz="1700" b="1" u="sng" dirty="0">
                <a:solidFill>
                  <a:srgbClr val="C00000"/>
                </a:solidFill>
                <a:latin typeface="+mn-ea"/>
              </a:rPr>
              <a:t>改善した</a:t>
            </a:r>
            <a:r>
              <a:rPr lang="ja-JP" altLang="ja-JP" sz="1700" b="1" u="sng" dirty="0">
                <a:solidFill>
                  <a:srgbClr val="C00000"/>
                </a:solidFill>
                <a:latin typeface="+mn-ea"/>
              </a:rPr>
              <a:t>。</a:t>
            </a:r>
            <a:endParaRPr lang="en-US" altLang="ja-JP" sz="1700" b="1" u="sng" dirty="0">
              <a:solidFill>
                <a:srgbClr val="C00000"/>
              </a:solidFill>
              <a:latin typeface="+mn-ea"/>
            </a:endParaRPr>
          </a:p>
        </p:txBody>
      </p:sp>
      <p:sp>
        <p:nvSpPr>
          <p:cNvPr id="76" name="テキスト ボックス 75"/>
          <p:cNvSpPr txBox="1"/>
          <p:nvPr/>
        </p:nvSpPr>
        <p:spPr>
          <a:xfrm>
            <a:off x="1052513" y="6950640"/>
            <a:ext cx="5472111" cy="738664"/>
          </a:xfrm>
          <a:prstGeom prst="rect">
            <a:avLst/>
          </a:prstGeom>
          <a:noFill/>
          <a:ln w="19050">
            <a:noFill/>
          </a:ln>
        </p:spPr>
        <p:txBody>
          <a:bodyPr wrap="square" rtlCol="0">
            <a:spAutoFit/>
          </a:bodyPr>
          <a:lstStyle>
            <a:defPPr>
              <a:defRPr lang="ja-JP"/>
            </a:defPPr>
            <a:lvl1pPr>
              <a:defRPr sz="1400">
                <a:latin typeface="メイリオ" panose="020B0604030504040204" pitchFamily="50" charset="-128"/>
                <a:ea typeface="メイリオ" panose="020B0604030504040204" pitchFamily="50" charset="-128"/>
                <a:cs typeface="メイリオ" panose="020B0604030504040204" pitchFamily="50" charset="-128"/>
              </a:defRPr>
            </a:lvl1pPr>
          </a:lstStyle>
          <a:p>
            <a:r>
              <a:rPr lang="ja-JP" altLang="en-US" dirty="0"/>
              <a:t>人材紹介会社を通じて</a:t>
            </a:r>
            <a:r>
              <a:rPr lang="ja-JP" altLang="en-US" dirty="0" smtClean="0"/>
              <a:t>、年間数百人</a:t>
            </a:r>
            <a:r>
              <a:rPr lang="ja-JP" altLang="en-US" dirty="0"/>
              <a:t>規模の中途採用を実施して</a:t>
            </a:r>
            <a:r>
              <a:rPr lang="ja-JP" altLang="en-US" dirty="0" smtClean="0"/>
              <a:t>いたが、自社が期待</a:t>
            </a:r>
            <a:r>
              <a:rPr lang="ja-JP" altLang="en-US" dirty="0"/>
              <a:t>する役割や自社</a:t>
            </a:r>
            <a:r>
              <a:rPr lang="ja-JP" altLang="en-US" dirty="0" smtClean="0"/>
              <a:t>の職場環境と、労働者の希望が合わない</a:t>
            </a:r>
            <a:r>
              <a:rPr lang="en-US" altLang="ja-JP" dirty="0" smtClean="0"/>
              <a:t>｢</a:t>
            </a:r>
            <a:r>
              <a:rPr lang="ja-JP" altLang="en-US" dirty="0" smtClean="0"/>
              <a:t>ミスマッチ</a:t>
            </a:r>
            <a:r>
              <a:rPr lang="en-US" altLang="ja-JP" dirty="0"/>
              <a:t>｣</a:t>
            </a:r>
            <a:r>
              <a:rPr lang="ja-JP" altLang="en-US" dirty="0" smtClean="0"/>
              <a:t>に</a:t>
            </a:r>
            <a:r>
              <a:rPr lang="ja-JP" altLang="en-US" dirty="0"/>
              <a:t>より、離職</a:t>
            </a:r>
            <a:r>
              <a:rPr lang="ja-JP" altLang="en-US" dirty="0" smtClean="0"/>
              <a:t>する中途採用者</a:t>
            </a:r>
            <a:r>
              <a:rPr lang="ja-JP" altLang="en-US" dirty="0"/>
              <a:t>が多かった。</a:t>
            </a:r>
            <a:endParaRPr lang="en-US" altLang="ja-JP" dirty="0"/>
          </a:p>
        </p:txBody>
      </p:sp>
      <p:pic>
        <p:nvPicPr>
          <p:cNvPr id="78"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56434" y="8553400"/>
            <a:ext cx="551566" cy="946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0" name="角丸四角形 79"/>
          <p:cNvSpPr/>
          <p:nvPr/>
        </p:nvSpPr>
        <p:spPr>
          <a:xfrm>
            <a:off x="324967" y="2288704"/>
            <a:ext cx="6199658" cy="3744415"/>
          </a:xfrm>
          <a:prstGeom prst="roundRect">
            <a:avLst>
              <a:gd name="adj" fmla="val 3164"/>
            </a:avLst>
          </a:prstGeom>
          <a:solidFill>
            <a:schemeClr val="bg1"/>
          </a:solidFill>
          <a:ln w="28575">
            <a:solidFill>
              <a:srgbClr val="00206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1" name="角丸四角形 80"/>
          <p:cNvSpPr/>
          <p:nvPr/>
        </p:nvSpPr>
        <p:spPr>
          <a:xfrm>
            <a:off x="1124745" y="3588972"/>
            <a:ext cx="5257005" cy="2300132"/>
          </a:xfrm>
          <a:prstGeom prst="roundRect">
            <a:avLst>
              <a:gd name="adj" fmla="val 6711"/>
            </a:avLst>
          </a:prstGeom>
          <a:solidFill>
            <a:srgbClr val="FAF0F0"/>
          </a:solidFill>
          <a:ln w="9525">
            <a:solidFill>
              <a:srgbClr val="C0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180000" tIns="108000" rIns="180000" bIns="72000" rtlCol="0" anchor="t" anchorCtr="0"/>
          <a:lstStyle/>
          <a:p>
            <a:pPr algn="just"/>
            <a:r>
              <a:rPr lang="ja-JP" altLang="en-US" sz="1700" b="1" dirty="0">
                <a:solidFill>
                  <a:schemeClr val="tx1"/>
                </a:solidFill>
                <a:latin typeface="+mn-ea"/>
              </a:rPr>
              <a:t>　</a:t>
            </a:r>
            <a:r>
              <a:rPr lang="ja-JP" altLang="en-US" sz="1700" b="1" dirty="0" smtClean="0">
                <a:solidFill>
                  <a:schemeClr val="tx1"/>
                </a:solidFill>
                <a:latin typeface="+mn-ea"/>
              </a:rPr>
              <a:t>まず、自社の方向性を踏まえて必要な人材やポストを明確に整理。その上で、年齢</a:t>
            </a:r>
            <a:r>
              <a:rPr lang="ja-JP" altLang="en-US" sz="1700" b="1" dirty="0">
                <a:solidFill>
                  <a:schemeClr val="tx1"/>
                </a:solidFill>
                <a:latin typeface="+mn-ea"/>
              </a:rPr>
              <a:t>ではなく職務経験や職業能力を重視して</a:t>
            </a:r>
            <a:r>
              <a:rPr lang="ja-JP" altLang="ja-JP" sz="1700" b="1" dirty="0">
                <a:solidFill>
                  <a:schemeClr val="tx1"/>
                </a:solidFill>
                <a:latin typeface="+mn-ea"/>
              </a:rPr>
              <a:t>中途採用すること</a:t>
            </a:r>
            <a:r>
              <a:rPr lang="ja-JP" altLang="en-US" sz="1700" b="1" dirty="0" smtClean="0">
                <a:solidFill>
                  <a:schemeClr val="tx1"/>
                </a:solidFill>
                <a:latin typeface="+mn-ea"/>
              </a:rPr>
              <a:t>を決め、その点を強調</a:t>
            </a:r>
            <a:r>
              <a:rPr lang="ja-JP" altLang="en-US" sz="1700" b="1" dirty="0">
                <a:solidFill>
                  <a:schemeClr val="tx1"/>
                </a:solidFill>
                <a:latin typeface="+mn-ea"/>
              </a:rPr>
              <a:t>した</a:t>
            </a:r>
            <a:r>
              <a:rPr lang="ja-JP" altLang="en-US" sz="1700" b="1" dirty="0" smtClean="0">
                <a:solidFill>
                  <a:schemeClr val="tx1"/>
                </a:solidFill>
                <a:latin typeface="+mn-ea"/>
              </a:rPr>
              <a:t>募集を行った。</a:t>
            </a:r>
            <a:endParaRPr lang="en-US" altLang="ja-JP" sz="1700" b="1" dirty="0">
              <a:solidFill>
                <a:schemeClr val="tx1"/>
              </a:solidFill>
              <a:latin typeface="+mn-ea"/>
            </a:endParaRPr>
          </a:p>
          <a:p>
            <a:pPr marL="180975" indent="-95250" algn="just"/>
            <a:endParaRPr lang="en-US" altLang="ja-JP" sz="1000" b="1" dirty="0">
              <a:solidFill>
                <a:schemeClr val="tx1"/>
              </a:solidFill>
              <a:latin typeface="+mn-ea"/>
            </a:endParaRPr>
          </a:p>
          <a:p>
            <a:pPr algn="just"/>
            <a:r>
              <a:rPr lang="ja-JP" altLang="en-US" sz="1700" b="1" dirty="0">
                <a:solidFill>
                  <a:schemeClr val="tx1"/>
                </a:solidFill>
                <a:latin typeface="+mn-ea"/>
              </a:rPr>
              <a:t>　その結果</a:t>
            </a:r>
            <a:r>
              <a:rPr lang="ja-JP" altLang="en-US" sz="1700" b="1" dirty="0" smtClean="0">
                <a:solidFill>
                  <a:schemeClr val="tx1"/>
                </a:solidFill>
                <a:latin typeface="+mn-ea"/>
              </a:rPr>
              <a:t>、</a:t>
            </a:r>
            <a:r>
              <a:rPr lang="ja-JP" altLang="ja-JP" sz="1700" b="1" u="sng" dirty="0" smtClean="0">
                <a:solidFill>
                  <a:srgbClr val="C00000"/>
                </a:solidFill>
                <a:latin typeface="+mn-ea"/>
              </a:rPr>
              <a:t>幅広い</a:t>
            </a:r>
            <a:r>
              <a:rPr lang="ja-JP" altLang="ja-JP" sz="1700" b="1" u="sng" dirty="0">
                <a:solidFill>
                  <a:srgbClr val="C00000"/>
                </a:solidFill>
                <a:latin typeface="+mn-ea"/>
              </a:rPr>
              <a:t>業界</a:t>
            </a:r>
            <a:r>
              <a:rPr lang="ja-JP" altLang="en-US" sz="1700" b="1" u="sng" dirty="0">
                <a:solidFill>
                  <a:srgbClr val="C00000"/>
                </a:solidFill>
                <a:latin typeface="+mn-ea"/>
              </a:rPr>
              <a:t>・</a:t>
            </a:r>
            <a:r>
              <a:rPr lang="ja-JP" altLang="ja-JP" sz="1700" b="1" u="sng" dirty="0">
                <a:solidFill>
                  <a:srgbClr val="C00000"/>
                </a:solidFill>
                <a:latin typeface="+mn-ea"/>
              </a:rPr>
              <a:t>年齢層から多数の</a:t>
            </a:r>
            <a:r>
              <a:rPr lang="ja-JP" altLang="en-US" sz="1700" b="1" u="sng" dirty="0" smtClean="0">
                <a:solidFill>
                  <a:srgbClr val="C00000"/>
                </a:solidFill>
                <a:latin typeface="+mn-ea"/>
              </a:rPr>
              <a:t>応募があり、必要な職業能力</a:t>
            </a:r>
            <a:r>
              <a:rPr lang="ja-JP" altLang="en-US" sz="1700" b="1" u="sng" dirty="0">
                <a:solidFill>
                  <a:srgbClr val="C00000"/>
                </a:solidFill>
                <a:latin typeface="+mn-ea"/>
              </a:rPr>
              <a:t>等を持つ人材</a:t>
            </a:r>
            <a:r>
              <a:rPr lang="ja-JP" altLang="en-US" sz="1700" b="1" u="sng" dirty="0" smtClean="0">
                <a:solidFill>
                  <a:srgbClr val="C00000"/>
                </a:solidFill>
                <a:latin typeface="+mn-ea"/>
              </a:rPr>
              <a:t>を、当初</a:t>
            </a:r>
            <a:r>
              <a:rPr lang="ja-JP" altLang="en-US" sz="1700" b="1" u="sng" dirty="0">
                <a:solidFill>
                  <a:srgbClr val="C00000"/>
                </a:solidFill>
                <a:latin typeface="+mn-ea"/>
              </a:rPr>
              <a:t>の</a:t>
            </a:r>
            <a:r>
              <a:rPr lang="ja-JP" altLang="ja-JP" sz="1700" b="1" u="sng" dirty="0">
                <a:solidFill>
                  <a:srgbClr val="C00000"/>
                </a:solidFill>
                <a:latin typeface="+mn-ea"/>
              </a:rPr>
              <a:t>計画以上</a:t>
            </a:r>
            <a:r>
              <a:rPr lang="ja-JP" altLang="en-US" sz="1700" b="1" u="sng" dirty="0">
                <a:solidFill>
                  <a:srgbClr val="C00000"/>
                </a:solidFill>
                <a:latin typeface="+mn-ea"/>
              </a:rPr>
              <a:t>に多く、迅速に</a:t>
            </a:r>
            <a:r>
              <a:rPr lang="ja-JP" altLang="ja-JP" sz="1700" b="1" u="sng" dirty="0">
                <a:solidFill>
                  <a:srgbClr val="C00000"/>
                </a:solidFill>
                <a:latin typeface="+mn-ea"/>
              </a:rPr>
              <a:t>確保することができた。</a:t>
            </a:r>
            <a:endParaRPr lang="en-US" altLang="ja-JP" sz="1700" b="1" u="sng" dirty="0">
              <a:solidFill>
                <a:srgbClr val="C00000"/>
              </a:solidFill>
              <a:latin typeface="+mn-ea"/>
            </a:endParaRPr>
          </a:p>
        </p:txBody>
      </p:sp>
      <p:sp>
        <p:nvSpPr>
          <p:cNvPr id="84" name="テキスト ボックス 83"/>
          <p:cNvSpPr txBox="1"/>
          <p:nvPr/>
        </p:nvSpPr>
        <p:spPr>
          <a:xfrm>
            <a:off x="1052736" y="3065752"/>
            <a:ext cx="5399880" cy="523220"/>
          </a:xfrm>
          <a:prstGeom prst="rect">
            <a:avLst/>
          </a:prstGeom>
          <a:noFill/>
          <a:ln w="19050">
            <a:noFill/>
          </a:ln>
        </p:spPr>
        <p:txBody>
          <a:bodyPr wrap="square" rtlCol="0">
            <a:spAutoFit/>
          </a:bodyPr>
          <a:lstStyle/>
          <a:p>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経営</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環境の劇的な変化に</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伴って事業</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の高度化を図る</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ため</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社外から専門性</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のある人材を採用する必要性が</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高まっていた</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400" dirty="0">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91" name="Picture 3"/>
          <p:cNvPicPr>
            <a:picLocks noChangeAspect="1" noChangeArrowheads="1"/>
          </p:cNvPicPr>
          <p:nvPr/>
        </p:nvPicPr>
        <p:blipFill>
          <a:blip r:embed="rId4" cstate="print">
            <a:extLst>
              <a:ext uri="{BEBA8EAE-BF5A-486C-A8C5-ECC9F3942E4B}">
                <a14:imgProps xmlns:a14="http://schemas.microsoft.com/office/drawing/2010/main">
                  <a14:imgLayer r:embed="rId5">
                    <a14:imgEffect>
                      <a14:backgroundRemoval t="0" b="100000" l="0" r="100000"/>
                    </a14:imgEffect>
                  </a14:imgLayer>
                </a14:imgProps>
              </a:ext>
              <a:ext uri="{28A0092B-C50C-407E-A947-70E740481C1C}">
                <a14:useLocalDpi xmlns:a14="http://schemas.microsoft.com/office/drawing/2010/main" val="0"/>
              </a:ext>
            </a:extLst>
          </a:blip>
          <a:srcRect/>
          <a:stretch>
            <a:fillRect/>
          </a:stretch>
        </p:blipFill>
        <p:spPr bwMode="auto">
          <a:xfrm>
            <a:off x="404664" y="4664968"/>
            <a:ext cx="799778" cy="11274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6" name="グループ化 5"/>
          <p:cNvGrpSpPr/>
          <p:nvPr/>
        </p:nvGrpSpPr>
        <p:grpSpPr>
          <a:xfrm>
            <a:off x="332656" y="2360712"/>
            <a:ext cx="6072993" cy="667817"/>
            <a:chOff x="332656" y="2360712"/>
            <a:chExt cx="6072993" cy="667817"/>
          </a:xfrm>
        </p:grpSpPr>
        <p:sp>
          <p:nvSpPr>
            <p:cNvPr id="82" name="正方形/長方形 81"/>
            <p:cNvSpPr/>
            <p:nvPr/>
          </p:nvSpPr>
          <p:spPr>
            <a:xfrm>
              <a:off x="451457" y="2360712"/>
              <a:ext cx="5785855" cy="4945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1950" indent="-361950"/>
              <a:r>
                <a:rPr lang="ja-JP" altLang="en-US" sz="2000" b="1" dirty="0" smtClean="0">
                  <a:solidFill>
                    <a:srgbClr val="C00000"/>
                  </a:solidFill>
                  <a:latin typeface="メイリオ" panose="020B0604030504040204" pitchFamily="50" charset="-128"/>
                  <a:ea typeface="メイリオ" panose="020B0604030504040204" pitchFamily="50" charset="-128"/>
                  <a:cs typeface="メイリオ" panose="020B0604030504040204" pitchFamily="50" charset="-128"/>
                </a:rPr>
                <a:t>好事例① 自社に必要な専門性等の整理</a:t>
              </a:r>
              <a:endParaRPr lang="ja-JP" altLang="en-US" sz="2000" b="1" dirty="0">
                <a:solidFill>
                  <a:srgbClr val="C00000"/>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85" name="グループ化 84"/>
            <p:cNvGrpSpPr>
              <a:grpSpLocks noChangeAspect="1"/>
            </p:cNvGrpSpPr>
            <p:nvPr/>
          </p:nvGrpSpPr>
          <p:grpSpPr>
            <a:xfrm>
              <a:off x="5949280" y="2432722"/>
              <a:ext cx="456369" cy="584862"/>
              <a:chOff x="1739600" y="1989632"/>
              <a:chExt cx="753296" cy="914400"/>
            </a:xfrm>
          </p:grpSpPr>
          <p:sp>
            <p:nvSpPr>
              <p:cNvPr id="86" name="メモ 85"/>
              <p:cNvSpPr/>
              <p:nvPr/>
            </p:nvSpPr>
            <p:spPr>
              <a:xfrm rot="16200000">
                <a:off x="1659048" y="2070184"/>
                <a:ext cx="914400" cy="753296"/>
              </a:xfrm>
              <a:prstGeom prst="foldedCorner">
                <a:avLst>
                  <a:gd name="adj" fmla="val 26783"/>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7" name="正方形/長方形 86"/>
              <p:cNvSpPr/>
              <p:nvPr/>
            </p:nvSpPr>
            <p:spPr>
              <a:xfrm>
                <a:off x="1844824" y="2144688"/>
                <a:ext cx="272767" cy="21602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88" name="直線コネクタ 87"/>
              <p:cNvCxnSpPr/>
              <p:nvPr/>
            </p:nvCxnSpPr>
            <p:spPr>
              <a:xfrm flipV="1">
                <a:off x="1844824" y="2504728"/>
                <a:ext cx="504056" cy="1"/>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89" name="直線コネクタ 88"/>
              <p:cNvCxnSpPr/>
              <p:nvPr/>
            </p:nvCxnSpPr>
            <p:spPr>
              <a:xfrm flipV="1">
                <a:off x="1844824" y="2648743"/>
                <a:ext cx="504056" cy="1"/>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90" name="直線コネクタ 89"/>
              <p:cNvCxnSpPr/>
              <p:nvPr/>
            </p:nvCxnSpPr>
            <p:spPr>
              <a:xfrm flipV="1">
                <a:off x="1844824" y="2801143"/>
                <a:ext cx="504056" cy="1"/>
              </a:xfrm>
              <a:prstGeom prst="line">
                <a:avLst/>
              </a:prstGeom>
              <a:ln w="57150"/>
            </p:spPr>
            <p:style>
              <a:lnRef idx="1">
                <a:schemeClr val="accent1"/>
              </a:lnRef>
              <a:fillRef idx="0">
                <a:schemeClr val="accent1"/>
              </a:fillRef>
              <a:effectRef idx="0">
                <a:schemeClr val="accent1"/>
              </a:effectRef>
              <a:fontRef idx="minor">
                <a:schemeClr val="tx1"/>
              </a:fontRef>
            </p:style>
          </p:cxnSp>
        </p:grpSp>
        <p:cxnSp>
          <p:nvCxnSpPr>
            <p:cNvPr id="106" name="直線矢印コネクタ 105"/>
            <p:cNvCxnSpPr/>
            <p:nvPr/>
          </p:nvCxnSpPr>
          <p:spPr>
            <a:xfrm>
              <a:off x="523465" y="2720752"/>
              <a:ext cx="5353807" cy="0"/>
            </a:xfrm>
            <a:prstGeom prst="straightConnector1">
              <a:avLst/>
            </a:prstGeom>
            <a:ln w="28575">
              <a:solidFill>
                <a:schemeClr val="accent2">
                  <a:lumMod val="60000"/>
                  <a:lumOff val="40000"/>
                </a:schemeClr>
              </a:solidFill>
              <a:tailEnd type="arrow"/>
            </a:ln>
          </p:spPr>
          <p:style>
            <a:lnRef idx="1">
              <a:schemeClr val="accent1"/>
            </a:lnRef>
            <a:fillRef idx="0">
              <a:schemeClr val="accent1"/>
            </a:fillRef>
            <a:effectRef idx="0">
              <a:schemeClr val="accent1"/>
            </a:effectRef>
            <a:fontRef idx="minor">
              <a:schemeClr val="tx1"/>
            </a:fontRef>
          </p:style>
        </p:cxnSp>
        <p:sp>
          <p:nvSpPr>
            <p:cNvPr id="107" name="テキスト ボックス 106">
              <a:extLst>
                <a:ext uri="{FF2B5EF4-FFF2-40B4-BE49-F238E27FC236}">
                  <a16:creationId xmlns:a16="http://schemas.microsoft.com/office/drawing/2014/main" xmlns="" id="{453E32F2-FC4C-45A6-8195-304E7E99FB32}"/>
                </a:ext>
              </a:extLst>
            </p:cNvPr>
            <p:cNvSpPr txBox="1"/>
            <p:nvPr/>
          </p:nvSpPr>
          <p:spPr>
            <a:xfrm>
              <a:off x="332656" y="2720752"/>
              <a:ext cx="4166280" cy="307777"/>
            </a:xfrm>
            <a:prstGeom prst="rect">
              <a:avLst/>
            </a:prstGeom>
            <a:noFill/>
          </p:spPr>
          <p:txBody>
            <a:bodyPr wrap="square" rtlCol="0">
              <a:spAutoFit/>
            </a:bodyPr>
            <a:lstStyle/>
            <a:p>
              <a:pPr marL="85725"/>
              <a:r>
                <a:rPr lang="en-US" altLang="ja-JP" sz="1400" dirty="0" smtClean="0"/>
                <a:t>【</a:t>
              </a:r>
              <a:r>
                <a:rPr lang="ja-JP" altLang="en-US" sz="1400" dirty="0" smtClean="0"/>
                <a:t>医療品製造企業</a:t>
              </a:r>
              <a:r>
                <a:rPr lang="en-US" altLang="ja-JP" sz="1400" dirty="0" smtClean="0"/>
                <a:t>】</a:t>
              </a:r>
              <a:r>
                <a:rPr lang="ja-JP" altLang="en-US" sz="1400" dirty="0"/>
                <a:t>のケース</a:t>
              </a:r>
              <a:r>
                <a:rPr lang="en-US" altLang="ja-JP" sz="1400" dirty="0"/>
                <a:t> </a:t>
              </a:r>
            </a:p>
          </p:txBody>
        </p:sp>
      </p:grpSp>
      <p:sp>
        <p:nvSpPr>
          <p:cNvPr id="40" name="ホームベース 39"/>
          <p:cNvSpPr/>
          <p:nvPr/>
        </p:nvSpPr>
        <p:spPr>
          <a:xfrm>
            <a:off x="174948" y="1764000"/>
            <a:ext cx="1238100" cy="468000"/>
          </a:xfrm>
          <a:prstGeom prst="homePlate">
            <a:avLst>
              <a:gd name="adj" fmla="val 30342"/>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r>
              <a:rPr lang="ja-JP" altLang="en-US" b="1" dirty="0"/>
              <a:t>解決策</a:t>
            </a:r>
          </a:p>
        </p:txBody>
      </p:sp>
      <p:grpSp>
        <p:nvGrpSpPr>
          <p:cNvPr id="45" name="グループ化 44"/>
          <p:cNvGrpSpPr/>
          <p:nvPr/>
        </p:nvGrpSpPr>
        <p:grpSpPr>
          <a:xfrm>
            <a:off x="337633" y="6229399"/>
            <a:ext cx="6072993" cy="667817"/>
            <a:chOff x="332656" y="2360712"/>
            <a:chExt cx="6072993" cy="667817"/>
          </a:xfrm>
        </p:grpSpPr>
        <p:sp>
          <p:nvSpPr>
            <p:cNvPr id="47" name="正方形/長方形 46"/>
            <p:cNvSpPr/>
            <p:nvPr/>
          </p:nvSpPr>
          <p:spPr>
            <a:xfrm>
              <a:off x="451457" y="2360712"/>
              <a:ext cx="5785855" cy="4945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1950" indent="-361950"/>
              <a:r>
                <a:rPr lang="ja-JP" altLang="en-US" sz="2000" b="1" dirty="0" smtClean="0">
                  <a:solidFill>
                    <a:srgbClr val="C00000"/>
                  </a:solidFill>
                  <a:latin typeface="メイリオ" panose="020B0604030504040204" pitchFamily="50" charset="-128"/>
                  <a:ea typeface="メイリオ" panose="020B0604030504040204" pitchFamily="50" charset="-128"/>
                  <a:cs typeface="メイリオ" panose="020B0604030504040204" pitchFamily="50" charset="-128"/>
                </a:rPr>
                <a:t>好事例② </a:t>
              </a:r>
              <a:r>
                <a:rPr lang="ja-JP" altLang="en-US" sz="2000" b="1" dirty="0">
                  <a:solidFill>
                    <a:srgbClr val="C00000"/>
                  </a:solidFill>
                  <a:latin typeface="メイリオ" panose="020B0604030504040204" pitchFamily="50" charset="-128"/>
                  <a:ea typeface="メイリオ" panose="020B0604030504040204" pitchFamily="50" charset="-128"/>
                  <a:cs typeface="メイリオ" panose="020B0604030504040204" pitchFamily="50" charset="-128"/>
                </a:rPr>
                <a:t>期待する役割、職場情報等の提供</a:t>
              </a:r>
            </a:p>
          </p:txBody>
        </p:sp>
        <p:grpSp>
          <p:nvGrpSpPr>
            <p:cNvPr id="48" name="グループ化 47"/>
            <p:cNvGrpSpPr>
              <a:grpSpLocks noChangeAspect="1"/>
            </p:cNvGrpSpPr>
            <p:nvPr/>
          </p:nvGrpSpPr>
          <p:grpSpPr>
            <a:xfrm>
              <a:off x="5949280" y="2432721"/>
              <a:ext cx="456369" cy="584862"/>
              <a:chOff x="1739600" y="1989631"/>
              <a:chExt cx="753296" cy="914400"/>
            </a:xfrm>
          </p:grpSpPr>
          <p:sp>
            <p:nvSpPr>
              <p:cNvPr id="53" name="メモ 52"/>
              <p:cNvSpPr/>
              <p:nvPr/>
            </p:nvSpPr>
            <p:spPr>
              <a:xfrm rot="16200000">
                <a:off x="1659048" y="2070183"/>
                <a:ext cx="914400" cy="753296"/>
              </a:xfrm>
              <a:prstGeom prst="foldedCorner">
                <a:avLst>
                  <a:gd name="adj" fmla="val 26783"/>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 name="正方形/長方形 55"/>
              <p:cNvSpPr/>
              <p:nvPr/>
            </p:nvSpPr>
            <p:spPr>
              <a:xfrm>
                <a:off x="1844824" y="2144688"/>
                <a:ext cx="272767" cy="21602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7" name="直線コネクタ 56"/>
              <p:cNvCxnSpPr/>
              <p:nvPr/>
            </p:nvCxnSpPr>
            <p:spPr>
              <a:xfrm flipV="1">
                <a:off x="1844824" y="2504728"/>
                <a:ext cx="504056" cy="1"/>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58" name="直線コネクタ 57"/>
              <p:cNvCxnSpPr/>
              <p:nvPr/>
            </p:nvCxnSpPr>
            <p:spPr>
              <a:xfrm flipV="1">
                <a:off x="1844824" y="2648743"/>
                <a:ext cx="504056" cy="1"/>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59" name="直線コネクタ 58"/>
              <p:cNvCxnSpPr/>
              <p:nvPr/>
            </p:nvCxnSpPr>
            <p:spPr>
              <a:xfrm flipV="1">
                <a:off x="1844824" y="2801143"/>
                <a:ext cx="504056" cy="1"/>
              </a:xfrm>
              <a:prstGeom prst="line">
                <a:avLst/>
              </a:prstGeom>
              <a:ln w="57150"/>
            </p:spPr>
            <p:style>
              <a:lnRef idx="1">
                <a:schemeClr val="accent1"/>
              </a:lnRef>
              <a:fillRef idx="0">
                <a:schemeClr val="accent1"/>
              </a:fillRef>
              <a:effectRef idx="0">
                <a:schemeClr val="accent1"/>
              </a:effectRef>
              <a:fontRef idx="minor">
                <a:schemeClr val="tx1"/>
              </a:fontRef>
            </p:style>
          </p:cxnSp>
        </p:grpSp>
        <p:cxnSp>
          <p:nvCxnSpPr>
            <p:cNvPr id="49" name="直線矢印コネクタ 48"/>
            <p:cNvCxnSpPr/>
            <p:nvPr/>
          </p:nvCxnSpPr>
          <p:spPr>
            <a:xfrm>
              <a:off x="523465" y="2720752"/>
              <a:ext cx="5353807" cy="0"/>
            </a:xfrm>
            <a:prstGeom prst="straightConnector1">
              <a:avLst/>
            </a:prstGeom>
            <a:ln w="28575">
              <a:solidFill>
                <a:schemeClr val="accent2">
                  <a:lumMod val="60000"/>
                  <a:lumOff val="40000"/>
                </a:schemeClr>
              </a:solidFill>
              <a:tailEnd type="arrow"/>
            </a:ln>
          </p:spPr>
          <p:style>
            <a:lnRef idx="1">
              <a:schemeClr val="accent1"/>
            </a:lnRef>
            <a:fillRef idx="0">
              <a:schemeClr val="accent1"/>
            </a:fillRef>
            <a:effectRef idx="0">
              <a:schemeClr val="accent1"/>
            </a:effectRef>
            <a:fontRef idx="minor">
              <a:schemeClr val="tx1"/>
            </a:fontRef>
          </p:style>
        </p:cxnSp>
        <p:sp>
          <p:nvSpPr>
            <p:cNvPr id="50" name="テキスト ボックス 49">
              <a:extLst>
                <a:ext uri="{FF2B5EF4-FFF2-40B4-BE49-F238E27FC236}">
                  <a16:creationId xmlns:a16="http://schemas.microsoft.com/office/drawing/2014/main" xmlns="" id="{453E32F2-FC4C-45A6-8195-304E7E99FB32}"/>
                </a:ext>
              </a:extLst>
            </p:cNvPr>
            <p:cNvSpPr txBox="1"/>
            <p:nvPr/>
          </p:nvSpPr>
          <p:spPr>
            <a:xfrm>
              <a:off x="332656" y="2720752"/>
              <a:ext cx="4166280" cy="307777"/>
            </a:xfrm>
            <a:prstGeom prst="rect">
              <a:avLst/>
            </a:prstGeom>
            <a:noFill/>
          </p:spPr>
          <p:txBody>
            <a:bodyPr wrap="square" rtlCol="0">
              <a:spAutoFit/>
            </a:bodyPr>
            <a:lstStyle/>
            <a:p>
              <a:pPr marL="85725"/>
              <a:r>
                <a:rPr lang="en-US" altLang="ja-JP" sz="1400" dirty="0" smtClean="0"/>
                <a:t>【</a:t>
              </a:r>
              <a:r>
                <a:rPr lang="ja-JP" altLang="en-US" sz="1400" dirty="0"/>
                <a:t>家具インテリア製造企業</a:t>
              </a:r>
              <a:r>
                <a:rPr lang="en-US" altLang="ja-JP" sz="1400" dirty="0" smtClean="0"/>
                <a:t>】</a:t>
              </a:r>
              <a:r>
                <a:rPr lang="ja-JP" altLang="en-US" sz="1400" dirty="0"/>
                <a:t>のケース</a:t>
              </a:r>
              <a:r>
                <a:rPr lang="en-US" altLang="ja-JP" sz="1400" dirty="0"/>
                <a:t> </a:t>
              </a:r>
            </a:p>
          </p:txBody>
        </p:sp>
      </p:grpSp>
      <p:grpSp>
        <p:nvGrpSpPr>
          <p:cNvPr id="11" name="グループ化 10"/>
          <p:cNvGrpSpPr/>
          <p:nvPr/>
        </p:nvGrpSpPr>
        <p:grpSpPr>
          <a:xfrm>
            <a:off x="522000" y="3080960"/>
            <a:ext cx="504000" cy="1512000"/>
            <a:chOff x="540000" y="3096000"/>
            <a:chExt cx="504000" cy="1512000"/>
          </a:xfrm>
        </p:grpSpPr>
        <p:sp>
          <p:nvSpPr>
            <p:cNvPr id="60" name="円/楕円 59"/>
            <p:cNvSpPr/>
            <p:nvPr/>
          </p:nvSpPr>
          <p:spPr>
            <a:xfrm>
              <a:off x="540000" y="4212000"/>
              <a:ext cx="504000" cy="396000"/>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結果</a:t>
              </a:r>
            </a:p>
          </p:txBody>
        </p:sp>
        <p:grpSp>
          <p:nvGrpSpPr>
            <p:cNvPr id="9" name="グループ化 8"/>
            <p:cNvGrpSpPr/>
            <p:nvPr/>
          </p:nvGrpSpPr>
          <p:grpSpPr>
            <a:xfrm>
              <a:off x="540000" y="3096000"/>
              <a:ext cx="504000" cy="519250"/>
              <a:chOff x="540000" y="3080791"/>
              <a:chExt cx="504000" cy="519250"/>
            </a:xfrm>
          </p:grpSpPr>
          <p:sp>
            <p:nvSpPr>
              <p:cNvPr id="8" name="二等辺三角形 7"/>
              <p:cNvSpPr/>
              <p:nvPr/>
            </p:nvSpPr>
            <p:spPr>
              <a:xfrm rot="10800000">
                <a:off x="684000" y="3456000"/>
                <a:ext cx="230629" cy="144041"/>
              </a:xfrm>
              <a:prstGeom prst="triangl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円/楕円 6"/>
              <p:cNvSpPr/>
              <p:nvPr/>
            </p:nvSpPr>
            <p:spPr>
              <a:xfrm>
                <a:off x="540000" y="3080791"/>
                <a:ext cx="504000" cy="396000"/>
              </a:xfrm>
              <a:prstGeom prst="ellipse">
                <a:avLst/>
              </a:prstGeom>
              <a:solidFill>
                <a:schemeClr val="bg1"/>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sz="1200" b="1" dirty="0">
                    <a:solidFill>
                      <a:schemeClr val="tx2"/>
                    </a:solidFill>
                    <a:latin typeface="Meiryo UI" panose="020B0604030504040204" pitchFamily="50" charset="-128"/>
                    <a:ea typeface="Meiryo UI" panose="020B0604030504040204" pitchFamily="50" charset="-128"/>
                    <a:cs typeface="Meiryo UI" panose="020B0604030504040204" pitchFamily="50" charset="-128"/>
                  </a:rPr>
                  <a:t>背景</a:t>
                </a:r>
                <a:endParaRPr kumimoji="1" lang="ja-JP" altLang="en-US" sz="1200" b="1" dirty="0">
                  <a:solidFill>
                    <a:schemeClr val="tx2"/>
                  </a:solidFill>
                  <a:latin typeface="Meiryo UI" panose="020B0604030504040204" pitchFamily="50" charset="-128"/>
                  <a:ea typeface="Meiryo UI" panose="020B0604030504040204" pitchFamily="50" charset="-128"/>
                  <a:cs typeface="Meiryo UI" panose="020B0604030504040204" pitchFamily="50" charset="-128"/>
                </a:endParaRPr>
              </a:p>
            </p:txBody>
          </p:sp>
        </p:grpSp>
        <p:grpSp>
          <p:nvGrpSpPr>
            <p:cNvPr id="10" name="グループ化 9"/>
            <p:cNvGrpSpPr/>
            <p:nvPr/>
          </p:nvGrpSpPr>
          <p:grpSpPr>
            <a:xfrm>
              <a:off x="540000" y="3656856"/>
              <a:ext cx="504000" cy="519137"/>
              <a:chOff x="540000" y="3656904"/>
              <a:chExt cx="504000" cy="519137"/>
            </a:xfrm>
          </p:grpSpPr>
          <p:sp>
            <p:nvSpPr>
              <p:cNvPr id="62" name="二等辺三角形 61"/>
              <p:cNvSpPr/>
              <p:nvPr/>
            </p:nvSpPr>
            <p:spPr>
              <a:xfrm rot="10800000">
                <a:off x="684000" y="4032000"/>
                <a:ext cx="230629" cy="144041"/>
              </a:xfrm>
              <a:prstGeom prst="triangle">
                <a:avLst/>
              </a:prstGeom>
              <a:solidFill>
                <a:srgbClr val="D48A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1" name="円/楕円 60"/>
              <p:cNvSpPr/>
              <p:nvPr/>
            </p:nvSpPr>
            <p:spPr>
              <a:xfrm>
                <a:off x="540000" y="3656904"/>
                <a:ext cx="504000" cy="396000"/>
              </a:xfrm>
              <a:prstGeom prst="ellipse">
                <a:avLst/>
              </a:prstGeom>
              <a:solidFill>
                <a:schemeClr val="bg1"/>
              </a:solidFill>
              <a:ln>
                <a:solidFill>
                  <a:srgbClr val="D48A88"/>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sz="1200" b="1" dirty="0" smtClean="0">
                    <a:solidFill>
                      <a:srgbClr val="C25956"/>
                    </a:solidFill>
                    <a:latin typeface="Meiryo UI" panose="020B0604030504040204" pitchFamily="50" charset="-128"/>
                    <a:ea typeface="Meiryo UI" panose="020B0604030504040204" pitchFamily="50" charset="-128"/>
                    <a:cs typeface="Meiryo UI" panose="020B0604030504040204" pitchFamily="50" charset="-128"/>
                  </a:rPr>
                  <a:t>対策</a:t>
                </a:r>
                <a:endParaRPr lang="ja-JP" altLang="en-US" sz="1200" b="1" dirty="0">
                  <a:solidFill>
                    <a:srgbClr val="C25956"/>
                  </a:solidFill>
                  <a:latin typeface="Meiryo UI" panose="020B0604030504040204" pitchFamily="50" charset="-128"/>
                  <a:ea typeface="Meiryo UI" panose="020B0604030504040204" pitchFamily="50" charset="-128"/>
                  <a:cs typeface="Meiryo UI" panose="020B0604030504040204" pitchFamily="50" charset="-128"/>
                </a:endParaRPr>
              </a:p>
            </p:txBody>
          </p:sp>
        </p:grpSp>
      </p:grpSp>
      <p:grpSp>
        <p:nvGrpSpPr>
          <p:cNvPr id="92" name="グループ化 91"/>
          <p:cNvGrpSpPr/>
          <p:nvPr/>
        </p:nvGrpSpPr>
        <p:grpSpPr>
          <a:xfrm>
            <a:off x="522000" y="7026038"/>
            <a:ext cx="504000" cy="1527362"/>
            <a:chOff x="540000" y="3152646"/>
            <a:chExt cx="504000" cy="1527362"/>
          </a:xfrm>
        </p:grpSpPr>
        <p:sp>
          <p:nvSpPr>
            <p:cNvPr id="93" name="円/楕円 92"/>
            <p:cNvSpPr/>
            <p:nvPr/>
          </p:nvSpPr>
          <p:spPr>
            <a:xfrm>
              <a:off x="540000" y="4284008"/>
              <a:ext cx="504000" cy="396000"/>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結果</a:t>
              </a:r>
            </a:p>
          </p:txBody>
        </p:sp>
        <p:grpSp>
          <p:nvGrpSpPr>
            <p:cNvPr id="94" name="グループ化 93"/>
            <p:cNvGrpSpPr/>
            <p:nvPr/>
          </p:nvGrpSpPr>
          <p:grpSpPr>
            <a:xfrm>
              <a:off x="540000" y="3152646"/>
              <a:ext cx="504000" cy="519250"/>
              <a:chOff x="540000" y="3137437"/>
              <a:chExt cx="504000" cy="519250"/>
            </a:xfrm>
          </p:grpSpPr>
          <p:sp>
            <p:nvSpPr>
              <p:cNvPr id="98" name="二等辺三角形 97"/>
              <p:cNvSpPr/>
              <p:nvPr/>
            </p:nvSpPr>
            <p:spPr>
              <a:xfrm rot="10800000">
                <a:off x="684000" y="3512646"/>
                <a:ext cx="230629" cy="144041"/>
              </a:xfrm>
              <a:prstGeom prst="triangl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9" name="円/楕円 98"/>
              <p:cNvSpPr/>
              <p:nvPr/>
            </p:nvSpPr>
            <p:spPr>
              <a:xfrm>
                <a:off x="540000" y="3137437"/>
                <a:ext cx="504000" cy="396000"/>
              </a:xfrm>
              <a:prstGeom prst="ellipse">
                <a:avLst/>
              </a:prstGeom>
              <a:solidFill>
                <a:schemeClr val="bg1"/>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sz="1200" b="1" dirty="0">
                    <a:solidFill>
                      <a:schemeClr val="tx2"/>
                    </a:solidFill>
                    <a:latin typeface="Meiryo UI" panose="020B0604030504040204" pitchFamily="50" charset="-128"/>
                    <a:ea typeface="Meiryo UI" panose="020B0604030504040204" pitchFamily="50" charset="-128"/>
                    <a:cs typeface="Meiryo UI" panose="020B0604030504040204" pitchFamily="50" charset="-128"/>
                  </a:rPr>
                  <a:t>背景</a:t>
                </a:r>
                <a:endParaRPr kumimoji="1" lang="ja-JP" altLang="en-US" sz="1200" b="1" dirty="0">
                  <a:solidFill>
                    <a:schemeClr val="tx2"/>
                  </a:solidFill>
                  <a:latin typeface="Meiryo UI" panose="020B0604030504040204" pitchFamily="50" charset="-128"/>
                  <a:ea typeface="Meiryo UI" panose="020B0604030504040204" pitchFamily="50" charset="-128"/>
                  <a:cs typeface="Meiryo UI" panose="020B0604030504040204" pitchFamily="50" charset="-128"/>
                </a:endParaRPr>
              </a:p>
            </p:txBody>
          </p:sp>
        </p:grpSp>
        <p:grpSp>
          <p:nvGrpSpPr>
            <p:cNvPr id="95" name="グループ化 94"/>
            <p:cNvGrpSpPr/>
            <p:nvPr/>
          </p:nvGrpSpPr>
          <p:grpSpPr>
            <a:xfrm>
              <a:off x="540000" y="3728864"/>
              <a:ext cx="504000" cy="519137"/>
              <a:chOff x="540000" y="3728912"/>
              <a:chExt cx="504000" cy="519137"/>
            </a:xfrm>
          </p:grpSpPr>
          <p:sp>
            <p:nvSpPr>
              <p:cNvPr id="96" name="二等辺三角形 95"/>
              <p:cNvSpPr/>
              <p:nvPr/>
            </p:nvSpPr>
            <p:spPr>
              <a:xfrm rot="10800000">
                <a:off x="684000" y="4104008"/>
                <a:ext cx="230629" cy="144041"/>
              </a:xfrm>
              <a:prstGeom prst="triangle">
                <a:avLst/>
              </a:prstGeom>
              <a:solidFill>
                <a:srgbClr val="D48A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7" name="円/楕円 96"/>
              <p:cNvSpPr/>
              <p:nvPr/>
            </p:nvSpPr>
            <p:spPr>
              <a:xfrm>
                <a:off x="540000" y="3728912"/>
                <a:ext cx="504000" cy="396000"/>
              </a:xfrm>
              <a:prstGeom prst="ellipse">
                <a:avLst/>
              </a:prstGeom>
              <a:solidFill>
                <a:schemeClr val="bg1"/>
              </a:solidFill>
              <a:ln>
                <a:solidFill>
                  <a:srgbClr val="D48A88"/>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sz="1200" b="1" dirty="0" smtClean="0">
                    <a:solidFill>
                      <a:srgbClr val="C25956"/>
                    </a:solidFill>
                    <a:latin typeface="Meiryo UI" panose="020B0604030504040204" pitchFamily="50" charset="-128"/>
                    <a:ea typeface="Meiryo UI" panose="020B0604030504040204" pitchFamily="50" charset="-128"/>
                    <a:cs typeface="Meiryo UI" panose="020B0604030504040204" pitchFamily="50" charset="-128"/>
                  </a:rPr>
                  <a:t>対策</a:t>
                </a:r>
                <a:endParaRPr lang="ja-JP" altLang="en-US" sz="1200" b="1" dirty="0">
                  <a:solidFill>
                    <a:srgbClr val="C25956"/>
                  </a:solidFill>
                  <a:latin typeface="Meiryo UI" panose="020B0604030504040204" pitchFamily="50" charset="-128"/>
                  <a:ea typeface="Meiryo UI" panose="020B0604030504040204" pitchFamily="50" charset="-128"/>
                  <a:cs typeface="Meiryo UI" panose="020B0604030504040204" pitchFamily="50" charset="-128"/>
                </a:endParaRPr>
              </a:p>
            </p:txBody>
          </p:sp>
        </p:grpSp>
      </p:grpSp>
    </p:spTree>
    <p:extLst>
      <p:ext uri="{BB962C8B-B14F-4D97-AF65-F5344CB8AC3E}">
        <p14:creationId xmlns:p14="http://schemas.microsoft.com/office/powerpoint/2010/main" val="51480335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正方形/長方形 45"/>
          <p:cNvSpPr/>
          <p:nvPr/>
        </p:nvSpPr>
        <p:spPr>
          <a:xfrm>
            <a:off x="188914" y="1080000"/>
            <a:ext cx="6480174" cy="612000"/>
          </a:xfrm>
          <a:prstGeom prst="rect">
            <a:avLst/>
          </a:prstGeom>
          <a:solidFill>
            <a:srgbClr val="DFF0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正方形/長方形 34"/>
          <p:cNvSpPr/>
          <p:nvPr/>
        </p:nvSpPr>
        <p:spPr>
          <a:xfrm>
            <a:off x="188640" y="1764001"/>
            <a:ext cx="6480448" cy="7941528"/>
          </a:xfrm>
          <a:prstGeom prst="rect">
            <a:avLst/>
          </a:prstGeom>
          <a:solidFill>
            <a:srgbClr val="DFF0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1950" indent="-361950" algn="ctr"/>
            <a:endParaRPr lang="en-US" altLang="ja-JP" sz="2400" b="1" dirty="0">
              <a:solidFill>
                <a:srgbClr val="001746"/>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6" name="正方形/長方形 35"/>
          <p:cNvSpPr/>
          <p:nvPr/>
        </p:nvSpPr>
        <p:spPr>
          <a:xfrm>
            <a:off x="1465848" y="1782000"/>
            <a:ext cx="5347528" cy="50383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1950" indent="-361950"/>
            <a:r>
              <a:rPr lang="ja-JP" altLang="en-US" sz="20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能力を適正に評価しましょう。</a:t>
            </a:r>
            <a:endParaRPr lang="en-US" altLang="ja-JP" sz="20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 name="テキスト ボックス 2"/>
          <p:cNvSpPr txBox="1"/>
          <p:nvPr/>
        </p:nvSpPr>
        <p:spPr>
          <a:xfrm>
            <a:off x="260920" y="1152000"/>
            <a:ext cx="6263705" cy="523220"/>
          </a:xfrm>
          <a:prstGeom prst="rect">
            <a:avLst/>
          </a:prstGeom>
          <a:noFill/>
        </p:spPr>
        <p:txBody>
          <a:bodyPr wrap="square" rtlCol="0">
            <a:spAutoFit/>
          </a:bodyPr>
          <a:lstStyle/>
          <a:p>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求人に対して応募はある</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が、自社</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が求めるスキルを持つ応募者がおらず</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採用</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に結びつかない。中途採用市場には求める人材がいないのでは・・・</a:t>
            </a:r>
            <a:endParaRPr lang="en-US" altLang="ja-JP" sz="14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4" name="スライド番号プレースホルダ 49"/>
          <p:cNvSpPr>
            <a:spLocks noGrp="1"/>
          </p:cNvSpPr>
          <p:nvPr>
            <p:ph type="sldNum" sz="quarter" idx="12"/>
          </p:nvPr>
        </p:nvSpPr>
        <p:spPr>
          <a:xfrm>
            <a:off x="2628900" y="9633520"/>
            <a:ext cx="1600200" cy="272480"/>
          </a:xfrm>
        </p:spPr>
        <p:txBody>
          <a:bodyPr/>
          <a:lstStyle/>
          <a:p>
            <a:fld id="{5257D7FA-C634-4D74-AC8F-65C7EB806FB4}" type="slidenum">
              <a:rPr lang="ja-JP" altLang="en-US" smtClean="0">
                <a:solidFill>
                  <a:prstClr val="black"/>
                </a:solidFill>
              </a:rPr>
              <a:pPr/>
              <a:t>6</a:t>
            </a:fld>
            <a:endParaRPr lang="ja-JP" altLang="en-US" dirty="0">
              <a:solidFill>
                <a:prstClr val="black"/>
              </a:solidFill>
            </a:endParaRPr>
          </a:p>
        </p:txBody>
      </p:sp>
      <p:sp>
        <p:nvSpPr>
          <p:cNvPr id="42" name="正方形/長方形 41"/>
          <p:cNvSpPr/>
          <p:nvPr/>
        </p:nvSpPr>
        <p:spPr>
          <a:xfrm>
            <a:off x="188914" y="632520"/>
            <a:ext cx="6480174" cy="46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144000" tIns="0" rIns="0" bIns="0" rtlCol="0" anchor="ctr"/>
          <a:lstStyle/>
          <a:p>
            <a:r>
              <a:rPr lang="ja-JP" altLang="en-US" sz="2000" b="1" dirty="0" smtClean="0"/>
              <a:t>課題Ｂ</a:t>
            </a:r>
            <a:r>
              <a:rPr lang="ja-JP" altLang="en-US" sz="2000" b="1" dirty="0"/>
              <a:t>　：　求めるような人材の応募がない・・・</a:t>
            </a:r>
          </a:p>
        </p:txBody>
      </p:sp>
      <p:sp>
        <p:nvSpPr>
          <p:cNvPr id="40" name="角丸四角形 37">
            <a:extLst>
              <a:ext uri="{FF2B5EF4-FFF2-40B4-BE49-F238E27FC236}">
                <a16:creationId xmlns:a16="http://schemas.microsoft.com/office/drawing/2014/main" xmlns="" id="{9416B6BB-A62E-4971-AA9F-599E756E9FD9}"/>
              </a:ext>
            </a:extLst>
          </p:cNvPr>
          <p:cNvSpPr/>
          <p:nvPr/>
        </p:nvSpPr>
        <p:spPr>
          <a:xfrm>
            <a:off x="332655" y="6033120"/>
            <a:ext cx="6191970" cy="3528393"/>
          </a:xfrm>
          <a:prstGeom prst="roundRect">
            <a:avLst>
              <a:gd name="adj" fmla="val 3164"/>
            </a:avLst>
          </a:prstGeom>
          <a:solidFill>
            <a:schemeClr val="bg1"/>
          </a:solidFill>
          <a:ln w="28575">
            <a:solidFill>
              <a:srgbClr val="00206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9" name="テキスト ボックス 68">
            <a:extLst>
              <a:ext uri="{FF2B5EF4-FFF2-40B4-BE49-F238E27FC236}">
                <a16:creationId xmlns:a16="http://schemas.microsoft.com/office/drawing/2014/main" xmlns="" id="{6947D234-580B-40EF-BCC1-E129E0EECBC4}"/>
              </a:ext>
            </a:extLst>
          </p:cNvPr>
          <p:cNvSpPr txBox="1"/>
          <p:nvPr/>
        </p:nvSpPr>
        <p:spPr>
          <a:xfrm>
            <a:off x="1044608" y="6806624"/>
            <a:ext cx="5480017" cy="738664"/>
          </a:xfrm>
          <a:prstGeom prst="rect">
            <a:avLst/>
          </a:prstGeom>
          <a:noFill/>
        </p:spPr>
        <p:txBody>
          <a:bodyPr wrap="square" rtlCol="0">
            <a:spAutoFit/>
          </a:bodyPr>
          <a:lstStyle/>
          <a:p>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ＩＴ業界において</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は、転職</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によるキャリアアップが</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一般的であるため離職率</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が高く、必要とする職業能力を持った人材の確保が課題となっていた。</a:t>
            </a:r>
            <a:endParaRPr lang="en-US" altLang="ja-JP" sz="1400" dirty="0">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74" name="Picture 2">
            <a:extLst>
              <a:ext uri="{FF2B5EF4-FFF2-40B4-BE49-F238E27FC236}">
                <a16:creationId xmlns:a16="http://schemas.microsoft.com/office/drawing/2014/main" xmlns="" id="{C3366DBD-FAFA-4624-AC8F-D9FD823E8A59}"/>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0688" y="8553400"/>
            <a:ext cx="488526" cy="3308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5" name="Picture 3">
            <a:extLst>
              <a:ext uri="{FF2B5EF4-FFF2-40B4-BE49-F238E27FC236}">
                <a16:creationId xmlns:a16="http://schemas.microsoft.com/office/drawing/2014/main" xmlns="" id="{01AD8A1A-49AC-4024-B9C0-A4769BFD56CF}"/>
              </a:ext>
            </a:extLst>
          </p:cNvPr>
          <p:cNvPicPr>
            <a:picLocks noChangeAspect="1" noChangeArrowheads="1"/>
          </p:cNvPicPr>
          <p:nvPr/>
        </p:nvPicPr>
        <p:blipFill>
          <a:blip r:embed="rId4" cstate="print">
            <a:extLst>
              <a:ext uri="{BEBA8EAE-BF5A-486C-A8C5-ECC9F3942E4B}">
                <a14:imgProps xmlns:a14="http://schemas.microsoft.com/office/drawing/2010/main">
                  <a14:imgLayer r:embed="rId5">
                    <a14:imgEffect>
                      <a14:backgroundRemoval t="0" b="100000" l="0" r="100000">
                        <a14:foregroundMark x1="27551" y1="10731" x2="27551" y2="10731"/>
                        <a14:foregroundMark x1="51361" y1="17123" x2="51361" y2="17123"/>
                        <a14:foregroundMark x1="60204" y1="35845" x2="60204" y2="35845"/>
                        <a14:foregroundMark x1="58844" y1="39498" x2="65646" y2="76256"/>
                        <a14:backgroundMark x1="80272" y1="6393" x2="94898" y2="18950"/>
                        <a14:backgroundMark x1="88095" y1="25571" x2="72789" y2="50685"/>
                        <a14:backgroundMark x1="72109" y1="55023" x2="96259" y2="24201"/>
                        <a14:backgroundMark x1="95578" y1="8219" x2="72789" y2="913"/>
                        <a14:backgroundMark x1="17347" y1="5479" x2="0" y2="13014"/>
                        <a14:backgroundMark x1="4762" y1="21461" x2="8163" y2="44749"/>
                        <a14:backgroundMark x1="10204" y1="41324" x2="20748" y2="55479"/>
                        <a14:backgroundMark x1="73469" y1="5479" x2="99660" y2="15753"/>
                        <a14:backgroundMark x1="84014" y1="44749" x2="82993" y2="0"/>
                        <a14:backgroundMark x1="89456" y1="21918" x2="89456" y2="20548"/>
                        <a14:backgroundMark x1="96259" y1="11644" x2="96259" y2="11644"/>
                        <a14:backgroundMark x1="96259" y1="11644" x2="96259" y2="11644"/>
                        <a14:backgroundMark x1="90136" y1="9817" x2="90136" y2="9817"/>
                        <a14:backgroundMark x1="88776" y1="5023" x2="88776" y2="5023"/>
                        <a14:backgroundMark x1="92177" y1="5023" x2="69388" y2="1826"/>
                        <a14:backgroundMark x1="12925" y1="3653" x2="8844" y2="31735"/>
                        <a14:backgroundMark x1="90816" y1="11644" x2="91497" y2="24201"/>
                        <a14:backgroundMark x1="96939" y1="28311" x2="96939" y2="28311"/>
                      </a14:backgroundRemoval>
                    </a14:imgEffect>
                  </a14:imgLayer>
                </a14:imgProps>
              </a:ext>
              <a:ext uri="{28A0092B-C50C-407E-A947-70E740481C1C}">
                <a14:useLocalDpi xmlns:a14="http://schemas.microsoft.com/office/drawing/2010/main" val="0"/>
              </a:ext>
            </a:extLst>
          </a:blip>
          <a:srcRect/>
          <a:stretch>
            <a:fillRect/>
          </a:stretch>
        </p:blipFill>
        <p:spPr bwMode="auto">
          <a:xfrm>
            <a:off x="188640" y="8592094"/>
            <a:ext cx="747374" cy="111343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6" name="角丸四角形 26">
            <a:extLst>
              <a:ext uri="{FF2B5EF4-FFF2-40B4-BE49-F238E27FC236}">
                <a16:creationId xmlns:a16="http://schemas.microsoft.com/office/drawing/2014/main" xmlns="" id="{81BB6799-547F-4186-B0B1-49235B35D414}"/>
              </a:ext>
            </a:extLst>
          </p:cNvPr>
          <p:cNvSpPr/>
          <p:nvPr/>
        </p:nvSpPr>
        <p:spPr>
          <a:xfrm>
            <a:off x="1125538" y="7530248"/>
            <a:ext cx="5256212" cy="1887248"/>
          </a:xfrm>
          <a:prstGeom prst="roundRect">
            <a:avLst>
              <a:gd name="adj" fmla="val 5474"/>
            </a:avLst>
          </a:prstGeom>
          <a:solidFill>
            <a:srgbClr val="FAF0F0"/>
          </a:solidFill>
          <a:ln w="9525">
            <a:solidFill>
              <a:srgbClr val="C0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180000" tIns="108000" rIns="180000" bIns="72000" rtlCol="0" anchor="ctr"/>
          <a:lstStyle/>
          <a:p>
            <a:pPr algn="just"/>
            <a:r>
              <a:rPr lang="ja-JP" altLang="en-US" sz="1700" b="1" dirty="0">
                <a:solidFill>
                  <a:schemeClr val="tx1"/>
                </a:solidFill>
                <a:latin typeface="+mn-ea"/>
              </a:rPr>
              <a:t>　他社への転職等を理由に、自己都合で退職した社員を再度採用する制度（カムバック制度）を導入し、一度退職した社員も中途採用の対象とした。</a:t>
            </a:r>
            <a:endParaRPr lang="en-US" altLang="ja-JP" sz="1700" b="1" dirty="0">
              <a:solidFill>
                <a:schemeClr val="tx1"/>
              </a:solidFill>
              <a:latin typeface="+mn-ea"/>
            </a:endParaRPr>
          </a:p>
          <a:p>
            <a:pPr marL="180975" indent="-95250" algn="just"/>
            <a:endParaRPr lang="en-US" altLang="ja-JP" sz="1000" b="1" dirty="0">
              <a:solidFill>
                <a:schemeClr val="tx1"/>
              </a:solidFill>
              <a:latin typeface="+mn-ea"/>
            </a:endParaRPr>
          </a:p>
          <a:p>
            <a:pPr algn="just"/>
            <a:r>
              <a:rPr lang="ja-JP" altLang="en-US" sz="1700" b="1" dirty="0">
                <a:solidFill>
                  <a:schemeClr val="tx1"/>
                </a:solidFill>
                <a:latin typeface="+mn-ea"/>
              </a:rPr>
              <a:t>　その結果</a:t>
            </a:r>
            <a:r>
              <a:rPr lang="ja-JP" altLang="en-US" sz="1700" b="1" dirty="0" smtClean="0">
                <a:solidFill>
                  <a:schemeClr val="tx1"/>
                </a:solidFill>
                <a:latin typeface="+mn-ea"/>
              </a:rPr>
              <a:t>、</a:t>
            </a:r>
            <a:r>
              <a:rPr lang="ja-JP" altLang="en-US" sz="1700" b="1" u="sng" dirty="0" smtClean="0">
                <a:solidFill>
                  <a:srgbClr val="C00000"/>
                </a:solidFill>
                <a:latin typeface="+mn-ea"/>
              </a:rPr>
              <a:t>自社で働いた経験と社外での多様</a:t>
            </a:r>
            <a:r>
              <a:rPr lang="ja-JP" altLang="en-US" sz="1700" b="1" u="sng" dirty="0">
                <a:solidFill>
                  <a:srgbClr val="C00000"/>
                </a:solidFill>
                <a:latin typeface="+mn-ea"/>
              </a:rPr>
              <a:t>な</a:t>
            </a:r>
            <a:r>
              <a:rPr lang="ja-JP" altLang="en-US" sz="1700" b="1" u="sng" dirty="0" smtClean="0">
                <a:solidFill>
                  <a:srgbClr val="C00000"/>
                </a:solidFill>
                <a:latin typeface="+mn-ea"/>
              </a:rPr>
              <a:t>経験を併せ持ち、即戦力として活躍してくれる、自社に必要な職業能力</a:t>
            </a:r>
            <a:r>
              <a:rPr lang="ja-JP" altLang="en-US" sz="1700" b="1" u="sng" dirty="0">
                <a:solidFill>
                  <a:srgbClr val="C00000"/>
                </a:solidFill>
                <a:latin typeface="+mn-ea"/>
              </a:rPr>
              <a:t>を</a:t>
            </a:r>
            <a:r>
              <a:rPr lang="ja-JP" altLang="en-US" sz="1700" b="1" u="sng" dirty="0" smtClean="0">
                <a:solidFill>
                  <a:srgbClr val="C00000"/>
                </a:solidFill>
                <a:latin typeface="+mn-ea"/>
              </a:rPr>
              <a:t>持つ人材</a:t>
            </a:r>
            <a:r>
              <a:rPr lang="ja-JP" altLang="en-US" sz="1700" b="1" u="sng" dirty="0">
                <a:solidFill>
                  <a:srgbClr val="C00000"/>
                </a:solidFill>
                <a:latin typeface="+mn-ea"/>
              </a:rPr>
              <a:t>を</a:t>
            </a:r>
            <a:r>
              <a:rPr lang="ja-JP" altLang="en-US" sz="1700" b="1" u="sng" dirty="0" smtClean="0">
                <a:solidFill>
                  <a:srgbClr val="C00000"/>
                </a:solidFill>
                <a:latin typeface="+mn-ea"/>
              </a:rPr>
              <a:t>採用</a:t>
            </a:r>
            <a:r>
              <a:rPr lang="ja-JP" altLang="en-US" sz="1700" b="1" u="sng" dirty="0">
                <a:solidFill>
                  <a:srgbClr val="C00000"/>
                </a:solidFill>
                <a:latin typeface="+mn-ea"/>
              </a:rPr>
              <a:t>できた</a:t>
            </a:r>
            <a:r>
              <a:rPr lang="ja-JP" altLang="en-US" sz="1700" b="1" u="sng" dirty="0" smtClean="0">
                <a:solidFill>
                  <a:srgbClr val="C00000"/>
                </a:solidFill>
                <a:latin typeface="+mn-ea"/>
              </a:rPr>
              <a:t>。</a:t>
            </a:r>
            <a:endParaRPr lang="en-US" altLang="ja-JP" sz="1700" b="1" u="sng" dirty="0">
              <a:solidFill>
                <a:srgbClr val="C00000"/>
              </a:solidFill>
              <a:latin typeface="+mn-ea"/>
            </a:endParaRPr>
          </a:p>
        </p:txBody>
      </p:sp>
      <p:sp>
        <p:nvSpPr>
          <p:cNvPr id="78" name="角丸四角形 77"/>
          <p:cNvSpPr/>
          <p:nvPr/>
        </p:nvSpPr>
        <p:spPr>
          <a:xfrm>
            <a:off x="333375" y="2303838"/>
            <a:ext cx="6191250" cy="3600000"/>
          </a:xfrm>
          <a:prstGeom prst="roundRect">
            <a:avLst>
              <a:gd name="adj" fmla="val 3164"/>
            </a:avLst>
          </a:prstGeom>
          <a:solidFill>
            <a:schemeClr val="bg1"/>
          </a:solidFill>
          <a:ln w="28575">
            <a:solidFill>
              <a:srgbClr val="00206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9" name="角丸四角形 78"/>
          <p:cNvSpPr/>
          <p:nvPr/>
        </p:nvSpPr>
        <p:spPr>
          <a:xfrm>
            <a:off x="1125537" y="3833222"/>
            <a:ext cx="5256213" cy="1944216"/>
          </a:xfrm>
          <a:prstGeom prst="roundRect">
            <a:avLst>
              <a:gd name="adj" fmla="val 5474"/>
            </a:avLst>
          </a:prstGeom>
          <a:solidFill>
            <a:srgbClr val="FAF0F0"/>
          </a:solidFill>
          <a:ln w="9525">
            <a:solidFill>
              <a:srgbClr val="C0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180000" tIns="108000" rIns="180000" bIns="72000" rtlCol="0" anchor="t" anchorCtr="0"/>
          <a:lstStyle/>
          <a:p>
            <a:pPr algn="just">
              <a:tabLst>
                <a:tab pos="447675" algn="l"/>
                <a:tab pos="542925" algn="l"/>
              </a:tabLst>
            </a:pPr>
            <a:r>
              <a:rPr lang="ja-JP" altLang="en-US" sz="1700" b="1" dirty="0" smtClean="0">
                <a:solidFill>
                  <a:srgbClr val="0070C0"/>
                </a:solidFill>
                <a:latin typeface="+mn-ea"/>
              </a:rPr>
              <a:t>　</a:t>
            </a:r>
            <a:r>
              <a:rPr lang="ja-JP" altLang="en-US" sz="1700" b="1" dirty="0" smtClean="0">
                <a:solidFill>
                  <a:schemeClr val="tx1"/>
                </a:solidFill>
                <a:latin typeface="+mn-ea"/>
              </a:rPr>
              <a:t>まず、製造ラインの中で製造業の経験がなく</a:t>
            </a:r>
            <a:r>
              <a:rPr lang="ja-JP" altLang="en-US" sz="1700" b="1" dirty="0">
                <a:solidFill>
                  <a:schemeClr val="tx1"/>
                </a:solidFill>
                <a:latin typeface="+mn-ea"/>
              </a:rPr>
              <a:t>て</a:t>
            </a:r>
            <a:r>
              <a:rPr lang="ja-JP" altLang="en-US" sz="1700" b="1" dirty="0" smtClean="0">
                <a:solidFill>
                  <a:schemeClr val="tx1"/>
                </a:solidFill>
                <a:latin typeface="+mn-ea"/>
              </a:rPr>
              <a:t>も就業可能なポストを整理・検討。製造業</a:t>
            </a:r>
            <a:r>
              <a:rPr lang="ja-JP" altLang="en-US" sz="1700" b="1" dirty="0">
                <a:solidFill>
                  <a:schemeClr val="tx1"/>
                </a:solidFill>
                <a:latin typeface="+mn-ea"/>
              </a:rPr>
              <a:t>での</a:t>
            </a:r>
            <a:r>
              <a:rPr lang="ja-JP" altLang="en-US" sz="1700" b="1" dirty="0" smtClean="0">
                <a:solidFill>
                  <a:schemeClr val="tx1"/>
                </a:solidFill>
                <a:latin typeface="+mn-ea"/>
              </a:rPr>
              <a:t>経験</a:t>
            </a:r>
            <a:r>
              <a:rPr lang="ja-JP" altLang="en-US" sz="1700" b="1" dirty="0">
                <a:solidFill>
                  <a:schemeClr val="tx1"/>
                </a:solidFill>
                <a:latin typeface="+mn-ea"/>
              </a:rPr>
              <a:t>の有無を</a:t>
            </a:r>
            <a:r>
              <a:rPr lang="ja-JP" altLang="en-US" sz="1700" b="1" dirty="0" smtClean="0">
                <a:solidFill>
                  <a:schemeClr val="tx1"/>
                </a:solidFill>
                <a:latin typeface="+mn-ea"/>
              </a:rPr>
              <a:t>問わないことを強調した募集</a:t>
            </a:r>
            <a:r>
              <a:rPr lang="ja-JP" altLang="en-US" sz="1700" b="1" dirty="0">
                <a:solidFill>
                  <a:schemeClr val="tx1"/>
                </a:solidFill>
                <a:latin typeface="+mn-ea"/>
              </a:rPr>
              <a:t>を行うとともに</a:t>
            </a:r>
            <a:r>
              <a:rPr lang="ja-JP" altLang="en-US" sz="1700" b="1" dirty="0" smtClean="0">
                <a:solidFill>
                  <a:schemeClr val="tx1"/>
                </a:solidFill>
                <a:latin typeface="+mn-ea"/>
              </a:rPr>
              <a:t>、専門性以外の職務</a:t>
            </a:r>
            <a:r>
              <a:rPr lang="ja-JP" altLang="en-US" sz="1700" b="1" dirty="0">
                <a:solidFill>
                  <a:schemeClr val="tx1"/>
                </a:solidFill>
                <a:latin typeface="+mn-ea"/>
              </a:rPr>
              <a:t>遂行能力を評価</a:t>
            </a:r>
            <a:r>
              <a:rPr lang="ja-JP" altLang="en-US" sz="1700" b="1" dirty="0" smtClean="0">
                <a:solidFill>
                  <a:schemeClr val="tx1"/>
                </a:solidFill>
                <a:latin typeface="+mn-ea"/>
              </a:rPr>
              <a:t>し採用を行った。</a:t>
            </a:r>
            <a:endParaRPr lang="en-US" altLang="ja-JP" sz="1700" b="1" dirty="0" smtClean="0">
              <a:solidFill>
                <a:schemeClr val="tx1"/>
              </a:solidFill>
              <a:latin typeface="+mn-ea"/>
            </a:endParaRPr>
          </a:p>
          <a:p>
            <a:pPr marL="180975" indent="85725" algn="just">
              <a:tabLst>
                <a:tab pos="447675" algn="l"/>
                <a:tab pos="542925" algn="l"/>
              </a:tabLst>
            </a:pPr>
            <a:r>
              <a:rPr lang="ja-JP" altLang="en-US" sz="1000" b="1" dirty="0" smtClean="0">
                <a:solidFill>
                  <a:schemeClr val="tx1"/>
                </a:solidFill>
                <a:latin typeface="+mn-ea"/>
              </a:rPr>
              <a:t>　</a:t>
            </a:r>
            <a:endParaRPr lang="en-US" altLang="ja-JP" sz="1000" b="1" dirty="0" smtClean="0">
              <a:solidFill>
                <a:schemeClr val="tx1"/>
              </a:solidFill>
              <a:latin typeface="+mn-ea"/>
            </a:endParaRPr>
          </a:p>
          <a:p>
            <a:pPr indent="180975" algn="just">
              <a:tabLst>
                <a:tab pos="447675" algn="l"/>
                <a:tab pos="542925" algn="l"/>
              </a:tabLst>
            </a:pPr>
            <a:r>
              <a:rPr lang="ja-JP" altLang="en-US" sz="1700" b="1" dirty="0" smtClean="0">
                <a:solidFill>
                  <a:schemeClr val="tx1"/>
                </a:solidFill>
                <a:latin typeface="+mn-ea"/>
              </a:rPr>
              <a:t>その</a:t>
            </a:r>
            <a:r>
              <a:rPr lang="ja-JP" altLang="en-US" sz="1700" b="1" dirty="0">
                <a:solidFill>
                  <a:schemeClr val="tx1"/>
                </a:solidFill>
                <a:latin typeface="+mn-ea"/>
              </a:rPr>
              <a:t>結果</a:t>
            </a:r>
            <a:r>
              <a:rPr lang="ja-JP" altLang="en-US" sz="1700" b="1" dirty="0" smtClean="0">
                <a:solidFill>
                  <a:schemeClr val="tx1"/>
                </a:solidFill>
                <a:latin typeface="+mn-ea"/>
              </a:rPr>
              <a:t>、</a:t>
            </a:r>
            <a:r>
              <a:rPr lang="ja-JP" altLang="en-US" sz="1700" b="1" u="sng" dirty="0">
                <a:solidFill>
                  <a:srgbClr val="C00000"/>
                </a:solidFill>
                <a:latin typeface="+mn-ea"/>
              </a:rPr>
              <a:t>製造ラインの</a:t>
            </a:r>
            <a:r>
              <a:rPr lang="ja-JP" altLang="en-US" sz="1700" b="1" u="sng" dirty="0" smtClean="0">
                <a:solidFill>
                  <a:srgbClr val="C00000"/>
                </a:solidFill>
                <a:latin typeface="+mn-ea"/>
              </a:rPr>
              <a:t>スタッフが確保できただけでなく、多様な経験</a:t>
            </a:r>
            <a:r>
              <a:rPr lang="ja-JP" altLang="en-US" sz="1700" b="1" u="sng" dirty="0">
                <a:solidFill>
                  <a:srgbClr val="C00000"/>
                </a:solidFill>
                <a:latin typeface="+mn-ea"/>
              </a:rPr>
              <a:t>を持つ人材を</a:t>
            </a:r>
            <a:r>
              <a:rPr lang="ja-JP" altLang="en-US" sz="1700" b="1" u="sng" dirty="0" smtClean="0">
                <a:solidFill>
                  <a:srgbClr val="C00000"/>
                </a:solidFill>
                <a:latin typeface="+mn-ea"/>
              </a:rPr>
              <a:t>確保できた。</a:t>
            </a:r>
            <a:endParaRPr lang="ja-JP" altLang="en-US" sz="1700" b="1" u="sng" dirty="0">
              <a:solidFill>
                <a:srgbClr val="C00000"/>
              </a:solidFill>
              <a:latin typeface="+mn-ea"/>
            </a:endParaRPr>
          </a:p>
        </p:txBody>
      </p:sp>
      <p:sp>
        <p:nvSpPr>
          <p:cNvPr id="87" name="正方形/長方形 86"/>
          <p:cNvSpPr/>
          <p:nvPr/>
        </p:nvSpPr>
        <p:spPr>
          <a:xfrm>
            <a:off x="188640" y="3925358"/>
            <a:ext cx="669883" cy="5758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1950" indent="-361950" algn="ctr"/>
            <a:r>
              <a:rPr lang="ja-JP" altLang="en-US" sz="2800" b="1" dirty="0">
                <a:solidFill>
                  <a:srgbClr val="C00000"/>
                </a:solidFill>
                <a:latin typeface="メイリオ" panose="020B0604030504040204" pitchFamily="50" charset="-128"/>
                <a:ea typeface="メイリオ" panose="020B0604030504040204" pitchFamily="50" charset="-128"/>
                <a:cs typeface="メイリオ" panose="020B0604030504040204" pitchFamily="50" charset="-128"/>
              </a:rPr>
              <a:t>　</a:t>
            </a:r>
          </a:p>
        </p:txBody>
      </p:sp>
      <p:sp>
        <p:nvSpPr>
          <p:cNvPr id="88" name="テキスト ボックス 87"/>
          <p:cNvSpPr txBox="1"/>
          <p:nvPr/>
        </p:nvSpPr>
        <p:spPr>
          <a:xfrm>
            <a:off x="1044608" y="3113142"/>
            <a:ext cx="5480017" cy="738664"/>
          </a:xfrm>
          <a:prstGeom prst="rect">
            <a:avLst/>
          </a:prstGeom>
          <a:noFill/>
        </p:spPr>
        <p:txBody>
          <a:bodyPr wrap="square" rtlCol="0">
            <a:spAutoFit/>
          </a:bodyPr>
          <a:lstStyle/>
          <a:p>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製造ラインのスタッフを採用したいが、</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他業種の</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求職者からはハードルが高いと敬遠されることが</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多く、スタッフの確保に苦心していた。</a:t>
            </a:r>
            <a:endParaRPr lang="en-US" altLang="ja-JP" sz="1400" dirty="0">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90" name="Picture 4"/>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443469" y="4697150"/>
            <a:ext cx="609267" cy="11199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0" name="ホームベース 59"/>
          <p:cNvSpPr/>
          <p:nvPr/>
        </p:nvSpPr>
        <p:spPr>
          <a:xfrm>
            <a:off x="174948" y="1764000"/>
            <a:ext cx="1238100" cy="468000"/>
          </a:xfrm>
          <a:prstGeom prst="homePlate">
            <a:avLst>
              <a:gd name="adj" fmla="val 30342"/>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r>
              <a:rPr lang="ja-JP" altLang="en-US" b="1" dirty="0"/>
              <a:t>解決策</a:t>
            </a:r>
          </a:p>
        </p:txBody>
      </p:sp>
      <p:grpSp>
        <p:nvGrpSpPr>
          <p:cNvPr id="71" name="グループ化 70"/>
          <p:cNvGrpSpPr/>
          <p:nvPr/>
        </p:nvGrpSpPr>
        <p:grpSpPr>
          <a:xfrm>
            <a:off x="332656" y="2412975"/>
            <a:ext cx="6072993" cy="667817"/>
            <a:chOff x="332656" y="2360712"/>
            <a:chExt cx="6072993" cy="667817"/>
          </a:xfrm>
        </p:grpSpPr>
        <p:sp>
          <p:nvSpPr>
            <p:cNvPr id="72" name="正方形/長方形 71"/>
            <p:cNvSpPr/>
            <p:nvPr/>
          </p:nvSpPr>
          <p:spPr>
            <a:xfrm>
              <a:off x="451457" y="2360712"/>
              <a:ext cx="5785855" cy="4945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1950" indent="-361950"/>
              <a:r>
                <a:rPr lang="ja-JP" altLang="en-US" sz="2000" b="1" dirty="0">
                  <a:solidFill>
                    <a:srgbClr val="C00000"/>
                  </a:solidFill>
                  <a:latin typeface="メイリオ" panose="020B0604030504040204" pitchFamily="50" charset="-128"/>
                  <a:ea typeface="メイリオ" panose="020B0604030504040204" pitchFamily="50" charset="-128"/>
                  <a:cs typeface="メイリオ" panose="020B0604030504040204" pitchFamily="50" charset="-128"/>
                </a:rPr>
                <a:t>好事例③ 元の業種にかかわらない募集･</a:t>
              </a:r>
              <a:r>
                <a:rPr lang="ja-JP" altLang="en-US" sz="2000" b="1" dirty="0" smtClean="0">
                  <a:solidFill>
                    <a:srgbClr val="C00000"/>
                  </a:solidFill>
                  <a:latin typeface="メイリオ" panose="020B0604030504040204" pitchFamily="50" charset="-128"/>
                  <a:ea typeface="メイリオ" panose="020B0604030504040204" pitchFamily="50" charset="-128"/>
                  <a:cs typeface="メイリオ" panose="020B0604030504040204" pitchFamily="50" charset="-128"/>
                </a:rPr>
                <a:t>採用</a:t>
              </a:r>
              <a:endParaRPr lang="ja-JP" altLang="en-US" sz="2000" b="1" dirty="0">
                <a:solidFill>
                  <a:srgbClr val="C00000"/>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77" name="グループ化 76"/>
            <p:cNvGrpSpPr>
              <a:grpSpLocks noChangeAspect="1"/>
            </p:cNvGrpSpPr>
            <p:nvPr/>
          </p:nvGrpSpPr>
          <p:grpSpPr>
            <a:xfrm>
              <a:off x="5949280" y="2432721"/>
              <a:ext cx="456369" cy="584862"/>
              <a:chOff x="1739600" y="1989631"/>
              <a:chExt cx="753296" cy="914400"/>
            </a:xfrm>
          </p:grpSpPr>
          <p:sp>
            <p:nvSpPr>
              <p:cNvPr id="94" name="メモ 93"/>
              <p:cNvSpPr/>
              <p:nvPr/>
            </p:nvSpPr>
            <p:spPr>
              <a:xfrm rot="16200000">
                <a:off x="1659048" y="2070183"/>
                <a:ext cx="914400" cy="753296"/>
              </a:xfrm>
              <a:prstGeom prst="foldedCorner">
                <a:avLst>
                  <a:gd name="adj" fmla="val 26783"/>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5" name="正方形/長方形 94"/>
              <p:cNvSpPr/>
              <p:nvPr/>
            </p:nvSpPr>
            <p:spPr>
              <a:xfrm>
                <a:off x="1844824" y="2144688"/>
                <a:ext cx="272767" cy="21602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96" name="直線コネクタ 95"/>
              <p:cNvCxnSpPr/>
              <p:nvPr/>
            </p:nvCxnSpPr>
            <p:spPr>
              <a:xfrm flipV="1">
                <a:off x="1844824" y="2504728"/>
                <a:ext cx="504056" cy="1"/>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97" name="直線コネクタ 96"/>
              <p:cNvCxnSpPr/>
              <p:nvPr/>
            </p:nvCxnSpPr>
            <p:spPr>
              <a:xfrm flipV="1">
                <a:off x="1844824" y="2648743"/>
                <a:ext cx="504056" cy="1"/>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98" name="直線コネクタ 97"/>
              <p:cNvCxnSpPr/>
              <p:nvPr/>
            </p:nvCxnSpPr>
            <p:spPr>
              <a:xfrm flipV="1">
                <a:off x="1844824" y="2801143"/>
                <a:ext cx="504056" cy="1"/>
              </a:xfrm>
              <a:prstGeom prst="line">
                <a:avLst/>
              </a:prstGeom>
              <a:ln w="57150"/>
            </p:spPr>
            <p:style>
              <a:lnRef idx="1">
                <a:schemeClr val="accent1"/>
              </a:lnRef>
              <a:fillRef idx="0">
                <a:schemeClr val="accent1"/>
              </a:fillRef>
              <a:effectRef idx="0">
                <a:schemeClr val="accent1"/>
              </a:effectRef>
              <a:fontRef idx="minor">
                <a:schemeClr val="tx1"/>
              </a:fontRef>
            </p:style>
          </p:cxnSp>
        </p:grpSp>
        <p:cxnSp>
          <p:nvCxnSpPr>
            <p:cNvPr id="92" name="直線矢印コネクタ 91"/>
            <p:cNvCxnSpPr/>
            <p:nvPr/>
          </p:nvCxnSpPr>
          <p:spPr>
            <a:xfrm>
              <a:off x="523465" y="2720752"/>
              <a:ext cx="5353807" cy="0"/>
            </a:xfrm>
            <a:prstGeom prst="straightConnector1">
              <a:avLst/>
            </a:prstGeom>
            <a:ln w="28575">
              <a:solidFill>
                <a:schemeClr val="accent2">
                  <a:lumMod val="60000"/>
                  <a:lumOff val="40000"/>
                </a:schemeClr>
              </a:solidFill>
              <a:tailEnd type="arrow"/>
            </a:ln>
          </p:spPr>
          <p:style>
            <a:lnRef idx="1">
              <a:schemeClr val="accent1"/>
            </a:lnRef>
            <a:fillRef idx="0">
              <a:schemeClr val="accent1"/>
            </a:fillRef>
            <a:effectRef idx="0">
              <a:schemeClr val="accent1"/>
            </a:effectRef>
            <a:fontRef idx="minor">
              <a:schemeClr val="tx1"/>
            </a:fontRef>
          </p:style>
        </p:cxnSp>
        <p:sp>
          <p:nvSpPr>
            <p:cNvPr id="93" name="テキスト ボックス 92">
              <a:extLst>
                <a:ext uri="{FF2B5EF4-FFF2-40B4-BE49-F238E27FC236}">
                  <a16:creationId xmlns:a16="http://schemas.microsoft.com/office/drawing/2014/main" xmlns="" id="{453E32F2-FC4C-45A6-8195-304E7E99FB32}"/>
                </a:ext>
              </a:extLst>
            </p:cNvPr>
            <p:cNvSpPr txBox="1"/>
            <p:nvPr/>
          </p:nvSpPr>
          <p:spPr>
            <a:xfrm>
              <a:off x="332656" y="2720752"/>
              <a:ext cx="4166280" cy="307777"/>
            </a:xfrm>
            <a:prstGeom prst="rect">
              <a:avLst/>
            </a:prstGeom>
            <a:noFill/>
          </p:spPr>
          <p:txBody>
            <a:bodyPr wrap="square" rtlCol="0">
              <a:spAutoFit/>
            </a:bodyPr>
            <a:lstStyle/>
            <a:p>
              <a:pPr marL="85725"/>
              <a:r>
                <a:rPr lang="en-US" altLang="ja-JP" sz="1400" dirty="0" smtClean="0"/>
                <a:t>【</a:t>
              </a:r>
              <a:r>
                <a:rPr lang="ja-JP" altLang="en-US" sz="1400" dirty="0"/>
                <a:t>機械</a:t>
              </a:r>
              <a:r>
                <a:rPr lang="ja-JP" altLang="ja-JP" sz="1400" dirty="0"/>
                <a:t>製造</a:t>
              </a:r>
              <a:r>
                <a:rPr lang="ja-JP" altLang="en-US" sz="1400" dirty="0"/>
                <a:t>企業</a:t>
              </a:r>
              <a:r>
                <a:rPr lang="en-US" altLang="ja-JP" sz="1400" dirty="0" smtClean="0"/>
                <a:t>】</a:t>
              </a:r>
              <a:r>
                <a:rPr lang="ja-JP" altLang="en-US" sz="1400" dirty="0"/>
                <a:t>のケース</a:t>
              </a:r>
              <a:r>
                <a:rPr lang="en-US" altLang="ja-JP" sz="1400" dirty="0"/>
                <a:t> </a:t>
              </a:r>
            </a:p>
          </p:txBody>
        </p:sp>
      </p:grpSp>
      <p:grpSp>
        <p:nvGrpSpPr>
          <p:cNvPr id="99" name="グループ化 98"/>
          <p:cNvGrpSpPr/>
          <p:nvPr/>
        </p:nvGrpSpPr>
        <p:grpSpPr>
          <a:xfrm>
            <a:off x="332656" y="6105128"/>
            <a:ext cx="6072993" cy="667817"/>
            <a:chOff x="332656" y="2360712"/>
            <a:chExt cx="6072993" cy="667817"/>
          </a:xfrm>
        </p:grpSpPr>
        <p:sp>
          <p:nvSpPr>
            <p:cNvPr id="100" name="正方形/長方形 99"/>
            <p:cNvSpPr/>
            <p:nvPr/>
          </p:nvSpPr>
          <p:spPr>
            <a:xfrm>
              <a:off x="451457" y="2360712"/>
              <a:ext cx="5785855" cy="4945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1950" indent="-361950"/>
              <a:r>
                <a:rPr lang="ja-JP" altLang="en-US" sz="2000" b="1" dirty="0" smtClean="0">
                  <a:solidFill>
                    <a:srgbClr val="C00000"/>
                  </a:solidFill>
                  <a:latin typeface="メイリオ" panose="020B0604030504040204" pitchFamily="50" charset="-128"/>
                  <a:ea typeface="メイリオ" panose="020B0604030504040204" pitchFamily="50" charset="-128"/>
                  <a:cs typeface="メイリオ" panose="020B0604030504040204" pitchFamily="50" charset="-128"/>
                </a:rPr>
                <a:t>好事例</a:t>
              </a:r>
              <a:r>
                <a:rPr lang="ja-JP" altLang="en-US" sz="2000" b="1" dirty="0">
                  <a:solidFill>
                    <a:srgbClr val="C00000"/>
                  </a:solidFill>
                  <a:latin typeface="メイリオ" panose="020B0604030504040204" pitchFamily="50" charset="-128"/>
                  <a:ea typeface="メイリオ" panose="020B0604030504040204" pitchFamily="50" charset="-128"/>
                  <a:cs typeface="メイリオ" panose="020B0604030504040204" pitchFamily="50" charset="-128"/>
                </a:rPr>
                <a:t>④ 自社を退職した者を</a:t>
              </a:r>
              <a:r>
                <a:rPr lang="ja-JP" altLang="en-US" sz="2000" b="1" dirty="0" smtClean="0">
                  <a:solidFill>
                    <a:srgbClr val="C00000"/>
                  </a:solidFill>
                  <a:latin typeface="メイリオ" panose="020B0604030504040204" pitchFamily="50" charset="-128"/>
                  <a:ea typeface="メイリオ" panose="020B0604030504040204" pitchFamily="50" charset="-128"/>
                  <a:cs typeface="メイリオ" panose="020B0604030504040204" pitchFamily="50" charset="-128"/>
                </a:rPr>
                <a:t>再雇用する制度</a:t>
              </a:r>
              <a:endParaRPr lang="ja-JP" altLang="en-US" sz="2000" b="1" dirty="0">
                <a:solidFill>
                  <a:srgbClr val="C00000"/>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101" name="グループ化 100"/>
            <p:cNvGrpSpPr>
              <a:grpSpLocks noChangeAspect="1"/>
            </p:cNvGrpSpPr>
            <p:nvPr/>
          </p:nvGrpSpPr>
          <p:grpSpPr>
            <a:xfrm>
              <a:off x="5949280" y="2432721"/>
              <a:ext cx="456369" cy="584862"/>
              <a:chOff x="1739600" y="1989631"/>
              <a:chExt cx="753296" cy="914400"/>
            </a:xfrm>
          </p:grpSpPr>
          <p:sp>
            <p:nvSpPr>
              <p:cNvPr id="104" name="メモ 103"/>
              <p:cNvSpPr/>
              <p:nvPr/>
            </p:nvSpPr>
            <p:spPr>
              <a:xfrm rot="16200000">
                <a:off x="1659048" y="2070183"/>
                <a:ext cx="914400" cy="753296"/>
              </a:xfrm>
              <a:prstGeom prst="foldedCorner">
                <a:avLst>
                  <a:gd name="adj" fmla="val 26783"/>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5" name="正方形/長方形 104"/>
              <p:cNvSpPr/>
              <p:nvPr/>
            </p:nvSpPr>
            <p:spPr>
              <a:xfrm>
                <a:off x="1844824" y="2144688"/>
                <a:ext cx="272767" cy="21602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06" name="直線コネクタ 105"/>
              <p:cNvCxnSpPr/>
              <p:nvPr/>
            </p:nvCxnSpPr>
            <p:spPr>
              <a:xfrm flipV="1">
                <a:off x="1844824" y="2504728"/>
                <a:ext cx="504056" cy="1"/>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07" name="直線コネクタ 106"/>
              <p:cNvCxnSpPr/>
              <p:nvPr/>
            </p:nvCxnSpPr>
            <p:spPr>
              <a:xfrm flipV="1">
                <a:off x="1844824" y="2648743"/>
                <a:ext cx="504056" cy="1"/>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08" name="直線コネクタ 107"/>
              <p:cNvCxnSpPr/>
              <p:nvPr/>
            </p:nvCxnSpPr>
            <p:spPr>
              <a:xfrm flipV="1">
                <a:off x="1844824" y="2801143"/>
                <a:ext cx="504056" cy="1"/>
              </a:xfrm>
              <a:prstGeom prst="line">
                <a:avLst/>
              </a:prstGeom>
              <a:ln w="57150"/>
            </p:spPr>
            <p:style>
              <a:lnRef idx="1">
                <a:schemeClr val="accent1"/>
              </a:lnRef>
              <a:fillRef idx="0">
                <a:schemeClr val="accent1"/>
              </a:fillRef>
              <a:effectRef idx="0">
                <a:schemeClr val="accent1"/>
              </a:effectRef>
              <a:fontRef idx="minor">
                <a:schemeClr val="tx1"/>
              </a:fontRef>
            </p:style>
          </p:cxnSp>
        </p:grpSp>
        <p:cxnSp>
          <p:nvCxnSpPr>
            <p:cNvPr id="102" name="直線矢印コネクタ 101"/>
            <p:cNvCxnSpPr/>
            <p:nvPr/>
          </p:nvCxnSpPr>
          <p:spPr>
            <a:xfrm>
              <a:off x="523465" y="2720752"/>
              <a:ext cx="5353807" cy="0"/>
            </a:xfrm>
            <a:prstGeom prst="straightConnector1">
              <a:avLst/>
            </a:prstGeom>
            <a:ln w="28575">
              <a:solidFill>
                <a:schemeClr val="accent2">
                  <a:lumMod val="60000"/>
                  <a:lumOff val="40000"/>
                </a:schemeClr>
              </a:solidFill>
              <a:tailEnd type="arrow"/>
            </a:ln>
          </p:spPr>
          <p:style>
            <a:lnRef idx="1">
              <a:schemeClr val="accent1"/>
            </a:lnRef>
            <a:fillRef idx="0">
              <a:schemeClr val="accent1"/>
            </a:fillRef>
            <a:effectRef idx="0">
              <a:schemeClr val="accent1"/>
            </a:effectRef>
            <a:fontRef idx="minor">
              <a:schemeClr val="tx1"/>
            </a:fontRef>
          </p:style>
        </p:cxnSp>
        <p:sp>
          <p:nvSpPr>
            <p:cNvPr id="103" name="テキスト ボックス 102">
              <a:extLst>
                <a:ext uri="{FF2B5EF4-FFF2-40B4-BE49-F238E27FC236}">
                  <a16:creationId xmlns:a16="http://schemas.microsoft.com/office/drawing/2014/main" xmlns="" id="{453E32F2-FC4C-45A6-8195-304E7E99FB32}"/>
                </a:ext>
              </a:extLst>
            </p:cNvPr>
            <p:cNvSpPr txBox="1"/>
            <p:nvPr/>
          </p:nvSpPr>
          <p:spPr>
            <a:xfrm>
              <a:off x="332656" y="2720752"/>
              <a:ext cx="4166280" cy="307777"/>
            </a:xfrm>
            <a:prstGeom prst="rect">
              <a:avLst/>
            </a:prstGeom>
            <a:noFill/>
          </p:spPr>
          <p:txBody>
            <a:bodyPr wrap="square" rtlCol="0">
              <a:spAutoFit/>
            </a:bodyPr>
            <a:lstStyle/>
            <a:p>
              <a:pPr marL="85725"/>
              <a:r>
                <a:rPr lang="en-US" altLang="ja-JP" sz="1400" dirty="0"/>
                <a:t>【IT</a:t>
              </a:r>
              <a:r>
                <a:rPr lang="ja-JP" altLang="en-US" sz="1400" dirty="0"/>
                <a:t>ベンダー</a:t>
              </a:r>
              <a:r>
                <a:rPr lang="en-US" altLang="ja-JP" sz="1400" dirty="0" smtClean="0"/>
                <a:t>】</a:t>
              </a:r>
              <a:r>
                <a:rPr lang="ja-JP" altLang="en-US" sz="1400" dirty="0"/>
                <a:t>のケース</a:t>
              </a:r>
              <a:r>
                <a:rPr lang="en-US" altLang="ja-JP" sz="1400" dirty="0"/>
                <a:t> </a:t>
              </a:r>
            </a:p>
          </p:txBody>
        </p:sp>
      </p:grpSp>
      <p:grpSp>
        <p:nvGrpSpPr>
          <p:cNvPr id="56" name="グループ化 55"/>
          <p:cNvGrpSpPr/>
          <p:nvPr/>
        </p:nvGrpSpPr>
        <p:grpSpPr>
          <a:xfrm>
            <a:off x="522000" y="3152800"/>
            <a:ext cx="504000" cy="1512000"/>
            <a:chOff x="540000" y="3096000"/>
            <a:chExt cx="504000" cy="1512000"/>
          </a:xfrm>
        </p:grpSpPr>
        <p:sp>
          <p:nvSpPr>
            <p:cNvPr id="57" name="円/楕円 56"/>
            <p:cNvSpPr/>
            <p:nvPr/>
          </p:nvSpPr>
          <p:spPr>
            <a:xfrm>
              <a:off x="540000" y="4212000"/>
              <a:ext cx="504000" cy="396000"/>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結果</a:t>
              </a:r>
            </a:p>
          </p:txBody>
        </p:sp>
        <p:grpSp>
          <p:nvGrpSpPr>
            <p:cNvPr id="58" name="グループ化 57"/>
            <p:cNvGrpSpPr/>
            <p:nvPr/>
          </p:nvGrpSpPr>
          <p:grpSpPr>
            <a:xfrm>
              <a:off x="540000" y="3096000"/>
              <a:ext cx="504000" cy="519250"/>
              <a:chOff x="540000" y="3080791"/>
              <a:chExt cx="504000" cy="519250"/>
            </a:xfrm>
          </p:grpSpPr>
          <p:sp>
            <p:nvSpPr>
              <p:cNvPr id="63" name="二等辺三角形 62"/>
              <p:cNvSpPr/>
              <p:nvPr/>
            </p:nvSpPr>
            <p:spPr>
              <a:xfrm rot="10800000">
                <a:off x="684000" y="3456000"/>
                <a:ext cx="230629" cy="144041"/>
              </a:xfrm>
              <a:prstGeom prst="triangl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4" name="円/楕円 63"/>
              <p:cNvSpPr/>
              <p:nvPr/>
            </p:nvSpPr>
            <p:spPr>
              <a:xfrm>
                <a:off x="540000" y="3080791"/>
                <a:ext cx="504000" cy="396000"/>
              </a:xfrm>
              <a:prstGeom prst="ellipse">
                <a:avLst/>
              </a:prstGeom>
              <a:solidFill>
                <a:schemeClr val="bg1"/>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sz="1200" b="1" dirty="0">
                    <a:solidFill>
                      <a:schemeClr val="tx2"/>
                    </a:solidFill>
                    <a:latin typeface="Meiryo UI" panose="020B0604030504040204" pitchFamily="50" charset="-128"/>
                    <a:ea typeface="Meiryo UI" panose="020B0604030504040204" pitchFamily="50" charset="-128"/>
                    <a:cs typeface="Meiryo UI" panose="020B0604030504040204" pitchFamily="50" charset="-128"/>
                  </a:rPr>
                  <a:t>背景</a:t>
                </a:r>
                <a:endParaRPr kumimoji="1" lang="ja-JP" altLang="en-US" sz="1200" b="1" dirty="0">
                  <a:solidFill>
                    <a:schemeClr val="tx2"/>
                  </a:solidFill>
                  <a:latin typeface="Meiryo UI" panose="020B0604030504040204" pitchFamily="50" charset="-128"/>
                  <a:ea typeface="Meiryo UI" panose="020B0604030504040204" pitchFamily="50" charset="-128"/>
                  <a:cs typeface="Meiryo UI" panose="020B0604030504040204" pitchFamily="50" charset="-128"/>
                </a:endParaRPr>
              </a:p>
            </p:txBody>
          </p:sp>
        </p:grpSp>
        <p:grpSp>
          <p:nvGrpSpPr>
            <p:cNvPr id="59" name="グループ化 58"/>
            <p:cNvGrpSpPr/>
            <p:nvPr/>
          </p:nvGrpSpPr>
          <p:grpSpPr>
            <a:xfrm>
              <a:off x="540000" y="3656856"/>
              <a:ext cx="504000" cy="519137"/>
              <a:chOff x="540000" y="3656904"/>
              <a:chExt cx="504000" cy="519137"/>
            </a:xfrm>
          </p:grpSpPr>
          <p:sp>
            <p:nvSpPr>
              <p:cNvPr id="61" name="二等辺三角形 60"/>
              <p:cNvSpPr/>
              <p:nvPr/>
            </p:nvSpPr>
            <p:spPr>
              <a:xfrm rot="10800000">
                <a:off x="684000" y="4032000"/>
                <a:ext cx="230629" cy="144041"/>
              </a:xfrm>
              <a:prstGeom prst="triangle">
                <a:avLst/>
              </a:prstGeom>
              <a:solidFill>
                <a:srgbClr val="D48A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2" name="円/楕円 61"/>
              <p:cNvSpPr/>
              <p:nvPr/>
            </p:nvSpPr>
            <p:spPr>
              <a:xfrm>
                <a:off x="540000" y="3656904"/>
                <a:ext cx="504000" cy="396000"/>
              </a:xfrm>
              <a:prstGeom prst="ellipse">
                <a:avLst/>
              </a:prstGeom>
              <a:solidFill>
                <a:schemeClr val="bg1"/>
              </a:solidFill>
              <a:ln>
                <a:solidFill>
                  <a:srgbClr val="D48A88"/>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sz="1200" b="1" dirty="0" smtClean="0">
                    <a:solidFill>
                      <a:srgbClr val="C25956"/>
                    </a:solidFill>
                    <a:latin typeface="Meiryo UI" panose="020B0604030504040204" pitchFamily="50" charset="-128"/>
                    <a:ea typeface="Meiryo UI" panose="020B0604030504040204" pitchFamily="50" charset="-128"/>
                    <a:cs typeface="Meiryo UI" panose="020B0604030504040204" pitchFamily="50" charset="-128"/>
                  </a:rPr>
                  <a:t>対策</a:t>
                </a:r>
                <a:endParaRPr lang="ja-JP" altLang="en-US" sz="1200" b="1" dirty="0">
                  <a:solidFill>
                    <a:srgbClr val="C25956"/>
                  </a:solidFill>
                  <a:latin typeface="Meiryo UI" panose="020B0604030504040204" pitchFamily="50" charset="-128"/>
                  <a:ea typeface="Meiryo UI" panose="020B0604030504040204" pitchFamily="50" charset="-128"/>
                  <a:cs typeface="Meiryo UI" panose="020B0604030504040204" pitchFamily="50" charset="-128"/>
                </a:endParaRPr>
              </a:p>
            </p:txBody>
          </p:sp>
        </p:grpSp>
      </p:grpSp>
      <p:grpSp>
        <p:nvGrpSpPr>
          <p:cNvPr id="65" name="グループ化 64"/>
          <p:cNvGrpSpPr/>
          <p:nvPr/>
        </p:nvGrpSpPr>
        <p:grpSpPr>
          <a:xfrm>
            <a:off x="522000" y="6897384"/>
            <a:ext cx="504000" cy="1584008"/>
            <a:chOff x="540000" y="3096000"/>
            <a:chExt cx="504000" cy="1584008"/>
          </a:xfrm>
        </p:grpSpPr>
        <p:sp>
          <p:nvSpPr>
            <p:cNvPr id="66" name="円/楕円 65"/>
            <p:cNvSpPr/>
            <p:nvPr/>
          </p:nvSpPr>
          <p:spPr>
            <a:xfrm>
              <a:off x="540000" y="4284008"/>
              <a:ext cx="504000" cy="396000"/>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結果</a:t>
              </a:r>
            </a:p>
          </p:txBody>
        </p:sp>
        <p:grpSp>
          <p:nvGrpSpPr>
            <p:cNvPr id="67" name="グループ化 66"/>
            <p:cNvGrpSpPr/>
            <p:nvPr/>
          </p:nvGrpSpPr>
          <p:grpSpPr>
            <a:xfrm>
              <a:off x="540000" y="3096000"/>
              <a:ext cx="504000" cy="519250"/>
              <a:chOff x="540000" y="3080791"/>
              <a:chExt cx="504000" cy="519250"/>
            </a:xfrm>
          </p:grpSpPr>
          <p:sp>
            <p:nvSpPr>
              <p:cNvPr id="80" name="二等辺三角形 79"/>
              <p:cNvSpPr/>
              <p:nvPr/>
            </p:nvSpPr>
            <p:spPr>
              <a:xfrm rot="10800000">
                <a:off x="684000" y="3456000"/>
                <a:ext cx="230629" cy="144041"/>
              </a:xfrm>
              <a:prstGeom prst="triangl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1" name="円/楕円 80"/>
              <p:cNvSpPr/>
              <p:nvPr/>
            </p:nvSpPr>
            <p:spPr>
              <a:xfrm>
                <a:off x="540000" y="3080791"/>
                <a:ext cx="504000" cy="396000"/>
              </a:xfrm>
              <a:prstGeom prst="ellipse">
                <a:avLst/>
              </a:prstGeom>
              <a:solidFill>
                <a:schemeClr val="bg1"/>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sz="1200" b="1" dirty="0">
                    <a:solidFill>
                      <a:schemeClr val="tx2"/>
                    </a:solidFill>
                    <a:latin typeface="Meiryo UI" panose="020B0604030504040204" pitchFamily="50" charset="-128"/>
                    <a:ea typeface="Meiryo UI" panose="020B0604030504040204" pitchFamily="50" charset="-128"/>
                    <a:cs typeface="Meiryo UI" panose="020B0604030504040204" pitchFamily="50" charset="-128"/>
                  </a:rPr>
                  <a:t>背景</a:t>
                </a:r>
                <a:endParaRPr kumimoji="1" lang="ja-JP" altLang="en-US" sz="1200" b="1" dirty="0">
                  <a:solidFill>
                    <a:schemeClr val="tx2"/>
                  </a:solidFill>
                  <a:latin typeface="Meiryo UI" panose="020B0604030504040204" pitchFamily="50" charset="-128"/>
                  <a:ea typeface="Meiryo UI" panose="020B0604030504040204" pitchFamily="50" charset="-128"/>
                  <a:cs typeface="Meiryo UI" panose="020B0604030504040204" pitchFamily="50" charset="-128"/>
                </a:endParaRPr>
              </a:p>
            </p:txBody>
          </p:sp>
        </p:grpSp>
        <p:grpSp>
          <p:nvGrpSpPr>
            <p:cNvPr id="68" name="グループ化 67"/>
            <p:cNvGrpSpPr/>
            <p:nvPr/>
          </p:nvGrpSpPr>
          <p:grpSpPr>
            <a:xfrm>
              <a:off x="540000" y="3728864"/>
              <a:ext cx="504000" cy="519137"/>
              <a:chOff x="540000" y="3728912"/>
              <a:chExt cx="504000" cy="519137"/>
            </a:xfrm>
          </p:grpSpPr>
          <p:sp>
            <p:nvSpPr>
              <p:cNvPr id="70" name="二等辺三角形 69"/>
              <p:cNvSpPr/>
              <p:nvPr/>
            </p:nvSpPr>
            <p:spPr>
              <a:xfrm rot="10800000">
                <a:off x="684000" y="4104008"/>
                <a:ext cx="230629" cy="144041"/>
              </a:xfrm>
              <a:prstGeom prst="triangle">
                <a:avLst/>
              </a:prstGeom>
              <a:solidFill>
                <a:srgbClr val="D48A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3" name="円/楕円 72"/>
              <p:cNvSpPr/>
              <p:nvPr/>
            </p:nvSpPr>
            <p:spPr>
              <a:xfrm>
                <a:off x="540000" y="3728912"/>
                <a:ext cx="504000" cy="396000"/>
              </a:xfrm>
              <a:prstGeom prst="ellipse">
                <a:avLst/>
              </a:prstGeom>
              <a:solidFill>
                <a:schemeClr val="bg1"/>
              </a:solidFill>
              <a:ln>
                <a:solidFill>
                  <a:srgbClr val="D48A88"/>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sz="1200" b="1" dirty="0" smtClean="0">
                    <a:solidFill>
                      <a:srgbClr val="C25956"/>
                    </a:solidFill>
                    <a:latin typeface="Meiryo UI" panose="020B0604030504040204" pitchFamily="50" charset="-128"/>
                    <a:ea typeface="Meiryo UI" panose="020B0604030504040204" pitchFamily="50" charset="-128"/>
                    <a:cs typeface="Meiryo UI" panose="020B0604030504040204" pitchFamily="50" charset="-128"/>
                  </a:rPr>
                  <a:t>対策</a:t>
                </a:r>
                <a:endParaRPr lang="ja-JP" altLang="en-US" sz="1200" b="1" dirty="0">
                  <a:solidFill>
                    <a:srgbClr val="C25956"/>
                  </a:solidFill>
                  <a:latin typeface="Meiryo UI" panose="020B0604030504040204" pitchFamily="50" charset="-128"/>
                  <a:ea typeface="Meiryo UI" panose="020B0604030504040204" pitchFamily="50" charset="-128"/>
                  <a:cs typeface="Meiryo UI" panose="020B0604030504040204" pitchFamily="50" charset="-128"/>
                </a:endParaRPr>
              </a:p>
            </p:txBody>
          </p:sp>
        </p:grpSp>
      </p:grpSp>
      <p:sp>
        <p:nvSpPr>
          <p:cNvPr id="82" name="角丸四角形 81"/>
          <p:cNvSpPr/>
          <p:nvPr/>
        </p:nvSpPr>
        <p:spPr>
          <a:xfrm>
            <a:off x="188640" y="200472"/>
            <a:ext cx="6480448" cy="360000"/>
          </a:xfrm>
          <a:prstGeom prst="roundRect">
            <a:avLst/>
          </a:prstGeom>
          <a:solidFill>
            <a:schemeClr val="accent2"/>
          </a:solidFill>
          <a:ln>
            <a:noFill/>
          </a:ln>
          <a:effectLst/>
        </p:spPr>
        <p:style>
          <a:lnRef idx="3">
            <a:schemeClr val="lt1"/>
          </a:lnRef>
          <a:fillRef idx="1">
            <a:schemeClr val="accent2"/>
          </a:fillRef>
          <a:effectRef idx="1">
            <a:schemeClr val="accent2"/>
          </a:effectRef>
          <a:fontRef idx="minor">
            <a:schemeClr val="lt1"/>
          </a:fontRef>
        </p:style>
        <p:txBody>
          <a:bodyPr tIns="0" bIns="0" rtlCol="0" anchor="ctr" anchorCtr="0"/>
          <a:lstStyle/>
          <a:p>
            <a:pPr algn="ctr">
              <a:lnSpc>
                <a:spcPct val="110000"/>
              </a:lnSpc>
            </a:pPr>
            <a:r>
              <a:rPr lang="ja-JP" altLang="en-US" sz="2000" dirty="0" smtClean="0">
                <a:solidFill>
                  <a:schemeClr val="bg1"/>
                </a:solidFill>
                <a:ea typeface="ＤＨＰ特太ゴシック体" pitchFamily="2" charset="-128"/>
              </a:rPr>
              <a:t>課題別</a:t>
            </a:r>
            <a:r>
              <a:rPr lang="ja-JP" altLang="en-US" sz="2000" i="1" dirty="0" smtClean="0">
                <a:solidFill>
                  <a:schemeClr val="bg1"/>
                </a:solidFill>
                <a:ea typeface="ＤＨＰ特太ゴシック体" pitchFamily="2" charset="-128"/>
              </a:rPr>
              <a:t> ！</a:t>
            </a:r>
            <a:r>
              <a:rPr lang="ja-JP" altLang="en-US" sz="2000" dirty="0" smtClean="0">
                <a:solidFill>
                  <a:schemeClr val="bg1"/>
                </a:solidFill>
                <a:ea typeface="ＤＨＰ特太ゴシック体" pitchFamily="2" charset="-128"/>
              </a:rPr>
              <a:t>   中途</a:t>
            </a:r>
            <a:r>
              <a:rPr lang="ja-JP" altLang="en-US" sz="2000" dirty="0">
                <a:solidFill>
                  <a:schemeClr val="bg1"/>
                </a:solidFill>
                <a:ea typeface="ＤＨＰ特太ゴシック体" pitchFamily="2" charset="-128"/>
              </a:rPr>
              <a:t>採用の好事例</a:t>
            </a:r>
            <a:endParaRPr lang="ja-JP" altLang="en-US" sz="2000" dirty="0">
              <a:solidFill>
                <a:schemeClr val="bg1"/>
              </a:solidFill>
            </a:endParaRPr>
          </a:p>
        </p:txBody>
      </p:sp>
    </p:spTree>
    <p:extLst>
      <p:ext uri="{BB962C8B-B14F-4D97-AF65-F5344CB8AC3E}">
        <p14:creationId xmlns:p14="http://schemas.microsoft.com/office/powerpoint/2010/main" val="37456487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正方形/長方形 33"/>
          <p:cNvSpPr/>
          <p:nvPr/>
        </p:nvSpPr>
        <p:spPr>
          <a:xfrm>
            <a:off x="174949" y="1764000"/>
            <a:ext cx="6494140" cy="7941528"/>
          </a:xfrm>
          <a:prstGeom prst="rect">
            <a:avLst/>
          </a:prstGeom>
          <a:solidFill>
            <a:srgbClr val="DFF0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1950" indent="-361950" algn="ctr"/>
            <a:endParaRPr lang="en-US" altLang="ja-JP" sz="2400" b="1" dirty="0">
              <a:solidFill>
                <a:srgbClr val="001746"/>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5" name="正方形/長方形 34"/>
          <p:cNvSpPr/>
          <p:nvPr/>
        </p:nvSpPr>
        <p:spPr>
          <a:xfrm>
            <a:off x="1413048" y="1872000"/>
            <a:ext cx="5400328"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1950" indent="-361950"/>
            <a:r>
              <a:rPr lang="ja-JP" altLang="en-US" sz="20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中途採用者の十分な能力発揮に向けて、</a:t>
            </a:r>
            <a:endParaRPr lang="en-US" altLang="ja-JP" sz="20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p>
            <a:pPr marL="361950" indent="-361950"/>
            <a:r>
              <a:rPr lang="ja-JP" altLang="en-US" sz="20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早期</a:t>
            </a:r>
            <a:r>
              <a:rPr lang="ja-JP" altLang="en-US" sz="20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定着や能力発揮</a:t>
            </a:r>
            <a:r>
              <a:rPr lang="ja-JP" altLang="en-US" sz="20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をサポートしましょう！</a:t>
            </a:r>
            <a:endParaRPr lang="en-US" altLang="ja-JP" sz="20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7" name="角丸四角形 36"/>
          <p:cNvSpPr/>
          <p:nvPr/>
        </p:nvSpPr>
        <p:spPr>
          <a:xfrm>
            <a:off x="332655" y="6321152"/>
            <a:ext cx="6191970" cy="3240361"/>
          </a:xfrm>
          <a:prstGeom prst="roundRect">
            <a:avLst>
              <a:gd name="adj" fmla="val 3164"/>
            </a:avLst>
          </a:prstGeom>
          <a:solidFill>
            <a:schemeClr val="bg1"/>
          </a:solidFill>
          <a:ln w="28575">
            <a:solidFill>
              <a:srgbClr val="00206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正方形/長方形 28"/>
          <p:cNvSpPr/>
          <p:nvPr/>
        </p:nvSpPr>
        <p:spPr>
          <a:xfrm>
            <a:off x="188914" y="1080000"/>
            <a:ext cx="6480174" cy="612000"/>
          </a:xfrm>
          <a:prstGeom prst="rect">
            <a:avLst/>
          </a:prstGeom>
          <a:solidFill>
            <a:srgbClr val="DFF0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p:cNvSpPr txBox="1"/>
          <p:nvPr/>
        </p:nvSpPr>
        <p:spPr>
          <a:xfrm>
            <a:off x="261367" y="1152000"/>
            <a:ext cx="6335985" cy="523220"/>
          </a:xfrm>
          <a:prstGeom prst="rect">
            <a:avLst/>
          </a:prstGeom>
          <a:noFill/>
        </p:spPr>
        <p:txBody>
          <a:bodyPr wrap="square" rtlCol="0">
            <a:spAutoFit/>
          </a:bodyPr>
          <a:lstStyle/>
          <a:p>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中途採用者の採用はできているが、その後の定着や活躍に課題を感じる</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即戦力</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人材を採用しているのに、なぜ活躍してもらえないのだろうか・・・</a:t>
            </a:r>
            <a:endParaRPr lang="en-US" altLang="ja-JP" sz="14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4" name="スライド番号プレースホルダ 49"/>
          <p:cNvSpPr>
            <a:spLocks noGrp="1"/>
          </p:cNvSpPr>
          <p:nvPr>
            <p:ph type="sldNum" sz="quarter" idx="12"/>
          </p:nvPr>
        </p:nvSpPr>
        <p:spPr>
          <a:xfrm>
            <a:off x="2628900" y="9633520"/>
            <a:ext cx="1600200" cy="272480"/>
          </a:xfrm>
        </p:spPr>
        <p:txBody>
          <a:bodyPr/>
          <a:lstStyle/>
          <a:p>
            <a:fld id="{5257D7FA-C634-4D74-AC8F-65C7EB806FB4}" type="slidenum">
              <a:rPr lang="ja-JP" altLang="en-US" smtClean="0">
                <a:solidFill>
                  <a:prstClr val="black"/>
                </a:solidFill>
              </a:rPr>
              <a:pPr/>
              <a:t>7</a:t>
            </a:fld>
            <a:endParaRPr lang="ja-JP" altLang="en-US" dirty="0">
              <a:solidFill>
                <a:prstClr val="black"/>
              </a:solidFill>
            </a:endParaRPr>
          </a:p>
        </p:txBody>
      </p:sp>
      <p:sp>
        <p:nvSpPr>
          <p:cNvPr id="42" name="正方形/長方形 41"/>
          <p:cNvSpPr/>
          <p:nvPr/>
        </p:nvSpPr>
        <p:spPr>
          <a:xfrm>
            <a:off x="188914" y="632520"/>
            <a:ext cx="6480174" cy="46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144000" tIns="0" rIns="0" bIns="0" rtlCol="0" anchor="ctr"/>
          <a:lstStyle/>
          <a:p>
            <a:r>
              <a:rPr lang="ja-JP" altLang="en-US" sz="2000" b="1" dirty="0" smtClean="0"/>
              <a:t>課題Ｃ</a:t>
            </a:r>
            <a:r>
              <a:rPr lang="ja-JP" altLang="en-US" sz="2000" b="1" dirty="0"/>
              <a:t>　：　中途採用者が定着・活躍</a:t>
            </a:r>
            <a:r>
              <a:rPr lang="ja-JP" altLang="en-US" sz="2000" b="1" dirty="0" smtClean="0">
                <a:solidFill>
                  <a:schemeClr val="bg1"/>
                </a:solidFill>
              </a:rPr>
              <a:t>してくれない</a:t>
            </a:r>
            <a:r>
              <a:rPr lang="ja-JP" altLang="en-US" sz="2000" b="1" dirty="0">
                <a:solidFill>
                  <a:schemeClr val="bg1"/>
                </a:solidFill>
              </a:rPr>
              <a:t>・・・</a:t>
            </a:r>
          </a:p>
        </p:txBody>
      </p:sp>
      <p:sp>
        <p:nvSpPr>
          <p:cNvPr id="56" name="角丸四角形 55"/>
          <p:cNvSpPr/>
          <p:nvPr/>
        </p:nvSpPr>
        <p:spPr>
          <a:xfrm>
            <a:off x="1125538" y="7632490"/>
            <a:ext cx="5256212" cy="1694122"/>
          </a:xfrm>
          <a:prstGeom prst="roundRect">
            <a:avLst>
              <a:gd name="adj" fmla="val 5474"/>
            </a:avLst>
          </a:prstGeom>
          <a:solidFill>
            <a:srgbClr val="FAF0F0"/>
          </a:solidFill>
          <a:ln w="9525">
            <a:solidFill>
              <a:srgbClr val="C0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180000" tIns="108000" rIns="180000" bIns="72000" rtlCol="0" anchor="ctr"/>
          <a:lstStyle/>
          <a:p>
            <a:pPr algn="just"/>
            <a:r>
              <a:rPr lang="ja-JP" altLang="en-US" sz="1700" b="1" dirty="0">
                <a:solidFill>
                  <a:schemeClr val="tx1"/>
                </a:solidFill>
                <a:latin typeface="+mn-ea"/>
              </a:rPr>
              <a:t>　</a:t>
            </a:r>
            <a:r>
              <a:rPr lang="ja-JP" altLang="en-US" sz="1700" b="1" dirty="0" smtClean="0">
                <a:solidFill>
                  <a:schemeClr val="tx1"/>
                </a:solidFill>
                <a:latin typeface="+mn-ea"/>
              </a:rPr>
              <a:t>専門性を評価し即戦力として中途採用した従業員に対しても、メンター社員や同年代</a:t>
            </a:r>
            <a:r>
              <a:rPr lang="ja-JP" altLang="en-US" sz="1700" b="1" dirty="0">
                <a:solidFill>
                  <a:schemeClr val="tx1"/>
                </a:solidFill>
                <a:latin typeface="+mn-ea"/>
              </a:rPr>
              <a:t>の社員を</a:t>
            </a:r>
            <a:r>
              <a:rPr lang="ja-JP" altLang="en-US" sz="1700" b="1" dirty="0" smtClean="0">
                <a:solidFill>
                  <a:schemeClr val="tx1"/>
                </a:solidFill>
                <a:latin typeface="+mn-ea"/>
              </a:rPr>
              <a:t>紹介し、人的</a:t>
            </a:r>
            <a:r>
              <a:rPr lang="ja-JP" altLang="en-US" sz="1700" b="1" dirty="0">
                <a:solidFill>
                  <a:schemeClr val="tx1"/>
                </a:solidFill>
                <a:latin typeface="+mn-ea"/>
              </a:rPr>
              <a:t>ネットワークの形成を支援した</a:t>
            </a:r>
            <a:r>
              <a:rPr lang="ja-JP" altLang="en-US" sz="1700" b="1" dirty="0" smtClean="0">
                <a:solidFill>
                  <a:schemeClr val="tx1"/>
                </a:solidFill>
                <a:latin typeface="+mn-ea"/>
              </a:rPr>
              <a:t>。</a:t>
            </a:r>
            <a:endParaRPr lang="en-US" altLang="ja-JP" sz="1700" b="1" dirty="0" smtClean="0">
              <a:solidFill>
                <a:schemeClr val="tx1"/>
              </a:solidFill>
              <a:latin typeface="+mn-ea"/>
            </a:endParaRPr>
          </a:p>
          <a:p>
            <a:pPr marL="180975" indent="180975" algn="just">
              <a:tabLst>
                <a:tab pos="447675" algn="l"/>
                <a:tab pos="542925" algn="l"/>
              </a:tabLst>
            </a:pPr>
            <a:endParaRPr lang="en-US" altLang="ja-JP" sz="1000" b="1" dirty="0" smtClean="0">
              <a:solidFill>
                <a:schemeClr val="tx1"/>
              </a:solidFill>
              <a:latin typeface="+mn-ea"/>
            </a:endParaRPr>
          </a:p>
          <a:p>
            <a:pPr algn="just">
              <a:tabLst>
                <a:tab pos="447675" algn="l"/>
                <a:tab pos="542925" algn="l"/>
              </a:tabLst>
            </a:pPr>
            <a:r>
              <a:rPr lang="ja-JP" altLang="en-US" sz="1700" b="1" dirty="0">
                <a:solidFill>
                  <a:schemeClr val="tx1"/>
                </a:solidFill>
                <a:latin typeface="+mn-ea"/>
              </a:rPr>
              <a:t>　その結果</a:t>
            </a:r>
            <a:r>
              <a:rPr lang="ja-JP" altLang="en-US" sz="1700" b="1" dirty="0" smtClean="0">
                <a:solidFill>
                  <a:schemeClr val="tx1"/>
                </a:solidFill>
                <a:latin typeface="+mn-ea"/>
              </a:rPr>
              <a:t>、</a:t>
            </a:r>
            <a:r>
              <a:rPr lang="ja-JP" altLang="en-US" sz="1700" b="1" u="sng" dirty="0" smtClean="0">
                <a:solidFill>
                  <a:srgbClr val="C00000"/>
                </a:solidFill>
                <a:latin typeface="+mn-ea"/>
              </a:rPr>
              <a:t>自社</a:t>
            </a:r>
            <a:r>
              <a:rPr lang="ja-JP" altLang="en-US" sz="1700" b="1" u="sng" dirty="0">
                <a:solidFill>
                  <a:srgbClr val="C00000"/>
                </a:solidFill>
                <a:latin typeface="+mn-ea"/>
              </a:rPr>
              <a:t>の</a:t>
            </a:r>
            <a:r>
              <a:rPr lang="ja-JP" altLang="en-US" sz="1700" b="1" u="sng" dirty="0" smtClean="0">
                <a:solidFill>
                  <a:srgbClr val="C00000"/>
                </a:solidFill>
                <a:latin typeface="+mn-ea"/>
              </a:rPr>
              <a:t>働き方や職場環境等</a:t>
            </a:r>
            <a:r>
              <a:rPr lang="ja-JP" altLang="en-US" sz="1700" b="1" u="sng" dirty="0">
                <a:solidFill>
                  <a:srgbClr val="C00000"/>
                </a:solidFill>
                <a:latin typeface="+mn-ea"/>
              </a:rPr>
              <a:t>をよく理解し</a:t>
            </a:r>
            <a:r>
              <a:rPr lang="ja-JP" altLang="en-US" sz="1700" b="1" u="sng" dirty="0" smtClean="0">
                <a:solidFill>
                  <a:srgbClr val="C00000"/>
                </a:solidFill>
                <a:latin typeface="+mn-ea"/>
              </a:rPr>
              <a:t>、長く定着</a:t>
            </a:r>
            <a:r>
              <a:rPr lang="ja-JP" altLang="en-US" sz="1700" b="1" u="sng" dirty="0">
                <a:solidFill>
                  <a:srgbClr val="C00000"/>
                </a:solidFill>
                <a:latin typeface="+mn-ea"/>
              </a:rPr>
              <a:t>・活躍</a:t>
            </a:r>
            <a:r>
              <a:rPr lang="ja-JP" altLang="en-US" sz="1700" b="1" u="sng" dirty="0" smtClean="0">
                <a:solidFill>
                  <a:srgbClr val="C00000"/>
                </a:solidFill>
                <a:latin typeface="+mn-ea"/>
              </a:rPr>
              <a:t>する中途採用者が増加</a:t>
            </a:r>
            <a:r>
              <a:rPr lang="ja-JP" altLang="en-US" sz="1700" b="1" u="sng" dirty="0">
                <a:solidFill>
                  <a:srgbClr val="C00000"/>
                </a:solidFill>
                <a:latin typeface="+mn-ea"/>
              </a:rPr>
              <a:t>した。</a:t>
            </a:r>
          </a:p>
        </p:txBody>
      </p:sp>
      <p:sp>
        <p:nvSpPr>
          <p:cNvPr id="71" name="テキスト ボックス 70"/>
          <p:cNvSpPr txBox="1"/>
          <p:nvPr/>
        </p:nvSpPr>
        <p:spPr>
          <a:xfrm>
            <a:off x="1052513" y="7113240"/>
            <a:ext cx="5400823" cy="523220"/>
          </a:xfrm>
          <a:prstGeom prst="rect">
            <a:avLst/>
          </a:prstGeom>
          <a:noFill/>
        </p:spPr>
        <p:txBody>
          <a:bodyPr wrap="square" rtlCol="0">
            <a:spAutoFit/>
          </a:bodyPr>
          <a:lstStyle/>
          <a:p>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中途採用者が自社の職場環境や働き方</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に</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慣れることができず、定着しないことが見られた。</a:t>
            </a:r>
            <a:endParaRPr lang="en-US" altLang="ja-JP" sz="1400" dirty="0">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47" name="Picture 3"/>
          <p:cNvPicPr>
            <a:picLocks noChangeAspect="1" noChangeArrowheads="1"/>
          </p:cNvPicPr>
          <p:nvPr/>
        </p:nvPicPr>
        <p:blipFill>
          <a:blip r:embed="rId3" cstate="print">
            <a:extLst>
              <a:ext uri="{BEBA8EAE-BF5A-486C-A8C5-ECC9F3942E4B}">
                <a14:imgProps xmlns:a14="http://schemas.microsoft.com/office/drawing/2010/main">
                  <a14:imgLayer r:embed="rId4">
                    <a14:imgEffect>
                      <a14:sharpenSoften amount="-50000"/>
                    </a14:imgEffect>
                  </a14:imgLayer>
                </a14:imgProps>
              </a:ext>
              <a:ext uri="{28A0092B-C50C-407E-A947-70E740481C1C}">
                <a14:useLocalDpi xmlns:a14="http://schemas.microsoft.com/office/drawing/2010/main" val="0"/>
              </a:ext>
            </a:extLst>
          </a:blip>
          <a:srcRect/>
          <a:stretch>
            <a:fillRect/>
          </a:stretch>
        </p:blipFill>
        <p:spPr bwMode="auto">
          <a:xfrm>
            <a:off x="523764" y="8716789"/>
            <a:ext cx="499834" cy="7727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1" name="角丸四角形 37">
            <a:extLst>
              <a:ext uri="{FF2B5EF4-FFF2-40B4-BE49-F238E27FC236}">
                <a16:creationId xmlns:a16="http://schemas.microsoft.com/office/drawing/2014/main" xmlns="" id="{11D04A25-8401-404D-8E20-D6967D546465}"/>
              </a:ext>
            </a:extLst>
          </p:cNvPr>
          <p:cNvSpPr/>
          <p:nvPr/>
        </p:nvSpPr>
        <p:spPr>
          <a:xfrm>
            <a:off x="332655" y="2571751"/>
            <a:ext cx="6191970" cy="3542702"/>
          </a:xfrm>
          <a:prstGeom prst="roundRect">
            <a:avLst>
              <a:gd name="adj" fmla="val 3164"/>
            </a:avLst>
          </a:prstGeom>
          <a:solidFill>
            <a:schemeClr val="bg1"/>
          </a:solidFill>
          <a:ln w="28575">
            <a:solidFill>
              <a:srgbClr val="00206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9" name="正方形/長方形 68">
            <a:extLst>
              <a:ext uri="{FF2B5EF4-FFF2-40B4-BE49-F238E27FC236}">
                <a16:creationId xmlns:a16="http://schemas.microsoft.com/office/drawing/2014/main" xmlns="" id="{96AD659E-0CCD-4174-BBFE-3D3B93653B41}"/>
              </a:ext>
            </a:extLst>
          </p:cNvPr>
          <p:cNvSpPr/>
          <p:nvPr/>
        </p:nvSpPr>
        <p:spPr>
          <a:xfrm>
            <a:off x="198824" y="2864768"/>
            <a:ext cx="669883" cy="5758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1950" indent="-361950" algn="ctr"/>
            <a:r>
              <a:rPr lang="ja-JP" altLang="en-US" sz="2800" b="1" dirty="0">
                <a:solidFill>
                  <a:srgbClr val="C00000"/>
                </a:solidFill>
                <a:latin typeface="メイリオ" panose="020B0604030504040204" pitchFamily="50" charset="-128"/>
                <a:ea typeface="メイリオ" panose="020B0604030504040204" pitchFamily="50" charset="-128"/>
                <a:cs typeface="メイリオ" panose="020B0604030504040204" pitchFamily="50" charset="-128"/>
              </a:rPr>
              <a:t>　</a:t>
            </a:r>
          </a:p>
        </p:txBody>
      </p:sp>
      <p:sp>
        <p:nvSpPr>
          <p:cNvPr id="74" name="テキスト ボックス 73">
            <a:extLst>
              <a:ext uri="{FF2B5EF4-FFF2-40B4-BE49-F238E27FC236}">
                <a16:creationId xmlns:a16="http://schemas.microsoft.com/office/drawing/2014/main" xmlns="" id="{443B37A1-569C-49B7-A71F-ECC31E0DC5A0}"/>
              </a:ext>
            </a:extLst>
          </p:cNvPr>
          <p:cNvSpPr txBox="1"/>
          <p:nvPr/>
        </p:nvSpPr>
        <p:spPr>
          <a:xfrm>
            <a:off x="1052513" y="3350240"/>
            <a:ext cx="5400823" cy="738664"/>
          </a:xfrm>
          <a:prstGeom prst="rect">
            <a:avLst/>
          </a:prstGeom>
          <a:noFill/>
        </p:spPr>
        <p:txBody>
          <a:bodyPr wrap="square" rtlCol="0">
            <a:spAutoFit/>
          </a:bodyPr>
          <a:lstStyle/>
          <a:p>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高度な専門性</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を</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持つ</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人材が必要になるなど、中途採用者へのニーズが</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多様化</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し</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て</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いた。そのため、既存</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の賃金・処遇</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制度では処遇</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決定</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が難しく、採用を見送ることがあった。</a:t>
            </a:r>
            <a:endParaRPr lang="en-US" altLang="ja-JP" sz="14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8" name="角丸四角形 26">
            <a:extLst>
              <a:ext uri="{FF2B5EF4-FFF2-40B4-BE49-F238E27FC236}">
                <a16:creationId xmlns:a16="http://schemas.microsoft.com/office/drawing/2014/main" xmlns="" id="{D6573FBE-A076-4AA7-854A-2FE025174D57}"/>
              </a:ext>
            </a:extLst>
          </p:cNvPr>
          <p:cNvSpPr/>
          <p:nvPr/>
        </p:nvSpPr>
        <p:spPr>
          <a:xfrm>
            <a:off x="1125538" y="4088904"/>
            <a:ext cx="5256212" cy="1833264"/>
          </a:xfrm>
          <a:prstGeom prst="roundRect">
            <a:avLst>
              <a:gd name="adj" fmla="val 5474"/>
            </a:avLst>
          </a:prstGeom>
          <a:solidFill>
            <a:srgbClr val="FAF0F0"/>
          </a:solidFill>
          <a:ln w="9525">
            <a:solidFill>
              <a:srgbClr val="C0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180000" tIns="108000" rIns="180000" bIns="72000" rtlCol="0" anchor="t" anchorCtr="0"/>
          <a:lstStyle/>
          <a:p>
            <a:pPr algn="just"/>
            <a:r>
              <a:rPr lang="ja-JP" altLang="en-US" sz="1700" dirty="0">
                <a:solidFill>
                  <a:schemeClr val="tx1"/>
                </a:solidFill>
                <a:latin typeface="+mn-ea"/>
              </a:rPr>
              <a:t>　</a:t>
            </a:r>
            <a:r>
              <a:rPr lang="ja-JP" altLang="en-US" sz="1700" b="1" dirty="0" smtClean="0">
                <a:solidFill>
                  <a:schemeClr val="tx1"/>
                </a:solidFill>
                <a:latin typeface="+mn-ea"/>
                <a:cs typeface="メイリオ" panose="020B0604030504040204" pitchFamily="50" charset="-128"/>
              </a:rPr>
              <a:t>転職市場での賃金水準等に対応するため、中途</a:t>
            </a:r>
            <a:r>
              <a:rPr lang="ja-JP" altLang="en-US" sz="1700" b="1" dirty="0">
                <a:solidFill>
                  <a:schemeClr val="tx1"/>
                </a:solidFill>
                <a:latin typeface="+mn-ea"/>
                <a:cs typeface="メイリオ" panose="020B0604030504040204" pitchFamily="50" charset="-128"/>
              </a:rPr>
              <a:t>採用者の処遇決定</a:t>
            </a:r>
            <a:r>
              <a:rPr lang="ja-JP" altLang="en-US" sz="1700" b="1" dirty="0" smtClean="0">
                <a:solidFill>
                  <a:schemeClr val="tx1"/>
                </a:solidFill>
                <a:latin typeface="+mn-ea"/>
                <a:cs typeface="メイリオ" panose="020B0604030504040204" pitchFamily="50" charset="-128"/>
              </a:rPr>
              <a:t>にあたっては、必要</a:t>
            </a:r>
            <a:r>
              <a:rPr lang="ja-JP" altLang="en-US" sz="1700" b="1" dirty="0">
                <a:solidFill>
                  <a:schemeClr val="tx1"/>
                </a:solidFill>
                <a:latin typeface="+mn-ea"/>
                <a:cs typeface="メイリオ" panose="020B0604030504040204" pitchFamily="50" charset="-128"/>
              </a:rPr>
              <a:t>に応じて</a:t>
            </a:r>
            <a:r>
              <a:rPr lang="ja-JP" altLang="en-US" sz="1700" b="1" dirty="0" smtClean="0">
                <a:solidFill>
                  <a:schemeClr val="tx1"/>
                </a:solidFill>
                <a:latin typeface="+mn-ea"/>
                <a:cs typeface="メイリオ" panose="020B0604030504040204" pitchFamily="50" charset="-128"/>
              </a:rPr>
              <a:t>個別契約</a:t>
            </a:r>
            <a:r>
              <a:rPr lang="ja-JP" altLang="en-US" sz="1700" b="1" dirty="0">
                <a:solidFill>
                  <a:schemeClr val="tx1"/>
                </a:solidFill>
                <a:latin typeface="+mn-ea"/>
                <a:cs typeface="メイリオ" panose="020B0604030504040204" pitchFamily="50" charset="-128"/>
              </a:rPr>
              <a:t>を</a:t>
            </a:r>
            <a:r>
              <a:rPr lang="ja-JP" altLang="en-US" sz="1700" b="1" dirty="0" smtClean="0">
                <a:solidFill>
                  <a:schemeClr val="tx1"/>
                </a:solidFill>
                <a:latin typeface="+mn-ea"/>
                <a:cs typeface="メイリオ" panose="020B0604030504040204" pitchFamily="50" charset="-128"/>
              </a:rPr>
              <a:t>結び、柔軟</a:t>
            </a:r>
            <a:r>
              <a:rPr lang="ja-JP" altLang="en-US" sz="1700" b="1" dirty="0">
                <a:solidFill>
                  <a:schemeClr val="tx1"/>
                </a:solidFill>
                <a:latin typeface="+mn-ea"/>
                <a:cs typeface="メイリオ" panose="020B0604030504040204" pitchFamily="50" charset="-128"/>
              </a:rPr>
              <a:t>に処遇を</a:t>
            </a:r>
            <a:r>
              <a:rPr lang="ja-JP" altLang="en-US" sz="1700" b="1" dirty="0" smtClean="0">
                <a:solidFill>
                  <a:schemeClr val="tx1"/>
                </a:solidFill>
                <a:latin typeface="+mn-ea"/>
                <a:cs typeface="メイリオ" panose="020B0604030504040204" pitchFamily="50" charset="-128"/>
              </a:rPr>
              <a:t>決定することとした</a:t>
            </a:r>
            <a:r>
              <a:rPr lang="ja-JP" altLang="en-US" sz="1700" b="1" dirty="0">
                <a:solidFill>
                  <a:schemeClr val="tx1"/>
                </a:solidFill>
                <a:latin typeface="+mn-ea"/>
                <a:cs typeface="メイリオ" panose="020B0604030504040204" pitchFamily="50" charset="-128"/>
              </a:rPr>
              <a:t>。</a:t>
            </a:r>
            <a:endParaRPr lang="en-US" altLang="ja-JP" sz="1700" b="1" dirty="0">
              <a:solidFill>
                <a:schemeClr val="tx1"/>
              </a:solidFill>
              <a:latin typeface="+mn-ea"/>
              <a:cs typeface="メイリオ" panose="020B0604030504040204" pitchFamily="50" charset="-128"/>
            </a:endParaRPr>
          </a:p>
          <a:p>
            <a:pPr marL="180975" indent="-95250" algn="just"/>
            <a:endParaRPr lang="en-US" altLang="ja-JP" sz="1000" b="1" dirty="0">
              <a:solidFill>
                <a:schemeClr val="tx1"/>
              </a:solidFill>
              <a:latin typeface="+mn-ea"/>
              <a:cs typeface="メイリオ" panose="020B0604030504040204" pitchFamily="50" charset="-128"/>
            </a:endParaRPr>
          </a:p>
          <a:p>
            <a:pPr algn="just"/>
            <a:r>
              <a:rPr lang="ja-JP" altLang="en-US" sz="1700" b="1" dirty="0">
                <a:solidFill>
                  <a:schemeClr val="tx1"/>
                </a:solidFill>
                <a:latin typeface="+mn-ea"/>
                <a:cs typeface="メイリオ" panose="020B0604030504040204" pitchFamily="50" charset="-128"/>
              </a:rPr>
              <a:t>　その結果</a:t>
            </a:r>
            <a:r>
              <a:rPr lang="ja-JP" altLang="en-US" sz="1700" b="1" dirty="0" smtClean="0">
                <a:solidFill>
                  <a:schemeClr val="tx1"/>
                </a:solidFill>
                <a:latin typeface="+mn-ea"/>
                <a:cs typeface="メイリオ" panose="020B0604030504040204" pitchFamily="50" charset="-128"/>
              </a:rPr>
              <a:t>、</a:t>
            </a:r>
            <a:r>
              <a:rPr lang="ja-JP" altLang="en-US" sz="1700" b="1" u="sng" dirty="0" smtClean="0">
                <a:solidFill>
                  <a:srgbClr val="C00000"/>
                </a:solidFill>
                <a:latin typeface="+mn-ea"/>
                <a:cs typeface="メイリオ" panose="020B0604030504040204" pitchFamily="50" charset="-128"/>
              </a:rPr>
              <a:t>高度</a:t>
            </a:r>
            <a:r>
              <a:rPr lang="ja-JP" altLang="en-US" sz="1700" b="1" u="sng" dirty="0">
                <a:solidFill>
                  <a:srgbClr val="C00000"/>
                </a:solidFill>
                <a:latin typeface="+mn-ea"/>
                <a:cs typeface="メイリオ" panose="020B0604030504040204" pitchFamily="50" charset="-128"/>
              </a:rPr>
              <a:t>な専門性</a:t>
            </a:r>
            <a:r>
              <a:rPr lang="ja-JP" altLang="en-US" sz="1700" b="1" u="sng" dirty="0" smtClean="0">
                <a:solidFill>
                  <a:srgbClr val="C00000"/>
                </a:solidFill>
                <a:latin typeface="+mn-ea"/>
                <a:cs typeface="メイリオ" panose="020B0604030504040204" pitchFamily="50" charset="-128"/>
              </a:rPr>
              <a:t>を</a:t>
            </a:r>
            <a:r>
              <a:rPr lang="ja-JP" altLang="en-US" sz="1700" b="1" u="sng" dirty="0">
                <a:solidFill>
                  <a:srgbClr val="C00000"/>
                </a:solidFill>
                <a:latin typeface="+mn-ea"/>
                <a:cs typeface="メイリオ" panose="020B0604030504040204" pitchFamily="50" charset="-128"/>
              </a:rPr>
              <a:t>持つ</a:t>
            </a:r>
            <a:r>
              <a:rPr lang="ja-JP" altLang="en-US" sz="1700" b="1" u="sng" dirty="0" smtClean="0">
                <a:solidFill>
                  <a:srgbClr val="C00000"/>
                </a:solidFill>
                <a:latin typeface="+mn-ea"/>
                <a:cs typeface="メイリオ" panose="020B0604030504040204" pitchFamily="50" charset="-128"/>
              </a:rPr>
              <a:t>人材等を</a:t>
            </a:r>
            <a:r>
              <a:rPr lang="ja-JP" altLang="en-US" sz="1700" b="1" u="sng" dirty="0">
                <a:solidFill>
                  <a:srgbClr val="C00000"/>
                </a:solidFill>
                <a:latin typeface="+mn-ea"/>
                <a:cs typeface="メイリオ" panose="020B0604030504040204" pitchFamily="50" charset="-128"/>
              </a:rPr>
              <a:t>確保するとともに、入社後のスムーズな</a:t>
            </a:r>
            <a:r>
              <a:rPr lang="ja-JP" altLang="en-US" sz="1700" b="1" u="sng" dirty="0" smtClean="0">
                <a:solidFill>
                  <a:srgbClr val="C00000"/>
                </a:solidFill>
                <a:latin typeface="+mn-ea"/>
                <a:cs typeface="メイリオ" panose="020B0604030504040204" pitchFamily="50" charset="-128"/>
              </a:rPr>
              <a:t>活躍を実現</a:t>
            </a:r>
            <a:r>
              <a:rPr lang="ja-JP" altLang="en-US" sz="1700" b="1" u="sng" dirty="0">
                <a:solidFill>
                  <a:srgbClr val="C00000"/>
                </a:solidFill>
                <a:latin typeface="+mn-ea"/>
                <a:cs typeface="メイリオ" panose="020B0604030504040204" pitchFamily="50" charset="-128"/>
              </a:rPr>
              <a:t>した。</a:t>
            </a:r>
            <a:endParaRPr lang="en-US" altLang="ja-JP" sz="1700" b="1" u="sng" dirty="0">
              <a:solidFill>
                <a:srgbClr val="C00000"/>
              </a:solidFill>
              <a:latin typeface="+mn-ea"/>
              <a:cs typeface="メイリオ" panose="020B0604030504040204" pitchFamily="50" charset="-128"/>
            </a:endParaRPr>
          </a:p>
        </p:txBody>
      </p:sp>
      <p:pic>
        <p:nvPicPr>
          <p:cNvPr id="45" name="Picture 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90237" y="5025008"/>
            <a:ext cx="562499" cy="10174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8" name="ホームベース 47"/>
          <p:cNvSpPr/>
          <p:nvPr/>
        </p:nvSpPr>
        <p:spPr>
          <a:xfrm>
            <a:off x="174948" y="1764000"/>
            <a:ext cx="1238100" cy="468000"/>
          </a:xfrm>
          <a:prstGeom prst="homePlate">
            <a:avLst>
              <a:gd name="adj" fmla="val 30342"/>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r>
              <a:rPr lang="ja-JP" altLang="en-US" b="1" dirty="0"/>
              <a:t>解決策</a:t>
            </a:r>
          </a:p>
        </p:txBody>
      </p:sp>
      <p:grpSp>
        <p:nvGrpSpPr>
          <p:cNvPr id="70" name="グループ化 69"/>
          <p:cNvGrpSpPr/>
          <p:nvPr/>
        </p:nvGrpSpPr>
        <p:grpSpPr>
          <a:xfrm>
            <a:off x="332656" y="2628999"/>
            <a:ext cx="6072993" cy="667817"/>
            <a:chOff x="332656" y="2360712"/>
            <a:chExt cx="6072993" cy="667817"/>
          </a:xfrm>
        </p:grpSpPr>
        <p:sp>
          <p:nvSpPr>
            <p:cNvPr id="73" name="正方形/長方形 72"/>
            <p:cNvSpPr/>
            <p:nvPr/>
          </p:nvSpPr>
          <p:spPr>
            <a:xfrm>
              <a:off x="451457" y="2360712"/>
              <a:ext cx="5785855" cy="4945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1950" indent="-361950"/>
              <a:r>
                <a:rPr lang="ja-JP" altLang="en-US" sz="2000" b="1" dirty="0">
                  <a:solidFill>
                    <a:srgbClr val="C00000"/>
                  </a:solidFill>
                  <a:latin typeface="メイリオ" panose="020B0604030504040204" pitchFamily="50" charset="-128"/>
                  <a:ea typeface="メイリオ" panose="020B0604030504040204" pitchFamily="50" charset="-128"/>
                  <a:cs typeface="メイリオ" panose="020B0604030504040204" pitchFamily="50" charset="-128"/>
                </a:rPr>
                <a:t>好事例⑤ 公平かつ柔軟な処遇</a:t>
              </a:r>
              <a:r>
                <a:rPr lang="ja-JP" altLang="en-US" sz="2000" b="1" dirty="0" smtClean="0">
                  <a:solidFill>
                    <a:srgbClr val="C00000"/>
                  </a:solidFill>
                  <a:latin typeface="メイリオ" panose="020B0604030504040204" pitchFamily="50" charset="-128"/>
                  <a:ea typeface="メイリオ" panose="020B0604030504040204" pitchFamily="50" charset="-128"/>
                  <a:cs typeface="メイリオ" panose="020B0604030504040204" pitchFamily="50" charset="-128"/>
                </a:rPr>
                <a:t>決定</a:t>
              </a:r>
              <a:endParaRPr lang="ja-JP" altLang="en-US" sz="2000" b="1" dirty="0">
                <a:solidFill>
                  <a:srgbClr val="C00000"/>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76" name="グループ化 75"/>
            <p:cNvGrpSpPr>
              <a:grpSpLocks noChangeAspect="1"/>
            </p:cNvGrpSpPr>
            <p:nvPr/>
          </p:nvGrpSpPr>
          <p:grpSpPr>
            <a:xfrm>
              <a:off x="5949280" y="2432721"/>
              <a:ext cx="456369" cy="584862"/>
              <a:chOff x="1739600" y="1989631"/>
              <a:chExt cx="753296" cy="914400"/>
            </a:xfrm>
          </p:grpSpPr>
          <p:sp>
            <p:nvSpPr>
              <p:cNvPr id="80" name="メモ 79"/>
              <p:cNvSpPr/>
              <p:nvPr/>
            </p:nvSpPr>
            <p:spPr>
              <a:xfrm rot="16200000">
                <a:off x="1659048" y="2070183"/>
                <a:ext cx="914400" cy="753296"/>
              </a:xfrm>
              <a:prstGeom prst="foldedCorner">
                <a:avLst>
                  <a:gd name="adj" fmla="val 26783"/>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1" name="正方形/長方形 80"/>
              <p:cNvSpPr/>
              <p:nvPr/>
            </p:nvSpPr>
            <p:spPr>
              <a:xfrm>
                <a:off x="1844824" y="2144688"/>
                <a:ext cx="272767" cy="21602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82" name="直線コネクタ 81"/>
              <p:cNvCxnSpPr/>
              <p:nvPr/>
            </p:nvCxnSpPr>
            <p:spPr>
              <a:xfrm flipV="1">
                <a:off x="1844824" y="2504728"/>
                <a:ext cx="504056" cy="1"/>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83" name="直線コネクタ 82"/>
              <p:cNvCxnSpPr/>
              <p:nvPr/>
            </p:nvCxnSpPr>
            <p:spPr>
              <a:xfrm flipV="1">
                <a:off x="1844824" y="2648743"/>
                <a:ext cx="504056" cy="1"/>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84" name="直線コネクタ 83"/>
              <p:cNvCxnSpPr/>
              <p:nvPr/>
            </p:nvCxnSpPr>
            <p:spPr>
              <a:xfrm flipV="1">
                <a:off x="1844824" y="2801143"/>
                <a:ext cx="504056" cy="1"/>
              </a:xfrm>
              <a:prstGeom prst="line">
                <a:avLst/>
              </a:prstGeom>
              <a:ln w="57150"/>
            </p:spPr>
            <p:style>
              <a:lnRef idx="1">
                <a:schemeClr val="accent1"/>
              </a:lnRef>
              <a:fillRef idx="0">
                <a:schemeClr val="accent1"/>
              </a:fillRef>
              <a:effectRef idx="0">
                <a:schemeClr val="accent1"/>
              </a:effectRef>
              <a:fontRef idx="minor">
                <a:schemeClr val="tx1"/>
              </a:fontRef>
            </p:style>
          </p:cxnSp>
        </p:grpSp>
        <p:cxnSp>
          <p:nvCxnSpPr>
            <p:cNvPr id="77" name="直線矢印コネクタ 76"/>
            <p:cNvCxnSpPr/>
            <p:nvPr/>
          </p:nvCxnSpPr>
          <p:spPr>
            <a:xfrm>
              <a:off x="523465" y="2720752"/>
              <a:ext cx="5353807" cy="0"/>
            </a:xfrm>
            <a:prstGeom prst="straightConnector1">
              <a:avLst/>
            </a:prstGeom>
            <a:ln w="28575">
              <a:solidFill>
                <a:schemeClr val="accent2">
                  <a:lumMod val="60000"/>
                  <a:lumOff val="40000"/>
                </a:schemeClr>
              </a:solidFill>
              <a:tailEnd type="arrow"/>
            </a:ln>
          </p:spPr>
          <p:style>
            <a:lnRef idx="1">
              <a:schemeClr val="accent1"/>
            </a:lnRef>
            <a:fillRef idx="0">
              <a:schemeClr val="accent1"/>
            </a:fillRef>
            <a:effectRef idx="0">
              <a:schemeClr val="accent1"/>
            </a:effectRef>
            <a:fontRef idx="minor">
              <a:schemeClr val="tx1"/>
            </a:fontRef>
          </p:style>
        </p:cxnSp>
        <p:sp>
          <p:nvSpPr>
            <p:cNvPr id="79" name="テキスト ボックス 78">
              <a:extLst>
                <a:ext uri="{FF2B5EF4-FFF2-40B4-BE49-F238E27FC236}">
                  <a16:creationId xmlns:a16="http://schemas.microsoft.com/office/drawing/2014/main" xmlns="" id="{453E32F2-FC4C-45A6-8195-304E7E99FB32}"/>
                </a:ext>
              </a:extLst>
            </p:cNvPr>
            <p:cNvSpPr txBox="1"/>
            <p:nvPr/>
          </p:nvSpPr>
          <p:spPr>
            <a:xfrm>
              <a:off x="332656" y="2720752"/>
              <a:ext cx="4166280" cy="307777"/>
            </a:xfrm>
            <a:prstGeom prst="rect">
              <a:avLst/>
            </a:prstGeom>
            <a:noFill/>
          </p:spPr>
          <p:txBody>
            <a:bodyPr wrap="square" rtlCol="0">
              <a:spAutoFit/>
            </a:bodyPr>
            <a:lstStyle/>
            <a:p>
              <a:pPr marL="85725"/>
              <a:r>
                <a:rPr lang="en-US" altLang="ja-JP" sz="1400" dirty="0" smtClean="0"/>
                <a:t>【</a:t>
              </a:r>
              <a:r>
                <a:rPr lang="ja-JP" altLang="en-US" sz="1400" dirty="0"/>
                <a:t>衣料品販売企業</a:t>
              </a:r>
              <a:r>
                <a:rPr lang="en-US" altLang="ja-JP" sz="1400" dirty="0" smtClean="0"/>
                <a:t>】</a:t>
              </a:r>
              <a:r>
                <a:rPr lang="ja-JP" altLang="en-US" sz="1400" dirty="0"/>
                <a:t>のケース</a:t>
              </a:r>
              <a:r>
                <a:rPr lang="en-US" altLang="ja-JP" sz="1400" dirty="0"/>
                <a:t> </a:t>
              </a:r>
            </a:p>
          </p:txBody>
        </p:sp>
      </p:grpSp>
      <p:grpSp>
        <p:nvGrpSpPr>
          <p:cNvPr id="85" name="グループ化 84"/>
          <p:cNvGrpSpPr/>
          <p:nvPr/>
        </p:nvGrpSpPr>
        <p:grpSpPr>
          <a:xfrm>
            <a:off x="332656" y="6392943"/>
            <a:ext cx="6072993" cy="667817"/>
            <a:chOff x="332656" y="2360712"/>
            <a:chExt cx="6072993" cy="667817"/>
          </a:xfrm>
        </p:grpSpPr>
        <p:sp>
          <p:nvSpPr>
            <p:cNvPr id="86" name="正方形/長方形 85"/>
            <p:cNvSpPr/>
            <p:nvPr/>
          </p:nvSpPr>
          <p:spPr>
            <a:xfrm>
              <a:off x="451457" y="2360712"/>
              <a:ext cx="5785855" cy="4945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1950" indent="-361950"/>
              <a:r>
                <a:rPr lang="ja-JP" altLang="en-US" sz="2000" b="1" dirty="0" smtClean="0">
                  <a:solidFill>
                    <a:srgbClr val="C00000"/>
                  </a:solidFill>
                  <a:latin typeface="メイリオ" panose="020B0604030504040204" pitchFamily="50" charset="-128"/>
                  <a:ea typeface="メイリオ" panose="020B0604030504040204" pitchFamily="50" charset="-128"/>
                  <a:cs typeface="メイリオ" panose="020B0604030504040204" pitchFamily="50" charset="-128"/>
                </a:rPr>
                <a:t>好事例</a:t>
              </a:r>
              <a:r>
                <a:rPr lang="ja-JP" altLang="en-US" sz="2000" b="1" dirty="0">
                  <a:solidFill>
                    <a:srgbClr val="C00000"/>
                  </a:solidFill>
                  <a:latin typeface="メイリオ" panose="020B0604030504040204" pitchFamily="50" charset="-128"/>
                  <a:ea typeface="メイリオ" panose="020B0604030504040204" pitchFamily="50" charset="-128"/>
                  <a:cs typeface="メイリオ" panose="020B0604030504040204" pitchFamily="50" charset="-128"/>
                </a:rPr>
                <a:t>⑥</a:t>
              </a:r>
              <a:r>
                <a:rPr lang="ja-JP" altLang="en-US" sz="2000" b="1" dirty="0" smtClean="0">
                  <a:solidFill>
                    <a:srgbClr val="C00000"/>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2000" b="1" dirty="0">
                  <a:solidFill>
                    <a:srgbClr val="C00000"/>
                  </a:solidFill>
                  <a:latin typeface="メイリオ" panose="020B0604030504040204" pitchFamily="50" charset="-128"/>
                  <a:ea typeface="メイリオ" panose="020B0604030504040204" pitchFamily="50" charset="-128"/>
                  <a:cs typeface="メイリオ" panose="020B0604030504040204" pitchFamily="50" charset="-128"/>
                </a:rPr>
                <a:t>中途採用者の定着・活躍支援</a:t>
              </a:r>
            </a:p>
          </p:txBody>
        </p:sp>
        <p:grpSp>
          <p:nvGrpSpPr>
            <p:cNvPr id="87" name="グループ化 86"/>
            <p:cNvGrpSpPr>
              <a:grpSpLocks noChangeAspect="1"/>
            </p:cNvGrpSpPr>
            <p:nvPr/>
          </p:nvGrpSpPr>
          <p:grpSpPr>
            <a:xfrm>
              <a:off x="5949280" y="2432721"/>
              <a:ext cx="456369" cy="584862"/>
              <a:chOff x="1739600" y="1989631"/>
              <a:chExt cx="753296" cy="914400"/>
            </a:xfrm>
          </p:grpSpPr>
          <p:sp>
            <p:nvSpPr>
              <p:cNvPr id="90" name="メモ 89"/>
              <p:cNvSpPr/>
              <p:nvPr/>
            </p:nvSpPr>
            <p:spPr>
              <a:xfrm rot="16200000">
                <a:off x="1659048" y="2070183"/>
                <a:ext cx="914400" cy="753296"/>
              </a:xfrm>
              <a:prstGeom prst="foldedCorner">
                <a:avLst>
                  <a:gd name="adj" fmla="val 26783"/>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1" name="正方形/長方形 90"/>
              <p:cNvSpPr/>
              <p:nvPr/>
            </p:nvSpPr>
            <p:spPr>
              <a:xfrm>
                <a:off x="1844824" y="2144688"/>
                <a:ext cx="272767" cy="21602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92" name="直線コネクタ 91"/>
              <p:cNvCxnSpPr/>
              <p:nvPr/>
            </p:nvCxnSpPr>
            <p:spPr>
              <a:xfrm flipV="1">
                <a:off x="1844824" y="2504728"/>
                <a:ext cx="504056" cy="1"/>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93" name="直線コネクタ 92"/>
              <p:cNvCxnSpPr/>
              <p:nvPr/>
            </p:nvCxnSpPr>
            <p:spPr>
              <a:xfrm flipV="1">
                <a:off x="1844824" y="2648743"/>
                <a:ext cx="504056" cy="1"/>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94" name="直線コネクタ 93"/>
              <p:cNvCxnSpPr/>
              <p:nvPr/>
            </p:nvCxnSpPr>
            <p:spPr>
              <a:xfrm flipV="1">
                <a:off x="1844824" y="2801143"/>
                <a:ext cx="504056" cy="1"/>
              </a:xfrm>
              <a:prstGeom prst="line">
                <a:avLst/>
              </a:prstGeom>
              <a:ln w="57150"/>
            </p:spPr>
            <p:style>
              <a:lnRef idx="1">
                <a:schemeClr val="accent1"/>
              </a:lnRef>
              <a:fillRef idx="0">
                <a:schemeClr val="accent1"/>
              </a:fillRef>
              <a:effectRef idx="0">
                <a:schemeClr val="accent1"/>
              </a:effectRef>
              <a:fontRef idx="minor">
                <a:schemeClr val="tx1"/>
              </a:fontRef>
            </p:style>
          </p:cxnSp>
        </p:grpSp>
        <p:cxnSp>
          <p:nvCxnSpPr>
            <p:cNvPr id="88" name="直線矢印コネクタ 87"/>
            <p:cNvCxnSpPr/>
            <p:nvPr/>
          </p:nvCxnSpPr>
          <p:spPr>
            <a:xfrm>
              <a:off x="523465" y="2720752"/>
              <a:ext cx="5353807" cy="0"/>
            </a:xfrm>
            <a:prstGeom prst="straightConnector1">
              <a:avLst/>
            </a:prstGeom>
            <a:ln w="28575">
              <a:solidFill>
                <a:schemeClr val="accent2">
                  <a:lumMod val="60000"/>
                  <a:lumOff val="40000"/>
                </a:schemeClr>
              </a:solidFill>
              <a:tailEnd type="arrow"/>
            </a:ln>
          </p:spPr>
          <p:style>
            <a:lnRef idx="1">
              <a:schemeClr val="accent1"/>
            </a:lnRef>
            <a:fillRef idx="0">
              <a:schemeClr val="accent1"/>
            </a:fillRef>
            <a:effectRef idx="0">
              <a:schemeClr val="accent1"/>
            </a:effectRef>
            <a:fontRef idx="minor">
              <a:schemeClr val="tx1"/>
            </a:fontRef>
          </p:style>
        </p:cxnSp>
        <p:sp>
          <p:nvSpPr>
            <p:cNvPr id="89" name="テキスト ボックス 88">
              <a:extLst>
                <a:ext uri="{FF2B5EF4-FFF2-40B4-BE49-F238E27FC236}">
                  <a16:creationId xmlns:a16="http://schemas.microsoft.com/office/drawing/2014/main" xmlns="" id="{453E32F2-FC4C-45A6-8195-304E7E99FB32}"/>
                </a:ext>
              </a:extLst>
            </p:cNvPr>
            <p:cNvSpPr txBox="1"/>
            <p:nvPr/>
          </p:nvSpPr>
          <p:spPr>
            <a:xfrm>
              <a:off x="332656" y="2720752"/>
              <a:ext cx="4166280" cy="307777"/>
            </a:xfrm>
            <a:prstGeom prst="rect">
              <a:avLst/>
            </a:prstGeom>
            <a:noFill/>
          </p:spPr>
          <p:txBody>
            <a:bodyPr wrap="square" rtlCol="0">
              <a:spAutoFit/>
            </a:bodyPr>
            <a:lstStyle/>
            <a:p>
              <a:pPr marL="85725"/>
              <a:r>
                <a:rPr lang="en-US" altLang="ja-JP" sz="1400" dirty="0" smtClean="0"/>
                <a:t>【</a:t>
              </a:r>
              <a:r>
                <a:rPr lang="ja-JP" altLang="en-US" sz="1400" dirty="0"/>
                <a:t>建設企業・商社</a:t>
              </a:r>
              <a:r>
                <a:rPr lang="en-US" altLang="ja-JP" sz="1400" dirty="0" smtClean="0"/>
                <a:t>】</a:t>
              </a:r>
              <a:r>
                <a:rPr lang="ja-JP" altLang="en-US" sz="1400" dirty="0"/>
                <a:t>のケース</a:t>
              </a:r>
              <a:r>
                <a:rPr lang="en-US" altLang="ja-JP" sz="1400" dirty="0"/>
                <a:t> </a:t>
              </a:r>
            </a:p>
          </p:txBody>
        </p:sp>
      </p:grpSp>
      <p:grpSp>
        <p:nvGrpSpPr>
          <p:cNvPr id="64" name="グループ化 63"/>
          <p:cNvGrpSpPr/>
          <p:nvPr/>
        </p:nvGrpSpPr>
        <p:grpSpPr>
          <a:xfrm>
            <a:off x="522000" y="7113240"/>
            <a:ext cx="504000" cy="1512168"/>
            <a:chOff x="540000" y="3096000"/>
            <a:chExt cx="504000" cy="1512168"/>
          </a:xfrm>
        </p:grpSpPr>
        <p:sp>
          <p:nvSpPr>
            <p:cNvPr id="65" name="円/楕円 64"/>
            <p:cNvSpPr/>
            <p:nvPr/>
          </p:nvSpPr>
          <p:spPr>
            <a:xfrm>
              <a:off x="540000" y="4212168"/>
              <a:ext cx="504000" cy="396000"/>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結果</a:t>
              </a:r>
            </a:p>
          </p:txBody>
        </p:sp>
        <p:grpSp>
          <p:nvGrpSpPr>
            <p:cNvPr id="66" name="グループ化 65"/>
            <p:cNvGrpSpPr/>
            <p:nvPr/>
          </p:nvGrpSpPr>
          <p:grpSpPr>
            <a:xfrm>
              <a:off x="540000" y="3096000"/>
              <a:ext cx="504000" cy="519250"/>
              <a:chOff x="540000" y="3080791"/>
              <a:chExt cx="504000" cy="519250"/>
            </a:xfrm>
          </p:grpSpPr>
          <p:sp>
            <p:nvSpPr>
              <p:cNvPr id="75" name="二等辺三角形 74"/>
              <p:cNvSpPr/>
              <p:nvPr/>
            </p:nvSpPr>
            <p:spPr>
              <a:xfrm rot="10800000">
                <a:off x="684000" y="3456000"/>
                <a:ext cx="230629" cy="144041"/>
              </a:xfrm>
              <a:prstGeom prst="triangl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1" name="円/楕円 110"/>
              <p:cNvSpPr/>
              <p:nvPr/>
            </p:nvSpPr>
            <p:spPr>
              <a:xfrm>
                <a:off x="540000" y="3080791"/>
                <a:ext cx="504000" cy="396000"/>
              </a:xfrm>
              <a:prstGeom prst="ellipse">
                <a:avLst/>
              </a:prstGeom>
              <a:solidFill>
                <a:schemeClr val="bg1"/>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sz="1200" b="1" dirty="0">
                    <a:solidFill>
                      <a:schemeClr val="tx2"/>
                    </a:solidFill>
                    <a:latin typeface="Meiryo UI" panose="020B0604030504040204" pitchFamily="50" charset="-128"/>
                    <a:ea typeface="Meiryo UI" panose="020B0604030504040204" pitchFamily="50" charset="-128"/>
                    <a:cs typeface="Meiryo UI" panose="020B0604030504040204" pitchFamily="50" charset="-128"/>
                  </a:rPr>
                  <a:t>背景</a:t>
                </a:r>
                <a:endParaRPr kumimoji="1" lang="ja-JP" altLang="en-US" sz="1200" b="1" dirty="0">
                  <a:solidFill>
                    <a:schemeClr val="tx2"/>
                  </a:solidFill>
                  <a:latin typeface="Meiryo UI" panose="020B0604030504040204" pitchFamily="50" charset="-128"/>
                  <a:ea typeface="Meiryo UI" panose="020B0604030504040204" pitchFamily="50" charset="-128"/>
                  <a:cs typeface="Meiryo UI" panose="020B0604030504040204" pitchFamily="50" charset="-128"/>
                </a:endParaRPr>
              </a:p>
            </p:txBody>
          </p:sp>
        </p:grpSp>
        <p:grpSp>
          <p:nvGrpSpPr>
            <p:cNvPr id="67" name="グループ化 66"/>
            <p:cNvGrpSpPr/>
            <p:nvPr/>
          </p:nvGrpSpPr>
          <p:grpSpPr>
            <a:xfrm>
              <a:off x="540000" y="3657024"/>
              <a:ext cx="504000" cy="519137"/>
              <a:chOff x="540000" y="3657072"/>
              <a:chExt cx="504000" cy="519137"/>
            </a:xfrm>
          </p:grpSpPr>
          <p:sp>
            <p:nvSpPr>
              <p:cNvPr id="68" name="二等辺三角形 67"/>
              <p:cNvSpPr/>
              <p:nvPr/>
            </p:nvSpPr>
            <p:spPr>
              <a:xfrm rot="10800000">
                <a:off x="684000" y="4032168"/>
                <a:ext cx="230629" cy="144041"/>
              </a:xfrm>
              <a:prstGeom prst="triangle">
                <a:avLst/>
              </a:prstGeom>
              <a:solidFill>
                <a:srgbClr val="D48A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2" name="円/楕円 71"/>
              <p:cNvSpPr/>
              <p:nvPr/>
            </p:nvSpPr>
            <p:spPr>
              <a:xfrm>
                <a:off x="540000" y="3657072"/>
                <a:ext cx="504000" cy="396000"/>
              </a:xfrm>
              <a:prstGeom prst="ellipse">
                <a:avLst/>
              </a:prstGeom>
              <a:solidFill>
                <a:schemeClr val="bg1"/>
              </a:solidFill>
              <a:ln>
                <a:solidFill>
                  <a:srgbClr val="D48A88"/>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sz="1200" b="1" dirty="0" smtClean="0">
                    <a:solidFill>
                      <a:srgbClr val="C25956"/>
                    </a:solidFill>
                    <a:latin typeface="Meiryo UI" panose="020B0604030504040204" pitchFamily="50" charset="-128"/>
                    <a:ea typeface="Meiryo UI" panose="020B0604030504040204" pitchFamily="50" charset="-128"/>
                    <a:cs typeface="Meiryo UI" panose="020B0604030504040204" pitchFamily="50" charset="-128"/>
                  </a:rPr>
                  <a:t>対策</a:t>
                </a:r>
                <a:endParaRPr lang="ja-JP" altLang="en-US" sz="1200" b="1" dirty="0">
                  <a:solidFill>
                    <a:srgbClr val="C25956"/>
                  </a:solidFill>
                  <a:latin typeface="Meiryo UI" panose="020B0604030504040204" pitchFamily="50" charset="-128"/>
                  <a:ea typeface="Meiryo UI" panose="020B0604030504040204" pitchFamily="50" charset="-128"/>
                  <a:cs typeface="Meiryo UI" panose="020B0604030504040204" pitchFamily="50" charset="-128"/>
                </a:endParaRPr>
              </a:p>
            </p:txBody>
          </p:sp>
        </p:grpSp>
      </p:grpSp>
      <p:sp>
        <p:nvSpPr>
          <p:cNvPr id="112" name="角丸四角形 111"/>
          <p:cNvSpPr/>
          <p:nvPr/>
        </p:nvSpPr>
        <p:spPr>
          <a:xfrm>
            <a:off x="188640" y="200472"/>
            <a:ext cx="6480448" cy="360000"/>
          </a:xfrm>
          <a:prstGeom prst="roundRect">
            <a:avLst/>
          </a:prstGeom>
          <a:solidFill>
            <a:schemeClr val="accent2"/>
          </a:solidFill>
          <a:ln>
            <a:noFill/>
          </a:ln>
          <a:effectLst/>
        </p:spPr>
        <p:style>
          <a:lnRef idx="3">
            <a:schemeClr val="lt1"/>
          </a:lnRef>
          <a:fillRef idx="1">
            <a:schemeClr val="accent2"/>
          </a:fillRef>
          <a:effectRef idx="1">
            <a:schemeClr val="accent2"/>
          </a:effectRef>
          <a:fontRef idx="minor">
            <a:schemeClr val="lt1"/>
          </a:fontRef>
        </p:style>
        <p:txBody>
          <a:bodyPr tIns="0" bIns="0" rtlCol="0" anchor="ctr" anchorCtr="0"/>
          <a:lstStyle/>
          <a:p>
            <a:pPr algn="ctr">
              <a:lnSpc>
                <a:spcPct val="110000"/>
              </a:lnSpc>
            </a:pPr>
            <a:r>
              <a:rPr lang="ja-JP" altLang="en-US" sz="2000" dirty="0" smtClean="0">
                <a:solidFill>
                  <a:schemeClr val="bg1"/>
                </a:solidFill>
                <a:ea typeface="ＤＨＰ特太ゴシック体" pitchFamily="2" charset="-128"/>
              </a:rPr>
              <a:t>課題別</a:t>
            </a:r>
            <a:r>
              <a:rPr lang="ja-JP" altLang="en-US" sz="2000" i="1" dirty="0" smtClean="0">
                <a:solidFill>
                  <a:schemeClr val="bg1"/>
                </a:solidFill>
                <a:ea typeface="ＤＨＰ特太ゴシック体" pitchFamily="2" charset="-128"/>
              </a:rPr>
              <a:t> ！</a:t>
            </a:r>
            <a:r>
              <a:rPr lang="ja-JP" altLang="en-US" sz="2000" dirty="0" smtClean="0">
                <a:solidFill>
                  <a:schemeClr val="bg1"/>
                </a:solidFill>
                <a:ea typeface="ＤＨＰ特太ゴシック体" pitchFamily="2" charset="-128"/>
              </a:rPr>
              <a:t>   中途</a:t>
            </a:r>
            <a:r>
              <a:rPr lang="ja-JP" altLang="en-US" sz="2000" dirty="0">
                <a:solidFill>
                  <a:schemeClr val="bg1"/>
                </a:solidFill>
                <a:ea typeface="ＤＨＰ特太ゴシック体" pitchFamily="2" charset="-128"/>
              </a:rPr>
              <a:t>採用の好事例</a:t>
            </a:r>
            <a:endParaRPr lang="ja-JP" altLang="en-US" sz="2000" dirty="0">
              <a:solidFill>
                <a:schemeClr val="bg1"/>
              </a:solidFill>
            </a:endParaRPr>
          </a:p>
        </p:txBody>
      </p:sp>
      <p:grpSp>
        <p:nvGrpSpPr>
          <p:cNvPr id="95" name="グループ化 94"/>
          <p:cNvGrpSpPr/>
          <p:nvPr/>
        </p:nvGrpSpPr>
        <p:grpSpPr>
          <a:xfrm>
            <a:off x="548736" y="3368824"/>
            <a:ext cx="504000" cy="1512168"/>
            <a:chOff x="540000" y="3096000"/>
            <a:chExt cx="504000" cy="1512168"/>
          </a:xfrm>
        </p:grpSpPr>
        <p:sp>
          <p:nvSpPr>
            <p:cNvPr id="96" name="円/楕円 95"/>
            <p:cNvSpPr/>
            <p:nvPr/>
          </p:nvSpPr>
          <p:spPr>
            <a:xfrm>
              <a:off x="540000" y="4212168"/>
              <a:ext cx="504000" cy="396000"/>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結果</a:t>
              </a:r>
            </a:p>
          </p:txBody>
        </p:sp>
        <p:grpSp>
          <p:nvGrpSpPr>
            <p:cNvPr id="97" name="グループ化 96"/>
            <p:cNvGrpSpPr/>
            <p:nvPr/>
          </p:nvGrpSpPr>
          <p:grpSpPr>
            <a:xfrm>
              <a:off x="540000" y="3096000"/>
              <a:ext cx="504000" cy="519250"/>
              <a:chOff x="540000" y="3080791"/>
              <a:chExt cx="504000" cy="519250"/>
            </a:xfrm>
          </p:grpSpPr>
          <p:sp>
            <p:nvSpPr>
              <p:cNvPr id="101" name="二等辺三角形 100"/>
              <p:cNvSpPr/>
              <p:nvPr/>
            </p:nvSpPr>
            <p:spPr>
              <a:xfrm rot="10800000">
                <a:off x="684000" y="3456000"/>
                <a:ext cx="230629" cy="144041"/>
              </a:xfrm>
              <a:prstGeom prst="triangl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2" name="円/楕円 101"/>
              <p:cNvSpPr/>
              <p:nvPr/>
            </p:nvSpPr>
            <p:spPr>
              <a:xfrm>
                <a:off x="540000" y="3080791"/>
                <a:ext cx="504000" cy="396000"/>
              </a:xfrm>
              <a:prstGeom prst="ellipse">
                <a:avLst/>
              </a:prstGeom>
              <a:solidFill>
                <a:schemeClr val="bg1"/>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sz="1200" b="1" dirty="0">
                    <a:solidFill>
                      <a:schemeClr val="tx2"/>
                    </a:solidFill>
                    <a:latin typeface="Meiryo UI" panose="020B0604030504040204" pitchFamily="50" charset="-128"/>
                    <a:ea typeface="Meiryo UI" panose="020B0604030504040204" pitchFamily="50" charset="-128"/>
                    <a:cs typeface="Meiryo UI" panose="020B0604030504040204" pitchFamily="50" charset="-128"/>
                  </a:rPr>
                  <a:t>背景</a:t>
                </a:r>
                <a:endParaRPr kumimoji="1" lang="ja-JP" altLang="en-US" sz="1200" b="1" dirty="0">
                  <a:solidFill>
                    <a:schemeClr val="tx2"/>
                  </a:solidFill>
                  <a:latin typeface="Meiryo UI" panose="020B0604030504040204" pitchFamily="50" charset="-128"/>
                  <a:ea typeface="Meiryo UI" panose="020B0604030504040204" pitchFamily="50" charset="-128"/>
                  <a:cs typeface="Meiryo UI" panose="020B0604030504040204" pitchFamily="50" charset="-128"/>
                </a:endParaRPr>
              </a:p>
            </p:txBody>
          </p:sp>
        </p:grpSp>
        <p:grpSp>
          <p:nvGrpSpPr>
            <p:cNvPr id="98" name="グループ化 97"/>
            <p:cNvGrpSpPr/>
            <p:nvPr/>
          </p:nvGrpSpPr>
          <p:grpSpPr>
            <a:xfrm>
              <a:off x="540000" y="3657024"/>
              <a:ext cx="504000" cy="519137"/>
              <a:chOff x="540000" y="3657072"/>
              <a:chExt cx="504000" cy="519137"/>
            </a:xfrm>
          </p:grpSpPr>
          <p:sp>
            <p:nvSpPr>
              <p:cNvPr id="99" name="二等辺三角形 98"/>
              <p:cNvSpPr/>
              <p:nvPr/>
            </p:nvSpPr>
            <p:spPr>
              <a:xfrm rot="10800000">
                <a:off x="684000" y="4032168"/>
                <a:ext cx="230629" cy="144041"/>
              </a:xfrm>
              <a:prstGeom prst="triangle">
                <a:avLst/>
              </a:prstGeom>
              <a:solidFill>
                <a:srgbClr val="D48A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0" name="円/楕円 99"/>
              <p:cNvSpPr/>
              <p:nvPr/>
            </p:nvSpPr>
            <p:spPr>
              <a:xfrm>
                <a:off x="540000" y="3657072"/>
                <a:ext cx="504000" cy="396000"/>
              </a:xfrm>
              <a:prstGeom prst="ellipse">
                <a:avLst/>
              </a:prstGeom>
              <a:solidFill>
                <a:schemeClr val="bg1"/>
              </a:solidFill>
              <a:ln>
                <a:solidFill>
                  <a:srgbClr val="D48A88"/>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sz="1200" b="1" dirty="0" smtClean="0">
                    <a:solidFill>
                      <a:srgbClr val="C25956"/>
                    </a:solidFill>
                    <a:latin typeface="Meiryo UI" panose="020B0604030504040204" pitchFamily="50" charset="-128"/>
                    <a:ea typeface="Meiryo UI" panose="020B0604030504040204" pitchFamily="50" charset="-128"/>
                    <a:cs typeface="Meiryo UI" panose="020B0604030504040204" pitchFamily="50" charset="-128"/>
                  </a:rPr>
                  <a:t>対策</a:t>
                </a:r>
                <a:endParaRPr lang="ja-JP" altLang="en-US" sz="1200" b="1" dirty="0">
                  <a:solidFill>
                    <a:srgbClr val="C25956"/>
                  </a:solidFill>
                  <a:latin typeface="Meiryo UI" panose="020B0604030504040204" pitchFamily="50" charset="-128"/>
                  <a:ea typeface="Meiryo UI" panose="020B0604030504040204" pitchFamily="50" charset="-128"/>
                  <a:cs typeface="Meiryo UI" panose="020B0604030504040204" pitchFamily="50" charset="-128"/>
                </a:endParaRPr>
              </a:p>
            </p:txBody>
          </p:sp>
        </p:grpSp>
      </p:grpSp>
      <p:sp>
        <p:nvSpPr>
          <p:cNvPr id="2" name="角丸四角形吹き出し 1"/>
          <p:cNvSpPr/>
          <p:nvPr/>
        </p:nvSpPr>
        <p:spPr>
          <a:xfrm>
            <a:off x="-2691680" y="4284007"/>
            <a:ext cx="2232248" cy="2602521"/>
          </a:xfrm>
          <a:prstGeom prst="wedgeRoundRectCallout">
            <a:avLst>
              <a:gd name="adj1" fmla="val 62231"/>
              <a:gd name="adj2" fmla="val -22003"/>
              <a:gd name="adj3" fmla="val 16667"/>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dirty="0" smtClean="0">
                <a:solidFill>
                  <a:schemeClr val="bg1"/>
                </a:solidFill>
              </a:rPr>
              <a:t>社内で協議したかはヒアリングできておらず、あくまでヒアリングに基づいた好事例として記載（社内協議のくだりを削除）。</a:t>
            </a:r>
            <a:endParaRPr kumimoji="1" lang="ja-JP" altLang="en-US" dirty="0">
              <a:solidFill>
                <a:schemeClr val="bg1"/>
              </a:solidFill>
            </a:endParaRPr>
          </a:p>
        </p:txBody>
      </p:sp>
      <p:sp>
        <p:nvSpPr>
          <p:cNvPr id="113" name="角丸四角形吹き出し 112"/>
          <p:cNvSpPr/>
          <p:nvPr/>
        </p:nvSpPr>
        <p:spPr>
          <a:xfrm>
            <a:off x="-2691680" y="7329264"/>
            <a:ext cx="2232248" cy="2602521"/>
          </a:xfrm>
          <a:prstGeom prst="wedgeRoundRectCallout">
            <a:avLst>
              <a:gd name="adj1" fmla="val 63369"/>
              <a:gd name="adj2" fmla="val -39570"/>
              <a:gd name="adj3" fmla="val 16667"/>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dirty="0" smtClean="0">
                <a:solidFill>
                  <a:schemeClr val="bg1"/>
                </a:solidFill>
              </a:rPr>
              <a:t>定着率が低いことを、フラットな記載にしました。また、ベテランかどうかはわからないので削除しました。</a:t>
            </a:r>
            <a:endParaRPr kumimoji="1" lang="ja-JP" altLang="en-US" dirty="0">
              <a:solidFill>
                <a:schemeClr val="bg1"/>
              </a:solidFill>
            </a:endParaRPr>
          </a:p>
        </p:txBody>
      </p:sp>
      <p:sp>
        <p:nvSpPr>
          <p:cNvPr id="114" name="角丸四角形吹き出し 113"/>
          <p:cNvSpPr/>
          <p:nvPr/>
        </p:nvSpPr>
        <p:spPr>
          <a:xfrm>
            <a:off x="-2691680" y="7329264"/>
            <a:ext cx="2232248" cy="2602521"/>
          </a:xfrm>
          <a:prstGeom prst="wedgeRoundRectCallout">
            <a:avLst>
              <a:gd name="adj1" fmla="val 64506"/>
              <a:gd name="adj2" fmla="val 2885"/>
              <a:gd name="adj3" fmla="val 16667"/>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dirty="0" smtClean="0">
                <a:solidFill>
                  <a:schemeClr val="bg1"/>
                </a:solidFill>
              </a:rPr>
              <a:t>定着率が低いことを</a:t>
            </a:r>
            <a:r>
              <a:rPr kumimoji="1" lang="ja-JP" altLang="en-US" smtClean="0">
                <a:solidFill>
                  <a:schemeClr val="bg1"/>
                </a:solidFill>
              </a:rPr>
              <a:t>、フラット且つ強くない表現で記載しました</a:t>
            </a:r>
            <a:r>
              <a:rPr kumimoji="1" lang="ja-JP" altLang="en-US" dirty="0" smtClean="0">
                <a:solidFill>
                  <a:schemeClr val="bg1"/>
                </a:solidFill>
              </a:rPr>
              <a:t>。</a:t>
            </a:r>
            <a:endParaRPr kumimoji="1" lang="en-US" altLang="ja-JP" dirty="0" smtClean="0">
              <a:solidFill>
                <a:schemeClr val="bg1"/>
              </a:solidFill>
            </a:endParaRPr>
          </a:p>
          <a:p>
            <a:pPr algn="ctr"/>
            <a:endParaRPr lang="en-US" altLang="ja-JP" dirty="0">
              <a:solidFill>
                <a:schemeClr val="bg1"/>
              </a:solidFill>
            </a:endParaRPr>
          </a:p>
          <a:p>
            <a:pPr algn="ctr"/>
            <a:r>
              <a:rPr kumimoji="1" lang="ja-JP" altLang="en-US" dirty="0" smtClean="0">
                <a:solidFill>
                  <a:schemeClr val="bg1"/>
                </a:solidFill>
              </a:rPr>
              <a:t>ベテランかどうかはわからないので削除しました。</a:t>
            </a:r>
            <a:endParaRPr kumimoji="1" lang="ja-JP" altLang="en-US" dirty="0">
              <a:solidFill>
                <a:schemeClr val="bg1"/>
              </a:solidFill>
            </a:endParaRPr>
          </a:p>
        </p:txBody>
      </p:sp>
    </p:spTree>
    <p:extLst>
      <p:ext uri="{BB962C8B-B14F-4D97-AF65-F5344CB8AC3E}">
        <p14:creationId xmlns:p14="http://schemas.microsoft.com/office/powerpoint/2010/main" val="12240918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角丸四角形 5"/>
          <p:cNvSpPr/>
          <p:nvPr/>
        </p:nvSpPr>
        <p:spPr>
          <a:xfrm>
            <a:off x="188913" y="6321151"/>
            <a:ext cx="6480175" cy="3240361"/>
          </a:xfrm>
          <a:prstGeom prst="roundRect">
            <a:avLst>
              <a:gd name="adj" fmla="val 5474"/>
            </a:avLst>
          </a:prstGeom>
          <a:solidFill>
            <a:schemeClr val="accent1">
              <a:lumMod val="20000"/>
              <a:lumOff val="80000"/>
            </a:schemeClr>
          </a:solidFill>
          <a:ln w="9525">
            <a:solidFill>
              <a:srgbClr val="00206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144000" tIns="72000" rIns="144000" bIns="72000" rtlCol="0" anchor="t" anchorCtr="0"/>
          <a:lstStyle/>
          <a:p>
            <a:pPr indent="182563" algn="just"/>
            <a:endParaRPr lang="en-US" altLang="ja-JP" b="1" u="sng" dirty="0">
              <a:solidFill>
                <a:srgbClr val="C00000"/>
              </a:solidFill>
            </a:endParaRPr>
          </a:p>
        </p:txBody>
      </p:sp>
      <p:sp>
        <p:nvSpPr>
          <p:cNvPr id="3" name="Rectangle 2"/>
          <p:cNvSpPr>
            <a:spLocks noChangeArrowheads="1"/>
          </p:cNvSpPr>
          <p:nvPr/>
        </p:nvSpPr>
        <p:spPr bwMode="auto">
          <a:xfrm>
            <a:off x="587109" y="6735812"/>
            <a:ext cx="6442291" cy="3240360"/>
          </a:xfrm>
          <a:prstGeom prst="rect">
            <a:avLst/>
          </a:prstGeom>
          <a:noFill/>
          <a:ln>
            <a:noFill/>
          </a:ln>
          <a:effectLst/>
          <a:extLst/>
        </p:spPr>
        <p:txBody>
          <a:bodyPr/>
          <a:lstStyle>
            <a:lvl1pPr defTabSz="1187450">
              <a:defRPr kumimoji="1">
                <a:solidFill>
                  <a:schemeClr val="tx1"/>
                </a:solidFill>
                <a:latin typeface="Arial" charset="0"/>
                <a:ea typeface="ＭＳ Ｐゴシック" charset="-128"/>
              </a:defRPr>
            </a:lvl1pPr>
            <a:lvl2pPr defTabSz="1187450">
              <a:defRPr kumimoji="1">
                <a:solidFill>
                  <a:schemeClr val="tx1"/>
                </a:solidFill>
                <a:latin typeface="Arial" charset="0"/>
                <a:ea typeface="ＭＳ Ｐゴシック" charset="-128"/>
              </a:defRPr>
            </a:lvl2pPr>
            <a:lvl3pPr defTabSz="1187450">
              <a:defRPr kumimoji="1">
                <a:solidFill>
                  <a:schemeClr val="tx1"/>
                </a:solidFill>
                <a:latin typeface="Arial" charset="0"/>
                <a:ea typeface="ＭＳ Ｐゴシック" charset="-128"/>
              </a:defRPr>
            </a:lvl3pPr>
            <a:lvl4pPr defTabSz="1187450">
              <a:defRPr kumimoji="1">
                <a:solidFill>
                  <a:schemeClr val="tx1"/>
                </a:solidFill>
                <a:latin typeface="Arial" charset="0"/>
                <a:ea typeface="ＭＳ Ｐゴシック" charset="-128"/>
              </a:defRPr>
            </a:lvl4pPr>
            <a:lvl5pPr defTabSz="1187450">
              <a:defRPr kumimoji="1">
                <a:solidFill>
                  <a:schemeClr val="tx1"/>
                </a:solidFill>
                <a:latin typeface="Arial" charset="0"/>
                <a:ea typeface="ＭＳ Ｐゴシック" charset="-128"/>
              </a:defRPr>
            </a:lvl5pPr>
            <a:lvl6pPr defTabSz="1187450" fontAlgn="base">
              <a:spcBef>
                <a:spcPct val="0"/>
              </a:spcBef>
              <a:spcAft>
                <a:spcPct val="0"/>
              </a:spcAft>
              <a:defRPr kumimoji="1">
                <a:solidFill>
                  <a:schemeClr val="tx1"/>
                </a:solidFill>
                <a:latin typeface="Arial" charset="0"/>
                <a:ea typeface="ＭＳ Ｐゴシック" charset="-128"/>
              </a:defRPr>
            </a:lvl6pPr>
            <a:lvl7pPr defTabSz="1187450" fontAlgn="base">
              <a:spcBef>
                <a:spcPct val="0"/>
              </a:spcBef>
              <a:spcAft>
                <a:spcPct val="0"/>
              </a:spcAft>
              <a:defRPr kumimoji="1">
                <a:solidFill>
                  <a:schemeClr val="tx1"/>
                </a:solidFill>
                <a:latin typeface="Arial" charset="0"/>
                <a:ea typeface="ＭＳ Ｐゴシック" charset="-128"/>
              </a:defRPr>
            </a:lvl7pPr>
            <a:lvl8pPr defTabSz="1187450" fontAlgn="base">
              <a:spcBef>
                <a:spcPct val="0"/>
              </a:spcBef>
              <a:spcAft>
                <a:spcPct val="0"/>
              </a:spcAft>
              <a:defRPr kumimoji="1">
                <a:solidFill>
                  <a:schemeClr val="tx1"/>
                </a:solidFill>
                <a:latin typeface="Arial" charset="0"/>
                <a:ea typeface="ＭＳ Ｐゴシック" charset="-128"/>
              </a:defRPr>
            </a:lvl8pPr>
            <a:lvl9pPr defTabSz="1187450" fontAlgn="base">
              <a:spcBef>
                <a:spcPct val="0"/>
              </a:spcBef>
              <a:spcAft>
                <a:spcPct val="0"/>
              </a:spcAft>
              <a:defRPr kumimoji="1">
                <a:solidFill>
                  <a:schemeClr val="tx1"/>
                </a:solidFill>
                <a:latin typeface="Arial" charset="0"/>
                <a:ea typeface="ＭＳ Ｐゴシック" charset="-128"/>
              </a:defRPr>
            </a:lvl9pPr>
          </a:lstStyle>
          <a:p>
            <a:r>
              <a:rPr lang="ja-JP" altLang="en-US" sz="1600" b="1" u="sng" dirty="0"/>
              <a:t>　　　　　　　　　</a:t>
            </a:r>
            <a:r>
              <a:rPr lang="ja-JP" altLang="en-US" sz="1600" u="sng" dirty="0">
                <a:solidFill>
                  <a:schemeClr val="tx2"/>
                </a:solidFill>
                <a:ea typeface="HG創英角ﾎﾟｯﾌﾟ体" pitchFamily="49" charset="-128"/>
              </a:rPr>
              <a:t>このリーフレットに関する</a:t>
            </a:r>
            <a:r>
              <a:rPr lang="ja-JP" altLang="en-US" sz="1600" u="sng" dirty="0" smtClean="0">
                <a:solidFill>
                  <a:schemeClr val="tx2"/>
                </a:solidFill>
                <a:ea typeface="HG創英角ﾎﾟｯﾌﾟ体" pitchFamily="49" charset="-128"/>
              </a:rPr>
              <a:t>お問い合わせ先</a:t>
            </a:r>
            <a:endParaRPr lang="en-US" altLang="ja-JP" sz="1600" dirty="0"/>
          </a:p>
        </p:txBody>
      </p:sp>
      <p:pic>
        <p:nvPicPr>
          <p:cNvPr id="4" name="Picture 36" descr="MCj0433934000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5067" y="6465168"/>
            <a:ext cx="792162" cy="774700"/>
          </a:xfrm>
          <a:prstGeom prst="rect">
            <a:avLst/>
          </a:prstGeom>
          <a:noFill/>
          <a:extLst>
            <a:ext uri="{909E8E84-426E-40DD-AFC4-6F175D3DCCD1}">
              <a14:hiddenFill xmlns:a14="http://schemas.microsoft.com/office/drawing/2010/main">
                <a:solidFill>
                  <a:srgbClr val="FFFFFF"/>
                </a:solidFill>
              </a14:hiddenFill>
            </a:ext>
          </a:extLst>
        </p:spPr>
      </p:pic>
      <p:sp>
        <p:nvSpPr>
          <p:cNvPr id="5" name="スライド番号プレースホルダ 49"/>
          <p:cNvSpPr>
            <a:spLocks noGrp="1"/>
          </p:cNvSpPr>
          <p:nvPr>
            <p:ph type="sldNum" sz="quarter" idx="12"/>
          </p:nvPr>
        </p:nvSpPr>
        <p:spPr>
          <a:xfrm>
            <a:off x="2628900" y="9633520"/>
            <a:ext cx="1600200" cy="272480"/>
          </a:xfrm>
        </p:spPr>
        <p:txBody>
          <a:bodyPr/>
          <a:lstStyle/>
          <a:p>
            <a:fld id="{5257D7FA-C634-4D74-AC8F-65C7EB806FB4}" type="slidenum">
              <a:rPr lang="ja-JP" altLang="en-US" smtClean="0">
                <a:solidFill>
                  <a:prstClr val="black"/>
                </a:solidFill>
              </a:rPr>
              <a:pPr/>
              <a:t>8</a:t>
            </a:fld>
            <a:endParaRPr lang="ja-JP" altLang="en-US" dirty="0">
              <a:solidFill>
                <a:prstClr val="black"/>
              </a:solidFill>
            </a:endParaRPr>
          </a:p>
        </p:txBody>
      </p:sp>
      <p:sp>
        <p:nvSpPr>
          <p:cNvPr id="9" name="テキスト ボックス 8"/>
          <p:cNvSpPr txBox="1"/>
          <p:nvPr/>
        </p:nvSpPr>
        <p:spPr>
          <a:xfrm>
            <a:off x="639903" y="8337376"/>
            <a:ext cx="6605521" cy="861774"/>
          </a:xfrm>
          <a:prstGeom prst="rect">
            <a:avLst/>
          </a:prstGeom>
          <a:noFill/>
        </p:spPr>
        <p:txBody>
          <a:bodyPr wrap="square" rtlCol="0">
            <a:spAutoFit/>
          </a:bodyPr>
          <a:lstStyle/>
          <a:p>
            <a:pPr>
              <a:lnSpc>
                <a:spcPts val="2000"/>
              </a:lnSpc>
            </a:pP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また、厚生労働省ホームページでも、本指針を掲載しております。</a:t>
            </a:r>
            <a:endPar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ts val="2000"/>
              </a:lnSpc>
            </a:pPr>
            <a:r>
              <a:rPr lang="en-US" altLang="ja-JP" sz="1400" i="1" dirty="0" smtClean="0"/>
              <a:t>URL</a:t>
            </a:r>
            <a:r>
              <a:rPr lang="ja-JP" altLang="en-US" sz="1400" i="1" dirty="0" smtClean="0"/>
              <a:t>　</a:t>
            </a:r>
            <a:r>
              <a:rPr lang="en-US" altLang="ja-JP" sz="1400" u="sng" dirty="0">
                <a:hlinkClick r:id="rId3"/>
              </a:rPr>
              <a:t>http://</a:t>
            </a:r>
            <a:r>
              <a:rPr lang="en-US" altLang="ja-JP" sz="1400" u="sng" dirty="0" smtClean="0">
                <a:hlinkClick r:id="rId3"/>
              </a:rPr>
              <a:t>www.mhlw.go.jp/stf/houdou/0000200616.html</a:t>
            </a:r>
            <a:endParaRPr lang="en-US" altLang="ja-JP" sz="1400" u="sng" dirty="0" smtClean="0"/>
          </a:p>
          <a:p>
            <a:pPr>
              <a:lnSpc>
                <a:spcPts val="2000"/>
              </a:lnSpc>
            </a:pPr>
            <a:endParaRPr lang="ja-JP" altLang="en-US" sz="1400" i="1" dirty="0"/>
          </a:p>
        </p:txBody>
      </p:sp>
      <p:sp>
        <p:nvSpPr>
          <p:cNvPr id="7" name="Rectangle 2"/>
          <p:cNvSpPr>
            <a:spLocks noChangeArrowheads="1"/>
          </p:cNvSpPr>
          <p:nvPr/>
        </p:nvSpPr>
        <p:spPr bwMode="auto">
          <a:xfrm>
            <a:off x="587109" y="7239868"/>
            <a:ext cx="5866649" cy="953492"/>
          </a:xfrm>
          <a:prstGeom prst="rect">
            <a:avLst/>
          </a:prstGeom>
          <a:noFill/>
          <a:ln>
            <a:noFill/>
          </a:ln>
          <a:effectLst/>
          <a:extLst/>
        </p:spPr>
        <p:txBody>
          <a:bodyPr/>
          <a:lstStyle>
            <a:lvl1pPr defTabSz="1187450">
              <a:defRPr kumimoji="1">
                <a:solidFill>
                  <a:schemeClr val="tx1"/>
                </a:solidFill>
                <a:latin typeface="Arial" charset="0"/>
                <a:ea typeface="ＭＳ Ｐゴシック" charset="-128"/>
              </a:defRPr>
            </a:lvl1pPr>
            <a:lvl2pPr defTabSz="1187450">
              <a:defRPr kumimoji="1">
                <a:solidFill>
                  <a:schemeClr val="tx1"/>
                </a:solidFill>
                <a:latin typeface="Arial" charset="0"/>
                <a:ea typeface="ＭＳ Ｐゴシック" charset="-128"/>
              </a:defRPr>
            </a:lvl2pPr>
            <a:lvl3pPr defTabSz="1187450">
              <a:defRPr kumimoji="1">
                <a:solidFill>
                  <a:schemeClr val="tx1"/>
                </a:solidFill>
                <a:latin typeface="Arial" charset="0"/>
                <a:ea typeface="ＭＳ Ｐゴシック" charset="-128"/>
              </a:defRPr>
            </a:lvl3pPr>
            <a:lvl4pPr defTabSz="1187450">
              <a:defRPr kumimoji="1">
                <a:solidFill>
                  <a:schemeClr val="tx1"/>
                </a:solidFill>
                <a:latin typeface="Arial" charset="0"/>
                <a:ea typeface="ＭＳ Ｐゴシック" charset="-128"/>
              </a:defRPr>
            </a:lvl4pPr>
            <a:lvl5pPr defTabSz="1187450">
              <a:defRPr kumimoji="1">
                <a:solidFill>
                  <a:schemeClr val="tx1"/>
                </a:solidFill>
                <a:latin typeface="Arial" charset="0"/>
                <a:ea typeface="ＭＳ Ｐゴシック" charset="-128"/>
              </a:defRPr>
            </a:lvl5pPr>
            <a:lvl6pPr defTabSz="1187450" fontAlgn="base">
              <a:spcBef>
                <a:spcPct val="0"/>
              </a:spcBef>
              <a:spcAft>
                <a:spcPct val="0"/>
              </a:spcAft>
              <a:defRPr kumimoji="1">
                <a:solidFill>
                  <a:schemeClr val="tx1"/>
                </a:solidFill>
                <a:latin typeface="Arial" charset="0"/>
                <a:ea typeface="ＭＳ Ｐゴシック" charset="-128"/>
              </a:defRPr>
            </a:lvl6pPr>
            <a:lvl7pPr defTabSz="1187450" fontAlgn="base">
              <a:spcBef>
                <a:spcPct val="0"/>
              </a:spcBef>
              <a:spcAft>
                <a:spcPct val="0"/>
              </a:spcAft>
              <a:defRPr kumimoji="1">
                <a:solidFill>
                  <a:schemeClr val="tx1"/>
                </a:solidFill>
                <a:latin typeface="Arial" charset="0"/>
                <a:ea typeface="ＭＳ Ｐゴシック" charset="-128"/>
              </a:defRPr>
            </a:lvl7pPr>
            <a:lvl8pPr defTabSz="1187450" fontAlgn="base">
              <a:spcBef>
                <a:spcPct val="0"/>
              </a:spcBef>
              <a:spcAft>
                <a:spcPct val="0"/>
              </a:spcAft>
              <a:defRPr kumimoji="1">
                <a:solidFill>
                  <a:schemeClr val="tx1"/>
                </a:solidFill>
                <a:latin typeface="Arial" charset="0"/>
                <a:ea typeface="ＭＳ Ｐゴシック" charset="-128"/>
              </a:defRPr>
            </a:lvl8pPr>
            <a:lvl9pPr defTabSz="1187450" fontAlgn="base">
              <a:spcBef>
                <a:spcPct val="0"/>
              </a:spcBef>
              <a:spcAft>
                <a:spcPct val="0"/>
              </a:spcAft>
              <a:defRPr kumimoji="1">
                <a:solidFill>
                  <a:schemeClr val="tx1"/>
                </a:solidFill>
                <a:latin typeface="Arial" charset="0"/>
                <a:ea typeface="ＭＳ Ｐゴシック" charset="-128"/>
              </a:defRPr>
            </a:lvl9pPr>
          </a:lstStyle>
          <a:p>
            <a:pPr>
              <a:lnSpc>
                <a:spcPts val="2000"/>
              </a:lnSpc>
            </a:pP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年齢にかかわりない転職・再就職者の受入れ促進のための指針」や中途採用について、ご不明な点がございましたら、</a:t>
            </a:r>
            <a:r>
              <a:rPr lang="ja-JP" altLang="en-US" sz="1400" b="1" dirty="0">
                <a:solidFill>
                  <a:schemeClr val="tx2"/>
                </a:solidFill>
                <a:latin typeface="メイリオ" panose="020B0604030504040204" pitchFamily="50" charset="-128"/>
                <a:ea typeface="メイリオ" panose="020B0604030504040204" pitchFamily="50" charset="-128"/>
                <a:cs typeface="メイリオ" panose="020B0604030504040204" pitchFamily="50" charset="-128"/>
              </a:rPr>
              <a:t>最寄りの公共職業安定所（ハローワーク）</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までお問い合わせください</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600" dirty="0"/>
          </a:p>
        </p:txBody>
      </p:sp>
    </p:spTree>
    <p:extLst>
      <p:ext uri="{BB962C8B-B14F-4D97-AF65-F5344CB8AC3E}">
        <p14:creationId xmlns:p14="http://schemas.microsoft.com/office/powerpoint/2010/main" val="205143122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2DA299AC048A4B8EA9C1D19079C1A322002710E1342D10C448AED70F92490F36DA" ma:contentTypeVersion="11" ma:contentTypeDescription="" ma:contentTypeScope="" ma:versionID="4db71fb60de704a092f8fa707bd694b5">
  <xsd:schema xmlns:xsd="http://www.w3.org/2001/XMLSchema" xmlns:p="http://schemas.microsoft.com/office/2006/metadata/properties" xmlns:ns2="8B97BE19-CDDD-400E-817A-CFDD13F7EC12" xmlns:ns3="b946360c-3dc2-473d-b768-210617818b4d" targetNamespace="http://schemas.microsoft.com/office/2006/metadata/properties" ma:root="true" ma:fieldsID="4dcd88e37e5c537afa926f5342ec9a40" ns2:_="" ns3:_="">
    <xsd:import namespace="8B97BE19-CDDD-400E-817A-CFDD13F7EC12"/>
    <xsd:import namespace="b946360c-3dc2-473d-b768-210617818b4d"/>
    <xsd:element name="properties">
      <xsd:complexType>
        <xsd:sequence>
          <xsd:element name="documentManagement">
            <xsd:complexType>
              <xsd:all>
                <xsd:element ref="ns2:ClassLarge" minOccurs="0"/>
                <xsd:element ref="ns2:ClassMedium" minOccurs="0"/>
                <xsd:element ref="ns2:ClassSmall" minOccurs="0"/>
                <xsd:element ref="ns2:GyoseiFile" minOccurs="0"/>
                <xsd:element ref="ns2:CreatedBy" minOccurs="0"/>
                <xsd:element ref="ns2:PreservationPeriod" minOccurs="0"/>
                <xsd:element ref="ns2:PreservationPeriodExpire" minOccurs="0"/>
                <xsd:element ref="ns2:CreatedDate" minOccurs="0"/>
                <xsd:element ref="ns2:FixationStatus" minOccurs="0"/>
                <xsd:element ref="ns2:EditorWithSpace" minOccurs="0"/>
                <xsd:element ref="ns3:DaibunruiID" minOccurs="0"/>
                <xsd:element ref="ns3:ChuubunruiID" minOccurs="0"/>
                <xsd:element ref="ns3:SyoubunruiID" minOccurs="0"/>
                <xsd:element ref="ns3:GyouseibunsyoID" minOccurs="0"/>
                <xsd:element ref="ns3:Renkei" minOccurs="0"/>
                <xsd:element ref="ns3:Flag01" minOccurs="0"/>
                <xsd:element ref="ns3:Yobi01" minOccurs="0"/>
                <xsd:element ref="ns3:Yobi02" minOccurs="0"/>
                <xsd:element ref="ns3:Yobi03" minOccurs="0"/>
              </xsd:all>
            </xsd:complexType>
          </xsd:element>
        </xsd:sequence>
      </xsd:complexType>
    </xsd:element>
  </xsd:schema>
  <xsd:schema xmlns:xsd="http://www.w3.org/2001/XMLSchema" xmlns:dms="http://schemas.microsoft.com/office/2006/documentManagement/types" targetNamespace="8B97BE19-CDDD-400E-817A-CFDD13F7EC12" elementFormDefault="qualified">
    <xsd:import namespace="http://schemas.microsoft.com/office/2006/documentManagement/types"/>
    <xsd:element name="ClassLarge" ma:index="8" nillable="true" ma:displayName="大分類" ma:hidden="true" ma:internalName="ClassLarge" ma:readOnly="true">
      <xsd:simpleType>
        <xsd:restriction base="dms:Unknown"/>
      </xsd:simpleType>
    </xsd:element>
    <xsd:element name="ClassMedium" ma:index="9" nillable="true" ma:displayName="中分類" ma:hidden="true" ma:internalName="ClassMedium" ma:readOnly="true">
      <xsd:simpleType>
        <xsd:restriction base="dms:Unknown"/>
      </xsd:simpleType>
    </xsd:element>
    <xsd:element name="ClassSmall" ma:index="10" nillable="true" ma:displayName="小分類" ma:hidden="true" ma:internalName="ClassSmall" ma:readOnly="true">
      <xsd:simpleType>
        <xsd:restriction base="dms:Unknown"/>
      </xsd:simpleType>
    </xsd:element>
    <xsd:element name="GyoseiFile" ma:index="11" nillable="true" ma:displayName="行政文書ファイル名" ma:hidden="true" ma:internalName="GyoseiFile" ma:readOnly="true">
      <xsd:simpleType>
        <xsd:restriction base="dms:Unknown"/>
      </xsd:simpleType>
    </xsd:element>
    <xsd:element name="CreatedBy" ma:index="12" nillable="true" ma:displayName="作成課/係・作成者" ma:hidden="true" ma:internalName="CreatedBy" ma:readOnly="true">
      <xsd:simpleType>
        <xsd:restriction base="dms:Unknown"/>
      </xsd:simpleType>
    </xsd:element>
    <xsd:element name="PreservationPeriod" ma:index="13" nillable="true" ma:displayName="保存期間" ma:hidden="true" ma:internalName="PreservationPeriod" ma:readOnly="true">
      <xsd:simpleType>
        <xsd:restriction base="dms:Unknown"/>
      </xsd:simpleType>
    </xsd:element>
    <xsd:element name="PreservationPeriodExpire" ma:index="14" nillable="true" ma:displayName="保存期間満了時期" ma:format="DateOnly" ma:hidden="true" ma:internalName="PreservationPeriodExpire" ma:readOnly="true">
      <xsd:simpleType>
        <xsd:restriction base="dms:Unknown"/>
      </xsd:simpleType>
    </xsd:element>
    <xsd:element name="CreatedDate" ma:index="15" nillable="true" ma:displayName="作成年月日" ma:hidden="true" ma:internalName="CreatedDate" ma:readOnly="true">
      <xsd:simpleType>
        <xsd:restriction base="dms:Unknown"/>
      </xsd:simpleType>
    </xsd:element>
    <xsd:element name="FixationStatus" ma:index="16" nillable="true" ma:displayName="確定状況" ma:hidden="true" ma:internalName="FixationStatus" ma:readOnly="true">
      <xsd:simpleType>
        <xsd:restriction base="dms:Unknown"/>
      </xsd:simpleType>
    </xsd:element>
    <xsd:element name="EditorWithSpace" ma:index="18" nillable="true" ma:displayName="更新者　　　　　　" ma:hidden="true" ma:internalName="EditorWithSpace" ma:readOnly="tru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dms="http://schemas.microsoft.com/office/2006/documentManagement/types" targetNamespace="b946360c-3dc2-473d-b768-210617818b4d" elementFormDefault="qualified">
    <xsd:import namespace="http://schemas.microsoft.com/office/2006/documentManagement/types"/>
    <xsd:element name="DaibunruiID" ma:index="19" nillable="true" ma:displayName="大分類ID" ma:description="" ma:hidden="true" ma:internalName="DaibunruiID" ma:readOnly="true">
      <xsd:simpleType>
        <xsd:restriction base="dms:Text"/>
      </xsd:simpleType>
    </xsd:element>
    <xsd:element name="ChuubunruiID" ma:index="20" nillable="true" ma:displayName="中分類ID" ma:description="" ma:hidden="true" ma:internalName="ChuubunruiID" ma:readOnly="true">
      <xsd:simpleType>
        <xsd:restriction base="dms:Text"/>
      </xsd:simpleType>
    </xsd:element>
    <xsd:element name="SyoubunruiID" ma:index="21" nillable="true" ma:displayName="小分類ID" ma:description="" ma:hidden="true" ma:internalName="SyoubunruiID" ma:readOnly="true">
      <xsd:simpleType>
        <xsd:restriction base="dms:Text"/>
      </xsd:simpleType>
    </xsd:element>
    <xsd:element name="GyouseibunsyoID" ma:index="22" nillable="true" ma:displayName="行政文書ファイル名ID" ma:description="" ma:hidden="true" ma:internalName="GyouseibunsyoID" ma:readOnly="true">
      <xsd:simpleType>
        <xsd:restriction base="dms:Text"/>
      </xsd:simpleType>
    </xsd:element>
    <xsd:element name="Renkei" ma:index="23" nillable="true" ma:displayName="行政文書連携フラグ" ma:description="" ma:hidden="true" ma:internalName="Renkei" ma:readOnly="true">
      <xsd:simpleType>
        <xsd:restriction base="dms:Text"/>
      </xsd:simpleType>
    </xsd:element>
    <xsd:element name="Flag01" ma:index="24" nillable="true" ma:displayName="予備フラグ" ma:description="" ma:hidden="true" ma:internalName="Flag01" ma:readOnly="true">
      <xsd:simpleType>
        <xsd:restriction base="dms:Text"/>
      </xsd:simpleType>
    </xsd:element>
    <xsd:element name="Yobi01" ma:index="25" nillable="true" ma:displayName="予備列01" ma:description="" ma:hidden="true" ma:internalName="Yobi01" ma:readOnly="true">
      <xsd:simpleType>
        <xsd:restriction base="dms:Text"/>
      </xsd:simpleType>
    </xsd:element>
    <xsd:element name="Yobi02" ma:index="26" nillable="true" ma:displayName="予備列02" ma:description="" ma:hidden="true" ma:internalName="Yobi02" ma:readOnly="true">
      <xsd:simpleType>
        <xsd:restriction base="dms:Text"/>
      </xsd:simpleType>
    </xsd:element>
    <xsd:element name="Yobi03" ma:index="27" nillable="true" ma:displayName="予備列03" ma:description="" ma:hidden="true" ma:internalName="Yobi03"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ma:readOnly="true"/>
        <xsd:element ref="dc:title" minOccurs="0" maxOccurs="1" ma:index="17" ma:displayName="タイトル" ma:readOnly="tru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p:properties xmlns:p="http://schemas.microsoft.com/office/2006/metadata/properties" xmlns:xsi="http://www.w3.org/2001/XMLSchema-instanc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0AF64BD-5F4B-4152-8D30-8208A7D0B42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B97BE19-CDDD-400E-817A-CFDD13F7EC12"/>
    <ds:schemaRef ds:uri="b946360c-3dc2-473d-b768-210617818b4d"/>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7B70F425-D69F-46C5-854B-6E526F4D19C6}">
  <ds:schemaRefs>
    <ds:schemaRef ds:uri="b946360c-3dc2-473d-b768-210617818b4d"/>
    <ds:schemaRef ds:uri="http://purl.org/dc/terms/"/>
    <ds:schemaRef ds:uri="http://schemas.microsoft.com/office/2006/documentManagement/types"/>
    <ds:schemaRef ds:uri="8B97BE19-CDDD-400E-817A-CFDD13F7EC12"/>
    <ds:schemaRef ds:uri="http://purl.org/dc/elements/1.1/"/>
    <ds:schemaRef ds:uri="http://www.w3.org/XML/1998/namespace"/>
    <ds:schemaRef ds:uri="http://schemas.openxmlformats.org/package/2006/metadata/core-properties"/>
    <ds:schemaRef ds:uri="http://schemas.microsoft.com/office/2006/metadata/properties"/>
    <ds:schemaRef ds:uri="http://purl.org/dc/dcmitype/"/>
  </ds:schemaRefs>
</ds:datastoreItem>
</file>

<file path=customXml/itemProps3.xml><?xml version="1.0" encoding="utf-8"?>
<ds:datastoreItem xmlns:ds="http://schemas.openxmlformats.org/officeDocument/2006/customXml" ds:itemID="{4BEEF5E4-1AE0-454C-A7B2-46D4868DFBA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9126</TotalTime>
  <Words>1130</Words>
  <Application>Microsoft Office PowerPoint</Application>
  <PresentationFormat>A4 210 x 297 mm</PresentationFormat>
  <Paragraphs>218</Paragraphs>
  <Slides>8</Slides>
  <Notes>5</Notes>
  <HiddenSlides>0</HiddenSlides>
  <MMClips>0</MMClips>
  <ScaleCrop>false</ScaleCrop>
  <HeadingPairs>
    <vt:vector size="4" baseType="variant">
      <vt:variant>
        <vt:lpstr>テーマ</vt:lpstr>
      </vt:variant>
      <vt:variant>
        <vt:i4>1</vt:i4>
      </vt:variant>
      <vt:variant>
        <vt:lpstr>スライド タイトル</vt:lpstr>
      </vt:variant>
      <vt:variant>
        <vt:i4>8</vt:i4>
      </vt:variant>
    </vt:vector>
  </HeadingPairs>
  <TitlesOfParts>
    <vt:vector size="9" baseType="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厚生労働省</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雇用促進税制の申請方法</dc:title>
  <dc:creator>厚生労働省ネットワークシステム３</dc:creator>
  <cp:lastModifiedBy>三重県</cp:lastModifiedBy>
  <cp:revision>743</cp:revision>
  <cp:lastPrinted>2018-03-28T07:15:57Z</cp:lastPrinted>
  <dcterms:created xsi:type="dcterms:W3CDTF">2011-06-29T08:42:41Z</dcterms:created>
  <dcterms:modified xsi:type="dcterms:W3CDTF">2018-05-27T23:58:18Z</dcterms:modified>
</cp:coreProperties>
</file>