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7" r:id="rId2"/>
    <p:sldId id="266" r:id="rId3"/>
  </p:sldIdLst>
  <p:sldSz cx="7200900" cy="10333038"/>
  <p:notesSz cx="6807200" cy="9939338"/>
  <p:defaultTextStyle>
    <a:defPPr>
      <a:defRPr lang="ja-JP"/>
    </a:defPPr>
    <a:lvl1pPr marL="0" algn="l" defTabSz="956371" rtl="0" eaLnBrk="1" latinLnBrk="0" hangingPunct="1">
      <a:defRPr kumimoji="1" sz="1900" kern="1200">
        <a:solidFill>
          <a:schemeClr val="tx1"/>
        </a:solidFill>
        <a:latin typeface="+mn-lt"/>
        <a:ea typeface="+mn-ea"/>
        <a:cs typeface="+mn-cs"/>
      </a:defRPr>
    </a:lvl1pPr>
    <a:lvl2pPr marL="478185" algn="l" defTabSz="956371" rtl="0" eaLnBrk="1" latinLnBrk="0" hangingPunct="1">
      <a:defRPr kumimoji="1" sz="1900" kern="1200">
        <a:solidFill>
          <a:schemeClr val="tx1"/>
        </a:solidFill>
        <a:latin typeface="+mn-lt"/>
        <a:ea typeface="+mn-ea"/>
        <a:cs typeface="+mn-cs"/>
      </a:defRPr>
    </a:lvl2pPr>
    <a:lvl3pPr marL="956371" algn="l" defTabSz="956371" rtl="0" eaLnBrk="1" latinLnBrk="0" hangingPunct="1">
      <a:defRPr kumimoji="1" sz="1900" kern="1200">
        <a:solidFill>
          <a:schemeClr val="tx1"/>
        </a:solidFill>
        <a:latin typeface="+mn-lt"/>
        <a:ea typeface="+mn-ea"/>
        <a:cs typeface="+mn-cs"/>
      </a:defRPr>
    </a:lvl3pPr>
    <a:lvl4pPr marL="1434556" algn="l" defTabSz="956371" rtl="0" eaLnBrk="1" latinLnBrk="0" hangingPunct="1">
      <a:defRPr kumimoji="1" sz="1900" kern="1200">
        <a:solidFill>
          <a:schemeClr val="tx1"/>
        </a:solidFill>
        <a:latin typeface="+mn-lt"/>
        <a:ea typeface="+mn-ea"/>
        <a:cs typeface="+mn-cs"/>
      </a:defRPr>
    </a:lvl4pPr>
    <a:lvl5pPr marL="1912742" algn="l" defTabSz="956371" rtl="0" eaLnBrk="1" latinLnBrk="0" hangingPunct="1">
      <a:defRPr kumimoji="1" sz="1900" kern="1200">
        <a:solidFill>
          <a:schemeClr val="tx1"/>
        </a:solidFill>
        <a:latin typeface="+mn-lt"/>
        <a:ea typeface="+mn-ea"/>
        <a:cs typeface="+mn-cs"/>
      </a:defRPr>
    </a:lvl5pPr>
    <a:lvl6pPr marL="2390927" algn="l" defTabSz="956371" rtl="0" eaLnBrk="1" latinLnBrk="0" hangingPunct="1">
      <a:defRPr kumimoji="1" sz="1900" kern="1200">
        <a:solidFill>
          <a:schemeClr val="tx1"/>
        </a:solidFill>
        <a:latin typeface="+mn-lt"/>
        <a:ea typeface="+mn-ea"/>
        <a:cs typeface="+mn-cs"/>
      </a:defRPr>
    </a:lvl6pPr>
    <a:lvl7pPr marL="2869113" algn="l" defTabSz="956371" rtl="0" eaLnBrk="1" latinLnBrk="0" hangingPunct="1">
      <a:defRPr kumimoji="1" sz="1900" kern="1200">
        <a:solidFill>
          <a:schemeClr val="tx1"/>
        </a:solidFill>
        <a:latin typeface="+mn-lt"/>
        <a:ea typeface="+mn-ea"/>
        <a:cs typeface="+mn-cs"/>
      </a:defRPr>
    </a:lvl7pPr>
    <a:lvl8pPr marL="3347298" algn="l" defTabSz="956371" rtl="0" eaLnBrk="1" latinLnBrk="0" hangingPunct="1">
      <a:defRPr kumimoji="1" sz="1900" kern="1200">
        <a:solidFill>
          <a:schemeClr val="tx1"/>
        </a:solidFill>
        <a:latin typeface="+mn-lt"/>
        <a:ea typeface="+mn-ea"/>
        <a:cs typeface="+mn-cs"/>
      </a:defRPr>
    </a:lvl8pPr>
    <a:lvl9pPr marL="3825484" algn="l" defTabSz="956371" rtl="0" eaLnBrk="1" latinLnBrk="0" hangingPunct="1">
      <a:defRPr kumimoji="1"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E8F4F8"/>
    <a:srgbClr val="E7EFF9"/>
    <a:srgbClr val="DDE9F7"/>
    <a:srgbClr val="D5FFFF"/>
    <a:srgbClr val="9FFFFF"/>
    <a:srgbClr val="0000FF"/>
    <a:srgbClr val="339966"/>
    <a:srgbClr val="00C060"/>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6" autoAdjust="0"/>
    <p:restoredTop sz="94660"/>
  </p:normalViewPr>
  <p:slideViewPr>
    <p:cSldViewPr>
      <p:cViewPr>
        <p:scale>
          <a:sx n="66" d="100"/>
          <a:sy n="66" d="100"/>
        </p:scale>
        <p:origin x="-2244" y="324"/>
      </p:cViewPr>
      <p:guideLst>
        <p:guide orient="horz" pos="3255"/>
        <p:guide pos="45"/>
        <p:guide pos="449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layout/>
      <c:overlay val="0"/>
    </c:title>
    <c:autoTitleDeleted val="0"/>
    <c:plotArea>
      <c:layout/>
      <c:pieChart>
        <c:varyColors val="1"/>
        <c:ser>
          <c:idx val="0"/>
          <c:order val="0"/>
          <c:tx>
            <c:strRef>
              <c:f>Sheet1!$A$1</c:f>
              <c:strCache>
                <c:ptCount val="1"/>
                <c:pt idx="0">
                  <c:v> </c:v>
                </c:pt>
              </c:strCache>
            </c:strRef>
          </c:tx>
          <c:spPr>
            <a:ln w="28575">
              <a:solidFill>
                <a:schemeClr val="bg1"/>
              </a:solidFill>
            </a:ln>
          </c:spPr>
          <c:dPt>
            <c:idx val="0"/>
            <c:bubble3D val="0"/>
            <c:spPr>
              <a:solidFill>
                <a:schemeClr val="tx2">
                  <a:lumMod val="60000"/>
                  <a:lumOff val="40000"/>
                </a:schemeClr>
              </a:solidFill>
              <a:ln w="28575">
                <a:solidFill>
                  <a:schemeClr val="bg1"/>
                </a:solidFill>
              </a:ln>
            </c:spPr>
          </c:dPt>
          <c:dPt>
            <c:idx val="1"/>
            <c:bubble3D val="0"/>
            <c:spPr>
              <a:solidFill>
                <a:schemeClr val="tx2">
                  <a:lumMod val="40000"/>
                  <a:lumOff val="60000"/>
                </a:schemeClr>
              </a:solidFill>
              <a:ln w="28575">
                <a:solidFill>
                  <a:schemeClr val="bg1"/>
                </a:solidFill>
              </a:ln>
            </c:spPr>
          </c:dPt>
          <c:dPt>
            <c:idx val="2"/>
            <c:bubble3D val="0"/>
            <c:spPr>
              <a:solidFill>
                <a:schemeClr val="bg1">
                  <a:lumMod val="75000"/>
                </a:schemeClr>
              </a:solidFill>
              <a:ln w="28575">
                <a:solidFill>
                  <a:schemeClr val="bg1"/>
                </a:solidFill>
              </a:ln>
            </c:spPr>
          </c:dPt>
          <c:dPt>
            <c:idx val="3"/>
            <c:bubble3D val="0"/>
            <c:spPr>
              <a:solidFill>
                <a:schemeClr val="bg1">
                  <a:lumMod val="85000"/>
                </a:schemeClr>
              </a:solidFill>
              <a:ln w="28575">
                <a:solidFill>
                  <a:schemeClr val="bg1"/>
                </a:solidFill>
              </a:ln>
            </c:spPr>
          </c:dPt>
          <c:cat>
            <c:multiLvlStrRef>
              <c:f>Sheet1!#REF!</c:f>
            </c:multiLvlStrRef>
          </c:cat>
          <c:val>
            <c:numRef>
              <c:f>Sheet1!$A$2:$A$5</c:f>
              <c:numCache>
                <c:formatCode>General</c:formatCode>
                <c:ptCount val="4"/>
                <c:pt idx="0">
                  <c:v>24.5</c:v>
                </c:pt>
                <c:pt idx="1">
                  <c:v>48.1</c:v>
                </c:pt>
                <c:pt idx="2">
                  <c:v>7.9</c:v>
                </c:pt>
                <c:pt idx="3">
                  <c:v>19.600000000000001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610080CF-2D39-471D-811A-B2E664FE9E66}" type="datetimeFigureOut">
              <a:rPr kumimoji="1" lang="ja-JP" altLang="en-US" smtClean="0"/>
              <a:t>2018/5/28</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71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6E23DA1A-0E36-49B7-9AA4-BFD2FD16DA28}" type="slidenum">
              <a:rPr kumimoji="1" lang="ja-JP" altLang="en-US" smtClean="0"/>
              <a:t>‹#›</a:t>
            </a:fld>
            <a:endParaRPr kumimoji="1" lang="ja-JP" altLang="en-US"/>
          </a:p>
        </p:txBody>
      </p:sp>
    </p:spTree>
    <p:extLst>
      <p:ext uri="{BB962C8B-B14F-4D97-AF65-F5344CB8AC3E}">
        <p14:creationId xmlns:p14="http://schemas.microsoft.com/office/powerpoint/2010/main" val="1323711842"/>
      </p:ext>
    </p:extLst>
  </p:cSld>
  <p:clrMap bg1="lt1" tx1="dk1" bg2="lt2" tx2="dk2" accent1="accent1" accent2="accent2" accent3="accent3" accent4="accent4" accent5="accent5" accent6="accent6" hlink="hlink" folHlink="folHlink"/>
  <p:notesStyle>
    <a:lvl1pPr marL="0" algn="l" defTabSz="956371" rtl="0" eaLnBrk="1" latinLnBrk="0" hangingPunct="1">
      <a:defRPr kumimoji="1" sz="1300" kern="1200">
        <a:solidFill>
          <a:schemeClr val="tx1"/>
        </a:solidFill>
        <a:latin typeface="+mn-lt"/>
        <a:ea typeface="+mn-ea"/>
        <a:cs typeface="+mn-cs"/>
      </a:defRPr>
    </a:lvl1pPr>
    <a:lvl2pPr marL="478185" algn="l" defTabSz="956371" rtl="0" eaLnBrk="1" latinLnBrk="0" hangingPunct="1">
      <a:defRPr kumimoji="1" sz="1300" kern="1200">
        <a:solidFill>
          <a:schemeClr val="tx1"/>
        </a:solidFill>
        <a:latin typeface="+mn-lt"/>
        <a:ea typeface="+mn-ea"/>
        <a:cs typeface="+mn-cs"/>
      </a:defRPr>
    </a:lvl2pPr>
    <a:lvl3pPr marL="956371" algn="l" defTabSz="956371" rtl="0" eaLnBrk="1" latinLnBrk="0" hangingPunct="1">
      <a:defRPr kumimoji="1" sz="1300" kern="1200">
        <a:solidFill>
          <a:schemeClr val="tx1"/>
        </a:solidFill>
        <a:latin typeface="+mn-lt"/>
        <a:ea typeface="+mn-ea"/>
        <a:cs typeface="+mn-cs"/>
      </a:defRPr>
    </a:lvl3pPr>
    <a:lvl4pPr marL="1434556" algn="l" defTabSz="956371" rtl="0" eaLnBrk="1" latinLnBrk="0" hangingPunct="1">
      <a:defRPr kumimoji="1" sz="1300" kern="1200">
        <a:solidFill>
          <a:schemeClr val="tx1"/>
        </a:solidFill>
        <a:latin typeface="+mn-lt"/>
        <a:ea typeface="+mn-ea"/>
        <a:cs typeface="+mn-cs"/>
      </a:defRPr>
    </a:lvl4pPr>
    <a:lvl5pPr marL="1912742" algn="l" defTabSz="956371" rtl="0" eaLnBrk="1" latinLnBrk="0" hangingPunct="1">
      <a:defRPr kumimoji="1" sz="1300" kern="1200">
        <a:solidFill>
          <a:schemeClr val="tx1"/>
        </a:solidFill>
        <a:latin typeface="+mn-lt"/>
        <a:ea typeface="+mn-ea"/>
        <a:cs typeface="+mn-cs"/>
      </a:defRPr>
    </a:lvl5pPr>
    <a:lvl6pPr marL="2390927" algn="l" defTabSz="956371" rtl="0" eaLnBrk="1" latinLnBrk="0" hangingPunct="1">
      <a:defRPr kumimoji="1" sz="1300" kern="1200">
        <a:solidFill>
          <a:schemeClr val="tx1"/>
        </a:solidFill>
        <a:latin typeface="+mn-lt"/>
        <a:ea typeface="+mn-ea"/>
        <a:cs typeface="+mn-cs"/>
      </a:defRPr>
    </a:lvl6pPr>
    <a:lvl7pPr marL="2869113" algn="l" defTabSz="956371" rtl="0" eaLnBrk="1" latinLnBrk="0" hangingPunct="1">
      <a:defRPr kumimoji="1" sz="1300" kern="1200">
        <a:solidFill>
          <a:schemeClr val="tx1"/>
        </a:solidFill>
        <a:latin typeface="+mn-lt"/>
        <a:ea typeface="+mn-ea"/>
        <a:cs typeface="+mn-cs"/>
      </a:defRPr>
    </a:lvl7pPr>
    <a:lvl8pPr marL="3347298" algn="l" defTabSz="956371" rtl="0" eaLnBrk="1" latinLnBrk="0" hangingPunct="1">
      <a:defRPr kumimoji="1" sz="1300" kern="1200">
        <a:solidFill>
          <a:schemeClr val="tx1"/>
        </a:solidFill>
        <a:latin typeface="+mn-lt"/>
        <a:ea typeface="+mn-ea"/>
        <a:cs typeface="+mn-cs"/>
      </a:defRPr>
    </a:lvl8pPr>
    <a:lvl9pPr marL="3825484" algn="l" defTabSz="956371"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23DA1A-0E36-49B7-9AA4-BFD2FD16DA28}" type="slidenum">
              <a:rPr kumimoji="1" lang="ja-JP" altLang="en-US" smtClean="0"/>
              <a:t>1</a:t>
            </a:fld>
            <a:endParaRPr kumimoji="1" lang="ja-JP" altLang="en-US"/>
          </a:p>
        </p:txBody>
      </p:sp>
    </p:spTree>
    <p:extLst>
      <p:ext uri="{BB962C8B-B14F-4D97-AF65-F5344CB8AC3E}">
        <p14:creationId xmlns:p14="http://schemas.microsoft.com/office/powerpoint/2010/main" val="3549847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23DA1A-0E36-49B7-9AA4-BFD2FD16DA28}" type="slidenum">
              <a:rPr kumimoji="1" lang="ja-JP" altLang="en-US" smtClean="0"/>
              <a:t>2</a:t>
            </a:fld>
            <a:endParaRPr kumimoji="1" lang="ja-JP" altLang="en-US"/>
          </a:p>
        </p:txBody>
      </p:sp>
    </p:spTree>
    <p:extLst>
      <p:ext uri="{BB962C8B-B14F-4D97-AF65-F5344CB8AC3E}">
        <p14:creationId xmlns:p14="http://schemas.microsoft.com/office/powerpoint/2010/main" val="1200099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2"/>
            <a:ext cx="6120765" cy="221490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80135" y="5855389"/>
            <a:ext cx="5040630" cy="2640665"/>
          </a:xfrm>
        </p:spPr>
        <p:txBody>
          <a:bodyPr/>
          <a:lstStyle>
            <a:lvl1pPr marL="0" indent="0" algn="ctr">
              <a:buNone/>
              <a:defRPr>
                <a:solidFill>
                  <a:schemeClr val="tx1">
                    <a:tint val="75000"/>
                  </a:schemeClr>
                </a:solidFill>
              </a:defRPr>
            </a:lvl1pPr>
            <a:lvl2pPr marL="478185" indent="0" algn="ctr">
              <a:buNone/>
              <a:defRPr>
                <a:solidFill>
                  <a:schemeClr val="tx1">
                    <a:tint val="75000"/>
                  </a:schemeClr>
                </a:solidFill>
              </a:defRPr>
            </a:lvl2pPr>
            <a:lvl3pPr marL="956371" indent="0" algn="ctr">
              <a:buNone/>
              <a:defRPr>
                <a:solidFill>
                  <a:schemeClr val="tx1">
                    <a:tint val="75000"/>
                  </a:schemeClr>
                </a:solidFill>
              </a:defRPr>
            </a:lvl3pPr>
            <a:lvl4pPr marL="1434556" indent="0" algn="ctr">
              <a:buNone/>
              <a:defRPr>
                <a:solidFill>
                  <a:schemeClr val="tx1">
                    <a:tint val="75000"/>
                  </a:schemeClr>
                </a:solidFill>
              </a:defRPr>
            </a:lvl4pPr>
            <a:lvl5pPr marL="1912742" indent="0" algn="ctr">
              <a:buNone/>
              <a:defRPr>
                <a:solidFill>
                  <a:schemeClr val="tx1">
                    <a:tint val="75000"/>
                  </a:schemeClr>
                </a:solidFill>
              </a:defRPr>
            </a:lvl5pPr>
            <a:lvl6pPr marL="2390927" indent="0" algn="ctr">
              <a:buNone/>
              <a:defRPr>
                <a:solidFill>
                  <a:schemeClr val="tx1">
                    <a:tint val="75000"/>
                  </a:schemeClr>
                </a:solidFill>
              </a:defRPr>
            </a:lvl6pPr>
            <a:lvl7pPr marL="2869113" indent="0" algn="ctr">
              <a:buNone/>
              <a:defRPr>
                <a:solidFill>
                  <a:schemeClr val="tx1">
                    <a:tint val="75000"/>
                  </a:schemeClr>
                </a:solidFill>
              </a:defRPr>
            </a:lvl7pPr>
            <a:lvl8pPr marL="3347298" indent="0" algn="ctr">
              <a:buNone/>
              <a:defRPr>
                <a:solidFill>
                  <a:schemeClr val="tx1">
                    <a:tint val="75000"/>
                  </a:schemeClr>
                </a:solidFill>
              </a:defRPr>
            </a:lvl8pPr>
            <a:lvl9pPr marL="3825484"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376857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4256452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655706" y="413803"/>
            <a:ext cx="1755220" cy="8816569"/>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90049" y="413803"/>
            <a:ext cx="5145644" cy="881656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2818856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425930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5"/>
            <a:ext cx="6120765" cy="2052257"/>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68822" y="4379583"/>
            <a:ext cx="6120765" cy="2260352"/>
          </a:xfrm>
        </p:spPr>
        <p:txBody>
          <a:bodyPr anchor="b"/>
          <a:lstStyle>
            <a:lvl1pPr marL="0" indent="0">
              <a:buNone/>
              <a:defRPr sz="2100">
                <a:solidFill>
                  <a:schemeClr val="tx1">
                    <a:tint val="75000"/>
                  </a:schemeClr>
                </a:solidFill>
              </a:defRPr>
            </a:lvl1pPr>
            <a:lvl2pPr marL="478185" indent="0">
              <a:buNone/>
              <a:defRPr sz="1900">
                <a:solidFill>
                  <a:schemeClr val="tx1">
                    <a:tint val="75000"/>
                  </a:schemeClr>
                </a:solidFill>
              </a:defRPr>
            </a:lvl2pPr>
            <a:lvl3pPr marL="956371" indent="0">
              <a:buNone/>
              <a:defRPr sz="1700">
                <a:solidFill>
                  <a:schemeClr val="tx1">
                    <a:tint val="75000"/>
                  </a:schemeClr>
                </a:solidFill>
              </a:defRPr>
            </a:lvl3pPr>
            <a:lvl4pPr marL="1434556" indent="0">
              <a:buNone/>
              <a:defRPr sz="1500">
                <a:solidFill>
                  <a:schemeClr val="tx1">
                    <a:tint val="75000"/>
                  </a:schemeClr>
                </a:solidFill>
              </a:defRPr>
            </a:lvl4pPr>
            <a:lvl5pPr marL="1912742" indent="0">
              <a:buNone/>
              <a:defRPr sz="1500">
                <a:solidFill>
                  <a:schemeClr val="tx1">
                    <a:tint val="75000"/>
                  </a:schemeClr>
                </a:solidFill>
              </a:defRPr>
            </a:lvl5pPr>
            <a:lvl6pPr marL="2390927" indent="0">
              <a:buNone/>
              <a:defRPr sz="1500">
                <a:solidFill>
                  <a:schemeClr val="tx1">
                    <a:tint val="75000"/>
                  </a:schemeClr>
                </a:solidFill>
              </a:defRPr>
            </a:lvl6pPr>
            <a:lvl7pPr marL="2869113" indent="0">
              <a:buNone/>
              <a:defRPr sz="1500">
                <a:solidFill>
                  <a:schemeClr val="tx1">
                    <a:tint val="75000"/>
                  </a:schemeClr>
                </a:solidFill>
              </a:defRPr>
            </a:lvl7pPr>
            <a:lvl8pPr marL="3347298" indent="0">
              <a:buNone/>
              <a:defRPr sz="1500">
                <a:solidFill>
                  <a:schemeClr val="tx1">
                    <a:tint val="75000"/>
                  </a:schemeClr>
                </a:solidFill>
              </a:defRPr>
            </a:lvl8pPr>
            <a:lvl9pPr marL="3825484"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206401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90049" y="2411044"/>
            <a:ext cx="3450431" cy="6819327"/>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960496" y="2411044"/>
            <a:ext cx="3450431" cy="6819327"/>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481315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0"/>
            <a:ext cx="6480810" cy="1722173"/>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500" b="1"/>
            </a:lvl1pPr>
            <a:lvl2pPr marL="478185" indent="0">
              <a:buNone/>
              <a:defRPr sz="2100" b="1"/>
            </a:lvl2pPr>
            <a:lvl3pPr marL="956371" indent="0">
              <a:buNone/>
              <a:defRPr sz="1900" b="1"/>
            </a:lvl3pPr>
            <a:lvl4pPr marL="1434556" indent="0">
              <a:buNone/>
              <a:defRPr sz="1700" b="1"/>
            </a:lvl4pPr>
            <a:lvl5pPr marL="1912742" indent="0">
              <a:buNone/>
              <a:defRPr sz="1700" b="1"/>
            </a:lvl5pPr>
            <a:lvl6pPr marL="2390927" indent="0">
              <a:buNone/>
              <a:defRPr sz="1700" b="1"/>
            </a:lvl6pPr>
            <a:lvl7pPr marL="2869113" indent="0">
              <a:buNone/>
              <a:defRPr sz="1700" b="1"/>
            </a:lvl7pPr>
            <a:lvl8pPr marL="3347298" indent="0">
              <a:buNone/>
              <a:defRPr sz="1700" b="1"/>
            </a:lvl8pPr>
            <a:lvl9pPr marL="3825484" indent="0">
              <a:buNone/>
              <a:defRPr sz="17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57957" y="2312975"/>
            <a:ext cx="3182899" cy="963938"/>
          </a:xfrm>
        </p:spPr>
        <p:txBody>
          <a:bodyPr anchor="b"/>
          <a:lstStyle>
            <a:lvl1pPr marL="0" indent="0">
              <a:buNone/>
              <a:defRPr sz="2500" b="1"/>
            </a:lvl1pPr>
            <a:lvl2pPr marL="478185" indent="0">
              <a:buNone/>
              <a:defRPr sz="2100" b="1"/>
            </a:lvl2pPr>
            <a:lvl3pPr marL="956371" indent="0">
              <a:buNone/>
              <a:defRPr sz="1900" b="1"/>
            </a:lvl3pPr>
            <a:lvl4pPr marL="1434556" indent="0">
              <a:buNone/>
              <a:defRPr sz="1700" b="1"/>
            </a:lvl4pPr>
            <a:lvl5pPr marL="1912742" indent="0">
              <a:buNone/>
              <a:defRPr sz="1700" b="1"/>
            </a:lvl5pPr>
            <a:lvl6pPr marL="2390927" indent="0">
              <a:buNone/>
              <a:defRPr sz="1700" b="1"/>
            </a:lvl6pPr>
            <a:lvl7pPr marL="2869113" indent="0">
              <a:buNone/>
              <a:defRPr sz="1700" b="1"/>
            </a:lvl7pPr>
            <a:lvl8pPr marL="3347298" indent="0">
              <a:buNone/>
              <a:defRPr sz="1700" b="1"/>
            </a:lvl8pPr>
            <a:lvl9pPr marL="3825484" indent="0">
              <a:buNone/>
              <a:defRPr sz="17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57957" y="3276912"/>
            <a:ext cx="3182899"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363630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327663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73528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15352" y="411411"/>
            <a:ext cx="4025503" cy="8818962"/>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0045" y="2162286"/>
            <a:ext cx="2369047" cy="7068086"/>
          </a:xfrm>
        </p:spPr>
        <p:txBody>
          <a:bodyPr/>
          <a:lstStyle>
            <a:lvl1pPr marL="0" indent="0">
              <a:buNone/>
              <a:defRPr sz="1500"/>
            </a:lvl1pPr>
            <a:lvl2pPr marL="478185" indent="0">
              <a:buNone/>
              <a:defRPr sz="1300"/>
            </a:lvl2pPr>
            <a:lvl3pPr marL="956371" indent="0">
              <a:buNone/>
              <a:defRPr sz="1000"/>
            </a:lvl3pPr>
            <a:lvl4pPr marL="1434556" indent="0">
              <a:buNone/>
              <a:defRPr sz="900"/>
            </a:lvl4pPr>
            <a:lvl5pPr marL="1912742" indent="0">
              <a:buNone/>
              <a:defRPr sz="900"/>
            </a:lvl5pPr>
            <a:lvl6pPr marL="2390927" indent="0">
              <a:buNone/>
              <a:defRPr sz="900"/>
            </a:lvl6pPr>
            <a:lvl7pPr marL="2869113" indent="0">
              <a:buNone/>
              <a:defRPr sz="900"/>
            </a:lvl7pPr>
            <a:lvl8pPr marL="3347298" indent="0">
              <a:buNone/>
              <a:defRPr sz="900"/>
            </a:lvl8pPr>
            <a:lvl9pPr marL="3825484"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3395897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11427" y="923276"/>
            <a:ext cx="4320540" cy="6199823"/>
          </a:xfrm>
        </p:spPr>
        <p:txBody>
          <a:bodyPr/>
          <a:lstStyle>
            <a:lvl1pPr marL="0" indent="0">
              <a:buNone/>
              <a:defRPr sz="3300"/>
            </a:lvl1pPr>
            <a:lvl2pPr marL="478185" indent="0">
              <a:buNone/>
              <a:defRPr sz="2900"/>
            </a:lvl2pPr>
            <a:lvl3pPr marL="956371" indent="0">
              <a:buNone/>
              <a:defRPr sz="2500"/>
            </a:lvl3pPr>
            <a:lvl4pPr marL="1434556" indent="0">
              <a:buNone/>
              <a:defRPr sz="2100"/>
            </a:lvl4pPr>
            <a:lvl5pPr marL="1912742" indent="0">
              <a:buNone/>
              <a:defRPr sz="2100"/>
            </a:lvl5pPr>
            <a:lvl6pPr marL="2390927" indent="0">
              <a:buNone/>
              <a:defRPr sz="2100"/>
            </a:lvl6pPr>
            <a:lvl7pPr marL="2869113" indent="0">
              <a:buNone/>
              <a:defRPr sz="2100"/>
            </a:lvl7pPr>
            <a:lvl8pPr marL="3347298" indent="0">
              <a:buNone/>
              <a:defRPr sz="2100"/>
            </a:lvl8pPr>
            <a:lvl9pPr marL="3825484"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8087038"/>
            <a:ext cx="4320540" cy="1212696"/>
          </a:xfrm>
        </p:spPr>
        <p:txBody>
          <a:bodyPr/>
          <a:lstStyle>
            <a:lvl1pPr marL="0" indent="0">
              <a:buNone/>
              <a:defRPr sz="1500"/>
            </a:lvl1pPr>
            <a:lvl2pPr marL="478185" indent="0">
              <a:buNone/>
              <a:defRPr sz="1300"/>
            </a:lvl2pPr>
            <a:lvl3pPr marL="956371" indent="0">
              <a:buNone/>
              <a:defRPr sz="1000"/>
            </a:lvl3pPr>
            <a:lvl4pPr marL="1434556" indent="0">
              <a:buNone/>
              <a:defRPr sz="900"/>
            </a:lvl4pPr>
            <a:lvl5pPr marL="1912742" indent="0">
              <a:buNone/>
              <a:defRPr sz="900"/>
            </a:lvl5pPr>
            <a:lvl6pPr marL="2390927" indent="0">
              <a:buNone/>
              <a:defRPr sz="900"/>
            </a:lvl6pPr>
            <a:lvl7pPr marL="2869113" indent="0">
              <a:buNone/>
              <a:defRPr sz="900"/>
            </a:lvl7pPr>
            <a:lvl8pPr marL="3347298" indent="0">
              <a:buNone/>
              <a:defRPr sz="900"/>
            </a:lvl8pPr>
            <a:lvl9pPr marL="3825484"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79F3F3-8057-4869-A30A-5AD6B178F309}" type="datetimeFigureOut">
              <a:rPr kumimoji="1" lang="ja-JP" altLang="en-US" smtClean="0"/>
              <a:t>2018/5/28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1636524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0"/>
            <a:ext cx="6480810" cy="1722173"/>
          </a:xfrm>
          <a:prstGeom prst="rect">
            <a:avLst/>
          </a:prstGeom>
        </p:spPr>
        <p:txBody>
          <a:bodyPr vert="horz" lIns="95637" tIns="47819" rIns="95637" bIns="47819"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5" y="2411044"/>
            <a:ext cx="6480810" cy="6819327"/>
          </a:xfrm>
          <a:prstGeom prst="rect">
            <a:avLst/>
          </a:prstGeom>
        </p:spPr>
        <p:txBody>
          <a:bodyPr vert="horz" lIns="95637" tIns="47819" rIns="95637" bIns="47819"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0045" y="9577199"/>
            <a:ext cx="1680210" cy="550139"/>
          </a:xfrm>
          <a:prstGeom prst="rect">
            <a:avLst/>
          </a:prstGeom>
        </p:spPr>
        <p:txBody>
          <a:bodyPr vert="horz" lIns="95637" tIns="47819" rIns="95637" bIns="47819" rtlCol="0" anchor="ctr"/>
          <a:lstStyle>
            <a:lvl1pPr algn="l">
              <a:defRPr sz="1300">
                <a:solidFill>
                  <a:schemeClr val="tx1">
                    <a:tint val="75000"/>
                  </a:schemeClr>
                </a:solidFill>
              </a:defRPr>
            </a:lvl1pPr>
          </a:lstStyle>
          <a:p>
            <a:fld id="{4279F3F3-8057-4869-A30A-5AD6B178F309}" type="datetimeFigureOut">
              <a:rPr kumimoji="1" lang="ja-JP" altLang="en-US" smtClean="0"/>
              <a:t>2018/5/28</a:t>
            </a:fld>
            <a:endParaRPr kumimoji="1" lang="ja-JP" altLang="en-US"/>
          </a:p>
        </p:txBody>
      </p:sp>
      <p:sp>
        <p:nvSpPr>
          <p:cNvPr id="5" name="フッター プレースホルダー 4"/>
          <p:cNvSpPr>
            <a:spLocks noGrp="1"/>
          </p:cNvSpPr>
          <p:nvPr>
            <p:ph type="ftr" sz="quarter" idx="3"/>
          </p:nvPr>
        </p:nvSpPr>
        <p:spPr>
          <a:xfrm>
            <a:off x="2460308" y="9577199"/>
            <a:ext cx="2280285" cy="550139"/>
          </a:xfrm>
          <a:prstGeom prst="rect">
            <a:avLst/>
          </a:prstGeom>
        </p:spPr>
        <p:txBody>
          <a:bodyPr vert="horz" lIns="95637" tIns="47819" rIns="95637" bIns="47819"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9"/>
            <a:ext cx="1680210" cy="550139"/>
          </a:xfrm>
          <a:prstGeom prst="rect">
            <a:avLst/>
          </a:prstGeom>
        </p:spPr>
        <p:txBody>
          <a:bodyPr vert="horz" lIns="95637" tIns="47819" rIns="95637" bIns="47819" rtlCol="0" anchor="ctr"/>
          <a:lstStyle>
            <a:lvl1pPr algn="r">
              <a:defRPr sz="1300">
                <a:solidFill>
                  <a:schemeClr val="tx1">
                    <a:tint val="75000"/>
                  </a:schemeClr>
                </a:solidFill>
              </a:defRPr>
            </a:lvl1pPr>
          </a:lstStyle>
          <a:p>
            <a:fld id="{6A80ECAD-926F-4581-93A8-B3CB54BC9228}" type="slidenum">
              <a:rPr kumimoji="1" lang="ja-JP" altLang="en-US" smtClean="0"/>
              <a:t>‹#›</a:t>
            </a:fld>
            <a:endParaRPr kumimoji="1" lang="ja-JP" altLang="en-US"/>
          </a:p>
        </p:txBody>
      </p:sp>
    </p:spTree>
    <p:extLst>
      <p:ext uri="{BB962C8B-B14F-4D97-AF65-F5344CB8AC3E}">
        <p14:creationId xmlns:p14="http://schemas.microsoft.com/office/powerpoint/2010/main" val="2021593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6371" rtl="0" eaLnBrk="1" latinLnBrk="0" hangingPunct="1">
        <a:spcBef>
          <a:spcPct val="0"/>
        </a:spcBef>
        <a:buNone/>
        <a:defRPr kumimoji="1" sz="4600" kern="1200">
          <a:solidFill>
            <a:schemeClr val="tx1"/>
          </a:solidFill>
          <a:latin typeface="+mj-lt"/>
          <a:ea typeface="+mj-ea"/>
          <a:cs typeface="+mj-cs"/>
        </a:defRPr>
      </a:lvl1pPr>
    </p:titleStyle>
    <p:bodyStyle>
      <a:lvl1pPr marL="358639" indent="-358639" algn="l" defTabSz="956371" rtl="0" eaLnBrk="1" latinLnBrk="0" hangingPunct="1">
        <a:spcBef>
          <a:spcPct val="20000"/>
        </a:spcBef>
        <a:buFont typeface="Arial" panose="020B0604020202020204" pitchFamily="34" charset="0"/>
        <a:buChar char="•"/>
        <a:defRPr kumimoji="1" sz="3300" kern="1200">
          <a:solidFill>
            <a:schemeClr val="tx1"/>
          </a:solidFill>
          <a:latin typeface="+mn-lt"/>
          <a:ea typeface="+mn-ea"/>
          <a:cs typeface="+mn-cs"/>
        </a:defRPr>
      </a:lvl1pPr>
      <a:lvl2pPr marL="777051" indent="-298866" algn="l" defTabSz="956371"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5464" indent="-239093" algn="l" defTabSz="956371"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3649"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1835"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0020"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08206"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86391"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4577" indent="-239093" algn="l" defTabSz="956371"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6371" rtl="0" eaLnBrk="1" latinLnBrk="0" hangingPunct="1">
        <a:defRPr kumimoji="1" sz="1900" kern="1200">
          <a:solidFill>
            <a:schemeClr val="tx1"/>
          </a:solidFill>
          <a:latin typeface="+mn-lt"/>
          <a:ea typeface="+mn-ea"/>
          <a:cs typeface="+mn-cs"/>
        </a:defRPr>
      </a:lvl1pPr>
      <a:lvl2pPr marL="478185" algn="l" defTabSz="956371" rtl="0" eaLnBrk="1" latinLnBrk="0" hangingPunct="1">
        <a:defRPr kumimoji="1" sz="1900" kern="1200">
          <a:solidFill>
            <a:schemeClr val="tx1"/>
          </a:solidFill>
          <a:latin typeface="+mn-lt"/>
          <a:ea typeface="+mn-ea"/>
          <a:cs typeface="+mn-cs"/>
        </a:defRPr>
      </a:lvl2pPr>
      <a:lvl3pPr marL="956371" algn="l" defTabSz="956371" rtl="0" eaLnBrk="1" latinLnBrk="0" hangingPunct="1">
        <a:defRPr kumimoji="1" sz="1900" kern="1200">
          <a:solidFill>
            <a:schemeClr val="tx1"/>
          </a:solidFill>
          <a:latin typeface="+mn-lt"/>
          <a:ea typeface="+mn-ea"/>
          <a:cs typeface="+mn-cs"/>
        </a:defRPr>
      </a:lvl3pPr>
      <a:lvl4pPr marL="1434556" algn="l" defTabSz="956371" rtl="0" eaLnBrk="1" latinLnBrk="0" hangingPunct="1">
        <a:defRPr kumimoji="1" sz="1900" kern="1200">
          <a:solidFill>
            <a:schemeClr val="tx1"/>
          </a:solidFill>
          <a:latin typeface="+mn-lt"/>
          <a:ea typeface="+mn-ea"/>
          <a:cs typeface="+mn-cs"/>
        </a:defRPr>
      </a:lvl4pPr>
      <a:lvl5pPr marL="1912742" algn="l" defTabSz="956371" rtl="0" eaLnBrk="1" latinLnBrk="0" hangingPunct="1">
        <a:defRPr kumimoji="1" sz="1900" kern="1200">
          <a:solidFill>
            <a:schemeClr val="tx1"/>
          </a:solidFill>
          <a:latin typeface="+mn-lt"/>
          <a:ea typeface="+mn-ea"/>
          <a:cs typeface="+mn-cs"/>
        </a:defRPr>
      </a:lvl5pPr>
      <a:lvl6pPr marL="2390927" algn="l" defTabSz="956371" rtl="0" eaLnBrk="1" latinLnBrk="0" hangingPunct="1">
        <a:defRPr kumimoji="1" sz="1900" kern="1200">
          <a:solidFill>
            <a:schemeClr val="tx1"/>
          </a:solidFill>
          <a:latin typeface="+mn-lt"/>
          <a:ea typeface="+mn-ea"/>
          <a:cs typeface="+mn-cs"/>
        </a:defRPr>
      </a:lvl6pPr>
      <a:lvl7pPr marL="2869113" algn="l" defTabSz="956371" rtl="0" eaLnBrk="1" latinLnBrk="0" hangingPunct="1">
        <a:defRPr kumimoji="1" sz="1900" kern="1200">
          <a:solidFill>
            <a:schemeClr val="tx1"/>
          </a:solidFill>
          <a:latin typeface="+mn-lt"/>
          <a:ea typeface="+mn-ea"/>
          <a:cs typeface="+mn-cs"/>
        </a:defRPr>
      </a:lvl7pPr>
      <a:lvl8pPr marL="3347298" algn="l" defTabSz="956371" rtl="0" eaLnBrk="1" latinLnBrk="0" hangingPunct="1">
        <a:defRPr kumimoji="1" sz="1900" kern="1200">
          <a:solidFill>
            <a:schemeClr val="tx1"/>
          </a:solidFill>
          <a:latin typeface="+mn-lt"/>
          <a:ea typeface="+mn-ea"/>
          <a:cs typeface="+mn-cs"/>
        </a:defRPr>
      </a:lvl8pPr>
      <a:lvl9pPr marL="3825484" algn="l" defTabSz="956371"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53464" y="5224013"/>
            <a:ext cx="7095257" cy="28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１．学校卒業見込者等が希望する地域等で働ける環境の</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整備</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角丸四角形 43"/>
          <p:cNvSpPr/>
          <p:nvPr/>
        </p:nvSpPr>
        <p:spPr>
          <a:xfrm>
            <a:off x="216000" y="6837779"/>
            <a:ext cx="6937428" cy="68161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t" anchorCtr="0"/>
          <a:lstStyle/>
          <a:p>
            <a:pPr marL="285750" indent="-285750">
              <a:buFont typeface="Wingdings" panose="05000000000000000000" pitchFamily="2" charset="2"/>
              <a:buChar char="Ø"/>
            </a:pPr>
            <a:r>
              <a:rPr lang="ja-JP" altLang="en-US" sz="1400" b="1"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キャリア展望に係る情報</a:t>
            </a:r>
            <a:r>
              <a:rPr lang="ja-JP" altLang="en-US" sz="1400" b="1" dirty="0" smtClean="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開示</a:t>
            </a:r>
            <a:endParaRPr lang="en-US" altLang="ja-JP" sz="1400" b="1" dirty="0" smtClean="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新規学卒者等が適職を選択できるよう、採用後の就業場所等を限定した採用区分は、選択</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肢ごとのキャリア形成の見通しなど、将来のキャリア展望に係る情報開示に努めること</a:t>
            </a: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1" name="Group 6"/>
          <p:cNvGrpSpPr>
            <a:grpSpLocks/>
          </p:cNvGrpSpPr>
          <p:nvPr/>
        </p:nvGrpSpPr>
        <p:grpSpPr bwMode="auto">
          <a:xfrm>
            <a:off x="-26203" y="10017149"/>
            <a:ext cx="7704150" cy="534188"/>
            <a:chOff x="28" y="16429"/>
            <a:chExt cx="12275" cy="808"/>
          </a:xfrm>
        </p:grpSpPr>
        <p:sp>
          <p:nvSpPr>
            <p:cNvPr id="22" name="AutoShape 7"/>
            <p:cNvSpPr>
              <a:spLocks noChangeArrowheads="1"/>
            </p:cNvSpPr>
            <p:nvPr/>
          </p:nvSpPr>
          <p:spPr bwMode="auto">
            <a:xfrm>
              <a:off x="28" y="16443"/>
              <a:ext cx="9952" cy="794"/>
            </a:xfrm>
            <a:prstGeom prst="roundRect">
              <a:avLst>
                <a:gd name="adj" fmla="val 0"/>
              </a:avLst>
            </a:prstGeom>
            <a:solidFill>
              <a:srgbClr val="009944"/>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4" name="AutoShape 9"/>
            <p:cNvSpPr>
              <a:spLocks noChangeArrowheads="1"/>
            </p:cNvSpPr>
            <p:nvPr/>
          </p:nvSpPr>
          <p:spPr bwMode="auto">
            <a:xfrm>
              <a:off x="11283" y="16429"/>
              <a:ext cx="1020" cy="794"/>
            </a:xfrm>
            <a:prstGeom prst="roundRect">
              <a:avLst>
                <a:gd name="adj" fmla="val 50000"/>
              </a:avLst>
            </a:prstGeom>
            <a:solidFill>
              <a:srgbClr val="009944"/>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grpSp>
      <p:sp>
        <p:nvSpPr>
          <p:cNvPr id="27" name="AutoShape 5"/>
          <p:cNvSpPr>
            <a:spLocks noChangeArrowheads="1"/>
          </p:cNvSpPr>
          <p:nvPr/>
        </p:nvSpPr>
        <p:spPr bwMode="auto">
          <a:xfrm>
            <a:off x="855003" y="-306475"/>
            <a:ext cx="6833679" cy="526589"/>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endParaRPr lang="ja-JP" altLang="en-US"/>
          </a:p>
        </p:txBody>
      </p:sp>
      <p:sp>
        <p:nvSpPr>
          <p:cNvPr id="28" name="弦 27"/>
          <p:cNvSpPr/>
          <p:nvPr/>
        </p:nvSpPr>
        <p:spPr>
          <a:xfrm>
            <a:off x="-371749" y="-319384"/>
            <a:ext cx="708270" cy="531248"/>
          </a:xfrm>
          <a:prstGeom prst="chord">
            <a:avLst>
              <a:gd name="adj1" fmla="val 16060930"/>
              <a:gd name="adj2" fmla="val 5413662"/>
            </a:avLst>
          </a:prstGeom>
          <a:solidFill>
            <a:srgbClr val="009944"/>
          </a:solidFill>
          <a:ln>
            <a:noFill/>
          </a:ln>
        </p:spPr>
        <p:style>
          <a:lnRef idx="2">
            <a:schemeClr val="accent1">
              <a:shade val="50000"/>
            </a:schemeClr>
          </a:lnRef>
          <a:fillRef idx="1">
            <a:schemeClr val="accent1"/>
          </a:fillRef>
          <a:effectRef idx="0">
            <a:schemeClr val="accent1"/>
          </a:effectRef>
          <a:fontRef idx="minor">
            <a:schemeClr val="lt1"/>
          </a:fontRef>
        </p:style>
        <p:txBody>
          <a:bodyPr lIns="95637" tIns="47819" rIns="95637" bIns="47819" rtlCol="0" anchor="ctr"/>
          <a:lstStyle/>
          <a:p>
            <a:pPr algn="ctr"/>
            <a:endParaRPr kumimoji="1" lang="ja-JP" altLang="en-US"/>
          </a:p>
        </p:txBody>
      </p:sp>
      <p:sp>
        <p:nvSpPr>
          <p:cNvPr id="29" name="AutoShape 9"/>
          <p:cNvSpPr>
            <a:spLocks noChangeArrowheads="1"/>
          </p:cNvSpPr>
          <p:nvPr/>
        </p:nvSpPr>
        <p:spPr bwMode="auto">
          <a:xfrm>
            <a:off x="5928092" y="10033441"/>
            <a:ext cx="618759" cy="517896"/>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endParaRPr lang="ja-JP" altLang="en-US"/>
          </a:p>
        </p:txBody>
      </p:sp>
      <p:sp>
        <p:nvSpPr>
          <p:cNvPr id="19" name="角丸四角形 18"/>
          <p:cNvSpPr/>
          <p:nvPr/>
        </p:nvSpPr>
        <p:spPr>
          <a:xfrm>
            <a:off x="71438" y="443461"/>
            <a:ext cx="7052142" cy="1122658"/>
          </a:xfrm>
          <a:prstGeom prst="roundRect">
            <a:avLst>
              <a:gd name="adj" fmla="val 12781"/>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225914" rIns="0" bIns="112957" rtlCol="0" anchor="ctr"/>
          <a:lstStyle/>
          <a:p>
            <a:pPr algn="ctr">
              <a:spcAft>
                <a:spcPts val="400"/>
              </a:spcAft>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～若者雇用促進法に基づく指針が改正されました～</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新規</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学卒</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の募集・採用</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あたり、</a:t>
            </a:r>
            <a:endParaRPr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限定</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正社員制度</a:t>
            </a:r>
            <a:r>
              <a:rPr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の導入を検討しませんか？</a:t>
            </a:r>
            <a:endParaRPr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72058" y="190731"/>
            <a:ext cx="1423038" cy="314580"/>
          </a:xfrm>
          <a:prstGeom prst="rect">
            <a:avLst/>
          </a:prstGeom>
          <a:noFill/>
        </p:spPr>
        <p:txBody>
          <a:bodyPr wrap="square" lIns="95637" tIns="47819" rIns="95637" bIns="47819" rtlCol="0">
            <a:spAutoFit/>
          </a:bodyPr>
          <a:lstStyle/>
          <a:p>
            <a:pPr>
              <a:lnSpc>
                <a:spcPts val="1673"/>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主の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皆さまへ</a:t>
            </a:r>
          </a:p>
        </p:txBody>
      </p:sp>
      <p:sp>
        <p:nvSpPr>
          <p:cNvPr id="32" name="Oval 4"/>
          <p:cNvSpPr>
            <a:spLocks noChangeArrowheads="1"/>
          </p:cNvSpPr>
          <p:nvPr/>
        </p:nvSpPr>
        <p:spPr bwMode="auto">
          <a:xfrm>
            <a:off x="323850" y="-306174"/>
            <a:ext cx="531153" cy="534773"/>
          </a:xfrm>
          <a:prstGeom prst="ellipse">
            <a:avLst/>
          </a:prstGeom>
          <a:solidFill>
            <a:srgbClr val="7030A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3" name="Oval 4"/>
          <p:cNvSpPr>
            <a:spLocks noChangeArrowheads="1"/>
          </p:cNvSpPr>
          <p:nvPr/>
        </p:nvSpPr>
        <p:spPr bwMode="auto">
          <a:xfrm>
            <a:off x="6523068" y="10025244"/>
            <a:ext cx="531153" cy="534773"/>
          </a:xfrm>
          <a:prstGeom prst="ellipse">
            <a:avLst/>
          </a:prstGeom>
          <a:solidFill>
            <a:srgbClr val="7030A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5" name="テキスト ボックス 24"/>
          <p:cNvSpPr txBox="1"/>
          <p:nvPr/>
        </p:nvSpPr>
        <p:spPr>
          <a:xfrm>
            <a:off x="5953322" y="9820136"/>
            <a:ext cx="1336421" cy="261610"/>
          </a:xfrm>
          <a:prstGeom prst="rect">
            <a:avLst/>
          </a:prstGeom>
          <a:noFill/>
        </p:spPr>
        <p:txBody>
          <a:bodyPr wrap="square" rtlCol="0">
            <a:spAutoFit/>
          </a:bodyPr>
          <a:lstStyle/>
          <a:p>
            <a:r>
              <a:rPr kumimoji="1" lang="en-US" altLang="ja-JP" sz="1100" dirty="0" smtClean="0"/>
              <a:t>LL300330</a:t>
            </a:r>
            <a:r>
              <a:rPr kumimoji="1" lang="ja-JP" altLang="en-US" sz="1100" dirty="0" smtClean="0"/>
              <a:t>開若</a:t>
            </a:r>
            <a:r>
              <a:rPr kumimoji="1" lang="en-US" altLang="ja-JP" sz="1100" dirty="0" smtClean="0"/>
              <a:t>01</a:t>
            </a:r>
            <a:endParaRPr kumimoji="1" lang="ja-JP" altLang="en-US" sz="1100" dirty="0"/>
          </a:p>
        </p:txBody>
      </p:sp>
      <p:sp>
        <p:nvSpPr>
          <p:cNvPr id="91" name="正方形/長方形 90"/>
          <p:cNvSpPr/>
          <p:nvPr/>
        </p:nvSpPr>
        <p:spPr>
          <a:xfrm flipH="1">
            <a:off x="66675" y="4545722"/>
            <a:ext cx="144000" cy="612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90" name="テキスト ボックス 89"/>
          <p:cNvSpPr txBox="1"/>
          <p:nvPr/>
        </p:nvSpPr>
        <p:spPr>
          <a:xfrm>
            <a:off x="252000" y="4492169"/>
            <a:ext cx="7102895" cy="746358"/>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学生</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の多様なニーズに応え、企業の人材確保や職場定着を実現するため、</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主</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下記</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２点につ</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いて「若者雇用促進法に基づく</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指針」を改正しました。</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指針の改正について詳しくは、裏面をご参照ください。</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216074" y="5550913"/>
            <a:ext cx="6956080" cy="129614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t" anchorCtr="0"/>
          <a:lstStyle/>
          <a:p>
            <a:pPr marL="285750" indent="-285750">
              <a:buFont typeface="Wingdings" panose="05000000000000000000" pitchFamily="2" charset="2"/>
              <a:buChar char="Ø"/>
            </a:pPr>
            <a:r>
              <a:rPr lang="ja-JP" altLang="en-US" sz="1400" b="1" dirty="0" smtClean="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地域を限定して働ける勤務制度の導入</a:t>
            </a:r>
            <a:endParaRPr lang="en-US" altLang="ja-JP" sz="1400" b="1"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新規</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学卒者等が希望する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働き続けられる</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よう</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、広域的な事業拠点を有する企業は、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一定</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の地域に限定して働ける勤務制度の導入を積極的に検討する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9" name="グラフ 58"/>
          <p:cNvGraphicFramePr/>
          <p:nvPr>
            <p:extLst>
              <p:ext uri="{D42A27DB-BD31-4B8C-83A1-F6EECF244321}">
                <p14:modId xmlns:p14="http://schemas.microsoft.com/office/powerpoint/2010/main" val="1904983102"/>
              </p:ext>
            </p:extLst>
          </p:nvPr>
        </p:nvGraphicFramePr>
        <p:xfrm>
          <a:off x="566210" y="1883403"/>
          <a:ext cx="3697596" cy="250960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p:cNvSpPr txBox="1"/>
          <p:nvPr/>
        </p:nvSpPr>
        <p:spPr>
          <a:xfrm>
            <a:off x="4194000" y="3037520"/>
            <a:ext cx="3457006" cy="904863"/>
          </a:xfrm>
          <a:prstGeom prst="rect">
            <a:avLst/>
          </a:prstGeom>
          <a:noFill/>
        </p:spPr>
        <p:txBody>
          <a:bodyPr wrap="square" rtlCol="0">
            <a:spAutoFit/>
          </a:bodyPr>
          <a:lstStyle/>
          <a:p>
            <a:pPr marL="177800" indent="-177800">
              <a:lnSpc>
                <a:spcPct val="1100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一方、</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地域限定正社員</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を募集して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いる企業は</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全国</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展開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企業で</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14.3%</a:t>
            </a:r>
            <a:r>
              <a:rPr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海外展開企業では</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21.3%</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です。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テキスト ボックス 102"/>
          <p:cNvSpPr txBox="1"/>
          <p:nvPr/>
        </p:nvSpPr>
        <p:spPr>
          <a:xfrm>
            <a:off x="4140000" y="3942383"/>
            <a:ext cx="3594437" cy="461665"/>
          </a:xfrm>
          <a:prstGeom prst="rect">
            <a:avLst/>
          </a:prstGeom>
          <a:noFill/>
        </p:spPr>
        <p:txBody>
          <a:bodyPr wrap="square" rtlCol="0">
            <a:spAutoFit/>
          </a:bodyPr>
          <a:lstStyle/>
          <a:p>
            <a:pPr marL="363538" indent="-363538"/>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出典</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3538" indent="-363538"/>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JILPT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企業の多様な採用に関する調査</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(2017</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363538" indent="-363538"/>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大学生・大学院生の多様な採用に対するニーズ調査</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(2017)</a:t>
            </a:r>
          </a:p>
        </p:txBody>
      </p:sp>
      <p:sp>
        <p:nvSpPr>
          <p:cNvPr id="61" name="パイ 60"/>
          <p:cNvSpPr/>
          <p:nvPr/>
        </p:nvSpPr>
        <p:spPr>
          <a:xfrm rot="16200000">
            <a:off x="1544953" y="2520000"/>
            <a:ext cx="1755843" cy="1716036"/>
          </a:xfrm>
          <a:prstGeom prst="pie">
            <a:avLst>
              <a:gd name="adj1" fmla="val 0"/>
              <a:gd name="adj2" fmla="val 1565273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2" name="四角形吹き出し 61"/>
          <p:cNvSpPr/>
          <p:nvPr/>
        </p:nvSpPr>
        <p:spPr>
          <a:xfrm>
            <a:off x="2880370" y="2514197"/>
            <a:ext cx="1224136" cy="509560"/>
          </a:xfrm>
          <a:prstGeom prst="wedgeRectCallout">
            <a:avLst>
              <a:gd name="adj1" fmla="val -49409"/>
              <a:gd name="adj2" fmla="val 89300"/>
            </a:avLst>
          </a:prstGeom>
          <a:solidFill>
            <a:srgbClr val="0070C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ぜひ応募したい</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24.5%</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四角形吹き出し 62"/>
          <p:cNvSpPr/>
          <p:nvPr/>
        </p:nvSpPr>
        <p:spPr>
          <a:xfrm>
            <a:off x="288321" y="3048259"/>
            <a:ext cx="1224148" cy="469698"/>
          </a:xfrm>
          <a:prstGeom prst="wedgeRectCallout">
            <a:avLst>
              <a:gd name="adj1" fmla="val 61569"/>
              <a:gd name="adj2" fmla="val 27052"/>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応募</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したく</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ない</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7.9</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四角形吹き出し 63"/>
          <p:cNvSpPr/>
          <p:nvPr/>
        </p:nvSpPr>
        <p:spPr>
          <a:xfrm>
            <a:off x="288321" y="2492542"/>
            <a:ext cx="1339205" cy="509560"/>
          </a:xfrm>
          <a:prstGeom prst="wedgeRectCallout">
            <a:avLst>
              <a:gd name="adj1" fmla="val 62430"/>
              <a:gd name="adj2" fmla="val 33538"/>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考えたこと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ない</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19.6</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角丸四角形 70"/>
          <p:cNvSpPr/>
          <p:nvPr/>
        </p:nvSpPr>
        <p:spPr>
          <a:xfrm>
            <a:off x="288082" y="2075223"/>
            <a:ext cx="5320346" cy="34541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kumimoji="1"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新規大卒予定者の</a:t>
            </a:r>
            <a:r>
              <a:rPr kumimoji="1" lang="ja-JP" altLang="en-US" sz="17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地域限定正社員に対する応募</a:t>
            </a:r>
            <a:r>
              <a:rPr lang="ja-JP" altLang="en-US" sz="17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意向</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正方形/長方形 71"/>
          <p:cNvSpPr/>
          <p:nvPr/>
        </p:nvSpPr>
        <p:spPr>
          <a:xfrm>
            <a:off x="72058" y="1837003"/>
            <a:ext cx="7051522" cy="2556000"/>
          </a:xfrm>
          <a:prstGeom prst="rect">
            <a:avLst/>
          </a:prstGeom>
          <a:noFill/>
          <a:ln w="28575">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684000" y="8485243"/>
            <a:ext cx="6389643" cy="830997"/>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春季</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の一括採用が雇用慣行として定着している中</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、「時間をかけて企業研究を行いたい」、「学業への支障や、留学、公務員試験とのスケジュールの重複を回避したい」といった学生の様々なニーズがあることを踏まえ、通年</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採用や秋季採用等、個々の事情に配慮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した柔軟</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な対応を行うことについて積極的に検討する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角丸四角形 1"/>
          <p:cNvSpPr/>
          <p:nvPr/>
        </p:nvSpPr>
        <p:spPr>
          <a:xfrm>
            <a:off x="664412" y="1675839"/>
            <a:ext cx="5414959" cy="322328"/>
          </a:xfrm>
          <a:prstGeom prst="roundRect">
            <a:avLst>
              <a:gd name="adj" fmla="val 50000"/>
            </a:avLst>
          </a:prstGeom>
          <a:solidFill>
            <a:srgbClr val="E7EFF9"/>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pPr algn="ctr"/>
            <a:r>
              <a:rPr lang="ja-JP" altLang="en-US" sz="1600" b="1" dirty="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学生たちの間では、多様なニーズが生まれて</a:t>
            </a:r>
            <a:r>
              <a:rPr lang="ja-JP" altLang="en-US"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います</a:t>
            </a:r>
            <a:r>
              <a:rPr lang="en-US" altLang="ja-JP"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srgbClr val="00808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四角形吹き出し 42"/>
          <p:cNvSpPr/>
          <p:nvPr/>
        </p:nvSpPr>
        <p:spPr>
          <a:xfrm>
            <a:off x="2601663" y="3600899"/>
            <a:ext cx="1502843" cy="629667"/>
          </a:xfrm>
          <a:prstGeom prst="wedgeRectCallout">
            <a:avLst>
              <a:gd name="adj1" fmla="val -68077"/>
              <a:gd name="adj2" fmla="val -17269"/>
            </a:avLst>
          </a:prstGeom>
          <a:solidFill>
            <a:srgbClr val="0070C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処遇に大きな差が</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なければ応募したい</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48.1%</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a:xfrm>
            <a:off x="6139711" y="1710286"/>
            <a:ext cx="799705" cy="799705"/>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lnSpc>
                <a:spcPct val="110000"/>
              </a:lnSpc>
            </a:pP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72.6</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テキスト ボックス 45"/>
          <p:cNvSpPr txBox="1"/>
          <p:nvPr/>
        </p:nvSpPr>
        <p:spPr>
          <a:xfrm>
            <a:off x="4194000" y="2389599"/>
            <a:ext cx="3451121" cy="701731"/>
          </a:xfrm>
          <a:prstGeom prst="rect">
            <a:avLst/>
          </a:prstGeom>
          <a:noFill/>
        </p:spPr>
        <p:txBody>
          <a:bodyPr wrap="square" rtlCol="0">
            <a:spAutoFit/>
          </a:bodyPr>
          <a:lstStyle/>
          <a:p>
            <a:pPr marL="177800" indent="-177800">
              <a:lnSpc>
                <a:spcPct val="1100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就職活動を開始する時点で、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lnSpc>
                <a:spcPct val="1100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地域限定正社員への応募意向がある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lnSpc>
                <a:spcPct val="1100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学生は</a:t>
            </a:r>
            <a:r>
              <a:rPr kumimoji="1" lang="en-US" altLang="ja-JP"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72.6</a:t>
            </a:r>
            <a:r>
              <a:rPr kumimoji="1" lang="ja-JP" altLang="en-US" sz="12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に上ります。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4" name="グループ化 13"/>
          <p:cNvGrpSpPr/>
          <p:nvPr/>
        </p:nvGrpSpPr>
        <p:grpSpPr>
          <a:xfrm>
            <a:off x="5484594" y="2142127"/>
            <a:ext cx="579268" cy="187100"/>
            <a:chOff x="5564848" y="2370253"/>
            <a:chExt cx="579268" cy="187100"/>
          </a:xfrm>
        </p:grpSpPr>
        <p:sp>
          <p:nvSpPr>
            <p:cNvPr id="12" name="山形 11"/>
            <p:cNvSpPr/>
            <p:nvPr/>
          </p:nvSpPr>
          <p:spPr>
            <a:xfrm>
              <a:off x="5564848" y="2370253"/>
              <a:ext cx="216024" cy="187100"/>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山形 47"/>
            <p:cNvSpPr/>
            <p:nvPr/>
          </p:nvSpPr>
          <p:spPr>
            <a:xfrm>
              <a:off x="5753802" y="2370253"/>
              <a:ext cx="216024" cy="187100"/>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山形 48"/>
            <p:cNvSpPr/>
            <p:nvPr/>
          </p:nvSpPr>
          <p:spPr>
            <a:xfrm>
              <a:off x="5928092" y="2370253"/>
              <a:ext cx="216024" cy="187100"/>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16" name="大かっこ 15"/>
          <p:cNvSpPr/>
          <p:nvPr/>
        </p:nvSpPr>
        <p:spPr>
          <a:xfrm>
            <a:off x="589426" y="5856338"/>
            <a:ext cx="6448339" cy="324000"/>
          </a:xfrm>
          <a:prstGeom prst="bracketPair">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5" name="大かっこ 54"/>
          <p:cNvSpPr/>
          <p:nvPr/>
        </p:nvSpPr>
        <p:spPr>
          <a:xfrm>
            <a:off x="589426" y="7106365"/>
            <a:ext cx="6448339" cy="324000"/>
          </a:xfrm>
          <a:prstGeom prst="bracketPair">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6" name="正方形/長方形 55"/>
          <p:cNvSpPr/>
          <p:nvPr/>
        </p:nvSpPr>
        <p:spPr>
          <a:xfrm>
            <a:off x="43834" y="8162951"/>
            <a:ext cx="7095257" cy="28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通年採用や秋季採用の積極的な導入</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正方形/長方形 57"/>
          <p:cNvSpPr/>
          <p:nvPr/>
        </p:nvSpPr>
        <p:spPr>
          <a:xfrm>
            <a:off x="357165" y="9320291"/>
            <a:ext cx="6716478" cy="521766"/>
          </a:xfrm>
          <a:prstGeom prst="rect">
            <a:avLst/>
          </a:prstGeom>
          <a:solidFill>
            <a:srgbClr val="E8F4F8"/>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18000" rtlCol="0" anchor="ctr">
            <a:spAutoFit/>
          </a:bodyPr>
          <a:lstStyle/>
          <a:p>
            <a:pPr marL="252000" indent="-252000"/>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こう</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した様々なニーズに対応した採用活動により</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多様な人材の確保や採用後の早期離職の防止が期待</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0" name="大かっこ 59"/>
          <p:cNvSpPr/>
          <p:nvPr/>
        </p:nvSpPr>
        <p:spPr>
          <a:xfrm>
            <a:off x="589427" y="8522991"/>
            <a:ext cx="6467408" cy="684000"/>
          </a:xfrm>
          <a:prstGeom prst="bracketPair">
            <a:avLst>
              <a:gd name="adj" fmla="val 9109"/>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角丸四角形 46"/>
          <p:cNvSpPr/>
          <p:nvPr/>
        </p:nvSpPr>
        <p:spPr>
          <a:xfrm>
            <a:off x="353832" y="6257957"/>
            <a:ext cx="6684857" cy="521766"/>
          </a:xfrm>
          <a:prstGeom prst="roundRect">
            <a:avLst>
              <a:gd name="adj" fmla="val 0"/>
            </a:avLst>
          </a:prstGeom>
          <a:solidFill>
            <a:srgbClr val="E8F4F8"/>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18000" rtlCol="0" anchor="ctr">
            <a:spAutoFit/>
          </a:bodyPr>
          <a:lstStyle/>
          <a:p>
            <a:pPr marL="252000" indent="-252000"/>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こうしたニーズに応える環境作りに取り組むことで、</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地域の事業運営を支える人材の確保や採用後の職場定着が期待できます。</a:t>
            </a:r>
          </a:p>
        </p:txBody>
      </p:sp>
      <p:sp>
        <p:nvSpPr>
          <p:cNvPr id="50" name="角丸四角形 49"/>
          <p:cNvSpPr/>
          <p:nvPr/>
        </p:nvSpPr>
        <p:spPr>
          <a:xfrm>
            <a:off x="357165" y="7514597"/>
            <a:ext cx="6680600" cy="521766"/>
          </a:xfrm>
          <a:prstGeom prst="roundRect">
            <a:avLst>
              <a:gd name="adj" fmla="val 0"/>
            </a:avLst>
          </a:prstGeom>
          <a:solidFill>
            <a:srgbClr val="E8F4F8"/>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18000" rtlCol="0" anchor="ctr">
            <a:spAutoFit/>
          </a:bodyPr>
          <a:lstStyle/>
          <a:p>
            <a:pPr marL="252000" indent="-252000"/>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こうした情報開示に取り組むことで、</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ミスマッチを理由とした早期離職の防止が期待できます。</a:t>
            </a:r>
          </a:p>
        </p:txBody>
      </p:sp>
    </p:spTree>
    <p:extLst>
      <p:ext uri="{BB962C8B-B14F-4D97-AF65-F5344CB8AC3E}">
        <p14:creationId xmlns:p14="http://schemas.microsoft.com/office/powerpoint/2010/main" val="246498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p:cNvSpPr/>
          <p:nvPr/>
        </p:nvSpPr>
        <p:spPr>
          <a:xfrm>
            <a:off x="72058" y="8141306"/>
            <a:ext cx="7051522" cy="1368000"/>
          </a:xfrm>
          <a:prstGeom prst="rect">
            <a:avLst/>
          </a:prstGeom>
          <a:noFill/>
          <a:ln w="31750">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角丸四角形 35"/>
          <p:cNvSpPr/>
          <p:nvPr/>
        </p:nvSpPr>
        <p:spPr>
          <a:xfrm>
            <a:off x="72059" y="7980142"/>
            <a:ext cx="4392487" cy="322328"/>
          </a:xfrm>
          <a:prstGeom prst="roundRect">
            <a:avLst>
              <a:gd name="adj" fmla="val 50000"/>
            </a:avLst>
          </a:prstGeom>
          <a:solidFill>
            <a:srgbClr val="E7EFF9"/>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pPr algn="ctr"/>
            <a:r>
              <a:rPr lang="en-US" altLang="ja-JP"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1600" b="1" dirty="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限定正社員の導入に</a:t>
            </a:r>
            <a:r>
              <a:rPr lang="ja-JP" altLang="en-US" sz="1600" b="1" dirty="0" smtClean="0">
                <a:solidFill>
                  <a:srgbClr val="008080"/>
                </a:solidFill>
                <a:latin typeface="メイリオ" panose="020B0604030504040204" pitchFamily="50" charset="-128"/>
                <a:ea typeface="メイリオ" panose="020B0604030504040204" pitchFamily="50" charset="-128"/>
                <a:cs typeface="メイリオ" panose="020B0604030504040204" pitchFamily="50" charset="-128"/>
              </a:rPr>
              <a:t>当たって　</a:t>
            </a:r>
            <a:endParaRPr lang="ja-JP" altLang="en-US" sz="1600" b="1" dirty="0">
              <a:solidFill>
                <a:srgbClr val="00808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0" y="9559007"/>
            <a:ext cx="7272858" cy="3812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5637" tIns="47819" rIns="95637" bIns="47819" rtlCol="0" anchor="ctr"/>
          <a:lstStyle/>
          <a:p>
            <a:pPr algn="ct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詳しくは、最寄りの都道府県労働局職業安定部またはハローワークまでお問い合わせください</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737521" y="7464902"/>
            <a:ext cx="5945011" cy="429997"/>
          </a:xfrm>
          <a:prstGeom prst="rect">
            <a:avLst/>
          </a:prstGeom>
          <a:noFill/>
        </p:spPr>
        <p:txBody>
          <a:bodyPr wrap="square" lIns="95637" tIns="47819" rIns="95637" bIns="47819" rtlCol="0">
            <a:spAutoFit/>
          </a:bodyPr>
          <a:lstStyle/>
          <a:p>
            <a:pPr>
              <a:lnSpc>
                <a:spcPts val="1400"/>
              </a:lnSpc>
            </a:pPr>
            <a:r>
              <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指針の全体版に</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ついては</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、以下の厚生</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労働省の</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ホームページからご覧</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10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http</a:t>
            </a:r>
            <a:r>
              <a:rPr lang="en-US" altLang="ja-JP" sz="105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://www.mhlw.go.jp/stf/seisakunitsuite/bunya/0000097679.html</a:t>
            </a:r>
            <a:endParaRPr lang="ja-JP" altLang="ja-JP" sz="1050" dirty="0">
              <a:solidFill>
                <a:schemeClr val="tx1">
                  <a:lumMod val="85000"/>
                  <a:lumOff val="15000"/>
                </a:schemeClr>
              </a:solidFill>
              <a:latin typeface="ＭＳ ゴシック" panose="020B0609070205080204" pitchFamily="49" charset="-128"/>
              <a:ea typeface="ＭＳ ゴシック" panose="020B0609070205080204" pitchFamily="49" charset="-128"/>
            </a:endParaRPr>
          </a:p>
        </p:txBody>
      </p:sp>
      <p:sp>
        <p:nvSpPr>
          <p:cNvPr id="9" name="Text Box 42"/>
          <p:cNvSpPr txBox="1">
            <a:spLocks noChangeArrowheads="1"/>
          </p:cNvSpPr>
          <p:nvPr/>
        </p:nvSpPr>
        <p:spPr bwMode="auto">
          <a:xfrm>
            <a:off x="504163" y="10017759"/>
            <a:ext cx="6552671" cy="312016"/>
          </a:xfrm>
          <a:prstGeom prst="rect">
            <a:avLst/>
          </a:prstGeom>
          <a:noFill/>
          <a:ln w="9525">
            <a:noFill/>
            <a:miter lim="800000"/>
            <a:headEnd/>
            <a:tailEnd/>
          </a:ln>
        </p:spPr>
        <p:txBody>
          <a:bodyPr lIns="37652" tIns="47819" rIns="37652" bIns="47819">
            <a:spAutoFit/>
          </a:bodyPr>
          <a:lstStyle/>
          <a:p>
            <a:pPr algn="ctr">
              <a:defRPr/>
            </a:pPr>
            <a:r>
              <a:rPr lang="ja-JP" altLang="en-US" sz="1400" spc="-21" dirty="0">
                <a:latin typeface="メイリオ" panose="020B0604030504040204" pitchFamily="50" charset="-128"/>
                <a:ea typeface="メイリオ" panose="020B0604030504040204" pitchFamily="50" charset="-128"/>
                <a:cs typeface="メイリオ" panose="020B0604030504040204" pitchFamily="50" charset="-128"/>
              </a:rPr>
              <a:t>厚生労働省・都道府県労働局・ハローワーク</a:t>
            </a:r>
          </a:p>
        </p:txBody>
      </p:sp>
      <p:pic>
        <p:nvPicPr>
          <p:cNvPr id="10" name="図 30" descr="マーク最小.jpg"/>
          <p:cNvPicPr>
            <a:picLocks noChangeAspect="1"/>
          </p:cNvPicPr>
          <p:nvPr/>
        </p:nvPicPr>
        <p:blipFill>
          <a:blip r:embed="rId3" cstate="print"/>
          <a:srcRect/>
          <a:stretch>
            <a:fillRect/>
          </a:stretch>
        </p:blipFill>
        <p:spPr bwMode="auto">
          <a:xfrm>
            <a:off x="1660628" y="9991055"/>
            <a:ext cx="301428" cy="291612"/>
          </a:xfrm>
          <a:prstGeom prst="rect">
            <a:avLst/>
          </a:prstGeom>
          <a:noFill/>
          <a:ln w="9525">
            <a:noFill/>
            <a:miter lim="800000"/>
            <a:headEnd/>
            <a:tailEnd/>
          </a:ln>
        </p:spPr>
      </p:pic>
      <p:sp>
        <p:nvSpPr>
          <p:cNvPr id="24" name="角丸四角形 23"/>
          <p:cNvSpPr/>
          <p:nvPr/>
        </p:nvSpPr>
        <p:spPr>
          <a:xfrm>
            <a:off x="284205" y="1980278"/>
            <a:ext cx="6844637" cy="532859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5637" tIns="47819" rIns="95637" bIns="47819" rtlCol="0" anchor="t"/>
          <a:lstStyle/>
          <a:p>
            <a:pPr>
              <a:lnSpc>
                <a:spcPct val="120000"/>
              </a:lnSpc>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第二　事業主等が青少年の募集及び採用に当たって講ずべき措置</a:t>
            </a:r>
          </a:p>
          <a:p>
            <a:pPr>
              <a:lnSpc>
                <a:spcPct val="120000"/>
              </a:lnSpc>
            </a:pPr>
            <a:endParaRPr lang="en-US" altLang="ja-JP" sz="8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三</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意欲・能力に応じた就職機会の提供等　</a:t>
            </a:r>
          </a:p>
          <a:p>
            <a:pPr>
              <a:lnSpc>
                <a:spcPct val="120000"/>
              </a:lnSpc>
              <a:spcBef>
                <a:spcPts val="600"/>
              </a:spcBef>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（二</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学校</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等の新規卒業予定者に係る採用方法</a:t>
            </a:r>
          </a:p>
          <a:p>
            <a:pPr>
              <a:lnSpc>
                <a:spcPct val="120000"/>
              </a:lnSpc>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イ</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通年採用や秋季採用の積極的な</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導入</a:t>
            </a:r>
            <a:endPar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450850" indent="-450850">
              <a:lnSpc>
                <a:spcPct val="120000"/>
              </a:lnSpc>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学校</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等の新規卒業予定者の採用時期については、春季の一括採用が雇用慣行として定着しているところであるが、何らかの理由により当該時期を逸した青少年に対しても応募の機会を提供する観点から、通年採用や秋季採用の導入等の個々の事情に配慮した柔軟な対応を積極的に検討すること。</a:t>
            </a:r>
          </a:p>
          <a:p>
            <a:pPr>
              <a:lnSpc>
                <a:spcPct val="120000"/>
              </a:lnSpc>
            </a:pPr>
            <a:endParaRPr lang="en-US" altLang="ja-JP" sz="8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四</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学校卒業見込者等が希望する地域等で働ける環境の</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lnSpc>
                <a:spcPct val="120000"/>
              </a:lnSpc>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青少年が、希望する働き方を選択し、自ら主体的・継続的なキャリア形成を図ることを可能とするためには、より柔軟かつ多様な就業機会の選択肢が必要である。特に、仕事と生活の調和等の観点から、学校卒業段階で希望する地域で就職機会を得、その地域において中長期的にキャリア形成ができる環境整備が求められる。このため、事業主は、</a:t>
            </a:r>
            <a:r>
              <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ICT</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利活用の可能性も検討しつつ、次に掲げる措置を講ずるよう努めること。</a:t>
            </a:r>
          </a:p>
          <a:p>
            <a:pPr>
              <a:lnSpc>
                <a:spcPct val="120000"/>
              </a:lnSpc>
              <a:spcBef>
                <a:spcPts val="600"/>
              </a:spcBef>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（一</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地域</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を限定して働ける勤務制度の積極的な導入</a:t>
            </a:r>
          </a:p>
          <a:p>
            <a:pPr marL="450850">
              <a:lnSpc>
                <a:spcPct val="120000"/>
              </a:lnSpc>
            </a:pP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学校</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卒業見込者等が一定の地域において働き続けることができるよう、広域的な事業拠点を有する企業は、一定の地域に限定して働ける勤務制度の導入を積極的に検討すること。</a:t>
            </a:r>
          </a:p>
          <a:p>
            <a:pPr>
              <a:lnSpc>
                <a:spcPct val="120000"/>
              </a:lnSpc>
              <a:spcBef>
                <a:spcPts val="600"/>
              </a:spcBef>
            </a:pP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（二</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キャリア</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展望に係る情報開示</a:t>
            </a:r>
          </a:p>
          <a:p>
            <a:pPr marL="450850">
              <a:lnSpc>
                <a:spcPct val="120000"/>
              </a:lnSpc>
            </a:pP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学校</a:t>
            </a:r>
            <a:r>
              <a:rPr lang="ja-JP" altLang="en-US"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卒業見込者等が適職を選択し、安定的に働き続けることができるよう、採用後の就業場所や職務内容等を限定した採用区分については、それぞれの選択肢ごとのキャリア形成の見通しなど、将来のキャリア展望に係る情報開示を積極的に行うこと。</a:t>
            </a:r>
          </a:p>
        </p:txBody>
      </p:sp>
      <p:sp>
        <p:nvSpPr>
          <p:cNvPr id="31" name="角丸四角形 30"/>
          <p:cNvSpPr/>
          <p:nvPr/>
        </p:nvSpPr>
        <p:spPr>
          <a:xfrm>
            <a:off x="274915" y="8393050"/>
            <a:ext cx="6709911" cy="1021941"/>
          </a:xfrm>
          <a:prstGeom prst="roundRect">
            <a:avLst>
              <a:gd name="adj" fmla="val 58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5637" tIns="47819" rIns="95637" bIns="47819" rtlCol="0" anchor="t"/>
          <a:lstStyle/>
          <a:p>
            <a:pPr indent="177800">
              <a:lnSpc>
                <a:spcPct val="1100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労働省では、地域限定正社員をはじめとした「</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多様な正社員</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」に関して、労使</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等関係者が参照することができる「雇用管理上の留意事項」</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をホームページで公表し</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ています</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ct val="110000"/>
              </a:lnSpc>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地域限定正社員の導入に当たっては、以下のページを参照ください。</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ct val="110000"/>
              </a:lnSpc>
            </a:pP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http</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://www.mhlw.go.jp/stf/seisakunitsuite/bunya/tayounaseisyain.html</a:t>
            </a: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234000" y="417203"/>
            <a:ext cx="6840759" cy="1199438"/>
          </a:xfrm>
          <a:prstGeom prst="rect">
            <a:avLst/>
          </a:prstGeom>
          <a:noFill/>
        </p:spPr>
        <p:txBody>
          <a:bodyPr wrap="square" lIns="95637" tIns="47819" rIns="95637" bIns="47819" rtlCol="0">
            <a:spAutoFit/>
          </a:bodyPr>
          <a:lstStyle/>
          <a:p>
            <a:pPr>
              <a:lnSpc>
                <a:spcPts val="1600"/>
              </a:lnSpc>
              <a:spcBef>
                <a:spcPts val="600"/>
              </a:spcBef>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青少年の雇用の促進等に関する法律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」に基づき、事業主、特定地方公共団体、職業紹介事業者などをはじめ、関係者が適切に対処するための指針が、平成</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年３月に改正されました。</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ts val="1600"/>
              </a:lnSpc>
              <a:spcBef>
                <a:spcPts val="600"/>
              </a:spcBef>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今回の指針</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改正は、働き方改革実行計画に示された「単線型の日本のキャリアパスを変える取組」の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一環</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として、新規</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学卒者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等が希望する地域等で働くことができ、仕事と生活の調和が図られる環境を整備し、企業の人材確保や職場定着を実現することを目的としています。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53464" y="1638127"/>
            <a:ext cx="7095257" cy="28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zh-TW"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指針本文（抜粋）</a:t>
            </a:r>
          </a:p>
        </p:txBody>
      </p:sp>
      <p:sp>
        <p:nvSpPr>
          <p:cNvPr id="33" name="正方形/長方形 32"/>
          <p:cNvSpPr/>
          <p:nvPr/>
        </p:nvSpPr>
        <p:spPr>
          <a:xfrm flipH="1">
            <a:off x="66674" y="162119"/>
            <a:ext cx="144000" cy="1404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34" name="テキスト ボックス 33"/>
          <p:cNvSpPr txBox="1"/>
          <p:nvPr/>
        </p:nvSpPr>
        <p:spPr>
          <a:xfrm>
            <a:off x="144066" y="125959"/>
            <a:ext cx="7102895" cy="338554"/>
          </a:xfrm>
          <a:prstGeom prst="rect">
            <a:avLst/>
          </a:prstGeom>
          <a:noFill/>
        </p:spPr>
        <p:txBody>
          <a:bodyPr wrap="square" rtlCol="0">
            <a:spAutoFit/>
          </a:bodyPr>
          <a:lstStyle/>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若者雇用促進法に基づく</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指針」の改正について</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36133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5586</TotalTime>
  <Words>670</Words>
  <Application>Microsoft Office PowerPoint</Application>
  <PresentationFormat>ユーザー設定</PresentationFormat>
  <Paragraphs>70</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藤田 里左子(fujita-risako)</dc:creator>
  <cp:lastModifiedBy>三重県</cp:lastModifiedBy>
  <cp:revision>420</cp:revision>
  <cp:lastPrinted>2018-03-22T07:15:06Z</cp:lastPrinted>
  <dcterms:created xsi:type="dcterms:W3CDTF">2015-08-06T04:22:35Z</dcterms:created>
  <dcterms:modified xsi:type="dcterms:W3CDTF">2018-05-27T23:57:06Z</dcterms:modified>
</cp:coreProperties>
</file>