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Lst>
  <p:notesMasterIdLst>
    <p:notesMasterId r:id="rId58"/>
  </p:notesMasterIdLst>
  <p:handoutMasterIdLst>
    <p:handoutMasterId r:id="rId59"/>
  </p:handoutMasterIdLst>
  <p:sldIdLst>
    <p:sldId id="392" r:id="rId3"/>
    <p:sldId id="393" r:id="rId4"/>
    <p:sldId id="394" r:id="rId5"/>
    <p:sldId id="391" r:id="rId6"/>
    <p:sldId id="374" r:id="rId7"/>
    <p:sldId id="395" r:id="rId8"/>
    <p:sldId id="430" r:id="rId9"/>
    <p:sldId id="397" r:id="rId10"/>
    <p:sldId id="398" r:id="rId11"/>
    <p:sldId id="431" r:id="rId12"/>
    <p:sldId id="376" r:id="rId13"/>
    <p:sldId id="399" r:id="rId14"/>
    <p:sldId id="400" r:id="rId15"/>
    <p:sldId id="444" r:id="rId16"/>
    <p:sldId id="379" r:id="rId17"/>
    <p:sldId id="432" r:id="rId18"/>
    <p:sldId id="380" r:id="rId19"/>
    <p:sldId id="445" r:id="rId20"/>
    <p:sldId id="433" r:id="rId21"/>
    <p:sldId id="402" r:id="rId22"/>
    <p:sldId id="417" r:id="rId23"/>
    <p:sldId id="418" r:id="rId24"/>
    <p:sldId id="419" r:id="rId25"/>
    <p:sldId id="383" r:id="rId26"/>
    <p:sldId id="385" r:id="rId27"/>
    <p:sldId id="437" r:id="rId28"/>
    <p:sldId id="438" r:id="rId29"/>
    <p:sldId id="407" r:id="rId30"/>
    <p:sldId id="408" r:id="rId31"/>
    <p:sldId id="409" r:id="rId32"/>
    <p:sldId id="410" r:id="rId33"/>
    <p:sldId id="446" r:id="rId34"/>
    <p:sldId id="447" r:id="rId35"/>
    <p:sldId id="448" r:id="rId36"/>
    <p:sldId id="403" r:id="rId37"/>
    <p:sldId id="386" r:id="rId38"/>
    <p:sldId id="422" r:id="rId39"/>
    <p:sldId id="420" r:id="rId40"/>
    <p:sldId id="411" r:id="rId41"/>
    <p:sldId id="436" r:id="rId42"/>
    <p:sldId id="439" r:id="rId43"/>
    <p:sldId id="442" r:id="rId44"/>
    <p:sldId id="440" r:id="rId45"/>
    <p:sldId id="441" r:id="rId46"/>
    <p:sldId id="423" r:id="rId47"/>
    <p:sldId id="424" r:id="rId48"/>
    <p:sldId id="428" r:id="rId49"/>
    <p:sldId id="429" r:id="rId50"/>
    <p:sldId id="425" r:id="rId51"/>
    <p:sldId id="414" r:id="rId52"/>
    <p:sldId id="435" r:id="rId53"/>
    <p:sldId id="449" r:id="rId54"/>
    <p:sldId id="413" r:id="rId55"/>
    <p:sldId id="389" r:id="rId56"/>
    <p:sldId id="443" r:id="rId5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57E7"/>
    <a:srgbClr val="D05400"/>
    <a:srgbClr val="9966FF"/>
    <a:srgbClr val="DBC9FF"/>
    <a:srgbClr val="7145ED"/>
    <a:srgbClr val="D6C1FF"/>
    <a:srgbClr val="CAAFFF"/>
    <a:srgbClr val="B48FFF"/>
    <a:srgbClr val="FF66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82" autoAdjust="0"/>
    <p:restoredTop sz="86691" autoAdjust="0"/>
  </p:normalViewPr>
  <p:slideViewPr>
    <p:cSldViewPr snapToGrid="0">
      <p:cViewPr>
        <p:scale>
          <a:sx n="66" d="100"/>
          <a:sy n="66" d="100"/>
        </p:scale>
        <p:origin x="-139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60" d="100"/>
          <a:sy n="60" d="100"/>
        </p:scale>
        <p:origin x="-2838" y="-28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990" cy="496427"/>
          </a:xfrm>
          <a:prstGeom prst="rect">
            <a:avLst/>
          </a:prstGeom>
        </p:spPr>
        <p:txBody>
          <a:bodyPr vert="horz" lIns="88334" tIns="44167" rIns="88334" bIns="4416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689" y="2"/>
            <a:ext cx="2949990" cy="496427"/>
          </a:xfrm>
          <a:prstGeom prst="rect">
            <a:avLst/>
          </a:prstGeom>
        </p:spPr>
        <p:txBody>
          <a:bodyPr vert="horz" lIns="88334" tIns="44167" rIns="88334" bIns="44167" rtlCol="0"/>
          <a:lstStyle>
            <a:lvl1pPr algn="r">
              <a:defRPr sz="1200"/>
            </a:lvl1pPr>
          </a:lstStyle>
          <a:p>
            <a:fld id="{0F19CDA0-71D0-45B4-B14C-500F6DF90788}" type="datetimeFigureOut">
              <a:rPr kumimoji="1" lang="ja-JP" altLang="en-US" smtClean="0"/>
              <a:t>2016/12/13</a:t>
            </a:fld>
            <a:endParaRPr kumimoji="1" lang="ja-JP" altLang="en-US"/>
          </a:p>
        </p:txBody>
      </p:sp>
      <p:sp>
        <p:nvSpPr>
          <p:cNvPr id="4" name="フッター プレースホルダー 3"/>
          <p:cNvSpPr>
            <a:spLocks noGrp="1"/>
          </p:cNvSpPr>
          <p:nvPr>
            <p:ph type="ftr" sz="quarter" idx="2"/>
          </p:nvPr>
        </p:nvSpPr>
        <p:spPr>
          <a:xfrm>
            <a:off x="1" y="9441369"/>
            <a:ext cx="2949990" cy="496427"/>
          </a:xfrm>
          <a:prstGeom prst="rect">
            <a:avLst/>
          </a:prstGeom>
        </p:spPr>
        <p:txBody>
          <a:bodyPr vert="horz" lIns="88334" tIns="44167" rIns="88334" bIns="4416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689" y="9441369"/>
            <a:ext cx="2949990" cy="496427"/>
          </a:xfrm>
          <a:prstGeom prst="rect">
            <a:avLst/>
          </a:prstGeom>
        </p:spPr>
        <p:txBody>
          <a:bodyPr vert="horz" lIns="88334" tIns="44167" rIns="88334" bIns="44167" rtlCol="0" anchor="b"/>
          <a:lstStyle>
            <a:lvl1pPr algn="r">
              <a:defRPr sz="1200"/>
            </a:lvl1pPr>
          </a:lstStyle>
          <a:p>
            <a:fld id="{7A084524-4641-4AF1-A985-F79E48B78216}" type="slidenum">
              <a:rPr kumimoji="1" lang="ja-JP" altLang="en-US" smtClean="0"/>
              <a:t>‹#›</a:t>
            </a:fld>
            <a:endParaRPr kumimoji="1" lang="ja-JP" altLang="en-US"/>
          </a:p>
        </p:txBody>
      </p:sp>
    </p:spTree>
    <p:extLst>
      <p:ext uri="{BB962C8B-B14F-4D97-AF65-F5344CB8AC3E}">
        <p14:creationId xmlns:p14="http://schemas.microsoft.com/office/powerpoint/2010/main" val="3547766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93"/>
          </a:xfrm>
          <a:prstGeom prst="rect">
            <a:avLst/>
          </a:prstGeom>
        </p:spPr>
        <p:txBody>
          <a:bodyPr vert="horz" lIns="95684" tIns="47842" rIns="95684" bIns="47842"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5684" tIns="47842" rIns="95684" bIns="47842" rtlCol="0"/>
          <a:lstStyle>
            <a:lvl1pPr algn="r">
              <a:defRPr sz="1300"/>
            </a:lvl1pPr>
          </a:lstStyle>
          <a:p>
            <a:fld id="{2D12496B-A7F6-4AFB-BED1-D937F78188CC}" type="datetimeFigureOut">
              <a:rPr kumimoji="1" lang="ja-JP" altLang="en-US" smtClean="0"/>
              <a:t>2016/12/13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5684" tIns="47842" rIns="95684" bIns="47842" rtlCol="0" anchor="ctr"/>
          <a:lstStyle/>
          <a:p>
            <a:endParaRPr lang="ja-JP" altLang="en-US"/>
          </a:p>
        </p:txBody>
      </p:sp>
      <p:sp>
        <p:nvSpPr>
          <p:cNvPr id="5" name="ノート プレースホルダー 4"/>
          <p:cNvSpPr>
            <a:spLocks noGrp="1"/>
          </p:cNvSpPr>
          <p:nvPr>
            <p:ph type="body" sz="quarter" idx="3"/>
          </p:nvPr>
        </p:nvSpPr>
        <p:spPr>
          <a:xfrm>
            <a:off x="680720" y="4783308"/>
            <a:ext cx="5445760" cy="3913614"/>
          </a:xfrm>
          <a:prstGeom prst="rect">
            <a:avLst/>
          </a:prstGeom>
        </p:spPr>
        <p:txBody>
          <a:bodyPr vert="horz" lIns="95684" tIns="47842" rIns="95684" bIns="4784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786" cy="498692"/>
          </a:xfrm>
          <a:prstGeom prst="rect">
            <a:avLst/>
          </a:prstGeom>
        </p:spPr>
        <p:txBody>
          <a:bodyPr vert="horz" lIns="95684" tIns="47842" rIns="95684" bIns="4784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6" cy="498692"/>
          </a:xfrm>
          <a:prstGeom prst="rect">
            <a:avLst/>
          </a:prstGeom>
        </p:spPr>
        <p:txBody>
          <a:bodyPr vert="horz" lIns="95684" tIns="47842" rIns="95684" bIns="47842" rtlCol="0" anchor="b"/>
          <a:lstStyle>
            <a:lvl1pPr algn="r">
              <a:defRPr sz="1300"/>
            </a:lvl1pPr>
          </a:lstStyle>
          <a:p>
            <a:fld id="{26C27360-EE23-4BBF-8CE7-9CD39F5CF568}" type="slidenum">
              <a:rPr kumimoji="1" lang="ja-JP" altLang="en-US" smtClean="0"/>
              <a:t>‹#›</a:t>
            </a:fld>
            <a:endParaRPr kumimoji="1" lang="ja-JP" altLang="en-US"/>
          </a:p>
        </p:txBody>
      </p:sp>
    </p:spTree>
    <p:extLst>
      <p:ext uri="{BB962C8B-B14F-4D97-AF65-F5344CB8AC3E}">
        <p14:creationId xmlns:p14="http://schemas.microsoft.com/office/powerpoint/2010/main" val="34302633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65200"/>
            <a:ext cx="4840287" cy="3632200"/>
          </a:xfrm>
        </p:spPr>
      </p:sp>
    </p:spTree>
    <p:extLst>
      <p:ext uri="{BB962C8B-B14F-4D97-AF65-F5344CB8AC3E}">
        <p14:creationId xmlns:p14="http://schemas.microsoft.com/office/powerpoint/2010/main" val="1288555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8850" y="949325"/>
            <a:ext cx="4864100" cy="3648075"/>
          </a:xfrm>
        </p:spPr>
      </p:sp>
      <p:sp>
        <p:nvSpPr>
          <p:cNvPr id="3" name="ノート プレースホルダー 2"/>
          <p:cNvSpPr>
            <a:spLocks noGrp="1"/>
          </p:cNvSpPr>
          <p:nvPr>
            <p:ph type="body" idx="1"/>
          </p:nvPr>
        </p:nvSpPr>
        <p:spPr>
          <a:xfrm>
            <a:off x="784719" y="4735713"/>
            <a:ext cx="5133764"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必要性についての定期的な評価</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・カンファレンスの時間の確保と周知方法の検討：（時間、回数、人数など）</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・他職種の参加：特に、ふらつきなどが生じている場合、リハビリスタッフなどから状況</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とゴールについて聴きながら評価するのもよい。（毎回でなくてもよいかもしれない）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・万が一、身体拘束が必要と判断した場合も、漫然と継続しないような取り組み</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治療が優先される時期と</a:t>
            </a:r>
            <a:r>
              <a:rPr lang="en-US" altLang="ja-JP" dirty="0">
                <a:latin typeface="Meiryo UI" panose="020B0604030504040204" pitchFamily="50" charset="-128"/>
                <a:ea typeface="Meiryo UI" panose="020B0604030504040204" pitchFamily="50" charset="-128"/>
                <a:cs typeface="Meiryo UI" panose="020B0604030504040204" pitchFamily="50" charset="-128"/>
              </a:rPr>
              <a:t>ADL</a:t>
            </a:r>
            <a:r>
              <a:rPr lang="ja-JP" altLang="en-US" dirty="0">
                <a:latin typeface="Meiryo UI" panose="020B0604030504040204" pitchFamily="50" charset="-128"/>
                <a:ea typeface="Meiryo UI" panose="020B0604030504040204" pitchFamily="50" charset="-128"/>
                <a:cs typeface="Meiryo UI" panose="020B0604030504040204" pitchFamily="50" charset="-128"/>
              </a:rPr>
              <a:t>拡大を目指す時期を見極める ⇒ 複数での評価</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と身体拘束解除の視点での観察が重要となる。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・身体拘束以外の事故予防の対策、ケアを積極的に進める</a:t>
            </a: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例：点滴ルートに触っている：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点滴が漏れて痛かった？テープが痒い？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観察を行い、早めにキャッチ</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する。</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むやみに制止せず、可能であれば</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触っている理由を考えてみる（聞いてみる）。身体全体の掻痒感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保湿を行う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車椅子から立ち上がろうとする：車椅子に長時間座っていると疲れる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本来車椅子は移送用のもの。単に腰が痛かっただけかもしれない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普通の椅子の方がよいかもしれない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90872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1388" y="965200"/>
            <a:ext cx="4819650" cy="3616325"/>
          </a:xfrm>
        </p:spPr>
      </p:sp>
      <p:sp>
        <p:nvSpPr>
          <p:cNvPr id="3" name="ノート プレースホルダー 2"/>
          <p:cNvSpPr>
            <a:spLocks noGrp="1"/>
          </p:cNvSpPr>
          <p:nvPr>
            <p:ph type="body" idx="1"/>
          </p:nvPr>
        </p:nvSpPr>
        <p:spPr>
          <a:xfrm>
            <a:off x="983262" y="4783308"/>
            <a:ext cx="4916312"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必要</a:t>
            </a:r>
            <a:r>
              <a:rPr lang="ja-JP" altLang="en-US" dirty="0">
                <a:latin typeface="Meiryo UI" panose="020B0604030504040204" pitchFamily="50" charset="-128"/>
                <a:ea typeface="Meiryo UI" panose="020B0604030504040204" pitchFamily="50" charset="-128"/>
                <a:cs typeface="Meiryo UI" panose="020B0604030504040204" pitchFamily="50" charset="-128"/>
              </a:rPr>
              <a:t>なのは実際に起きた事故を認知症ケアの視点で振り返ることである。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dirty="0">
                <a:latin typeface="Meiryo UI" panose="020B0604030504040204" pitchFamily="50" charset="-128"/>
                <a:ea typeface="Meiryo UI" panose="020B0604030504040204" pitchFamily="50" charset="-128"/>
                <a:cs typeface="Meiryo UI" panose="020B0604030504040204" pitchFamily="50" charset="-128"/>
              </a:rPr>
              <a:t>患者がそうならないように、</a:t>
            </a:r>
            <a:r>
              <a:rPr lang="ja-JP" altLang="en-US" u="sng" dirty="0">
                <a:latin typeface="Meiryo UI" panose="020B0604030504040204" pitchFamily="50" charset="-128"/>
                <a:ea typeface="Meiryo UI" panose="020B0604030504040204" pitchFamily="50" charset="-128"/>
                <a:cs typeface="Meiryo UI" panose="020B0604030504040204" pitchFamily="50" charset="-128"/>
              </a:rPr>
              <a:t>先回りしたケア</a:t>
            </a:r>
            <a:r>
              <a:rPr lang="ja-JP" altLang="en-US" dirty="0">
                <a:latin typeface="Meiryo UI" panose="020B0604030504040204" pitchFamily="50" charset="-128"/>
                <a:ea typeface="Meiryo UI" panose="020B0604030504040204" pitchFamily="50" charset="-128"/>
                <a:cs typeface="Meiryo UI" panose="020B0604030504040204" pitchFamily="50" charset="-128"/>
              </a:rPr>
              <a:t>として、何が必要だったのかを振り返る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認知症の知識を学ぶことでリスクにつながる行動を</a:t>
            </a:r>
            <a:r>
              <a:rPr lang="ja-JP" altLang="ja-JP" u="sng" dirty="0" smtClean="0">
                <a:latin typeface="Meiryo UI" panose="020B0604030504040204" pitchFamily="50" charset="-128"/>
                <a:ea typeface="Meiryo UI" panose="020B0604030504040204" pitchFamily="50" charset="-128"/>
                <a:cs typeface="Meiryo UI" panose="020B0604030504040204" pitchFamily="50" charset="-128"/>
              </a:rPr>
              <a:t>予測</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し、そうならないよう先回りしたケアを実践することでリスクは回避される。</a:t>
            </a:r>
            <a:endParaRPr kumimoji="1"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9963" y="949325"/>
            <a:ext cx="4822825" cy="3617913"/>
          </a:xfrm>
        </p:spPr>
      </p:sp>
      <p:sp>
        <p:nvSpPr>
          <p:cNvPr id="3" name="ノート プレースホルダー 2"/>
          <p:cNvSpPr>
            <a:spLocks noGrp="1"/>
          </p:cNvSpPr>
          <p:nvPr>
            <p:ph type="body" idx="1"/>
          </p:nvPr>
        </p:nvSpPr>
        <p:spPr>
          <a:xfrm>
            <a:off x="917081" y="4783308"/>
            <a:ext cx="5020311"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自部署の事故のデータから認知症およびせん妄患者に関連したデータを抽出し自部署の傾向を把握する。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kern="100" dirty="0" smtClean="0">
                <a:latin typeface="Meiryo UI" panose="020B0604030504040204" pitchFamily="50" charset="-128"/>
                <a:ea typeface="Meiryo UI" panose="020B0604030504040204" pitchFamily="50" charset="-128"/>
                <a:cs typeface="Meiryo UI" panose="020B0604030504040204" pitchFamily="50" charset="-128"/>
              </a:rPr>
              <a:t>①「認知症の中核症状に関連した危険行動」</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kern="100" dirty="0" smtClean="0">
                <a:latin typeface="Meiryo UI" panose="020B0604030504040204" pitchFamily="50" charset="-128"/>
                <a:ea typeface="Meiryo UI" panose="020B0604030504040204" pitchFamily="50" charset="-128"/>
                <a:cs typeface="Meiryo UI" panose="020B0604030504040204" pitchFamily="50" charset="-128"/>
              </a:rPr>
              <a:t>②「医療者の行動にともなう事故」</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に分けて分析することで、しっかりとその患者の認知症およびせん妄のアセスメントができていたか？どこが不足していたか？について、振り返り、患者の行動によるものだけでなく、看護師の姿勢の振り返りにも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75589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0763" y="995363"/>
            <a:ext cx="4802187" cy="3602037"/>
          </a:xfrm>
        </p:spPr>
      </p:sp>
      <p:sp>
        <p:nvSpPr>
          <p:cNvPr id="3" name="ノート プレースホルダー 2"/>
          <p:cNvSpPr>
            <a:spLocks noGrp="1"/>
          </p:cNvSpPr>
          <p:nvPr>
            <p:ph type="body" idx="1"/>
          </p:nvPr>
        </p:nvSpPr>
        <p:spPr>
          <a:xfrm>
            <a:off x="841444" y="4783308"/>
            <a:ext cx="5114855"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「リスク回避に必要なケア」⇒このケアを行うことで、このような事故が回避できる。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例：腹部ドレーン自己抜去 →</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おむつによるムレを予防することで、掻痒感が改善される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皮膚の乾燥を防ぐ（保湿ケア）</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点滴の自己抜去 →</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刺入部のテープかぶれや、発赤、漏れを早期に発見する。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なぜ触っているのかをまずは観察する。など</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例：せん妄を発症している患者への薬の提供ミス → </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せん妄の特徴である注意障害があると、他者の話を理解することが困難</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になる。看護師が人を間違えて「○○さんですか？」と違う患者の名前を</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言うが</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患者は注意障害があるために「はい」と答えてしまった。</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せん妄の症状の特徴を理解し、確認の方法を怠らないようにする。</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b="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49325"/>
            <a:ext cx="4840287" cy="3632200"/>
          </a:xfrm>
        </p:spPr>
      </p:sp>
      <p:sp>
        <p:nvSpPr>
          <p:cNvPr id="3" name="ノート プレースホルダー 2"/>
          <p:cNvSpPr>
            <a:spLocks noGrp="1"/>
          </p:cNvSpPr>
          <p:nvPr>
            <p:ph type="body" idx="1"/>
          </p:nvPr>
        </p:nvSpPr>
        <p:spPr>
          <a:xfrm>
            <a:off x="926536" y="4783307"/>
            <a:ext cx="4821767" cy="3736126"/>
          </a:xfrm>
        </p:spPr>
        <p:txBody>
          <a:bodyPr/>
          <a:lstStyle/>
          <a:p>
            <a:pPr defTabSz="911229">
              <a:lnSpc>
                <a:spcPts val="1894"/>
              </a:lnSpc>
              <a:defRPr/>
            </a:pP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「認知症ケアと医療安全」を関連付けた研修の企画</a:t>
            </a:r>
            <a:endParaRPr lang="en-US" altLang="ja-JP"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研修体系：院内と病棟内に分けられる</a:t>
            </a:r>
            <a:endParaRPr lang="en-US" altLang="ja-JP"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院内 ⇒ 特に、</a:t>
            </a:r>
            <a:r>
              <a:rPr lang="ja-JP" altLang="ja-JP" dirty="0">
                <a:latin typeface="Meiryo UI" panose="020B0604030504040204" pitchFamily="50" charset="-128"/>
                <a:ea typeface="Meiryo UI" panose="020B0604030504040204" pitchFamily="50" charset="-128"/>
                <a:cs typeface="Meiryo UI" panose="020B0604030504040204" pitchFamily="50" charset="-128"/>
              </a:rPr>
              <a:t>リスク委員会</a:t>
            </a:r>
            <a:r>
              <a:rPr lang="ja-JP" altLang="en-US" dirty="0">
                <a:latin typeface="Meiryo UI" panose="020B0604030504040204" pitchFamily="50" charset="-128"/>
                <a:ea typeface="Meiryo UI" panose="020B0604030504040204" pitchFamily="50" charset="-128"/>
                <a:cs typeface="Meiryo UI" panose="020B0604030504040204" pitchFamily="50" charset="-128"/>
              </a:rPr>
              <a:t>が認知症患者の医療事故のデータをもとに、</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企画運営するのもよい。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ja-JP" u="sng" kern="100" dirty="0">
                <a:latin typeface="Meiryo UI" panose="020B0604030504040204" pitchFamily="50" charset="-128"/>
                <a:ea typeface="Meiryo UI" panose="020B0604030504040204" pitchFamily="50" charset="-128"/>
                <a:cs typeface="Meiryo UI" panose="020B0604030504040204" pitchFamily="50" charset="-128"/>
              </a:rPr>
              <a:t>全職員が受講</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するシステム</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があるとよい</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病棟内：</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OJT</a:t>
            </a: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カンファレンスの時間の中に、例えば「行動制限中の患者の評価</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カンファレンス」の曜日を設け、日勤者で話し合う　など</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事例検討会では、認知症患者のケースで大変だったケースだけ</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でなく、よかったケースも検討するとよい。</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1550" y="965200"/>
            <a:ext cx="4819650" cy="3616325"/>
          </a:xfrm>
        </p:spPr>
      </p:sp>
      <p:sp>
        <p:nvSpPr>
          <p:cNvPr id="3" name="ノート プレースホルダー 2"/>
          <p:cNvSpPr>
            <a:spLocks noGrp="1"/>
          </p:cNvSpPr>
          <p:nvPr>
            <p:ph type="body" idx="1"/>
          </p:nvPr>
        </p:nvSpPr>
        <p:spPr>
          <a:xfrm>
            <a:off x="888718" y="4783308"/>
            <a:ext cx="5105400" cy="3913614"/>
          </a:xfrm>
        </p:spPr>
        <p:txBody>
          <a:bodyPr/>
          <a:lstStyle/>
          <a:p>
            <a:pPr defTabSz="911229">
              <a:lnSpc>
                <a:spcPts val="1894"/>
              </a:lnSpc>
              <a:defRPr/>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認知症における向精神薬の位置づけ ⇒ </a:t>
            </a:r>
            <a:r>
              <a:rPr lang="en-US" altLang="ja-JP"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BPSD</a:t>
            </a:r>
            <a:r>
              <a:rPr lang="ja-JP" altLang="en-US"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およびせん妄の</a:t>
            </a:r>
            <a:r>
              <a:rPr lang="ja-JP" altLang="ja-JP"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症状緩和</a:t>
            </a:r>
            <a:r>
              <a:rPr lang="ja-JP" altLang="en-US"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であり、</a:t>
            </a:r>
            <a:endParaRPr lang="en-US" altLang="ja-JP"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  あくまでも第二選択である。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982571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49325"/>
            <a:ext cx="4840287" cy="3632200"/>
          </a:xfrm>
        </p:spPr>
      </p:sp>
      <p:sp>
        <p:nvSpPr>
          <p:cNvPr id="3" name="ノート プレースホルダー 2"/>
          <p:cNvSpPr>
            <a:spLocks noGrp="1"/>
          </p:cNvSpPr>
          <p:nvPr>
            <p:ph type="body" idx="1"/>
          </p:nvPr>
        </p:nvSpPr>
        <p:spPr>
          <a:xfrm>
            <a:off x="898171" y="4783308"/>
            <a:ext cx="4935221"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向精神薬を使用するにあたり、使用目的とそれを使うことによって</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その症状がどの程度よくなればいいのか？ について、まずは看護師が共通認識をもつことが重要である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特に、高齢者は</a:t>
            </a:r>
            <a:r>
              <a:rPr lang="ja-JP" altLang="en-US" u="heavy" kern="100" dirty="0">
                <a:solidFill>
                  <a:srgbClr val="00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使い方によっては害が大きい</a:t>
            </a: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ことをスタッフに周知する。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そして、薬物投与後の評価をしっかりと行うことが重要である。時には、毎日の評価が必要になることもあり、これらによって、過剰投与を回避することができる。</a:t>
            </a:r>
          </a:p>
          <a:p>
            <a:pPr defTabSz="911229">
              <a:lnSpc>
                <a:spcPts val="1894"/>
              </a:lnSpc>
              <a:defRPr/>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17588" y="981075"/>
            <a:ext cx="4819650" cy="3616325"/>
          </a:xfrm>
        </p:spPr>
      </p:sp>
      <p:sp>
        <p:nvSpPr>
          <p:cNvPr id="3" name="ノート プレースホルダー 2"/>
          <p:cNvSpPr>
            <a:spLocks noGrp="1"/>
          </p:cNvSpPr>
          <p:nvPr>
            <p:ph type="body" idx="1"/>
          </p:nvPr>
        </p:nvSpPr>
        <p:spPr>
          <a:xfrm>
            <a:off x="860355" y="4783308"/>
            <a:ext cx="5039220" cy="3913614"/>
          </a:xfrm>
        </p:spPr>
        <p:txBody>
          <a:bodyPr/>
          <a:lstStyle/>
          <a:p>
            <a:pPr defTabSz="911229">
              <a:lnSpc>
                <a:spcPts val="1894"/>
              </a:lnSpc>
              <a:defRPr/>
            </a:pPr>
            <a:r>
              <a:rPr lang="ja-JP" altLang="en-US"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医師との情報共有には、患者が「落ち着かない」と報告するだけではなく、落ち着かなくなった前後の状況や、その時患者が何を訴えていたのかなど、できるだけ具体的な様子を報告する。</a:t>
            </a:r>
            <a:endParaRPr lang="en-US" altLang="ja-JP"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看護師が困っていること、ではなく、患者目線で伝えることをスタッフ全員が実践できることが重要となる。</a:t>
            </a:r>
            <a:endParaRPr lang="en-US" altLang="ja-JP"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例えば、「患者さんは昨夜ほとんど寝ておらず、大声で叫んでいた。夜だから寝るように説明したが、全然駄目だった」 ⇒ 「昨夜ほとんど寝ていない状況。そのせいか日中に眠気が出ており、経口摂取に影響している。このままだと昼夜逆転になってしまう。患者は夕方になると、そわそわし始めて眠れなくなるようで辛そう。ずっと起きていて叫んでいるので、身体の消耗が心配」</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認知症患者への薬物療法は、</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ケアの手間を軽くする目的ではなく、あくまでも患者の苦痛を軽減する目的で使用するという意識が重要となる。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348371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9800" y="965200"/>
            <a:ext cx="4883150" cy="3662363"/>
          </a:xfrm>
        </p:spPr>
      </p:sp>
    </p:spTree>
    <p:extLst>
      <p:ext uri="{BB962C8B-B14F-4D97-AF65-F5344CB8AC3E}">
        <p14:creationId xmlns:p14="http://schemas.microsoft.com/office/powerpoint/2010/main" val="1336931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0600" y="995363"/>
            <a:ext cx="4800600" cy="3602037"/>
          </a:xfrm>
        </p:spPr>
      </p:sp>
      <p:sp>
        <p:nvSpPr>
          <p:cNvPr id="3" name="ノート プレースホルダー 2"/>
          <p:cNvSpPr>
            <a:spLocks noGrp="1"/>
          </p:cNvSpPr>
          <p:nvPr>
            <p:ph type="body" idx="1"/>
          </p:nvPr>
        </p:nvSpPr>
        <p:spPr>
          <a:xfrm>
            <a:off x="794174" y="4783308"/>
            <a:ext cx="5190490" cy="3913614"/>
          </a:xfrm>
        </p:spPr>
        <p:txBody>
          <a:bodyPr/>
          <a:lstStyle/>
          <a:p>
            <a:pPr algn="just">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認知症患者は、環境変化への不適応を起こし混乱しやすい。</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加えて、身体疾患で入院すると</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身体症状</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や治療</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にともなう苦痛</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によって、</a:t>
            </a:r>
            <a:r>
              <a:rPr lang="ja-JP" altLang="ja-JP" dirty="0">
                <a:latin typeface="Meiryo UI" panose="020B0604030504040204" pitchFamily="50" charset="-128"/>
                <a:ea typeface="Meiryo UI" panose="020B0604030504040204" pitchFamily="50" charset="-128"/>
                <a:cs typeface="Meiryo UI" panose="020B0604030504040204" pitchFamily="50" charset="-128"/>
              </a:rPr>
              <a:t>せん妄の発症や</a:t>
            </a:r>
            <a:r>
              <a:rPr lang="en-US" altLang="ja-JP" dirty="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a:latin typeface="Meiryo UI" panose="020B0604030504040204" pitchFamily="50" charset="-128"/>
                <a:ea typeface="Meiryo UI" panose="020B0604030504040204" pitchFamily="50" charset="-128"/>
                <a:cs typeface="Meiryo UI" panose="020B0604030504040204" pitchFamily="50" charset="-128"/>
              </a:rPr>
              <a:t>が出現することが多い。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そうなると、治療に支障がおよび、入院の長期化につながると同時にせん妄の遷延や</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BPSD</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によって、自宅に帰ることができなくなるケースが多い。</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よって、</a:t>
            </a:r>
            <a:r>
              <a:rPr lang="ja-JP" altLang="ja-JP" dirty="0">
                <a:latin typeface="Meiryo UI" panose="020B0604030504040204" pitchFamily="50" charset="-128"/>
                <a:ea typeface="Meiryo UI" panose="020B0604030504040204" pitchFamily="50" charset="-128"/>
                <a:cs typeface="Meiryo UI" panose="020B0604030504040204" pitchFamily="50" charset="-128"/>
              </a:rPr>
              <a:t>入院時から個々に合ったケアを実践</a:t>
            </a:r>
            <a:r>
              <a:rPr lang="ja-JP" altLang="en-US" dirty="0">
                <a:latin typeface="Meiryo UI" panose="020B0604030504040204" pitchFamily="50" charset="-128"/>
                <a:ea typeface="Meiryo UI" panose="020B0604030504040204" pitchFamily="50" charset="-128"/>
                <a:cs typeface="Meiryo UI" panose="020B0604030504040204" pitchFamily="50" charset="-128"/>
              </a:rPr>
              <a:t>し、</a:t>
            </a:r>
            <a:r>
              <a:rPr lang="ja-JP" altLang="ja-JP" dirty="0">
                <a:latin typeface="Meiryo UI" panose="020B0604030504040204" pitchFamily="50" charset="-128"/>
                <a:ea typeface="Meiryo UI" panose="020B0604030504040204" pitchFamily="50" charset="-128"/>
                <a:cs typeface="Meiryo UI" panose="020B0604030504040204" pitchFamily="50" charset="-128"/>
              </a:rPr>
              <a:t>せん妄を予防</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ja-JP" dirty="0">
                <a:latin typeface="Meiryo UI" panose="020B0604030504040204" pitchFamily="50" charset="-128"/>
                <a:ea typeface="Meiryo UI" panose="020B0604030504040204" pitchFamily="50" charset="-128"/>
                <a:cs typeface="Meiryo UI" panose="020B0604030504040204" pitchFamily="50" charset="-128"/>
              </a:rPr>
              <a:t>もしくは</a:t>
            </a: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ja-JP" dirty="0">
                <a:latin typeface="Meiryo UI" panose="020B0604030504040204" pitchFamily="50" charset="-128"/>
                <a:ea typeface="Meiryo UI" panose="020B0604030504040204" pitchFamily="50" charset="-128"/>
                <a:cs typeface="Meiryo UI" panose="020B0604030504040204" pitchFamily="50" charset="-128"/>
              </a:rPr>
              <a:t>せん妄を遷延させないケア、</a:t>
            </a:r>
            <a:r>
              <a:rPr lang="en-US" altLang="ja-JP" dirty="0">
                <a:latin typeface="Meiryo UI" panose="020B0604030504040204" pitchFamily="50" charset="-128"/>
                <a:ea typeface="Meiryo UI" panose="020B0604030504040204" pitchFamily="50" charset="-128"/>
                <a:cs typeface="Meiryo UI" panose="020B0604030504040204" pitchFamily="50" charset="-128"/>
              </a:rPr>
              <a:t>BPSD</a:t>
            </a:r>
            <a:r>
              <a:rPr lang="ja-JP" altLang="ja-JP" dirty="0">
                <a:latin typeface="Meiryo UI" panose="020B0604030504040204" pitchFamily="50" charset="-128"/>
                <a:ea typeface="Meiryo UI" panose="020B0604030504040204" pitchFamily="50" charset="-128"/>
                <a:cs typeface="Meiryo UI" panose="020B0604030504040204" pitchFamily="50" charset="-128"/>
              </a:rPr>
              <a:t>が最小限になるケアを</a:t>
            </a:r>
            <a:r>
              <a:rPr lang="ja-JP" altLang="ja-JP" u="sng" dirty="0">
                <a:latin typeface="Meiryo UI" panose="020B0604030504040204" pitchFamily="50" charset="-128"/>
                <a:ea typeface="Meiryo UI" panose="020B0604030504040204" pitchFamily="50" charset="-128"/>
                <a:cs typeface="Meiryo UI" panose="020B0604030504040204" pitchFamily="50" charset="-128"/>
              </a:rPr>
              <a:t>全員で</a:t>
            </a:r>
            <a:r>
              <a:rPr lang="ja-JP" altLang="ja-JP" dirty="0">
                <a:latin typeface="Meiryo UI" panose="020B0604030504040204" pitchFamily="50" charset="-128"/>
                <a:ea typeface="Meiryo UI" panose="020B0604030504040204" pitchFamily="50" charset="-128"/>
                <a:cs typeface="Meiryo UI" panose="020B0604030504040204" pitchFamily="50" charset="-128"/>
              </a:rPr>
              <a:t>実践することが必要</a:t>
            </a:r>
            <a:endParaRPr lang="ja-JP" altLang="en-US"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spcBef>
                <a:spcPts val="598"/>
              </a:spcBef>
            </a:pPr>
            <a:endParaRPr lang="en-US" altLang="ja-JP"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p>
        </p:txBody>
      </p:sp>
    </p:spTree>
    <p:extLst>
      <p:ext uri="{BB962C8B-B14F-4D97-AF65-F5344CB8AC3E}">
        <p14:creationId xmlns:p14="http://schemas.microsoft.com/office/powerpoint/2010/main" val="3569896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903288"/>
            <a:ext cx="4903787" cy="3678237"/>
          </a:xfrm>
        </p:spPr>
      </p:sp>
      <p:sp>
        <p:nvSpPr>
          <p:cNvPr id="3" name="ノート プレースホルダー 2"/>
          <p:cNvSpPr>
            <a:spLocks noGrp="1"/>
          </p:cNvSpPr>
          <p:nvPr>
            <p:ph type="body" idx="1"/>
          </p:nvPr>
        </p:nvSpPr>
        <p:spPr>
          <a:xfrm>
            <a:off x="822537" y="4783308"/>
            <a:ext cx="5162128"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「マネジメント」では、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）が柱であり、これらに対して、どのような体制の整備が必要か、方法論を</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検討</a:t>
            </a:r>
            <a:r>
              <a:rPr lang="ja-JP" altLang="en-US" dirty="0">
                <a:latin typeface="Meiryo UI" panose="020B0604030504040204" pitchFamily="50" charset="-128"/>
                <a:ea typeface="Meiryo UI" panose="020B0604030504040204" pitchFamily="50" charset="-128"/>
                <a:cs typeface="Meiryo UI" panose="020B0604030504040204" pitchFamily="50" charset="-128"/>
              </a:rPr>
              <a:t>して</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いく。</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それぞれの施設や部署の特徴や状況に合わせた方法を検討し、推進できるようする。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これらを推進していくには、認知症ケアの充実が欠かせない。</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1550" y="935038"/>
            <a:ext cx="4881563" cy="3662362"/>
          </a:xfrm>
        </p:spPr>
      </p:sp>
      <p:sp>
        <p:nvSpPr>
          <p:cNvPr id="3" name="ノート プレースホルダー 2"/>
          <p:cNvSpPr>
            <a:spLocks noGrp="1"/>
          </p:cNvSpPr>
          <p:nvPr>
            <p:ph type="body" idx="1"/>
          </p:nvPr>
        </p:nvSpPr>
        <p:spPr>
          <a:xfrm>
            <a:off x="869810" y="4783308"/>
            <a:ext cx="5086491"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とせん妄の症状はよく似ており、どこまでが認知症でどこからがせん妄の症状なのか分かりにくいが、できるだけ鑑別することで、退院に向けてのゴール設定が明確になり、適切な退院支援につな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169790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9638" y="935038"/>
            <a:ext cx="4883150" cy="3662362"/>
          </a:xfrm>
        </p:spPr>
      </p:sp>
      <p:sp>
        <p:nvSpPr>
          <p:cNvPr id="3" name="ノート プレースホルダー 2"/>
          <p:cNvSpPr>
            <a:spLocks noGrp="1"/>
          </p:cNvSpPr>
          <p:nvPr>
            <p:ph type="body" idx="1"/>
          </p:nvPr>
        </p:nvSpPr>
        <p:spPr>
          <a:xfrm>
            <a:off x="945446" y="4783308"/>
            <a:ext cx="4906856"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ここでは、一般病院に</a:t>
            </a:r>
            <a:r>
              <a:rPr kumimoji="1" lang="ja-JP" altLang="en-US" dirty="0" err="1" smtClean="0">
                <a:latin typeface="Meiryo UI" panose="020B0604030504040204" pitchFamily="50" charset="-128"/>
                <a:ea typeface="Meiryo UI" panose="020B0604030504040204" pitchFamily="50" charset="-128"/>
                <a:cs typeface="Meiryo UI" panose="020B0604030504040204" pitchFamily="50" charset="-128"/>
              </a:rPr>
              <a:t>多いせん</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妄の理解とせん妄ケアを組織的に行えるようになるためのシステム等について述べる。</a:t>
            </a: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708045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1550" y="965200"/>
            <a:ext cx="4819650" cy="3616325"/>
          </a:xfrm>
        </p:spPr>
      </p:sp>
      <p:sp>
        <p:nvSpPr>
          <p:cNvPr id="3" name="ノート プレースホルダー 2"/>
          <p:cNvSpPr>
            <a:spLocks noGrp="1"/>
          </p:cNvSpPr>
          <p:nvPr>
            <p:ph type="body" idx="1"/>
          </p:nvPr>
        </p:nvSpPr>
        <p:spPr>
          <a:xfrm>
            <a:off x="945446" y="4783308"/>
            <a:ext cx="5001401"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せん妄は、予測できると慌てずに対応できる ⇒ せん妄を発症しやすい患者の特徴を知っておくとよい。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せん妄のリスクのアセスメントがイメージできるようにする。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en-US" altLang="ja-JP"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リスク要因を</a:t>
            </a:r>
            <a:r>
              <a:rPr lang="ja-JP" altLang="en-US" u="sng" kern="100" dirty="0">
                <a:latin typeface="Meiryo UI" panose="020B0604030504040204" pitchFamily="50" charset="-128"/>
                <a:ea typeface="Meiryo UI" panose="020B0604030504040204" pitchFamily="50" charset="-128"/>
                <a:cs typeface="Meiryo UI" panose="020B0604030504040204" pitchFamily="50" charset="-128"/>
              </a:rPr>
              <a:t>フローチャート</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化し、誰もがアセスメントできるようにするのも</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ひとつ</a:t>
            </a:r>
            <a:endParaRPr lang="ja-JP" altLang="en-US"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12825" y="935038"/>
            <a:ext cx="4840288" cy="3632200"/>
          </a:xfrm>
        </p:spPr>
      </p:sp>
      <p:sp>
        <p:nvSpPr>
          <p:cNvPr id="3" name="ノート プレースホルダー 2"/>
          <p:cNvSpPr>
            <a:spLocks noGrp="1"/>
          </p:cNvSpPr>
          <p:nvPr>
            <p:ph type="body" idx="1"/>
          </p:nvPr>
        </p:nvSpPr>
        <p:spPr>
          <a:xfrm>
            <a:off x="740726" y="4783308"/>
            <a:ext cx="5290896" cy="3913614"/>
          </a:xfrm>
        </p:spPr>
        <p:txBody>
          <a:bodyPr/>
          <a:lstStyle/>
          <a:p>
            <a:pPr defTabSz="911229">
              <a:lnSpc>
                <a:spcPts val="1695"/>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認知症およびせん妄ケアの中心的な役割を担う看護師の育成では、いわゆる感染や褥瘡リンクナースのようなイメージをもってもらうとよい。</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認知症ケアは、個々のスキルも重要であるが、良いとされるケアを全員ができなければ意味がない。そのためには、師長が管理的な視点で関わること、加えてスタッフのなかに認知症ケアのアセスメント能力と実践能力に長けているスタッフが中心となって取り組むことが重要である。そのスタッフを育成することも認知症ケアの充実につなが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その育成方法の例として、</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・委員会や</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WG</a:t>
            </a:r>
            <a:r>
              <a:rPr lang="ja-JP" altLang="en-US" kern="100"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プロジェクトチームとして活動する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695"/>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・育成のシステムを院内教育に組み込む　（専門コース、エキスパートコースなど）</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695"/>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などの方法がある。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もうひとつ重要なのが、</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OJT</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の活用である（集合研修よりも、</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OJT</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をもっと活用することが必要であるという流れがある）。</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OJT</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で実際の事例を振り返ったり、勉強会を行うなど、タイムリーに行うことができるのがメリットである。また、その後のフォローも可能となる。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endParaRPr lang="ja-JP" altLang="en-US" sz="1100" dirty="0"/>
          </a:p>
        </p:txBody>
      </p:sp>
    </p:spTree>
    <p:extLst>
      <p:ext uri="{BB962C8B-B14F-4D97-AF65-F5344CB8AC3E}">
        <p14:creationId xmlns:p14="http://schemas.microsoft.com/office/powerpoint/2010/main" val="35698960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6950" y="965200"/>
            <a:ext cx="4840288" cy="3632200"/>
          </a:xfrm>
        </p:spPr>
      </p:sp>
      <p:sp>
        <p:nvSpPr>
          <p:cNvPr id="3" name="ノート プレースホルダー 2"/>
          <p:cNvSpPr>
            <a:spLocks noGrp="1"/>
          </p:cNvSpPr>
          <p:nvPr>
            <p:ph type="body" idx="1"/>
          </p:nvPr>
        </p:nvSpPr>
        <p:spPr>
          <a:xfrm>
            <a:off x="860354" y="4783308"/>
            <a:ext cx="5266125"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病院看護管理者に期待することを示す。</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●認知症ケアの価値を示す</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対応の難しい患者をいかに大切にし、満足してもらえるようケアができているかは、病院の価値を高めることにつながる。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●認知症ケアの基盤作り</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認知症ケアを実践するうえでどのようなところに問題があるのか、逆にどのようなところはうまくできているのかを病院単位で査定するとよい。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認知症ケアを行う上で指標や評価になる 「認知症患者の入院比率」、「治療とケアの実態と課題」、「ケアの質」などの情報は、常時必要となる情報であることが多い。そのため、これらの情報を得るための仕組みをつくるとよい。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065209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1550" y="981075"/>
            <a:ext cx="4819650" cy="3616325"/>
          </a:xfrm>
        </p:spPr>
      </p:sp>
      <p:sp>
        <p:nvSpPr>
          <p:cNvPr id="3" name="ノート プレースホルダー 2"/>
          <p:cNvSpPr>
            <a:spLocks noGrp="1"/>
          </p:cNvSpPr>
          <p:nvPr>
            <p:ph type="body" idx="1"/>
          </p:nvPr>
        </p:nvSpPr>
        <p:spPr>
          <a:xfrm>
            <a:off x="841446" y="4783308"/>
            <a:ext cx="5171582"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●柔軟な人材活用</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ここで重要なのは、病棟を超えた人材活用の仕組み作りではないか。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これに取り組むのは容易ではないかもしれないが、これができると病棟や部署間での協力体制ができる。勤務するスタッフも応援体制があると思うと、心の余裕につながる。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●倫理調整の仕組み作り</a:t>
            </a: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認知症ケアは、倫理的な問題をはらみやすい。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このような問題は、個々が対応できるものではなく、病院全体で多職種の視点から考えることが必要である。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132358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0913" y="965200"/>
            <a:ext cx="4841875" cy="3632200"/>
          </a:xfrm>
        </p:spPr>
      </p:sp>
      <p:sp>
        <p:nvSpPr>
          <p:cNvPr id="3" name="ノート プレースホルダー 2"/>
          <p:cNvSpPr>
            <a:spLocks noGrp="1"/>
          </p:cNvSpPr>
          <p:nvPr>
            <p:ph type="body" idx="1"/>
          </p:nvPr>
        </p:nvSpPr>
        <p:spPr>
          <a:xfrm>
            <a:off x="926536" y="4783308"/>
            <a:ext cx="5074852" cy="3913614"/>
          </a:xfrm>
        </p:spPr>
        <p:txBody>
          <a:bodyPr/>
          <a:lstStyle/>
          <a:p>
            <a:pPr>
              <a:lnSpc>
                <a:spcPts val="1894"/>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・湯浅美千代編：看護師認知症対応力向上研修テキスト、Ｐ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東京都</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35294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65200"/>
            <a:ext cx="4840287" cy="3632200"/>
          </a:xfrm>
        </p:spPr>
      </p:sp>
      <p:sp>
        <p:nvSpPr>
          <p:cNvPr id="3" name="ノート プレースホルダー 2"/>
          <p:cNvSpPr>
            <a:spLocks noGrp="1"/>
          </p:cNvSpPr>
          <p:nvPr>
            <p:ph type="body" idx="1"/>
          </p:nvPr>
        </p:nvSpPr>
        <p:spPr>
          <a:xfrm>
            <a:off x="964354" y="4773788"/>
            <a:ext cx="4935220" cy="3913614"/>
          </a:xfrm>
        </p:spPr>
        <p:txBody>
          <a:bodyPr/>
          <a:lstStyle/>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349006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0763" y="965200"/>
            <a:ext cx="4802187" cy="3602038"/>
          </a:xfrm>
        </p:spPr>
      </p:sp>
    </p:spTree>
    <p:extLst>
      <p:ext uri="{BB962C8B-B14F-4D97-AF65-F5344CB8AC3E}">
        <p14:creationId xmlns:p14="http://schemas.microsoft.com/office/powerpoint/2010/main" val="2044583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965200"/>
            <a:ext cx="4821238" cy="3616325"/>
          </a:xfrm>
        </p:spPr>
      </p:sp>
    </p:spTree>
    <p:extLst>
      <p:ext uri="{BB962C8B-B14F-4D97-AF65-F5344CB8AC3E}">
        <p14:creationId xmlns:p14="http://schemas.microsoft.com/office/powerpoint/2010/main" val="74491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5513" y="919163"/>
            <a:ext cx="4881562" cy="3662362"/>
          </a:xfrm>
        </p:spPr>
      </p:sp>
      <p:sp>
        <p:nvSpPr>
          <p:cNvPr id="3" name="ノート プレースホルダー 2"/>
          <p:cNvSpPr>
            <a:spLocks noGrp="1"/>
          </p:cNvSpPr>
          <p:nvPr>
            <p:ph type="body" idx="1"/>
          </p:nvPr>
        </p:nvSpPr>
        <p:spPr/>
        <p:txBody>
          <a:bodyPr/>
          <a:lstStyle/>
          <a:p>
            <a:pPr>
              <a:lnSpc>
                <a:spcPts val="1894"/>
              </a:lnSpc>
            </a:pPr>
            <a:endParaRPr kumimoji="1" lang="ja-JP" altLang="en-US" dirty="0"/>
          </a:p>
        </p:txBody>
      </p:sp>
    </p:spTree>
    <p:extLst>
      <p:ext uri="{BB962C8B-B14F-4D97-AF65-F5344CB8AC3E}">
        <p14:creationId xmlns:p14="http://schemas.microsoft.com/office/powerpoint/2010/main" val="4367338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smtClean="0"/>
          </a:p>
        </p:txBody>
      </p:sp>
      <p:sp>
        <p:nvSpPr>
          <p:cNvPr id="25604"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Gill Sans MT"/>
                <a:ea typeface="HGｺﾞｼｯｸE" pitchFamily="49" charset="-128"/>
              </a:defRPr>
            </a:lvl1pPr>
            <a:lvl2pPr marL="777482" indent="-299031">
              <a:defRPr kumimoji="1">
                <a:solidFill>
                  <a:schemeClr val="tx1"/>
                </a:solidFill>
                <a:latin typeface="Gill Sans MT"/>
                <a:ea typeface="HGｺﾞｼｯｸE" pitchFamily="49" charset="-128"/>
              </a:defRPr>
            </a:lvl2pPr>
            <a:lvl3pPr marL="1196126" indent="-239226">
              <a:defRPr kumimoji="1">
                <a:solidFill>
                  <a:schemeClr val="tx1"/>
                </a:solidFill>
                <a:latin typeface="Gill Sans MT"/>
                <a:ea typeface="HGｺﾞｼｯｸE" pitchFamily="49" charset="-128"/>
              </a:defRPr>
            </a:lvl3pPr>
            <a:lvl4pPr marL="1674577" indent="-239226">
              <a:defRPr kumimoji="1">
                <a:solidFill>
                  <a:schemeClr val="tx1"/>
                </a:solidFill>
                <a:latin typeface="Gill Sans MT"/>
                <a:ea typeface="HGｺﾞｼｯｸE" pitchFamily="49" charset="-128"/>
              </a:defRPr>
            </a:lvl4pPr>
            <a:lvl5pPr marL="2153027" indent="-239226">
              <a:defRPr kumimoji="1">
                <a:solidFill>
                  <a:schemeClr val="tx1"/>
                </a:solidFill>
                <a:latin typeface="Gill Sans MT"/>
                <a:ea typeface="HGｺﾞｼｯｸE" pitchFamily="49" charset="-128"/>
              </a:defRPr>
            </a:lvl5pPr>
            <a:lvl6pPr marL="2631478" indent="-239226" fontAlgn="base">
              <a:spcBef>
                <a:spcPct val="0"/>
              </a:spcBef>
              <a:spcAft>
                <a:spcPct val="0"/>
              </a:spcAft>
              <a:defRPr kumimoji="1">
                <a:solidFill>
                  <a:schemeClr val="tx1"/>
                </a:solidFill>
                <a:latin typeface="Gill Sans MT"/>
                <a:ea typeface="HGｺﾞｼｯｸE" pitchFamily="49" charset="-128"/>
              </a:defRPr>
            </a:lvl6pPr>
            <a:lvl7pPr marL="3109928" indent="-239226" fontAlgn="base">
              <a:spcBef>
                <a:spcPct val="0"/>
              </a:spcBef>
              <a:spcAft>
                <a:spcPct val="0"/>
              </a:spcAft>
              <a:defRPr kumimoji="1">
                <a:solidFill>
                  <a:schemeClr val="tx1"/>
                </a:solidFill>
                <a:latin typeface="Gill Sans MT"/>
                <a:ea typeface="HGｺﾞｼｯｸE" pitchFamily="49" charset="-128"/>
              </a:defRPr>
            </a:lvl7pPr>
            <a:lvl8pPr marL="3588378" indent="-239226" fontAlgn="base">
              <a:spcBef>
                <a:spcPct val="0"/>
              </a:spcBef>
              <a:spcAft>
                <a:spcPct val="0"/>
              </a:spcAft>
              <a:defRPr kumimoji="1">
                <a:solidFill>
                  <a:schemeClr val="tx1"/>
                </a:solidFill>
                <a:latin typeface="Gill Sans MT"/>
                <a:ea typeface="HGｺﾞｼｯｸE" pitchFamily="49" charset="-128"/>
              </a:defRPr>
            </a:lvl8pPr>
            <a:lvl9pPr marL="4066829" indent="-239226" fontAlgn="base">
              <a:spcBef>
                <a:spcPct val="0"/>
              </a:spcBef>
              <a:spcAft>
                <a:spcPct val="0"/>
              </a:spcAft>
              <a:defRPr kumimoji="1">
                <a:solidFill>
                  <a:schemeClr val="tx1"/>
                </a:solidFill>
                <a:latin typeface="Gill Sans MT"/>
                <a:ea typeface="HGｺﾞｼｯｸE" pitchFamily="49" charset="-128"/>
              </a:defRPr>
            </a:lvl9pPr>
          </a:lstStyle>
          <a:p>
            <a:pPr fontAlgn="base">
              <a:spcBef>
                <a:spcPct val="0"/>
              </a:spcBef>
              <a:spcAft>
                <a:spcPct val="0"/>
              </a:spcAft>
            </a:pPr>
            <a:fld id="{AAC01756-1423-4D76-BD2C-36BAC2271163}" type="slidenum">
              <a:rPr lang="ja-JP" altLang="en-US">
                <a:latin typeface="Calibri" pitchFamily="34" charset="0"/>
                <a:ea typeface="ＭＳ Ｐゴシック" pitchFamily="50" charset="-128"/>
              </a:rPr>
              <a:pPr fontAlgn="base">
                <a:spcBef>
                  <a:spcPct val="0"/>
                </a:spcBef>
                <a:spcAft>
                  <a:spcPct val="0"/>
                </a:spcAft>
              </a:pPr>
              <a:t>32</a:t>
            </a:fld>
            <a:endParaRPr lang="ja-JP" altLang="en-US">
              <a:latin typeface="Calibri" pitchFamily="34" charset="0"/>
              <a:ea typeface="ＭＳ Ｐゴシック" pitchFamily="50"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smtClean="0"/>
          </a:p>
        </p:txBody>
      </p:sp>
      <p:sp>
        <p:nvSpPr>
          <p:cNvPr id="26628"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Gill Sans MT"/>
                <a:ea typeface="HGｺﾞｼｯｸE" pitchFamily="49" charset="-128"/>
              </a:defRPr>
            </a:lvl1pPr>
            <a:lvl2pPr marL="777482" indent="-299031">
              <a:defRPr kumimoji="1">
                <a:solidFill>
                  <a:schemeClr val="tx1"/>
                </a:solidFill>
                <a:latin typeface="Gill Sans MT"/>
                <a:ea typeface="HGｺﾞｼｯｸE" pitchFamily="49" charset="-128"/>
              </a:defRPr>
            </a:lvl2pPr>
            <a:lvl3pPr marL="1196126" indent="-239226">
              <a:defRPr kumimoji="1">
                <a:solidFill>
                  <a:schemeClr val="tx1"/>
                </a:solidFill>
                <a:latin typeface="Gill Sans MT"/>
                <a:ea typeface="HGｺﾞｼｯｸE" pitchFamily="49" charset="-128"/>
              </a:defRPr>
            </a:lvl3pPr>
            <a:lvl4pPr marL="1674577" indent="-239226">
              <a:defRPr kumimoji="1">
                <a:solidFill>
                  <a:schemeClr val="tx1"/>
                </a:solidFill>
                <a:latin typeface="Gill Sans MT"/>
                <a:ea typeface="HGｺﾞｼｯｸE" pitchFamily="49" charset="-128"/>
              </a:defRPr>
            </a:lvl4pPr>
            <a:lvl5pPr marL="2153027" indent="-239226">
              <a:defRPr kumimoji="1">
                <a:solidFill>
                  <a:schemeClr val="tx1"/>
                </a:solidFill>
                <a:latin typeface="Gill Sans MT"/>
                <a:ea typeface="HGｺﾞｼｯｸE" pitchFamily="49" charset="-128"/>
              </a:defRPr>
            </a:lvl5pPr>
            <a:lvl6pPr marL="2631478" indent="-239226" fontAlgn="base">
              <a:spcBef>
                <a:spcPct val="0"/>
              </a:spcBef>
              <a:spcAft>
                <a:spcPct val="0"/>
              </a:spcAft>
              <a:defRPr kumimoji="1">
                <a:solidFill>
                  <a:schemeClr val="tx1"/>
                </a:solidFill>
                <a:latin typeface="Gill Sans MT"/>
                <a:ea typeface="HGｺﾞｼｯｸE" pitchFamily="49" charset="-128"/>
              </a:defRPr>
            </a:lvl6pPr>
            <a:lvl7pPr marL="3109928" indent="-239226" fontAlgn="base">
              <a:spcBef>
                <a:spcPct val="0"/>
              </a:spcBef>
              <a:spcAft>
                <a:spcPct val="0"/>
              </a:spcAft>
              <a:defRPr kumimoji="1">
                <a:solidFill>
                  <a:schemeClr val="tx1"/>
                </a:solidFill>
                <a:latin typeface="Gill Sans MT"/>
                <a:ea typeface="HGｺﾞｼｯｸE" pitchFamily="49" charset="-128"/>
              </a:defRPr>
            </a:lvl7pPr>
            <a:lvl8pPr marL="3588378" indent="-239226" fontAlgn="base">
              <a:spcBef>
                <a:spcPct val="0"/>
              </a:spcBef>
              <a:spcAft>
                <a:spcPct val="0"/>
              </a:spcAft>
              <a:defRPr kumimoji="1">
                <a:solidFill>
                  <a:schemeClr val="tx1"/>
                </a:solidFill>
                <a:latin typeface="Gill Sans MT"/>
                <a:ea typeface="HGｺﾞｼｯｸE" pitchFamily="49" charset="-128"/>
              </a:defRPr>
            </a:lvl8pPr>
            <a:lvl9pPr marL="4066829" indent="-239226" fontAlgn="base">
              <a:spcBef>
                <a:spcPct val="0"/>
              </a:spcBef>
              <a:spcAft>
                <a:spcPct val="0"/>
              </a:spcAft>
              <a:defRPr kumimoji="1">
                <a:solidFill>
                  <a:schemeClr val="tx1"/>
                </a:solidFill>
                <a:latin typeface="Gill Sans MT"/>
                <a:ea typeface="HGｺﾞｼｯｸE" pitchFamily="49" charset="-128"/>
              </a:defRPr>
            </a:lvl9pPr>
          </a:lstStyle>
          <a:p>
            <a:pPr fontAlgn="base">
              <a:spcBef>
                <a:spcPct val="0"/>
              </a:spcBef>
              <a:spcAft>
                <a:spcPct val="0"/>
              </a:spcAft>
            </a:pPr>
            <a:fld id="{6BC89509-EBC5-4A88-9083-22100C74CECD}" type="slidenum">
              <a:rPr lang="ja-JP" altLang="en-US">
                <a:latin typeface="Calibri" pitchFamily="34" charset="0"/>
                <a:ea typeface="ＭＳ Ｐゴシック" pitchFamily="50" charset="-128"/>
              </a:rPr>
              <a:pPr fontAlgn="base">
                <a:spcBef>
                  <a:spcPct val="0"/>
                </a:spcBef>
                <a:spcAft>
                  <a:spcPct val="0"/>
                </a:spcAft>
              </a:pPr>
              <a:t>33</a:t>
            </a:fld>
            <a:endParaRPr lang="ja-JP" altLang="en-US">
              <a:latin typeface="Calibri" pitchFamily="34" charset="0"/>
              <a:ea typeface="ＭＳ Ｐゴシック" pitchFamily="50"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smtClean="0"/>
          </a:p>
        </p:txBody>
      </p:sp>
      <p:sp>
        <p:nvSpPr>
          <p:cNvPr id="27652"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Gill Sans MT"/>
                <a:ea typeface="HGｺﾞｼｯｸE" pitchFamily="49" charset="-128"/>
              </a:defRPr>
            </a:lvl1pPr>
            <a:lvl2pPr marL="777482" indent="-299031">
              <a:defRPr kumimoji="1">
                <a:solidFill>
                  <a:schemeClr val="tx1"/>
                </a:solidFill>
                <a:latin typeface="Gill Sans MT"/>
                <a:ea typeface="HGｺﾞｼｯｸE" pitchFamily="49" charset="-128"/>
              </a:defRPr>
            </a:lvl2pPr>
            <a:lvl3pPr marL="1196126" indent="-239226">
              <a:defRPr kumimoji="1">
                <a:solidFill>
                  <a:schemeClr val="tx1"/>
                </a:solidFill>
                <a:latin typeface="Gill Sans MT"/>
                <a:ea typeface="HGｺﾞｼｯｸE" pitchFamily="49" charset="-128"/>
              </a:defRPr>
            </a:lvl3pPr>
            <a:lvl4pPr marL="1674577" indent="-239226">
              <a:defRPr kumimoji="1">
                <a:solidFill>
                  <a:schemeClr val="tx1"/>
                </a:solidFill>
                <a:latin typeface="Gill Sans MT"/>
                <a:ea typeface="HGｺﾞｼｯｸE" pitchFamily="49" charset="-128"/>
              </a:defRPr>
            </a:lvl4pPr>
            <a:lvl5pPr marL="2153027" indent="-239226">
              <a:defRPr kumimoji="1">
                <a:solidFill>
                  <a:schemeClr val="tx1"/>
                </a:solidFill>
                <a:latin typeface="Gill Sans MT"/>
                <a:ea typeface="HGｺﾞｼｯｸE" pitchFamily="49" charset="-128"/>
              </a:defRPr>
            </a:lvl5pPr>
            <a:lvl6pPr marL="2631478" indent="-239226" fontAlgn="base">
              <a:spcBef>
                <a:spcPct val="0"/>
              </a:spcBef>
              <a:spcAft>
                <a:spcPct val="0"/>
              </a:spcAft>
              <a:defRPr kumimoji="1">
                <a:solidFill>
                  <a:schemeClr val="tx1"/>
                </a:solidFill>
                <a:latin typeface="Gill Sans MT"/>
                <a:ea typeface="HGｺﾞｼｯｸE" pitchFamily="49" charset="-128"/>
              </a:defRPr>
            </a:lvl6pPr>
            <a:lvl7pPr marL="3109928" indent="-239226" fontAlgn="base">
              <a:spcBef>
                <a:spcPct val="0"/>
              </a:spcBef>
              <a:spcAft>
                <a:spcPct val="0"/>
              </a:spcAft>
              <a:defRPr kumimoji="1">
                <a:solidFill>
                  <a:schemeClr val="tx1"/>
                </a:solidFill>
                <a:latin typeface="Gill Sans MT"/>
                <a:ea typeface="HGｺﾞｼｯｸE" pitchFamily="49" charset="-128"/>
              </a:defRPr>
            </a:lvl7pPr>
            <a:lvl8pPr marL="3588378" indent="-239226" fontAlgn="base">
              <a:spcBef>
                <a:spcPct val="0"/>
              </a:spcBef>
              <a:spcAft>
                <a:spcPct val="0"/>
              </a:spcAft>
              <a:defRPr kumimoji="1">
                <a:solidFill>
                  <a:schemeClr val="tx1"/>
                </a:solidFill>
                <a:latin typeface="Gill Sans MT"/>
                <a:ea typeface="HGｺﾞｼｯｸE" pitchFamily="49" charset="-128"/>
              </a:defRPr>
            </a:lvl8pPr>
            <a:lvl9pPr marL="4066829" indent="-239226" fontAlgn="base">
              <a:spcBef>
                <a:spcPct val="0"/>
              </a:spcBef>
              <a:spcAft>
                <a:spcPct val="0"/>
              </a:spcAft>
              <a:defRPr kumimoji="1">
                <a:solidFill>
                  <a:schemeClr val="tx1"/>
                </a:solidFill>
                <a:latin typeface="Gill Sans MT"/>
                <a:ea typeface="HGｺﾞｼｯｸE" pitchFamily="49" charset="-128"/>
              </a:defRPr>
            </a:lvl9pPr>
          </a:lstStyle>
          <a:p>
            <a:pPr fontAlgn="base">
              <a:spcBef>
                <a:spcPct val="0"/>
              </a:spcBef>
              <a:spcAft>
                <a:spcPct val="0"/>
              </a:spcAft>
            </a:pPr>
            <a:fld id="{63651A65-EF21-4071-9C38-AB8F07FB5C38}" type="slidenum">
              <a:rPr lang="ja-JP" altLang="en-US">
                <a:latin typeface="Calibri" pitchFamily="34" charset="0"/>
                <a:ea typeface="ＭＳ Ｐゴシック" pitchFamily="50" charset="-128"/>
              </a:rPr>
              <a:pPr fontAlgn="base">
                <a:spcBef>
                  <a:spcPct val="0"/>
                </a:spcBef>
                <a:spcAft>
                  <a:spcPct val="0"/>
                </a:spcAft>
              </a:pPr>
              <a:t>34</a:t>
            </a:fld>
            <a:endParaRPr lang="ja-JP" altLang="en-US">
              <a:latin typeface="Calibri" pitchFamily="34" charset="0"/>
              <a:ea typeface="ＭＳ Ｐゴシック" pitchFamily="50"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49325"/>
            <a:ext cx="4840287" cy="3632200"/>
          </a:xfrm>
        </p:spPr>
      </p:sp>
      <p:sp>
        <p:nvSpPr>
          <p:cNvPr id="4" name="ノート プレースホルダー 3"/>
          <p:cNvSpPr>
            <a:spLocks noGrp="1"/>
          </p:cNvSpPr>
          <p:nvPr>
            <p:ph type="body" sz="quarter" idx="10"/>
          </p:nvPr>
        </p:nvSpPr>
        <p:spPr/>
        <p:txBody>
          <a:bodyPr/>
          <a:lstStyle/>
          <a:p>
            <a:endParaRPr kumimoji="1" lang="ja-JP" altLang="en-US"/>
          </a:p>
        </p:txBody>
      </p:sp>
    </p:spTree>
    <p:extLst>
      <p:ext uri="{BB962C8B-B14F-4D97-AF65-F5344CB8AC3E}">
        <p14:creationId xmlns:p14="http://schemas.microsoft.com/office/powerpoint/2010/main" val="29012497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12825" y="965200"/>
            <a:ext cx="4840288" cy="3632200"/>
          </a:xfrm>
        </p:spPr>
      </p:sp>
      <p:sp>
        <p:nvSpPr>
          <p:cNvPr id="3" name="ノート プレースホルダー 2"/>
          <p:cNvSpPr>
            <a:spLocks noGrp="1"/>
          </p:cNvSpPr>
          <p:nvPr>
            <p:ph type="body" idx="1"/>
          </p:nvPr>
        </p:nvSpPr>
        <p:spPr>
          <a:xfrm>
            <a:off x="907627" y="4783308"/>
            <a:ext cx="5218854" cy="3913614"/>
          </a:xfrm>
        </p:spPr>
        <p:txBody>
          <a:bodyPr/>
          <a:lstStyle/>
          <a:p>
            <a:pPr defTabSz="911229">
              <a:lnSpc>
                <a:spcPts val="1894"/>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看護方式も、その特徴によって認知症ケアに影響する。</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看護方式それぞれのメリット・デメリットを把握する。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特に、師長、主任相当の職務の看護師は、理解しておくことが必要である。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31875" y="981075"/>
            <a:ext cx="4821238" cy="3616325"/>
          </a:xfrm>
        </p:spPr>
      </p:sp>
      <p:sp>
        <p:nvSpPr>
          <p:cNvPr id="5" name="ノート プレースホルダー 4"/>
          <p:cNvSpPr>
            <a:spLocks noGrp="1"/>
          </p:cNvSpPr>
          <p:nvPr>
            <p:ph type="body" sz="quarter" idx="10"/>
          </p:nvPr>
        </p:nvSpPr>
        <p:spPr/>
        <p:txBody>
          <a:bodyPr/>
          <a:lstStyle/>
          <a:p>
            <a:endParaRPr kumimoji="1" lang="ja-JP" altLang="en-US"/>
          </a:p>
        </p:txBody>
      </p:sp>
    </p:spTree>
    <p:extLst>
      <p:ext uri="{BB962C8B-B14F-4D97-AF65-F5344CB8AC3E}">
        <p14:creationId xmlns:p14="http://schemas.microsoft.com/office/powerpoint/2010/main" val="24881016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0763" y="965200"/>
            <a:ext cx="4864100" cy="3648075"/>
          </a:xfrm>
        </p:spPr>
      </p:sp>
      <p:sp>
        <p:nvSpPr>
          <p:cNvPr id="3" name="ノート プレースホルダー 2"/>
          <p:cNvSpPr>
            <a:spLocks noGrp="1"/>
          </p:cNvSpPr>
          <p:nvPr>
            <p:ph type="body" idx="1"/>
          </p:nvPr>
        </p:nvSpPr>
        <p:spPr>
          <a:xfrm>
            <a:off x="850901" y="4783308"/>
            <a:ext cx="5209399" cy="3913614"/>
          </a:xfrm>
        </p:spPr>
        <p:txBody>
          <a:bodyPr/>
          <a:lstStyle/>
          <a:p>
            <a:pPr defTabSz="911229">
              <a:lnSpc>
                <a:spcPts val="1894"/>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自分の受け持ちだけでなく、チーム全体の患者に関心を持ち、スタッフ間の連帯意識をもって、みんなでケアを行おうという雰囲気が生まれるよう、看護管理者たちがスタッフにかかわる。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認知症やそのケアに精通した看護師がひとりで頑張っても有効なケアとはいえない。</a:t>
            </a:r>
            <a:endParaRPr lang="en-US" altLang="ja-JP"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例：看護師が行おうとしたケアを患者が拒否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 押し問答せず、いったん「嫌だ」という患者の気持ちを受け入れて引き下がる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少し時間を置いてから再度試みる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それでもだめなときは、他の看護師に代わってもらう</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時間をかけて話をすれば受け入れてもらえそうだと判断した時</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自分が担当している他の患者のカバーに入ってもらえるか。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204143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12825" y="965200"/>
            <a:ext cx="4840288" cy="3632200"/>
          </a:xfrm>
        </p:spPr>
      </p:sp>
      <p:sp>
        <p:nvSpPr>
          <p:cNvPr id="3" name="ノート プレースホルダー 2"/>
          <p:cNvSpPr>
            <a:spLocks noGrp="1"/>
          </p:cNvSpPr>
          <p:nvPr>
            <p:ph type="body" idx="1"/>
          </p:nvPr>
        </p:nvSpPr>
        <p:spPr>
          <a:xfrm>
            <a:off x="860354" y="4783308"/>
            <a:ext cx="5133764" cy="3913614"/>
          </a:xfrm>
        </p:spPr>
        <p:txBody>
          <a:bodyPr/>
          <a:lstStyle/>
          <a:p>
            <a:pPr algn="just">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認知症があっても、できていたことは入院中も維持できるようにケア計画を立てる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例：インスリン自己注射ができていた患者</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 入院後、看護師がインスリン注射することで、できなくなる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排泄や更衣も同様</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認知症患者＝忘れた後に思い出す、覚え直すことが難しくなる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急性期病院の看護師の役割</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b="0"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0" kern="100"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b="0" kern="100" dirty="0" smtClean="0">
                <a:latin typeface="Meiryo UI" panose="020B0604030504040204" pitchFamily="50" charset="-128"/>
                <a:ea typeface="Meiryo UI" panose="020B0604030504040204" pitchFamily="50" charset="-128"/>
                <a:cs typeface="Meiryo UI" panose="020B0604030504040204" pitchFamily="50" charset="-128"/>
              </a:rPr>
              <a:t>を落とさず、身体疾患を回復させて（治癒はできないかもしれないが）、元の生活の場にすみやかに戻れるように退院後の生活を見越してケア計画を立てていく</a:t>
            </a:r>
            <a:endParaRPr lang="en-US" altLang="ja-JP" b="0" kern="100"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・湯浅美千代編：看護師認知症対応力向上研修テキスト、Ｐ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東京都</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053823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0913" y="965200"/>
            <a:ext cx="4841875" cy="3632200"/>
          </a:xfrm>
        </p:spPr>
      </p:sp>
      <p:sp>
        <p:nvSpPr>
          <p:cNvPr id="3" name="ノート プレースホルダー 2"/>
          <p:cNvSpPr>
            <a:spLocks noGrp="1"/>
          </p:cNvSpPr>
          <p:nvPr>
            <p:ph type="body" idx="1"/>
          </p:nvPr>
        </p:nvSpPr>
        <p:spPr>
          <a:xfrm>
            <a:off x="860354" y="4783308"/>
            <a:ext cx="4959632"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拡大に向けて、どのようにアセスメントし、進めていけばよいのか、について説明する。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の中で食事と排泄について解説する。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807549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6788" y="965200"/>
            <a:ext cx="4840287" cy="3632200"/>
          </a:xfrm>
        </p:spPr>
      </p:sp>
      <p:sp>
        <p:nvSpPr>
          <p:cNvPr id="3" name="ノート プレースホルダー 2"/>
          <p:cNvSpPr>
            <a:spLocks noGrp="1"/>
          </p:cNvSpPr>
          <p:nvPr>
            <p:ph type="body" idx="1"/>
          </p:nvPr>
        </p:nvSpPr>
        <p:spPr>
          <a:xfrm>
            <a:off x="879264" y="4783308"/>
            <a:ext cx="5020311"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退院支援のための実践的なケアの具体例として</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dirty="0">
                <a:latin typeface="Meiryo UI" panose="020B0604030504040204" pitchFamily="50" charset="-128"/>
                <a:ea typeface="Meiryo UI" panose="020B0604030504040204" pitchFamily="50" charset="-128"/>
                <a:cs typeface="Meiryo UI" panose="020B0604030504040204" pitchFamily="50" charset="-128"/>
              </a:rPr>
              <a:t>の中でも基本的な動作である食事と排泄に焦点をあてる。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１　入院前の</a:t>
            </a:r>
            <a:r>
              <a:rPr lang="ja-JP" altLang="en-US" u="heavy" dirty="0">
                <a:latin typeface="Meiryo UI" panose="020B0604030504040204" pitchFamily="50" charset="-128"/>
                <a:ea typeface="Meiryo UI" panose="020B0604030504040204" pitchFamily="50" charset="-128"/>
                <a:cs typeface="Meiryo UI" panose="020B0604030504040204" pitchFamily="50" charset="-128"/>
              </a:rPr>
              <a:t>生活状況</a:t>
            </a:r>
            <a:r>
              <a:rPr lang="ja-JP" altLang="en-US" dirty="0">
                <a:latin typeface="Meiryo UI" panose="020B0604030504040204" pitchFamily="50" charset="-128"/>
                <a:ea typeface="Meiryo UI" panose="020B0604030504040204" pitchFamily="50" charset="-128"/>
                <a:cs typeface="Meiryo UI" panose="020B0604030504040204" pitchFamily="50" charset="-128"/>
              </a:rPr>
              <a:t>の情報を得る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それぞれ、元々のその人のパターンに加えて、認知症の中核症状によって、どの程度生活機能障害が出現していたのか把握する。これがその人の退院に向けたゴール設定となる。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25414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3925" y="949325"/>
            <a:ext cx="4884738" cy="3663950"/>
          </a:xfrm>
        </p:spPr>
      </p:sp>
      <p:sp>
        <p:nvSpPr>
          <p:cNvPr id="3" name="ノート プレースホルダー 2"/>
          <p:cNvSpPr>
            <a:spLocks noGrp="1"/>
          </p:cNvSpPr>
          <p:nvPr>
            <p:ph type="body" idx="1"/>
          </p:nvPr>
        </p:nvSpPr>
        <p:spPr>
          <a:xfrm>
            <a:off x="822537" y="4783308"/>
            <a:ext cx="5190491" cy="3913614"/>
          </a:xfrm>
        </p:spPr>
        <p:txBody>
          <a:bodyPr/>
          <a:lstStyle/>
          <a:p>
            <a:pPr defTabSz="883345">
              <a:lnSpc>
                <a:spcPts val="1894"/>
              </a:lnSpc>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ja-JP" dirty="0">
                <a:latin typeface="Meiryo UI" panose="020B0604030504040204" pitchFamily="50" charset="-128"/>
                <a:ea typeface="Meiryo UI" panose="020B0604030504040204" pitchFamily="50" charset="-128"/>
                <a:cs typeface="Meiryo UI" panose="020B0604030504040204" pitchFamily="50" charset="-128"/>
              </a:rPr>
              <a:t>事故を回避するための方策として、認知症患者の行動を制限することが第一選択となっている</a:t>
            </a:r>
            <a:r>
              <a:rPr lang="ja-JP" altLang="en-US" dirty="0">
                <a:latin typeface="Meiryo UI" panose="020B0604030504040204" pitchFamily="50" charset="-128"/>
                <a:ea typeface="Meiryo UI" panose="020B0604030504040204" pitchFamily="50" charset="-128"/>
                <a:cs typeface="Meiryo UI" panose="020B0604030504040204" pitchFamily="50" charset="-128"/>
              </a:rPr>
              <a:t>のが現状である</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しかし</a:t>
            </a:r>
            <a:r>
              <a:rPr lang="ja-JP" altLang="en-US" dirty="0">
                <a:latin typeface="Meiryo UI" panose="020B0604030504040204" pitchFamily="50" charset="-128"/>
                <a:ea typeface="Meiryo UI" panose="020B0604030504040204" pitchFamily="50" charset="-128"/>
                <a:cs typeface="Meiryo UI" panose="020B0604030504040204" pitchFamily="50" charset="-128"/>
              </a:rPr>
              <a:t>、それは事故の回避のみが目標となり、根本的な解決策ではない。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883345">
              <a:lnSpc>
                <a:spcPts val="1894"/>
              </a:lnSpc>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dirty="0">
                <a:latin typeface="Meiryo UI" panose="020B0604030504040204" pitchFamily="50" charset="-128"/>
                <a:ea typeface="Meiryo UI" panose="020B0604030504040204" pitchFamily="50" charset="-128"/>
                <a:cs typeface="Meiryo UI" panose="020B0604030504040204" pitchFamily="50" charset="-128"/>
              </a:rPr>
              <a:t>に関連する医療安全を推進するには</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、①認知症</a:t>
            </a:r>
            <a:r>
              <a:rPr lang="ja-JP" altLang="en-US" dirty="0">
                <a:latin typeface="Meiryo UI" panose="020B0604030504040204" pitchFamily="50" charset="-128"/>
                <a:ea typeface="Meiryo UI" panose="020B0604030504040204" pitchFamily="50" charset="-128"/>
                <a:cs typeface="Meiryo UI" panose="020B0604030504040204" pitchFamily="50" charset="-128"/>
              </a:rPr>
              <a:t>を含めた認知機能障害について理解し、個々に合ったケアプランを立てることが重要である。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883345">
              <a:lnSpc>
                <a:spcPts val="1894"/>
              </a:lnSpc>
              <a:defRP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また、②医療</a:t>
            </a:r>
            <a:r>
              <a:rPr lang="ja-JP" altLang="en-US" dirty="0">
                <a:latin typeface="Meiryo UI" panose="020B0604030504040204" pitchFamily="50" charset="-128"/>
                <a:ea typeface="Meiryo UI" panose="020B0604030504040204" pitchFamily="50" charset="-128"/>
                <a:cs typeface="Meiryo UI" panose="020B0604030504040204" pitchFamily="50" charset="-128"/>
              </a:rPr>
              <a:t>事故のケースを通して、自施設および自部署の傾向を分析し、</a:t>
            </a:r>
            <a:r>
              <a:rPr lang="ja-JP" altLang="ja-JP" dirty="0">
                <a:latin typeface="Meiryo UI" panose="020B0604030504040204" pitchFamily="50" charset="-128"/>
                <a:ea typeface="Meiryo UI" panose="020B0604030504040204" pitchFamily="50" charset="-128"/>
                <a:cs typeface="Meiryo UI" panose="020B0604030504040204" pitchFamily="50" charset="-128"/>
              </a:rPr>
              <a:t>その分析に基づいて「医療・ケア体制」の改善と、認知症患者をとりまく「環境」を整えること</a:t>
            </a:r>
            <a:r>
              <a:rPr lang="ja-JP" altLang="en-US" dirty="0">
                <a:latin typeface="Meiryo UI" panose="020B0604030504040204" pitchFamily="50" charset="-128"/>
                <a:ea typeface="Meiryo UI" panose="020B0604030504040204" pitchFamily="50" charset="-128"/>
                <a:cs typeface="Meiryo UI" panose="020B0604030504040204" pitchFamily="50" charset="-128"/>
              </a:rPr>
              <a:t>が必要である。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ja-JP" dirty="0">
                <a:latin typeface="Meiryo UI" panose="020B0604030504040204" pitchFamily="50" charset="-128"/>
                <a:ea typeface="Meiryo UI" panose="020B0604030504040204" pitchFamily="50" charset="-128"/>
                <a:cs typeface="Meiryo UI" panose="020B0604030504040204" pitchFamily="50" charset="-128"/>
              </a:rPr>
              <a:t>のリスクマネジメントで重要なのは、制止することではなく、患者の認知機能や身体機能に合わせたケアを実践することである。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965200"/>
            <a:ext cx="4841875" cy="3632200"/>
          </a:xfrm>
        </p:spPr>
      </p:sp>
      <p:sp>
        <p:nvSpPr>
          <p:cNvPr id="3" name="ノート プレースホルダー 2"/>
          <p:cNvSpPr>
            <a:spLocks noGrp="1"/>
          </p:cNvSpPr>
          <p:nvPr>
            <p:ph type="body" idx="1"/>
          </p:nvPr>
        </p:nvSpPr>
        <p:spPr>
          <a:xfrm>
            <a:off x="813083" y="4783308"/>
            <a:ext cx="5124309"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２　入院後の生活状況を観察し、</a:t>
            </a:r>
            <a:r>
              <a:rPr lang="ja-JP" altLang="en-US" u="heavy" dirty="0">
                <a:uFill>
                  <a:solidFill>
                    <a:srgbClr val="FF0066"/>
                  </a:solidFill>
                </a:uFill>
                <a:latin typeface="Meiryo UI" panose="020B0604030504040204" pitchFamily="50" charset="-128"/>
                <a:ea typeface="Meiryo UI" panose="020B0604030504040204" pitchFamily="50" charset="-128"/>
                <a:cs typeface="Meiryo UI" panose="020B0604030504040204" pitchFamily="50" charset="-128"/>
              </a:rPr>
              <a:t>入院前</a:t>
            </a:r>
            <a:r>
              <a:rPr lang="ja-JP" altLang="en-US" dirty="0">
                <a:latin typeface="Meiryo UI" panose="020B0604030504040204" pitchFamily="50" charset="-128"/>
                <a:ea typeface="Meiryo UI" panose="020B0604030504040204" pitchFamily="50" charset="-128"/>
                <a:cs typeface="Meiryo UI" panose="020B0604030504040204" pitchFamily="50" charset="-128"/>
              </a:rPr>
              <a:t>と比較する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前に挙げた入院前の生活状況と</a:t>
            </a:r>
            <a:r>
              <a:rPr lang="ja-JP" altLang="en-US" dirty="0">
                <a:latin typeface="Meiryo UI" panose="020B0604030504040204" pitchFamily="50" charset="-128"/>
                <a:ea typeface="Meiryo UI" panose="020B0604030504040204" pitchFamily="50" charset="-128"/>
                <a:cs typeface="Meiryo UI" panose="020B0604030504040204" pitchFamily="50" charset="-128"/>
              </a:rPr>
              <a:t>入院後の生活状況を比較し、どの部分が低下しているかを把握する。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低下している部分があるとしたら、それは認知症が進行したが故の症状と判断するのは時期尚早である。なぜならば、認知機能は身体症状の影響を強く受けるため、身体疾患による苦痛や環境の変化によって一気に認知機能が低下するから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しかし、それは認知症の進行とは言い切れず、せん妄等の一時的な機能低下としてとらえることが重要である。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この時に必要なのは、その時の認知機能に合わせたケアを行いながら、ゴール（入院前の状況）を目指していくことである。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527106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8850" y="965200"/>
            <a:ext cx="4864100" cy="3648075"/>
          </a:xfrm>
        </p:spPr>
      </p:sp>
      <p:sp>
        <p:nvSpPr>
          <p:cNvPr id="3" name="ノート プレースホルダー 2"/>
          <p:cNvSpPr>
            <a:spLocks noGrp="1"/>
          </p:cNvSpPr>
          <p:nvPr>
            <p:ph type="body" idx="1"/>
          </p:nvPr>
        </p:nvSpPr>
        <p:spPr>
          <a:xfrm>
            <a:off x="813083" y="4706753"/>
            <a:ext cx="5237762" cy="4663378"/>
          </a:xfrm>
        </p:spPr>
        <p:txBody>
          <a:bodyPr/>
          <a:lstStyle/>
          <a:p>
            <a:pPr defTabSz="911229">
              <a:lnSpc>
                <a:spcPts val="1836"/>
              </a:lnSpc>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＜食事＞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食まんべんなく摂取できなくても、一日のトータル量で評価する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元々の摂取量や嗜好は簡単には変えることは難しい。特に、認知症患者はその傾向が強い。</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例えば、朝は食べない習慣の人に病院の朝食の時間帯に食べるよう勧めても無理が生じる。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そこで、押し問答するよりも、できるだけその人の習慣を大切にし、朝は食べられなくても、食間に軽いものを摂取するなど、幅を持たせて考えることで看護師の余裕にもつながる。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・治療中でも体調や治療に影響がない程度に、生活リズムを整えるケアを実践する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入院期間が短縮されている状況のなかで、疾患の治療が終了してからの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ADL</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拡大では患者の状態が追い付かず、自宅退院できなくなる可能性がある。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そのため、治療がまだ続いている時から、生活リズムを整えるケアを実践することが退院支援にとって重要である。ただし、体調や治療に支障がないよう注意しながら行うことが必要である。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・食事介助の必要性について</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本来自力で摂取できる能力を有していても、あえて摂取量の増量をめざすために、食事介助を優先する場合もあることを理解しておく。認知機能を回復するためには、できるだけ自分で食べられる患者は食べてもらうことが重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36"/>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しかし、身体疾患の回復期では、体力の回復を優先した方がよいこともあり、その場合は自力で食べていただくことで体力を消耗させるよりも、あえて介助することで安楽に摂取できるようにすることもある。（認知機能の回復のみにこだわると、身体の苦痛がみえなくなる）</a:t>
            </a:r>
          </a:p>
        </p:txBody>
      </p:sp>
    </p:spTree>
    <p:extLst>
      <p:ext uri="{BB962C8B-B14F-4D97-AF65-F5344CB8AC3E}">
        <p14:creationId xmlns:p14="http://schemas.microsoft.com/office/powerpoint/2010/main" val="34437894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7425" y="965200"/>
            <a:ext cx="4819650" cy="3616325"/>
          </a:xfrm>
        </p:spPr>
      </p:sp>
      <p:sp>
        <p:nvSpPr>
          <p:cNvPr id="3" name="ノート プレースホルダー 2"/>
          <p:cNvSpPr>
            <a:spLocks noGrp="1"/>
          </p:cNvSpPr>
          <p:nvPr>
            <p:ph type="body" idx="1"/>
          </p:nvPr>
        </p:nvSpPr>
        <p:spPr>
          <a:xfrm>
            <a:off x="831992" y="4783308"/>
            <a:ext cx="5133763"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＜排泄＞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・できるだけ早期にその人の本来の排泄パターンに戻ることができるようにする　</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治療の進行度や体調をみながら、段階を経てその人の本来の排泄パターンに戻れるように支援することが必要である。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・自尊心への配慮</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排泄介助の際には、恥ずかしさや苦痛が最小限になるようにする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おむつや尿とりパットの使用が当たり前とは思わず、使用せざるを得ない患者の思いを察する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認知症患者だけではないが、高齢者が病気になり入院すると、おむつを使用することがあたかも必然のようになってきてはいないか？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病状によっては、仕方がないかもしれないが、当たり前という観念は捨て、おむつを使用しなければならなくなった患者の思いを察することが重要。</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それは、認知症患者も同様である。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p>
        </p:txBody>
      </p:sp>
    </p:spTree>
    <p:extLst>
      <p:ext uri="{BB962C8B-B14F-4D97-AF65-F5344CB8AC3E}">
        <p14:creationId xmlns:p14="http://schemas.microsoft.com/office/powerpoint/2010/main" val="9003959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0763" y="995363"/>
            <a:ext cx="4802187" cy="3602037"/>
          </a:xfrm>
        </p:spPr>
      </p:sp>
      <p:sp>
        <p:nvSpPr>
          <p:cNvPr id="3" name="ノート プレースホルダー 2"/>
          <p:cNvSpPr>
            <a:spLocks noGrp="1"/>
          </p:cNvSpPr>
          <p:nvPr>
            <p:ph type="body" idx="1"/>
          </p:nvPr>
        </p:nvSpPr>
        <p:spPr>
          <a:xfrm>
            <a:off x="850901" y="4783308"/>
            <a:ext cx="5095946" cy="3913614"/>
          </a:xfrm>
        </p:spPr>
        <p:txBody>
          <a:bodyPr/>
          <a:lstStyle/>
          <a:p>
            <a:pPr defTabSz="911229">
              <a:lnSpc>
                <a:spcPts val="1894"/>
              </a:lnSpc>
              <a:defRPr/>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部署内における認知症ケア充実のための取り組み</a:t>
            </a:r>
            <a:r>
              <a:rPr lang="ja-JP" altLang="en-US" dirty="0">
                <a:latin typeface="Meiryo UI" panose="020B0604030504040204" pitchFamily="50" charset="-128"/>
                <a:ea typeface="Meiryo UI" panose="020B0604030504040204" pitchFamily="50" charset="-128"/>
                <a:cs typeface="Meiryo UI" panose="020B0604030504040204" pitchFamily="50" charset="-128"/>
              </a:rPr>
              <a:t>について、段階を追って説明する。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・認知症ケアを遂行するうえでの問題の抽出とうまくできている部分もあげる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・認知症患者の受診・入院状況の把握</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・治療とケアの実態や課題、ケアの質の把握</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できれば院全体でその仕組みをつくる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128578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0913" y="965200"/>
            <a:ext cx="4841875" cy="3632200"/>
          </a:xfrm>
        </p:spPr>
      </p:sp>
      <p:sp>
        <p:nvSpPr>
          <p:cNvPr id="3" name="ノート プレースホルダー 2"/>
          <p:cNvSpPr>
            <a:spLocks noGrp="1"/>
          </p:cNvSpPr>
          <p:nvPr>
            <p:ph type="body" idx="1"/>
          </p:nvPr>
        </p:nvSpPr>
        <p:spPr>
          <a:xfrm>
            <a:off x="869810" y="4783308"/>
            <a:ext cx="5086491" cy="3913614"/>
          </a:xfrm>
        </p:spPr>
        <p:txBody>
          <a:bodyPr/>
          <a:lstStyle/>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●現状の分析と改善の目標設定をする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問題のとらえかた → 認知症患者の行動変容が目標ではない、これはあくまでも</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“結果”（自分たちのケアを改善したときについてくるもの）</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・具体的な</a:t>
            </a:r>
            <a:r>
              <a:rPr lang="ja-JP" altLang="en-US" u="sng" dirty="0">
                <a:latin typeface="Meiryo UI" panose="020B0604030504040204" pitchFamily="50" charset="-128"/>
                <a:ea typeface="Meiryo UI" panose="020B0604030504040204" pitchFamily="50" charset="-128"/>
                <a:cs typeface="Meiryo UI" panose="020B0604030504040204" pitchFamily="50" charset="-128"/>
              </a:rPr>
              <a:t>行動目標 </a:t>
            </a:r>
            <a:r>
              <a:rPr lang="ja-JP" altLang="en-US" dirty="0">
                <a:latin typeface="Meiryo UI" panose="020B0604030504040204" pitchFamily="50" charset="-128"/>
                <a:ea typeface="Meiryo UI" panose="020B0604030504040204" pitchFamily="50" charset="-128"/>
                <a:cs typeface="Meiryo UI" panose="020B0604030504040204" pitchFamily="50" charset="-128"/>
              </a:rPr>
              <a:t>→ 問題の解決、理想に向かっての努力のどちらでもよい</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en-US" altLang="ja-JP" u="none" dirty="0" smtClean="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●取り組みの強化を図る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u="none" dirty="0" smtClean="0">
                <a:latin typeface="Meiryo UI" panose="020B0604030504040204" pitchFamily="50" charset="-128"/>
                <a:ea typeface="Meiryo UI" panose="020B0604030504040204" pitchFamily="50" charset="-128"/>
                <a:cs typeface="Meiryo UI" panose="020B0604030504040204" pitchFamily="50" charset="-128"/>
              </a:rPr>
              <a:t>  その部署の管理者が行うことで、モチベーションにつながる。</a:t>
            </a:r>
            <a:endParaRPr kumimoji="1" lang="en-US" altLang="ja-JP"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u="none" dirty="0" smtClean="0">
                <a:latin typeface="Meiryo UI" panose="020B0604030504040204" pitchFamily="50" charset="-128"/>
                <a:ea typeface="Meiryo UI" panose="020B0604030504040204" pitchFamily="50" charset="-128"/>
                <a:cs typeface="Meiryo UI" panose="020B0604030504040204" pitchFamily="50" charset="-128"/>
              </a:rPr>
              <a:t>  取り組みの成果は、すぐに表れるものではなく、意識的に見つけてそれをスタッフに提示することが重要（</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スタッフ</a:t>
            </a:r>
            <a:r>
              <a:rPr lang="ja-JP" altLang="en-US" dirty="0">
                <a:latin typeface="Meiryo UI" panose="020B0604030504040204" pitchFamily="50" charset="-128"/>
                <a:ea typeface="Meiryo UI" panose="020B0604030504040204" pitchFamily="50" charset="-128"/>
                <a:cs typeface="Meiryo UI" panose="020B0604030504040204" pitchFamily="50" charset="-128"/>
              </a:rPr>
              <a:t>が</a:t>
            </a:r>
            <a:r>
              <a:rPr kumimoji="1" lang="ja-JP" altLang="en-US" u="none" dirty="0" smtClean="0">
                <a:latin typeface="Meiryo UI" panose="020B0604030504040204" pitchFamily="50" charset="-128"/>
                <a:ea typeface="Meiryo UI" panose="020B0604030504040204" pitchFamily="50" charset="-128"/>
                <a:cs typeface="Meiryo UI" panose="020B0604030504040204" pitchFamily="50" charset="-128"/>
              </a:rPr>
              <a:t>頑張っていることを直接言葉で伝えること、他職種に取り組みをアピールすること）</a:t>
            </a:r>
            <a:endParaRPr kumimoji="1" lang="ja-JP" altLang="en-US" u="none"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536923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981075"/>
            <a:ext cx="4821238" cy="3616325"/>
          </a:xfrm>
        </p:spPr>
      </p:sp>
      <p:sp>
        <p:nvSpPr>
          <p:cNvPr id="3" name="ノート プレースホルダー 2"/>
          <p:cNvSpPr>
            <a:spLocks noGrp="1"/>
          </p:cNvSpPr>
          <p:nvPr>
            <p:ph type="body" idx="1"/>
          </p:nvPr>
        </p:nvSpPr>
        <p:spPr>
          <a:xfrm>
            <a:off x="926537" y="4783308"/>
            <a:ext cx="4991946"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評価の視点は、</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つのいずれにも傾きすぎないようにすることが重要である。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45305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7425" y="981075"/>
            <a:ext cx="4819650" cy="3616325"/>
          </a:xfrm>
        </p:spPr>
      </p:sp>
      <p:sp>
        <p:nvSpPr>
          <p:cNvPr id="3" name="ノート プレースホルダー 2"/>
          <p:cNvSpPr>
            <a:spLocks noGrp="1"/>
          </p:cNvSpPr>
          <p:nvPr>
            <p:ph type="body" idx="1"/>
          </p:nvPr>
        </p:nvSpPr>
        <p:spPr>
          <a:xfrm>
            <a:off x="898172" y="4783308"/>
            <a:ext cx="5124310"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学習した知識を患者の状態把握や行動の裏付けとして説明し、そうするとどのようなケアが選択されるのか、それはどのような知識から出たのか説明する。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ケアの評価についても、学んだ知識から裏付けして評価することで、イメージがわく。</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dirty="0"/>
          </a:p>
        </p:txBody>
      </p:sp>
    </p:spTree>
    <p:extLst>
      <p:ext uri="{BB962C8B-B14F-4D97-AF65-F5344CB8AC3E}">
        <p14:creationId xmlns:p14="http://schemas.microsoft.com/office/powerpoint/2010/main" val="14692599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7425" y="965200"/>
            <a:ext cx="4819650" cy="3616325"/>
          </a:xfrm>
        </p:spPr>
      </p:sp>
      <p:sp>
        <p:nvSpPr>
          <p:cNvPr id="3" name="ノート プレースホルダー 2"/>
          <p:cNvSpPr>
            <a:spLocks noGrp="1"/>
          </p:cNvSpPr>
          <p:nvPr>
            <p:ph type="body" idx="1"/>
          </p:nvPr>
        </p:nvSpPr>
        <p:spPr>
          <a:xfrm>
            <a:off x="822537" y="4783308"/>
            <a:ext cx="5303943"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特に急性期病院では、在院日数の短縮などでケアの達成感が得られにくい。</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・認知症ケア＝臨機応変な対応、時には忍耐力も必要</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 はけ口の例：嫌だった、いらいらしたなどの体験を語り合う場をつくる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・身体拘束のジレンマ ＝　罪悪感、不全感につながる。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さらに身体拘束をすることで</a:t>
            </a:r>
            <a:r>
              <a:rPr lang="en-US" altLang="ja-JP" dirty="0">
                <a:latin typeface="Meiryo UI" panose="020B0604030504040204" pitchFamily="50" charset="-128"/>
                <a:ea typeface="Meiryo UI" panose="020B0604030504040204" pitchFamily="50" charset="-128"/>
                <a:cs typeface="Meiryo UI" panose="020B0604030504040204" pitchFamily="50" charset="-128"/>
              </a:rPr>
              <a:t>ADL</a:t>
            </a:r>
            <a:r>
              <a:rPr lang="ja-JP" altLang="en-US" dirty="0">
                <a:latin typeface="Meiryo UI" panose="020B0604030504040204" pitchFamily="50" charset="-128"/>
                <a:ea typeface="Meiryo UI" panose="020B0604030504040204" pitchFamily="50" charset="-128"/>
                <a:cs typeface="Meiryo UI" panose="020B0604030504040204" pitchFamily="50" charset="-128"/>
              </a:rPr>
              <a:t>の低下、</a:t>
            </a:r>
            <a:r>
              <a:rPr lang="en-US" altLang="ja-JP" dirty="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a:latin typeface="Meiryo UI" panose="020B0604030504040204" pitchFamily="50" charset="-128"/>
                <a:ea typeface="Meiryo UI" panose="020B0604030504040204" pitchFamily="50" charset="-128"/>
                <a:cs typeface="Meiryo UI" panose="020B0604030504040204" pitchFamily="50" charset="-128"/>
              </a:rPr>
              <a:t>の悪化などを引き起こし、ケアへの意欲をそぐ結果となる。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しかし、身体拘束に頼らないケアをめざすことに取り組んだり、しっかりと適切な評価に基づいた身体拘束の判断と中止の決定がなされ、結果、患者の身体疾患の治療が進み、穏やかになった顔を見ると、ジレンマは軽くな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548789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995363"/>
            <a:ext cx="4840288" cy="3632200"/>
          </a:xfrm>
        </p:spPr>
      </p:sp>
      <p:sp>
        <p:nvSpPr>
          <p:cNvPr id="3" name="ノート プレースホルダー 2"/>
          <p:cNvSpPr>
            <a:spLocks noGrp="1"/>
          </p:cNvSpPr>
          <p:nvPr>
            <p:ph type="body" idx="1"/>
          </p:nvPr>
        </p:nvSpPr>
        <p:spPr>
          <a:xfrm>
            <a:off x="803627" y="4783308"/>
            <a:ext cx="5152673" cy="3913614"/>
          </a:xfrm>
        </p:spPr>
        <p:txBody>
          <a:bodyPr/>
          <a:lstStyle/>
          <a:p>
            <a:pPr defTabSz="911229">
              <a:lnSpc>
                <a:spcPts val="1894"/>
              </a:lnSpc>
              <a:defRPr/>
            </a:pPr>
            <a:r>
              <a:rPr lang="ja-JP" altLang="en-US" b="0" kern="100" dirty="0" smtClean="0">
                <a:latin typeface="Meiryo UI" panose="020B0604030504040204" pitchFamily="50" charset="-128"/>
                <a:ea typeface="Meiryo UI" panose="020B0604030504040204" pitchFamily="50" charset="-128"/>
                <a:cs typeface="Meiryo UI" panose="020B0604030504040204" pitchFamily="50" charset="-128"/>
              </a:rPr>
              <a:t>  専門的な医療を提供するだけでなく、合併症治療に配慮した支援の調整や家族支援、ケアの指導、退院調整への助言等を行い、治療から退院までが円滑に進むように支援するとともに、院内医療従事者の認知症に対する理解を深める取り組みを行う。</a:t>
            </a:r>
            <a:endParaRPr lang="en-US" altLang="ja-JP" b="0" kern="1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endParaRPr kumimoji="1" lang="ja-JP" altLang="en-US" b="0" dirty="0"/>
          </a:p>
        </p:txBody>
      </p:sp>
    </p:spTree>
    <p:extLst>
      <p:ext uri="{BB962C8B-B14F-4D97-AF65-F5344CB8AC3E}">
        <p14:creationId xmlns:p14="http://schemas.microsoft.com/office/powerpoint/2010/main" val="12759404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0438" y="981075"/>
            <a:ext cx="4860925" cy="3646488"/>
          </a:xfrm>
        </p:spPr>
      </p:sp>
      <p:sp>
        <p:nvSpPr>
          <p:cNvPr id="3" name="ノート プレースホルダー 2"/>
          <p:cNvSpPr>
            <a:spLocks noGrp="1"/>
          </p:cNvSpPr>
          <p:nvPr>
            <p:ph type="body" idx="1"/>
          </p:nvPr>
        </p:nvSpPr>
        <p:spPr>
          <a:xfrm>
            <a:off x="813083" y="4783308"/>
            <a:ext cx="5124309" cy="3913614"/>
          </a:xfrm>
        </p:spPr>
        <p:txBody>
          <a:bodyPr/>
          <a:lstStyle/>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認知症ケアにおいては、多職種チームでの関わりが必要といわれている。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多職種チームの中での看護の専門性を今一度考える必要がある</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看護の専門性で重要なのは、身体を含めた患者の状態を統合的にとらえることができることである。</a:t>
            </a:r>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　患者や家族の立場で発言できたり、医療面と生活面の両方の視点をもつことができる。</a:t>
            </a:r>
            <a:endParaRPr kumimoji="1" lang="ja-JP" altLang="en-US" b="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70797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0438" y="935038"/>
            <a:ext cx="4860925" cy="3646487"/>
          </a:xfrm>
        </p:spPr>
      </p:sp>
      <p:sp>
        <p:nvSpPr>
          <p:cNvPr id="3" name="ノート プレースホルダー 2"/>
          <p:cNvSpPr>
            <a:spLocks noGrp="1"/>
          </p:cNvSpPr>
          <p:nvPr>
            <p:ph type="body" idx="1"/>
          </p:nvPr>
        </p:nvSpPr>
        <p:spPr>
          <a:xfrm>
            <a:off x="850900" y="4783308"/>
            <a:ext cx="5275580" cy="3913614"/>
          </a:xfrm>
        </p:spPr>
        <p:txBody>
          <a:bodyPr/>
          <a:lstStyle/>
          <a:p>
            <a:pPr>
              <a:lnSpc>
                <a:spcPts val="1894"/>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医療事故を回避するには、リスクの予測とそれに合った安全対策を講じることが必要である。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リスクを予測するひとつの方法として、認知症およびせん妄の有無と程度をアセスメントすることが必要である。そして、一人一人に合ったケアプランを立てることが重要である。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以下では、認知症やせん妄の知識を踏まえ、得ておきたい情報とせん妄と認知症の鑑別の方法と、どのように系統立ててアセスメントすればよいのか、について説明する。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1863" y="981075"/>
            <a:ext cx="4859337" cy="3646488"/>
          </a:xfrm>
        </p:spPr>
      </p:sp>
      <p:sp>
        <p:nvSpPr>
          <p:cNvPr id="3" name="ノート プレースホルダー 2"/>
          <p:cNvSpPr>
            <a:spLocks noGrp="1"/>
          </p:cNvSpPr>
          <p:nvPr>
            <p:ph type="body" idx="1"/>
          </p:nvPr>
        </p:nvSpPr>
        <p:spPr>
          <a:xfrm>
            <a:off x="888718" y="4783308"/>
            <a:ext cx="4991946"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院内と院外（地域内）に分けて説明する。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特に、院内体制では、他部門との連携で医療安全とどのように連携していくか、リスクの観点だけでなく、認知症ケアの観点からもとらえることができるような連携が必要である。</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540062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1388" y="981075"/>
            <a:ext cx="4819650" cy="3616325"/>
          </a:xfrm>
        </p:spPr>
      </p:sp>
      <p:sp>
        <p:nvSpPr>
          <p:cNvPr id="3" name="ノート プレースホルダー 2"/>
          <p:cNvSpPr>
            <a:spLocks noGrp="1"/>
          </p:cNvSpPr>
          <p:nvPr>
            <p:ph type="body" idx="1"/>
          </p:nvPr>
        </p:nvSpPr>
        <p:spPr>
          <a:xfrm>
            <a:off x="813084" y="4783308"/>
            <a:ext cx="5114854"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病棟内では、新たに作ることを考えるよりも、今ある記録の方法を工夫し活用する。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看護計画では、問題思考型と課題適応型を患者の状況に合わせて適応していくことが必要である。</a:t>
            </a:r>
            <a:endParaRPr kumimoji="1"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身体疾患の治療にともなう全身管理が必要で、これが優先順位</a:t>
            </a:r>
            <a:r>
              <a:rPr kumimoji="1"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となる場合は、問題思考型看護計画が中心となる。身体疾患が落ち着いた、または全身管理の最中でも、患者を“生活”の視点でとらえて、適切な退院支援につなげるような場合は、課題適応型看護計画にシフトする。</a:t>
            </a:r>
            <a:endParaRPr kumimoji="1"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院内は、</a:t>
            </a:r>
            <a:r>
              <a:rPr lang="ja-JP" altLang="en-US"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アセスメントシートは各病棟で独自のものよりも、統一したものを使用するのが望ましいことを説明</a:t>
            </a:r>
            <a:r>
              <a:rPr lang="ja-JP" altLang="en-US" dirty="0">
                <a:latin typeface="Meiryo UI" panose="020B0604030504040204" pitchFamily="50" charset="-128"/>
                <a:ea typeface="Meiryo UI" panose="020B0604030504040204" pitchFamily="50" charset="-128"/>
                <a:cs typeface="Meiryo UI" panose="020B0604030504040204" pitchFamily="50" charset="-128"/>
              </a:rPr>
              <a:t>する。</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6989602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46150" y="995363"/>
            <a:ext cx="4800600" cy="3602037"/>
          </a:xfrm>
        </p:spPr>
      </p:sp>
    </p:spTree>
    <p:extLst>
      <p:ext uri="{BB962C8B-B14F-4D97-AF65-F5344CB8AC3E}">
        <p14:creationId xmlns:p14="http://schemas.microsoft.com/office/powerpoint/2010/main" val="499329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935038"/>
            <a:ext cx="4881563" cy="3662362"/>
          </a:xfrm>
        </p:spPr>
      </p:sp>
      <p:sp>
        <p:nvSpPr>
          <p:cNvPr id="3" name="ノート プレースホルダー 2"/>
          <p:cNvSpPr>
            <a:spLocks noGrp="1"/>
          </p:cNvSpPr>
          <p:nvPr>
            <p:ph type="body" idx="1"/>
          </p:nvPr>
        </p:nvSpPr>
        <p:spPr>
          <a:xfrm>
            <a:off x="813082" y="4783308"/>
            <a:ext cx="5162127" cy="3913614"/>
          </a:xfrm>
        </p:spPr>
        <p:txBody>
          <a:bodyPr/>
          <a:lstStyle/>
          <a:p>
            <a:pPr>
              <a:lnSpc>
                <a:spcPts val="1894"/>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せん妄および認知症の情報より、</a:t>
            </a:r>
            <a:r>
              <a:rPr lang="ja-JP" altLang="ja-JP" kern="100" dirty="0">
                <a:latin typeface="Meiryo UI" panose="020B0604030504040204" pitchFamily="50" charset="-128"/>
                <a:ea typeface="Meiryo UI" panose="020B0604030504040204" pitchFamily="50" charset="-128"/>
                <a:cs typeface="Meiryo UI" panose="020B0604030504040204" pitchFamily="50" charset="-128"/>
              </a:rPr>
              <a:t>どのようなリスクが予測されるのか</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をアセスメントする。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①認知症の症状（中核症状）にともなって予測されるリスク</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例：近時記憶障害がある患者に禁飲食について説明するが、患者は説明され</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たことをおぼえられないため、飲んでしまうことが予測される。</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：ふらつくので一人では歩かないこと、ナースコールをするよう説明するが、その</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説明をおぼえておらず一人でトイレに行こうとして転倒することが予測される。　</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②</a:t>
            </a:r>
            <a:r>
              <a:rPr lang="en-US" altLang="ja-JP" kern="100" dirty="0">
                <a:latin typeface="Meiryo UI" panose="020B0604030504040204" pitchFamily="50" charset="-128"/>
                <a:ea typeface="Meiryo UI" panose="020B0604030504040204" pitchFamily="50" charset="-128"/>
                <a:cs typeface="Meiryo UI" panose="020B0604030504040204" pitchFamily="50" charset="-128"/>
              </a:rPr>
              <a:t>BPSD</a:t>
            </a:r>
            <a:r>
              <a:rPr lang="ja-JP" altLang="en-US" kern="100" dirty="0">
                <a:latin typeface="Meiryo UI" panose="020B0604030504040204" pitchFamily="50" charset="-128"/>
                <a:ea typeface="Meiryo UI" panose="020B0604030504040204" pitchFamily="50" charset="-128"/>
                <a:cs typeface="Meiryo UI" panose="020B0604030504040204" pitchFamily="50" charset="-128"/>
              </a:rPr>
              <a:t>の出現によって予測されるリスク</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例：帰宅願望の出現→転倒、離院のリスク</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894"/>
              </a:lnSpc>
              <a:spcBef>
                <a:spcPts val="1794"/>
              </a:spcBef>
            </a:pPr>
            <a:r>
              <a:rPr lang="ja-JP" altLang="en-US" kern="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72947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9800" y="935038"/>
            <a:ext cx="4883150" cy="3662362"/>
          </a:xfrm>
        </p:spPr>
      </p:sp>
      <p:sp>
        <p:nvSpPr>
          <p:cNvPr id="3" name="ノート プレースホルダー 2"/>
          <p:cNvSpPr>
            <a:spLocks noGrp="1"/>
          </p:cNvSpPr>
          <p:nvPr>
            <p:ph type="body" idx="1"/>
          </p:nvPr>
        </p:nvSpPr>
        <p:spPr>
          <a:xfrm>
            <a:off x="841446" y="4783307"/>
            <a:ext cx="5181036" cy="4663378"/>
          </a:xfrm>
        </p:spPr>
        <p:txBody>
          <a:bodyPr/>
          <a:lstStyle/>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認知症患者の看護計画は、できなくなっている部分に集中した内容がほとんどである。しかし、認知症は一気に全てができなくなる訳ではないこと、まだ維持されているきのうに着目することが必要である。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できない部分はさり気なく補い、できる部分は維持できるようにかかわることが重要。そのためには、看護計画にも両方を提示し、統一したケアを行うことが必要である。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b="1" kern="100" dirty="0">
                <a:latin typeface="Meiryo UI" panose="020B0604030504040204" pitchFamily="50" charset="-128"/>
                <a:ea typeface="Meiryo UI" panose="020B0604030504040204" pitchFamily="50" charset="-128"/>
                <a:cs typeface="Meiryo UI" panose="020B0604030504040204" pitchFamily="50" charset="-128"/>
              </a:rPr>
              <a:t>看護計画立案に必要な視点（例）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低下している機能：ベッド上安静だが、何で入院しているのか理解できないためにベッド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から降りようとする⇒転倒・転落のリスクあり</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維持されている機能：言語理解は維持されているため、本人にとってわかりやすい言葉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で繰り返し話すと、少しずつ理解を示された。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何で降りようとするのか聞くと、「トイレに行きたい」とのことであった。もともと失禁はなく、入院後もそれが維持されているための状況であったことがわかった。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できるだけ、自力で排泄できることを維持できるような看護計画を立てる ⇒ 患者の安心につながる ⇒ リスクは軽減する</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spcBef>
                <a:spcPts val="580"/>
              </a:spcBef>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一見、失われた機能と思っていても、回復しうる」という見込みを持ってかかわることが重要</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  認知機能は、身体症状や環境によって左右される。そのため、入院している状況で認知症の程度をはんだんするのは時期尚早である。適切な治療とケアを行うことができれば、入院によって低下した認知機能は、入院前の状態に回復する可能性が高い。</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70820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60450" y="949325"/>
            <a:ext cx="4884738" cy="3663950"/>
          </a:xfrm>
        </p:spPr>
      </p:sp>
      <p:sp>
        <p:nvSpPr>
          <p:cNvPr id="3" name="ノート プレースホルダー 2"/>
          <p:cNvSpPr>
            <a:spLocks noGrp="1"/>
          </p:cNvSpPr>
          <p:nvPr>
            <p:ph type="body" idx="1"/>
          </p:nvPr>
        </p:nvSpPr>
        <p:spPr>
          <a:xfrm>
            <a:off x="822537" y="4783306"/>
            <a:ext cx="5303943" cy="4316780"/>
          </a:xfrm>
        </p:spPr>
        <p:txBody>
          <a:bodyPr/>
          <a:lstStyle/>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認知症患者の安全管理に必ず出てくるのが身体拘束である。一般病院、特に急性期病院では、身体拘束がゼロにできない現状がある。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そこで、今からできる身体拘束の評価方法について説明する。</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要件に沿った急性期病院での具体的な評価のポイントについて説明する。（スライドの↓下の部分）</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例：心不全で緊急入院した認知症患者</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「切迫性」</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動作時の息苦しさとふらつきがある。ベッド上安静の指示があり、様子をみてもその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方が本人も楽ではないかと考える。しかし、ベッドから降りようとする行動があった。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理由を聞くと「夫が心配だ」と返答あり。安静が必要であることを説明しても、その時</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は理解するがすぐに同様の訴え。点滴もあることから、自己（事故）抜去のリスク</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695"/>
              </a:lnSpc>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もあった。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「非代替性」</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看護師が入れ替わりに本人に説明したり、声をかける、時間の許す時に家族に</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顔を出してもらうなど試みたが、が同様の状態が続いた。替わる方法が見つからず。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「一時性」</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せん妄症状もあり、今は治療が優先されるため、身体拘束が必要と判断したが、</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解除の視点で毎日評価した。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治療が進み、息苦しさも軽減してきたため、主治医に離床について相談したところ、許可がおりた。少しずつ離床を試み</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ADL</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が拡</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大、ふらつきは消失。  ⇒ 胴体抑制から離床センサーに変更した。見守りで歩行できるようになり、ポータブルトイレであれば、ひとりで可能な状態となった。⇒ 夜間のみ離床センサーへ。表情も柔らかくなり「家に帰る」訴えはなくなり、家族の面会も減らすことができた。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695"/>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44480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1863" y="935038"/>
            <a:ext cx="4859337" cy="3646487"/>
          </a:xfrm>
        </p:spPr>
      </p:sp>
      <p:sp>
        <p:nvSpPr>
          <p:cNvPr id="3" name="ノート プレースホルダー 2"/>
          <p:cNvSpPr>
            <a:spLocks noGrp="1"/>
          </p:cNvSpPr>
          <p:nvPr>
            <p:ph type="body" idx="1"/>
          </p:nvPr>
        </p:nvSpPr>
        <p:spPr>
          <a:xfrm>
            <a:off x="898174" y="4783308"/>
            <a:ext cx="4991946" cy="3913614"/>
          </a:xfrm>
        </p:spPr>
        <p:txBody>
          <a:bodyPr/>
          <a:lstStyle/>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医師による必要性の判断</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判断は主治医であるが、その判断の指標になるのは看護師の報告内容である。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要件の「代替法」を検討しないうちに、「手がかかる」、「事故が発生する可能</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894"/>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a:latin typeface="Meiryo UI" panose="020B0604030504040204" pitchFamily="50" charset="-128"/>
                <a:ea typeface="Meiryo UI" panose="020B0604030504040204" pitchFamily="50" charset="-128"/>
                <a:cs typeface="Meiryo UI" panose="020B0604030504040204" pitchFamily="50" charset="-128"/>
              </a:rPr>
              <a:t>性が高いがみていられない」などの情報提供にならないようにすることが必要</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医療チームでのケア方法の検討</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911229">
              <a:lnSpc>
                <a:spcPts val="1894"/>
              </a:lnSpc>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本人・家族の承諾</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99265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203751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4277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2112200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590478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556529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767129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565097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110224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2288614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2869554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22045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224260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448672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1767034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10933142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34A028-FA38-43ED-9FAD-4DD7808F0C82}" type="datetimeFigureOut">
              <a:rPr kumimoji="1" lang="ja-JP" altLang="en-US" smtClean="0"/>
              <a:t>2016/12/13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1822939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1876294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954899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4017205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473828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325822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588173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BF69AC6-086E-4E23-96D9-A31817FD9858}" type="datetimeFigureOut">
              <a:rPr kumimoji="1" lang="ja-JP" altLang="en-US" smtClean="0"/>
              <a:t>2016/12/13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309335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BF69AC6-086E-4E23-96D9-A31817FD9858}" type="datetimeFigureOut">
              <a:rPr kumimoji="1" lang="ja-JP" altLang="en-US" smtClean="0"/>
              <a:t>2016/12/13</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8BC686-74B2-4DCA-B864-E21661696618}" type="slidenum">
              <a:rPr kumimoji="1" lang="ja-JP" altLang="en-US" smtClean="0"/>
              <a:t>‹#›</a:t>
            </a:fld>
            <a:endParaRPr kumimoji="1" lang="ja-JP" altLang="en-US"/>
          </a:p>
        </p:txBody>
      </p:sp>
    </p:spTree>
    <p:extLst>
      <p:ext uri="{BB962C8B-B14F-4D97-AF65-F5344CB8AC3E}">
        <p14:creationId xmlns:p14="http://schemas.microsoft.com/office/powerpoint/2010/main" val="185475823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4A028-FA38-43ED-9FAD-4DD7808F0C82}" type="datetimeFigureOut">
              <a:rPr kumimoji="1" lang="ja-JP" altLang="en-US" smtClean="0"/>
              <a:t>2016/12/13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32D8D3-4B0A-40BE-84A4-CC06184FA550}" type="slidenum">
              <a:rPr kumimoji="1" lang="ja-JP" altLang="en-US" smtClean="0"/>
              <a:t>‹#›</a:t>
            </a:fld>
            <a:endParaRPr kumimoji="1" lang="ja-JP" altLang="en-US"/>
          </a:p>
        </p:txBody>
      </p:sp>
    </p:spTree>
    <p:extLst>
      <p:ext uri="{BB962C8B-B14F-4D97-AF65-F5344CB8AC3E}">
        <p14:creationId xmlns:p14="http://schemas.microsoft.com/office/powerpoint/2010/main" val="35264366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hyperlink" Target="http://kaden.yahoo.co.jp/dict/?type=detail&amp;id=3542" TargetMode="External"/><Relationship Id="rId2" Type="http://schemas.openxmlformats.org/officeDocument/2006/relationships/notesSlide" Target="../notesSlides/notesSlide31.xml"/><Relationship Id="rId1" Type="http://schemas.openxmlformats.org/officeDocument/2006/relationships/slideLayout" Target="../slideLayouts/slideLayout13.xml"/><Relationship Id="rId6" Type="http://schemas.openxmlformats.org/officeDocument/2006/relationships/hyperlink" Target="http://kaden.yahoo.co.jp/dict/?type=detail&amp;id=1477" TargetMode="External"/><Relationship Id="rId5" Type="http://schemas.openxmlformats.org/officeDocument/2006/relationships/hyperlink" Target="http://kaden.yahoo.co.jp/dict/?type=detail&amp;id=5405" TargetMode="External"/><Relationship Id="rId4" Type="http://schemas.openxmlformats.org/officeDocument/2006/relationships/hyperlink" Target="http://kaden.yahoo.co.jp/dict/?type=detail&amp;id=4758"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637731" y="594210"/>
            <a:ext cx="6710618" cy="5454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対応力向上</a:t>
            </a:r>
            <a:r>
              <a:rPr lang="ja-JP" altLang="en-US" sz="2400" b="1" i="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480</a:t>
            </a:r>
            <a:r>
              <a:rPr lang="ja-JP" altLang="en-US" sz="21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rgbClr val="7657E7"/>
                </a:solidFill>
                <a:latin typeface="Meiryo UI" pitchFamily="50" charset="-128"/>
                <a:ea typeface="Meiryo UI" pitchFamily="50" charset="-128"/>
                <a:cs typeface="Meiryo UI" pitchFamily="50" charset="-128"/>
              </a:rPr>
              <a:t> </a:t>
            </a:r>
            <a:r>
              <a:rPr lang="en-US" altLang="ja-JP" sz="2400" b="1" u="sng" dirty="0" smtClean="0">
                <a:solidFill>
                  <a:srgbClr val="7657E7"/>
                </a:solidFill>
                <a:latin typeface="Trebuchet MS" panose="020B0603020202020204" pitchFamily="34" charset="0"/>
                <a:ea typeface="Meiryo UI" pitchFamily="50" charset="-128"/>
                <a:cs typeface="Meiryo UI" pitchFamily="50" charset="-128"/>
              </a:rPr>
              <a:t>3</a:t>
            </a:r>
            <a:r>
              <a:rPr lang="en-US" altLang="ja-JP" sz="2400" b="1" u="sng" dirty="0" smtClean="0">
                <a:solidFill>
                  <a:srgbClr val="7657E7"/>
                </a:solidFill>
                <a:latin typeface="Meiryo UI" pitchFamily="50" charset="-128"/>
                <a:ea typeface="Meiryo UI" pitchFamily="50" charset="-128"/>
                <a:cs typeface="Meiryo UI" pitchFamily="50" charset="-128"/>
              </a:rPr>
              <a:t>.</a:t>
            </a:r>
            <a:r>
              <a:rPr lang="ja-JP" altLang="en-US" sz="2400" b="1" u="sng" dirty="0" smtClean="0">
                <a:solidFill>
                  <a:srgbClr val="7657E7"/>
                </a:solidFill>
                <a:latin typeface="Meiryo UI" pitchFamily="50" charset="-128"/>
                <a:ea typeface="Meiryo UI" pitchFamily="50" charset="-128"/>
                <a:cs typeface="Meiryo UI" pitchFamily="50" charset="-128"/>
              </a:rPr>
              <a:t> マネジメント</a:t>
            </a:r>
            <a:r>
              <a:rPr lang="ja-JP" altLang="en-US" sz="2400" b="1" u="sng" dirty="0">
                <a:solidFill>
                  <a:srgbClr val="7657E7"/>
                </a:solidFill>
                <a:latin typeface="Meiryo UI" pitchFamily="50" charset="-128"/>
                <a:ea typeface="Meiryo UI" pitchFamily="50" charset="-128"/>
                <a:cs typeface="Meiryo UI" pitchFamily="50" charset="-128"/>
              </a:rPr>
              <a:t> </a:t>
            </a:r>
            <a:r>
              <a:rPr lang="ja-JP" altLang="en-US" sz="2400" b="1" i="1" u="sng" dirty="0" smtClean="0">
                <a:solidFill>
                  <a:srgbClr val="7657E7"/>
                </a:solidFill>
                <a:latin typeface="Meiryo UI" pitchFamily="50" charset="-128"/>
                <a:ea typeface="Meiryo UI" pitchFamily="50" charset="-128"/>
                <a:cs typeface="Meiryo UI" pitchFamily="50" charset="-128"/>
              </a:rPr>
              <a:t>編（</a:t>
            </a:r>
            <a:r>
              <a:rPr lang="en-US" altLang="ja-JP" sz="2400" b="1" u="sng" dirty="0" smtClean="0">
                <a:solidFill>
                  <a:srgbClr val="7657E7"/>
                </a:solidFill>
                <a:latin typeface="Trebuchet MS" panose="020B0603020202020204" pitchFamily="34" charset="0"/>
                <a:ea typeface="Meiryo UI" pitchFamily="50" charset="-128"/>
                <a:cs typeface="Meiryo UI" pitchFamily="50" charset="-128"/>
              </a:rPr>
              <a:t>420</a:t>
            </a:r>
            <a:r>
              <a:rPr lang="ja-JP" altLang="en-US" sz="2100" b="1" u="sng" dirty="0" smtClean="0">
                <a:solidFill>
                  <a:srgbClr val="7657E7"/>
                </a:solidFill>
                <a:latin typeface="Meiryo UI" pitchFamily="50" charset="-128"/>
                <a:ea typeface="Meiryo UI" pitchFamily="50" charset="-128"/>
                <a:cs typeface="Meiryo UI" pitchFamily="50" charset="-128"/>
              </a:rPr>
              <a:t>分</a:t>
            </a:r>
            <a:r>
              <a:rPr lang="ja-JP" altLang="en-US" sz="2400" b="1" u="sng" dirty="0" smtClean="0">
                <a:solidFill>
                  <a:srgbClr val="7657E7"/>
                </a:solidFill>
                <a:latin typeface="Meiryo UI" pitchFamily="50" charset="-128"/>
                <a:ea typeface="Meiryo UI" pitchFamily="50" charset="-128"/>
                <a:cs typeface="Meiryo UI" pitchFamily="50" charset="-128"/>
              </a:rPr>
              <a:t>）</a:t>
            </a:r>
            <a:endParaRPr lang="en-US" altLang="ja-JP" sz="2400" b="1" u="sng" dirty="0" smtClean="0">
              <a:solidFill>
                <a:srgbClr val="7657E7"/>
              </a:solidFill>
              <a:latin typeface="Meiryo UI" pitchFamily="50" charset="-128"/>
              <a:ea typeface="Meiryo UI" pitchFamily="50" charset="-128"/>
              <a:cs typeface="Meiryo UI" pitchFamily="50" charset="-128"/>
            </a:endParaRPr>
          </a:p>
          <a:p>
            <a:pPr eaLnBrk="1" hangingPunct="1">
              <a:spcBef>
                <a:spcPts val="1200"/>
              </a:spcBef>
              <a:spcAft>
                <a:spcPts val="1200"/>
              </a:spcAft>
            </a:pPr>
            <a:r>
              <a:rPr lang="ja-JP" altLang="en-US" sz="2800" b="1" dirty="0">
                <a:solidFill>
                  <a:srgbClr val="7657E7"/>
                </a:solidFill>
                <a:latin typeface="Meiryo UI" pitchFamily="50" charset="-128"/>
                <a:ea typeface="Meiryo UI" pitchFamily="50" charset="-128"/>
                <a:cs typeface="Meiryo UI" pitchFamily="50" charset="-128"/>
              </a:rPr>
              <a:t> </a:t>
            </a:r>
            <a:r>
              <a:rPr lang="ja-JP" altLang="en-US" sz="2800" b="1" dirty="0" smtClean="0">
                <a:solidFill>
                  <a:srgbClr val="7657E7"/>
                </a:solidFill>
                <a:latin typeface="Meiryo UI" pitchFamily="50" charset="-128"/>
                <a:ea typeface="Meiryo UI" pitchFamily="50" charset="-128"/>
                <a:cs typeface="Meiryo UI" pitchFamily="50" charset="-128"/>
              </a:rPr>
              <a:t>  </a:t>
            </a:r>
            <a:r>
              <a:rPr lang="en-US" altLang="ja-JP" sz="2800" b="1" dirty="0" smtClean="0">
                <a:solidFill>
                  <a:srgbClr val="7657E7"/>
                </a:solidFill>
                <a:latin typeface="Meiryo UI" pitchFamily="50" charset="-128"/>
                <a:ea typeface="Meiryo UI" pitchFamily="50" charset="-128"/>
                <a:cs typeface="Meiryo UI" pitchFamily="50" charset="-128"/>
              </a:rPr>
              <a:t>(</a:t>
            </a:r>
            <a:r>
              <a:rPr lang="en-US" altLang="ja-JP" sz="2800" b="1" dirty="0" smtClean="0">
                <a:solidFill>
                  <a:srgbClr val="7657E7"/>
                </a:solidFill>
                <a:latin typeface="Trebuchet MS" panose="020B0603020202020204" pitchFamily="34" charset="0"/>
                <a:ea typeface="Meiryo UI" pitchFamily="50" charset="-128"/>
                <a:cs typeface="Meiryo UI" pitchFamily="50" charset="-128"/>
              </a:rPr>
              <a:t>1</a:t>
            </a:r>
            <a:r>
              <a:rPr lang="en-US" altLang="ja-JP" sz="2800" b="1" dirty="0" smtClean="0">
                <a:solidFill>
                  <a:srgbClr val="7657E7"/>
                </a:solidFill>
                <a:latin typeface="Meiryo UI" pitchFamily="50" charset="-128"/>
                <a:ea typeface="Meiryo UI" pitchFamily="50" charset="-128"/>
                <a:cs typeface="Meiryo UI" pitchFamily="50" charset="-128"/>
              </a:rPr>
              <a:t>)</a:t>
            </a:r>
            <a:r>
              <a:rPr lang="ja-JP" altLang="en-US" sz="2800" b="1" dirty="0" smtClean="0">
                <a:solidFill>
                  <a:srgbClr val="7657E7"/>
                </a:solidFill>
                <a:latin typeface="Meiryo UI" pitchFamily="50" charset="-128"/>
                <a:ea typeface="Meiryo UI" pitchFamily="50" charset="-128"/>
                <a:cs typeface="Meiryo UI" pitchFamily="50" charset="-128"/>
              </a:rPr>
              <a:t> マネジメント</a:t>
            </a:r>
            <a:endParaRPr lang="en-US" altLang="ja-JP" sz="2800" b="1" dirty="0" smtClean="0">
              <a:solidFill>
                <a:srgbClr val="7657E7"/>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GW</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7184570" y="0"/>
            <a:ext cx="1959429" cy="646331"/>
          </a:xfrm>
          <a:prstGeom prst="rect">
            <a:avLst/>
          </a:prstGeom>
          <a:noFill/>
        </p:spPr>
        <p:txBody>
          <a:bodyPr wrap="square" rtlCol="0">
            <a:spAutoFit/>
          </a:bodyPr>
          <a:lstStyle/>
          <a:p>
            <a:r>
              <a:rPr kumimoji="1" lang="ja-JP" altLang="en-US" b="1" dirty="0" smtClean="0"/>
              <a:t>３．マネジメント編</a:t>
            </a:r>
            <a:endParaRPr kumimoji="1" lang="en-US" altLang="ja-JP" b="1" dirty="0" smtClean="0"/>
          </a:p>
          <a:p>
            <a:r>
              <a:rPr kumimoji="1" lang="ja-JP" altLang="en-US" b="1" dirty="0" smtClean="0"/>
              <a:t>（１）マネジメント</a:t>
            </a:r>
            <a:endParaRPr kumimoji="1" lang="ja-JP" altLang="en-US" b="1" dirty="0"/>
          </a:p>
        </p:txBody>
      </p:sp>
    </p:spTree>
    <p:extLst>
      <p:ext uri="{BB962C8B-B14F-4D97-AF65-F5344CB8AC3E}">
        <p14:creationId xmlns:p14="http://schemas.microsoft.com/office/powerpoint/2010/main" val="2239161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9395" y="1203503"/>
            <a:ext cx="8695419" cy="5139559"/>
          </a:xfrm>
        </p:spPr>
        <p:txBody>
          <a:bodyPr>
            <a:normAutofit/>
          </a:bodyPr>
          <a:lstStyle/>
          <a:p>
            <a:pPr marL="0" indent="0">
              <a:buNone/>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必要な評価</a:t>
            </a:r>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必要性</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についての定期的な</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評価を行う</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カンファレンス</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の時間の確保と</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周知方法</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の検討</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時間、回数、人数など</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buNone/>
            </a:pPr>
            <a:r>
              <a:rPr lang="ja-JP" altLang="en-US" sz="1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他職種の参加：リハビリスタッフなど</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buNone/>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万が一</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、身体拘束が必要と判断した場合も</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漫然と継続しない</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ような取り組み</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身体</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拘束以外の事故予防の対策、ケア</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を</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積極的に進める</a:t>
            </a:r>
            <a:endParaRPr lang="ja-JP" altLang="en-US" sz="1800" b="1"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800" dirty="0"/>
          </a:p>
        </p:txBody>
      </p:sp>
      <p:sp>
        <p:nvSpPr>
          <p:cNvPr id="5" name="タイトル 1"/>
          <p:cNvSpPr>
            <a:spLocks noGrp="1"/>
          </p:cNvSpPr>
          <p:nvPr>
            <p:ph type="title"/>
          </p:nvPr>
        </p:nvSpPr>
        <p:spPr>
          <a:xfrm>
            <a:off x="259395" y="150127"/>
            <a:ext cx="8569325" cy="935140"/>
          </a:xfrm>
        </p:spPr>
        <p:txBody>
          <a:bodyPr>
            <a:normAutofit fontScale="90000"/>
          </a:bodyPr>
          <a:lstStyle/>
          <a:p>
            <a:pPr algn="ct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行動制限に関する</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医療チームによる定期的な評価</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②</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a:spLocks noChangeArrowheads="1"/>
          </p:cNvSpPr>
          <p:nvPr/>
        </p:nvSpPr>
        <p:spPr bwMode="auto">
          <a:xfrm>
            <a:off x="259395" y="108526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正方形/長方形 1"/>
          <p:cNvSpPr/>
          <p:nvPr/>
        </p:nvSpPr>
        <p:spPr>
          <a:xfrm>
            <a:off x="259395" y="4305300"/>
            <a:ext cx="8569325" cy="234315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例：点滴ルートに触っている：  点滴が漏れて痛かった？テープが痒い？ ⇒</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観察を行い、早めにキャッチする。むやみに制止せず、可能であれば</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触っている理由を考えてみる（聞いてみる）。身体全体の掻痒感 ⇒</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保湿を行う</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車椅子から立ち上がろうとする：車椅子に長時間座っていると疲れる ⇒</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本来車椅子は移送用のもの。単に腰が痛かっただけかもしれない ⇒</a:t>
            </a:r>
            <a:endPar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普通の椅子の方がよいかもしれない</a:t>
            </a:r>
          </a:p>
        </p:txBody>
      </p:sp>
    </p:spTree>
    <p:extLst>
      <p:ext uri="{BB962C8B-B14F-4D97-AF65-F5344CB8AC3E}">
        <p14:creationId xmlns:p14="http://schemas.microsoft.com/office/powerpoint/2010/main" val="1102391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98435" y="1303628"/>
            <a:ext cx="8753475" cy="5001638"/>
          </a:xfrm>
        </p:spPr>
        <p:txBody>
          <a:bodyPr>
            <a:noAutofit/>
          </a:bodyPr>
          <a:lstStyle/>
          <a:p>
            <a:pPr marL="0" indent="0" algn="just">
              <a:lnSpc>
                <a:spcPct val="100000"/>
              </a:lnSpc>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振り返り</a:t>
            </a:r>
            <a:r>
              <a:rPr lang="ja-JP" altLang="ja-JP" sz="2400" b="1" kern="100" dirty="0">
                <a:latin typeface="Meiryo UI" panose="020B0604030504040204" pitchFamily="50" charset="-128"/>
                <a:ea typeface="Meiryo UI" panose="020B0604030504040204" pitchFamily="50" charset="-128"/>
                <a:cs typeface="Meiryo UI" panose="020B0604030504040204" pitchFamily="50" charset="-128"/>
              </a:rPr>
              <a:t>の重要な</a:t>
            </a:r>
            <a:r>
              <a:rPr lang="ja-JP"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視点</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gn="just">
              <a:lnSpc>
                <a:spcPct val="100000"/>
              </a:lnSpc>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 認知症およびせん妄を含めた認知機能障害の</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アセスメントはできていたか</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7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アセスメント</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伴ったリスクは予測されていたか</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 リスクを回避するための</a:t>
            </a:r>
            <a:r>
              <a:rPr lang="ja-JP" altLang="ja-JP" sz="27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先</a:t>
            </a:r>
            <a:r>
              <a:rPr lang="ja-JP" altLang="ja-JP" sz="27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回りの</a:t>
            </a:r>
            <a:r>
              <a:rPr lang="ja-JP" altLang="ja-JP" sz="27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と</a:t>
            </a:r>
            <a:r>
              <a:rPr lang="ja-JP" altLang="ja-JP" sz="2700" b="1" kern="100" dirty="0">
                <a:latin typeface="Meiryo UI" panose="020B0604030504040204" pitchFamily="50" charset="-128"/>
                <a:ea typeface="Meiryo UI" panose="020B0604030504040204" pitchFamily="50" charset="-128"/>
                <a:cs typeface="Meiryo UI" panose="020B0604030504040204" pitchFamily="50" charset="-128"/>
              </a:rPr>
              <a:t>して</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、何が</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必要であった</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か</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3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300" b="1" kern="100" dirty="0" smtClean="0">
                <a:latin typeface="Meiryo UI" panose="020B0604030504040204" pitchFamily="50" charset="-128"/>
                <a:ea typeface="Meiryo UI" panose="020B0604030504040204" pitchFamily="50" charset="-128"/>
                <a:cs typeface="Meiryo UI" panose="020B0604030504040204" pitchFamily="50" charset="-128"/>
              </a:rPr>
              <a:t>先回りのケア</a:t>
            </a:r>
            <a:r>
              <a:rPr lang="ja-JP" altLang="en-US" sz="23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kern="100" dirty="0" smtClean="0">
                <a:solidFill>
                  <a:srgbClr val="D054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300" b="1" kern="100" dirty="0" smtClean="0">
                <a:solidFill>
                  <a:srgbClr val="D05400"/>
                </a:solidFill>
                <a:latin typeface="Meiryo UI" panose="020B0604030504040204" pitchFamily="50" charset="-128"/>
                <a:ea typeface="Meiryo UI" panose="020B0604030504040204" pitchFamily="50" charset="-128"/>
                <a:cs typeface="Meiryo UI" panose="020B0604030504040204" pitchFamily="50" charset="-128"/>
              </a:rPr>
              <a:t>危険を予測して早めに身体拘束すること</a:t>
            </a:r>
            <a:endParaRPr lang="ja-JP" altLang="ja-JP" sz="2300" b="1" kern="100" dirty="0">
              <a:solidFill>
                <a:srgbClr val="D054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buNone/>
            </a:pPr>
            <a:r>
              <a:rPr kumimoji="1" lang="ja-JP" altLang="en-US" sz="2300" dirty="0" smtClean="0"/>
              <a:t>　</a:t>
            </a:r>
            <a:r>
              <a:rPr kumimoji="1" lang="ja-JP" altLang="en-US" sz="23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・環境調整・かかわり</a:t>
            </a:r>
            <a:r>
              <a:rPr lang="ja-JP" altLang="en-US" sz="23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工夫で、</a:t>
            </a: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落ち着かなくなる誘因を取り除く</a:t>
            </a:r>
            <a:endParaRPr kumimoji="1"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buNone/>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3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23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先回りの</a:t>
            </a:r>
            <a:r>
              <a:rPr lang="ja-JP" altLang="ja-JP" sz="23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en-US" sz="23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（認知症ケア</a:t>
            </a:r>
            <a:r>
              <a:rPr lang="ja-JP" altLang="en-US" sz="23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3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0511" y="104635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タイトル 1"/>
          <p:cNvSpPr>
            <a:spLocks noGrp="1"/>
          </p:cNvSpPr>
          <p:nvPr>
            <p:ph type="title"/>
          </p:nvPr>
        </p:nvSpPr>
        <p:spPr>
          <a:xfrm>
            <a:off x="1137891" y="6154876"/>
            <a:ext cx="6874564" cy="573471"/>
          </a:xfrm>
          <a:solidFill>
            <a:srgbClr val="9966FF"/>
          </a:solidFill>
        </p:spPr>
        <p:txBody>
          <a:bodyPr>
            <a:normAutofit/>
          </a:bodyPr>
          <a:lstStyle/>
          <a:p>
            <a:pPr algn="ctr"/>
            <a:r>
              <a:rPr lang="ja-JP" altLang="en-US" sz="27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事故の振り返りも認知症ケアの学びの場に</a:t>
            </a:r>
            <a:endParaRPr kumimoji="1" lang="ja-JP" altLang="en-US" sz="27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2"/>
          <p:cNvSpPr txBox="1">
            <a:spLocks noChangeArrowheads="1"/>
          </p:cNvSpPr>
          <p:nvPr/>
        </p:nvSpPr>
        <p:spPr>
          <a:xfrm>
            <a:off x="106361" y="122831"/>
            <a:ext cx="8753475" cy="9826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1</a:t>
            </a:r>
            <a:r>
              <a:rPr lang="en-US" altLang="ja-JP" sz="24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医療安全を推進する方法</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② 認知症患者に関連した医療事故の振り返りを</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行う</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四角形吹き出し 1"/>
          <p:cNvSpPr/>
          <p:nvPr/>
        </p:nvSpPr>
        <p:spPr>
          <a:xfrm>
            <a:off x="4210050" y="4038600"/>
            <a:ext cx="4476750" cy="590550"/>
          </a:xfrm>
          <a:prstGeom prst="wedgeRectCallout">
            <a:avLst>
              <a:gd name="adj1" fmla="val -22110"/>
              <a:gd name="adj2" fmla="val -76210"/>
            </a:avLst>
          </a:prstGeom>
          <a:ln/>
        </p:spPr>
        <p:style>
          <a:lnRef idx="1">
            <a:schemeClr val="accent2"/>
          </a:lnRef>
          <a:fillRef idx="2">
            <a:schemeClr val="accent2"/>
          </a:fillRef>
          <a:effectRef idx="1">
            <a:schemeClr val="accent2"/>
          </a:effectRef>
          <a:fontRef idx="minor">
            <a:schemeClr val="dk1"/>
          </a:fontRef>
        </p:style>
        <p:txBody>
          <a:bodyPr rtlCol="0" anchor="ctr" anchorCtr="0"/>
          <a:lstStyle/>
          <a:p>
            <a:pPr algn="ctr"/>
            <a:r>
              <a:rPr kumimoji="1" lang="en-US" altLang="ja-JP" sz="2400" b="1" dirty="0" smtClean="0">
                <a:solidFill>
                  <a:schemeClr val="tx1"/>
                </a:solidFill>
              </a:rPr>
              <a:t>ADL</a:t>
            </a:r>
            <a:r>
              <a:rPr lang="ja-JP" altLang="en-US" sz="2400" b="1" dirty="0" smtClean="0">
                <a:solidFill>
                  <a:schemeClr val="tx1"/>
                </a:solidFill>
              </a:rPr>
              <a:t>低下とのジレンマが生じる</a:t>
            </a:r>
            <a:endParaRPr kumimoji="1" lang="ja-JP" altLang="en-US" sz="2400" b="1" dirty="0" smtClean="0">
              <a:solidFill>
                <a:schemeClr val="tx1"/>
              </a:solidFill>
            </a:endParaRPr>
          </a:p>
        </p:txBody>
      </p:sp>
    </p:spTree>
    <p:extLst>
      <p:ext uri="{BB962C8B-B14F-4D97-AF65-F5344CB8AC3E}">
        <p14:creationId xmlns:p14="http://schemas.microsoft.com/office/powerpoint/2010/main" val="2377234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6361" y="1280855"/>
            <a:ext cx="9037639" cy="5295330"/>
          </a:xfrm>
        </p:spPr>
        <p:txBody>
          <a:bodyPr>
            <a:noAutofit/>
          </a:bodyPr>
          <a:lstStyle/>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院内共通の方法でデータ収集・分析し、各部署の傾向</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を把握する</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分析方法の例</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収集</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したデータ</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を以下</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の</a:t>
            </a:r>
            <a:r>
              <a:rPr lang="en-US" altLang="ja-JP" sz="2000" b="1" kern="100" dirty="0">
                <a:latin typeface="Trebuchet MS" panose="020B0603020202020204" pitchFamily="34" charset="0"/>
                <a:ea typeface="Meiryo UI" panose="020B0604030504040204" pitchFamily="50" charset="-128"/>
                <a:cs typeface="Meiryo UI" panose="020B0604030504040204" pitchFamily="50" charset="-128"/>
              </a:rPr>
              <a:t>2</a:t>
            </a:r>
            <a:r>
              <a:rPr lang="ja-JP" altLang="ja-JP" sz="2000" b="1" kern="100" dirty="0" err="1">
                <a:latin typeface="Meiryo UI" panose="020B0604030504040204" pitchFamily="50" charset="-128"/>
                <a:ea typeface="Meiryo UI" panose="020B0604030504040204" pitchFamily="50" charset="-128"/>
                <a:cs typeface="Meiryo UI" panose="020B0604030504040204" pitchFamily="50" charset="-128"/>
              </a:rPr>
              <a:t>つの</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カテゴリに</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分けてみる</a:t>
            </a:r>
            <a:endParaRPr lang="en-US" altLang="ja-JP" sz="2000" dirty="0" smtClean="0"/>
          </a:p>
          <a:p>
            <a:pPr marL="0" indent="0">
              <a:lnSpc>
                <a:spcPct val="100000"/>
              </a:lnSpc>
              <a:spcBef>
                <a:spcPts val="1800"/>
              </a:spcBef>
              <a:buNone/>
            </a:pPr>
            <a:r>
              <a:rPr lang="ja-JP" altLang="en-US" sz="2000" dirty="0" smtClean="0"/>
              <a:t>　</a:t>
            </a:r>
            <a:r>
              <a:rPr lang="ja-JP" altLang="en-US" sz="20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20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①</a:t>
            </a:r>
            <a:r>
              <a:rPr lang="ja-JP" altLang="en-US" sz="20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0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「認知症の中核症状に関連した危険行動</a:t>
            </a:r>
            <a:r>
              <a:rPr lang="ja-JP" altLang="ja-JP" sz="20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smtClean="0"/>
          </a:p>
          <a:p>
            <a:pPr marL="0" indent="0">
              <a:buNone/>
            </a:pPr>
            <a:r>
              <a:rPr lang="en-US" altLang="ja-JP" sz="20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例</a:t>
            </a:r>
            <a:r>
              <a:rPr lang="ja-JP" altLang="en-US" sz="20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転倒・転落、離院・離棟、ルート類</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の自己抜去</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など</a:t>
            </a:r>
          </a:p>
          <a:p>
            <a:pPr marL="0" indent="0">
              <a:lnSpc>
                <a:spcPct val="100000"/>
              </a:lnSpc>
              <a:spcBef>
                <a:spcPts val="1800"/>
              </a:spcBef>
              <a:buNone/>
            </a:pPr>
            <a:r>
              <a:rPr kumimoji="1" lang="ja-JP" altLang="en-US" sz="2000" dirty="0" smtClean="0"/>
              <a:t>　 </a:t>
            </a:r>
            <a:r>
              <a:rPr lang="ja-JP" altLang="ja-JP" sz="20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②</a:t>
            </a:r>
            <a:r>
              <a:rPr lang="ja-JP" altLang="en-US" sz="20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0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「医療者の行動にともなう事故</a:t>
            </a:r>
            <a:r>
              <a:rPr lang="ja-JP" altLang="ja-JP" sz="20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p>
          <a:p>
            <a:pPr marL="0" indent="0">
              <a:buNone/>
            </a:pPr>
            <a:r>
              <a:rPr lang="en-US"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例</a:t>
            </a:r>
            <a:r>
              <a:rPr lang="ja-JP" altLang="en-US" sz="20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医療機器の操作ミス、患者の</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取り違え</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食事</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や</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薬物</a:t>
            </a:r>
            <a:endParaRPr lang="en-US" altLang="ja-JP" sz="20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000" b="1" kern="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ja-JP" sz="2000" b="1" kern="100" dirty="0">
                <a:latin typeface="Meiryo UI" panose="020B0604030504040204" pitchFamily="50" charset="-128"/>
                <a:ea typeface="Meiryo UI" panose="020B0604030504040204" pitchFamily="50" charset="-128"/>
                <a:cs typeface="Meiryo UI" panose="020B0604030504040204" pitchFamily="50" charset="-128"/>
              </a:rPr>
              <a:t>提</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供ミス</a:t>
            </a:r>
            <a:r>
              <a:rPr lang="ja-JP" altLang="ja-JP" sz="2000" b="1" dirty="0" smtClean="0">
                <a:latin typeface="Meiryo UI" panose="020B0604030504040204" pitchFamily="50" charset="-128"/>
                <a:ea typeface="Meiryo UI" panose="020B0604030504040204" pitchFamily="50" charset="-128"/>
                <a:cs typeface="Meiryo UI" panose="020B0604030504040204" pitchFamily="50" charset="-128"/>
              </a:rPr>
              <a:t>など</a:t>
            </a:r>
            <a:r>
              <a:rPr lang="ja-JP" altLang="en-US" sz="2000" dirty="0" smtClean="0">
                <a:solidFill>
                  <a:srgbClr val="FF0000"/>
                </a:solidFill>
              </a:rPr>
              <a:t> </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それぞれの傾向を分析することで、課題がみえてくる</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8957" y="110546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Rectangle 2"/>
          <p:cNvSpPr txBox="1">
            <a:spLocks noChangeArrowheads="1"/>
          </p:cNvSpPr>
          <p:nvPr/>
        </p:nvSpPr>
        <p:spPr>
          <a:xfrm>
            <a:off x="106361" y="122831"/>
            <a:ext cx="8753475" cy="9826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1</a:t>
            </a:r>
            <a:r>
              <a:rPr lang="en-US" altLang="ja-JP" sz="24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医療安全を推進する方法</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③ 医療</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事故のデータから自施設の傾向を</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把握</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298956" y="4476750"/>
            <a:ext cx="8560879" cy="215265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marL="342900" lvl="0" indent="-342900">
              <a:lnSpc>
                <a:spcPts val="1960"/>
              </a:lnSpc>
              <a:buFont typeface="Wingdings" panose="05000000000000000000" pitchFamily="2" charset="2"/>
              <a:buChar char="p"/>
            </a:pPr>
            <a:r>
              <a:rPr lang="ja-JP" altLang="en-US" sz="24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しっかりとその患者の認知症およびせん妄のアセスメントができていたか</a:t>
            </a:r>
            <a:r>
              <a:rPr lang="ja-JP" altLang="en-US" sz="24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Wingdings" panose="05000000000000000000" pitchFamily="2" charset="2"/>
              <a:buChar char="p"/>
            </a:pPr>
            <a:r>
              <a:rPr lang="ja-JP" altLang="en-US" sz="2400" b="1" kern="100" dirty="0">
                <a:solidFill>
                  <a:srgbClr val="FF0000"/>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どこが不足していた</a:t>
            </a:r>
            <a:r>
              <a:rPr lang="ja-JP" altLang="en-US" sz="2400" b="1" kern="100" dirty="0" smtClean="0">
                <a:solidFill>
                  <a:srgbClr val="FF0000"/>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か？を振り返り</a:t>
            </a:r>
            <a:endParaRPr lang="en-US" altLang="ja-JP" sz="36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endParaRPr lang="en-US" altLang="ja-JP" sz="3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Wingdings" panose="05000000000000000000" pitchFamily="2" charset="2"/>
              <a:buChar char="p"/>
            </a:pPr>
            <a:r>
              <a:rPr lang="ja-JP" altLang="en-US" sz="36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患者</a:t>
            </a:r>
            <a:r>
              <a:rPr lang="ja-JP" altLang="en-US" sz="3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の行動によるものだけでなく、</a:t>
            </a:r>
            <a:endParaRPr lang="en-US" altLang="ja-JP" sz="3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Wingdings" panose="05000000000000000000" pitchFamily="2" charset="2"/>
              <a:buChar char="p"/>
            </a:pPr>
            <a:endParaRPr lang="en-US" altLang="ja-JP" sz="36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Wingdings" panose="05000000000000000000" pitchFamily="2" charset="2"/>
              <a:buChar char="p"/>
            </a:pPr>
            <a:r>
              <a:rPr lang="ja-JP" altLang="en-US" sz="3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看護師の姿勢の振り返りにもなる。</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29862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58302" y="1651378"/>
            <a:ext cx="8562492" cy="4872251"/>
          </a:xfrm>
        </p:spPr>
        <p:txBody>
          <a:bodyPr>
            <a:noAutofit/>
          </a:bodyPr>
          <a:lstStyle/>
          <a:p>
            <a:pPr marL="0" indent="0">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危険</a:t>
            </a:r>
            <a:r>
              <a:rPr lang="ja-JP" altLang="ja-JP" sz="2700" b="1" kern="100" dirty="0">
                <a:latin typeface="Meiryo UI" panose="020B0604030504040204" pitchFamily="50" charset="-128"/>
                <a:ea typeface="Meiryo UI" panose="020B0604030504040204" pitchFamily="50" charset="-128"/>
                <a:cs typeface="Meiryo UI" panose="020B0604030504040204" pitchFamily="50" charset="-128"/>
              </a:rPr>
              <a:t>行動の背景に</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ある</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患者</a:t>
            </a:r>
            <a:r>
              <a:rPr lang="ja-JP" altLang="ja-JP" sz="2700" b="1" kern="100" dirty="0">
                <a:latin typeface="Meiryo UI" panose="020B0604030504040204" pitchFamily="50" charset="-128"/>
                <a:ea typeface="Meiryo UI" panose="020B0604030504040204" pitchFamily="50" charset="-128"/>
                <a:cs typeface="Meiryo UI" panose="020B0604030504040204" pitchFamily="50" charset="-128"/>
              </a:rPr>
              <a:t>の思い</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沿った</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ケアを</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抽出</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患者</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25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リスク</a:t>
            </a:r>
            <a:r>
              <a:rPr lang="ja-JP" altLang="en-US" sz="25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回避</a:t>
            </a:r>
            <a:r>
              <a:rPr lang="ja-JP" altLang="en-US" sz="25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マニュアル・</a:t>
            </a:r>
            <a:r>
              <a:rPr lang="ja-JP" altLang="ja-JP" sz="25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事例集</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の作成</a:t>
            </a:r>
            <a:endParaRPr lang="en-US" altLang="ja-JP" sz="25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7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部署</a:t>
            </a:r>
            <a:r>
              <a:rPr lang="ja-JP" altLang="ja-JP" sz="27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内および</a:t>
            </a:r>
            <a:r>
              <a:rPr lang="ja-JP" altLang="en-US" sz="27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部署</a:t>
            </a:r>
            <a:r>
              <a:rPr lang="ja-JP" altLang="ja-JP" sz="27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間での情報共有の方法を検討</a:t>
            </a:r>
            <a:endParaRPr lang="en-US" altLang="ja-JP" sz="27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安全に関する</a:t>
            </a:r>
            <a:r>
              <a:rPr lang="ja-JP" altLang="en-US" sz="2400" b="1" u="sng"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委員会</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の役割の</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一例</a:t>
            </a:r>
            <a:r>
              <a:rPr lang="en-US" altLang="ja-JP"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u="sng"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委員会</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が主体となり</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、情報</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共有の</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ネットワークを構築</a:t>
            </a:r>
            <a:endParaRPr lang="en-US"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身体</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拘束について</a:t>
            </a:r>
            <a:r>
              <a:rPr lang="ja-JP" altLang="en-US" sz="24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委員会</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よる実態把握と適切性</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の評価</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身体</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拘束の客観的な判断基準（実施基準、</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解除基準）</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を病院全体で決める</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2"/>
          <p:cNvSpPr txBox="1">
            <a:spLocks noChangeArrowheads="1"/>
          </p:cNvSpPr>
          <p:nvPr/>
        </p:nvSpPr>
        <p:spPr>
          <a:xfrm>
            <a:off x="167319" y="163774"/>
            <a:ext cx="8753475" cy="7015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3" y="117876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屈折矢印 5"/>
          <p:cNvSpPr/>
          <p:nvPr/>
        </p:nvSpPr>
        <p:spPr>
          <a:xfrm rot="5400000">
            <a:off x="1195259" y="2474151"/>
            <a:ext cx="378370" cy="588457"/>
          </a:xfrm>
          <a:prstGeom prst="bentUpArrow">
            <a:avLst>
              <a:gd name="adj1" fmla="val 21328"/>
              <a:gd name="adj2" fmla="val 25000"/>
              <a:gd name="adj3" fmla="val 25000"/>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7" name="Rectangle 2"/>
          <p:cNvSpPr txBox="1">
            <a:spLocks noChangeArrowheads="1"/>
          </p:cNvSpPr>
          <p:nvPr/>
        </p:nvSpPr>
        <p:spPr>
          <a:xfrm>
            <a:off x="167319" y="163774"/>
            <a:ext cx="8753475" cy="9826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1</a:t>
            </a:r>
            <a:r>
              <a:rPr lang="en-US" altLang="ja-JP" sz="24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医療安全を推進する方法</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④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事故</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の振り返りからリスク回避に必要なケアを</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抽出</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8055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リスク回避に必要なケア</a:t>
            </a:r>
            <a:endParaRPr kumimoji="1" lang="ja-JP" altLang="en-US" dirty="0"/>
          </a:p>
        </p:txBody>
      </p:sp>
      <p:sp>
        <p:nvSpPr>
          <p:cNvPr id="3" name="コンテンツ プレースホルダー 2"/>
          <p:cNvSpPr>
            <a:spLocks noGrp="1"/>
          </p:cNvSpPr>
          <p:nvPr>
            <p:ph idx="1"/>
          </p:nvPr>
        </p:nvSpPr>
        <p:spPr>
          <a:xfrm>
            <a:off x="209550" y="1600200"/>
            <a:ext cx="8553450" cy="4710113"/>
          </a:xfrm>
        </p:spPr>
        <p:txBody>
          <a:bodyPr>
            <a:normAutofit fontScale="62500" lnSpcReduction="20000"/>
          </a:bodyPr>
          <a:lstStyle/>
          <a:p>
            <a:pPr marL="0" indent="0">
              <a:lnSpc>
                <a:spcPts val="1960"/>
              </a:lnSpc>
              <a:buNone/>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dirty="0">
                <a:latin typeface="Meiryo UI" panose="020B0604030504040204" pitchFamily="50" charset="-128"/>
                <a:ea typeface="Meiryo UI" panose="020B0604030504040204" pitchFamily="50" charset="-128"/>
                <a:cs typeface="Meiryo UI" panose="020B0604030504040204" pitchFamily="50" charset="-128"/>
              </a:rPr>
              <a:t>例：腹部ドレーン自己抜去 →</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おむつによるムレを予防することで、掻痒感が改善される</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皮膚の乾燥を防ぐ（保湿ケア）</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点滴の自己抜去 →</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刺入部のテープかぶれや、発赤、漏れを早期に発見する。</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なぜ触っているのかをまずは観察する。など</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例：せん妄を発症している患者への薬の提供ミス → </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せん妄の特徴である注意障害があると、他者の話を理解すること</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3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困難</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になる。看護師が人を間違えて「○○さんですか？」と違う患者の名前を</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言うが、患者は注意障害があるために「はい」と答えてしまった。</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ts val="1960"/>
              </a:lnSpc>
              <a:buNone/>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せん妄の症状の特徴を理解し、確認の方法を怠らないようにする。</a:t>
            </a:r>
            <a:endParaRPr kumimoji="1" lang="ja-JP" altLang="en-US" sz="3200" dirty="0"/>
          </a:p>
        </p:txBody>
      </p:sp>
    </p:spTree>
    <p:extLst>
      <p:ext uri="{BB962C8B-B14F-4D97-AF65-F5344CB8AC3E}">
        <p14:creationId xmlns:p14="http://schemas.microsoft.com/office/powerpoint/2010/main" val="904144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5244" y="1447369"/>
            <a:ext cx="8753474" cy="5185444"/>
          </a:xfrm>
          <a:noFill/>
        </p:spPr>
        <p:txBody>
          <a:bodyPr>
            <a:normAutofit/>
          </a:bodyPr>
          <a:lstStyle/>
          <a:p>
            <a:pPr marL="0" indent="0" algn="just">
              <a:lnSpc>
                <a:spcPct val="100000"/>
              </a:lnSpc>
              <a:spcBef>
                <a:spcPts val="6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 「認知症ケアと医療安全」を関連付けた研修の企画</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研修体系</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構築</a:t>
            </a:r>
            <a:endParaRPr lang="en-US" altLang="ja-JP"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endParaRPr lang="en-US" altLang="ja-JP"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例：・院内研修に組み込む</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900" b="1" dirty="0" smtClean="0">
                <a:latin typeface="Meiryo UI" panose="020B0604030504040204" pitchFamily="50" charset="-128"/>
                <a:ea typeface="Meiryo UI" panose="020B0604030504040204" pitchFamily="50" charset="-128"/>
                <a:cs typeface="Meiryo UI" panose="020B0604030504040204" pitchFamily="50" charset="-128"/>
              </a:rPr>
              <a:t>院内</a:t>
            </a:r>
            <a:r>
              <a:rPr lang="ja-JP" altLang="ja-JP" sz="2900" b="1" dirty="0">
                <a:latin typeface="Meiryo UI" panose="020B0604030504040204" pitchFamily="50" charset="-128"/>
                <a:ea typeface="Meiryo UI" panose="020B0604030504040204" pitchFamily="50" charset="-128"/>
                <a:cs typeface="Meiryo UI" panose="020B0604030504040204" pitchFamily="50" charset="-128"/>
              </a:rPr>
              <a:t>の委員会（リスク委員会など）主催の</a:t>
            </a:r>
            <a:endParaRPr lang="en-US" altLang="ja-JP" sz="2900" b="1"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900" b="1" dirty="0" smtClean="0">
                <a:latin typeface="Meiryo UI" panose="020B0604030504040204" pitchFamily="50" charset="-128"/>
                <a:ea typeface="Meiryo UI" panose="020B0604030504040204" pitchFamily="50" charset="-128"/>
                <a:cs typeface="Meiryo UI" panose="020B0604030504040204" pitchFamily="50" charset="-128"/>
              </a:rPr>
              <a:t>講演会</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29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900" b="1" u="sng" kern="100" dirty="0" smtClean="0">
                <a:latin typeface="Meiryo UI" panose="020B0604030504040204" pitchFamily="50" charset="-128"/>
                <a:ea typeface="Meiryo UI" panose="020B0604030504040204" pitchFamily="50" charset="-128"/>
                <a:cs typeface="Meiryo UI" panose="020B0604030504040204" pitchFamily="50" charset="-128"/>
              </a:rPr>
              <a:t>全職員</a:t>
            </a:r>
            <a:r>
              <a:rPr lang="ja-JP" altLang="ja-JP" sz="2900" b="1" u="sng" kern="100" dirty="0">
                <a:latin typeface="Meiryo UI" panose="020B0604030504040204" pitchFamily="50" charset="-128"/>
                <a:ea typeface="Meiryo UI" panose="020B0604030504040204" pitchFamily="50" charset="-128"/>
                <a:cs typeface="Meiryo UI" panose="020B0604030504040204" pitchFamily="50" charset="-128"/>
              </a:rPr>
              <a:t>が受講</a:t>
            </a:r>
            <a:r>
              <a:rPr lang="ja-JP" altLang="ja-JP" sz="2900" b="1" kern="100" dirty="0">
                <a:latin typeface="Meiryo UI" panose="020B0604030504040204" pitchFamily="50" charset="-128"/>
                <a:ea typeface="Meiryo UI" panose="020B0604030504040204" pitchFamily="50" charset="-128"/>
                <a:cs typeface="Meiryo UI" panose="020B0604030504040204" pitchFamily="50" charset="-128"/>
              </a:rPr>
              <a:t>するシステムを</a:t>
            </a:r>
            <a:r>
              <a:rPr lang="ja-JP" altLang="ja-JP" sz="2900" b="1" kern="100" dirty="0" smtClean="0">
                <a:latin typeface="Meiryo UI" panose="020B0604030504040204" pitchFamily="50" charset="-128"/>
                <a:ea typeface="Meiryo UI" panose="020B0604030504040204" pitchFamily="50" charset="-128"/>
                <a:cs typeface="Meiryo UI" panose="020B0604030504040204" pitchFamily="50" charset="-128"/>
              </a:rPr>
              <a:t>作る</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・病棟内</a:t>
            </a:r>
            <a:r>
              <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rPr>
              <a:t>OJT</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の活用</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（カンファレンス、事例検討会の開催）</a:t>
            </a:r>
            <a:r>
              <a:rPr lang="ja-JP" altLang="en-US" sz="30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3" y="1141624"/>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下矢印 1"/>
          <p:cNvSpPr/>
          <p:nvPr/>
        </p:nvSpPr>
        <p:spPr>
          <a:xfrm>
            <a:off x="1402649" y="2413817"/>
            <a:ext cx="699105" cy="337869"/>
          </a:xfrm>
          <a:prstGeom prst="downArrow">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6" name="Rectangle 2"/>
          <p:cNvSpPr txBox="1">
            <a:spLocks noChangeArrowheads="1"/>
          </p:cNvSpPr>
          <p:nvPr/>
        </p:nvSpPr>
        <p:spPr>
          <a:xfrm>
            <a:off x="167319" y="99608"/>
            <a:ext cx="8753475" cy="10420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000" b="1" dirty="0" smtClean="0">
                <a:latin typeface="Trebuchet MS" panose="020B0603020202020204" pitchFamily="34" charset="0"/>
                <a:ea typeface="Meiryo UI" panose="020B0604030504040204" pitchFamily="50" charset="-128"/>
                <a:cs typeface="Meiryo UI" panose="020B0604030504040204" pitchFamily="50" charset="-128"/>
              </a:rPr>
              <a:t>1</a:t>
            </a:r>
            <a:r>
              <a:rPr lang="en-US" altLang="ja-JP" sz="30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000" b="1" dirty="0" smtClean="0">
                <a:latin typeface="Trebuchet MS" panose="020B0603020202020204" pitchFamily="34" charset="0"/>
                <a:ea typeface="Meiryo UI" panose="020B0604030504040204" pitchFamily="50" charset="-128"/>
                <a:cs typeface="Meiryo UI" panose="020B0604030504040204" pitchFamily="50" charset="-128"/>
              </a:rPr>
              <a:t>-3</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認知症患者の医療安全に関する知識を</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深めるシステムの構築</a:t>
            </a: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99189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2653" y="1064525"/>
            <a:ext cx="8802806" cy="5554638"/>
          </a:xfrm>
        </p:spPr>
        <p:txBody>
          <a:bodyPr>
            <a:normAutofit/>
          </a:bodyPr>
          <a:lstStyle/>
          <a:p>
            <a:pPr marL="0" indent="0">
              <a:buNone/>
            </a:pP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向</a:t>
            </a:r>
            <a:r>
              <a:rPr lang="ja-JP" altLang="en-US" sz="29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精神薬に対する知識の共有を図る</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●認知症における向精神薬の位置づけ</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BPSD</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およびせん妄の</a:t>
            </a:r>
            <a:r>
              <a:rPr kumimoji="1" lang="ja-JP" altLang="en-US"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症状緩和</a:t>
            </a:r>
            <a:endParaRPr kumimoji="1" lang="en-US" altLang="ja-JP"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●認知症の薬物療法の基本</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b="1" dirty="0" smtClean="0">
                <a:latin typeface="Meiryo UI" panose="020B0604030504040204" pitchFamily="50" charset="-128"/>
                <a:ea typeface="Meiryo UI" panose="020B0604030504040204" pitchFamily="50" charset="-128"/>
                <a:cs typeface="Meiryo UI" panose="020B0604030504040204" pitchFamily="50" charset="-128"/>
              </a:rPr>
              <a:t>第一</a:t>
            </a:r>
            <a:r>
              <a:rPr lang="ja-JP" altLang="ja-JP" b="1" dirty="0">
                <a:latin typeface="Meiryo UI" panose="020B0604030504040204" pitchFamily="50" charset="-128"/>
                <a:ea typeface="Meiryo UI" panose="020B0604030504040204" pitchFamily="50" charset="-128"/>
                <a:cs typeface="Meiryo UI" panose="020B0604030504040204" pitchFamily="50" charset="-128"/>
              </a:rPr>
              <a:t>選択は</a:t>
            </a:r>
            <a:r>
              <a:rPr lang="ja-JP" altLang="ja-JP" b="1" dirty="0" smtClean="0">
                <a:latin typeface="Meiryo UI" panose="020B0604030504040204" pitchFamily="50" charset="-128"/>
                <a:ea typeface="Meiryo UI" panose="020B0604030504040204" pitchFamily="50" charset="-128"/>
                <a:cs typeface="Meiryo UI" panose="020B0604030504040204" pitchFamily="50" charset="-128"/>
              </a:rPr>
              <a:t>ケア</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第二</a:t>
            </a:r>
            <a:r>
              <a:rPr lang="ja-JP" altLang="ja-JP"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の選択肢</a:t>
            </a:r>
            <a:r>
              <a:rPr lang="ja-JP" altLang="ja-JP" b="1" dirty="0">
                <a:latin typeface="Meiryo UI" panose="020B0604030504040204" pitchFamily="50" charset="-128"/>
                <a:ea typeface="Meiryo UI" panose="020B0604030504040204" pitchFamily="50" charset="-128"/>
                <a:cs typeface="Meiryo UI" panose="020B0604030504040204" pitchFamily="50" charset="-128"/>
              </a:rPr>
              <a:t>として薬物</a:t>
            </a:r>
            <a:r>
              <a:rPr lang="ja-JP" altLang="ja-JP" b="1" dirty="0" smtClean="0">
                <a:latin typeface="Meiryo UI" panose="020B0604030504040204" pitchFamily="50" charset="-128"/>
                <a:ea typeface="Meiryo UI" panose="020B0604030504040204" pitchFamily="50" charset="-128"/>
                <a:cs typeface="Meiryo UI" panose="020B0604030504040204" pitchFamily="50" charset="-128"/>
              </a:rPr>
              <a:t>療法</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a:spcBef>
                <a:spcPts val="2400"/>
              </a:spcBef>
              <a:buNone/>
            </a:pPr>
            <a:r>
              <a:rPr lang="en-US" altLang="ja-JP"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薬物</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療法は効果的に行うことで症状が安定</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す</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spcBef>
                <a:spcPts val="600"/>
              </a:spcBef>
              <a:buNone/>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向精神薬の種類</a:t>
            </a:r>
            <a:r>
              <a:rPr lang="en-US" altLang="ja-JP" sz="22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屈折矢印 4"/>
          <p:cNvSpPr/>
          <p:nvPr/>
        </p:nvSpPr>
        <p:spPr>
          <a:xfrm rot="5400000">
            <a:off x="1232345" y="2021794"/>
            <a:ext cx="316630" cy="365763"/>
          </a:xfrm>
          <a:prstGeom prst="ben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graphicFrame>
        <p:nvGraphicFramePr>
          <p:cNvPr id="7" name="表 6"/>
          <p:cNvGraphicFramePr>
            <a:graphicFrameLocks noGrp="1"/>
          </p:cNvGraphicFramePr>
          <p:nvPr>
            <p:extLst>
              <p:ext uri="{D42A27DB-BD31-4B8C-83A1-F6EECF244321}">
                <p14:modId xmlns:p14="http://schemas.microsoft.com/office/powerpoint/2010/main" val="751486808"/>
              </p:ext>
            </p:extLst>
          </p:nvPr>
        </p:nvGraphicFramePr>
        <p:xfrm>
          <a:off x="1198178" y="4787865"/>
          <a:ext cx="6826706" cy="1860456"/>
        </p:xfrm>
        <a:graphic>
          <a:graphicData uri="http://schemas.openxmlformats.org/drawingml/2006/table">
            <a:tbl>
              <a:tblPr firstRow="1" bandRow="1">
                <a:tableStyleId>{ED083AE6-46FA-4A59-8FB0-9F97EB10719F}</a:tableStyleId>
              </a:tblPr>
              <a:tblGrid>
                <a:gridCol w="2118228"/>
                <a:gridCol w="1774209"/>
                <a:gridCol w="2934269"/>
              </a:tblGrid>
              <a:tr h="335868">
                <a:tc gridSpan="2">
                  <a:txBody>
                    <a:bodyPr/>
                    <a:lstStyle/>
                    <a:p>
                      <a:pPr algn="ct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抗精神病薬</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睡眠導入剤・抗不安薬</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5868">
                <a:tc>
                  <a:txBody>
                    <a:bodyPr/>
                    <a:lstStyle/>
                    <a:p>
                      <a:pPr algn="ct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定型</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非定型</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spcBef>
                          <a:spcPts val="600"/>
                        </a:spcBef>
                      </a:pP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睡眠導入剤</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ゾルビデム</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ブロチゾラム、ラメルテオン</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抗不安薬</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  エチゾラム、クロチアゼパム</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09528">
                <a:tc>
                  <a:txBody>
                    <a:bodyPr/>
                    <a:lstStyle/>
                    <a:p>
                      <a:r>
                        <a:rPr kumimoji="1"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・ハロペリドール</a:t>
                      </a:r>
                      <a:endPar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セレネース</a:t>
                      </a:r>
                      <a:r>
                        <a:rPr kumimoji="1" lang="en-US" altLang="ja-JP" b="1" baseline="30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・チアプリド</a:t>
                      </a:r>
                      <a:endParaRPr kumimoji="1" lang="en-US" altLang="ja-JP"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グラマリール</a:t>
                      </a:r>
                      <a:r>
                        <a:rPr kumimoji="1" lang="en-US" altLang="ja-JP" b="1" baseline="30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・リスペリドン</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クエチアピン</a:t>
                      </a:r>
                      <a:endParaRPr lang="en-US" altLang="ja-JP"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ペロスピロン</a:t>
                      </a:r>
                      <a:endParaRPr lang="en-US" altLang="ja-JP"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292929"/>
                          </a:solidFill>
                          <a:latin typeface="Meiryo UI" panose="020B0604030504040204" pitchFamily="50" charset="-128"/>
                          <a:ea typeface="Meiryo UI" panose="020B0604030504040204" pitchFamily="50" charset="-128"/>
                          <a:cs typeface="Meiryo UI" panose="020B0604030504040204" pitchFamily="50" charset="-128"/>
                        </a:rPr>
                        <a:t>オランザピン</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tc>
              </a:tr>
            </a:tbl>
          </a:graphicData>
        </a:graphic>
      </p:graphicFrame>
      <p:sp>
        <p:nvSpPr>
          <p:cNvPr id="8" name="Rectangle 3"/>
          <p:cNvSpPr>
            <a:spLocks noChangeArrowheads="1"/>
          </p:cNvSpPr>
          <p:nvPr/>
        </p:nvSpPr>
        <p:spPr bwMode="auto">
          <a:xfrm>
            <a:off x="259393" y="77766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9" name="Rectangle 2"/>
          <p:cNvSpPr txBox="1">
            <a:spLocks noChangeArrowheads="1"/>
          </p:cNvSpPr>
          <p:nvPr/>
        </p:nvSpPr>
        <p:spPr>
          <a:xfrm>
            <a:off x="167319" y="126904"/>
            <a:ext cx="8753475" cy="651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1</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-4</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向精神薬の適正な使用</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屈折矢印 10"/>
          <p:cNvSpPr/>
          <p:nvPr/>
        </p:nvSpPr>
        <p:spPr>
          <a:xfrm rot="5400000">
            <a:off x="1222746" y="3088595"/>
            <a:ext cx="316630" cy="365763"/>
          </a:xfrm>
          <a:prstGeom prst="bent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2536197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77673" y="1101141"/>
            <a:ext cx="8474239" cy="5756859"/>
          </a:xfrm>
        </p:spPr>
        <p:txBody>
          <a:bodyPr>
            <a:noAutofit/>
          </a:bodyPr>
          <a:lstStyle/>
          <a:p>
            <a:pPr marL="0" indent="0" algn="just">
              <a:lnSpc>
                <a:spcPct val="100000"/>
              </a:lnSpc>
              <a:spcBef>
                <a:spcPts val="1200"/>
              </a:spcBef>
              <a:buNone/>
            </a:pP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向精神</a:t>
            </a:r>
            <a:r>
              <a:rPr lang="ja-JP" altLang="en-US" sz="29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薬に対する知識をもつ</a:t>
            </a:r>
            <a:endParaRPr lang="en-US" altLang="ja-JP" sz="29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せん妄を助長する危険性の</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ある薬</a:t>
            </a:r>
            <a:endParaRPr lang="en-US"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buNone/>
            </a:pP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副作用の知識と観察の目を養う</a:t>
            </a:r>
            <a:endParaRPr lang="en-US"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buNone/>
            </a:pP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・特</a:t>
            </a: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に、高齢者は</a:t>
            </a:r>
            <a:r>
              <a:rPr lang="ja-JP" altLang="en-US" sz="2600" b="1" u="heavy" kern="100" dirty="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使い方によっては害が</a:t>
            </a:r>
            <a:r>
              <a:rPr lang="ja-JP" altLang="en-US" sz="2600" b="1" u="heavy" kern="100" dirty="0" smtClean="0">
                <a:solidFill>
                  <a:srgbClr val="FF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大きい</a:t>
            </a:r>
            <a:r>
              <a:rPr lang="ja-JP" altLang="en-US" sz="26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こと</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スタッフに周知する</a:t>
            </a:r>
            <a:endPar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●薬</a:t>
            </a: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2900" b="1" u="sng"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使用目的</a:t>
            </a:r>
            <a:r>
              <a:rPr lang="ja-JP" altLang="en-US" sz="2900" b="1" u="sng"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2900" b="1" u="sng"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効果</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を明確にし</a:t>
            </a: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共通</a:t>
            </a:r>
            <a:r>
              <a:rPr lang="ja-JP" altLang="en-US" sz="29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認識</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を持つ</a:t>
            </a:r>
            <a:endParaRPr lang="en-US" altLang="ja-JP" sz="29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200"/>
              </a:spcBef>
              <a:spcAft>
                <a:spcPts val="0"/>
              </a:spcAft>
              <a:buNone/>
            </a:pP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その症状がどの程度よくなればよいのか</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●適切な薬物</a:t>
            </a:r>
            <a:r>
              <a:rPr lang="ja-JP" altLang="en-US" sz="29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評価を行う</a:t>
            </a:r>
            <a:endParaRPr lang="en-US" altLang="ja-JP" sz="29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薬物の性質や使用方法・量、患者個々の</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状態</a:t>
            </a:r>
            <a:endParaRPr lang="en-US"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によって、評価</a:t>
            </a: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の時期を設定</a:t>
            </a:r>
            <a:endParaRPr lang="en-US"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200"/>
              </a:spcBef>
              <a:spcAft>
                <a:spcPts val="0"/>
              </a:spcAft>
              <a:buNone/>
            </a:pPr>
            <a:endParaRPr lang="en-US" altLang="ja-JP"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2"/>
          <p:cNvSpPr txBox="1">
            <a:spLocks noChangeArrowheads="1"/>
          </p:cNvSpPr>
          <p:nvPr/>
        </p:nvSpPr>
        <p:spPr>
          <a:xfrm>
            <a:off x="198437" y="203120"/>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向</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精神薬の評価の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留意点①</a:t>
            </a:r>
            <a:endParaRPr lang="ja-JP" altLang="en-US"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83960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屈折矢印 6"/>
          <p:cNvSpPr/>
          <p:nvPr/>
        </p:nvSpPr>
        <p:spPr>
          <a:xfrm rot="5400000">
            <a:off x="2175764" y="4228919"/>
            <a:ext cx="334696" cy="542542"/>
          </a:xfrm>
          <a:prstGeom prst="bentUp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2260424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sz="4000" dirty="0" smtClean="0"/>
              <a:t>向精神病薬の評価の留意点①－１</a:t>
            </a:r>
            <a:endParaRPr kumimoji="1" lang="ja-JP" altLang="en-US" sz="4000" dirty="0"/>
          </a:p>
        </p:txBody>
      </p:sp>
      <p:sp>
        <p:nvSpPr>
          <p:cNvPr id="3" name="正方形/長方形 2"/>
          <p:cNvSpPr/>
          <p:nvPr/>
        </p:nvSpPr>
        <p:spPr>
          <a:xfrm>
            <a:off x="361950" y="1543050"/>
            <a:ext cx="8458200" cy="48196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Wingdings" panose="05000000000000000000" pitchFamily="2" charset="2"/>
              <a:buChar char="n"/>
            </a:pPr>
            <a:r>
              <a:rPr kumimoji="1" lang="ja-JP" altLang="en-US" sz="2800" b="1" dirty="0" smtClean="0">
                <a:solidFill>
                  <a:schemeClr val="tx1"/>
                </a:solidFill>
              </a:rPr>
              <a:t>使用後の観察</a:t>
            </a:r>
            <a:endParaRPr kumimoji="1" lang="en-US" altLang="ja-JP" sz="2800" b="1" dirty="0" smtClean="0">
              <a:solidFill>
                <a:schemeClr val="tx1"/>
              </a:solidFill>
            </a:endParaRPr>
          </a:p>
          <a:p>
            <a:endParaRPr lang="en-US" altLang="ja-JP" sz="2800" b="1" dirty="0">
              <a:solidFill>
                <a:schemeClr val="tx1"/>
              </a:solidFill>
            </a:endParaRPr>
          </a:p>
          <a:p>
            <a:pPr marL="457200" indent="-457200">
              <a:buFont typeface="Arial" panose="020B0604020202020204" pitchFamily="34" charset="0"/>
              <a:buChar char="•"/>
            </a:pPr>
            <a:r>
              <a:rPr kumimoji="1" lang="ja-JP" altLang="en-US" sz="2800" b="1" dirty="0" smtClean="0">
                <a:solidFill>
                  <a:schemeClr val="tx1"/>
                </a:solidFill>
              </a:rPr>
              <a:t>向精神病薬の効果の発現期（時間）と半減期の観察</a:t>
            </a:r>
            <a:endParaRPr kumimoji="1" lang="en-US" altLang="ja-JP" sz="2800" b="1" dirty="0" smtClean="0">
              <a:solidFill>
                <a:schemeClr val="tx1"/>
              </a:solidFill>
            </a:endParaRPr>
          </a:p>
          <a:p>
            <a:pPr marL="457200" indent="-457200">
              <a:buFont typeface="Arial" panose="020B0604020202020204" pitchFamily="34" charset="0"/>
              <a:buChar char="•"/>
            </a:pPr>
            <a:r>
              <a:rPr lang="ja-JP" altLang="en-US" sz="2800" b="1" dirty="0" smtClean="0">
                <a:solidFill>
                  <a:schemeClr val="tx1"/>
                </a:solidFill>
              </a:rPr>
              <a:t>副作用の観察</a:t>
            </a:r>
            <a:endParaRPr lang="en-US" altLang="ja-JP" sz="2800" b="1" dirty="0" smtClean="0">
              <a:solidFill>
                <a:schemeClr val="tx1"/>
              </a:solidFill>
            </a:endParaRPr>
          </a:p>
          <a:p>
            <a:pPr marL="457200" indent="-457200">
              <a:buFont typeface="Arial" panose="020B0604020202020204" pitchFamily="34" charset="0"/>
              <a:buChar char="•"/>
            </a:pPr>
            <a:endParaRPr kumimoji="1" lang="en-US" altLang="ja-JP" sz="2800" b="1" dirty="0">
              <a:solidFill>
                <a:schemeClr val="tx1"/>
              </a:solidFill>
            </a:endParaRPr>
          </a:p>
          <a:p>
            <a:pPr marL="457200" indent="-457200">
              <a:buFont typeface="Arial" panose="020B0604020202020204" pitchFamily="34" charset="0"/>
              <a:buChar char="•"/>
            </a:pPr>
            <a:endParaRPr lang="en-US" altLang="ja-JP" sz="2800" b="1" dirty="0" smtClean="0">
              <a:solidFill>
                <a:schemeClr val="tx1"/>
              </a:solidFill>
            </a:endParaRPr>
          </a:p>
          <a:p>
            <a:r>
              <a:rPr kumimoji="1" lang="en-US" altLang="ja-JP" sz="2800" b="1" dirty="0" smtClean="0">
                <a:solidFill>
                  <a:schemeClr val="tx1"/>
                </a:solidFill>
              </a:rPr>
              <a:t>※</a:t>
            </a:r>
            <a:r>
              <a:rPr kumimoji="1" lang="ja-JP" altLang="en-US" sz="2800" b="1" dirty="0" smtClean="0">
                <a:solidFill>
                  <a:schemeClr val="tx1"/>
                </a:solidFill>
              </a:rPr>
              <a:t>　発現時間によって「医師にあの薬は効いていない」⇒「変更や増薬を医師に依頼」</a:t>
            </a:r>
            <a:endParaRPr kumimoji="1" lang="en-US" altLang="ja-JP" sz="2800" b="1" dirty="0" smtClean="0">
              <a:solidFill>
                <a:schemeClr val="tx1"/>
              </a:solidFill>
            </a:endParaRPr>
          </a:p>
          <a:p>
            <a:endParaRPr lang="en-US" altLang="ja-JP" sz="2800" b="1" dirty="0">
              <a:solidFill>
                <a:schemeClr val="tx1"/>
              </a:solidFill>
            </a:endParaRPr>
          </a:p>
          <a:p>
            <a:r>
              <a:rPr kumimoji="1" lang="ja-JP" altLang="en-US" sz="2800" b="1" dirty="0" smtClean="0">
                <a:solidFill>
                  <a:schemeClr val="tx1"/>
                </a:solidFill>
              </a:rPr>
              <a:t>せん妄・</a:t>
            </a:r>
            <a:r>
              <a:rPr kumimoji="1" lang="en-US" altLang="ja-JP" sz="2800" b="1" dirty="0" smtClean="0">
                <a:solidFill>
                  <a:schemeClr val="tx1"/>
                </a:solidFill>
              </a:rPr>
              <a:t>BPSD</a:t>
            </a:r>
            <a:r>
              <a:rPr kumimoji="1" lang="ja-JP" altLang="en-US" sz="2800" b="1" dirty="0" err="1" smtClean="0">
                <a:solidFill>
                  <a:schemeClr val="tx1"/>
                </a:solidFill>
              </a:rPr>
              <a:t>、</a:t>
            </a:r>
            <a:r>
              <a:rPr kumimoji="1" lang="ja-JP" altLang="en-US" sz="2800" b="1" dirty="0" smtClean="0">
                <a:solidFill>
                  <a:schemeClr val="tx1"/>
                </a:solidFill>
              </a:rPr>
              <a:t>副作用の増加に繋がることを知っておく</a:t>
            </a:r>
          </a:p>
        </p:txBody>
      </p:sp>
    </p:spTree>
    <p:extLst>
      <p:ext uri="{BB962C8B-B14F-4D97-AF65-F5344CB8AC3E}">
        <p14:creationId xmlns:p14="http://schemas.microsoft.com/office/powerpoint/2010/main" val="3181573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1889" y="1103586"/>
            <a:ext cx="8828689" cy="5628290"/>
          </a:xfrm>
        </p:spPr>
        <p:txBody>
          <a:bodyPr>
            <a:normAutofit/>
          </a:bodyPr>
          <a:lstStyle/>
          <a:p>
            <a:pPr marL="0" indent="0" algn="just">
              <a:lnSpc>
                <a:spcPct val="100000"/>
              </a:lnSpc>
              <a:spcBef>
                <a:spcPts val="6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医師との情報共有の</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重要性</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 患者が「</a:t>
            </a:r>
            <a:r>
              <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落ち着かない」のみではなく、前後の</a:t>
            </a: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状況や</a:t>
            </a:r>
            <a:endParaRPr lang="en-US" altLang="ja-JP"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患者が何を訴えて</a:t>
            </a:r>
            <a:r>
              <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いたのかなど、具体的な様子を</a:t>
            </a: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報告</a:t>
            </a:r>
            <a:endParaRPr lang="en-US" altLang="ja-JP"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する</a:t>
            </a:r>
            <a:endPar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・「看護師</a:t>
            </a:r>
            <a:r>
              <a:rPr lang="ja-JP" altLang="en-US"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が困って</a:t>
            </a:r>
            <a:r>
              <a:rPr lang="ja-JP" altLang="en-US" sz="27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いること」ではなく、</a:t>
            </a:r>
            <a:r>
              <a:rPr lang="ja-JP" altLang="en-US" sz="2700" b="1" u="wavyHeavy" kern="100" dirty="0" smtClean="0">
                <a:solidFill>
                  <a:srgbClr val="00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患者</a:t>
            </a:r>
            <a:r>
              <a:rPr lang="ja-JP" altLang="en-US" sz="2700" b="1" u="wavyHeavy" kern="100" dirty="0">
                <a:solidFill>
                  <a:srgbClr val="00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目線</a:t>
            </a:r>
            <a:r>
              <a:rPr lang="ja-JP" altLang="en-US" sz="2700" b="1" u="wavyHeavy" kern="100" dirty="0" smtClean="0">
                <a:solidFill>
                  <a:srgbClr val="000000"/>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で伝える</a:t>
            </a:r>
            <a:endParaRPr lang="en-US" altLang="ja-JP" sz="27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3000"/>
              </a:spcBef>
              <a:buNone/>
            </a:pPr>
            <a:r>
              <a:rPr lang="ja-JP" altLang="en-US"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スタッフ全員への教育</a:t>
            </a:r>
            <a:endParaRPr lang="en-US" altLang="ja-JP"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下矢印 4"/>
          <p:cNvSpPr/>
          <p:nvPr/>
        </p:nvSpPr>
        <p:spPr>
          <a:xfrm>
            <a:off x="6687403" y="3616188"/>
            <a:ext cx="723331" cy="368958"/>
          </a:xfrm>
          <a:prstGeom prst="downArrow">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6" name="メモ 5"/>
          <p:cNvSpPr/>
          <p:nvPr/>
        </p:nvSpPr>
        <p:spPr>
          <a:xfrm>
            <a:off x="655093" y="4681651"/>
            <a:ext cx="8041838" cy="1734208"/>
          </a:xfrm>
          <a:prstGeom prst="foldedCorner">
            <a:avLst/>
          </a:prstGeom>
          <a:solidFill>
            <a:srgbClr val="CCFF9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認知症患者への薬物療法で大切なこと</a:t>
            </a:r>
            <a:endParaRPr lang="en-US" altLang="ja-JP"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1200"/>
              </a:spcBef>
            </a:pP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en-US" sz="2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の手間を軽くする目的で使用するものでは</a:t>
            </a: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なく、</a:t>
            </a:r>
            <a:endParaRPr lang="en-US" altLang="ja-JP"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あく</a:t>
            </a:r>
            <a:r>
              <a:rPr lang="ja-JP" altLang="en-US" sz="2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a:t>
            </a: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 </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患者</a:t>
            </a:r>
            <a:r>
              <a:rPr lang="ja-JP" altLang="en-US"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の苦痛を</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軽減 </a:t>
            </a:r>
            <a:r>
              <a:rPr lang="ja-JP" altLang="en-US" sz="2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する目的で使用する</a:t>
            </a:r>
            <a:endParaRPr lang="en-US" altLang="ja-JP" sz="29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2"/>
          <p:cNvSpPr txBox="1">
            <a:spLocks noChangeArrowheads="1"/>
          </p:cNvSpPr>
          <p:nvPr/>
        </p:nvSpPr>
        <p:spPr>
          <a:xfrm>
            <a:off x="198437" y="203120"/>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向</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精神薬の評価の</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留意点②</a:t>
            </a:r>
            <a:endParaRPr lang="ja-JP" altLang="en-US"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79948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98437" y="285008"/>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ねらい</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コンテンツ プレースホルダー 2"/>
          <p:cNvSpPr>
            <a:spLocks noGrp="1"/>
          </p:cNvSpPr>
          <p:nvPr>
            <p:ph idx="1"/>
          </p:nvPr>
        </p:nvSpPr>
        <p:spPr>
          <a:xfrm>
            <a:off x="259395" y="1230651"/>
            <a:ext cx="8569325" cy="5047319"/>
          </a:xfrm>
        </p:spPr>
        <p:txBody>
          <a:bodyPr>
            <a:noAutofit/>
          </a:bodyPr>
          <a:lstStyle/>
          <a:p>
            <a:pPr marL="0" indent="0" algn="just">
              <a:lnSpc>
                <a:spcPct val="100000"/>
              </a:lnSpc>
              <a:spcBef>
                <a:spcPts val="0"/>
              </a:spcBef>
              <a:spcAft>
                <a:spcPts val="0"/>
              </a:spcAft>
              <a:buNone/>
            </a:pP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施設全体および部門ごとのマネジメント</a:t>
            </a:r>
            <a:r>
              <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人員、環境、</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情報管理等</a:t>
            </a:r>
            <a:r>
              <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の実践的な対応方法およびスタッフ</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研修計画策定や教育技法等の教育技能を習得する</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3000"/>
              </a:spcBef>
              <a:spcAft>
                <a:spcPts val="0"/>
              </a:spcAft>
              <a:buNone/>
            </a:pPr>
            <a:r>
              <a:rPr lang="ja-JP" altLang="en-US"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認知症ケアマネジメントの柱 </a:t>
            </a:r>
            <a:endParaRPr lang="en-US" altLang="ja-JP"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3400" b="1" kern="100" dirty="0" smtClean="0">
                <a:solidFill>
                  <a:srgbClr val="7145ED"/>
                </a:solidFill>
                <a:latin typeface="Trebuchet MS" panose="020B0603020202020204" pitchFamily="34" charset="0"/>
                <a:ea typeface="Meiryo UI" panose="020B0604030504040204" pitchFamily="50" charset="-128"/>
                <a:cs typeface="Meiryo UI" panose="020B0604030504040204" pitchFamily="50" charset="-128"/>
              </a:rPr>
              <a:t>1</a:t>
            </a:r>
            <a:r>
              <a:rPr lang="en-US"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医療安全</a:t>
            </a: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3400" b="1" kern="100" dirty="0" smtClean="0">
                <a:solidFill>
                  <a:srgbClr val="7145ED"/>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認知症ケア</a:t>
            </a:r>
            <a:r>
              <a:rPr lang="ja-JP" altLang="en-US"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の充実と</a:t>
            </a:r>
            <a:r>
              <a:rPr lang="ja-JP" altLang="en-US"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入院長期化</a:t>
            </a:r>
            <a:r>
              <a:rPr lang="ja-JP" altLang="en-US" sz="3200"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の回避</a:t>
            </a:r>
            <a:endParaRPr lang="en-US" altLang="ja-JP" sz="32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endParaRPr lang="en-US" altLang="ja-JP"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その</a:t>
            </a:r>
            <a:r>
              <a:rPr lang="ja-JP"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ための方法論を</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紹介するとともに</a:t>
            </a:r>
            <a:r>
              <a:rPr lang="ja-JP"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各</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施設および部署</a:t>
            </a:r>
            <a:endParaRPr lang="en-US"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の状況</a:t>
            </a:r>
            <a:r>
              <a:rPr lang="ja-JP"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合わせ</a:t>
            </a:r>
            <a:r>
              <a:rPr lang="ja-JP" altLang="en-US"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た</a:t>
            </a:r>
            <a:r>
              <a:rPr lang="ja-JP" altLang="ja-JP" sz="26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方法</a:t>
            </a:r>
            <a:r>
              <a:rPr lang="ja-JP" altLang="ja-JP" sz="26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を開発・普及できるようにする。</a:t>
            </a:r>
            <a:endParaRPr lang="ja-JP" altLang="ja-JP" sz="26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8367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78425" y="2018236"/>
            <a:ext cx="6291617" cy="2268891"/>
          </a:xfrm>
        </p:spPr>
        <p:txBody>
          <a:bodyPr>
            <a:noAutofit/>
          </a:bodyPr>
          <a:lstStyle/>
          <a:p>
            <a:pPr>
              <a:lnSpc>
                <a:spcPct val="100000"/>
              </a:lnSpc>
              <a:spcBef>
                <a:spcPts val="1800"/>
              </a:spcBef>
            </a:pPr>
            <a:r>
              <a:rPr lang="en-US" altLang="ja-JP" b="1" kern="100" dirty="0" smtClean="0">
                <a:solidFill>
                  <a:srgbClr val="7145ED"/>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認知症</a:t>
            </a:r>
            <a:r>
              <a:rPr lang="ja-JP" altLang="en-US"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の充実 と</a:t>
            </a:r>
            <a:r>
              <a:rPr lang="en-US"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r>
            <a:br>
              <a:rPr lang="en-US"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b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入院の長期化の回避</a:t>
            </a:r>
            <a:endParaRPr kumimoji="1" lang="ja-JP" altLang="en-US" dirty="0"/>
          </a:p>
        </p:txBody>
      </p:sp>
    </p:spTree>
    <p:extLst>
      <p:ext uri="{BB962C8B-B14F-4D97-AF65-F5344CB8AC3E}">
        <p14:creationId xmlns:p14="http://schemas.microsoft.com/office/powerpoint/2010/main" val="396852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98436" y="1135117"/>
            <a:ext cx="8753475" cy="5565228"/>
          </a:xfrm>
        </p:spPr>
        <p:txBody>
          <a:bodyPr>
            <a:noAutofit/>
          </a:bodyPr>
          <a:lstStyle/>
          <a:p>
            <a:pPr indent="0" algn="just">
              <a:lnSpc>
                <a:spcPct val="100000"/>
              </a:lnSpc>
              <a:spcBef>
                <a:spcPts val="6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環境の変化への</a:t>
            </a:r>
            <a:r>
              <a:rPr lang="ja-JP" altLang="en-US" sz="2900" b="1" u="sng" kern="100" dirty="0" smtClean="0">
                <a:latin typeface="Meiryo UI" panose="020B0604030504040204" pitchFamily="50" charset="-128"/>
                <a:ea typeface="Meiryo UI" panose="020B0604030504040204" pitchFamily="50" charset="-128"/>
                <a:cs typeface="Meiryo UI" panose="020B0604030504040204" pitchFamily="50" charset="-128"/>
              </a:rPr>
              <a:t>不適応</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（リロケーションダメージ）</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を起こしやすい</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身体症状</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や治療</a:t>
            </a:r>
            <a:r>
              <a:rPr lang="ja-JP"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ja-JP"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ともなう</a:t>
            </a:r>
            <a:r>
              <a:rPr lang="ja-JP" altLang="ja-JP" sz="2900" b="1" u="sng" kern="100" dirty="0" smtClean="0">
                <a:latin typeface="Meiryo UI" panose="020B0604030504040204" pitchFamily="50" charset="-128"/>
                <a:ea typeface="Meiryo UI" panose="020B0604030504040204" pitchFamily="50" charset="-128"/>
                <a:cs typeface="Meiryo UI" panose="020B0604030504040204" pitchFamily="50" charset="-128"/>
              </a:rPr>
              <a:t>苦痛</a:t>
            </a:r>
            <a:endParaRPr lang="en-US" altLang="ja-JP" sz="29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せん</a:t>
            </a:r>
            <a:r>
              <a:rPr lang="ja-JP"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妄の発症や</a:t>
            </a:r>
            <a:r>
              <a:rPr lang="en-US" altLang="ja-JP" sz="2900" b="1" dirty="0">
                <a:solidFill>
                  <a:srgbClr val="7145ED"/>
                </a:solidFill>
                <a:latin typeface="Trebuchet MS" panose="020B0603020202020204" pitchFamily="34" charset="0"/>
                <a:ea typeface="Meiryo UI" panose="020B0604030504040204" pitchFamily="50" charset="-128"/>
                <a:cs typeface="Meiryo UI" panose="020B0604030504040204" pitchFamily="50" charset="-128"/>
              </a:rPr>
              <a:t>BPSD</a:t>
            </a:r>
            <a:r>
              <a:rPr lang="ja-JP"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出現</a:t>
            </a:r>
            <a:endParaRPr lang="en-US"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endParaRPr lang="en-US" altLang="ja-JP" sz="20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r>
              <a:rPr lang="ja-JP" altLang="en-US"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治療</a:t>
            </a:r>
            <a:r>
              <a:rPr lang="ja-JP" altLang="ja-JP" sz="2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支障</a:t>
            </a:r>
            <a:r>
              <a:rPr lang="ja-JP" altLang="en-US"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をきたす ⇒ </a:t>
            </a:r>
            <a:r>
              <a:rPr lang="ja-JP"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入院</a:t>
            </a:r>
            <a:r>
              <a:rPr lang="ja-JP" altLang="ja-JP" sz="2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の長期化</a:t>
            </a:r>
            <a:endParaRPr lang="en-US"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r>
              <a:rPr lang="ja-JP" altLang="en-US" sz="2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せん妄の遷延 </a:t>
            </a:r>
            <a:r>
              <a:rPr lang="ja-JP" altLang="en-US"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適切</a:t>
            </a:r>
            <a:r>
              <a:rPr lang="ja-JP" altLang="ja-JP" sz="2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な退院</a:t>
            </a:r>
            <a:r>
              <a:rPr lang="ja-JP"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につながらない</a:t>
            </a:r>
            <a:endParaRPr lang="en-US" altLang="ja-JP" sz="29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0" algn="just">
              <a:lnSpc>
                <a:spcPct val="100000"/>
              </a:lnSpc>
              <a:spcBef>
                <a:spcPts val="600"/>
              </a:spcBef>
              <a:spcAft>
                <a:spcPts val="0"/>
              </a:spcAft>
              <a:buNone/>
            </a:pPr>
            <a:endParaRPr lang="en-US" altLang="ja-JP" sz="29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2"/>
          <p:cNvSpPr txBox="1">
            <a:spLocks noChangeArrowheads="1"/>
          </p:cNvSpPr>
          <p:nvPr/>
        </p:nvSpPr>
        <p:spPr>
          <a:xfrm>
            <a:off x="167319" y="256117"/>
            <a:ext cx="8753475" cy="5818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spcBef>
                <a:spcPts val="600"/>
              </a:spcBef>
            </a:pPr>
            <a:r>
              <a:rPr lang="ja-JP" altLang="en-US" sz="32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一般病院で認知症患者が陥りやすい状況</a:t>
            </a:r>
            <a:endParaRPr lang="en-US" altLang="ja-JP" sz="32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92601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下矢印 1"/>
          <p:cNvSpPr/>
          <p:nvPr/>
        </p:nvSpPr>
        <p:spPr>
          <a:xfrm>
            <a:off x="5161367" y="3216166"/>
            <a:ext cx="898240" cy="363080"/>
          </a:xfrm>
          <a:prstGeom prst="down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6" name="メモ 5"/>
          <p:cNvSpPr/>
          <p:nvPr/>
        </p:nvSpPr>
        <p:spPr>
          <a:xfrm>
            <a:off x="374709" y="4927077"/>
            <a:ext cx="8338695" cy="1651144"/>
          </a:xfrm>
          <a:prstGeom prst="foldedCorner">
            <a:avLst/>
          </a:prstGeom>
          <a:solidFill>
            <a:schemeClr val="accent6">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ja-JP" altLang="ja-JP"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入院時から</a:t>
            </a:r>
            <a:r>
              <a:rPr lang="ja-JP" altLang="ja-JP" sz="28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個々に合ったケアを</a:t>
            </a:r>
            <a:r>
              <a:rPr lang="ja-JP" altLang="ja-JP"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実践</a:t>
            </a:r>
            <a:endParaRPr lang="en-US" altLang="ja-JP"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ja-JP" sz="28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せん</a:t>
            </a:r>
            <a:r>
              <a:rPr lang="ja-JP" altLang="ja-JP"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妄を予防</a:t>
            </a:r>
            <a:r>
              <a:rPr lang="ja-JP" altLang="en-US"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もしくは</a:t>
            </a:r>
            <a:r>
              <a:rPr lang="ja-JP" altLang="en-US"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8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せん妄を遷延させないケア</a:t>
            </a:r>
            <a:r>
              <a:rPr lang="ja-JP" altLang="ja-JP"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2800" b="1" dirty="0" smtClean="0">
                <a:solidFill>
                  <a:srgbClr val="7145ED"/>
                </a:solidFill>
                <a:latin typeface="Trebuchet MS" panose="020B0603020202020204" pitchFamily="34" charset="0"/>
                <a:ea typeface="Meiryo UI" panose="020B0604030504040204" pitchFamily="50" charset="-128"/>
                <a:cs typeface="Meiryo UI" panose="020B0604030504040204" pitchFamily="50" charset="-128"/>
              </a:rPr>
              <a:t>BPSD</a:t>
            </a:r>
            <a:r>
              <a:rPr lang="ja-JP" altLang="ja-JP" sz="28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が最小限になるケア</a:t>
            </a:r>
            <a:r>
              <a:rPr lang="ja-JP" altLang="ja-JP" sz="2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を全員で実践することが</a:t>
            </a:r>
            <a:r>
              <a:rPr lang="ja-JP" altLang="ja-JP" sz="28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必要</a:t>
            </a:r>
            <a:endParaRPr lang="ja-JP" altLang="en-US" sz="28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36612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0707" y="226632"/>
            <a:ext cx="7886700" cy="640267"/>
          </a:xfrm>
        </p:spPr>
        <p:txBody>
          <a:bodyPr>
            <a:normAutofit/>
          </a:bodyPr>
          <a:lstStyle/>
          <a:p>
            <a:pPr algn="ct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認知症とせん妄はなぜ鑑別が必要か？</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0" y="1095624"/>
            <a:ext cx="8569325" cy="5041846"/>
          </a:xfrm>
        </p:spPr>
        <p:txBody>
          <a:bodyPr/>
          <a:lstStyle/>
          <a:p>
            <a:pPr marL="0" indent="0">
              <a:buNone/>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b="1" dirty="0">
                <a:latin typeface="Meiryo UI" panose="020B0604030504040204" pitchFamily="50" charset="-128"/>
                <a:ea typeface="Meiryo UI" panose="020B0604030504040204" pitchFamily="50" charset="-128"/>
                <a:cs typeface="Meiryo UI" panose="020B0604030504040204" pitchFamily="50" charset="-128"/>
              </a:rPr>
              <a:t>とせん妄は症状が類似しているが、機序が</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異なる</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例えば</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lang="ja-JP" altLang="en-US" sz="2900" b="1"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記憶障害・見当識障害</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などの</a:t>
            </a:r>
            <a:endParaRPr lang="en-US" altLang="ja-JP" sz="2900" b="1" dirty="0">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lang="ja-JP" altLang="en-US" sz="2900" b="1" u="wavy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認知機能障害</a:t>
            </a:r>
            <a:endParaRPr lang="en-US" altLang="ja-JP" sz="2900" b="1" u="wavy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ja-JP" altLang="en-US" dirty="0"/>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cxnSp>
        <p:nvCxnSpPr>
          <p:cNvPr id="5" name="直線矢印コネクタ 4"/>
          <p:cNvCxnSpPr/>
          <p:nvPr/>
        </p:nvCxnSpPr>
        <p:spPr>
          <a:xfrm flipV="1">
            <a:off x="2627808" y="3350416"/>
            <a:ext cx="468848" cy="532263"/>
          </a:xfrm>
          <a:prstGeom prst="straightConnector1">
            <a:avLst/>
          </a:prstGeom>
          <a:ln w="53975">
            <a:solidFill>
              <a:schemeClr val="tx1">
                <a:lumMod val="50000"/>
                <a:lumOff val="50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flipH="1" flipV="1">
            <a:off x="5110919" y="3350416"/>
            <a:ext cx="496678" cy="532263"/>
          </a:xfrm>
          <a:prstGeom prst="straightConnector1">
            <a:avLst/>
          </a:prstGeom>
          <a:ln w="53975">
            <a:solidFill>
              <a:schemeClr val="tx1">
                <a:lumMod val="50000"/>
                <a:lumOff val="50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1281503" y="3882679"/>
            <a:ext cx="5959317" cy="584775"/>
          </a:xfrm>
          <a:prstGeom prst="rect">
            <a:avLst/>
          </a:prstGeom>
        </p:spPr>
        <p:txBody>
          <a:bodyPr wrap="square">
            <a:spAutoFit/>
          </a:bodyPr>
          <a:lstStyle/>
          <a:p>
            <a:r>
              <a:rPr lang="ja-JP" altLang="en-US" sz="32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認知症　　　　　　　　　　　せん妄</a:t>
            </a:r>
            <a:endParaRPr lang="en-US" altLang="ja-JP" sz="32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930796" y="4421288"/>
            <a:ext cx="2339102" cy="1015663"/>
          </a:xfrm>
          <a:prstGeom prst="rect">
            <a:avLst/>
          </a:prstGeom>
          <a:noFill/>
        </p:spPr>
        <p:txBody>
          <a:bodyPr wrap="none" rtlCol="0">
            <a:spAutoFit/>
          </a:bodyPr>
          <a:lstStyle/>
          <a:p>
            <a:r>
              <a:rPr lang="ja-JP" altLang="en-US" sz="2900" b="1" dirty="0">
                <a:latin typeface="Meiryo UI" panose="020B0604030504040204" pitchFamily="50" charset="-128"/>
                <a:ea typeface="Meiryo UI" panose="020B0604030504040204" pitchFamily="50" charset="-128"/>
                <a:cs typeface="Meiryo UI" panose="020B0604030504040204" pitchFamily="50" charset="-128"/>
              </a:rPr>
              <a:t>脳</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器質的</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に</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障害</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されて</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5030075" y="4399710"/>
            <a:ext cx="2525050" cy="1000274"/>
          </a:xfrm>
          <a:prstGeom prst="rect">
            <a:avLst/>
          </a:prstGeom>
          <a:noFill/>
        </p:spPr>
        <p:txBody>
          <a:bodyPr wrap="none" rtlCol="0">
            <a:spAutoFit/>
          </a:bodyPr>
          <a:lstStyle/>
          <a:p>
            <a:r>
              <a:rPr kumimoji="1" lang="ja-JP" altLang="en-US" sz="30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注意障害が</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ベース</a:t>
            </a: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となって</a:t>
            </a:r>
            <a:endParaRPr kumimoji="1" lang="ja-JP" altLang="en-US" sz="2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1895693" y="5986884"/>
            <a:ext cx="4807726" cy="553998"/>
          </a:xfrm>
          <a:prstGeom prst="rect">
            <a:avLst/>
          </a:prstGeom>
          <a:noFill/>
        </p:spPr>
        <p:txBody>
          <a:bodyPr wrap="none" rtlCol="0">
            <a:spAutoFit/>
          </a:bodyPr>
          <a:lstStyle/>
          <a:p>
            <a:r>
              <a:rPr kumimoji="1"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おぼえられない、理解できない</a:t>
            </a:r>
            <a:endParaRPr kumimoji="1" lang="ja-JP" altLang="en-US"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下矢印 11"/>
          <p:cNvSpPr/>
          <p:nvPr/>
        </p:nvSpPr>
        <p:spPr>
          <a:xfrm rot="19374047">
            <a:off x="2826550" y="5362513"/>
            <a:ext cx="540213" cy="548723"/>
          </a:xfrm>
          <a:prstGeom prst="downArrow">
            <a:avLst/>
          </a:prstGeom>
          <a:solidFill>
            <a:srgbClr val="FF66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14" name="下矢印 13"/>
          <p:cNvSpPr/>
          <p:nvPr/>
        </p:nvSpPr>
        <p:spPr>
          <a:xfrm rot="1931335">
            <a:off x="4769056" y="5356836"/>
            <a:ext cx="540213" cy="548723"/>
          </a:xfrm>
          <a:prstGeom prst="downArrow">
            <a:avLst/>
          </a:prstGeom>
          <a:solidFill>
            <a:srgbClr val="FF66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8" name="四角形吹き出し 7"/>
          <p:cNvSpPr/>
          <p:nvPr/>
        </p:nvSpPr>
        <p:spPr>
          <a:xfrm>
            <a:off x="6953250" y="1924050"/>
            <a:ext cx="2057400" cy="2251016"/>
          </a:xfrm>
          <a:prstGeom prst="wedgeRectCallout">
            <a:avLst>
              <a:gd name="adj1" fmla="val -62500"/>
              <a:gd name="adj2" fmla="val 32540"/>
            </a:avLst>
          </a:prstGeom>
          <a:ln/>
        </p:spPr>
        <p:style>
          <a:lnRef idx="1">
            <a:schemeClr val="accent2"/>
          </a:lnRef>
          <a:fillRef idx="2">
            <a:schemeClr val="accent2"/>
          </a:fillRef>
          <a:effectRef idx="1">
            <a:schemeClr val="accent2"/>
          </a:effectRef>
          <a:fontRef idx="minor">
            <a:schemeClr val="dk1"/>
          </a:fontRef>
        </p:style>
        <p:txBody>
          <a:bodyPr rtlCol="0" anchor="t" anchorCtr="0"/>
          <a:lstStyle/>
          <a:p>
            <a:pPr marL="285750" indent="-285750">
              <a:buFont typeface="Arial" panose="020B0604020202020204" pitchFamily="34" charset="0"/>
              <a:buChar char="•"/>
            </a:pPr>
            <a:r>
              <a:rPr kumimoji="1" lang="ja-JP" altLang="en-US" b="1" dirty="0" smtClean="0">
                <a:solidFill>
                  <a:schemeClr val="tx1"/>
                </a:solidFill>
              </a:rPr>
              <a:t>意識障害</a:t>
            </a:r>
            <a:endParaRPr kumimoji="1" lang="en-US" altLang="ja-JP" b="1" dirty="0" smtClean="0">
              <a:solidFill>
                <a:schemeClr val="tx1"/>
              </a:solidFill>
            </a:endParaRPr>
          </a:p>
          <a:p>
            <a:pPr marL="285750" indent="-285750">
              <a:buFont typeface="Arial" panose="020B0604020202020204" pitchFamily="34" charset="0"/>
              <a:buChar char="•"/>
            </a:pPr>
            <a:r>
              <a:rPr lang="ja-JP" altLang="en-US" b="1" dirty="0" smtClean="0">
                <a:solidFill>
                  <a:schemeClr val="tx1"/>
                </a:solidFill>
              </a:rPr>
              <a:t>発現期がはっきりしている。</a:t>
            </a:r>
            <a:endParaRPr lang="en-US" altLang="ja-JP" b="1" dirty="0" smtClean="0">
              <a:solidFill>
                <a:schemeClr val="tx1"/>
              </a:solidFill>
            </a:endParaRPr>
          </a:p>
          <a:p>
            <a:pPr marL="285750" indent="-285750">
              <a:buFont typeface="Arial" panose="020B0604020202020204" pitchFamily="34" charset="0"/>
              <a:buChar char="•"/>
            </a:pPr>
            <a:r>
              <a:rPr kumimoji="1" lang="ja-JP" altLang="en-US" b="1" dirty="0" smtClean="0">
                <a:solidFill>
                  <a:schemeClr val="tx1"/>
                </a:solidFill>
              </a:rPr>
              <a:t>身体的・心理的・環境要因がある。</a:t>
            </a:r>
            <a:endParaRPr kumimoji="1" lang="en-US" altLang="ja-JP" b="1" dirty="0" smtClean="0">
              <a:solidFill>
                <a:schemeClr val="tx1"/>
              </a:solidFill>
            </a:endParaRPr>
          </a:p>
          <a:p>
            <a:pPr marL="285750" indent="-285750">
              <a:buFont typeface="Arial" panose="020B0604020202020204" pitchFamily="34" charset="0"/>
              <a:buChar char="•"/>
            </a:pPr>
            <a:r>
              <a:rPr lang="ja-JP" altLang="en-US" b="1" dirty="0" smtClean="0">
                <a:solidFill>
                  <a:schemeClr val="tx1"/>
                </a:solidFill>
              </a:rPr>
              <a:t>数時間～数日</a:t>
            </a:r>
            <a:endParaRPr kumimoji="1" lang="en-US" altLang="ja-JP" b="1" dirty="0" smtClean="0">
              <a:solidFill>
                <a:schemeClr val="tx1"/>
              </a:solidFill>
            </a:endParaRPr>
          </a:p>
          <a:p>
            <a:endParaRPr kumimoji="1" lang="ja-JP" altLang="en-US" b="1" dirty="0" smtClean="0">
              <a:solidFill>
                <a:schemeClr val="tx1"/>
              </a:solidFill>
            </a:endParaRPr>
          </a:p>
        </p:txBody>
      </p:sp>
    </p:spTree>
    <p:extLst>
      <p:ext uri="{BB962C8B-B14F-4D97-AF65-F5344CB8AC3E}">
        <p14:creationId xmlns:p14="http://schemas.microsoft.com/office/powerpoint/2010/main" val="1956000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7797" y="1146412"/>
            <a:ext cx="8327017" cy="5490871"/>
          </a:xfrm>
        </p:spPr>
        <p:txBody>
          <a:bodyPr>
            <a:noAutofit/>
          </a:bodyPr>
          <a:lstStyle/>
          <a:p>
            <a:pPr marL="0" indent="0">
              <a:buNone/>
            </a:pP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症状</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が類似しているため、基本的なケアの考え方</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は</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同じで</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あるが、</a:t>
            </a:r>
            <a:r>
              <a:rPr lang="ja-JP" altLang="en-US"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ゴールが異なる</a:t>
            </a:r>
            <a:endParaRPr lang="en-US"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認知</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機能は、身体の影響を</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受けやすい</a:t>
            </a:r>
            <a:endParaRPr lang="en-US" altLang="ja-JP" sz="27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3000"/>
              </a:spcBef>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認知症</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はあっても、せん妄によって、より</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認知機能</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が低下</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していることが考えられる</a:t>
            </a:r>
            <a:endParaRPr lang="en-US" altLang="ja-JP" sz="27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3000"/>
              </a:spcBef>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それ</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を理解して</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いない</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と</a:t>
            </a:r>
            <a:r>
              <a:rPr lang="ja-JP" altLang="en-US" sz="27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「認知症が進行した</a:t>
            </a:r>
            <a:r>
              <a:rPr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と</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捉えられる危険性</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ある</a:t>
            </a:r>
            <a:endParaRPr lang="en-US" altLang="ja-JP" sz="27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3000"/>
              </a:spcBef>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3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本来</a:t>
            </a:r>
            <a:r>
              <a:rPr lang="ja-JP" altLang="en-US" sz="3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の“その人”がみえなくなる</a:t>
            </a:r>
            <a:endParaRPr lang="en-US" altLang="ja-JP" sz="3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3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3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 適切</a:t>
            </a:r>
            <a:r>
              <a:rPr lang="ja-JP" altLang="en-US" sz="3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な退院支援につながらなく</a:t>
            </a:r>
            <a:r>
              <a:rPr lang="ja-JP" altLang="en-US" sz="3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なる</a:t>
            </a:r>
            <a:endParaRPr lang="ja-JP" altLang="en-US" sz="3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タイトル 1"/>
          <p:cNvSpPr>
            <a:spLocks noGrp="1"/>
          </p:cNvSpPr>
          <p:nvPr>
            <p:ph type="title"/>
          </p:nvPr>
        </p:nvSpPr>
        <p:spPr>
          <a:xfrm>
            <a:off x="600707" y="226632"/>
            <a:ext cx="7886700" cy="640267"/>
          </a:xfrm>
        </p:spPr>
        <p:txBody>
          <a:bodyPr>
            <a:normAutofit/>
          </a:bodyPr>
          <a:lstStyle/>
          <a:p>
            <a:pPr algn="ct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認知症とせん妄のケアの相違</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二等辺三角形 6"/>
          <p:cNvSpPr/>
          <p:nvPr/>
        </p:nvSpPr>
        <p:spPr>
          <a:xfrm rot="10800000">
            <a:off x="3698631" y="2866028"/>
            <a:ext cx="982551" cy="232012"/>
          </a:xfrm>
          <a:prstGeom prst="triangle">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8" name="二等辺三角形 7"/>
          <p:cNvSpPr/>
          <p:nvPr/>
        </p:nvSpPr>
        <p:spPr>
          <a:xfrm rot="10800000">
            <a:off x="3698630" y="4082951"/>
            <a:ext cx="982551" cy="232012"/>
          </a:xfrm>
          <a:prstGeom prst="triangle">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9" name="二等辺三角形 8"/>
          <p:cNvSpPr/>
          <p:nvPr/>
        </p:nvSpPr>
        <p:spPr>
          <a:xfrm rot="10800000">
            <a:off x="3698629" y="5324895"/>
            <a:ext cx="982551" cy="232012"/>
          </a:xfrm>
          <a:prstGeom prst="triangle">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3353700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078172" y="5445458"/>
            <a:ext cx="6619165" cy="1125938"/>
          </a:xfrm>
          <a:prstGeom prst="roundRect">
            <a:avLst/>
          </a:prstGeom>
          <a:solidFill>
            <a:srgbClr val="99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290512" y="1583140"/>
            <a:ext cx="8334874" cy="5076967"/>
          </a:xfrm>
        </p:spPr>
        <p:txBody>
          <a:bodyPr>
            <a:noAutofit/>
          </a:bodyPr>
          <a:lstStyle/>
          <a:p>
            <a:pPr marL="0" indent="0" algn="just">
              <a:lnSpc>
                <a:spcPct val="100000"/>
              </a:lnSpc>
              <a:spcAft>
                <a:spcPts val="0"/>
              </a:spcAft>
              <a:buNone/>
            </a:pP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 入院時の聴取で</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リスク要因を確認</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する</a:t>
            </a:r>
          </a:p>
          <a:p>
            <a:pPr marL="0" indent="0" algn="just">
              <a:lnSpc>
                <a:spcPct val="100000"/>
              </a:lnSpc>
              <a:spcBef>
                <a:spcPts val="600"/>
              </a:spcBef>
              <a:spcAft>
                <a:spcPts val="0"/>
              </a:spcAft>
              <a:buNone/>
            </a:pP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リスク要因：</a:t>
            </a:r>
            <a:r>
              <a:rPr lang="ja-JP" altLang="en-US" sz="2400" b="1" kern="100"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「対応力向上編、せん妄の要因」参照</a:t>
            </a:r>
            <a:endParaRPr lang="en-US" altLang="ja-JP" sz="2400" b="1" kern="100"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2400"/>
              </a:spcBef>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 高齢、アルコール多飲歴、向精神薬の常用</a:t>
            </a:r>
          </a:p>
          <a:p>
            <a:pPr marL="0" indent="0" algn="just">
              <a:lnSpc>
                <a:spcPct val="100000"/>
              </a:lnSpc>
              <a:spcBef>
                <a:spcPts val="600"/>
              </a:spcBef>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過去入院時にせん妄を発症したことがある など</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2400"/>
              </a:spcBef>
              <a:spcAft>
                <a:spcPts val="0"/>
              </a:spcAft>
              <a:buNone/>
            </a:pP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 これらのリスク要因に該当する患者については、</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せん妄予防ケアを計画的に実施 </a:t>
            </a:r>
            <a:r>
              <a:rPr lang="ja-JP" altLang="en-US"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9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endParaRPr lang="en-US"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リスク要因をフローチャート化し、</a:t>
            </a:r>
            <a:endParaRPr lang="en-US" altLang="ja-JP" sz="29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誰もがアセスメントできるようにするとよい</a:t>
            </a:r>
            <a:endParaRPr lang="ja-JP" altLang="en-US"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0511" y="121721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Rectangle 2"/>
          <p:cNvSpPr txBox="1">
            <a:spLocks noChangeArrowheads="1"/>
          </p:cNvSpPr>
          <p:nvPr/>
        </p:nvSpPr>
        <p:spPr>
          <a:xfrm>
            <a:off x="106361" y="122831"/>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2</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-1</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せん妄対策の構築</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① せん妄リスク患者のアセスメントを行う</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23562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51469" y="1487606"/>
            <a:ext cx="8584441" cy="5048965"/>
          </a:xfrm>
        </p:spPr>
        <p:txBody>
          <a:bodyPr>
            <a:noAutofit/>
          </a:bodyPr>
          <a:lstStyle/>
          <a:p>
            <a:pPr marL="0" indent="0" algn="just">
              <a:lnSpc>
                <a:spcPct val="100000"/>
              </a:lnSpc>
              <a:spcBef>
                <a:spcPts val="0"/>
              </a:spcBef>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ケアチェックシート（マニュアル）の活用</a:t>
            </a:r>
            <a:endParaRPr lang="en-US" altLang="ja-JP"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経験</a:t>
            </a: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年数の少ない</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看護師も実践</a:t>
            </a: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可能</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2400"/>
              </a:spcBef>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a:t>
            </a:r>
            <a:r>
              <a:rPr lang="ja-JP" altLang="en-US"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およびせん</a:t>
            </a:r>
            <a:r>
              <a:rPr lang="ja-JP" altLang="en-US"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妄ケアの中心的な役割を</a:t>
            </a:r>
            <a:endParaRPr lang="en-US" altLang="ja-JP"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担う看護師の育成　</a:t>
            </a:r>
            <a:endParaRPr lang="en-US" altLang="ja-JP"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・各部署に配置 ⇒ </a:t>
            </a:r>
            <a:r>
              <a:rPr lang="ja-JP" altLang="en-US" sz="25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委員会や</a:t>
            </a:r>
            <a:r>
              <a:rPr lang="en-US" altLang="ja-JP" sz="25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WG</a:t>
            </a:r>
            <a:r>
              <a:rPr lang="ja-JP" altLang="en-US" sz="2500" b="1" kern="100" dirty="0" err="1"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5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プロジェクトチーム</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へ</a:t>
            </a:r>
            <a:endParaRPr lang="en-US" altLang="ja-JP" sz="25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育成のシステムを院内教育に組み込む</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とよい</a:t>
            </a:r>
            <a:endParaRPr lang="en-US" altLang="ja-JP" sz="25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    　（専門コース、エキスパートコースなど）</a:t>
            </a:r>
            <a:endParaRPr lang="en-US" altLang="ja-JP" sz="25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2400"/>
              </a:spcBef>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●部署内における</a:t>
            </a: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知識の向上（</a:t>
            </a:r>
            <a:r>
              <a:rPr lang="en-US"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OJT)</a:t>
            </a:r>
          </a:p>
          <a:p>
            <a:pPr marL="0" indent="0" algn="just">
              <a:lnSpc>
                <a:spcPct val="100000"/>
              </a:lnSpc>
              <a:spcBef>
                <a:spcPts val="1200"/>
              </a:spcBef>
              <a:spcAft>
                <a:spcPts val="0"/>
              </a:spcAft>
              <a:buNone/>
            </a:pP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勉強会や事例検討</a:t>
            </a:r>
            <a:r>
              <a:rPr lang="ja-JP" altLang="en-US" sz="2500" b="1" kern="100" dirty="0" smtClean="0">
                <a:latin typeface="Meiryo UI" panose="020B0604030504040204" pitchFamily="50" charset="-128"/>
                <a:ea typeface="Meiryo UI" panose="020B0604030504040204" pitchFamily="50" charset="-128"/>
                <a:cs typeface="Meiryo UI" panose="020B0604030504040204" pitchFamily="50" charset="-128"/>
              </a:rPr>
              <a:t>などの計画と実施</a:t>
            </a:r>
            <a:endParaRPr lang="en-US" altLang="ja-JP" sz="25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351469" y="110094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Rectangle 2"/>
          <p:cNvSpPr txBox="1">
            <a:spLocks noChangeArrowheads="1"/>
          </p:cNvSpPr>
          <p:nvPr/>
        </p:nvSpPr>
        <p:spPr>
          <a:xfrm>
            <a:off x="167319" y="163774"/>
            <a:ext cx="8753475" cy="9826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4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-1</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せん妄対策の構築</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③ </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せん</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妄予防ケアおよびせん妄発症時のケアマネジメント</a:t>
            </a:r>
            <a:endParaRPr lang="en-US" altLang="ja-JP" sz="27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148117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8867" y="118735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角丸四角形 5"/>
          <p:cNvSpPr/>
          <p:nvPr/>
        </p:nvSpPr>
        <p:spPr>
          <a:xfrm>
            <a:off x="387107" y="1960370"/>
            <a:ext cx="8318827" cy="1762778"/>
          </a:xfrm>
          <a:prstGeom prst="roundRect">
            <a:avLst>
              <a:gd name="adj" fmla="val 12022"/>
            </a:avLst>
          </a:prstGeom>
          <a:solidFill>
            <a:srgbClr val="CAAF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認知症患者も“顧客”である</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患者家族に満足してもらえるケアの実践→病院の価値を高める</a:t>
            </a:r>
            <a:endParaRPr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5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これらを職員に伝え、看護</a:t>
            </a:r>
            <a:r>
              <a:rPr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理念</a:t>
            </a: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のひとつとして浸透させる</a:t>
            </a:r>
            <a:endPar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387107" y="4449168"/>
            <a:ext cx="8318827" cy="2050117"/>
          </a:xfrm>
          <a:prstGeom prst="roundRect">
            <a:avLst>
              <a:gd name="adj" fmla="val 10410"/>
            </a:avLst>
          </a:prstGeom>
          <a:solidFill>
            <a:srgbClr val="CAA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現状と課題</a:t>
            </a: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を病院単位で査定</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・認知症患者の入院比率</a:t>
            </a:r>
            <a:endParaRPr lang="en-US" altLang="ja-JP"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・治療とケアの実態と課題　　　</a:t>
            </a:r>
            <a:endParaRPr kumimoji="1" lang="en-US" altLang="ja-JP"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ケアの</a:t>
            </a: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質                          </a:t>
            </a:r>
            <a:endParaRPr lang="en-US" altLang="ja-JP"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認知症ケアに関する学習の推奨</a:t>
            </a:r>
          </a:p>
        </p:txBody>
      </p:sp>
      <p:sp>
        <p:nvSpPr>
          <p:cNvPr id="10" name="テキスト ボックス 9"/>
          <p:cNvSpPr txBox="1"/>
          <p:nvPr/>
        </p:nvSpPr>
        <p:spPr>
          <a:xfrm>
            <a:off x="388445" y="3934839"/>
            <a:ext cx="3262432" cy="492443"/>
          </a:xfrm>
          <a:prstGeom prst="rect">
            <a:avLst/>
          </a:prstGeom>
          <a:noFill/>
          <a:ln>
            <a:noFill/>
          </a:ln>
        </p:spPr>
        <p:txBody>
          <a:bodyPr wrap="none" rtlCol="0">
            <a:spAutoFit/>
          </a:bodyPr>
          <a:lstStyle/>
          <a:p>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認知症ケアの基盤作り</a:t>
            </a:r>
            <a:endParaRPr kumimoji="1" lang="ja-JP" altLang="en-US" sz="25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388445" y="1443555"/>
            <a:ext cx="3591048" cy="492443"/>
          </a:xfrm>
          <a:prstGeom prst="rect">
            <a:avLst/>
          </a:prstGeom>
          <a:noFill/>
          <a:ln>
            <a:noFill/>
          </a:ln>
        </p:spPr>
        <p:txBody>
          <a:bodyPr wrap="none" rtlCol="0">
            <a:spAutoFit/>
          </a:bodyPr>
          <a:lstStyle/>
          <a:p>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認知症ケアの価値を示す</a:t>
            </a:r>
            <a:endParaRPr kumimoji="1" lang="ja-JP" altLang="en-US" sz="25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下矢印 13"/>
          <p:cNvSpPr/>
          <p:nvPr/>
        </p:nvSpPr>
        <p:spPr>
          <a:xfrm>
            <a:off x="4040934" y="2855407"/>
            <a:ext cx="940503" cy="317736"/>
          </a:xfrm>
          <a:prstGeom prst="down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15" name="右中かっこ 14"/>
          <p:cNvSpPr/>
          <p:nvPr/>
        </p:nvSpPr>
        <p:spPr>
          <a:xfrm>
            <a:off x="4245662" y="5004110"/>
            <a:ext cx="237436" cy="841163"/>
          </a:xfrm>
          <a:prstGeom prst="rightBrace">
            <a:avLst>
              <a:gd name="adj1" fmla="val 40298"/>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Rectangle 2"/>
          <p:cNvSpPr txBox="1">
            <a:spLocks noChangeArrowheads="1"/>
          </p:cNvSpPr>
          <p:nvPr/>
        </p:nvSpPr>
        <p:spPr>
          <a:xfrm>
            <a:off x="106361" y="122831"/>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2</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-2</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施設内における教育システムの構築</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①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病院</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看護管理者</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トップマネジャー</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err="1" smtClean="0">
                <a:latin typeface="Meiryo UI" panose="020B0604030504040204" pitchFamily="50" charset="-128"/>
                <a:ea typeface="Meiryo UI" panose="020B0604030504040204" pitchFamily="50" charset="-128"/>
                <a:cs typeface="Meiryo UI" panose="020B0604030504040204" pitchFamily="50" charset="-128"/>
              </a:rPr>
              <a:t>への</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期待①</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4671769" y="5045054"/>
            <a:ext cx="3081293" cy="800219"/>
          </a:xfrm>
          <a:prstGeom prst="rect">
            <a:avLst/>
          </a:prstGeom>
          <a:noFill/>
        </p:spPr>
        <p:txBody>
          <a:bodyPr wrap="none" rtlCol="0">
            <a:spAutoFit/>
          </a:bodyPr>
          <a:lstStyle/>
          <a:p>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継続して査定するための</a:t>
            </a:r>
            <a:endParaRPr kumimoji="1"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仕組み作りを行う</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3979493" y="1187355"/>
            <a:ext cx="4573957" cy="1003395"/>
          </a:xfrm>
          <a:prstGeom prst="roundRect">
            <a:avLst/>
          </a:prstGeom>
          <a:ln/>
        </p:spPr>
        <p:style>
          <a:lnRef idx="3">
            <a:schemeClr val="lt1"/>
          </a:lnRef>
          <a:fillRef idx="1">
            <a:schemeClr val="accent4"/>
          </a:fillRef>
          <a:effectRef idx="1">
            <a:schemeClr val="accent4"/>
          </a:effectRef>
          <a:fontRef idx="minor">
            <a:schemeClr val="lt1"/>
          </a:fontRef>
        </p:style>
        <p:txBody>
          <a:bodyPr rtlCol="0" anchor="t" anchorCtr="0"/>
          <a:lstStyle/>
          <a:p>
            <a:pPr algn="ctr"/>
            <a:r>
              <a:rPr lang="ja-JP" altLang="en-US" sz="2800" b="1" dirty="0" smtClean="0">
                <a:solidFill>
                  <a:schemeClr val="tx1"/>
                </a:solidFill>
              </a:rPr>
              <a:t>この研修会で皆さんが担ってもらうことになります。</a:t>
            </a:r>
            <a:endParaRPr kumimoji="1" lang="ja-JP" altLang="en-US" sz="2800" b="1" dirty="0" smtClean="0">
              <a:solidFill>
                <a:schemeClr val="tx1"/>
              </a:solidFill>
            </a:endParaRPr>
          </a:p>
        </p:txBody>
      </p:sp>
    </p:spTree>
    <p:extLst>
      <p:ext uri="{BB962C8B-B14F-4D97-AF65-F5344CB8AC3E}">
        <p14:creationId xmlns:p14="http://schemas.microsoft.com/office/powerpoint/2010/main" val="22260891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90511" y="10929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角丸四角形 6"/>
          <p:cNvSpPr/>
          <p:nvPr/>
        </p:nvSpPr>
        <p:spPr>
          <a:xfrm>
            <a:off x="435734" y="1644820"/>
            <a:ext cx="8216946" cy="1714354"/>
          </a:xfrm>
          <a:prstGeom prst="roundRect">
            <a:avLst>
              <a:gd name="adj" fmla="val 11094"/>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600"/>
              </a:spcBef>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・病棟内での勤務時間の調整</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・他病棟からの応援</a:t>
            </a:r>
            <a:endParaRPr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・専門的な知識を持つ人材</a:t>
            </a: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（他職種）の部署を超えた活用</a:t>
            </a:r>
            <a:endParaRPr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508876" y="1211148"/>
            <a:ext cx="2484976" cy="492443"/>
          </a:xfrm>
          <a:prstGeom prst="rect">
            <a:avLst/>
          </a:prstGeom>
          <a:noFill/>
          <a:ln>
            <a:noFill/>
          </a:ln>
        </p:spPr>
        <p:txBody>
          <a:bodyPr wrap="none" rtlCol="0">
            <a:spAutoFit/>
          </a:bodyPr>
          <a:lstStyle/>
          <a:p>
            <a:r>
              <a:rPr kumimoji="1" lang="ja-JP" altLang="en-US" sz="25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柔軟な人材活用</a:t>
            </a:r>
            <a:endParaRPr kumimoji="1" lang="ja-JP" altLang="en-US" sz="25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435735" y="3765529"/>
            <a:ext cx="8216945" cy="1641535"/>
          </a:xfrm>
          <a:prstGeom prst="roundRect">
            <a:avLst>
              <a:gd name="adj" fmla="val 12060"/>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・認知症患者の意思決定</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・虐待を疑うケース　　　　　</a:t>
            </a:r>
            <a:endParaRPr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・身体拘束の可否　　　　　</a:t>
            </a:r>
            <a:endParaRPr kumimoji="1"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0" name="テキスト ボックス 9"/>
          <p:cNvSpPr txBox="1"/>
          <p:nvPr/>
        </p:nvSpPr>
        <p:spPr>
          <a:xfrm>
            <a:off x="435735" y="3359174"/>
            <a:ext cx="3336170" cy="492443"/>
          </a:xfrm>
          <a:prstGeom prst="rect">
            <a:avLst/>
          </a:prstGeom>
          <a:noFill/>
          <a:ln>
            <a:noFill/>
          </a:ln>
        </p:spPr>
        <p:txBody>
          <a:bodyPr wrap="none" rtlCol="0">
            <a:spAutoFit/>
          </a:bodyPr>
          <a:lstStyle/>
          <a:p>
            <a:r>
              <a:rPr kumimoji="1" lang="ja-JP" altLang="en-US" sz="25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倫理調整の仕組み作り</a:t>
            </a:r>
            <a:endParaRPr kumimoji="1" lang="ja-JP" altLang="en-US" sz="25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中かっこ 10"/>
          <p:cNvSpPr/>
          <p:nvPr/>
        </p:nvSpPr>
        <p:spPr>
          <a:xfrm>
            <a:off x="4521813" y="1786628"/>
            <a:ext cx="223485" cy="747960"/>
          </a:xfrm>
          <a:prstGeom prst="rightBrace">
            <a:avLst>
              <a:gd name="adj1" fmla="val 28311"/>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4950373" y="1703591"/>
            <a:ext cx="3094117" cy="830997"/>
          </a:xfrm>
          <a:prstGeom prst="rect">
            <a:avLst/>
          </a:prstGeom>
          <a:noFill/>
          <a:ln>
            <a:noFill/>
          </a:ln>
        </p:spPr>
        <p:txBody>
          <a:bodyPr wrap="none" rtlCol="0">
            <a:sp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病棟を超えた</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人材</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活用</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の仕組み</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作り</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右中かっこ 12"/>
          <p:cNvSpPr/>
          <p:nvPr/>
        </p:nvSpPr>
        <p:spPr>
          <a:xfrm>
            <a:off x="3839024" y="3851617"/>
            <a:ext cx="341568" cy="1275303"/>
          </a:xfrm>
          <a:prstGeom prst="rightBrace">
            <a:avLst>
              <a:gd name="adj1" fmla="val 52285"/>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Rectangle 2"/>
          <p:cNvSpPr txBox="1">
            <a:spLocks noChangeArrowheads="1"/>
          </p:cNvSpPr>
          <p:nvPr/>
        </p:nvSpPr>
        <p:spPr>
          <a:xfrm>
            <a:off x="106361" y="122831"/>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施設内における教育システムの構築</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①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病院</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看護管理者</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トップマネジャー</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err="1" smtClean="0">
                <a:latin typeface="Meiryo UI" panose="020B0604030504040204" pitchFamily="50" charset="-128"/>
                <a:ea typeface="Meiryo UI" panose="020B0604030504040204" pitchFamily="50" charset="-128"/>
                <a:cs typeface="Meiryo UI" panose="020B0604030504040204" pitchFamily="50" charset="-128"/>
              </a:rPr>
              <a:t>への</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期待②</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4444880" y="3844077"/>
            <a:ext cx="3565831" cy="1200329"/>
          </a:xfrm>
          <a:prstGeom prst="rect">
            <a:avLst/>
          </a:prstGeom>
          <a:noFill/>
          <a:ln>
            <a:noFill/>
          </a:ln>
        </p:spPr>
        <p:txBody>
          <a:bodyPr wrap="square" rtlCol="0">
            <a:spAutoFit/>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病院全体で多職種により</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構成される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倫理調整の</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仕組み作りが必要</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290511" y="5407064"/>
            <a:ext cx="8362169" cy="1321282"/>
          </a:xfrm>
          <a:prstGeom prst="roundRect">
            <a:avLst/>
          </a:prstGeom>
          <a:ln/>
        </p:spPr>
        <p:style>
          <a:lnRef idx="3">
            <a:schemeClr val="lt1"/>
          </a:lnRef>
          <a:fillRef idx="1">
            <a:schemeClr val="accent4"/>
          </a:fillRef>
          <a:effectRef idx="1">
            <a:schemeClr val="accent4"/>
          </a:effectRef>
          <a:fontRef idx="minor">
            <a:schemeClr val="lt1"/>
          </a:fontRef>
        </p:style>
        <p:txBody>
          <a:bodyPr rtlCol="0" anchor="t" anchorCtr="0"/>
          <a:lstStyle/>
          <a:p>
            <a:pPr marL="285750" indent="-285750">
              <a:buFont typeface="Wingdings" panose="05000000000000000000" pitchFamily="2" charset="2"/>
              <a:buChar char="l"/>
            </a:pPr>
            <a:r>
              <a:rPr kumimoji="1" lang="ja-JP" altLang="en-US" sz="2000" b="1" dirty="0" smtClean="0">
                <a:solidFill>
                  <a:schemeClr val="tx1"/>
                </a:solidFill>
              </a:rPr>
              <a:t>認知症を含む精神疾患を持つ患者をしっかり看護できるようになる。</a:t>
            </a:r>
            <a:endParaRPr kumimoji="1" lang="en-US" altLang="ja-JP" sz="2000" b="1" dirty="0" smtClean="0">
              <a:solidFill>
                <a:schemeClr val="tx1"/>
              </a:solidFill>
            </a:endParaRPr>
          </a:p>
          <a:p>
            <a:r>
              <a:rPr lang="ja-JP" altLang="en-US" sz="2000" b="1" dirty="0" smtClean="0">
                <a:solidFill>
                  <a:schemeClr val="tx1"/>
                </a:solidFill>
              </a:rPr>
              <a:t>⇒その病院や病棟の看護力のレベルの高低の指標となる。</a:t>
            </a:r>
            <a:endParaRPr lang="en-US" altLang="ja-JP" sz="2000" b="1" dirty="0" smtClean="0">
              <a:solidFill>
                <a:schemeClr val="tx1"/>
              </a:solidFill>
            </a:endParaRPr>
          </a:p>
          <a:p>
            <a:pPr marL="285750" indent="-285750">
              <a:buFont typeface="Wingdings" panose="05000000000000000000" pitchFamily="2" charset="2"/>
              <a:buChar char="l"/>
            </a:pPr>
            <a:r>
              <a:rPr kumimoji="1" lang="ja-JP" altLang="en-US" sz="2000" b="1" dirty="0" smtClean="0">
                <a:solidFill>
                  <a:schemeClr val="tx1"/>
                </a:solidFill>
              </a:rPr>
              <a:t>たとえば、認知症は手が掛かる⇒受け入れない又は拘束</a:t>
            </a:r>
            <a:endParaRPr kumimoji="1" lang="en-US" altLang="ja-JP" sz="2000" b="1" dirty="0" smtClean="0">
              <a:solidFill>
                <a:schemeClr val="tx1"/>
              </a:solidFill>
            </a:endParaRPr>
          </a:p>
          <a:p>
            <a:r>
              <a:rPr lang="ja-JP" altLang="en-US" sz="2000" b="1" dirty="0" smtClean="0">
                <a:solidFill>
                  <a:schemeClr val="tx1"/>
                </a:solidFill>
              </a:rPr>
              <a:t>⇒「看護力の低い病院・病棟」</a:t>
            </a:r>
            <a:endParaRPr kumimoji="1" lang="ja-JP" altLang="en-US" sz="2000" b="1" dirty="0" smtClean="0">
              <a:solidFill>
                <a:schemeClr val="tx1"/>
              </a:solidFill>
            </a:endParaRPr>
          </a:p>
        </p:txBody>
      </p:sp>
    </p:spTree>
    <p:extLst>
      <p:ext uri="{BB962C8B-B14F-4D97-AF65-F5344CB8AC3E}">
        <p14:creationId xmlns:p14="http://schemas.microsoft.com/office/powerpoint/2010/main" val="5901575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17807" y="1392072"/>
            <a:ext cx="8569325" cy="5212739"/>
          </a:xfrm>
        </p:spPr>
        <p:txBody>
          <a:bodyPr>
            <a:normAutofit/>
          </a:bodyPr>
          <a:lstStyle/>
          <a:p>
            <a:pPr marL="0" indent="0">
              <a:buNone/>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研修企画の留意点</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 課題や問題意識の検討</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・自部署の問題・課題を挙げる際には、患者の視点で</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現状を分析する ⇒ 部署の責任者と共有</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9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Rectangle 3"/>
          <p:cNvSpPr>
            <a:spLocks noChangeArrowheads="1"/>
          </p:cNvSpPr>
          <p:nvPr/>
        </p:nvSpPr>
        <p:spPr bwMode="auto">
          <a:xfrm>
            <a:off x="225731" y="110094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5" name="表 4"/>
          <p:cNvGraphicFramePr>
            <a:graphicFrameLocks noGrp="1"/>
          </p:cNvGraphicFramePr>
          <p:nvPr>
            <p:extLst>
              <p:ext uri="{D42A27DB-BD31-4B8C-83A1-F6EECF244321}">
                <p14:modId xmlns:p14="http://schemas.microsoft.com/office/powerpoint/2010/main" val="1442066186"/>
              </p:ext>
            </p:extLst>
          </p:nvPr>
        </p:nvGraphicFramePr>
        <p:xfrm>
          <a:off x="586470" y="3674765"/>
          <a:ext cx="8038915" cy="2606040"/>
        </p:xfrm>
        <a:graphic>
          <a:graphicData uri="http://schemas.openxmlformats.org/drawingml/2006/table">
            <a:tbl>
              <a:tblPr firstRow="1" bandRow="1">
                <a:tableStyleId>{17292A2E-F333-43FB-9621-5CBBE7FDCDCB}</a:tableStyleId>
              </a:tblPr>
              <a:tblGrid>
                <a:gridCol w="8038915"/>
              </a:tblGrid>
              <a:tr h="337677">
                <a:tc>
                  <a:txBody>
                    <a:bodyPr/>
                    <a:lstStyle/>
                    <a:p>
                      <a:pPr algn="ctr"/>
                      <a:r>
                        <a:rPr kumimoji="1" lang="ja-JP" altLang="en-US" sz="25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責任者の協力を得るための戦略</a:t>
                      </a:r>
                      <a:endParaRPr kumimoji="1" lang="ja-JP" altLang="en-US" sz="25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66FF"/>
                    </a:solidFill>
                  </a:tcPr>
                </a:tc>
              </a:tr>
              <a:tr h="370840">
                <a:tc>
                  <a:txBody>
                    <a:bodyPr/>
                    <a:lstStyle/>
                    <a:p>
                      <a:pPr marL="449263" indent="-285750">
                        <a:buClr>
                          <a:schemeClr val="tx1"/>
                        </a:buClr>
                        <a:buFont typeface="Wingdings" panose="05000000000000000000" pitchFamily="2" charset="2"/>
                        <a:buChar char="Ø"/>
                      </a:pP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データ</a:t>
                      </a:r>
                      <a:r>
                        <a:rPr kumimoji="1" lang="en-US" altLang="ja-JP" sz="22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実態調査の結果などの数値</a:t>
                      </a:r>
                      <a:r>
                        <a:rPr kumimoji="1" lang="en-US" altLang="ja-JP" sz="22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を用いて論理的に説明する</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449263" indent="-285750">
                        <a:buFont typeface="Wingdings" panose="05000000000000000000" pitchFamily="2" charset="2"/>
                        <a:buChar char="Ø"/>
                      </a:pP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病院等の理念から必要性を訴える</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449263" indent="-285750">
                        <a:buFont typeface="Wingdings" panose="05000000000000000000" pitchFamily="2" charset="2"/>
                        <a:buChar char="Ø"/>
                      </a:pP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行ったときの効果、行わなかったときの影響を示す</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449263" indent="-285750">
                        <a:buFont typeface="Wingdings" panose="05000000000000000000" pitchFamily="2" charset="2"/>
                        <a:buChar char="Ø"/>
                      </a:pP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患者や家族からの訴えや事実をもとに、思いを伝える</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449263" indent="-285750">
                        <a:buFont typeface="Wingdings" panose="05000000000000000000" pitchFamily="2" charset="2"/>
                        <a:buChar char="Ø"/>
                      </a:pPr>
                      <a:r>
                        <a:rPr kumimoji="1"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組織から要請されている課題や業務に重ねて行うようにする</a:t>
                      </a:r>
                      <a:endParaRPr kumimoji="1" lang="ja-JP" altLang="en-US" sz="22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2"/>
          <p:cNvSpPr txBox="1">
            <a:spLocks noChangeArrowheads="1"/>
          </p:cNvSpPr>
          <p:nvPr/>
        </p:nvSpPr>
        <p:spPr>
          <a:xfrm>
            <a:off x="133657" y="95535"/>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施設内における教育システムの構築</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② 認知症ケアを系統立てて学ぶ方策を検討</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820528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95220" y="92601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1020448" y="1308536"/>
            <a:ext cx="7118867" cy="2042583"/>
          </a:xfrm>
          <a:prstGeom prst="roundRect">
            <a:avLst>
              <a:gd name="adj" fmla="val 13030"/>
            </a:avLst>
          </a:prstGeom>
          <a:solidFill>
            <a:schemeClr val="accent6">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600"/>
              </a:spcBef>
            </a:pPr>
            <a:r>
              <a:rPr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a:t>
            </a: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のことをどの位知っているのか</a:t>
            </a:r>
            <a:endPar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・認知症</a:t>
            </a: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患者の看護や学習への意欲は？</a:t>
            </a:r>
            <a:endPar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・学習</a:t>
            </a: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や看護の妨げとなっているものは？</a:t>
            </a:r>
            <a:endPar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・どの</a:t>
            </a:r>
            <a:r>
              <a:rPr lang="ja-JP" altLang="en-US"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ような方法であれば取り組みやすいか</a:t>
            </a:r>
            <a:endParaRPr lang="en-US" altLang="ja-JP" sz="2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下矢印 5"/>
          <p:cNvSpPr/>
          <p:nvPr/>
        </p:nvSpPr>
        <p:spPr>
          <a:xfrm>
            <a:off x="4073678" y="3487595"/>
            <a:ext cx="993111" cy="361073"/>
          </a:xfrm>
          <a:prstGeom prst="downArrow">
            <a:avLst>
              <a:gd name="adj1" fmla="val 50000"/>
              <a:gd name="adj2" fmla="val 61339"/>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7" name="メモ 6"/>
          <p:cNvSpPr/>
          <p:nvPr/>
        </p:nvSpPr>
        <p:spPr>
          <a:xfrm>
            <a:off x="928813" y="3982560"/>
            <a:ext cx="7282839" cy="1804091"/>
          </a:xfrm>
          <a:prstGeom prst="foldedCorner">
            <a:avLst>
              <a:gd name="adj" fmla="val 19544"/>
            </a:avLst>
          </a:prstGeom>
          <a:solidFill>
            <a:srgbClr val="FFCCCC"/>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Bef>
                <a:spcPts val="600"/>
              </a:spcBef>
            </a:pPr>
            <a:r>
              <a:rPr kumimoji="1"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・働きぶりや会話など、意識してスタッフの日頃の状況</a:t>
            </a:r>
            <a:endParaRPr kumimoji="1" lang="en-US" altLang="ja-JP"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5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を見聞きする</a:t>
            </a:r>
            <a:endParaRPr kumimoji="1" lang="en-US" altLang="ja-JP"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200"/>
              </a:spcBef>
            </a:pPr>
            <a:r>
              <a:rPr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・アンケート、</a:t>
            </a:r>
            <a:r>
              <a:rPr lang="en-US" altLang="ja-JP"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a:t>
            </a:r>
            <a:r>
              <a:rPr lang="en-US" altLang="ja-JP"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あるいはグループでのヒヤリング</a:t>
            </a:r>
            <a:endParaRPr lang="en-US" altLang="ja-JP"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5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～気楽に答えてもらえる雰囲気が重要～</a:t>
            </a:r>
          </a:p>
        </p:txBody>
      </p:sp>
      <p:sp>
        <p:nvSpPr>
          <p:cNvPr id="8" name="タイトル 1"/>
          <p:cNvSpPr>
            <a:spLocks noGrp="1"/>
          </p:cNvSpPr>
          <p:nvPr>
            <p:ph type="title"/>
          </p:nvPr>
        </p:nvSpPr>
        <p:spPr>
          <a:xfrm>
            <a:off x="600707" y="226632"/>
            <a:ext cx="7886700" cy="640267"/>
          </a:xfrm>
        </p:spPr>
        <p:txBody>
          <a:bodyPr>
            <a:normAutofit/>
          </a:bodyPr>
          <a:lstStyle/>
          <a:p>
            <a:pPr algn="ct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スタッフ</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レディネス</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や</a:t>
            </a:r>
            <a:r>
              <a:rPr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モチベーション</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の分析</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0441478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3116" y="2439586"/>
            <a:ext cx="7886700" cy="1325563"/>
          </a:xfrm>
        </p:spPr>
        <p:txBody>
          <a:bodyPr/>
          <a:lstStyle/>
          <a:p>
            <a:pPr algn="ctr"/>
            <a:r>
              <a:rPr lang="en-US" altLang="ja-JP" sz="4800" b="1" kern="100" dirty="0" smtClean="0">
                <a:solidFill>
                  <a:srgbClr val="7145ED"/>
                </a:solidFill>
                <a:latin typeface="Trebuchet MS" panose="020B0603020202020204" pitchFamily="34" charset="0"/>
                <a:ea typeface="Meiryo UI" panose="020B0604030504040204" pitchFamily="50" charset="-128"/>
                <a:cs typeface="Meiryo UI" panose="020B0604030504040204" pitchFamily="50" charset="-128"/>
              </a:rPr>
              <a:t>1</a:t>
            </a:r>
            <a:r>
              <a:rPr lang="en-US"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医療安全</a:t>
            </a: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推進</a:t>
            </a:r>
            <a:endParaRPr kumimoji="1" lang="ja-JP" altLang="en-US" dirty="0"/>
          </a:p>
        </p:txBody>
      </p:sp>
    </p:spTree>
    <p:extLst>
      <p:ext uri="{BB962C8B-B14F-4D97-AF65-F5344CB8AC3E}">
        <p14:creationId xmlns:p14="http://schemas.microsoft.com/office/powerpoint/2010/main" val="16275520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16300" y="1370423"/>
            <a:ext cx="8255514" cy="5057611"/>
          </a:xfrm>
        </p:spPr>
        <p:txBody>
          <a:bodyPr/>
          <a:lstStyle/>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latin typeface="Trebuchet MS" panose="020B0603020202020204" pitchFamily="34" charset="0"/>
                <a:ea typeface="Meiryo UI" panose="020B0604030504040204" pitchFamily="50" charset="-128"/>
                <a:cs typeface="Meiryo UI" panose="020B0604030504040204" pitchFamily="50" charset="-128"/>
              </a:rPr>
              <a:t>1</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回の単発の研修では、効果が今ひとつ</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40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2</a:t>
            </a:r>
            <a:r>
              <a:rPr lang="ja-JP" altLang="en-US" sz="40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a:t>
            </a:r>
            <a:r>
              <a:rPr lang="en-US" altLang="ja-JP" sz="40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4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年計画</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での取り組みを計画する</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目標の設定</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r>
              <a:rPr kumimoji="1" lang="ja-JP" altLang="en-US" dirty="0" smtClean="0"/>
              <a:t>事例検討会を定期開催する（毎月第○曜日開催等）</a:t>
            </a:r>
            <a:endParaRPr kumimoji="1" lang="ja-JP" altLang="en-US" dirty="0"/>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5" name="表 4"/>
          <p:cNvGraphicFramePr>
            <a:graphicFrameLocks noGrp="1"/>
          </p:cNvGraphicFramePr>
          <p:nvPr>
            <p:extLst>
              <p:ext uri="{D42A27DB-BD31-4B8C-83A1-F6EECF244321}">
                <p14:modId xmlns:p14="http://schemas.microsoft.com/office/powerpoint/2010/main" val="845302658"/>
              </p:ext>
            </p:extLst>
          </p:nvPr>
        </p:nvGraphicFramePr>
        <p:xfrm>
          <a:off x="750023" y="3116383"/>
          <a:ext cx="7656998" cy="2431774"/>
        </p:xfrm>
        <a:graphic>
          <a:graphicData uri="http://schemas.openxmlformats.org/drawingml/2006/table">
            <a:tbl>
              <a:tblPr firstRow="1" bandRow="1">
                <a:tableStyleId>{5940675A-B579-460E-94D1-54222C63F5DA}</a:tableStyleId>
              </a:tblPr>
              <a:tblGrid>
                <a:gridCol w="4982037"/>
                <a:gridCol w="2674961"/>
              </a:tblGrid>
              <a:tr h="704990">
                <a:tc>
                  <a:txBody>
                    <a:bodyPr/>
                    <a:lstStyle/>
                    <a:p>
                      <a:r>
                        <a:rPr kumimoji="1" lang="ja-JP" altLang="en-US" sz="2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大目標（理想的な姿）</a:t>
                      </a:r>
                      <a:endParaRPr kumimoji="1" lang="ja-JP" altLang="en-US" sz="2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solidFill>
                      <a:srgbClr val="9966FF"/>
                    </a:solidFill>
                  </a:tcPr>
                </a:tc>
                <a:tc>
                  <a:txBody>
                    <a:bodyPr/>
                    <a:lstStyle/>
                    <a:p>
                      <a:r>
                        <a:rPr kumimoji="1" lang="ja-JP" altLang="en-US" sz="2600" b="1" smtClean="0">
                          <a:solidFill>
                            <a:schemeClr val="bg1"/>
                          </a:solidFill>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sz="2600" b="1" smtClean="0">
                          <a:solidFill>
                            <a:schemeClr val="bg1"/>
                          </a:solidFill>
                          <a:latin typeface="Trebuchet MS" panose="020B0603020202020204" pitchFamily="34" charset="0"/>
                          <a:ea typeface="Meiryo UI" panose="020B0604030504040204" pitchFamily="50" charset="-128"/>
                          <a:cs typeface="Meiryo UI" panose="020B0604030504040204" pitchFamily="50" charset="-128"/>
                        </a:rPr>
                        <a:t>2</a:t>
                      </a:r>
                      <a:r>
                        <a:rPr kumimoji="1" lang="ja-JP" altLang="en-US" sz="2600" b="1" dirty="0" smtClean="0">
                          <a:solidFill>
                            <a:schemeClr val="bg1"/>
                          </a:solidFill>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600" b="1" dirty="0" smtClean="0">
                          <a:solidFill>
                            <a:schemeClr val="bg1"/>
                          </a:solidFill>
                          <a:latin typeface="Trebuchet MS" panose="020B0603020202020204" pitchFamily="34" charset="0"/>
                          <a:ea typeface="Meiryo UI" panose="020B0604030504040204" pitchFamily="50" charset="-128"/>
                          <a:cs typeface="Meiryo UI" panose="020B0604030504040204" pitchFamily="50" charset="-128"/>
                        </a:rPr>
                        <a:t>3</a:t>
                      </a:r>
                      <a:r>
                        <a:rPr kumimoji="1" lang="ja-JP" altLang="en-US" sz="2600" b="1" dirty="0" smtClean="0">
                          <a:solidFill>
                            <a:schemeClr val="bg1"/>
                          </a:solidFill>
                          <a:latin typeface="Trebuchet MS" panose="020B0603020202020204" pitchFamily="34" charset="0"/>
                          <a:ea typeface="Meiryo UI" panose="020B0604030504040204" pitchFamily="50" charset="-128"/>
                          <a:cs typeface="Meiryo UI" panose="020B0604030504040204" pitchFamily="50" charset="-128"/>
                        </a:rPr>
                        <a:t>年単位</a:t>
                      </a:r>
                      <a:endParaRPr kumimoji="1" lang="ja-JP" altLang="en-US" sz="2600" b="1" dirty="0">
                        <a:solidFill>
                          <a:schemeClr val="bg1"/>
                        </a:solidFill>
                        <a:latin typeface="Trebuchet MS" panose="020B0603020202020204" pitchFamily="34" charset="0"/>
                        <a:ea typeface="Meiryo UI" panose="020B0604030504040204" pitchFamily="50" charset="-128"/>
                        <a:cs typeface="Meiryo UI" panose="020B0604030504040204" pitchFamily="50" charset="-128"/>
                      </a:endParaRPr>
                    </a:p>
                  </a:txBody>
                  <a:tcPr anchor="ctr">
                    <a:lnR w="12700" cap="flat" cmpd="sng" algn="ctr">
                      <a:noFill/>
                      <a:prstDash val="solid"/>
                      <a:round/>
                      <a:headEnd type="none" w="med" len="med"/>
                      <a:tailEnd type="none" w="med" len="med"/>
                    </a:lnR>
                    <a:solidFill>
                      <a:srgbClr val="9966FF"/>
                    </a:solidFill>
                  </a:tcPr>
                </a:tc>
              </a:tr>
              <a:tr h="723332">
                <a:tc>
                  <a:txBody>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中目標（ある期間での達成目標）</a:t>
                      </a:r>
                      <a:endParaRPr kumimoji="1" lang="ja-JP" altLang="en-US" sz="2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solidFill>
                      <a:srgbClr val="D6C1FF"/>
                    </a:solidFill>
                  </a:tcPr>
                </a:tc>
                <a:tc>
                  <a:txBody>
                    <a:bodyPr/>
                    <a:lstStyle/>
                    <a:p>
                      <a:r>
                        <a:rPr kumimoji="1"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6</a:t>
                      </a:r>
                      <a:r>
                        <a:rPr kumimoji="1"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ヵ月～</a:t>
                      </a:r>
                      <a:r>
                        <a:rPr kumimoji="1"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1</a:t>
                      </a:r>
                      <a:r>
                        <a:rPr kumimoji="1"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年単位</a:t>
                      </a:r>
                      <a:endParaRPr kumimoji="1" lang="ja-JP" altLang="en-US" sz="2600" b="1" dirty="0">
                        <a:latin typeface="Trebuchet MS" panose="020B0603020202020204" pitchFamily="34" charset="0"/>
                        <a:ea typeface="Meiryo UI" panose="020B0604030504040204" pitchFamily="50" charset="-128"/>
                        <a:cs typeface="Meiryo UI" panose="020B0604030504040204" pitchFamily="50" charset="-128"/>
                      </a:endParaRPr>
                    </a:p>
                  </a:txBody>
                  <a:tcPr anchor="ctr">
                    <a:lnR w="12700" cap="flat" cmpd="sng" algn="ctr">
                      <a:noFill/>
                      <a:prstDash val="solid"/>
                      <a:round/>
                      <a:headEnd type="none" w="med" len="med"/>
                      <a:tailEnd type="none" w="med" len="med"/>
                    </a:lnR>
                    <a:solidFill>
                      <a:srgbClr val="D6C1FF"/>
                    </a:solidFill>
                  </a:tcPr>
                </a:tc>
              </a:tr>
              <a:tr h="1003452">
                <a:tc>
                  <a:txBody>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小目標（短期目標、努力目標、　</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行動目標）</a:t>
                      </a:r>
                      <a:endParaRPr kumimoji="1" lang="ja-JP" altLang="en-US" sz="2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tcPr>
                </a:tc>
                <a:tc>
                  <a:txBody>
                    <a:bodyPr/>
                    <a:lstStyle/>
                    <a:p>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sz="2600" b="1" smtClean="0">
                          <a:latin typeface="Trebuchet MS" panose="020B0603020202020204" pitchFamily="34" charset="0"/>
                          <a:ea typeface="Meiryo UI" panose="020B0604030504040204" pitchFamily="50" charset="-128"/>
                          <a:cs typeface="Meiryo UI" panose="020B0604030504040204" pitchFamily="50" charset="-128"/>
                        </a:rPr>
                        <a:t>1</a:t>
                      </a:r>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600" b="1" smtClean="0">
                          <a:latin typeface="Trebuchet MS" panose="020B0603020202020204" pitchFamily="34" charset="0"/>
                          <a:ea typeface="Meiryo UI" panose="020B0604030504040204" pitchFamily="50" charset="-128"/>
                          <a:cs typeface="Meiryo UI" panose="020B0604030504040204" pitchFamily="50" charset="-128"/>
                        </a:rPr>
                        <a:t>3</a:t>
                      </a:r>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ヵ月 </a:t>
                      </a:r>
                      <a:r>
                        <a:rPr kumimoji="1" lang="ja-JP" altLang="en-US" sz="2000" b="1" smtClean="0">
                          <a:latin typeface="Trebuchet MS" panose="020B0603020202020204" pitchFamily="34" charset="0"/>
                          <a:ea typeface="Meiryo UI" panose="020B0604030504040204" pitchFamily="50" charset="-128"/>
                          <a:cs typeface="Meiryo UI" panose="020B0604030504040204" pitchFamily="50" charset="-128"/>
                        </a:rPr>
                        <a:t>また</a:t>
                      </a:r>
                      <a:r>
                        <a:rPr kumimoji="1" lang="ja-JP" altLang="en-US" sz="2000" b="1" dirty="0" smtClean="0">
                          <a:latin typeface="Trebuchet MS" panose="020B0603020202020204" pitchFamily="34" charset="0"/>
                          <a:ea typeface="Meiryo UI" panose="020B0604030504040204" pitchFamily="50" charset="-128"/>
                          <a:cs typeface="Meiryo UI" panose="020B0604030504040204" pitchFamily="50" charset="-128"/>
                        </a:rPr>
                        <a:t>は</a:t>
                      </a:r>
                      <a:endParaRPr kumimoji="1" lang="en-US" altLang="ja-JP" sz="2000" b="1" dirty="0" smtClean="0">
                        <a:latin typeface="Trebuchet MS" panose="020B0603020202020204" pitchFamily="34" charset="0"/>
                        <a:ea typeface="Meiryo UI" panose="020B0604030504040204" pitchFamily="50" charset="-128"/>
                        <a:cs typeface="Meiryo UI" panose="020B0604030504040204" pitchFamily="50" charset="-128"/>
                      </a:endParaRPr>
                    </a:p>
                    <a:p>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 </a:t>
                      </a:r>
                      <a:r>
                        <a:rPr kumimoji="1" lang="en-US" altLang="ja-JP" sz="2600" b="1" smtClean="0">
                          <a:latin typeface="Trebuchet MS" panose="020B0603020202020204" pitchFamily="34" charset="0"/>
                          <a:ea typeface="Meiryo UI" panose="020B0604030504040204" pitchFamily="50" charset="-128"/>
                          <a:cs typeface="Meiryo UI" panose="020B0604030504040204" pitchFamily="50" charset="-128"/>
                        </a:rPr>
                        <a:t>3</a:t>
                      </a:r>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a:t>
                      </a:r>
                      <a:r>
                        <a:rPr kumimoji="1" lang="en-US" altLang="ja-JP" sz="2600" b="1" smtClean="0">
                          <a:latin typeface="Trebuchet MS" panose="020B0603020202020204" pitchFamily="34" charset="0"/>
                          <a:ea typeface="Meiryo UI" panose="020B0604030504040204" pitchFamily="50" charset="-128"/>
                          <a:cs typeface="Meiryo UI" panose="020B0604030504040204" pitchFamily="50" charset="-128"/>
                        </a:rPr>
                        <a:t>6</a:t>
                      </a:r>
                      <a:r>
                        <a:rPr kumimoji="1" lang="ja-JP" altLang="en-US" sz="2600" b="1" smtClean="0">
                          <a:latin typeface="Trebuchet MS" panose="020B0603020202020204" pitchFamily="34" charset="0"/>
                          <a:ea typeface="Meiryo UI" panose="020B0604030504040204" pitchFamily="50" charset="-128"/>
                          <a:cs typeface="Meiryo UI" panose="020B0604030504040204" pitchFamily="50" charset="-128"/>
                        </a:rPr>
                        <a:t>ヵ月単位</a:t>
                      </a:r>
                      <a:endParaRPr kumimoji="1" lang="ja-JP" altLang="en-US" sz="2600" b="1" dirty="0">
                        <a:latin typeface="Trebuchet MS" panose="020B0603020202020204" pitchFamily="34" charset="0"/>
                        <a:ea typeface="Meiryo UI" panose="020B0604030504040204" pitchFamily="50" charset="-128"/>
                        <a:cs typeface="Meiryo UI" panose="020B0604030504040204" pitchFamily="50" charset="-128"/>
                      </a:endParaRPr>
                    </a:p>
                  </a:txBody>
                  <a:tcPr anchor="ctr">
                    <a:lnR w="12700" cap="flat" cmpd="sng" algn="ctr">
                      <a:noFill/>
                      <a:prstDash val="solid"/>
                      <a:round/>
                      <a:headEnd type="none" w="med" len="med"/>
                      <a:tailEnd type="none" w="med" len="med"/>
                    </a:lnR>
                  </a:tcPr>
                </a:tc>
              </a:tr>
            </a:tbl>
          </a:graphicData>
        </a:graphic>
      </p:graphicFrame>
      <p:sp>
        <p:nvSpPr>
          <p:cNvPr id="6" name="タイトル 1"/>
          <p:cNvSpPr>
            <a:spLocks noGrp="1"/>
          </p:cNvSpPr>
          <p:nvPr>
            <p:ph type="title"/>
          </p:nvPr>
        </p:nvSpPr>
        <p:spPr>
          <a:xfrm>
            <a:off x="600707" y="226632"/>
            <a:ext cx="7886700" cy="640267"/>
          </a:xfrm>
        </p:spPr>
        <p:txBody>
          <a:bodyPr>
            <a:normAutofit/>
          </a:bodyPr>
          <a:lstStyle/>
          <a:p>
            <a:pPr algn="ct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課題、目標の設定</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244488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6784" y="1241947"/>
            <a:ext cx="8294545" cy="3998793"/>
          </a:xfrm>
        </p:spPr>
        <p:txBody>
          <a:bodyPr>
            <a:normAutofit fontScale="85000" lnSpcReduction="20000"/>
          </a:bodyPr>
          <a:lstStyle/>
          <a:p>
            <a:pPr marL="0" indent="0">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教育研修</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kumimoji="1"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講義、デモンストレーション、実技トレーニング</a:t>
            </a:r>
            <a:endParaRPr kumimoji="1"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シミュレーション、ロールプレイ、ワークショップ</a:t>
            </a:r>
            <a:endParaRPr kumimoji="1"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事例検討会（グループディスカッション）　など</a:t>
            </a:r>
            <a:endParaRPr kumimoji="1"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3000"/>
              </a:spcBef>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2700" b="1" dirty="0" smtClean="0">
                <a:latin typeface="Meiryo UI" panose="020B0604030504040204" pitchFamily="50" charset="-128"/>
                <a:ea typeface="Meiryo UI" panose="020B0604030504040204" pitchFamily="50" charset="-128"/>
                <a:cs typeface="Meiryo UI" panose="020B0604030504040204" pitchFamily="50" charset="-128"/>
              </a:rPr>
              <a:t>OJT</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（職場内訓練）</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学習者の状況や現場に即した課題設定が行われ、</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順序立てて学習する計画性と評価が必要</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組織・職場ケアを工夫し合いそれを伝え合う風土</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5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dirty="0" err="1" smtClean="0">
                <a:latin typeface="Meiryo UI" panose="020B0604030504040204" pitchFamily="50" charset="-128"/>
                <a:ea typeface="Meiryo UI" panose="020B0604030504040204" pitchFamily="50" charset="-128"/>
                <a:cs typeface="Meiryo UI" panose="020B0604030504040204" pitchFamily="50" charset="-128"/>
              </a:rPr>
              <a:t>づ</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くりが重要</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（看護師認知症対応力向上研修テキスト：東京都より）</a:t>
            </a:r>
            <a:endParaRPr kumimoji="1" lang="ja-JP" altLang="en-US" sz="16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タイトル 1"/>
          <p:cNvSpPr>
            <a:spLocks noGrp="1"/>
          </p:cNvSpPr>
          <p:nvPr>
            <p:ph type="title"/>
          </p:nvPr>
        </p:nvSpPr>
        <p:spPr>
          <a:xfrm>
            <a:off x="600707" y="226632"/>
            <a:ext cx="7886700" cy="640267"/>
          </a:xfrm>
        </p:spPr>
        <p:txBody>
          <a:bodyPr>
            <a:normAutofit/>
          </a:bodyPr>
          <a:lstStyle/>
          <a:p>
            <a:pPr algn="ct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方法の選択</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504091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コンテンツ プレースホルダ 2"/>
          <p:cNvSpPr>
            <a:spLocks noGrp="1"/>
          </p:cNvSpPr>
          <p:nvPr>
            <p:ph idx="1"/>
          </p:nvPr>
        </p:nvSpPr>
        <p:spPr>
          <a:xfrm>
            <a:off x="602586" y="2635084"/>
            <a:ext cx="7499350" cy="3176587"/>
          </a:xfrm>
        </p:spPr>
        <p:txBody>
          <a:bodyPr/>
          <a:lstStyle/>
          <a:p>
            <a:pPr algn="ctr">
              <a:buFont typeface="Wingdings 2" pitchFamily="18" charset="2"/>
              <a:buNone/>
            </a:pPr>
            <a:r>
              <a:rPr lang="ja-JP" altLang="en-US" b="1" dirty="0" smtClean="0"/>
              <a:t>ナレッジ・マネジメント</a:t>
            </a:r>
            <a:endParaRPr lang="en-US" altLang="ja-JP" b="1" dirty="0" smtClean="0"/>
          </a:p>
          <a:p>
            <a:pPr algn="ctr">
              <a:buFont typeface="Wingdings 2" pitchFamily="18" charset="2"/>
              <a:buNone/>
            </a:pPr>
            <a:r>
              <a:rPr lang="ja-JP" altLang="en-US" b="1" dirty="0" smtClean="0">
                <a:latin typeface="CRＣ＆Ｇ流麗行書体04" pitchFamily="65" charset="-128"/>
                <a:ea typeface="CRＣ＆Ｇ流麗行書体04" pitchFamily="65" charset="-128"/>
              </a:rPr>
              <a:t>（</a:t>
            </a:r>
            <a:r>
              <a:rPr lang="en-US" altLang="ja-JP" b="1" dirty="0" smtClean="0">
                <a:latin typeface="CRＣ＆Ｇ流麗行書体04" pitchFamily="65" charset="-128"/>
                <a:ea typeface="CRＣ＆Ｇ流麗行書体04" pitchFamily="65" charset="-128"/>
              </a:rPr>
              <a:t>knowledge management</a:t>
            </a:r>
            <a:r>
              <a:rPr lang="ja-JP" altLang="en-US" b="1" dirty="0" smtClean="0">
                <a:latin typeface="CRＣ＆Ｇ流麗行書体04" pitchFamily="65" charset="-128"/>
                <a:ea typeface="CRＣ＆Ｇ流麗行書体04" pitchFamily="65" charset="-128"/>
              </a:rPr>
              <a:t>）</a:t>
            </a:r>
            <a:endParaRPr lang="ja-JP" altLang="en-US" dirty="0" smtClean="0">
              <a:latin typeface="CRＣ＆Ｇ流麗行書体04" pitchFamily="65" charset="-128"/>
              <a:ea typeface="CRＣ＆Ｇ流麗行書体04" pitchFamily="65" charset="-128"/>
            </a:endParaRPr>
          </a:p>
        </p:txBody>
      </p:sp>
    </p:spTree>
    <p:extLst>
      <p:ext uri="{BB962C8B-B14F-4D97-AF65-F5344CB8AC3E}">
        <p14:creationId xmlns:p14="http://schemas.microsoft.com/office/powerpoint/2010/main" val="4036513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7539" y="417490"/>
            <a:ext cx="7862887" cy="1154112"/>
          </a:xfrm>
        </p:spPr>
        <p:style>
          <a:lnRef idx="3">
            <a:schemeClr val="lt1"/>
          </a:lnRef>
          <a:fillRef idx="1">
            <a:schemeClr val="accent4"/>
          </a:fillRef>
          <a:effectRef idx="1">
            <a:schemeClr val="accent4"/>
          </a:effectRef>
          <a:fontRef idx="minor">
            <a:schemeClr val="lt1"/>
          </a:fontRef>
        </p:style>
        <p:txBody>
          <a:bodyPr>
            <a:normAutofit fontScale="90000"/>
          </a:bodyPr>
          <a:lstStyle/>
          <a:p>
            <a:pPr fontAlgn="auto">
              <a:spcAft>
                <a:spcPts val="0"/>
              </a:spcAft>
              <a:defRPr/>
            </a:pPr>
            <a:r>
              <a:rPr lang="ja-JP" altLang="en-US" b="1" dirty="0" smtClean="0"/>
              <a:t>ナレッジマネジメント</a:t>
            </a:r>
            <a:r>
              <a:rPr lang="en-US" b="1" dirty="0" smtClean="0"/>
              <a:t> (knowledge management)</a:t>
            </a:r>
            <a:endParaRPr lang="ja-JP" altLang="en-US" dirty="0"/>
          </a:p>
        </p:txBody>
      </p:sp>
      <p:sp>
        <p:nvSpPr>
          <p:cNvPr id="3" name="コンテンツ プレースホルダ 2"/>
          <p:cNvSpPr>
            <a:spLocks noGrp="1"/>
          </p:cNvSpPr>
          <p:nvPr>
            <p:ph idx="1"/>
          </p:nvPr>
        </p:nvSpPr>
        <p:spPr>
          <a:xfrm>
            <a:off x="678952" y="1590652"/>
            <a:ext cx="7790712" cy="5267348"/>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marL="365760" indent="-283464" fontAlgn="auto">
              <a:spcAft>
                <a:spcPts val="0"/>
              </a:spcAft>
              <a:buFont typeface="Wingdings 2"/>
              <a:buNone/>
              <a:defRPr/>
            </a:pPr>
            <a:r>
              <a:rPr lang="ja-JP" altLang="en-US" sz="1600" dirty="0" smtClean="0"/>
              <a:t>　　</a:t>
            </a:r>
            <a:r>
              <a:rPr lang="ja-JP" altLang="en-US" sz="2000" u="sng" dirty="0" smtClean="0">
                <a:solidFill>
                  <a:srgbClr val="FF0000"/>
                </a:solidFill>
                <a:effectLst>
                  <a:outerShdw blurRad="38100" dist="38100" dir="2700000" algn="tl">
                    <a:srgbClr val="000000">
                      <a:alpha val="43137"/>
                    </a:srgbClr>
                  </a:outerShdw>
                </a:effectLst>
                <a:latin typeface="HGｺﾞｼｯｸM" pitchFamily="49" charset="-128"/>
                <a:ea typeface="HGｺﾞｼｯｸM" pitchFamily="49" charset="-128"/>
              </a:rPr>
              <a:t>個人の持つ知識や情報を組織全体で共有し、有効に活用することで業績を上げようという経営手法。</a:t>
            </a:r>
            <a:r>
              <a:rPr lang="ja-JP" altLang="en-US" sz="2000" dirty="0" smtClean="0">
                <a:latin typeface="HGｺﾞｼｯｸM" pitchFamily="49" charset="-128"/>
                <a:ea typeface="HGｺﾞｼｯｸM" pitchFamily="49" charset="-128"/>
              </a:rPr>
              <a:t>日本語では「知識管理」などと訳され、「</a:t>
            </a:r>
            <a:r>
              <a:rPr lang="en-US" sz="2000" dirty="0" smtClean="0">
                <a:latin typeface="HGｺﾞｼｯｸM" pitchFamily="49" charset="-128"/>
                <a:ea typeface="HGｺﾞｼｯｸM" pitchFamily="49" charset="-128"/>
              </a:rPr>
              <a:t>KM</a:t>
            </a:r>
            <a:r>
              <a:rPr lang="ja-JP" altLang="en-US" sz="2000" dirty="0" smtClean="0">
                <a:latin typeface="HGｺﾞｼｯｸM" pitchFamily="49" charset="-128"/>
                <a:ea typeface="HGｺﾞｼｯｸM" pitchFamily="49" charset="-128"/>
              </a:rPr>
              <a:t>」と略されることもある。この場合の</a:t>
            </a:r>
            <a:r>
              <a:rPr lang="ja-JP" altLang="en-US" sz="2000" u="sng" dirty="0" smtClean="0">
                <a:solidFill>
                  <a:srgbClr val="FF0000"/>
                </a:solidFill>
                <a:effectLst>
                  <a:outerShdw blurRad="38100" dist="38100" dir="2700000" algn="tl">
                    <a:srgbClr val="000000">
                      <a:alpha val="43137"/>
                    </a:srgbClr>
                  </a:outerShdw>
                </a:effectLst>
                <a:latin typeface="HGｺﾞｼｯｸM" pitchFamily="49" charset="-128"/>
                <a:ea typeface="HGｺﾞｼｯｸM" pitchFamily="49" charset="-128"/>
              </a:rPr>
              <a:t>知識・情報とは単なるデータである「形式知」だけではなく、経験則や仕事のノウハウといった、普段はあまり言語化されない「暗黙知」までを含んだ幅広いものを指す。</a:t>
            </a:r>
            <a:r>
              <a:rPr lang="ja-JP" altLang="en-US" sz="2000" dirty="0" smtClean="0">
                <a:latin typeface="HGｺﾞｼｯｸM" pitchFamily="49" charset="-128"/>
                <a:ea typeface="HGｺﾞｼｯｸM" pitchFamily="49" charset="-128"/>
              </a:rPr>
              <a:t>これからの企業経営の重要な要素となると言われており、米国を中心に、対応を急ぐ企業も増えつつある。ナレッジマネジメントを浸透させることにより、個人の能力の育成や、組織全体の生産性の向上、意思決定スピードの向上、業務の改善や革新の場の提供が実現できるとされている。</a:t>
            </a:r>
            <a:r>
              <a:rPr lang="ja-JP" altLang="en-US" sz="2000" b="1" dirty="0" smtClean="0">
                <a:latin typeface="HGｺﾞｼｯｸM" pitchFamily="49" charset="-128"/>
                <a:ea typeface="HGｺﾞｼｯｸM" pitchFamily="49" charset="-128"/>
              </a:rPr>
              <a:t>ナレッジマネジメントとは単なる</a:t>
            </a:r>
            <a:r>
              <a:rPr lang="en-US" sz="2000" dirty="0" err="1" smtClean="0">
                <a:latin typeface="HGｺﾞｼｯｸM" pitchFamily="49" charset="-128"/>
                <a:ea typeface="HGｺﾞｼｯｸM" pitchFamily="49" charset="-128"/>
                <a:hlinkClick r:id="rId3"/>
              </a:rPr>
              <a:t>コンピュータ</a:t>
            </a:r>
            <a:r>
              <a:rPr lang="ja-JP" altLang="en-US" sz="2000" b="1" dirty="0" smtClean="0">
                <a:latin typeface="HGｺﾞｼｯｸM" pitchFamily="49" charset="-128"/>
                <a:ea typeface="HGｺﾞｼｯｸM" pitchFamily="49" charset="-128"/>
              </a:rPr>
              <a:t>システムの名称ではなく、システムを利用して業務</a:t>
            </a:r>
            <a:r>
              <a:rPr lang="en-US" sz="2000" dirty="0" err="1" smtClean="0">
                <a:latin typeface="HGｺﾞｼｯｸM" pitchFamily="49" charset="-128"/>
                <a:ea typeface="HGｺﾞｼｯｸM" pitchFamily="49" charset="-128"/>
                <a:hlinkClick r:id="rId4"/>
              </a:rPr>
              <a:t>プロセス</a:t>
            </a:r>
            <a:r>
              <a:rPr lang="ja-JP" altLang="en-US" sz="2000" b="1" dirty="0" smtClean="0">
                <a:latin typeface="HGｺﾞｼｯｸM" pitchFamily="49" charset="-128"/>
                <a:ea typeface="HGｺﾞｼｯｸM" pitchFamily="49" charset="-128"/>
              </a:rPr>
              <a:t>全体を改善すること指す。</a:t>
            </a:r>
            <a:r>
              <a:rPr lang="ja-JP" altLang="en-US" sz="2000" b="1" i="1" u="sng" dirty="0" smtClean="0">
                <a:solidFill>
                  <a:srgbClr val="FF0000"/>
                </a:solidFill>
                <a:effectLst>
                  <a:outerShdw blurRad="38100" dist="38100" dir="2700000" algn="tl">
                    <a:srgbClr val="000000">
                      <a:alpha val="43137"/>
                    </a:srgbClr>
                  </a:outerShdw>
                </a:effectLst>
                <a:latin typeface="HGｺﾞｼｯｸM" pitchFamily="49" charset="-128"/>
                <a:ea typeface="HGｺﾞｼｯｸM" pitchFamily="49" charset="-128"/>
              </a:rPr>
              <a:t>すなわち、その導入には、個人の知識を組織の知識として活かす仕組みと、知識の共有・適用・学習により新たな知識を創造できるプロセス、そのプロセスを継続できる文化・</a:t>
            </a:r>
            <a:r>
              <a:rPr lang="en-US" sz="2000" b="1" i="1" u="sng" dirty="0" err="1" smtClean="0">
                <a:solidFill>
                  <a:srgbClr val="FF0000"/>
                </a:solidFill>
                <a:effectLst>
                  <a:outerShdw blurRad="38100" dist="38100" dir="2700000" algn="tl">
                    <a:srgbClr val="000000">
                      <a:alpha val="43137"/>
                    </a:srgbClr>
                  </a:outerShdw>
                </a:effectLst>
                <a:latin typeface="HGｺﾞｼｯｸM" pitchFamily="49" charset="-128"/>
                <a:ea typeface="HGｺﾞｼｯｸM" pitchFamily="49" charset="-128"/>
                <a:hlinkClick r:id="rId5"/>
              </a:rPr>
              <a:t>環境</a:t>
            </a:r>
            <a:r>
              <a:rPr lang="ja-JP" altLang="en-US" sz="2000" b="1" i="1" u="sng" dirty="0" smtClean="0">
                <a:solidFill>
                  <a:srgbClr val="FF0000"/>
                </a:solidFill>
                <a:effectLst>
                  <a:outerShdw blurRad="38100" dist="38100" dir="2700000" algn="tl">
                    <a:srgbClr val="000000">
                      <a:alpha val="43137"/>
                    </a:srgbClr>
                  </a:outerShdw>
                </a:effectLst>
                <a:latin typeface="HGｺﾞｼｯｸM" pitchFamily="49" charset="-128"/>
                <a:ea typeface="HGｺﾞｼｯｸM" pitchFamily="49" charset="-128"/>
              </a:rPr>
              <a:t>・システムなどが必要とされる。</a:t>
            </a:r>
            <a:r>
              <a:rPr lang="ja-JP" altLang="en-US" sz="2000" dirty="0" smtClean="0">
                <a:latin typeface="HGｺﾞｼｯｸM" pitchFamily="49" charset="-128"/>
                <a:ea typeface="HGｺﾞｼｯｸM" pitchFamily="49" charset="-128"/>
              </a:rPr>
              <a:t>現在運用されている事例では、グループウェアなどの共有型文書管理ソフトを用いて、営業日報のように</a:t>
            </a:r>
            <a:r>
              <a:rPr lang="ja-JP" altLang="en-US" sz="2000" u="sng" dirty="0" smtClean="0">
                <a:solidFill>
                  <a:srgbClr val="0070C0"/>
                </a:solidFill>
                <a:latin typeface="HGｺﾞｼｯｸM" pitchFamily="49" charset="-128"/>
                <a:ea typeface="HGｺﾞｼｯｸM" pitchFamily="49" charset="-128"/>
              </a:rPr>
              <a:t>個々人が日々蓄積していく文書を組織全体で共有し、事例や方法論についての議論の場を設けたり、過去の事例を検索できるようにすること</a:t>
            </a:r>
            <a:r>
              <a:rPr lang="ja-JP" altLang="en-US" sz="2000" dirty="0" smtClean="0">
                <a:latin typeface="HGｺﾞｼｯｸM" pitchFamily="49" charset="-128"/>
                <a:ea typeface="HGｺﾞｼｯｸM" pitchFamily="49" charset="-128"/>
              </a:rPr>
              <a:t>によって実現している。今後もこの概念を拡張する様々な技術や</a:t>
            </a:r>
            <a:r>
              <a:rPr lang="en-US" sz="2000" b="1" u="sng" dirty="0" err="1" smtClean="0">
                <a:latin typeface="HGｺﾞｼｯｸM" pitchFamily="49" charset="-128"/>
                <a:ea typeface="HGｺﾞｼｯｸM" pitchFamily="49" charset="-128"/>
                <a:hlinkClick r:id="rId6"/>
              </a:rPr>
              <a:t>ソフトウェア</a:t>
            </a:r>
            <a:r>
              <a:rPr lang="ja-JP" altLang="en-US" sz="2000" dirty="0" smtClean="0">
                <a:latin typeface="HGｺﾞｼｯｸM" pitchFamily="49" charset="-128"/>
                <a:ea typeface="HGｺﾞｼｯｸM" pitchFamily="49" charset="-128"/>
              </a:rPr>
              <a:t>が登場すると予測され、具体的な形態は日々進歩していくものと思われる。</a:t>
            </a:r>
            <a:endParaRPr lang="ja-JP" altLang="en-US" sz="2000" dirty="0">
              <a:latin typeface="HGｺﾞｼｯｸM" pitchFamily="49" charset="-128"/>
              <a:ea typeface="HGｺﾞｼｯｸM" pitchFamily="49" charset="-128"/>
            </a:endParaRPr>
          </a:p>
        </p:txBody>
      </p:sp>
    </p:spTree>
    <p:extLst>
      <p:ext uri="{BB962C8B-B14F-4D97-AF65-F5344CB8AC3E}">
        <p14:creationId xmlns:p14="http://schemas.microsoft.com/office/powerpoint/2010/main" val="22766121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66868" y="206399"/>
            <a:ext cx="7498080" cy="1143000"/>
          </a:xfrm>
        </p:spPr>
        <p:style>
          <a:lnRef idx="0">
            <a:schemeClr val="accent4"/>
          </a:lnRef>
          <a:fillRef idx="3">
            <a:schemeClr val="accent4"/>
          </a:fillRef>
          <a:effectRef idx="3">
            <a:schemeClr val="accent4"/>
          </a:effectRef>
          <a:fontRef idx="minor">
            <a:schemeClr val="lt1"/>
          </a:fontRef>
        </p:style>
        <p:txBody>
          <a:bodyPr>
            <a:normAutofit fontScale="90000"/>
          </a:bodyPr>
          <a:lstStyle/>
          <a:p>
            <a:pPr fontAlgn="auto">
              <a:spcAft>
                <a:spcPts val="0"/>
              </a:spcAft>
              <a:defRPr/>
            </a:pPr>
            <a:r>
              <a:rPr lang="ja-JP" altLang="en-US" dirty="0" smtClean="0"/>
              <a:t>精神科看護臨床でナレッジマネジメントをキーワードに・・・。</a:t>
            </a:r>
            <a:endParaRPr lang="ja-JP" altLang="en-US" dirty="0"/>
          </a:p>
        </p:txBody>
      </p:sp>
      <p:sp>
        <p:nvSpPr>
          <p:cNvPr id="3" name="コンテンツ プレースホルダ 2"/>
          <p:cNvSpPr>
            <a:spLocks noGrp="1"/>
          </p:cNvSpPr>
          <p:nvPr>
            <p:ph idx="1"/>
          </p:nvPr>
        </p:nvSpPr>
        <p:spPr>
          <a:xfrm>
            <a:off x="766868" y="1379561"/>
            <a:ext cx="7498080" cy="4800600"/>
          </a:xfrm>
        </p:spPr>
        <p:style>
          <a:lnRef idx="1">
            <a:schemeClr val="accent4"/>
          </a:lnRef>
          <a:fillRef idx="2">
            <a:schemeClr val="accent4"/>
          </a:fillRef>
          <a:effectRef idx="1">
            <a:schemeClr val="accent4"/>
          </a:effectRef>
          <a:fontRef idx="minor">
            <a:schemeClr val="dk1"/>
          </a:fontRef>
        </p:style>
        <p:txBody>
          <a:bodyPr>
            <a:normAutofit/>
          </a:bodyPr>
          <a:lstStyle/>
          <a:p>
            <a:pPr marL="365760" indent="-283464" fontAlgn="auto">
              <a:spcAft>
                <a:spcPts val="0"/>
              </a:spcAft>
              <a:buFont typeface="Wingdings 2"/>
              <a:buChar char=""/>
              <a:defRPr/>
            </a:pPr>
            <a:endParaRPr lang="en-US" altLang="ja-JP" dirty="0" smtClean="0"/>
          </a:p>
          <a:p>
            <a:pPr marL="365760" indent="-283464" algn="ctr" fontAlgn="auto">
              <a:spcAft>
                <a:spcPts val="0"/>
              </a:spcAft>
              <a:buFont typeface="Wingdings 2"/>
              <a:buNone/>
              <a:defRPr/>
            </a:pPr>
            <a:r>
              <a:rPr lang="ja-JP" altLang="en-US" sz="4800" dirty="0" smtClean="0"/>
              <a:t>暗黙知・経験則・臨床知</a:t>
            </a:r>
            <a:endParaRPr lang="en-US" altLang="ja-JP" sz="4800" dirty="0" smtClean="0"/>
          </a:p>
          <a:p>
            <a:pPr marL="365760" indent="-283464" algn="ctr" fontAlgn="auto">
              <a:spcAft>
                <a:spcPts val="0"/>
              </a:spcAft>
              <a:buFont typeface="Wingdings 2"/>
              <a:buNone/>
              <a:defRPr/>
            </a:pPr>
            <a:endParaRPr lang="en-US" altLang="ja-JP" sz="4800" dirty="0" smtClean="0"/>
          </a:p>
          <a:p>
            <a:pPr marL="365760" indent="-283464" algn="ctr" fontAlgn="auto">
              <a:spcAft>
                <a:spcPts val="0"/>
              </a:spcAft>
              <a:buFont typeface="Wingdings 2"/>
              <a:buNone/>
              <a:defRPr/>
            </a:pPr>
            <a:endParaRPr lang="en-US" altLang="ja-JP" dirty="0" smtClean="0"/>
          </a:p>
          <a:p>
            <a:pPr marL="365760" indent="-283464" fontAlgn="auto">
              <a:spcAft>
                <a:spcPts val="0"/>
              </a:spcAft>
              <a:buFont typeface="Wingdings 2"/>
              <a:buNone/>
              <a:defRPr/>
            </a:pPr>
            <a:r>
              <a:rPr lang="ja-JP" altLang="en-US" sz="2400" dirty="0" smtClean="0">
                <a:latin typeface="CRバジョカ廉書体" pitchFamily="2" charset="-128"/>
                <a:ea typeface="CRバジョカ廉書体" pitchFamily="2" charset="-128"/>
              </a:rPr>
              <a:t>最近の僕の</a:t>
            </a:r>
            <a:r>
              <a:rPr lang="en-US" altLang="ja-JP" sz="2400" dirty="0" smtClean="0">
                <a:latin typeface="CRバジョカ廉書体" pitchFamily="2" charset="-128"/>
                <a:ea typeface="CRバジョカ廉書体" pitchFamily="2" charset="-128"/>
              </a:rPr>
              <a:t>Keyword</a:t>
            </a:r>
          </a:p>
          <a:p>
            <a:pPr marL="365760" indent="-283464" fontAlgn="auto">
              <a:spcAft>
                <a:spcPts val="0"/>
              </a:spcAft>
              <a:buFont typeface="Wingdings 2"/>
              <a:buNone/>
              <a:defRPr/>
            </a:pPr>
            <a:r>
              <a:rPr lang="ja-JP" altLang="en-US" sz="2400" dirty="0" smtClean="0">
                <a:latin typeface="CRバジョカ廉書体" pitchFamily="2" charset="-128"/>
                <a:ea typeface="CRバジョカ廉書体" pitchFamily="2" charset="-128"/>
              </a:rPr>
              <a:t>　いかに</a:t>
            </a:r>
            <a:endParaRPr lang="en-US" altLang="ja-JP" sz="2400" dirty="0" smtClean="0">
              <a:latin typeface="CRバジョカ廉書体" pitchFamily="2" charset="-128"/>
              <a:ea typeface="CRバジョカ廉書体" pitchFamily="2" charset="-128"/>
            </a:endParaRPr>
          </a:p>
          <a:p>
            <a:pPr marL="365760" indent="-283464" algn="ctr" fontAlgn="auto">
              <a:spcAft>
                <a:spcPts val="0"/>
              </a:spcAft>
              <a:buFont typeface="Wingdings 2"/>
              <a:buNone/>
              <a:defRPr/>
            </a:pPr>
            <a:r>
              <a:rPr lang="ja-JP" altLang="en-US" sz="4400" dirty="0" smtClean="0">
                <a:latin typeface="CRバジョカ廉書体" pitchFamily="2" charset="-128"/>
                <a:ea typeface="CRバジョカ廉書体" pitchFamily="2" charset="-128"/>
              </a:rPr>
              <a:t>「思考の言語化」</a:t>
            </a:r>
            <a:endParaRPr lang="en-US" altLang="ja-JP" sz="4400" dirty="0" smtClean="0">
              <a:latin typeface="CRバジョカ廉書体" pitchFamily="2" charset="-128"/>
              <a:ea typeface="CRバジョカ廉書体" pitchFamily="2" charset="-128"/>
            </a:endParaRPr>
          </a:p>
          <a:p>
            <a:pPr marL="365760" indent="-283464" algn="r" fontAlgn="auto">
              <a:spcAft>
                <a:spcPts val="0"/>
              </a:spcAft>
              <a:buFont typeface="Wingdings 2"/>
              <a:buNone/>
              <a:defRPr/>
            </a:pPr>
            <a:r>
              <a:rPr lang="ja-JP" altLang="en-US" sz="2400" dirty="0" smtClean="0">
                <a:latin typeface="CRバジョカ廉書体" pitchFamily="2" charset="-128"/>
                <a:ea typeface="CRバジョカ廉書体" pitchFamily="2" charset="-128"/>
              </a:rPr>
              <a:t>をするか！</a:t>
            </a:r>
            <a:endParaRPr lang="ja-JP" altLang="en-US" sz="2400" dirty="0">
              <a:latin typeface="CRバジョカ廉書体" pitchFamily="2" charset="-128"/>
              <a:ea typeface="CRバジョカ廉書体" pitchFamily="2" charset="-128"/>
            </a:endParaRPr>
          </a:p>
        </p:txBody>
      </p:sp>
      <p:sp>
        <p:nvSpPr>
          <p:cNvPr id="4" name="下矢印 3"/>
          <p:cNvSpPr/>
          <p:nvPr/>
        </p:nvSpPr>
        <p:spPr>
          <a:xfrm>
            <a:off x="3546073" y="3146449"/>
            <a:ext cx="1500187" cy="9286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chemeClr val="accent4">
                  <a:lumMod val="50000"/>
                </a:schemeClr>
              </a:solidFill>
            </a:endParaRPr>
          </a:p>
        </p:txBody>
      </p:sp>
    </p:spTree>
    <p:extLst>
      <p:ext uri="{BB962C8B-B14F-4D97-AF65-F5344CB8AC3E}">
        <p14:creationId xmlns:p14="http://schemas.microsoft.com/office/powerpoint/2010/main" val="673290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395" y="141890"/>
            <a:ext cx="8569325" cy="784127"/>
          </a:xfrm>
        </p:spPr>
        <p:txBody>
          <a:bodyPr>
            <a:normAutofit/>
          </a:bodyPr>
          <a:lstStyle/>
          <a:p>
            <a:pPr algn="ct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院内研修の一例 ～</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395785" y="1392072"/>
            <a:ext cx="8622091" cy="5260976"/>
          </a:xfrm>
        </p:spPr>
        <p:txBody>
          <a:bodyPr>
            <a:normAutofit/>
          </a:bodyPr>
          <a:lstStyle/>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卒後教育の一環として組み込む</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1</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年目～</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3</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年目：基礎コース（悉皆研修）</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4</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年目以上：応用コース</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認知症ケアに特化した研修を企画する</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（エキスパートコース・専門コース）</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半年間のコース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or 1</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年間のコース </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修了した看護師 ⇒ 各部署で中心的な役割を担う　　</a:t>
            </a: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多職種が受講できる研修の企画</a:t>
            </a:r>
            <a:endParaRPr kumimoji="1" lang="en-US" altLang="ja-JP" sz="29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4198424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82137" y="1501255"/>
            <a:ext cx="9048466" cy="5022375"/>
          </a:xfrm>
        </p:spPr>
        <p:txBody>
          <a:bodyPr>
            <a:noAutofit/>
          </a:bodyPr>
          <a:lstStyle/>
          <a:p>
            <a:pPr marL="0" indent="0" algn="just">
              <a:lnSpc>
                <a:spcPct val="110000"/>
              </a:lnSpc>
              <a:spcAft>
                <a:spcPts val="0"/>
              </a:spcAft>
              <a:buNone/>
            </a:pPr>
            <a:r>
              <a:rPr lang="ja-JP" altLang="en-US"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看護提供方式①</a:t>
            </a:r>
            <a:endParaRPr lang="en-US" altLang="ja-JP" b="1"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10000"/>
              </a:lnSpc>
              <a:buNone/>
            </a:pPr>
            <a:r>
              <a:rPr lang="ja-JP" altLang="en-US" sz="2600" b="1" u="sng" kern="100" dirty="0" smtClean="0">
                <a:latin typeface="Meiryo UI" panose="020B0604030504040204" pitchFamily="50" charset="-128"/>
                <a:ea typeface="Meiryo UI" panose="020B0604030504040204" pitchFamily="50" charset="-128"/>
                <a:cs typeface="Meiryo UI" panose="020B0604030504040204" pitchFamily="50" charset="-128"/>
              </a:rPr>
              <a:t>●固定チームナーシング</a:t>
            </a:r>
            <a:endParaRPr lang="en-US" altLang="ja-JP" sz="2600" b="1" u="sng"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メリット</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nSpc>
                <a:spcPct val="100000"/>
              </a:lnSpc>
              <a:spcBef>
                <a:spcPts val="0"/>
              </a:spcBef>
              <a:buNone/>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リーダー</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がメンバーからの情報を</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集約</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アセスメントを</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加え</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必要</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なケアを担当者に</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伝える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翌日</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効果を</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確かめ評価</a:t>
            </a:r>
            <a:endParaRPr lang="ja-JP"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リーダー</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が認知症ケアについて知識を持ち、効果的</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に機能</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すれば</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、認知症をもつ人への個別的で適切なケア</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可能</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defRPr/>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デメリット</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nSpc>
                <a:spcPct val="100000"/>
              </a:lnSpc>
              <a:spcBef>
                <a:spcPts val="0"/>
              </a:spcBef>
              <a:buNone/>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リーダー</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が流動的、リーダーの役割が医師の指示受けのみ</a:t>
            </a:r>
          </a:p>
          <a:p>
            <a:pPr marL="0" indent="0" fontAlgn="t">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その</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日のリーダーやメンバーの考えによってケア方法</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fontAlgn="t">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変わる</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、情報が</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伝わらない</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118735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Rectangle 2"/>
          <p:cNvSpPr txBox="1">
            <a:spLocks noChangeArrowheads="1"/>
          </p:cNvSpPr>
          <p:nvPr/>
        </p:nvSpPr>
        <p:spPr>
          <a:xfrm>
            <a:off x="106361" y="122831"/>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2</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-3</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① 部署内における効果的なチームアプローチ</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431456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49729" y="1282890"/>
            <a:ext cx="8188656" cy="5081438"/>
          </a:xfrm>
        </p:spPr>
        <p:txBody>
          <a:bodyPr>
            <a:noAutofit/>
          </a:bodyPr>
          <a:lstStyle/>
          <a:p>
            <a:pPr marL="0" indent="0">
              <a:lnSpc>
                <a:spcPct val="100000"/>
              </a:lnSpc>
              <a:spcBef>
                <a:spcPts val="0"/>
              </a:spcBef>
              <a:buNone/>
            </a:pPr>
            <a:r>
              <a:rPr kumimoji="1" lang="ja-JP" altLang="en-US" sz="2600" b="1" u="sng" dirty="0" smtClean="0">
                <a:latin typeface="Meiryo UI" panose="020B0604030504040204" pitchFamily="50" charset="-128"/>
                <a:ea typeface="Meiryo UI" panose="020B0604030504040204" pitchFamily="50" charset="-128"/>
                <a:cs typeface="Meiryo UI" panose="020B0604030504040204" pitchFamily="50" charset="-128"/>
              </a:rPr>
              <a:t>●プライマリーナーシング</a:t>
            </a:r>
            <a:endParaRPr kumimoji="1" lang="en-US" altLang="ja-JP" sz="2600" b="1" u="sng"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200"/>
              </a:spcBef>
              <a:buNone/>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メリット</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への関心が高い人や経験が豊かな人</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がプライマリー・</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ナース</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であれば、アセスメントも</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的確に</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でき、</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看護</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計画</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も十分</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な</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内容が</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盛り込まれる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デメリット</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への関心が低い経験が浅い</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プライマリー</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ナース</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不十分</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・不適切な看護</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計画</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・担当する看護師が特定の人に限られているため、</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客観</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的に</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ケア</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の評価を受けることが</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少ない</a:t>
            </a:r>
            <a:endParaRPr lang="ja-JP" altLang="ja-JP"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タイトル 1"/>
          <p:cNvSpPr>
            <a:spLocks noGrp="1"/>
          </p:cNvSpPr>
          <p:nvPr>
            <p:ph type="title"/>
          </p:nvPr>
        </p:nvSpPr>
        <p:spPr>
          <a:xfrm>
            <a:off x="259395" y="232011"/>
            <a:ext cx="8569325" cy="612118"/>
          </a:xfrm>
        </p:spPr>
        <p:txBody>
          <a:bodyPr>
            <a:normAutofit/>
          </a:bodyPr>
          <a:lstStyle/>
          <a:p>
            <a:pPr algn="ct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看護提供方式②</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643089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56803" y="985135"/>
            <a:ext cx="7574507" cy="4119128"/>
          </a:xfrm>
        </p:spPr>
        <p:txBody>
          <a:bodyPr>
            <a:normAutofit/>
          </a:bodyPr>
          <a:lstStyle/>
          <a:p>
            <a:pPr marL="0" indent="0" algn="just">
              <a:lnSpc>
                <a:spcPct val="100000"/>
              </a:lnSpc>
              <a:spcAft>
                <a:spcPts val="0"/>
              </a:spcAft>
              <a:buNone/>
            </a:pPr>
            <a:r>
              <a:rPr lang="ja-JP" altLang="en-US"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スタッフ全員がある程度共通した理解のもと、</a:t>
            </a: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同等のケアを提供できる</a:t>
            </a:r>
            <a:endParaRPr lang="en-US" altLang="ja-JP" sz="18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 患者像をチームで話し合いケアを計画</a:t>
            </a:r>
            <a:endParaRPr lang="en-US" altLang="ja-JP" sz="18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endParaRPr lang="en-US" altLang="ja-JP" sz="18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意識的に実施し、患者の反応等について</a:t>
            </a: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チーム内で報告し合いながら、計画を修正</a:t>
            </a: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buNone/>
            </a:pP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 チーム</a:t>
            </a: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を超えた</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連携</a:t>
            </a: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buNone/>
            </a:pP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・一人</a:t>
            </a: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抱え込まない</a:t>
            </a: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buNone/>
            </a:pP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お互い</a:t>
            </a:r>
            <a:r>
              <a:rPr lang="ja-JP" altLang="en-US" sz="18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にカバー</a:t>
            </a:r>
            <a:r>
              <a:rPr lang="ja-JP" altLang="en-US" sz="18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し合う</a:t>
            </a:r>
            <a:r>
              <a:rPr lang="ja-JP" altLang="en-US" sz="1800" b="1" kern="100" dirty="0" smtClean="0">
                <a:latin typeface="Meiryo UI" panose="020B0604030504040204" pitchFamily="50" charset="-128"/>
                <a:ea typeface="Meiryo UI" panose="020B0604030504040204" pitchFamily="50" charset="-128"/>
                <a:cs typeface="Meiryo UI" panose="020B0604030504040204" pitchFamily="50" charset="-128"/>
              </a:rPr>
              <a:t>ことが重要</a:t>
            </a: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8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buNone/>
            </a:pPr>
            <a:endParaRPr lang="en-US" altLang="ja-JP" sz="1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buNone/>
            </a:pPr>
            <a:r>
              <a:rPr lang="ja-JP" altLang="en-US" sz="18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認知症ケアへの取り組みやすさにつながる</a:t>
            </a:r>
          </a:p>
          <a:p>
            <a:pPr marL="0" indent="0" algn="just">
              <a:lnSpc>
                <a:spcPct val="100000"/>
              </a:lnSpc>
              <a:spcAft>
                <a:spcPts val="0"/>
              </a:spcAft>
              <a:buNone/>
            </a:pPr>
            <a:endParaRPr lang="en-US" altLang="ja-JP" sz="20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ja-JP" altLang="en-US" dirty="0"/>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下矢印 4"/>
          <p:cNvSpPr/>
          <p:nvPr/>
        </p:nvSpPr>
        <p:spPr>
          <a:xfrm>
            <a:off x="2675237" y="2136035"/>
            <a:ext cx="609349" cy="214255"/>
          </a:xfrm>
          <a:prstGeom prst="downArrow">
            <a:avLst/>
          </a:prstGeom>
          <a:solidFill>
            <a:srgbClr val="9966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6" name="下矢印 5"/>
          <p:cNvSpPr/>
          <p:nvPr/>
        </p:nvSpPr>
        <p:spPr>
          <a:xfrm>
            <a:off x="2643142" y="4264200"/>
            <a:ext cx="673538" cy="235601"/>
          </a:xfrm>
          <a:prstGeom prst="downArrow">
            <a:avLst/>
          </a:prstGeom>
          <a:solidFill>
            <a:srgbClr val="9966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8" name="タイトル 1"/>
          <p:cNvSpPr>
            <a:spLocks noGrp="1"/>
          </p:cNvSpPr>
          <p:nvPr>
            <p:ph type="title"/>
          </p:nvPr>
        </p:nvSpPr>
        <p:spPr>
          <a:xfrm>
            <a:off x="259395" y="223778"/>
            <a:ext cx="8569325" cy="595089"/>
          </a:xfrm>
        </p:spPr>
        <p:txBody>
          <a:bodyPr>
            <a:normAutofit/>
          </a:bodyPr>
          <a:lstStyle/>
          <a:p>
            <a:pPr algn="ctr"/>
            <a:r>
              <a:rPr lang="ja-JP" altLang="en-US" sz="3200" b="1" kern="100" dirty="0">
                <a:latin typeface="Meiryo UI" panose="020B0604030504040204" pitchFamily="50" charset="-128"/>
                <a:ea typeface="Meiryo UI" panose="020B0604030504040204" pitchFamily="50" charset="-128"/>
                <a:cs typeface="Meiryo UI" panose="020B0604030504040204" pitchFamily="50" charset="-128"/>
              </a:rPr>
              <a:t>看護がチームとなって取り組むことの</a:t>
            </a:r>
            <a:r>
              <a:rPr lang="ja-JP" altLang="en-US" sz="3200" b="1" kern="100" dirty="0" smtClean="0">
                <a:latin typeface="Meiryo UI" panose="020B0604030504040204" pitchFamily="50" charset="-128"/>
                <a:ea typeface="Meiryo UI" panose="020B0604030504040204" pitchFamily="50" charset="-128"/>
                <a:cs typeface="Meiryo UI" panose="020B0604030504040204" pitchFamily="50" charset="-128"/>
              </a:rPr>
              <a:t>意義</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259395" y="4967785"/>
            <a:ext cx="5158766" cy="174691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gn="just">
              <a:lnSpc>
                <a:spcPts val="1960"/>
              </a:lnSpc>
            </a:pPr>
            <a:r>
              <a:rPr lang="ja-JP" altLang="en-US" sz="12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認知症やそのケアに精通した看護師がひとりで頑張っても有効なケアとはいえない。</a:t>
            </a:r>
            <a:endParaRPr lang="en-US" altLang="ja-JP"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例：看護師が行おうとしたケアを患者が拒否 </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押し問答せず、いったん「嫌だ」という患者の気持ちを受け入れて引き下がる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少し時間を置いてから再度試みる</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それでもだめなときは、他の看護師に代わってもらう</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7" name="正方形/長方形 6"/>
          <p:cNvSpPr/>
          <p:nvPr/>
        </p:nvSpPr>
        <p:spPr>
          <a:xfrm>
            <a:off x="5609230" y="5581934"/>
            <a:ext cx="3439236" cy="11327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時間をかけて話をすれば受け入れてもらえそうだと判断した時</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自分が担当している他の患者のカバーに入ってもらえるか。</a:t>
            </a:r>
          </a:p>
        </p:txBody>
      </p:sp>
    </p:spTree>
    <p:extLst>
      <p:ext uri="{BB962C8B-B14F-4D97-AF65-F5344CB8AC3E}">
        <p14:creationId xmlns:p14="http://schemas.microsoft.com/office/powerpoint/2010/main" val="9532363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3123" y="1478664"/>
            <a:ext cx="8241867" cy="4185157"/>
          </a:xfrm>
        </p:spPr>
        <p:txBody>
          <a:bodyPr>
            <a:normAutofit/>
          </a:bodyPr>
          <a:lstStyle/>
          <a:p>
            <a:pPr marL="0" indent="0" algn="just">
              <a:lnSpc>
                <a:spcPct val="100000"/>
              </a:lnSpc>
              <a:spcAft>
                <a:spcPts val="0"/>
              </a:spcAft>
              <a:buNone/>
            </a:pP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ベストな状態で</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早期の退院をめざす</a:t>
            </a:r>
            <a:endParaRPr lang="en-US" altLang="ja-JP" sz="29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endParaRPr lang="en-US" altLang="ja-JP" sz="1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u="sng" kern="100" dirty="0" smtClean="0">
                <a:latin typeface="Meiryo UI" panose="020B0604030504040204" pitchFamily="50" charset="-128"/>
                <a:ea typeface="Meiryo UI" panose="020B0604030504040204" pitchFamily="50" charset="-128"/>
                <a:cs typeface="Meiryo UI" panose="020B0604030504040204" pitchFamily="50" charset="-128"/>
              </a:rPr>
              <a:t>身体疾患の治療</a:t>
            </a:r>
            <a:r>
              <a:rPr lang="en-US" altLang="ja-JP" sz="26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b="1" u="sng" kern="100" dirty="0" smtClean="0">
                <a:latin typeface="Meiryo UI" panose="020B0604030504040204" pitchFamily="50" charset="-128"/>
                <a:ea typeface="Meiryo UI" panose="020B0604030504040204" pitchFamily="50" charset="-128"/>
                <a:cs typeface="Meiryo UI" panose="020B0604030504040204" pitchFamily="50" charset="-128"/>
              </a:rPr>
              <a:t>全身管理</a:t>
            </a:r>
            <a:r>
              <a:rPr lang="en-US" altLang="ja-JP" sz="2600" b="1" u="sng"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を優先する時期と、</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u="sng" kern="100" dirty="0" smtClean="0">
                <a:latin typeface="Meiryo UI" panose="020B0604030504040204" pitchFamily="50" charset="-128"/>
                <a:ea typeface="Meiryo UI" panose="020B0604030504040204" pitchFamily="50" charset="-128"/>
                <a:cs typeface="Meiryo UI" panose="020B0604030504040204" pitchFamily="50" charset="-128"/>
              </a:rPr>
              <a:t>生活に戻るためのケア</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がメインとなる時期を見極める</a:t>
            </a:r>
            <a:endParaRPr lang="en-US" altLang="ja-JP" sz="26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24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いかに</a:t>
            </a:r>
            <a:r>
              <a:rPr lang="ja-JP" altLang="en-US" sz="29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入院前の生活</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に戻れるか</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認知症があっても、できていたことは入院中も維持</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できるようにケア計画を立てる</a:t>
            </a:r>
            <a:endParaRPr lang="en-US" altLang="ja-JP" sz="26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タイトル 1"/>
          <p:cNvSpPr>
            <a:spLocks noGrp="1"/>
          </p:cNvSpPr>
          <p:nvPr>
            <p:ph type="title"/>
          </p:nvPr>
        </p:nvSpPr>
        <p:spPr>
          <a:xfrm>
            <a:off x="259395" y="223778"/>
            <a:ext cx="8569325" cy="595089"/>
          </a:xfrm>
        </p:spPr>
        <p:txBody>
          <a:bodyPr>
            <a:normAutofit/>
          </a:bodyPr>
          <a:lstStyle/>
          <a:p>
            <a:pPr algn="ctr"/>
            <a:r>
              <a:rPr kumimoji="1" lang="ja-JP" altLang="en-US" sz="3100" b="1" dirty="0" smtClean="0">
                <a:latin typeface="Meiryo UI" panose="020B0604030504040204" pitchFamily="50" charset="-128"/>
                <a:ea typeface="Meiryo UI" panose="020B0604030504040204" pitchFamily="50" charset="-128"/>
                <a:cs typeface="Meiryo UI" panose="020B0604030504040204" pitchFamily="50" charset="-128"/>
              </a:rPr>
              <a:t>認知症患者の生活機能に着目したケアの実践</a:t>
            </a:r>
            <a:endParaRPr kumimoji="1" lang="ja-JP" altLang="en-US" sz="3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下矢印 6"/>
          <p:cNvSpPr/>
          <p:nvPr/>
        </p:nvSpPr>
        <p:spPr>
          <a:xfrm>
            <a:off x="2452543" y="2090557"/>
            <a:ext cx="945750" cy="284137"/>
          </a:xfrm>
          <a:prstGeom prst="downArrow">
            <a:avLst/>
          </a:prstGeom>
          <a:solidFill>
            <a:srgbClr val="9966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2120751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9395" y="985135"/>
            <a:ext cx="8692517" cy="5715915"/>
          </a:xfrm>
        </p:spPr>
        <p:txBody>
          <a:bodyPr>
            <a:noAutofit/>
          </a:bodyPr>
          <a:lstStyle/>
          <a:p>
            <a:pPr marL="0" indent="0" algn="just">
              <a:lnSpc>
                <a:spcPct val="100000"/>
              </a:lnSpc>
              <a:spcBef>
                <a:spcPts val="1800"/>
              </a:spcBef>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現状</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gn="just">
              <a:lnSpc>
                <a:spcPct val="100000"/>
              </a:lnSpc>
              <a:spcBef>
                <a:spcPts val="600"/>
              </a:spcBef>
              <a:spcAft>
                <a:spcPts val="0"/>
              </a:spcAft>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ja-JP" sz="2700" b="1" kern="100" dirty="0">
                <a:latin typeface="Meiryo UI" panose="020B0604030504040204" pitchFamily="50" charset="-128"/>
                <a:ea typeface="Meiryo UI" panose="020B0604030504040204" pitchFamily="50" charset="-128"/>
                <a:cs typeface="Meiryo UI" panose="020B0604030504040204" pitchFamily="50" charset="-128"/>
              </a:rPr>
              <a:t>事故を回避するための方策として、</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患者の</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7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行動</a:t>
            </a:r>
            <a:r>
              <a:rPr lang="ja-JP" altLang="ja-JP" sz="27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を制限することが第一</a:t>
            </a:r>
            <a:r>
              <a:rPr lang="ja-JP" altLang="ja-JP" sz="27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選択</a:t>
            </a:r>
            <a:r>
              <a:rPr lang="ja-JP" altLang="en-US" sz="2700" b="1"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となっている</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根本的な解決策になっていない</a:t>
            </a:r>
            <a:endParaRPr lang="en-US" altLang="ja-JP" sz="2700" b="1" kern="1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課題</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認知症患者の医療安全を推進するには・・・</a:t>
            </a:r>
            <a:endParaRPr kumimoji="1"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①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認知</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機能障害について理解し、個々に</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合った</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ケアプランを立てる</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200"/>
              </a:spcBef>
              <a:spcAft>
                <a:spcPts val="0"/>
              </a:spcAft>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② </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医療事故のケースを通して自施設および自部署</a:t>
            </a:r>
            <a:endParaRPr kumimoji="1"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の傾向を分析：</a:t>
            </a:r>
            <a:r>
              <a:rPr kumimoji="1"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医療安全専従</a:t>
            </a:r>
            <a:r>
              <a:rPr kumimoji="1" lang="en-US" altLang="ja-JP"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N</a:t>
            </a:r>
            <a:r>
              <a:rPr kumimoji="1" lang="ja-JP" altLang="en-US" sz="2700" b="1" dirty="0" err="1"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ｓ</a:t>
            </a:r>
            <a:r>
              <a:rPr kumimoji="1"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に分析を依頼す</a:t>
            </a:r>
            <a:endParaRPr kumimoji="1" lang="en-US" altLang="ja-JP"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7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err="1"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るのも</a:t>
            </a:r>
            <a:r>
              <a:rPr kumimoji="1"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一つの手段である。</a:t>
            </a:r>
            <a:endParaRPr kumimoji="1" lang="en-US" altLang="ja-JP"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ja-JP" sz="2700" b="1" dirty="0">
                <a:latin typeface="Meiryo UI" panose="020B0604030504040204" pitchFamily="50" charset="-128"/>
                <a:ea typeface="Meiryo UI" panose="020B0604030504040204" pitchFamily="50" charset="-128"/>
                <a:cs typeface="Meiryo UI" panose="020B0604030504040204" pitchFamily="50" charset="-128"/>
              </a:rPr>
              <a:t>「医療・ケア体制」の</a:t>
            </a:r>
            <a:r>
              <a:rPr lang="ja-JP" altLang="ja-JP" sz="2700" b="1" dirty="0" smtClean="0">
                <a:latin typeface="Meiryo UI" panose="020B0604030504040204" pitchFamily="50" charset="-128"/>
                <a:ea typeface="Meiryo UI" panose="020B0604030504040204" pitchFamily="50" charset="-128"/>
                <a:cs typeface="Meiryo UI" panose="020B0604030504040204" pitchFamily="50" charset="-128"/>
              </a:rPr>
              <a:t>改善</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認知症患者を取り巻く「環境」を整える</a:t>
            </a:r>
            <a:endParaRPr kumimoji="1" lang="ja-JP" altLang="en-US" sz="2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2"/>
          <p:cNvSpPr txBox="1">
            <a:spLocks noChangeArrowheads="1"/>
          </p:cNvSpPr>
          <p:nvPr/>
        </p:nvSpPr>
        <p:spPr>
          <a:xfrm>
            <a:off x="167319" y="240874"/>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1</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-1</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認知症患者の医療安全の現状と課題</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83960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下矢印 1"/>
          <p:cNvSpPr/>
          <p:nvPr/>
        </p:nvSpPr>
        <p:spPr>
          <a:xfrm>
            <a:off x="2579427" y="2409885"/>
            <a:ext cx="624457" cy="265074"/>
          </a:xfrm>
          <a:prstGeom prst="downArrow">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33050314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36728" y="1781033"/>
            <a:ext cx="8707272" cy="3364174"/>
          </a:xfrm>
        </p:spPr>
        <p:txBody>
          <a:bodyPr>
            <a:noAutofit/>
          </a:bodyPr>
          <a:lstStyle/>
          <a:p>
            <a:pPr marL="0" indent="0">
              <a:buNone/>
            </a:pP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 認知症</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の症状によって、どの程度の生活</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機能</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障害があるのか、</a:t>
            </a:r>
            <a:r>
              <a:rPr lang="ja-JP" altLang="en-US" sz="29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入院前</a:t>
            </a:r>
            <a:r>
              <a:rPr lang="ja-JP" altLang="en-US" sz="2900" b="1" u="heavy" dirty="0" smtClean="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の生活</a:t>
            </a:r>
            <a:r>
              <a:rPr lang="ja-JP" altLang="en-US" sz="2900" b="1" u="heavy" dirty="0">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状況</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について</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情報</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を得る</a:t>
            </a:r>
            <a:endParaRPr lang="en-US" altLang="ja-JP" sz="29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buNone/>
            </a:pPr>
            <a:endParaRPr lang="ja-JP" altLang="en-US" sz="3200" dirty="0"/>
          </a:p>
          <a:p>
            <a:pPr marL="0" indent="0">
              <a:lnSpc>
                <a:spcPct val="110000"/>
              </a:lnSpc>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入院後も今までの生活機能が維持されているのか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低下しているのかを把握する</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できるだけ入院前の生活機能に戻ることができる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ようにすることが必要</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タイトル 1"/>
          <p:cNvSpPr>
            <a:spLocks noGrp="1"/>
          </p:cNvSpPr>
          <p:nvPr>
            <p:ph type="title"/>
          </p:nvPr>
        </p:nvSpPr>
        <p:spPr>
          <a:xfrm>
            <a:off x="259395" y="223778"/>
            <a:ext cx="8569325" cy="595089"/>
          </a:xfrm>
        </p:spPr>
        <p:txBody>
          <a:bodyPr>
            <a:normAutofit/>
          </a:bodyPr>
          <a:lstStyle/>
          <a:p>
            <a:pPr algn="ctr"/>
            <a:r>
              <a:rPr lang="ja-JP" altLang="en-US" sz="3200" b="1" kern="100" dirty="0" smtClean="0">
                <a:latin typeface="Meiryo UI" panose="020B0604030504040204" pitchFamily="50" charset="-128"/>
                <a:ea typeface="Meiryo UI" panose="020B0604030504040204" pitchFamily="50" charset="-128"/>
                <a:cs typeface="Meiryo UI" panose="020B0604030504040204" pitchFamily="50" charset="-128"/>
              </a:rPr>
              <a:t>退院に向けての実践的なケア</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下矢印 6"/>
          <p:cNvSpPr/>
          <p:nvPr/>
        </p:nvSpPr>
        <p:spPr>
          <a:xfrm>
            <a:off x="3848116" y="3301145"/>
            <a:ext cx="945750" cy="401409"/>
          </a:xfrm>
          <a:prstGeom prst="downArrow">
            <a:avLst/>
          </a:prstGeom>
          <a:solidFill>
            <a:srgbClr val="9966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13516109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6164" y="156713"/>
            <a:ext cx="7886700" cy="614651"/>
          </a:xfrm>
        </p:spPr>
        <p:txBody>
          <a:bodyPr>
            <a:normAutofit/>
          </a:bodyPr>
          <a:lstStyle/>
          <a:p>
            <a:pPr algn="ctr"/>
            <a:r>
              <a:rPr kumimoji="1"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退院支援のための実践的なケアの具体例①</a:t>
            </a:r>
            <a:endParaRPr kumimoji="1" lang="ja-JP" altLang="en-US"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64024" y="1160059"/>
            <a:ext cx="7342495" cy="607805"/>
          </a:xfrm>
        </p:spPr>
        <p:txBody>
          <a:bodyPr>
            <a:normAutofit/>
          </a:bodyPr>
          <a:lstStyle/>
          <a:p>
            <a:pPr marL="0" indent="0">
              <a:buNone/>
            </a:pPr>
            <a:r>
              <a:rPr lang="en-US" altLang="ja-JP" b="1" dirty="0" smtClean="0">
                <a:latin typeface="Trebuchet MS" panose="020B0603020202020204" pitchFamily="34" charset="0"/>
                <a:ea typeface="Meiryo UI" panose="020B0604030504040204" pitchFamily="50" charset="-128"/>
                <a:cs typeface="Meiryo UI" panose="020B0604030504040204" pitchFamily="50" charset="-128"/>
              </a:rPr>
              <a:t>1</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入院前の</a:t>
            </a:r>
            <a:r>
              <a:rPr lang="ja-JP" altLang="en-US" b="1" u="sng" dirty="0" smtClean="0">
                <a:latin typeface="Meiryo UI" panose="020B0604030504040204" pitchFamily="50" charset="-128"/>
                <a:ea typeface="Meiryo UI" panose="020B0604030504040204" pitchFamily="50" charset="-128"/>
                <a:cs typeface="Meiryo UI" panose="020B0604030504040204" pitchFamily="50" charset="-128"/>
              </a:rPr>
              <a:t>生活状況</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の情報を得る</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dirty="0"/>
          </a:p>
          <a:p>
            <a:pPr marL="0" indent="0">
              <a:buNone/>
            </a:pPr>
            <a:endParaRPr kumimoji="1" lang="en-US" altLang="ja-JP" dirty="0" smtClean="0"/>
          </a:p>
          <a:p>
            <a:pPr marL="0" indent="0">
              <a:buNone/>
            </a:pPr>
            <a:endParaRPr lang="en-US" altLang="ja-JP" dirty="0"/>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角丸四角形 5"/>
          <p:cNvSpPr/>
          <p:nvPr/>
        </p:nvSpPr>
        <p:spPr>
          <a:xfrm>
            <a:off x="631291" y="2813416"/>
            <a:ext cx="8096701" cy="1594812"/>
          </a:xfrm>
          <a:prstGeom prst="roundRect">
            <a:avLst>
              <a:gd name="adj" fmla="val 6945"/>
            </a:avLst>
          </a:prstGeom>
          <a:solidFill>
            <a:srgbClr val="DBC9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普段の</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摂取量（</a:t>
            </a:r>
            <a:r>
              <a:rPr lang="en-US" altLang="ja-JP" sz="2000" b="1" dirty="0" smtClean="0">
                <a:solidFill>
                  <a:schemeClr val="tx1"/>
                </a:solidFill>
                <a:latin typeface="Trebuchet MS" panose="020B0603020202020204" pitchFamily="34" charset="0"/>
                <a:ea typeface="Meiryo UI" panose="020B0604030504040204" pitchFamily="50" charset="-128"/>
                <a:cs typeface="Meiryo UI" panose="020B0604030504040204" pitchFamily="50" charset="-128"/>
              </a:rPr>
              <a:t>1</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lang="en-US" altLang="ja-JP" sz="2000" b="1" dirty="0">
                <a:solidFill>
                  <a:schemeClr val="tx1"/>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食食べていた</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か）・嗜好　　　　　　　</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食</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形態（嚥下状態）　　　　　　　　　　 ・</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食事を摂る時間帯</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・どこまで自力で食べられるのか　　　　　  ・</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中核症状の影響</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（介助の必要性は？）</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631291" y="2413306"/>
            <a:ext cx="954107" cy="400110"/>
          </a:xfrm>
          <a:prstGeom prst="rect">
            <a:avLst/>
          </a:prstGeom>
          <a:solidFill>
            <a:srgbClr val="9966FF"/>
          </a:solidFill>
          <a:ln w="25400">
            <a:noFill/>
          </a:ln>
        </p:spPr>
        <p:txBody>
          <a:bodyPr wrap="non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食事</a:t>
            </a: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a:xfrm>
            <a:off x="631290" y="4960183"/>
            <a:ext cx="8096702" cy="1631686"/>
          </a:xfrm>
          <a:prstGeom prst="roundRect">
            <a:avLst>
              <a:gd name="adj" fmla="val 8441"/>
            </a:avLst>
          </a:prstGeom>
          <a:solidFill>
            <a:srgbClr val="DBC9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排尿回数・量（日中の排尿間隔、夜間の回数・時間帯）</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・排便回数・量・性状、下剤使用の有無、食事・水分摂取状況</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・失禁の</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有無　・</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中核症状の</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影響</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・おむつ・尿とりパット使用の有無　　・介助を受けるときの反応</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631291" y="4577626"/>
            <a:ext cx="954107" cy="400110"/>
          </a:xfrm>
          <a:prstGeom prst="rect">
            <a:avLst/>
          </a:prstGeom>
          <a:solidFill>
            <a:srgbClr val="9966FF"/>
          </a:solidFill>
          <a:ln w="25400">
            <a:noFill/>
          </a:ln>
        </p:spPr>
        <p:txBody>
          <a:bodyPr wrap="non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排泄</a:t>
            </a:r>
            <a:r>
              <a:rPr kumimoji="1" lang="en-US" altLang="ja-JP"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1746913" y="1719618"/>
            <a:ext cx="7081807" cy="893743"/>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lvl="0">
              <a:lnSpc>
                <a:spcPts val="1960"/>
              </a:lnSpc>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元々のその人のパターンに加えて、認知症の中核症状によって、どの程度生活機能障害が出現していたのか把握する。これがその人の退院に向けたゴール設定となる。</a:t>
            </a:r>
          </a:p>
        </p:txBody>
      </p:sp>
    </p:spTree>
    <p:extLst>
      <p:ext uri="{BB962C8B-B14F-4D97-AF65-F5344CB8AC3E}">
        <p14:creationId xmlns:p14="http://schemas.microsoft.com/office/powerpoint/2010/main" val="24614875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4407" y="1170884"/>
            <a:ext cx="8374313" cy="5502166"/>
          </a:xfrm>
        </p:spPr>
        <p:txBody>
          <a:bodyPr>
            <a:noAutofit/>
          </a:bodyPr>
          <a:lstStyle/>
          <a:p>
            <a:pPr marL="0" indent="0">
              <a:buNone/>
            </a:pPr>
            <a:r>
              <a:rPr lang="ja-JP" altLang="en-US"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b="1" dirty="0" smtClean="0">
                <a:latin typeface="Trebuchet MS" panose="020B0603020202020204" pitchFamily="34" charset="0"/>
                <a:ea typeface="Meiryo UI" panose="020B0604030504040204" pitchFamily="50" charset="-128"/>
                <a:cs typeface="Meiryo UI" panose="020B0604030504040204" pitchFamily="50" charset="-128"/>
              </a:rPr>
              <a:t>2</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入院後の</a:t>
            </a:r>
            <a:r>
              <a:rPr lang="ja-JP" altLang="en-US" b="1" dirty="0">
                <a:latin typeface="Meiryo UI" panose="020B0604030504040204" pitchFamily="50" charset="-128"/>
                <a:ea typeface="Meiryo UI" panose="020B0604030504040204" pitchFamily="50" charset="-128"/>
                <a:cs typeface="Meiryo UI" panose="020B0604030504040204" pitchFamily="50" charset="-128"/>
              </a:rPr>
              <a:t>生活</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状況</a:t>
            </a:r>
            <a:r>
              <a:rPr lang="ja-JP" altLang="en-US" b="1" dirty="0">
                <a:latin typeface="Meiryo UI" panose="020B0604030504040204" pitchFamily="50" charset="-128"/>
                <a:ea typeface="Meiryo UI" panose="020B0604030504040204" pitchFamily="50" charset="-128"/>
                <a:cs typeface="Meiryo UI" panose="020B0604030504040204" pitchFamily="50" charset="-128"/>
              </a:rPr>
              <a:t>を観察し、</a:t>
            </a:r>
            <a:r>
              <a:rPr lang="ja-JP" altLang="en-US" b="1" u="heavy" dirty="0">
                <a:uFill>
                  <a:solidFill>
                    <a:srgbClr val="FF0066"/>
                  </a:solidFill>
                </a:uFill>
                <a:latin typeface="Meiryo UI" panose="020B0604030504040204" pitchFamily="50" charset="-128"/>
                <a:ea typeface="Meiryo UI" panose="020B0604030504040204" pitchFamily="50" charset="-128"/>
                <a:cs typeface="Meiryo UI" panose="020B0604030504040204" pitchFamily="50" charset="-128"/>
              </a:rPr>
              <a:t>入院前</a:t>
            </a:r>
            <a:r>
              <a:rPr lang="ja-JP" altLang="en-US" b="1" dirty="0">
                <a:latin typeface="Meiryo UI" panose="020B0604030504040204" pitchFamily="50" charset="-128"/>
                <a:ea typeface="Meiryo UI" panose="020B0604030504040204" pitchFamily="50" charset="-128"/>
                <a:cs typeface="Meiryo UI" panose="020B0604030504040204" pitchFamily="50" charset="-128"/>
              </a:rPr>
              <a:t>と比較する</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dirty="0"/>
          </a:p>
          <a:p>
            <a:pPr marL="0" indent="0">
              <a:spcBef>
                <a:spcPts val="1800"/>
              </a:spcBef>
              <a:buNone/>
            </a:pPr>
            <a:r>
              <a:rPr lang="ja-JP" altLang="en-US"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b="1" dirty="0" smtClean="0">
                <a:latin typeface="Trebuchet MS" panose="020B0603020202020204" pitchFamily="34" charset="0"/>
                <a:ea typeface="Meiryo UI" panose="020B0604030504040204" pitchFamily="50" charset="-128"/>
                <a:cs typeface="Meiryo UI" panose="020B0604030504040204" pitchFamily="50" charset="-128"/>
              </a:rPr>
              <a:t>3</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食事および排泄行動</a:t>
            </a:r>
            <a:r>
              <a:rPr lang="ja-JP" altLang="en-US" b="1" dirty="0">
                <a:latin typeface="Meiryo UI" panose="020B0604030504040204" pitchFamily="50" charset="-128"/>
                <a:ea typeface="Meiryo UI" panose="020B0604030504040204" pitchFamily="50" charset="-128"/>
                <a:cs typeface="Meiryo UI" panose="020B0604030504040204" pitchFamily="50" charset="-128"/>
              </a:rPr>
              <a:t>のどの部分ができなく</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なって</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いるのか</a:t>
            </a:r>
            <a:r>
              <a:rPr lang="ja-JP" altLang="en-US" b="1" dirty="0">
                <a:latin typeface="Meiryo UI" panose="020B0604030504040204" pitchFamily="50" charset="-128"/>
                <a:ea typeface="Meiryo UI" panose="020B0604030504040204" pitchFamily="50" charset="-128"/>
                <a:cs typeface="Meiryo UI" panose="020B0604030504040204" pitchFamily="50" charset="-128"/>
              </a:rPr>
              <a:t>把握し</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、補う</a:t>
            </a:r>
            <a:r>
              <a:rPr lang="ja-JP" altLang="en-US" b="1" dirty="0">
                <a:latin typeface="Meiryo UI" panose="020B0604030504040204" pitchFamily="50" charset="-128"/>
                <a:ea typeface="Meiryo UI" panose="020B0604030504040204" pitchFamily="50" charset="-128"/>
                <a:cs typeface="Meiryo UI" panose="020B0604030504040204" pitchFamily="50" charset="-128"/>
              </a:rPr>
              <a:t>方法を考え、できる部分は</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維持できるよう</a:t>
            </a:r>
            <a:r>
              <a:rPr lang="ja-JP" altLang="en-US" b="1" dirty="0">
                <a:latin typeface="Meiryo UI" panose="020B0604030504040204" pitchFamily="50" charset="-128"/>
                <a:ea typeface="Meiryo UI" panose="020B0604030504040204" pitchFamily="50" charset="-128"/>
                <a:cs typeface="Meiryo UI" panose="020B0604030504040204" pitchFamily="50" charset="-128"/>
              </a:rPr>
              <a:t>に</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認知</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機能は身体症状の影響を受けるため</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、その時点</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で </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認知症が進行した」と判断</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するのは時期</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尚早</a:t>
            </a:r>
            <a:endParaRPr lang="en-US" altLang="ja-JP"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入院前</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を目標に、その時の症状に</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合わせたケア</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を行う</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3987756" y="1995290"/>
            <a:ext cx="3941932" cy="538609"/>
          </a:xfrm>
          <a:prstGeom prst="rect">
            <a:avLst/>
          </a:prstGeom>
          <a:solidFill>
            <a:srgbClr val="9966FF"/>
          </a:solidFill>
          <a:ln w="3175">
            <a:noFill/>
          </a:ln>
        </p:spPr>
        <p:txBody>
          <a:bodyPr wrap="square" rtlCol="0">
            <a:spAutoFit/>
          </a:bodyPr>
          <a:lstStyle/>
          <a:p>
            <a:pPr algn="ctr"/>
            <a:r>
              <a:rPr kumimoji="1" lang="ja-JP" altLang="en-US"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退院支援の目標となる</a:t>
            </a:r>
            <a:endParaRPr kumimoji="1"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タイトル 1"/>
          <p:cNvSpPr>
            <a:spLocks noGrp="1"/>
          </p:cNvSpPr>
          <p:nvPr>
            <p:ph type="title"/>
          </p:nvPr>
        </p:nvSpPr>
        <p:spPr>
          <a:xfrm>
            <a:off x="646164" y="156713"/>
            <a:ext cx="7886700" cy="614651"/>
          </a:xfrm>
        </p:spPr>
        <p:txBody>
          <a:bodyPr>
            <a:normAutofit/>
          </a:bodyPr>
          <a:lstStyle/>
          <a:p>
            <a:pPr algn="ctr"/>
            <a:r>
              <a:rPr kumimoji="1"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退院支援のための実践的なケアの具体例②</a:t>
            </a:r>
            <a:endParaRPr kumimoji="1" lang="ja-JP" altLang="en-US"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下矢印 7"/>
          <p:cNvSpPr/>
          <p:nvPr/>
        </p:nvSpPr>
        <p:spPr>
          <a:xfrm>
            <a:off x="5485847" y="1647557"/>
            <a:ext cx="945750" cy="304263"/>
          </a:xfrm>
          <a:prstGeom prst="downArrow">
            <a:avLst/>
          </a:prstGeom>
          <a:solidFill>
            <a:srgbClr val="9966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9848210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395" y="157656"/>
            <a:ext cx="8255955" cy="768361"/>
          </a:xfrm>
        </p:spPr>
        <p:txBody>
          <a:bodyPr>
            <a:normAutofit/>
          </a:bodyPr>
          <a:lstStyle/>
          <a:p>
            <a:pPr algn="ct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早期退院に向けた日常生活支援のポイント①</a:t>
            </a:r>
            <a:endParaRPr kumimoji="1" lang="ja-JP" altLang="en-US" sz="3000" dirty="0"/>
          </a:p>
        </p:txBody>
      </p:sp>
      <p:sp>
        <p:nvSpPr>
          <p:cNvPr id="3" name="コンテンツ プレースホルダー 2"/>
          <p:cNvSpPr>
            <a:spLocks noGrp="1"/>
          </p:cNvSpPr>
          <p:nvPr>
            <p:ph idx="1"/>
          </p:nvPr>
        </p:nvSpPr>
        <p:spPr>
          <a:xfrm>
            <a:off x="631292" y="1904342"/>
            <a:ext cx="8197427" cy="4237150"/>
          </a:xfrm>
        </p:spPr>
        <p:txBody>
          <a:bodyPr>
            <a:noAutofit/>
          </a:bodyPr>
          <a:lstStyle/>
          <a:p>
            <a:pPr marL="0" indent="0">
              <a:lnSpc>
                <a:spcPct val="100000"/>
              </a:lnSpc>
              <a:spcBef>
                <a:spcPts val="600"/>
              </a:spcBef>
              <a:buNone/>
            </a:pP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3</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食</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まんべんなく摂取できなくても、一日のトータル量で</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評価</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治療中でも</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体調や治療に</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影響ない</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程度に、生活</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リズム</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を</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整えるケアを実践</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食事介助の必要性について</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本来自力で摂取できる能力を有していても、あえて</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摂取量の増量をめざすために、食事介助を優先する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場合もあることを理解しておく</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テキスト ボックス 4"/>
          <p:cNvSpPr txBox="1"/>
          <p:nvPr/>
        </p:nvSpPr>
        <p:spPr>
          <a:xfrm>
            <a:off x="631292" y="1229255"/>
            <a:ext cx="1300356" cy="538609"/>
          </a:xfrm>
          <a:prstGeom prst="rect">
            <a:avLst/>
          </a:prstGeom>
          <a:solidFill>
            <a:srgbClr val="9966FF"/>
          </a:solidFill>
          <a:ln w="25400">
            <a:noFill/>
          </a:ln>
        </p:spPr>
        <p:txBody>
          <a:bodyPr wrap="none" rtlCol="0">
            <a:spAutoFit/>
          </a:bodyPr>
          <a:lstStyle/>
          <a:p>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食事</a:t>
            </a:r>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966152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4496" y="1760561"/>
            <a:ext cx="8461788" cy="4967785"/>
          </a:xfrm>
          <a:noFill/>
        </p:spPr>
        <p:txBody>
          <a:bodyPr>
            <a:normAutofit/>
          </a:bodyPr>
          <a:lstStyle/>
          <a:p>
            <a:pPr marL="0" indent="0">
              <a:lnSpc>
                <a:spcPct val="100000"/>
              </a:lnSpc>
              <a:spcBef>
                <a:spcPts val="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できるだけ早期にその人の</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本来の</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排泄パターンに戻る</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ことができるようにする　　</a:t>
            </a: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endParaRPr lang="en-US" altLang="ja-JP" sz="26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自尊心への配慮</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排泄介助の際には、恥ずかしさや苦痛が最小限になる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ようにする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おむつや尿とりパットの使用が当たり前とは思わず、使用</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せざるを得ない患者の思いを察する</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角丸四角形 6"/>
          <p:cNvSpPr/>
          <p:nvPr/>
        </p:nvSpPr>
        <p:spPr>
          <a:xfrm>
            <a:off x="845690" y="3108805"/>
            <a:ext cx="2207172" cy="405452"/>
          </a:xfrm>
          <a:prstGeom prst="roundRect">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尿</a:t>
            </a:r>
            <a:r>
              <a:rPr lang="ja-JP" altLang="en-US" sz="2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カテーテル</a:t>
            </a:r>
            <a:endParaRPr kumimoji="1"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845690" y="2611312"/>
            <a:ext cx="1954925" cy="4572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2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ベッド上安静</a:t>
            </a:r>
          </a:p>
        </p:txBody>
      </p:sp>
      <p:sp>
        <p:nvSpPr>
          <p:cNvPr id="9" name="角丸四角形 8"/>
          <p:cNvSpPr/>
          <p:nvPr/>
        </p:nvSpPr>
        <p:spPr>
          <a:xfrm>
            <a:off x="845690" y="3889199"/>
            <a:ext cx="2207172" cy="445746"/>
          </a:xfrm>
          <a:prstGeom prst="roundRect">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尿器・便器</a:t>
            </a:r>
            <a:endParaRPr kumimoji="1"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 name="直線矢印コネクタ 10"/>
          <p:cNvCxnSpPr/>
          <p:nvPr/>
        </p:nvCxnSpPr>
        <p:spPr>
          <a:xfrm>
            <a:off x="1949276" y="3543671"/>
            <a:ext cx="0" cy="345527"/>
          </a:xfrm>
          <a:prstGeom prst="straightConnector1">
            <a:avLst/>
          </a:prstGeom>
          <a:ln w="41275">
            <a:solidFill>
              <a:srgbClr val="7145ED"/>
            </a:solidFill>
            <a:prstDash val="sysDash"/>
            <a:tailEnd type="arrow" w="med" len="sm"/>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2800615" y="2839912"/>
            <a:ext cx="3045597"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5846213" y="2611312"/>
            <a:ext cx="2374711" cy="4572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2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離床・</a:t>
            </a:r>
            <a:r>
              <a:rPr lang="en-US" altLang="ja-JP" sz="22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ADL</a:t>
            </a:r>
            <a:r>
              <a:rPr lang="ja-JP" altLang="en-US" sz="22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拡大</a:t>
            </a:r>
            <a:endParaRPr kumimoji="1" lang="ja-JP" altLang="en-US" sz="22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8" name="直線矢印コネクタ 17"/>
          <p:cNvCxnSpPr/>
          <p:nvPr/>
        </p:nvCxnSpPr>
        <p:spPr>
          <a:xfrm>
            <a:off x="3052862" y="3311531"/>
            <a:ext cx="853720" cy="371402"/>
          </a:xfrm>
          <a:prstGeom prst="straightConnector1">
            <a:avLst/>
          </a:prstGeom>
          <a:ln w="44450">
            <a:solidFill>
              <a:srgbClr val="7145ED"/>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3906582" y="3270561"/>
            <a:ext cx="1629791" cy="891746"/>
          </a:xfrm>
          <a:prstGeom prst="roundRect">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ポータブル</a:t>
            </a:r>
            <a:endParaRPr lang="en-US" altLang="ja-JP"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トイレ</a:t>
            </a:r>
            <a:endParaRPr kumimoji="1"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3" name="直線矢印コネクタ 22"/>
          <p:cNvCxnSpPr/>
          <p:nvPr/>
        </p:nvCxnSpPr>
        <p:spPr>
          <a:xfrm flipV="1">
            <a:off x="3052862" y="3772270"/>
            <a:ext cx="853720" cy="339802"/>
          </a:xfrm>
          <a:prstGeom prst="straightConnector1">
            <a:avLst/>
          </a:prstGeom>
          <a:ln w="44450">
            <a:solidFill>
              <a:srgbClr val="7145ED"/>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6114829" y="3461119"/>
            <a:ext cx="1837478" cy="543868"/>
          </a:xfrm>
          <a:prstGeom prst="roundRect">
            <a:avLst/>
          </a:prstGeom>
          <a:solidFill>
            <a:srgbClr val="D6C1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トイレ歩行へ</a:t>
            </a:r>
            <a:endParaRPr kumimoji="1" lang="ja-JP" altLang="en-US" sz="2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7" name="直線矢印コネクタ 26"/>
          <p:cNvCxnSpPr>
            <a:stCxn id="21" idx="3"/>
            <a:endCxn id="26" idx="1"/>
          </p:cNvCxnSpPr>
          <p:nvPr/>
        </p:nvCxnSpPr>
        <p:spPr>
          <a:xfrm>
            <a:off x="5536373" y="3716434"/>
            <a:ext cx="578456" cy="16619"/>
          </a:xfrm>
          <a:prstGeom prst="straightConnector1">
            <a:avLst/>
          </a:prstGeom>
          <a:ln w="44450">
            <a:solidFill>
              <a:srgbClr val="7145ED"/>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577440" y="1127462"/>
            <a:ext cx="1300356" cy="538609"/>
          </a:xfrm>
          <a:prstGeom prst="rect">
            <a:avLst/>
          </a:prstGeom>
          <a:solidFill>
            <a:srgbClr val="9966FF"/>
          </a:solidFill>
          <a:ln w="25400">
            <a:noFill/>
          </a:ln>
        </p:spPr>
        <p:txBody>
          <a:bodyPr wrap="none" rtlCol="0">
            <a:spAutoFit/>
          </a:bodyPr>
          <a:lstStyle/>
          <a:p>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排泄</a:t>
            </a:r>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タイトル 1"/>
          <p:cNvSpPr>
            <a:spLocks noGrp="1"/>
          </p:cNvSpPr>
          <p:nvPr>
            <p:ph type="title"/>
          </p:nvPr>
        </p:nvSpPr>
        <p:spPr>
          <a:xfrm>
            <a:off x="259395" y="157656"/>
            <a:ext cx="8255955" cy="768361"/>
          </a:xfrm>
        </p:spPr>
        <p:txBody>
          <a:bodyPr>
            <a:normAutofit/>
          </a:bodyPr>
          <a:lstStyle/>
          <a:p>
            <a:pPr algn="ct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早期退院に向けた日常生活支援のポイント②</a:t>
            </a:r>
            <a:endParaRPr kumimoji="1" lang="ja-JP" altLang="en-US" sz="3000" dirty="0"/>
          </a:p>
        </p:txBody>
      </p:sp>
    </p:spTree>
    <p:extLst>
      <p:ext uri="{BB962C8B-B14F-4D97-AF65-F5344CB8AC3E}">
        <p14:creationId xmlns:p14="http://schemas.microsoft.com/office/powerpoint/2010/main" val="2093406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34463" y="1610435"/>
            <a:ext cx="8494377" cy="4189864"/>
          </a:xfrm>
        </p:spPr>
        <p:txBody>
          <a:bodyPr>
            <a:normAutofit/>
          </a:bodyPr>
          <a:lstStyle/>
          <a:p>
            <a:pPr marL="0" indent="0">
              <a:buNone/>
            </a:pPr>
            <a:r>
              <a:rPr kumimoji="1" lang="ja-JP" altLang="en-US" sz="29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認知症ケアの</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現状を把握</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問題の抽出</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：どのようなところに問題があるのか</a:t>
            </a:r>
            <a:endParaRPr kumimoji="1"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どのようなところは</a:t>
            </a:r>
            <a:r>
              <a:rPr lang="ja-JP" altLang="en-US" sz="27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うまくできている</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のか</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・認知症患者の受診・入院状況の把握</a:t>
            </a:r>
            <a:endParaRPr kumimoji="1"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・治療とケアの実態や課題、ケアの質の把握</a:t>
            </a:r>
            <a:endParaRPr kumimoji="1"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9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これらの現状および課題を</a:t>
            </a:r>
            <a:endParaRPr kumimoji="1" lang="en-US" altLang="ja-JP"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ctr">
              <a:buNone/>
            </a:pPr>
            <a:r>
              <a:rPr kumimoji="1"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定期的に把握するための</a:t>
            </a:r>
            <a:r>
              <a:rPr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仕組みをつくる</a:t>
            </a:r>
            <a:endParaRPr kumimoji="1" lang="ja-JP" altLang="en-US" sz="2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62789" y="118735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下矢印 5"/>
          <p:cNvSpPr/>
          <p:nvPr/>
        </p:nvSpPr>
        <p:spPr>
          <a:xfrm>
            <a:off x="3475161" y="4142694"/>
            <a:ext cx="1072291" cy="385250"/>
          </a:xfrm>
          <a:prstGeom prst="down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8" name="Rectangle 2"/>
          <p:cNvSpPr txBox="1">
            <a:spLocks noChangeArrowheads="1"/>
          </p:cNvSpPr>
          <p:nvPr/>
        </p:nvSpPr>
        <p:spPr>
          <a:xfrm>
            <a:off x="106361" y="122831"/>
            <a:ext cx="8753475" cy="10645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②</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認知症ケアの改善に向けた部署</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病棟</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単位での取組</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62317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8369" y="985140"/>
            <a:ext cx="8428905" cy="5674972"/>
          </a:xfrm>
        </p:spPr>
        <p:txBody>
          <a:bodyPr>
            <a:noAutofit/>
          </a:bodyPr>
          <a:lstStyle/>
          <a:p>
            <a:pPr marL="0" indent="0">
              <a:lnSpc>
                <a:spcPct val="100000"/>
              </a:lnSpc>
              <a:spcBef>
                <a:spcPts val="0"/>
              </a:spcBef>
              <a:buNone/>
            </a:pPr>
            <a:r>
              <a:rPr lang="ja-JP" altLang="en-US"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現状の分析と改善の</a:t>
            </a:r>
            <a:r>
              <a:rPr lang="ja-JP" altLang="en-US"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目標設定</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をする</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誰にとっての問題なのか？</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スタッフ間で話し合い、自分たちのケアの</a:t>
            </a:r>
            <a:r>
              <a:rPr kumimoji="1" lang="ja-JP" altLang="en-US" sz="2000"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理想を言語化</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2400"/>
              </a:spcBef>
              <a:buNone/>
            </a:pPr>
            <a:r>
              <a:rPr kumimoji="1"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具体的な</a:t>
            </a:r>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行動目標</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を設定する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問題の解決、理想に向かっての努力など</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2400"/>
              </a:spcBef>
              <a:buNone/>
            </a:pPr>
            <a:r>
              <a:rPr lang="ja-JP" altLang="en-US"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2400"/>
              </a:spcBef>
              <a:buNone/>
            </a:pPr>
            <a:r>
              <a:rPr lang="ja-JP" altLang="en-US"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●取り組みの強化</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を図る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何ができたかを確認する→効果がどこに現れているかを</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確認し、共有する→</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うまくいっていれば喜びを分かち合う</a:t>
            </a:r>
            <a:endParaRPr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うまくいっていない場合はその原因を</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探り、取り組みの修正を行う</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看護管理者は取り組みを推進していることをスタッフに示す</a:t>
            </a:r>
            <a:endParaRPr lang="en-US" altLang="ja-JP"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90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下矢印 6"/>
          <p:cNvSpPr/>
          <p:nvPr/>
        </p:nvSpPr>
        <p:spPr>
          <a:xfrm>
            <a:off x="2417470" y="2857328"/>
            <a:ext cx="652157" cy="244602"/>
          </a:xfrm>
          <a:prstGeom prst="down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8" name="下矢印 7"/>
          <p:cNvSpPr/>
          <p:nvPr/>
        </p:nvSpPr>
        <p:spPr>
          <a:xfrm>
            <a:off x="2084289" y="2235335"/>
            <a:ext cx="398282" cy="265738"/>
          </a:xfrm>
          <a:prstGeom prst="downArrow">
            <a:avLst/>
          </a:prstGeom>
          <a:solidFill>
            <a:schemeClr val="tx1">
              <a:lumMod val="50000"/>
              <a:lumOff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10" name="タイトル 1"/>
          <p:cNvSpPr>
            <a:spLocks noGrp="1"/>
          </p:cNvSpPr>
          <p:nvPr>
            <p:ph type="title"/>
          </p:nvPr>
        </p:nvSpPr>
        <p:spPr>
          <a:xfrm>
            <a:off x="416079" y="157660"/>
            <a:ext cx="8255955" cy="768361"/>
          </a:xfrm>
        </p:spPr>
        <p:txBody>
          <a:bodyPr>
            <a:normAutofit/>
          </a:bodyPr>
          <a:lstStyle/>
          <a:p>
            <a:pPr algn="ct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改善の目標設定と取組みの強化</a:t>
            </a:r>
            <a:endParaRPr kumimoji="1" lang="ja-JP" altLang="en-US" sz="3000" dirty="0"/>
          </a:p>
        </p:txBody>
      </p:sp>
      <p:sp>
        <p:nvSpPr>
          <p:cNvPr id="2" name="四角形吹き出し 1"/>
          <p:cNvSpPr/>
          <p:nvPr/>
        </p:nvSpPr>
        <p:spPr>
          <a:xfrm>
            <a:off x="4488949" y="3346532"/>
            <a:ext cx="4524422" cy="1146628"/>
          </a:xfrm>
          <a:prstGeom prst="wedgeRectCallou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kumimoji="1" lang="ja-JP" altLang="en-US" sz="2400" b="1" dirty="0" smtClean="0">
                <a:solidFill>
                  <a:schemeClr val="tx1"/>
                </a:solidFill>
              </a:rPr>
              <a:t>院内でやっていることを、啓発・アピールすることはコアメンバーのモチベーション向上につながる。</a:t>
            </a:r>
          </a:p>
        </p:txBody>
      </p:sp>
      <p:sp>
        <p:nvSpPr>
          <p:cNvPr id="5" name="角丸四角形吹き出し 4"/>
          <p:cNvSpPr/>
          <p:nvPr/>
        </p:nvSpPr>
        <p:spPr>
          <a:xfrm>
            <a:off x="259395" y="3490690"/>
            <a:ext cx="3528833" cy="1110339"/>
          </a:xfrm>
          <a:prstGeom prst="wedgeRoundRectCallout">
            <a:avLst/>
          </a:prstGeom>
          <a:ln/>
        </p:spPr>
        <p:style>
          <a:lnRef idx="1">
            <a:schemeClr val="accent2"/>
          </a:lnRef>
          <a:fillRef idx="2">
            <a:schemeClr val="accent2"/>
          </a:fillRef>
          <a:effectRef idx="1">
            <a:schemeClr val="accent2"/>
          </a:effectRef>
          <a:fontRef idx="minor">
            <a:schemeClr val="dk1"/>
          </a:fontRef>
        </p:style>
        <p:txBody>
          <a:bodyPr rtlCol="0" anchor="t" anchorCtr="0"/>
          <a:lstStyle/>
          <a:p>
            <a:pPr algn="ctr"/>
            <a:r>
              <a:rPr kumimoji="1" lang="ja-JP" altLang="en-US" sz="2800" b="1" dirty="0" smtClean="0">
                <a:solidFill>
                  <a:schemeClr val="tx1"/>
                </a:solidFill>
              </a:rPr>
              <a:t>管理者は自己効力理論を活用してください。</a:t>
            </a:r>
          </a:p>
        </p:txBody>
      </p:sp>
    </p:spTree>
    <p:extLst>
      <p:ext uri="{BB962C8B-B14F-4D97-AF65-F5344CB8AC3E}">
        <p14:creationId xmlns:p14="http://schemas.microsoft.com/office/powerpoint/2010/main" val="1458091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73205" y="985135"/>
            <a:ext cx="8255515" cy="5010315"/>
          </a:xfrm>
        </p:spPr>
        <p:txBody>
          <a:bodyPr>
            <a:normAutofit/>
          </a:bodyPr>
          <a:lstStyle/>
          <a:p>
            <a:pPr marL="0" indent="0">
              <a:buNone/>
            </a:pP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●定期的</a:t>
            </a:r>
            <a:r>
              <a:rPr lang="ja-JP" altLang="en-US"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な評価</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を行う</a:t>
            </a:r>
            <a:endParaRPr lang="en-US" altLang="ja-JP" sz="29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評価の視点</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：①患者</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・家族にとってどうか</a:t>
            </a:r>
            <a:endParaRPr lang="en-US" altLang="ja-JP"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②スタッフ</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にとってどうか</a:t>
            </a:r>
            <a:endParaRPr lang="en-US" altLang="ja-JP"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③病院</a:t>
            </a:r>
            <a:r>
              <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全体としてどう</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か</a:t>
            </a:r>
            <a:endParaRPr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3000"/>
              </a:spcBef>
              <a:buNone/>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・良い面も悪い面も率直に取り上げ、継続する価値が</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あるか、</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修正すべき点はないか話し合う</a:t>
            </a:r>
            <a:endParaRPr lang="ja-JP" altLang="en-US"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右中かっこ 3"/>
          <p:cNvSpPr/>
          <p:nvPr/>
        </p:nvSpPr>
        <p:spPr>
          <a:xfrm>
            <a:off x="6666005" y="2019869"/>
            <a:ext cx="248700" cy="1317051"/>
          </a:xfrm>
          <a:prstGeom prst="rightBrace">
            <a:avLst>
              <a:gd name="adj1" fmla="val 49490"/>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p:nvPr/>
        </p:nvSpPr>
        <p:spPr>
          <a:xfrm>
            <a:off x="6914705" y="2236963"/>
            <a:ext cx="1455848" cy="892552"/>
          </a:xfrm>
          <a:prstGeom prst="rect">
            <a:avLst/>
          </a:prstGeom>
          <a:noFill/>
        </p:spPr>
        <p:txBody>
          <a:bodyPr wrap="none" rtlCol="0">
            <a:spAutoFit/>
          </a:bodyPr>
          <a:lstStyle/>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複合的に</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評価する</a:t>
            </a:r>
            <a:endParaRPr kumimoji="1" lang="ja-JP" altLang="en-US" sz="2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タイトル 1"/>
          <p:cNvSpPr>
            <a:spLocks noGrp="1"/>
          </p:cNvSpPr>
          <p:nvPr>
            <p:ph type="title"/>
          </p:nvPr>
        </p:nvSpPr>
        <p:spPr>
          <a:xfrm>
            <a:off x="416079" y="157660"/>
            <a:ext cx="8255955" cy="768361"/>
          </a:xfrm>
        </p:spPr>
        <p:txBody>
          <a:bodyPr>
            <a:normAutofit/>
          </a:bodyPr>
          <a:lstStyle/>
          <a:p>
            <a:pPr algn="ct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定期的な評価</a:t>
            </a:r>
            <a:endParaRPr kumimoji="1" lang="ja-JP" altLang="en-US" sz="3000" dirty="0"/>
          </a:p>
        </p:txBody>
      </p:sp>
      <p:sp>
        <p:nvSpPr>
          <p:cNvPr id="2" name="角丸四角形 1"/>
          <p:cNvSpPr/>
          <p:nvPr/>
        </p:nvSpPr>
        <p:spPr>
          <a:xfrm>
            <a:off x="259395" y="4310743"/>
            <a:ext cx="8463691" cy="2293257"/>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ja-JP" altLang="en-US"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取り組みの成果は、すぐに表れるものではなく、意識的に見つけてそれをスタッフに提示することが重要（スタッフが頑張っていることを直接言葉で伝えること、他職種に取り組みをアピールすること）</a:t>
            </a:r>
            <a:endParaRPr kumimoji="1" lang="ja-JP" altLang="en-US" sz="3200" b="1" dirty="0" smtClean="0">
              <a:solidFill>
                <a:schemeClr val="tx1"/>
              </a:solidFill>
            </a:endParaRPr>
          </a:p>
        </p:txBody>
      </p:sp>
    </p:spTree>
    <p:extLst>
      <p:ext uri="{BB962C8B-B14F-4D97-AF65-F5344CB8AC3E}">
        <p14:creationId xmlns:p14="http://schemas.microsoft.com/office/powerpoint/2010/main" val="8547361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72451" y="1583139"/>
            <a:ext cx="8584948" cy="5166004"/>
          </a:xfrm>
        </p:spPr>
        <p:txBody>
          <a:bodyPr>
            <a:noAutofit/>
          </a:bodyPr>
          <a:lstStyle/>
          <a:p>
            <a:pPr marL="0" indent="0" algn="ctr">
              <a:lnSpc>
                <a:spcPct val="100000"/>
              </a:lnSpc>
              <a:spcAft>
                <a:spcPts val="1200"/>
              </a:spcAft>
              <a:buNone/>
            </a:pPr>
            <a:r>
              <a:rPr kumimoji="1" lang="en-US" altLang="ja-JP"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看護管理者の取り組み①</a:t>
            </a:r>
            <a:r>
              <a:rPr kumimoji="1" lang="en-US" altLang="ja-JP"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p>
          <a:p>
            <a:pPr marL="0" indent="0">
              <a:lnSpc>
                <a:spcPct val="100000"/>
              </a:lnSpc>
              <a:buNone/>
            </a:pPr>
            <a:r>
              <a:rPr kumimoji="1"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認知症</a:t>
            </a:r>
            <a:r>
              <a:rPr lang="ja-JP" altLang="en-US" sz="2900" b="1" dirty="0">
                <a:latin typeface="Meiryo UI" panose="020B0604030504040204" pitchFamily="50" charset="-128"/>
                <a:ea typeface="Meiryo UI" panose="020B0604030504040204" pitchFamily="50" charset="-128"/>
                <a:cs typeface="Meiryo UI" panose="020B0604030504040204" pitchFamily="50" charset="-128"/>
              </a:rPr>
              <a:t>ケアに関する</a:t>
            </a:r>
            <a:r>
              <a:rPr lang="ja-JP" altLang="en-US"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知識を実践に</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活かせる</a:t>
            </a: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ようにする</a:t>
            </a:r>
            <a:endParaRPr lang="en-US" altLang="ja-JP" sz="29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buNone/>
            </a:pP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スタッフの学習</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したこと</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ct val="100000"/>
              </a:lnSpc>
              <a:buFont typeface="+mj-ea"/>
              <a:buAutoNum type="circleNumDbPlain"/>
            </a:pPr>
            <a:r>
              <a:rPr lang="ja-JP" altLang="en-US" sz="2700" b="1" u="sng" dirty="0" smtClean="0">
                <a:latin typeface="Meiryo UI" panose="020B0604030504040204" pitchFamily="50" charset="-128"/>
                <a:ea typeface="Meiryo UI" panose="020B0604030504040204" pitchFamily="50" charset="-128"/>
                <a:cs typeface="Meiryo UI" panose="020B0604030504040204" pitchFamily="50" charset="-128"/>
              </a:rPr>
              <a:t>患者</a:t>
            </a:r>
            <a:r>
              <a:rPr lang="ja-JP" altLang="en-US" sz="2700" b="1" u="sng" dirty="0">
                <a:latin typeface="Meiryo UI" panose="020B0604030504040204" pitchFamily="50" charset="-128"/>
                <a:ea typeface="Meiryo UI" panose="020B0604030504040204" pitchFamily="50" charset="-128"/>
                <a:cs typeface="Meiryo UI" panose="020B0604030504040204" pitchFamily="50" charset="-128"/>
              </a:rPr>
              <a:t>の状態把握</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ct val="100000"/>
              </a:lnSpc>
              <a:buFont typeface="+mj-ea"/>
              <a:buAutoNum type="circleNumDbPlain"/>
            </a:pPr>
            <a:r>
              <a:rPr lang="ja-JP" altLang="en-US" sz="2700" b="1" u="sng" dirty="0" smtClean="0">
                <a:latin typeface="Meiryo UI" panose="020B0604030504040204" pitchFamily="50" charset="-128"/>
                <a:ea typeface="Meiryo UI" panose="020B0604030504040204" pitchFamily="50" charset="-128"/>
                <a:cs typeface="Meiryo UI" panose="020B0604030504040204" pitchFamily="50" charset="-128"/>
              </a:rPr>
              <a:t>行動の裏付け</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ct val="100000"/>
              </a:lnSpc>
              <a:buFont typeface="+mj-ea"/>
              <a:buAutoNum type="circleNumDbPlain"/>
            </a:pPr>
            <a:r>
              <a:rPr lang="ja-JP" altLang="en-US" sz="2700" b="1" u="sng" dirty="0" smtClean="0">
                <a:latin typeface="Meiryo UI" panose="020B0604030504040204" pitchFamily="50" charset="-128"/>
                <a:ea typeface="Meiryo UI" panose="020B0604030504040204" pitchFamily="50" charset="-128"/>
                <a:cs typeface="Meiryo UI" panose="020B0604030504040204" pitchFamily="50" charset="-128"/>
              </a:rPr>
              <a:t>ケアの選択</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lnSpc>
                <a:spcPct val="100000"/>
              </a:lnSpc>
              <a:buFont typeface="+mj-ea"/>
              <a:buAutoNum type="circleNumDbPlain"/>
            </a:pPr>
            <a:r>
              <a:rPr lang="ja-JP" altLang="en-US" sz="2700" b="1" u="sng" dirty="0" smtClean="0">
                <a:latin typeface="Meiryo UI" panose="020B0604030504040204" pitchFamily="50" charset="-128"/>
                <a:ea typeface="Meiryo UI" panose="020B0604030504040204" pitchFamily="50" charset="-128"/>
                <a:cs typeface="Meiryo UI" panose="020B0604030504040204" pitchFamily="50" charset="-128"/>
              </a:rPr>
              <a:t>評価</a:t>
            </a:r>
            <a:r>
              <a:rPr lang="ja-JP" altLang="en-US" sz="2700" b="1" u="sng" dirty="0">
                <a:latin typeface="Meiryo UI" panose="020B0604030504040204" pitchFamily="50" charset="-128"/>
                <a:ea typeface="Meiryo UI" panose="020B0604030504040204" pitchFamily="50" charset="-128"/>
                <a:cs typeface="Meiryo UI" panose="020B0604030504040204" pitchFamily="50" charset="-128"/>
              </a:rPr>
              <a:t>に活用</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できるよう</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に支援</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27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学んだ</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知識を今いる患者に置き換えて説明することで</a:t>
            </a:r>
            <a:endParaRPr lang="en-US" altLang="ja-JP" sz="27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buNone/>
            </a:pP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知識</a:t>
            </a:r>
            <a:r>
              <a:rPr lang="ja-JP" altLang="en-US" sz="2700" b="1" dirty="0">
                <a:latin typeface="Meiryo UI" panose="020B0604030504040204" pitchFamily="50" charset="-128"/>
                <a:ea typeface="Meiryo UI" panose="020B0604030504040204" pitchFamily="50" charset="-128"/>
                <a:cs typeface="Meiryo UI" panose="020B0604030504040204" pitchFamily="50" charset="-128"/>
              </a:rPr>
              <a:t>と現象が</a:t>
            </a: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結びつく　</a:t>
            </a:r>
            <a:endParaRPr kumimoji="1" lang="ja-JP" altLang="en-US" sz="2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20245" y="118735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Rectangle 2"/>
          <p:cNvSpPr txBox="1">
            <a:spLocks noChangeArrowheads="1"/>
          </p:cNvSpPr>
          <p:nvPr/>
        </p:nvSpPr>
        <p:spPr>
          <a:xfrm>
            <a:off x="136096" y="259309"/>
            <a:ext cx="8753475" cy="8871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③ スタッフの認知症ケアへの意欲が維持できるよう支援する</a:t>
            </a:r>
            <a:endParaRPr lang="en-US" altLang="ja-JP" sz="24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下矢印 5"/>
          <p:cNvSpPr/>
          <p:nvPr/>
        </p:nvSpPr>
        <p:spPr>
          <a:xfrm rot="5246964">
            <a:off x="3976687" y="3950069"/>
            <a:ext cx="1072291" cy="385250"/>
          </a:xfrm>
          <a:prstGeom prst="down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Tree>
    <p:extLst>
      <p:ext uri="{BB962C8B-B14F-4D97-AF65-F5344CB8AC3E}">
        <p14:creationId xmlns:p14="http://schemas.microsoft.com/office/powerpoint/2010/main" val="22810022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55842" y="926017"/>
            <a:ext cx="8376430" cy="5502166"/>
          </a:xfrm>
        </p:spPr>
        <p:txBody>
          <a:bodyPr>
            <a:noAutofit/>
          </a:bodyPr>
          <a:lstStyle/>
          <a:p>
            <a:pPr marL="0" indent="0">
              <a:lnSpc>
                <a:spcPct val="100000"/>
              </a:lnSpc>
              <a:spcBef>
                <a:spcPts val="0"/>
              </a:spcBef>
              <a:buNone/>
            </a:pPr>
            <a:r>
              <a:rPr lang="en-US"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看護管理者の</a:t>
            </a:r>
            <a:r>
              <a:rPr lang="ja-JP" altLang="en-US"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取り組み②</a:t>
            </a:r>
            <a:r>
              <a:rPr lang="en-US" altLang="ja-JP" sz="29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9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2900" b="1" dirty="0" smtClean="0">
                <a:latin typeface="Meiryo UI" panose="020B0604030504040204" pitchFamily="50" charset="-128"/>
                <a:ea typeface="Meiryo UI" panose="020B0604030504040204" pitchFamily="50" charset="-128"/>
                <a:cs typeface="Meiryo UI" panose="020B0604030504040204" pitchFamily="50" charset="-128"/>
              </a:rPr>
              <a:t>●認知症ケアに対する</a:t>
            </a:r>
            <a:r>
              <a:rPr lang="ja-JP" altLang="en-US"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スタッフのストレスへのサポート</a:t>
            </a:r>
            <a:endParaRPr lang="en-US" altLang="ja-JP" sz="29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200"/>
              </a:spcBef>
              <a:buNone/>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認知症ケア＝臨機応変な対応、時には忍耐力も必要</a:t>
            </a:r>
            <a:endParaRPr kumimoji="1"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kumimoji="1"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5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看護管理者が理解を示し、はけ口をつくることも必要</a:t>
            </a:r>
            <a:endParaRPr kumimoji="1" lang="en-US" altLang="ja-JP" sz="25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身体拘束のジレンマ</a:t>
            </a:r>
            <a:endParaRPr lang="en-US" altLang="ja-JP" sz="2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800"/>
              </a:spcBef>
              <a:buNone/>
            </a:pP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1200"/>
              </a:spcBef>
              <a:buNone/>
            </a:pP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スタッフに罪悪感をもたらし、適切な看護を行っても</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それを正当に評価できなくなる</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ADL</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の低下、</a:t>
            </a:r>
            <a:r>
              <a:rPr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BPSD</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の悪化 ⇒ </a:t>
            </a:r>
            <a:r>
              <a:rPr lang="ja-JP" altLang="en-US" sz="3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ケアへの意欲をそぐ</a:t>
            </a:r>
            <a:endParaRPr lang="en-US" altLang="ja-JP" sz="3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endPar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適切な評価に基づいた身体拘束の判断と中止の決定 </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身体拘束に頼らないケアをめざす取り組み</a:t>
            </a: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2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8" name="タイトル 1"/>
          <p:cNvSpPr>
            <a:spLocks noGrp="1"/>
          </p:cNvSpPr>
          <p:nvPr>
            <p:ph type="title"/>
          </p:nvPr>
        </p:nvSpPr>
        <p:spPr>
          <a:xfrm>
            <a:off x="416079" y="157660"/>
            <a:ext cx="8255955" cy="768361"/>
          </a:xfrm>
        </p:spPr>
        <p:txBody>
          <a:bodyPr>
            <a:normAutofit/>
          </a:bodyPr>
          <a:lstStyle/>
          <a:p>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スタッフのストレスへのサポート</a:t>
            </a:r>
            <a:endParaRPr kumimoji="1" lang="ja-JP" altLang="en-US" sz="3000" dirty="0"/>
          </a:p>
        </p:txBody>
      </p:sp>
      <p:sp>
        <p:nvSpPr>
          <p:cNvPr id="9" name="二等辺三角形 8"/>
          <p:cNvSpPr/>
          <p:nvPr/>
        </p:nvSpPr>
        <p:spPr>
          <a:xfrm rot="10800000">
            <a:off x="1734047" y="2697027"/>
            <a:ext cx="791482" cy="174007"/>
          </a:xfrm>
          <a:prstGeom prst="triangle">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10" name="二等辺三角形 9"/>
          <p:cNvSpPr/>
          <p:nvPr/>
        </p:nvSpPr>
        <p:spPr>
          <a:xfrm rot="10800000">
            <a:off x="2279264" y="5869910"/>
            <a:ext cx="791482" cy="174007"/>
          </a:xfrm>
          <a:prstGeom prst="triangle">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2" name="角丸四角形 1"/>
          <p:cNvSpPr/>
          <p:nvPr/>
        </p:nvSpPr>
        <p:spPr>
          <a:xfrm>
            <a:off x="259395" y="3904343"/>
            <a:ext cx="8569325" cy="49348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ja-JP" altLang="en-US" sz="2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（ジレンマが起こっていないスタッフ）が居たら逆に問題意識を！！</a:t>
            </a:r>
            <a:endParaRPr kumimoji="1" lang="ja-JP" altLang="en-US" dirty="0" smtClean="0">
              <a:solidFill>
                <a:schemeClr val="tx1"/>
              </a:solidFill>
            </a:endParaRPr>
          </a:p>
        </p:txBody>
      </p:sp>
      <p:sp>
        <p:nvSpPr>
          <p:cNvPr id="5" name="四角形吹き出し 4"/>
          <p:cNvSpPr/>
          <p:nvPr/>
        </p:nvSpPr>
        <p:spPr>
          <a:xfrm>
            <a:off x="5500915" y="348343"/>
            <a:ext cx="3327806" cy="1103086"/>
          </a:xfrm>
          <a:prstGeom prst="wedgeRectCallout">
            <a:avLst/>
          </a:prstGeom>
          <a:ln/>
        </p:spPr>
        <p:style>
          <a:lnRef idx="0">
            <a:schemeClr val="accent4"/>
          </a:lnRef>
          <a:fillRef idx="3">
            <a:schemeClr val="accent4"/>
          </a:fillRef>
          <a:effectRef idx="3">
            <a:schemeClr val="accent4"/>
          </a:effectRef>
          <a:fontRef idx="minor">
            <a:schemeClr val="lt1"/>
          </a:fontRef>
        </p:style>
        <p:txBody>
          <a:bodyPr rtlCol="0" anchor="t" anchorCtr="0"/>
          <a:lstStyle/>
          <a:p>
            <a:pPr algn="ctr"/>
            <a:r>
              <a:rPr kumimoji="1" lang="ja-JP" altLang="en-US" sz="2800" b="1" dirty="0" smtClean="0">
                <a:solidFill>
                  <a:schemeClr val="tx1"/>
                </a:solidFill>
              </a:rPr>
              <a:t>日々ポジティブフィードバックしてますか？</a:t>
            </a:r>
          </a:p>
        </p:txBody>
      </p:sp>
    </p:spTree>
    <p:extLst>
      <p:ext uri="{BB962C8B-B14F-4D97-AF65-F5344CB8AC3E}">
        <p14:creationId xmlns:p14="http://schemas.microsoft.com/office/powerpoint/2010/main" val="145809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5535" y="1813034"/>
            <a:ext cx="8856377" cy="4928959"/>
          </a:xfrm>
        </p:spPr>
        <p:txBody>
          <a:bodyPr>
            <a:noAutofit/>
          </a:bodyPr>
          <a:lstStyle/>
          <a:p>
            <a:pPr marL="0" indent="0" algn="just">
              <a:lnSpc>
                <a:spcPct val="100000"/>
              </a:lnSpc>
              <a:spcBef>
                <a:spcPts val="1800"/>
              </a:spcBef>
              <a:buNone/>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ja-JP" sz="30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lang="ja-JP" altLang="en-US" sz="2700" b="1"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7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●せん妄の有無</a:t>
            </a:r>
            <a:endParaRPr lang="en-US" altLang="ja-JP" sz="26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kumimoji="1" lang="ja-JP" altLang="en-US" sz="27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7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入院前と入院後の認知機能の比較</a:t>
            </a:r>
            <a:endParaRPr kumimoji="1"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せん妄の特徴的な症状の有無</a:t>
            </a:r>
            <a:r>
              <a:rPr lang="ja-JP" altLang="en-US"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基本知識・</a:t>
            </a:r>
            <a:r>
              <a:rPr lang="en-US" altLang="ja-JP"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rPr>
              <a:t>対応力向上編参照）</a:t>
            </a:r>
            <a:endParaRPr lang="en-US" altLang="ja-JP" sz="1800" b="1" dirty="0" smtClean="0">
              <a:solidFill>
                <a:schemeClr val="accent6">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これらのアセスメントは、入院時にすることが望ましい</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プランに医療安全を織り込みましょう</a:t>
            </a: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0511" y="126727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6" name="表 5"/>
          <p:cNvGraphicFramePr>
            <a:graphicFrameLocks noGrp="1"/>
          </p:cNvGraphicFramePr>
          <p:nvPr>
            <p:extLst>
              <p:ext uri="{D42A27DB-BD31-4B8C-83A1-F6EECF244321}">
                <p14:modId xmlns:p14="http://schemas.microsoft.com/office/powerpoint/2010/main" val="4173904230"/>
              </p:ext>
            </p:extLst>
          </p:nvPr>
        </p:nvGraphicFramePr>
        <p:xfrm>
          <a:off x="547301" y="2005239"/>
          <a:ext cx="8055744" cy="2503180"/>
        </p:xfrm>
        <a:graphic>
          <a:graphicData uri="http://schemas.openxmlformats.org/drawingml/2006/table">
            <a:tbl>
              <a:tblPr firstRow="1" bandRow="1">
                <a:tableStyleId>{ED083AE6-46FA-4A59-8FB0-9F97EB10719F}</a:tableStyleId>
              </a:tblPr>
              <a:tblGrid>
                <a:gridCol w="645952"/>
                <a:gridCol w="1982378"/>
                <a:gridCol w="5427414"/>
              </a:tblGrid>
              <a:tr h="579763">
                <a:tc gridSpan="2">
                  <a:txBody>
                    <a:bodyPr/>
                    <a:lstStyle/>
                    <a:p>
                      <a:pPr marL="0" indent="0" algn="l"/>
                      <a:r>
                        <a:rPr kumimoji="1" lang="ja-JP" altLang="en-US" sz="26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●認知症の有無</a:t>
                      </a:r>
                      <a:endParaRPr kumimoji="1" lang="ja-JP" altLang="en-US" sz="2600" dirty="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ctr"/>
                      <a:r>
                        <a:rPr kumimoji="1" lang="ja-JP" altLang="en-US" sz="2200" dirty="0" smtClean="0">
                          <a:latin typeface="Meiryo UI" panose="020B0604030504040204" pitchFamily="50" charset="-128"/>
                          <a:ea typeface="Meiryo UI" panose="020B0604030504040204" pitchFamily="50" charset="-128"/>
                          <a:cs typeface="Meiryo UI" panose="020B0604030504040204" pitchFamily="50" charset="-128"/>
                        </a:rPr>
                        <a:t>得ておきたい情報</a:t>
                      </a:r>
                      <a:endParaRPr kumimoji="1" lang="ja-JP" altLang="en-US" sz="2200"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68993">
                <a:tc>
                  <a:txBody>
                    <a:bodyPr/>
                    <a:lstStyle/>
                    <a:p>
                      <a:endParaRPr lang="ja-JP" altLang="en-US"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認知症の</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solidFill>
                            <a:srgbClr val="D05400"/>
                          </a:solidFill>
                          <a:latin typeface="Meiryo UI" panose="020B0604030504040204" pitchFamily="50" charset="-128"/>
                          <a:ea typeface="Meiryo UI" panose="020B0604030504040204" pitchFamily="50" charset="-128"/>
                          <a:cs typeface="Meiryo UI" panose="020B0604030504040204" pitchFamily="50" charset="-128"/>
                        </a:rPr>
                        <a:t>      診断あり</a:t>
                      </a:r>
                      <a:endParaRPr kumimoji="1" lang="ja-JP" altLang="en-US" sz="2400" b="1" dirty="0">
                        <a:solidFill>
                          <a:srgbClr val="D054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8FFF">
                        <a:alpha val="20000"/>
                      </a:srgbClr>
                    </a:solidFill>
                  </a:tcPr>
                </a:tc>
                <a:tc>
                  <a:txBody>
                    <a:bodyPr/>
                    <a:lstStyle/>
                    <a:p>
                      <a:pPr fontAlgn="t"/>
                      <a:r>
                        <a:rPr lang="ja-JP" altLang="ja-JP" sz="2200" b="1" dirty="0" smtClean="0">
                          <a:latin typeface="Meiryo UI" panose="020B0604030504040204" pitchFamily="50" charset="-128"/>
                          <a:ea typeface="Meiryo UI" panose="020B0604030504040204" pitchFamily="50" charset="-128"/>
                          <a:cs typeface="Meiryo UI" panose="020B0604030504040204" pitchFamily="50" charset="-128"/>
                        </a:rPr>
                        <a:t>・認知症疾患の種類</a:t>
                      </a: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200" b="1" dirty="0" smtClean="0">
                          <a:latin typeface="Meiryo UI" panose="020B0604030504040204" pitchFamily="50" charset="-128"/>
                          <a:ea typeface="Meiryo UI" panose="020B0604030504040204" pitchFamily="50" charset="-128"/>
                          <a:cs typeface="Meiryo UI" panose="020B0604030504040204" pitchFamily="50" charset="-128"/>
                        </a:rPr>
                        <a:t>・認知症の重症度</a:t>
                      </a:r>
                    </a:p>
                    <a:p>
                      <a:pPr fontAlgn="t"/>
                      <a:r>
                        <a:rPr lang="ja-JP" altLang="ja-JP" sz="2200" b="1" dirty="0" smtClean="0">
                          <a:latin typeface="Meiryo UI" panose="020B0604030504040204" pitchFamily="50" charset="-128"/>
                          <a:ea typeface="Meiryo UI" panose="020B0604030504040204" pitchFamily="50" charset="-128"/>
                          <a:cs typeface="Meiryo UI" panose="020B0604030504040204" pitchFamily="50" charset="-128"/>
                        </a:rPr>
                        <a:t>・認知症の中核症状と生活機能障害の程度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8FFF">
                        <a:alpha val="20000"/>
                      </a:srgbClr>
                    </a:solidFill>
                  </a:tcPr>
                </a:tc>
              </a:tr>
              <a:tr h="954424">
                <a:tc>
                  <a:txBody>
                    <a:bodyPr/>
                    <a:lstStyle/>
                    <a:p>
                      <a:endParaRPr lang="ja-JP" altLang="en-US"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認知症の</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dirty="0" smtClean="0">
                          <a:solidFill>
                            <a:srgbClr val="D05400"/>
                          </a:solidFill>
                          <a:latin typeface="Meiryo UI" panose="020B0604030504040204" pitchFamily="50" charset="-128"/>
                          <a:ea typeface="Meiryo UI" panose="020B0604030504040204" pitchFamily="50" charset="-128"/>
                          <a:cs typeface="Meiryo UI" panose="020B0604030504040204" pitchFamily="50" charset="-128"/>
                        </a:rPr>
                        <a:t>診断なし</a:t>
                      </a:r>
                      <a:endParaRPr kumimoji="1" lang="ja-JP" altLang="en-US" sz="2400" b="1" dirty="0">
                        <a:solidFill>
                          <a:srgbClr val="D054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ja-JP" altLang="ja-JP" sz="2200" b="1" dirty="0" smtClean="0">
                          <a:latin typeface="Meiryo UI" panose="020B0604030504040204" pitchFamily="50" charset="-128"/>
                          <a:ea typeface="Meiryo UI" panose="020B0604030504040204" pitchFamily="50" charset="-128"/>
                          <a:cs typeface="Meiryo UI" panose="020B0604030504040204" pitchFamily="50" charset="-128"/>
                        </a:rPr>
                        <a:t>・認知機能障害の有無</a:t>
                      </a:r>
                    </a:p>
                    <a:p>
                      <a:pPr fontAlgn="t"/>
                      <a:r>
                        <a:rPr lang="ja-JP" altLang="ja-JP" sz="2200" b="1" dirty="0" smtClean="0">
                          <a:latin typeface="Meiryo UI" panose="020B0604030504040204" pitchFamily="50" charset="-128"/>
                          <a:ea typeface="Meiryo UI" panose="020B0604030504040204" pitchFamily="50" charset="-128"/>
                          <a:cs typeface="Meiryo UI" panose="020B0604030504040204" pitchFamily="50" charset="-128"/>
                        </a:rPr>
                        <a:t>（加齢変化との関連、身体疾患との関連）</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2"/>
          <p:cNvSpPr txBox="1">
            <a:spLocks noChangeArrowheads="1"/>
          </p:cNvSpPr>
          <p:nvPr/>
        </p:nvSpPr>
        <p:spPr>
          <a:xfrm>
            <a:off x="106361" y="122831"/>
            <a:ext cx="8753475" cy="12626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1</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-2</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医療安全を推進する方法</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① 事故のリスクをアセスメントし、評価</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円/楕円 1"/>
          <p:cNvSpPr/>
          <p:nvPr/>
        </p:nvSpPr>
        <p:spPr>
          <a:xfrm>
            <a:off x="857250" y="2362200"/>
            <a:ext cx="2247900" cy="192405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4" name="角丸四角形 3"/>
          <p:cNvSpPr/>
          <p:nvPr/>
        </p:nvSpPr>
        <p:spPr>
          <a:xfrm>
            <a:off x="3638550" y="1267279"/>
            <a:ext cx="4152900" cy="82822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kumimoji="1" lang="en-US" altLang="ja-JP" sz="2000" b="1" dirty="0" err="1" smtClean="0">
                <a:solidFill>
                  <a:schemeClr val="tx1"/>
                </a:solidFill>
              </a:rPr>
              <a:t>Dr</a:t>
            </a:r>
            <a:r>
              <a:rPr kumimoji="1" lang="ja-JP" altLang="en-US" sz="2000" b="1" dirty="0" smtClean="0">
                <a:solidFill>
                  <a:schemeClr val="tx1"/>
                </a:solidFill>
              </a:rPr>
              <a:t>任せにせず、自分自身でその有無を観察してください。</a:t>
            </a:r>
          </a:p>
        </p:txBody>
      </p:sp>
      <p:cxnSp>
        <p:nvCxnSpPr>
          <p:cNvPr id="9" name="直線矢印コネクタ 8"/>
          <p:cNvCxnSpPr>
            <a:endCxn id="2" idx="7"/>
          </p:cNvCxnSpPr>
          <p:nvPr/>
        </p:nvCxnSpPr>
        <p:spPr>
          <a:xfrm flipH="1">
            <a:off x="2775953" y="1681389"/>
            <a:ext cx="862597" cy="96258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3609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6579" y="1512872"/>
            <a:ext cx="8216657" cy="4975462"/>
          </a:xfrm>
        </p:spPr>
        <p:txBody>
          <a:bodyPr>
            <a:noAutofit/>
          </a:bodyPr>
          <a:lstStyle/>
          <a:p>
            <a:pPr marL="0" indent="0" algn="just">
              <a:lnSpc>
                <a:spcPct val="100000"/>
              </a:lnSpc>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700" b="1" kern="100" dirty="0" smtClean="0">
                <a:solidFill>
                  <a:srgbClr val="9966FF"/>
                </a:solidFill>
                <a:uFill>
                  <a:solidFill>
                    <a:srgbClr val="7145ED"/>
                  </a:solidFill>
                </a:uFill>
                <a:latin typeface="Meiryo UI" panose="020B0604030504040204" pitchFamily="50" charset="-128"/>
                <a:ea typeface="Meiryo UI" panose="020B0604030504040204" pitchFamily="50" charset="-128"/>
                <a:cs typeface="Meiryo UI" panose="020B0604030504040204" pitchFamily="50" charset="-128"/>
              </a:rPr>
              <a:t>多職種</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での構成が望ましい</a:t>
            </a: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医師、看護師、臨床</a:t>
            </a: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心理士、</a:t>
            </a:r>
            <a:r>
              <a:rPr lang="en-US" altLang="ja-JP" sz="2400" b="1" kern="100" dirty="0" smtClean="0">
                <a:latin typeface="Trebuchet MS" panose="020B0603020202020204" pitchFamily="34" charset="0"/>
                <a:ea typeface="Meiryo UI" panose="020B0604030504040204" pitchFamily="50" charset="-128"/>
                <a:cs typeface="Meiryo UI" panose="020B0604030504040204" pitchFamily="50" charset="-128"/>
              </a:rPr>
              <a:t>MSW</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400" b="1" kern="100" dirty="0" smtClean="0">
                <a:latin typeface="Trebuchet MS" panose="020B0603020202020204" pitchFamily="34" charset="0"/>
                <a:ea typeface="Meiryo UI" panose="020B0604030504040204" pitchFamily="50" charset="-128"/>
                <a:cs typeface="Meiryo UI" panose="020B0604030504040204" pitchFamily="50" charset="-128"/>
              </a:rPr>
              <a:t>PSW</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薬剤師　等</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役割</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lgn="just">
              <a:lnSpc>
                <a:spcPct val="100000"/>
              </a:lnSpc>
              <a:spcBef>
                <a:spcPts val="1800"/>
              </a:spcBef>
              <a:spcAft>
                <a:spcPts val="0"/>
              </a:spcAft>
              <a:buNone/>
            </a:pPr>
            <a:endParaRPr lang="en-US" altLang="ja-JP" sz="2400" b="1" kern="100" dirty="0">
              <a:latin typeface="Meiryo UI" panose="020B0604030504040204" pitchFamily="50" charset="-128"/>
              <a:ea typeface="Meiryo UI" panose="020B0604030504040204" pitchFamily="50" charset="-128"/>
              <a:cs typeface="Meiryo UI" panose="020B0604030504040204" pitchFamily="50" charset="-128"/>
            </a:endParaRPr>
          </a:p>
          <a:p>
            <a:pPr marL="0" lvl="0" indent="0" defTabSz="943204">
              <a:lnSpc>
                <a:spcPts val="1960"/>
              </a:lnSpc>
              <a:spcBef>
                <a:spcPts val="0"/>
              </a:spcBef>
              <a:buNone/>
              <a:defRPr/>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専門的な医療を提供するだけでなく</a:t>
            </a: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43204">
              <a:lnSpc>
                <a:spcPts val="1960"/>
              </a:lnSpc>
              <a:spcBef>
                <a:spcPts val="0"/>
              </a:spcBef>
              <a:defRPr/>
            </a:pP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合併症</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治療に配慮した支援の</a:t>
            </a: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調整</a:t>
            </a:r>
            <a:endParaRPr lang="en-US" altLang="ja-JP"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43204">
              <a:lnSpc>
                <a:spcPts val="1960"/>
              </a:lnSpc>
              <a:spcBef>
                <a:spcPts val="0"/>
              </a:spcBef>
              <a:defRPr/>
            </a:pP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家族</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支援、ケアの指導</a:t>
            </a: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43204">
              <a:lnSpc>
                <a:spcPts val="1960"/>
              </a:lnSpc>
              <a:spcBef>
                <a:spcPts val="0"/>
              </a:spcBef>
              <a:defRPr/>
            </a:pP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退院</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調整への助言等を行い</a:t>
            </a: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43204">
              <a:lnSpc>
                <a:spcPts val="1960"/>
              </a:lnSpc>
              <a:spcBef>
                <a:spcPts val="0"/>
              </a:spcBef>
              <a:defRPr/>
            </a:pP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治療</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から退院までが円滑に進むように支援するとともに</a:t>
            </a: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43204">
              <a:lnSpc>
                <a:spcPts val="1960"/>
              </a:lnSpc>
              <a:spcBef>
                <a:spcPts val="0"/>
              </a:spcBef>
              <a:defRPr/>
            </a:pPr>
            <a:r>
              <a:rPr lang="ja-JP" altLang="en-US" sz="24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院内</a:t>
            </a:r>
            <a:r>
              <a:rPr lang="ja-JP" altLang="en-US"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医療従事者の認知症に対する理解を深める取り組みを行う。</a:t>
            </a:r>
            <a:endParaRPr lang="en-US" altLang="ja-JP" sz="24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endParaRPr lang="en-US" altLang="ja-JP" sz="27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職員の認知症に対する</a:t>
            </a:r>
            <a:r>
              <a:rPr lang="ja-JP" altLang="en-US" sz="2700" b="1" kern="100" dirty="0">
                <a:solidFill>
                  <a:srgbClr val="9966FF"/>
                </a:solidFill>
                <a:latin typeface="Meiryo UI" panose="020B0604030504040204" pitchFamily="50" charset="-128"/>
                <a:ea typeface="Meiryo UI" panose="020B0604030504040204" pitchFamily="50" charset="-128"/>
                <a:cs typeface="Meiryo UI" panose="020B0604030504040204" pitchFamily="50" charset="-128"/>
              </a:rPr>
              <a:t>理解を深める</a:t>
            </a:r>
            <a:r>
              <a:rPr lang="ja-JP" altLang="en-US" sz="2700" b="1" kern="100" dirty="0">
                <a:latin typeface="Meiryo UI" panose="020B0604030504040204" pitchFamily="50" charset="-128"/>
                <a:ea typeface="Meiryo UI" panose="020B0604030504040204" pitchFamily="50" charset="-128"/>
                <a:cs typeface="Meiryo UI" panose="020B0604030504040204" pitchFamily="50" charset="-128"/>
              </a:rPr>
              <a:t>取り組み</a:t>
            </a:r>
            <a:endParaRPr lang="en-US" altLang="ja-JP" sz="27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Aft>
                <a:spcPts val="0"/>
              </a:spcAft>
              <a:buNone/>
            </a:pP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20246" y="11464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Rectangle 2"/>
          <p:cNvSpPr txBox="1">
            <a:spLocks noChangeArrowheads="1"/>
          </p:cNvSpPr>
          <p:nvPr/>
        </p:nvSpPr>
        <p:spPr>
          <a:xfrm>
            <a:off x="136096" y="191069"/>
            <a:ext cx="8753475" cy="8871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④ 施設内における認知症・せん妄対策チームの整備</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47938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77275" y="985135"/>
            <a:ext cx="7533564" cy="3299228"/>
          </a:xfrm>
        </p:spPr>
        <p:txBody>
          <a:bodyPr>
            <a:normAutofit/>
          </a:bodyPr>
          <a:lstStyle/>
          <a:p>
            <a:pPr marL="0" indent="0" algn="just">
              <a:lnSpc>
                <a:spcPct val="100000"/>
              </a:lnSpc>
              <a:spcBef>
                <a:spcPts val="12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u="heavy" kern="100" dirty="0" smtClean="0">
                <a:latin typeface="Meiryo UI" panose="020B0604030504040204" pitchFamily="50" charset="-128"/>
                <a:ea typeface="Meiryo UI" panose="020B0604030504040204" pitchFamily="50" charset="-128"/>
                <a:cs typeface="Meiryo UI" panose="020B0604030504040204" pitchFamily="50" charset="-128"/>
              </a:rPr>
              <a:t>身体</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を含めた患者の状態を統合的にとらえる</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latin typeface="Meiryo UI" panose="020B0604030504040204" pitchFamily="50" charset="-128"/>
                <a:ea typeface="Meiryo UI" panose="020B0604030504040204" pitchFamily="50" charset="-128"/>
                <a:cs typeface="Meiryo UI" panose="020B0604030504040204" pitchFamily="50" charset="-128"/>
              </a:rPr>
              <a:t> ことができる</a:t>
            </a:r>
            <a:endParaRPr lang="en-US" altLang="ja-JP" sz="29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 患者</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や家族についての情報を持ち、患者や</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家族</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の立場から</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発言できる</a:t>
            </a:r>
            <a:endParaRPr lang="en-US" altLang="ja-JP" sz="26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600" b="1" u="heavy" kern="100" dirty="0" smtClean="0">
                <a:solidFill>
                  <a:srgbClr val="9966FF"/>
                </a:solidFill>
                <a:latin typeface="Meiryo UI" panose="020B0604030504040204" pitchFamily="50" charset="-128"/>
                <a:ea typeface="Meiryo UI" panose="020B0604030504040204" pitchFamily="50" charset="-128"/>
                <a:cs typeface="Meiryo UI" panose="020B0604030504040204" pitchFamily="50" charset="-128"/>
              </a:rPr>
              <a:t>医療面</a:t>
            </a:r>
            <a:r>
              <a:rPr lang="ja-JP" altLang="en-US" sz="2600" b="1" u="heavy" kern="100" dirty="0">
                <a:solidFill>
                  <a:srgbClr val="9966FF"/>
                </a:solidFill>
                <a:latin typeface="Meiryo UI" panose="020B0604030504040204" pitchFamily="50" charset="-128"/>
                <a:ea typeface="Meiryo UI" panose="020B0604030504040204" pitchFamily="50" charset="-128"/>
                <a:cs typeface="Meiryo UI" panose="020B0604030504040204" pitchFamily="50" charset="-128"/>
              </a:rPr>
              <a:t>と生活面</a:t>
            </a:r>
            <a:r>
              <a:rPr lang="ja-JP" altLang="en-US" sz="2600" b="1" u="heavy" kern="100" dirty="0">
                <a:latin typeface="Meiryo UI" panose="020B0604030504040204" pitchFamily="50" charset="-128"/>
                <a:ea typeface="Meiryo UI" panose="020B0604030504040204" pitchFamily="50" charset="-128"/>
                <a:cs typeface="Meiryo UI" panose="020B0604030504040204" pitchFamily="50" charset="-128"/>
              </a:rPr>
              <a:t>の両方の視点</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をもった発言</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や</a:t>
            </a:r>
            <a:endParaRPr lang="en-US" altLang="ja-JP" sz="26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kern="100" dirty="0" smtClean="0">
                <a:latin typeface="Meiryo UI" panose="020B0604030504040204" pitchFamily="50" charset="-128"/>
                <a:ea typeface="Meiryo UI" panose="020B0604030504040204" pitchFamily="50" charset="-128"/>
                <a:cs typeface="Meiryo UI" panose="020B0604030504040204" pitchFamily="50" charset="-128"/>
              </a:rPr>
              <a:t>      活動ができる</a:t>
            </a:r>
            <a:r>
              <a:rPr lang="ja-JP" altLang="en-US" sz="2600" b="1" kern="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26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タイトル 1"/>
          <p:cNvSpPr>
            <a:spLocks noGrp="1"/>
          </p:cNvSpPr>
          <p:nvPr>
            <p:ph type="title"/>
          </p:nvPr>
        </p:nvSpPr>
        <p:spPr>
          <a:xfrm>
            <a:off x="416079" y="157660"/>
            <a:ext cx="8255955" cy="768361"/>
          </a:xfrm>
        </p:spPr>
        <p:txBody>
          <a:bodyPr>
            <a:normAutofit/>
          </a:bodyPr>
          <a:lstStyle/>
          <a:p>
            <a:pPr algn="ct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多職種チームにおける看護の専門性</a:t>
            </a:r>
            <a:endParaRPr kumimoji="1" lang="ja-JP" altLang="en-US" sz="3000" dirty="0"/>
          </a:p>
        </p:txBody>
      </p:sp>
      <p:sp>
        <p:nvSpPr>
          <p:cNvPr id="2" name="正方形/長方形 1"/>
          <p:cNvSpPr/>
          <p:nvPr/>
        </p:nvSpPr>
        <p:spPr>
          <a:xfrm>
            <a:off x="259395" y="4107543"/>
            <a:ext cx="8569325" cy="2641599"/>
          </a:xfrm>
          <a:prstGeom prst="rect">
            <a:avLst/>
          </a:prstGeom>
          <a:ln/>
        </p:spPr>
        <p:style>
          <a:lnRef idx="1">
            <a:schemeClr val="accent2"/>
          </a:lnRef>
          <a:fillRef idx="2">
            <a:schemeClr val="accent2"/>
          </a:fillRef>
          <a:effectRef idx="1">
            <a:schemeClr val="accent2"/>
          </a:effectRef>
          <a:fontRef idx="minor">
            <a:schemeClr val="dk1"/>
          </a:fontRef>
        </p:style>
        <p:txBody>
          <a:bodyPr rtlCol="0" anchor="t" anchorCtr="0"/>
          <a:lstStyle/>
          <a:p>
            <a:pPr algn="ctr"/>
            <a:r>
              <a:rPr kumimoji="1" lang="ja-JP" altLang="en-US" sz="2800" b="1" dirty="0" smtClean="0">
                <a:solidFill>
                  <a:schemeClr val="tx1"/>
                </a:solidFill>
              </a:rPr>
              <a:t>受け持ち看護師が、「この患者さんのことは、一番私がわかってる！！」というぐらいの自負心をもって取り組める体制づくり</a:t>
            </a:r>
            <a:endParaRPr kumimoji="1" lang="en-US" altLang="ja-JP" sz="2800" b="1" dirty="0" smtClean="0">
              <a:solidFill>
                <a:schemeClr val="tx1"/>
              </a:solidFill>
            </a:endParaRPr>
          </a:p>
          <a:p>
            <a:pPr algn="ctr"/>
            <a:r>
              <a:rPr lang="ja-JP" altLang="en-US" sz="2800" b="1" dirty="0" smtClean="0">
                <a:solidFill>
                  <a:schemeClr val="tx1"/>
                </a:solidFill>
              </a:rPr>
              <a:t>しかし！</a:t>
            </a:r>
            <a:endParaRPr lang="en-US" altLang="ja-JP" sz="2800" b="1" dirty="0" smtClean="0">
              <a:solidFill>
                <a:schemeClr val="tx1"/>
              </a:solidFill>
            </a:endParaRPr>
          </a:p>
          <a:p>
            <a:pPr algn="ctr"/>
            <a:r>
              <a:rPr kumimoji="1" lang="ja-JP" altLang="en-US" sz="2800" b="1" dirty="0">
                <a:solidFill>
                  <a:schemeClr val="tx1"/>
                </a:solidFill>
              </a:rPr>
              <a:t>ひとり</a:t>
            </a:r>
            <a:r>
              <a:rPr kumimoji="1" lang="ja-JP" altLang="en-US" sz="2800" b="1" dirty="0" smtClean="0">
                <a:solidFill>
                  <a:schemeClr val="tx1"/>
                </a:solidFill>
              </a:rPr>
              <a:t>で孤立して「だれもこの患者さんのことをわかっていない！！」と孤立させては駄目。　　　</a:t>
            </a:r>
          </a:p>
        </p:txBody>
      </p:sp>
      <p:sp>
        <p:nvSpPr>
          <p:cNvPr id="5" name="テキスト ボックス 4"/>
          <p:cNvSpPr txBox="1"/>
          <p:nvPr/>
        </p:nvSpPr>
        <p:spPr>
          <a:xfrm>
            <a:off x="7162800" y="6379810"/>
            <a:ext cx="1981200" cy="36933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kumimoji="1" lang="ja-JP" altLang="en-US" dirty="0" smtClean="0">
                <a:latin typeface="AR P行楷書体H04" panose="03000900000000000000" pitchFamily="66" charset="-128"/>
                <a:ea typeface="AR P行楷書体H04" panose="03000900000000000000" pitchFamily="66" charset="-128"/>
              </a:rPr>
              <a:t>難しいですねぇ～</a:t>
            </a:r>
            <a:endParaRPr kumimoji="1" lang="ja-JP" altLang="en-US" dirty="0">
              <a:latin typeface="AR P行楷書体H04" panose="03000900000000000000" pitchFamily="66" charset="-128"/>
              <a:ea typeface="AR P行楷書体H04" panose="03000900000000000000" pitchFamily="66" charset="-128"/>
            </a:endParaRPr>
          </a:p>
        </p:txBody>
      </p:sp>
    </p:spTree>
    <p:extLst>
      <p:ext uri="{BB962C8B-B14F-4D97-AF65-F5344CB8AC3E}">
        <p14:creationId xmlns:p14="http://schemas.microsoft.com/office/powerpoint/2010/main" val="25830529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883103"/>
          </a:xfrm>
        </p:spPr>
        <p:txBody>
          <a:bodyPr/>
          <a:lstStyle/>
          <a:p>
            <a:pPr algn="ctr"/>
            <a:r>
              <a:rPr kumimoji="1" lang="ja-JP" altLang="en-US" dirty="0" smtClean="0"/>
              <a:t>用語の定義</a:t>
            </a:r>
            <a:endParaRPr kumimoji="1" lang="ja-JP" altLang="en-US" dirty="0"/>
          </a:p>
        </p:txBody>
      </p:sp>
      <p:sp>
        <p:nvSpPr>
          <p:cNvPr id="3" name="正方形/長方形 2"/>
          <p:cNvSpPr/>
          <p:nvPr/>
        </p:nvSpPr>
        <p:spPr>
          <a:xfrm>
            <a:off x="391886" y="1524000"/>
            <a:ext cx="8447314" cy="499291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Wingdings" panose="05000000000000000000" pitchFamily="2" charset="2"/>
              <a:buChar char="l"/>
            </a:pPr>
            <a:r>
              <a:rPr kumimoji="1" lang="ja-JP" altLang="en-US" sz="2400" b="1" dirty="0" smtClean="0">
                <a:solidFill>
                  <a:schemeClr val="tx1"/>
                </a:solidFill>
              </a:rPr>
              <a:t>コンサルテーション：異なる専門性を持つものが、検討して話し合うプロセス。</a:t>
            </a:r>
            <a:endParaRPr kumimoji="1" lang="en-US" altLang="ja-JP" sz="2400" b="1" dirty="0" smtClean="0">
              <a:solidFill>
                <a:schemeClr val="tx1"/>
              </a:solidFill>
            </a:endParaRPr>
          </a:p>
          <a:p>
            <a:pPr marL="285750" indent="-285750">
              <a:buFont typeface="Wingdings" panose="05000000000000000000" pitchFamily="2" charset="2"/>
              <a:buChar char="l"/>
            </a:pPr>
            <a:endParaRPr lang="en-US" altLang="ja-JP" sz="2400" b="1" dirty="0">
              <a:solidFill>
                <a:schemeClr val="tx1"/>
              </a:solidFill>
            </a:endParaRPr>
          </a:p>
          <a:p>
            <a:pPr marL="285750" indent="-285750">
              <a:buFont typeface="Wingdings" panose="05000000000000000000" pitchFamily="2" charset="2"/>
              <a:buChar char="l"/>
            </a:pPr>
            <a:r>
              <a:rPr kumimoji="1" lang="ja-JP" altLang="en-US" sz="2400" b="1" dirty="0" smtClean="0">
                <a:solidFill>
                  <a:schemeClr val="tx1"/>
                </a:solidFill>
              </a:rPr>
              <a:t>コンサルタント：自らの専門性に基づいて、ほかの専門家を支援する者</a:t>
            </a:r>
            <a:endParaRPr kumimoji="1" lang="en-US" altLang="ja-JP" sz="2400" b="1" dirty="0" smtClean="0">
              <a:solidFill>
                <a:schemeClr val="tx1"/>
              </a:solidFill>
            </a:endParaRPr>
          </a:p>
          <a:p>
            <a:pPr marL="285750" indent="-285750">
              <a:buFont typeface="Wingdings" panose="05000000000000000000" pitchFamily="2" charset="2"/>
              <a:buChar char="l"/>
            </a:pPr>
            <a:endParaRPr lang="en-US" altLang="ja-JP" sz="2400" b="1" dirty="0">
              <a:solidFill>
                <a:schemeClr val="tx1"/>
              </a:solidFill>
            </a:endParaRPr>
          </a:p>
          <a:p>
            <a:pPr marL="285750" indent="-285750">
              <a:buFont typeface="Wingdings" panose="05000000000000000000" pitchFamily="2" charset="2"/>
              <a:buChar char="l"/>
            </a:pPr>
            <a:r>
              <a:rPr kumimoji="1" lang="ja-JP" altLang="en-US" sz="2400" b="1" dirty="0" smtClean="0">
                <a:solidFill>
                  <a:schemeClr val="tx1"/>
                </a:solidFill>
              </a:rPr>
              <a:t>コンサルティ：援助を受けるもの</a:t>
            </a:r>
            <a:endParaRPr kumimoji="1" lang="en-US" altLang="ja-JP" sz="2400" b="1" dirty="0" smtClean="0">
              <a:solidFill>
                <a:schemeClr val="tx1"/>
              </a:solidFill>
            </a:endParaRPr>
          </a:p>
          <a:p>
            <a:pPr marL="285750" indent="-285750">
              <a:buFont typeface="Wingdings" panose="05000000000000000000" pitchFamily="2" charset="2"/>
              <a:buChar char="l"/>
            </a:pPr>
            <a:endParaRPr lang="en-US" altLang="ja-JP" sz="2400" b="1" dirty="0">
              <a:solidFill>
                <a:schemeClr val="tx1"/>
              </a:solidFill>
            </a:endParaRPr>
          </a:p>
          <a:p>
            <a:pPr marL="285750" indent="-285750">
              <a:buFont typeface="Wingdings" panose="05000000000000000000" pitchFamily="2" charset="2"/>
              <a:buChar char="l"/>
            </a:pPr>
            <a:r>
              <a:rPr kumimoji="1" lang="ja-JP" altLang="en-US" sz="2400" b="1" dirty="0" smtClean="0">
                <a:solidFill>
                  <a:schemeClr val="tx1"/>
                </a:solidFill>
              </a:rPr>
              <a:t>ケアマネジメント（基は経済学用語）：社会的ケアを必要とする人を最も効果的で効率的なサービスや資源を紹介し斡旋する。又はそのサービスが有効に利用されているか継続的に評価する方法。</a:t>
            </a:r>
          </a:p>
        </p:txBody>
      </p:sp>
    </p:spTree>
    <p:extLst>
      <p:ext uri="{BB962C8B-B14F-4D97-AF65-F5344CB8AC3E}">
        <p14:creationId xmlns:p14="http://schemas.microsoft.com/office/powerpoint/2010/main" val="1989488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8387" y="1137290"/>
            <a:ext cx="8711184" cy="4953898"/>
          </a:xfrm>
        </p:spPr>
        <p:txBody>
          <a:bodyPr>
            <a:normAutofit/>
          </a:bodyPr>
          <a:lstStyle/>
          <a:p>
            <a:pPr marL="0" indent="0" algn="just">
              <a:spcAft>
                <a:spcPts val="0"/>
              </a:spcAft>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500" b="1" kern="100" dirty="0" smtClean="0">
                <a:solidFill>
                  <a:srgbClr val="9966FF"/>
                </a:solidFill>
                <a:latin typeface="Meiryo UI" panose="020B0604030504040204" pitchFamily="50" charset="-128"/>
                <a:ea typeface="Meiryo UI" panose="020B0604030504040204" pitchFamily="50" charset="-128"/>
                <a:cs typeface="Meiryo UI" panose="020B0604030504040204" pitchFamily="50" charset="-128"/>
              </a:rPr>
              <a:t>院内</a:t>
            </a: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におけるコンサルテーション体制</a:t>
            </a:r>
          </a:p>
          <a:p>
            <a:pPr marL="0" indent="0" algn="just">
              <a:spcAft>
                <a:spcPts val="0"/>
              </a:spcAft>
              <a:buNone/>
            </a:pP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・認知症</a:t>
            </a:r>
            <a:r>
              <a:rPr lang="ja-JP" altLang="en-US" sz="25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・せん妄に特化した専門家による</a:t>
            </a: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チームラウンド</a:t>
            </a:r>
            <a:endParaRPr lang="en-US" altLang="ja-JP"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・気軽に相談できる体制作り</a:t>
            </a:r>
            <a:endParaRPr lang="en-US" altLang="ja-JP" sz="25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500" b="1" u="sng"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他の部門</a:t>
            </a: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との連携</a:t>
            </a:r>
            <a:endParaRPr lang="ja-JP" altLang="en-US" sz="25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kumimoji="1" lang="ja-JP" altLang="en-US" sz="2500" dirty="0" smtClean="0"/>
              <a:t>　　　</a:t>
            </a: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医療安全、退院調整、栄養、リハビリテーションなど</a:t>
            </a:r>
            <a:endParaRPr kumimoji="1"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endParaRPr lang="en-US" altLang="ja-JP" sz="2500" b="1"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500" b="1" kern="100" dirty="0" smtClean="0">
                <a:solidFill>
                  <a:srgbClr val="9966FF"/>
                </a:solidFill>
                <a:latin typeface="Meiryo UI" panose="020B0604030504040204" pitchFamily="50" charset="-128"/>
                <a:ea typeface="Meiryo UI" panose="020B0604030504040204" pitchFamily="50" charset="-128"/>
                <a:cs typeface="Meiryo UI" panose="020B0604030504040204" pitchFamily="50" charset="-128"/>
              </a:rPr>
              <a:t>地</a:t>
            </a:r>
            <a:r>
              <a:rPr lang="ja-JP" altLang="en-US" sz="2500" b="1" kern="100" dirty="0">
                <a:solidFill>
                  <a:srgbClr val="9966FF"/>
                </a:solidFill>
                <a:latin typeface="Meiryo UI" panose="020B0604030504040204" pitchFamily="50" charset="-128"/>
                <a:ea typeface="Meiryo UI" panose="020B0604030504040204" pitchFamily="50" charset="-128"/>
                <a:cs typeface="Meiryo UI" panose="020B0604030504040204" pitchFamily="50" charset="-128"/>
              </a:rPr>
              <a:t>域内</a:t>
            </a:r>
            <a:r>
              <a:rPr lang="ja-JP" altLang="en-US" sz="2500" b="1" kern="100" dirty="0">
                <a:latin typeface="Meiryo UI" panose="020B0604030504040204" pitchFamily="50" charset="-128"/>
                <a:ea typeface="Meiryo UI" panose="020B0604030504040204" pitchFamily="50" charset="-128"/>
                <a:cs typeface="Meiryo UI" panose="020B0604030504040204" pitchFamily="50" charset="-128"/>
              </a:rPr>
              <a:t>におけるコンサルテーション体制</a:t>
            </a:r>
          </a:p>
          <a:p>
            <a:pPr marL="0" indent="0" algn="just">
              <a:spcAft>
                <a:spcPts val="0"/>
              </a:spcAft>
              <a:buNone/>
            </a:pPr>
            <a:r>
              <a:rPr kumimoji="1"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地域の認知症疾患医療センター</a:t>
            </a: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にアクセスするシステム</a:t>
            </a:r>
            <a:endParaRPr lang="en-US" altLang="ja-JP"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spcAft>
                <a:spcPts val="0"/>
              </a:spcAft>
              <a:buNone/>
            </a:pPr>
            <a:r>
              <a:rPr lang="ja-JP" altLang="en-US" sz="25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5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の構築</a:t>
            </a:r>
            <a:endParaRPr kumimoji="1" lang="ja-JP" altLang="en-US" sz="25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20246" y="107817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屈折矢印 4"/>
          <p:cNvSpPr/>
          <p:nvPr/>
        </p:nvSpPr>
        <p:spPr>
          <a:xfrm rot="5400000">
            <a:off x="1209646" y="2972065"/>
            <a:ext cx="423777" cy="492361"/>
          </a:xfrm>
          <a:prstGeom prst="bentUpArrow">
            <a:avLst/>
          </a:prstGeom>
          <a:solidFill>
            <a:srgbClr val="7145ED"/>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smtClean="0">
              <a:solidFill>
                <a:schemeClr val="tx1"/>
              </a:solidFill>
            </a:endParaRPr>
          </a:p>
        </p:txBody>
      </p:sp>
      <p:sp>
        <p:nvSpPr>
          <p:cNvPr id="6" name="Rectangle 2"/>
          <p:cNvSpPr txBox="1">
            <a:spLocks noChangeArrowheads="1"/>
          </p:cNvSpPr>
          <p:nvPr/>
        </p:nvSpPr>
        <p:spPr>
          <a:xfrm>
            <a:off x="136096" y="150125"/>
            <a:ext cx="8753475" cy="8871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⑤ コンサルテーション体制の整備</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693248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47187" y="1576918"/>
            <a:ext cx="8276823" cy="3954619"/>
          </a:xfrm>
        </p:spPr>
        <p:txBody>
          <a:bodyPr>
            <a:normAutofit/>
          </a:bodyPr>
          <a:lstStyle/>
          <a:p>
            <a:pPr marL="0" indent="0">
              <a:lnSpc>
                <a:spcPct val="110000"/>
              </a:lnSpc>
              <a:spcBef>
                <a:spcPts val="0"/>
              </a:spcBef>
              <a:buNone/>
            </a:pP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・看</a:t>
            </a:r>
            <a:r>
              <a:rPr lang="ja-JP"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護記録</a:t>
            </a: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：看護計画、</a:t>
            </a:r>
            <a:r>
              <a:rPr lang="ja-JP" altLang="ja-JP"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経過記録</a:t>
            </a:r>
            <a:r>
              <a:rPr lang="ja-JP"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、フローシート</a:t>
            </a:r>
            <a:r>
              <a:rPr lang="ja-JP" altLang="en-US"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カンファレンス</a:t>
            </a:r>
            <a:r>
              <a:rPr lang="ja-JP" altLang="en-US"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記録</a:t>
            </a:r>
            <a:endParaRPr lang="en-US" altLang="ja-JP" sz="2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共有</a:t>
            </a:r>
            <a:r>
              <a:rPr lang="ja-JP"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ノート</a:t>
            </a: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引き継ぎ</a:t>
            </a:r>
            <a:r>
              <a:rPr lang="ja-JP" altLang="ja-JP"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時での</a:t>
            </a:r>
            <a:r>
              <a:rPr lang="ja-JP"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申し送り</a:t>
            </a:r>
            <a:endParaRPr lang="en-US" altLang="ja-JP" sz="24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（リスク評価、事故の振り返りなど）</a:t>
            </a:r>
            <a:endParaRPr lang="en-US"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endParaRPr lang="en-US" altLang="ja-JP"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1800"/>
              </a:spcBef>
              <a:buNone/>
            </a:pP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・アセスメントシート（認知症・せん妄）</a:t>
            </a:r>
            <a:endParaRPr lang="en-US" altLang="ja-JP"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spcBef>
                <a:spcPts val="0"/>
              </a:spcBef>
              <a:buNone/>
            </a:pPr>
            <a:r>
              <a:rPr lang="ja-JP" altLang="en-US" sz="2400" b="1" kern="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・マニュアル（認知症対策・せん妄対策、向精神薬）</a:t>
            </a:r>
            <a:endParaRPr lang="ja-JP" altLang="en-US" sz="24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2"/>
          <p:cNvSpPr txBox="1">
            <a:spLocks noChangeArrowheads="1"/>
          </p:cNvSpPr>
          <p:nvPr/>
        </p:nvSpPr>
        <p:spPr>
          <a:xfrm>
            <a:off x="198437" y="285008"/>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a:spLocks noChangeArrowheads="1"/>
          </p:cNvSpPr>
          <p:nvPr/>
        </p:nvSpPr>
        <p:spPr bwMode="auto">
          <a:xfrm>
            <a:off x="259395" y="105797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Rectangle 2"/>
          <p:cNvSpPr txBox="1">
            <a:spLocks noChangeArrowheads="1"/>
          </p:cNvSpPr>
          <p:nvPr/>
        </p:nvSpPr>
        <p:spPr>
          <a:xfrm>
            <a:off x="136096" y="150125"/>
            <a:ext cx="8753475" cy="8871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pP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2</a:t>
            </a:r>
            <a:r>
              <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500" b="1" dirty="0" smtClean="0">
                <a:solidFill>
                  <a:schemeClr val="tx1">
                    <a:lumMod val="50000"/>
                    <a:lumOff val="50000"/>
                  </a:schemeClr>
                </a:solidFill>
                <a:latin typeface="Trebuchet MS" panose="020B0603020202020204" pitchFamily="34" charset="0"/>
                <a:ea typeface="Meiryo UI" panose="020B0604030504040204" pitchFamily="50" charset="-128"/>
                <a:cs typeface="Meiryo UI" panose="020B0604030504040204" pitchFamily="50" charset="-128"/>
              </a:rPr>
              <a:t>-3</a:t>
            </a:r>
            <a:r>
              <a:rPr lang="ja-JP" altLang="en-US"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rPr>
              <a:t>　認知症・せん妄ケア充実のための方策</a:t>
            </a:r>
            <a:endParaRPr lang="en-US" altLang="ja-JP" sz="2500" b="1" dirty="0" smtClean="0">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ct val="110000"/>
              </a:lnSpc>
              <a:spcAft>
                <a:spcPts val="600"/>
              </a:spcAft>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⑥ 情報共有に向けた取り組み</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547187" y="1066674"/>
            <a:ext cx="1672253" cy="538609"/>
          </a:xfrm>
          <a:prstGeom prst="rect">
            <a:avLst/>
          </a:prstGeom>
          <a:solidFill>
            <a:srgbClr val="9966FF"/>
          </a:solidFill>
          <a:ln w="25400">
            <a:noFill/>
          </a:ln>
        </p:spPr>
        <p:txBody>
          <a:bodyPr wrap="none" rtlCol="0">
            <a:spAutoFit/>
          </a:bodyPr>
          <a:lstStyle/>
          <a:p>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病棟内</a:t>
            </a:r>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547187" y="3194598"/>
            <a:ext cx="1300356" cy="538609"/>
          </a:xfrm>
          <a:prstGeom prst="rect">
            <a:avLst/>
          </a:prstGeom>
          <a:solidFill>
            <a:srgbClr val="9966FF"/>
          </a:solidFill>
          <a:ln w="25400">
            <a:noFill/>
          </a:ln>
        </p:spPr>
        <p:txBody>
          <a:bodyPr wrap="none" rtlCol="0">
            <a:spAutoFit/>
          </a:bodyPr>
          <a:lstStyle/>
          <a:p>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院内</a:t>
            </a:r>
            <a:r>
              <a:rPr kumimoji="1" lang="en-US" altLang="ja-JP" sz="29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259395" y="4673600"/>
            <a:ext cx="8569325" cy="1857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nSpc>
                <a:spcPts val="1960"/>
              </a:lnSpc>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看護計画では、</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問題思考型</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課題適応型</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を患者の状況に合わせて適応していくことが必要である。</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Arial" panose="020B0604020202020204" pitchFamily="34" charset="0"/>
              <a:buChar cha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身体</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疾患の治療にともなう全身管理が必要で、これが優先順位</a:t>
            </a:r>
            <a:r>
              <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となる場合は、</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問題思考型看護計画が中心</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となる</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lvl="0" indent="-342900">
              <a:lnSpc>
                <a:spcPts val="1960"/>
              </a:lnSpc>
              <a:buFont typeface="Arial" panose="020B0604020202020204" pitchFamily="34" charset="0"/>
              <a:buChar char="•"/>
            </a:pP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身体</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疾患が落ち着いた、または全身管理の最中でも、患者を“生活”の視点でとらえて、適切な退院支援につなげるような場合は、</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課題適応型看護計画にシフト</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157328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41890"/>
            <a:ext cx="7886700" cy="784127"/>
          </a:xfrm>
        </p:spPr>
        <p:txBody>
          <a:bodyPr>
            <a:normAutofit/>
          </a:bodyPr>
          <a:lstStyle/>
          <a:p>
            <a:pPr algn="ctr"/>
            <a:r>
              <a:rPr kumimoji="1"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参考・引用文献</a:t>
            </a:r>
            <a:endParaRPr kumimoji="1" lang="ja-JP" altLang="en-US"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64067" y="1352540"/>
            <a:ext cx="8159980" cy="4947253"/>
          </a:xfrm>
        </p:spPr>
        <p:txBody>
          <a:bodyPr>
            <a:normAutofit/>
          </a:bodyPr>
          <a:lstStyle/>
          <a:p>
            <a:pPr marL="0" indent="0">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・湯浅美千代編：看護師認知症対応力向上研修テキスト、</a:t>
            </a:r>
            <a:r>
              <a:rPr kumimoji="1"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2013</a:t>
            </a:r>
            <a:r>
              <a:rPr kumimoji="1" lang="ja-JP" altLang="en-US" sz="2000" b="1"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東京都．</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・湯浅美千代著：認知症ケア事例ジャーナル第</a:t>
            </a:r>
            <a:r>
              <a:rPr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5</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巻 第</a:t>
            </a:r>
            <a:r>
              <a:rPr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2</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号、特集急性期</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病院における認知症ケア改善の取り組み「急性期病院での認知症ケア</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の課題と展望、</a:t>
            </a:r>
            <a:r>
              <a:rPr lang="en-US" altLang="ja-JP" sz="2000" b="1" dirty="0" smtClean="0">
                <a:latin typeface="Trebuchet MS" panose="020B0603020202020204" pitchFamily="34" charset="0"/>
                <a:ea typeface="Meiryo UI" panose="020B0604030504040204" pitchFamily="50" charset="-128"/>
                <a:cs typeface="Meiryo UI" panose="020B0604030504040204" pitchFamily="50" charset="-128"/>
              </a:rPr>
              <a:t>2012</a:t>
            </a:r>
            <a:r>
              <a:rPr lang="ja-JP" altLang="en-US" sz="2000" b="1"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ワールドプランニング．</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ja-JP" altLang="en-US" sz="2000" dirty="0"/>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98110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368490" y="1046267"/>
            <a:ext cx="8297838" cy="723331"/>
          </a:xfrm>
          <a:prstGeom prst="roundRect">
            <a:avLst/>
          </a:prstGeom>
          <a:solidFill>
            <a:srgbClr val="99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160123" y="1204415"/>
            <a:ext cx="8830102" cy="5121439"/>
          </a:xfrm>
        </p:spPr>
        <p:txBody>
          <a:bodyPr>
            <a:normAutofit/>
          </a:bodyPr>
          <a:lstStyle/>
          <a:p>
            <a:pPr marL="0" indent="0" algn="just">
              <a:lnSpc>
                <a:spcPct val="100000"/>
              </a:lnSpc>
              <a:spcBef>
                <a:spcPts val="1800"/>
              </a:spcBef>
              <a:spcAft>
                <a:spcPts val="0"/>
              </a:spcAft>
              <a:buNone/>
            </a:pPr>
            <a:r>
              <a:rPr lang="ja-JP" altLang="en-US" sz="3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30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どの</a:t>
            </a:r>
            <a:r>
              <a:rPr lang="ja-JP" altLang="ja-JP" sz="30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ようなリスクが予測されるの</a:t>
            </a:r>
            <a:r>
              <a:rPr lang="ja-JP" altLang="ja-JP" sz="30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か</a:t>
            </a:r>
            <a:r>
              <a:rPr lang="ja-JP" altLang="en-US" sz="30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をアセスメントする</a:t>
            </a:r>
            <a:endParaRPr lang="en-US" altLang="ja-JP" sz="30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3000"/>
              </a:spcBef>
              <a:spcAft>
                <a:spcPts val="0"/>
              </a:spcAft>
              <a:buNone/>
            </a:pPr>
            <a:r>
              <a:rPr lang="ja-JP" altLang="en-US" sz="30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認知症およびせん妄に伴う さまざまな症状によって、</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u="sng" kern="100"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どのようなリスク</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が予測されるのか</a:t>
            </a:r>
            <a:endParaRPr lang="en-US" altLang="ja-JP" sz="24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3000"/>
              </a:spcBef>
              <a:spcAft>
                <a:spcPts val="0"/>
              </a:spcAft>
              <a:buNone/>
            </a:pP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① 認知症</a:t>
            </a: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症状</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中核症状</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にともなって</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予測されるリスク</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  ②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の出現によって予測されるリスク</a:t>
            </a:r>
            <a:endPar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下矢印 5"/>
          <p:cNvSpPr/>
          <p:nvPr/>
        </p:nvSpPr>
        <p:spPr>
          <a:xfrm>
            <a:off x="1395129" y="2875193"/>
            <a:ext cx="914400" cy="358433"/>
          </a:xfrm>
          <a:prstGeom prst="downArrow">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Rectangle 2"/>
          <p:cNvSpPr txBox="1">
            <a:spLocks noChangeArrowheads="1"/>
          </p:cNvSpPr>
          <p:nvPr/>
        </p:nvSpPr>
        <p:spPr>
          <a:xfrm>
            <a:off x="198437" y="229353"/>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リスクのアセスメント</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198437" y="4686300"/>
            <a:ext cx="8753475" cy="20193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①認知症の症状（中核症状）にともなって予測されるリスク</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例：近時記憶障害がある患者に禁飲食について説明するが、患者は説明され</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たことをおぼえられないため、飲んでしまうことが予測される。</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：ふらつくので一人では歩かないこと、ナースコールをするよう説明するが、その</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説明をおぼえておらず一人でトイレに行こうとして転倒することが予測される。　</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a:t>
            </a:r>
            <a:r>
              <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BPSD</a:t>
            </a: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の出現によって予測されるリスク</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960"/>
              </a:lnSpc>
            </a:pPr>
            <a:r>
              <a:rPr lang="ja-JP" altLang="en-US"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例：帰宅願望の出現→転倒、離院のリスク</a:t>
            </a:r>
            <a:endParaRPr lang="en-US" altLang="ja-JP"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50765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7"/>
          <p:cNvSpPr/>
          <p:nvPr/>
        </p:nvSpPr>
        <p:spPr>
          <a:xfrm>
            <a:off x="368490" y="1201002"/>
            <a:ext cx="8297838" cy="696037"/>
          </a:xfrm>
          <a:prstGeom prst="roundRect">
            <a:avLst/>
          </a:prstGeom>
          <a:solidFill>
            <a:srgbClr val="99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192759" y="1310185"/>
            <a:ext cx="8702596" cy="4326340"/>
          </a:xfrm>
        </p:spPr>
        <p:txBody>
          <a:bodyPr>
            <a:normAutofit lnSpcReduction="10000"/>
          </a:bodyPr>
          <a:lstStyle/>
          <a:p>
            <a:pPr marL="0" indent="0" algn="just">
              <a:lnSpc>
                <a:spcPct val="100000"/>
              </a:lnSpc>
              <a:spcBef>
                <a:spcPts val="1800"/>
              </a:spcBef>
              <a:spcAft>
                <a:spcPts val="0"/>
              </a:spcAft>
              <a:buNone/>
            </a:pPr>
            <a:r>
              <a:rPr lang="ja-JP" altLang="en-US"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9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2900" b="1" kern="1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個々</a:t>
            </a:r>
            <a:r>
              <a:rPr lang="ja-JP" altLang="en-US"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の患者の状態に合った</a:t>
            </a:r>
            <a:r>
              <a:rPr lang="ja-JP" altLang="en-US" sz="2900" b="1" u="heavy" kern="100" dirty="0">
                <a:solidFill>
                  <a:schemeClr val="bg1"/>
                </a:solidFill>
                <a:uFill>
                  <a:solidFill>
                    <a:srgbClr val="FF0000"/>
                  </a:solidFill>
                </a:uFill>
                <a:latin typeface="Meiryo UI" panose="020B0604030504040204" pitchFamily="50" charset="-128"/>
                <a:ea typeface="Meiryo UI" panose="020B0604030504040204" pitchFamily="50" charset="-128"/>
                <a:cs typeface="Meiryo UI" panose="020B0604030504040204" pitchFamily="50" charset="-128"/>
              </a:rPr>
              <a:t>看護計画</a:t>
            </a:r>
            <a:r>
              <a:rPr lang="ja-JP" altLang="en-US"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を立案する</a:t>
            </a:r>
            <a:endParaRPr lang="en-US" altLang="ja-JP" sz="29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900" b="1"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看護</a:t>
            </a:r>
            <a:r>
              <a:rPr lang="ja-JP" altLang="en-US" sz="2400" b="1" kern="100" dirty="0">
                <a:latin typeface="Meiryo UI" panose="020B0604030504040204" pitchFamily="50" charset="-128"/>
                <a:ea typeface="Meiryo UI" panose="020B0604030504040204" pitchFamily="50" charset="-128"/>
                <a:cs typeface="Meiryo UI" panose="020B0604030504040204" pitchFamily="50" charset="-128"/>
              </a:rPr>
              <a:t>計画立案に必要な</a:t>
            </a:r>
            <a:r>
              <a:rPr lang="ja-JP" altLang="en-US" sz="2400" b="1" kern="100" dirty="0" smtClean="0">
                <a:latin typeface="Meiryo UI" panose="020B0604030504040204" pitchFamily="50" charset="-128"/>
                <a:ea typeface="Meiryo UI" panose="020B0604030504040204" pitchFamily="50" charset="-128"/>
                <a:cs typeface="Meiryo UI" panose="020B0604030504040204" pitchFamily="50" charset="-128"/>
              </a:rPr>
              <a:t>視点</a:t>
            </a:r>
            <a:r>
              <a:rPr lang="en-US" altLang="ja-JP" sz="2400" b="1" kern="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・リスク</a:t>
            </a:r>
            <a:r>
              <a:rPr lang="en-US" altLang="ja-JP" sz="28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低下</a:t>
            </a:r>
            <a:r>
              <a:rPr lang="ja-JP" altLang="en-US" sz="2800" b="1" kern="100" dirty="0">
                <a:latin typeface="Meiryo UI" panose="020B0604030504040204" pitchFamily="50" charset="-128"/>
                <a:ea typeface="Meiryo UI" panose="020B0604030504040204" pitchFamily="50" charset="-128"/>
                <a:cs typeface="Meiryo UI" panose="020B0604030504040204" pitchFamily="50" charset="-128"/>
              </a:rPr>
              <a:t>して</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いる機能</a:t>
            </a:r>
            <a:r>
              <a:rPr lang="en-US" altLang="ja-JP" sz="2800" b="1" kern="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のみではなく、維持されて</a:t>
            </a:r>
            <a:endParaRPr lang="en-US" altLang="ja-JP" sz="2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　　いる機能についても共有できるようにする</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3600"/>
              </a:spcBef>
              <a:spcAft>
                <a:spcPts val="0"/>
              </a:spcAft>
              <a:buNone/>
            </a:pP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　　　認知機能は、身体症状や環境によって左右される</a:t>
            </a:r>
            <a:endParaRPr lang="en-US" altLang="ja-JP" sz="2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1800"/>
              </a:spcBef>
              <a:spcAft>
                <a:spcPts val="0"/>
              </a:spcAft>
              <a:buNone/>
            </a:pPr>
            <a:r>
              <a:rPr lang="ja-JP" altLang="en-US" sz="2800" b="1"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　　従って、前記①②は</a:t>
            </a:r>
            <a:r>
              <a:rPr lang="ja-JP" altLang="en-US" sz="2800" b="1" kern="100" dirty="0">
                <a:latin typeface="Meiryo UI" panose="020B0604030504040204" pitchFamily="50" charset="-128"/>
                <a:ea typeface="Meiryo UI" panose="020B0604030504040204" pitchFamily="50" charset="-128"/>
                <a:cs typeface="Meiryo UI" panose="020B0604030504040204" pitchFamily="50" charset="-128"/>
              </a:rPr>
              <a:t>適切な</a:t>
            </a: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ケアや治療により、回復</a:t>
            </a:r>
            <a:endParaRPr lang="en-US" altLang="ja-JP" sz="28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600"/>
              </a:spcBef>
              <a:spcAft>
                <a:spcPts val="0"/>
              </a:spcAft>
              <a:buNone/>
            </a:pPr>
            <a:r>
              <a:rPr lang="ja-JP" altLang="en-US" sz="2800" b="1" kern="100" dirty="0" smtClean="0">
                <a:latin typeface="Meiryo UI" panose="020B0604030504040204" pitchFamily="50" charset="-128"/>
                <a:ea typeface="Meiryo UI" panose="020B0604030504040204" pitchFamily="50" charset="-128"/>
                <a:cs typeface="Meiryo UI" panose="020B0604030504040204" pitchFamily="50" charset="-128"/>
              </a:rPr>
              <a:t>　　　する可能性がある</a:t>
            </a:r>
            <a:endParaRPr lang="en-US" altLang="ja-JP" sz="2800" b="1"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66899"/>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下矢印 4"/>
          <p:cNvSpPr/>
          <p:nvPr/>
        </p:nvSpPr>
        <p:spPr>
          <a:xfrm>
            <a:off x="3807078" y="3462000"/>
            <a:ext cx="914400" cy="358433"/>
          </a:xfrm>
          <a:prstGeom prst="downArrow">
            <a:avLst/>
          </a:prstGeom>
          <a:solidFill>
            <a:srgbClr val="714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1072055" y="5582173"/>
            <a:ext cx="6968359" cy="914400"/>
          </a:xfrm>
          <a:prstGeom prst="roundRect">
            <a:avLst/>
          </a:prstGeom>
          <a:solidFill>
            <a:srgbClr val="FFCCCC"/>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「一見、失われた機能と思っていても、回復</a:t>
            </a: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しうる」</a:t>
            </a:r>
            <a:endParaRPr lang="en-US" altLang="ja-JP"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という見込みを持ってかかわることが重要</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2"/>
          <p:cNvSpPr txBox="1">
            <a:spLocks noChangeArrowheads="1"/>
          </p:cNvSpPr>
          <p:nvPr/>
        </p:nvSpPr>
        <p:spPr>
          <a:xfrm>
            <a:off x="198437" y="229353"/>
            <a:ext cx="8753475" cy="5818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10000"/>
              </a:lnSpc>
              <a:spcAft>
                <a:spcPts val="60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看護計画の立案</a:t>
            </a:r>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06274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395" y="245660"/>
            <a:ext cx="8569325" cy="545911"/>
          </a:xfrm>
        </p:spPr>
        <p:txBody>
          <a:bodyPr>
            <a:noAutofit/>
          </a:bodyPr>
          <a:lstStyle/>
          <a:p>
            <a:pPr algn="ct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行動制限</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関する</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看護</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計画立案・評価について</a:t>
            </a:r>
            <a:endParaRPr kumimoji="1" lang="ja-JP" altLang="en-US" sz="3000" dirty="0"/>
          </a:p>
        </p:txBody>
      </p:sp>
      <p:sp>
        <p:nvSpPr>
          <p:cNvPr id="3" name="コンテンツ プレースホルダー 2"/>
          <p:cNvSpPr>
            <a:spLocks noGrp="1"/>
          </p:cNvSpPr>
          <p:nvPr>
            <p:ph idx="1"/>
          </p:nvPr>
        </p:nvSpPr>
        <p:spPr>
          <a:xfrm>
            <a:off x="148007" y="1091820"/>
            <a:ext cx="8980227" cy="5766179"/>
          </a:xfrm>
        </p:spPr>
        <p:txBody>
          <a:bodyPr>
            <a:noAutofit/>
          </a:bodyPr>
          <a:lstStyle/>
          <a:p>
            <a:pPr marL="0" indent="0">
              <a:buNone/>
            </a:pPr>
            <a:r>
              <a:rPr lang="ja-JP" altLang="en-US" sz="27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7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2700" b="1" u="sng" kern="100" dirty="0" smtClean="0">
                <a:latin typeface="Meiryo UI" panose="020B0604030504040204" pitchFamily="50" charset="-128"/>
                <a:ea typeface="Meiryo UI" panose="020B0604030504040204" pitchFamily="50" charset="-128"/>
                <a:cs typeface="Meiryo UI" panose="020B0604030504040204" pitchFamily="50" charset="-128"/>
              </a:rPr>
              <a:t>身体</a:t>
            </a:r>
            <a:r>
              <a:rPr lang="ja-JP" altLang="ja-JP" sz="2700" b="1" u="sng" kern="100" dirty="0">
                <a:latin typeface="Meiryo UI" panose="020B0604030504040204" pitchFamily="50" charset="-128"/>
                <a:ea typeface="Meiryo UI" panose="020B0604030504040204" pitchFamily="50" charset="-128"/>
                <a:cs typeface="Meiryo UI" panose="020B0604030504040204" pitchFamily="50" charset="-128"/>
              </a:rPr>
              <a:t>拘束</a:t>
            </a:r>
            <a:r>
              <a:rPr lang="ja-JP" altLang="en-US" sz="2700" b="1" u="sng" kern="100" dirty="0">
                <a:latin typeface="Meiryo UI" panose="020B0604030504040204" pitchFamily="50" charset="-128"/>
                <a:ea typeface="Meiryo UI" panose="020B0604030504040204" pitchFamily="50" charset="-128"/>
                <a:cs typeface="Meiryo UI" panose="020B0604030504040204" pitchFamily="50" charset="-128"/>
              </a:rPr>
              <a:t>を行う場合の</a:t>
            </a:r>
            <a:r>
              <a:rPr lang="en-US" altLang="ja-JP" sz="27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700" b="1" u="sng" kern="100" dirty="0" err="1">
                <a:solidFill>
                  <a:srgbClr val="7145ED"/>
                </a:solidFill>
                <a:latin typeface="Meiryo UI" panose="020B0604030504040204" pitchFamily="50" charset="-128"/>
                <a:ea typeface="Meiryo UI" panose="020B0604030504040204" pitchFamily="50" charset="-128"/>
                <a:cs typeface="Meiryo UI" panose="020B0604030504040204" pitchFamily="50" charset="-128"/>
              </a:rPr>
              <a:t>つの</a:t>
            </a:r>
            <a:r>
              <a:rPr lang="ja-JP" altLang="en-US" sz="2700" b="1" u="sng" kern="100" dirty="0">
                <a:solidFill>
                  <a:srgbClr val="7145ED"/>
                </a:solidFill>
                <a:latin typeface="Meiryo UI" panose="020B0604030504040204" pitchFamily="50" charset="-128"/>
                <a:ea typeface="Meiryo UI" panose="020B0604030504040204" pitchFamily="50" charset="-128"/>
                <a:cs typeface="Meiryo UI" panose="020B0604030504040204" pitchFamily="50" charset="-128"/>
              </a:rPr>
              <a:t>要件</a:t>
            </a:r>
            <a:r>
              <a:rPr lang="ja-JP" altLang="ja-JP" sz="2700" b="1" kern="100" dirty="0">
                <a:latin typeface="Meiryo UI" panose="020B0604030504040204" pitchFamily="50" charset="-128"/>
                <a:ea typeface="Meiryo UI" panose="020B0604030504040204" pitchFamily="50" charset="-128"/>
                <a:cs typeface="Meiryo UI" panose="020B0604030504040204" pitchFamily="50" charset="-128"/>
              </a:rPr>
              <a:t>に沿った</a:t>
            </a:r>
            <a:r>
              <a:rPr lang="ja-JP" altLang="ja-JP" sz="2700" b="1" kern="100" dirty="0" smtClean="0">
                <a:latin typeface="Meiryo UI" panose="020B0604030504040204" pitchFamily="50" charset="-128"/>
                <a:ea typeface="Meiryo UI" panose="020B0604030504040204" pitchFamily="50" charset="-128"/>
                <a:cs typeface="Meiryo UI" panose="020B0604030504040204" pitchFamily="50" charset="-128"/>
              </a:rPr>
              <a:t>評価</a:t>
            </a:r>
            <a:r>
              <a:rPr lang="ja-JP" altLang="en-US" sz="2700" b="1" kern="100" dirty="0" smtClean="0">
                <a:latin typeface="Meiryo UI" panose="020B0604030504040204" pitchFamily="50" charset="-128"/>
                <a:ea typeface="Meiryo UI" panose="020B0604030504040204" pitchFamily="50" charset="-128"/>
                <a:cs typeface="Meiryo UI" panose="020B0604030504040204" pitchFamily="50" charset="-128"/>
              </a:rPr>
              <a:t>を行う</a:t>
            </a:r>
            <a:endParaRPr lang="en-US" altLang="ja-JP" sz="2700" b="1" kern="1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sz="29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9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sz="29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29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sz="29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sz="105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急性期病院では身体疾患の治療が優先される場合が多く、</a:t>
            </a:r>
            <a:r>
              <a:rPr kumimoji="1" lang="ja-JP" altLang="en-US"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「切迫性」は高い</a:t>
            </a:r>
            <a:endParaRPr kumimoji="1" lang="en-US" altLang="ja-JP"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しかし、治療を効果的に進めることで事故のリスクは減少</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早期退院をめざし</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拡大するには、あくまでも</a:t>
            </a:r>
            <a:r>
              <a:rPr lang="ja-JP" altLang="en-US"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「一時性」であることを認識</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し、</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身体拘束の解除を考える必要がある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00000"/>
              </a:lnSpc>
              <a:spcBef>
                <a:spcPts val="600"/>
              </a:spcBef>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身体拘束に</a:t>
            </a:r>
            <a:r>
              <a:rPr lang="ja-JP" altLang="en-US" sz="20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替わる方法（「代替案」）</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をすぐに考える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84722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5" name="表 4"/>
          <p:cNvGraphicFramePr>
            <a:graphicFrameLocks noGrp="1"/>
          </p:cNvGraphicFramePr>
          <p:nvPr>
            <p:extLst>
              <p:ext uri="{D42A27DB-BD31-4B8C-83A1-F6EECF244321}">
                <p14:modId xmlns:p14="http://schemas.microsoft.com/office/powerpoint/2010/main" val="4244343192"/>
              </p:ext>
            </p:extLst>
          </p:nvPr>
        </p:nvGraphicFramePr>
        <p:xfrm>
          <a:off x="736331" y="1656308"/>
          <a:ext cx="7615452" cy="2464814"/>
        </p:xfrm>
        <a:graphic>
          <a:graphicData uri="http://schemas.openxmlformats.org/drawingml/2006/table">
            <a:tbl>
              <a:tblPr firstRow="1" bandRow="1">
                <a:tableStyleId>{ED083AE6-46FA-4A59-8FB0-9F97EB10719F}</a:tableStyleId>
              </a:tblPr>
              <a:tblGrid>
                <a:gridCol w="1569494"/>
                <a:gridCol w="6045958"/>
              </a:tblGrid>
              <a:tr h="868292">
                <a:tc>
                  <a:txBody>
                    <a:bodyPr/>
                    <a:lstStyle/>
                    <a:p>
                      <a:pPr algn="ct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切迫性</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C9FF"/>
                    </a:solidFill>
                  </a:tcPr>
                </a:tc>
                <a:tc>
                  <a:txBody>
                    <a:bodyPr/>
                    <a:lstStyle/>
                    <a:p>
                      <a:pPr marL="0" indent="0" algn="just">
                        <a:lnSpc>
                          <a:spcPct val="100000"/>
                        </a:lnSpc>
                        <a:spcBef>
                          <a:spcPts val="0"/>
                        </a:spcBef>
                        <a:spcAft>
                          <a:spcPts val="0"/>
                        </a:spcAft>
                        <a:buNone/>
                      </a:pPr>
                      <a:r>
                        <a:rPr lang="ja-JP" altLang="en-US" sz="2300" b="1" kern="100" dirty="0" smtClean="0">
                          <a:latin typeface="Meiryo UI" panose="020B0604030504040204" pitchFamily="50" charset="-128"/>
                          <a:ea typeface="Meiryo UI" panose="020B0604030504040204" pitchFamily="50" charset="-128"/>
                          <a:cs typeface="Meiryo UI" panose="020B0604030504040204" pitchFamily="50" charset="-128"/>
                        </a:rPr>
                        <a:t>利用者本人または他の利用者等の生命または</a:t>
                      </a:r>
                      <a:endParaRPr lang="en-US" altLang="ja-JP" sz="2300" b="1" kern="1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lgn="just">
                        <a:lnSpc>
                          <a:spcPct val="100000"/>
                        </a:lnSpc>
                        <a:spcBef>
                          <a:spcPts val="0"/>
                        </a:spcBef>
                        <a:spcAft>
                          <a:spcPts val="0"/>
                        </a:spcAft>
                        <a:buNone/>
                      </a:pPr>
                      <a:r>
                        <a:rPr lang="ja-JP" altLang="en-US" sz="2300" b="1" kern="100" dirty="0" smtClean="0">
                          <a:latin typeface="Meiryo UI" panose="020B0604030504040204" pitchFamily="50" charset="-128"/>
                          <a:ea typeface="Meiryo UI" panose="020B0604030504040204" pitchFamily="50" charset="-128"/>
                          <a:cs typeface="Meiryo UI" panose="020B0604030504040204" pitchFamily="50" charset="-128"/>
                        </a:rPr>
                        <a:t>身体が危険にさらされる可能性が著しく高いこと</a:t>
                      </a:r>
                      <a:endParaRPr lang="en-US" altLang="ja-JP" sz="2300" b="1" kern="1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04042">
                <a:tc>
                  <a:txBody>
                    <a:bodyPr/>
                    <a:lstStyle/>
                    <a:p>
                      <a:pPr algn="ct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非代替性</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C9FF"/>
                    </a:solidFill>
                  </a:tcPr>
                </a:tc>
                <a:tc>
                  <a:txBody>
                    <a:bodyPr/>
                    <a:lstStyle/>
                    <a:p>
                      <a:pPr>
                        <a:spcBef>
                          <a:spcPts val="0"/>
                        </a:spcBef>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身体拘束その他の行動制限を行う以外に代替</a:t>
                      </a:r>
                      <a:endParaRPr kumimoji="1"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0"/>
                        </a:spcBef>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する方法がないこと</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一時性</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C9FF"/>
                    </a:solidFill>
                  </a:tcPr>
                </a:tc>
                <a:tc>
                  <a:txBody>
                    <a:bodyPr/>
                    <a:lstStyle/>
                    <a:p>
                      <a:pPr>
                        <a:spcBef>
                          <a:spcPts val="0"/>
                        </a:spcBef>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身体拘束その他の行動制限が一時的なもので</a:t>
                      </a:r>
                      <a:endParaRPr kumimoji="1" lang="en-US" altLang="ja-JP" sz="2300" b="1"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0"/>
                        </a:spcBef>
                      </a:pPr>
                      <a:r>
                        <a:rPr kumimoji="1" lang="ja-JP" altLang="en-US" sz="2300" b="1" dirty="0" smtClean="0">
                          <a:latin typeface="Meiryo UI" panose="020B0604030504040204" pitchFamily="50" charset="-128"/>
                          <a:ea typeface="Meiryo UI" panose="020B0604030504040204" pitchFamily="50" charset="-128"/>
                          <a:cs typeface="Meiryo UI" panose="020B0604030504040204" pitchFamily="50" charset="-128"/>
                        </a:rPr>
                        <a:t>あること</a:t>
                      </a:r>
                      <a:endParaRPr kumimoji="1" lang="ja-JP" altLang="en-US" sz="2300" b="1"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下矢印 7"/>
          <p:cNvSpPr/>
          <p:nvPr/>
        </p:nvSpPr>
        <p:spPr>
          <a:xfrm>
            <a:off x="3696307" y="4173911"/>
            <a:ext cx="1271478" cy="301786"/>
          </a:xfrm>
          <a:prstGeom prst="downArrow">
            <a:avLst/>
          </a:prstGeom>
          <a:solidFill>
            <a:srgbClr val="B48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53397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9395" y="1349273"/>
            <a:ext cx="8565382" cy="5294626"/>
          </a:xfrm>
        </p:spPr>
        <p:txBody>
          <a:bodyPr>
            <a:noAutofit/>
          </a:bodyPr>
          <a:lstStyle/>
          <a:p>
            <a:pPr marL="0" indent="0">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必要</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手続き</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dirty="0">
              <a:solidFill>
                <a:srgbClr val="33CC33"/>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r>
              <a:rPr lang="ja-JP" altLang="en-US"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医師</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による必要性の</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判断</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報告する際、「切迫性」があるか、「代替」となること</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26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        はないか、などアセスメントした内容を報告する</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チームでのケア方法の検討</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2400"/>
              </a:spcBef>
              <a:buNone/>
            </a:pPr>
            <a:r>
              <a:rPr lang="ja-JP" altLang="en-US" sz="2800" b="1" dirty="0" smtClean="0">
                <a:solidFill>
                  <a:srgbClr val="7145ED"/>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本人</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・家族の</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承諾</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タイトル 1"/>
          <p:cNvSpPr>
            <a:spLocks noGrp="1"/>
          </p:cNvSpPr>
          <p:nvPr>
            <p:ph type="title"/>
          </p:nvPr>
        </p:nvSpPr>
        <p:spPr>
          <a:xfrm>
            <a:off x="259395" y="150127"/>
            <a:ext cx="8569325" cy="935140"/>
          </a:xfrm>
        </p:spPr>
        <p:txBody>
          <a:bodyPr>
            <a:normAutofit fontScale="90000"/>
          </a:bodyPr>
          <a:lstStyle/>
          <a:p>
            <a:pPr algn="ct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行動制限に関する</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医療チームによる定期的な評価①</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59395" y="108526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762000" y="4933950"/>
            <a:ext cx="7829550" cy="15240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spcBef>
                <a:spcPts val="1800"/>
              </a:spcBef>
            </a:pP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形だけの手続きにならないようにする</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1800"/>
              </a:spcBef>
            </a:pPr>
            <a:r>
              <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「リスク回避や治療上必要」という医療側の都合の良い理由での安易な拘束をなくす。</a:t>
            </a:r>
            <a:endParaRPr lang="en-US" altLang="ja-JP"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36451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tlCol="0" anchor="t" anchorCtr="0"/>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12757</TotalTime>
  <Words>5820</Words>
  <Application>Microsoft Office PowerPoint</Application>
  <PresentationFormat>画面に合わせる (4:3)</PresentationFormat>
  <Paragraphs>896</Paragraphs>
  <Slides>55</Slides>
  <Notes>52</Notes>
  <HiddenSlides>0</HiddenSlides>
  <MMClips>0</MMClips>
  <ScaleCrop>false</ScaleCrop>
  <HeadingPairs>
    <vt:vector size="4" baseType="variant">
      <vt:variant>
        <vt:lpstr>テーマ</vt:lpstr>
      </vt:variant>
      <vt:variant>
        <vt:i4>2</vt:i4>
      </vt:variant>
      <vt:variant>
        <vt:lpstr>スライド タイトル</vt:lpstr>
      </vt:variant>
      <vt:variant>
        <vt:i4>55</vt:i4>
      </vt:variant>
    </vt:vector>
  </HeadingPairs>
  <TitlesOfParts>
    <vt:vector size="57" baseType="lpstr">
      <vt:lpstr>デザインの設定</vt:lpstr>
      <vt:lpstr>Office テーマ</vt:lpstr>
      <vt:lpstr>PowerPoint プレゼンテーション</vt:lpstr>
      <vt:lpstr>PowerPoint プレゼンテーション</vt:lpstr>
      <vt:lpstr>1) 医療安全の推進</vt:lpstr>
      <vt:lpstr>PowerPoint プレゼンテーション</vt:lpstr>
      <vt:lpstr>PowerPoint プレゼンテーション</vt:lpstr>
      <vt:lpstr>PowerPoint プレゼンテーション</vt:lpstr>
      <vt:lpstr>PowerPoint プレゼンテーション</vt:lpstr>
      <vt:lpstr>行動制限に関する看護計画立案・評価について</vt:lpstr>
      <vt:lpstr>行動制限に関する 医療チームによる定期的な評価①</vt:lpstr>
      <vt:lpstr>行動制限に関する 医療チームによる定期的な評価②</vt:lpstr>
      <vt:lpstr>事故の振り返りも認知症ケアの学びの場に</vt:lpstr>
      <vt:lpstr>PowerPoint プレゼンテーション</vt:lpstr>
      <vt:lpstr>PowerPoint プレゼンテーション</vt:lpstr>
      <vt:lpstr>リスク回避に必要なケア</vt:lpstr>
      <vt:lpstr>PowerPoint プレゼンテーション</vt:lpstr>
      <vt:lpstr>PowerPoint プレゼンテーション</vt:lpstr>
      <vt:lpstr>PowerPoint プレゼンテーション</vt:lpstr>
      <vt:lpstr>向精神病薬の評価の留意点①－１</vt:lpstr>
      <vt:lpstr>PowerPoint プレゼンテーション</vt:lpstr>
      <vt:lpstr>2) 認知症ケアの充実 と     入院の長期化の回避</vt:lpstr>
      <vt:lpstr>PowerPoint プレゼンテーション</vt:lpstr>
      <vt:lpstr>認知症とせん妄はなぜ鑑別が必要か？</vt:lpstr>
      <vt:lpstr>認知症とせん妄のケアの相違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スタッフのレディネスやモチベーションの分析</vt:lpstr>
      <vt:lpstr>課題、目標の設定</vt:lpstr>
      <vt:lpstr>方法の選択</vt:lpstr>
      <vt:lpstr>PowerPoint プレゼンテーション</vt:lpstr>
      <vt:lpstr>ナレッジマネジメント (knowledge management)</vt:lpstr>
      <vt:lpstr>精神科看護臨床でナレッジマネジメントをキーワードに・・・。</vt:lpstr>
      <vt:lpstr>～ 院内研修の一例 ～</vt:lpstr>
      <vt:lpstr>PowerPoint プレゼンテーション</vt:lpstr>
      <vt:lpstr>看護提供方式②</vt:lpstr>
      <vt:lpstr>看護がチームとなって取り組むことの意義</vt:lpstr>
      <vt:lpstr>認知症患者の生活機能に着目したケアの実践</vt:lpstr>
      <vt:lpstr>退院に向けての実践的なケア</vt:lpstr>
      <vt:lpstr>退院支援のための実践的なケアの具体例①</vt:lpstr>
      <vt:lpstr>退院支援のための実践的なケアの具体例②</vt:lpstr>
      <vt:lpstr>早期退院に向けた日常生活支援のポイント①</vt:lpstr>
      <vt:lpstr>早期退院に向けた日常生活支援のポイント②</vt:lpstr>
      <vt:lpstr>PowerPoint プレゼンテーション</vt:lpstr>
      <vt:lpstr>改善の目標設定と取組みの強化</vt:lpstr>
      <vt:lpstr>定期的な評価</vt:lpstr>
      <vt:lpstr>PowerPoint プレゼンテーション</vt:lpstr>
      <vt:lpstr>スタッフのストレスへのサポート</vt:lpstr>
      <vt:lpstr>PowerPoint プレゼンテーション</vt:lpstr>
      <vt:lpstr>多職種チームにおける看護の専門性</vt:lpstr>
      <vt:lpstr>用語の定義</vt:lpstr>
      <vt:lpstr>PowerPoint プレゼンテーション</vt:lpstr>
      <vt:lpstr>PowerPoint プレゼンテーション</vt:lpstr>
      <vt:lpstr>参考・引用文献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退院調整・支援 東京臨海病院</dc:title>
  <dc:creator>noriko</dc:creator>
  <cp:lastModifiedBy>mieken</cp:lastModifiedBy>
  <cp:revision>696</cp:revision>
  <cp:lastPrinted>2016-12-13T02:01:18Z</cp:lastPrinted>
  <dcterms:created xsi:type="dcterms:W3CDTF">2015-11-29T07:36:33Z</dcterms:created>
  <dcterms:modified xsi:type="dcterms:W3CDTF">2016-12-13T02:01:46Z</dcterms:modified>
</cp:coreProperties>
</file>