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3" r:id="rId1"/>
  </p:sldMasterIdLst>
  <p:notesMasterIdLst>
    <p:notesMasterId r:id="rId14"/>
  </p:notesMasterIdLst>
  <p:handoutMasterIdLst>
    <p:handoutMasterId r:id="rId15"/>
  </p:handoutMasterIdLst>
  <p:sldIdLst>
    <p:sldId id="741" r:id="rId2"/>
    <p:sldId id="730" r:id="rId3"/>
    <p:sldId id="732" r:id="rId4"/>
    <p:sldId id="733" r:id="rId5"/>
    <p:sldId id="735" r:id="rId6"/>
    <p:sldId id="736" r:id="rId7"/>
    <p:sldId id="742" r:id="rId8"/>
    <p:sldId id="737" r:id="rId9"/>
    <p:sldId id="738" r:id="rId10"/>
    <p:sldId id="734" r:id="rId11"/>
    <p:sldId id="739" r:id="rId12"/>
    <p:sldId id="740" r:id="rId13"/>
  </p:sldIdLst>
  <p:sldSz cx="9144000" cy="6858000" type="screen4x3"/>
  <p:notesSz cx="6807200" cy="9939338"/>
  <p:defaultTextStyle>
    <a:defPPr>
      <a:defRPr lang="ja-JP"/>
    </a:defPPr>
    <a:lvl1pPr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sz="3600"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sz="3600"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sz="3600"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sz="3600"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sz="3600" kern="1200">
        <a:solidFill>
          <a:schemeClr val="tx1"/>
        </a:solidFill>
        <a:latin typeface="Arial" pitchFamily="34" charset="0"/>
        <a:ea typeface="ＭＳ Ｐゴシック" pitchFamily="50" charset="-128"/>
        <a:cs typeface="+mn-cs"/>
      </a:defRPr>
    </a:lvl9pPr>
  </p:defaultTextStyle>
  <p:extLst>
    <p:ext uri="{EFAFB233-063F-42B5-8137-9DF3F51BA10A}">
      <p15:sldGuideLst xmlns:p15="http://schemas.microsoft.com/office/powerpoint/2012/main" xmlns="">
        <p15:guide id="1" orient="horz" pos="3427">
          <p15:clr>
            <a:srgbClr val="A4A3A4"/>
          </p15:clr>
        </p15:guide>
        <p15:guide id="2" pos="1522">
          <p15:clr>
            <a:srgbClr val="A4A3A4"/>
          </p15:clr>
        </p15:guide>
      </p15:sldGuideLst>
    </p:ext>
    <p:ext uri="{2D200454-40CA-4A62-9FC3-DE9A4176ACB9}">
      <p15:notesGuideLst xmlns:p15="http://schemas.microsoft.com/office/powerpoint/2012/main" xmlns="">
        <p15:guide id="1" orient="horz" pos="3223">
          <p15:clr>
            <a:srgbClr val="A4A3A4"/>
          </p15:clr>
        </p15:guide>
        <p15:guide id="2" pos="223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785D99"/>
    <a:srgbClr val="6A5288"/>
    <a:srgbClr val="8A71C9"/>
    <a:srgbClr val="E4DEF2"/>
    <a:srgbClr val="FF7C80"/>
    <a:srgbClr val="66CCFF"/>
    <a:srgbClr val="3399FF"/>
    <a:srgbClr val="FF9B9D"/>
    <a:srgbClr val="669900"/>
    <a:srgbClr val="E1F2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928" autoAdjust="0"/>
    <p:restoredTop sz="84465" autoAdjust="0"/>
  </p:normalViewPr>
  <p:slideViewPr>
    <p:cSldViewPr snapToGrid="0">
      <p:cViewPr>
        <p:scale>
          <a:sx n="66" d="100"/>
          <a:sy n="66" d="100"/>
        </p:scale>
        <p:origin x="-1278" y="-252"/>
      </p:cViewPr>
      <p:guideLst>
        <p:guide orient="horz" pos="3427"/>
        <p:guide pos="15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40" d="100"/>
        <a:sy n="140" d="100"/>
      </p:scale>
      <p:origin x="0" y="0"/>
    </p:cViewPr>
  </p:sorterViewPr>
  <p:notesViewPr>
    <p:cSldViewPr snapToGrid="0">
      <p:cViewPr>
        <p:scale>
          <a:sx n="60" d="100"/>
          <a:sy n="60" d="100"/>
        </p:scale>
        <p:origin x="-2838" y="-288"/>
      </p:cViewPr>
      <p:guideLst>
        <p:guide orient="horz" pos="3130"/>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300" name="Rectangle 4"/>
          <p:cNvSpPr>
            <a:spLocks noGrp="1" noChangeArrowheads="1"/>
          </p:cNvSpPr>
          <p:nvPr>
            <p:ph type="ftr" sz="quarter" idx="2"/>
          </p:nvPr>
        </p:nvSpPr>
        <p:spPr bwMode="auto">
          <a:xfrm>
            <a:off x="2386782" y="9441370"/>
            <a:ext cx="2470503" cy="4979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45" tIns="46074" rIns="92145" bIns="46074" numCol="1" anchor="b" anchorCtr="0" compatLnSpc="1">
            <a:prstTxWarp prst="textNoShape">
              <a:avLst/>
            </a:prstTxWarp>
          </a:bodyPr>
          <a:lstStyle>
            <a:lvl1pPr algn="ctr" defTabSz="913929">
              <a:defRPr sz="1300" smtClean="0">
                <a:latin typeface="Century" pitchFamily="18" charset="0"/>
              </a:defRPr>
            </a:lvl1pPr>
          </a:lstStyle>
          <a:p>
            <a:pPr>
              <a:defRPr/>
            </a:pPr>
            <a:endParaRPr lang="en-US" altLang="ja-JP"/>
          </a:p>
        </p:txBody>
      </p:sp>
      <p:sp>
        <p:nvSpPr>
          <p:cNvPr id="11267" name="Text Box 6"/>
          <p:cNvSpPr txBox="1">
            <a:spLocks noChangeArrowheads="1"/>
          </p:cNvSpPr>
          <p:nvPr/>
        </p:nvSpPr>
        <p:spPr bwMode="auto">
          <a:xfrm>
            <a:off x="121776" y="695307"/>
            <a:ext cx="1003119" cy="777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1460" tIns="6158" rIns="51460" bIns="6158"/>
          <a:lstStyle>
            <a:lvl1pPr defTabSz="647700" eaLnBrk="0" hangingPunct="0">
              <a:defRPr kumimoji="1" sz="3600">
                <a:solidFill>
                  <a:schemeClr val="tx1"/>
                </a:solidFill>
                <a:latin typeface="Arial" pitchFamily="34" charset="0"/>
                <a:ea typeface="ＭＳ Ｐゴシック" pitchFamily="50" charset="-128"/>
              </a:defRPr>
            </a:lvl1pPr>
            <a:lvl2pPr marL="776288" indent="-298450" defTabSz="647700" eaLnBrk="0" hangingPunct="0">
              <a:defRPr kumimoji="1" sz="3600">
                <a:solidFill>
                  <a:schemeClr val="tx1"/>
                </a:solidFill>
                <a:latin typeface="Arial" pitchFamily="34" charset="0"/>
                <a:ea typeface="ＭＳ Ｐゴシック" pitchFamily="50" charset="-128"/>
              </a:defRPr>
            </a:lvl2pPr>
            <a:lvl3pPr marL="1193800" indent="-239713" defTabSz="647700" eaLnBrk="0" hangingPunct="0">
              <a:defRPr kumimoji="1" sz="3600">
                <a:solidFill>
                  <a:schemeClr val="tx1"/>
                </a:solidFill>
                <a:latin typeface="Arial" pitchFamily="34" charset="0"/>
                <a:ea typeface="ＭＳ Ｐゴシック" pitchFamily="50" charset="-128"/>
              </a:defRPr>
            </a:lvl3pPr>
            <a:lvl4pPr marL="1670050" indent="-238125" defTabSz="647700" eaLnBrk="0" hangingPunct="0">
              <a:defRPr kumimoji="1" sz="3600">
                <a:solidFill>
                  <a:schemeClr val="tx1"/>
                </a:solidFill>
                <a:latin typeface="Arial" pitchFamily="34" charset="0"/>
                <a:ea typeface="ＭＳ Ｐゴシック" pitchFamily="50" charset="-128"/>
              </a:defRPr>
            </a:lvl4pPr>
            <a:lvl5pPr marL="2147888" indent="-238125" defTabSz="647700" eaLnBrk="0" hangingPunct="0">
              <a:defRPr kumimoji="1" sz="3600">
                <a:solidFill>
                  <a:schemeClr val="tx1"/>
                </a:solidFill>
                <a:latin typeface="Arial" pitchFamily="34" charset="0"/>
                <a:ea typeface="ＭＳ Ｐゴシック" pitchFamily="50" charset="-128"/>
              </a:defRPr>
            </a:lvl5pPr>
            <a:lvl6pPr marL="2605088" indent="-238125" defTabSz="64770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3062288" indent="-238125" defTabSz="64770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519488" indent="-238125" defTabSz="64770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976688" indent="-238125" defTabSz="64770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algn="r" eaLnBrk="1" hangingPunct="1">
              <a:defRPr/>
            </a:pPr>
            <a:endParaRPr lang="ja-JP" altLang="ja-JP" sz="2500"/>
          </a:p>
        </p:txBody>
      </p:sp>
    </p:spTree>
    <p:extLst>
      <p:ext uri="{BB962C8B-B14F-4D97-AF65-F5344CB8AC3E}">
        <p14:creationId xmlns:p14="http://schemas.microsoft.com/office/powerpoint/2010/main" val="39542715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2" y="2"/>
            <a:ext cx="2951512" cy="4979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45" tIns="46074" rIns="92145" bIns="46074" numCol="1" anchor="t" anchorCtr="0" compatLnSpc="1">
            <a:prstTxWarp prst="textNoShape">
              <a:avLst/>
            </a:prstTxWarp>
          </a:bodyPr>
          <a:lstStyle>
            <a:lvl1pPr defTabSz="913929">
              <a:defRPr sz="1300" smtClean="0"/>
            </a:lvl1pPr>
          </a:lstStyle>
          <a:p>
            <a:pPr>
              <a:defRPr/>
            </a:pPr>
            <a:r>
              <a:rPr lang="en-US" altLang="ja-JP"/>
              <a:t>【連 携】</a:t>
            </a:r>
          </a:p>
        </p:txBody>
      </p:sp>
      <p:sp>
        <p:nvSpPr>
          <p:cNvPr id="4099" name="Rectangle 3"/>
          <p:cNvSpPr>
            <a:spLocks noGrp="1" noChangeArrowheads="1"/>
          </p:cNvSpPr>
          <p:nvPr>
            <p:ph type="dt" idx="1"/>
          </p:nvPr>
        </p:nvSpPr>
        <p:spPr bwMode="auto">
          <a:xfrm>
            <a:off x="3852644" y="2"/>
            <a:ext cx="2953034" cy="4979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45" tIns="46074" rIns="92145" bIns="46074" numCol="1" anchor="t" anchorCtr="0" compatLnSpc="1">
            <a:prstTxWarp prst="textNoShape">
              <a:avLst/>
            </a:prstTxWarp>
          </a:bodyPr>
          <a:lstStyle>
            <a:lvl1pPr algn="r" defTabSz="913929">
              <a:defRPr sz="1300" smtClean="0"/>
            </a:lvl1pPr>
          </a:lstStyle>
          <a:p>
            <a:pPr>
              <a:defRPr/>
            </a:pPr>
            <a:endParaRPr lang="en-US" altLang="ja-JP"/>
          </a:p>
        </p:txBody>
      </p:sp>
      <p:sp>
        <p:nvSpPr>
          <p:cNvPr id="65540" name="Rectangle 4"/>
          <p:cNvSpPr>
            <a:spLocks noGrp="1" noRot="1" noChangeAspect="1" noChangeArrowheads="1" noTextEdit="1"/>
          </p:cNvSpPr>
          <p:nvPr>
            <p:ph type="sldImg" idx="2"/>
          </p:nvPr>
        </p:nvSpPr>
        <p:spPr bwMode="auto">
          <a:xfrm>
            <a:off x="927100" y="746125"/>
            <a:ext cx="4968875"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80417" y="4720684"/>
            <a:ext cx="5446369" cy="4472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45" tIns="46074" rIns="92145" bIns="46074"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4102" name="Rectangle 6"/>
          <p:cNvSpPr>
            <a:spLocks noGrp="1" noChangeArrowheads="1"/>
          </p:cNvSpPr>
          <p:nvPr>
            <p:ph type="ftr" sz="quarter" idx="4"/>
          </p:nvPr>
        </p:nvSpPr>
        <p:spPr bwMode="auto">
          <a:xfrm>
            <a:off x="2" y="9438285"/>
            <a:ext cx="2951512" cy="4995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45" tIns="46074" rIns="92145" bIns="46074" numCol="1" anchor="b" anchorCtr="0" compatLnSpc="1">
            <a:prstTxWarp prst="textNoShape">
              <a:avLst/>
            </a:prstTxWarp>
          </a:bodyPr>
          <a:lstStyle>
            <a:lvl1pPr defTabSz="913929">
              <a:defRPr sz="1300" smtClean="0"/>
            </a:lvl1pPr>
          </a:lstStyle>
          <a:p>
            <a:pPr>
              <a:defRPr/>
            </a:pPr>
            <a:endParaRPr lang="en-US" altLang="ja-JP"/>
          </a:p>
        </p:txBody>
      </p:sp>
      <p:sp>
        <p:nvSpPr>
          <p:cNvPr id="4103" name="Rectangle 7"/>
          <p:cNvSpPr>
            <a:spLocks noGrp="1" noChangeArrowheads="1"/>
          </p:cNvSpPr>
          <p:nvPr>
            <p:ph type="sldNum" sz="quarter" idx="5"/>
          </p:nvPr>
        </p:nvSpPr>
        <p:spPr bwMode="auto">
          <a:xfrm>
            <a:off x="3852644" y="9438285"/>
            <a:ext cx="2953034" cy="4995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45" tIns="46074" rIns="92145" bIns="46074" numCol="1" anchor="b" anchorCtr="0" compatLnSpc="1">
            <a:prstTxWarp prst="textNoShape">
              <a:avLst/>
            </a:prstTxWarp>
          </a:bodyPr>
          <a:lstStyle>
            <a:lvl1pPr algn="r" defTabSz="913929">
              <a:defRPr sz="1300" smtClean="0"/>
            </a:lvl1pPr>
          </a:lstStyle>
          <a:p>
            <a:pPr>
              <a:defRPr/>
            </a:pPr>
            <a:fld id="{6BFF1604-1CB3-449B-8D58-E9A2DA43D974}" type="slidenum">
              <a:rPr lang="en-US" altLang="ja-JP"/>
              <a:pPr>
                <a:defRPr/>
              </a:pPr>
              <a:t>‹#›</a:t>
            </a:fld>
            <a:endParaRPr lang="en-US" altLang="ja-JP"/>
          </a:p>
        </p:txBody>
      </p:sp>
    </p:spTree>
    <p:extLst>
      <p:ext uri="{BB962C8B-B14F-4D97-AF65-F5344CB8AC3E}">
        <p14:creationId xmlns:p14="http://schemas.microsoft.com/office/powerpoint/2010/main" val="4068401651"/>
      </p:ext>
    </p:extLst>
  </p:cSld>
  <p:clrMap bg1="lt1" tx1="dk1" bg2="lt2" tx2="dk2" accent1="accent1" accent2="accent2" accent3="accent3" accent4="accent4" accent5="accent5" accent6="accent6" hlink="hlink" folHlink="folHlink"/>
  <p:notesStyle>
    <a:lvl1pPr algn="l" rtl="0" eaLnBrk="0" fontAlgn="base" hangingPunct="0">
      <a:lnSpc>
        <a:spcPct val="130000"/>
      </a:lnSpc>
      <a:spcBef>
        <a:spcPct val="30000"/>
      </a:spcBef>
      <a:spcAft>
        <a:spcPct val="0"/>
      </a:spcAft>
      <a:defRPr kumimoji="1" sz="1200" kern="1200">
        <a:solidFill>
          <a:schemeClr val="tx1"/>
        </a:solidFill>
        <a:latin typeface="ＭＳ 明朝" pitchFamily="17" charset="-128"/>
        <a:ea typeface="ＭＳ Ｐ明朝" pitchFamily="18" charset="-128"/>
        <a:cs typeface="+mn-cs"/>
      </a:defRPr>
    </a:lvl1pPr>
    <a:lvl2pPr marL="457200" algn="l" rtl="0" eaLnBrk="0" fontAlgn="base" hangingPunct="0">
      <a:lnSpc>
        <a:spcPct val="130000"/>
      </a:lnSpc>
      <a:spcBef>
        <a:spcPct val="30000"/>
      </a:spcBef>
      <a:spcAft>
        <a:spcPct val="0"/>
      </a:spcAft>
      <a:defRPr kumimoji="1" sz="1200" kern="1200">
        <a:solidFill>
          <a:schemeClr val="tx1"/>
        </a:solidFill>
        <a:latin typeface="ＭＳ 明朝" pitchFamily="17" charset="-128"/>
        <a:ea typeface="ＭＳ Ｐ明朝" pitchFamily="18" charset="-128"/>
        <a:cs typeface="+mn-cs"/>
      </a:defRPr>
    </a:lvl2pPr>
    <a:lvl3pPr marL="914400" algn="l" rtl="0" eaLnBrk="0" fontAlgn="base" hangingPunct="0">
      <a:lnSpc>
        <a:spcPct val="130000"/>
      </a:lnSpc>
      <a:spcBef>
        <a:spcPct val="30000"/>
      </a:spcBef>
      <a:spcAft>
        <a:spcPct val="0"/>
      </a:spcAft>
      <a:defRPr kumimoji="1" sz="1200" kern="1200">
        <a:solidFill>
          <a:schemeClr val="tx1"/>
        </a:solidFill>
        <a:latin typeface="ＭＳ 明朝" pitchFamily="17" charset="-128"/>
        <a:ea typeface="ＭＳ Ｐ明朝" pitchFamily="18" charset="-128"/>
        <a:cs typeface="+mn-cs"/>
      </a:defRPr>
    </a:lvl3pPr>
    <a:lvl4pPr marL="1371600" algn="l" rtl="0" eaLnBrk="0" fontAlgn="base" hangingPunct="0">
      <a:lnSpc>
        <a:spcPct val="130000"/>
      </a:lnSpc>
      <a:spcBef>
        <a:spcPct val="30000"/>
      </a:spcBef>
      <a:spcAft>
        <a:spcPct val="0"/>
      </a:spcAft>
      <a:defRPr kumimoji="1" sz="1200" kern="1200">
        <a:solidFill>
          <a:schemeClr val="tx1"/>
        </a:solidFill>
        <a:latin typeface="ＭＳ 明朝" pitchFamily="17" charset="-128"/>
        <a:ea typeface="ＭＳ Ｐ明朝" pitchFamily="18" charset="-128"/>
        <a:cs typeface="+mn-cs"/>
      </a:defRPr>
    </a:lvl4pPr>
    <a:lvl5pPr marL="1828800" algn="l" rtl="0" eaLnBrk="0" fontAlgn="base" hangingPunct="0">
      <a:lnSpc>
        <a:spcPct val="130000"/>
      </a:lnSpc>
      <a:spcBef>
        <a:spcPct val="30000"/>
      </a:spcBef>
      <a:spcAft>
        <a:spcPct val="0"/>
      </a:spcAft>
      <a:defRPr kumimoji="1" sz="1200" kern="1200">
        <a:solidFill>
          <a:schemeClr val="tx1"/>
        </a:solidFill>
        <a:latin typeface="ＭＳ 明朝" pitchFamily="17" charset="-128"/>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Tree>
    <p:extLst>
      <p:ext uri="{BB962C8B-B14F-4D97-AF65-F5344CB8AC3E}">
        <p14:creationId xmlns:p14="http://schemas.microsoft.com/office/powerpoint/2010/main" val="12885551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実施計画については、</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 目標達成に向けた具体的な方策について科学的根拠も含めて記載する（他者のスタ</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ッフが、この計画内容をみてあなたと同じケアができるよう具体的に記載する）</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障害された部分だけではなく、もっている力にも着目して観察内容やケア内容などを箇条</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書きする．</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認知症者や家族の希望や意思を最大限に取り入れる</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内容によっては，図や表でわかりやすく示す（例：トイレへの移動時の車いすの位置，</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足の位置など）</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連携・協働する多職種（家族を含む）を記載する</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本人や家族が見て納得できる計画になっているか点検する（“</a:t>
            </a:r>
            <a:r>
              <a:rPr lang="ja-JP" altLang="en-US" dirty="0" err="1" smtClean="0">
                <a:latin typeface="Meiryo UI" panose="020B0604030504040204" pitchFamily="50" charset="-128"/>
                <a:ea typeface="Meiryo UI" panose="020B0604030504040204" pitchFamily="50" charset="-128"/>
                <a:cs typeface="Meiryo UI" panose="020B0604030504040204" pitchFamily="50" charset="-128"/>
              </a:rPr>
              <a:t>～させる</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”など使役形の</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表現は使わない</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p>
          <a:p>
            <a:pPr eaLnBrk="1" hangingPunct="1">
              <a:lnSpc>
                <a:spcPts val="2029"/>
              </a:lnSpc>
              <a:spcBef>
                <a:spcPct val="0"/>
              </a:spcBef>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739"/>
              </a:lnSpc>
              <a:spcBef>
                <a:spcPct val="0"/>
              </a:spcBef>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引用・参考文献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p>
          <a:p>
            <a:pPr eaLnBrk="1" hangingPunct="1">
              <a:lnSpc>
                <a:spcPts val="1739"/>
              </a:lnSpc>
              <a:spcBef>
                <a:spcPct val="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山田律子・井出訓編＝生活機能からみた老年看護過程＋病態・生活機能関連図，医学書院，</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2008</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09663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評価については</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目標の達成度（達成・部分達成・未達成）を判定できるような認知症者の主観的</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データや客観的データを記載する</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主観的・客観的データを踏まえて、実施したことが認知症者の生活にどのように作用した</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のかを考察する</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計画はこれで終了なのか、もしくは修正／追加／継続が必要なのかを検討する</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検討した結果、計画の修正／追加が必要な場合は、日付を明記した上でケア計画に</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変更点を記載する</a:t>
            </a:r>
          </a:p>
          <a:p>
            <a:pPr eaLnBrk="1" hangingPunct="1">
              <a:lnSpc>
                <a:spcPts val="2029"/>
              </a:lnSpc>
              <a:spcBef>
                <a:spcPct val="0"/>
              </a:spcBef>
            </a:pP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これまでの研修内容を踏まえて、自施設における認知症者の事例を用いてケア計画を立案してみよう。</a:t>
            </a:r>
          </a:p>
          <a:p>
            <a:pPr eaLnBrk="1" hangingPunct="1">
              <a:lnSpc>
                <a:spcPts val="2029"/>
              </a:lnSpc>
              <a:spcBef>
                <a:spcPct val="0"/>
              </a:spcBef>
            </a:pP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739"/>
              </a:lnSpc>
              <a:spcBef>
                <a:spcPct val="0"/>
              </a:spcBef>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引用・参考文献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p>
          <a:p>
            <a:pPr eaLnBrk="1" hangingPunct="1">
              <a:lnSpc>
                <a:spcPts val="1739"/>
              </a:lnSpc>
              <a:spcBef>
                <a:spcPct val="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山田律子・井出訓編＝生活機能からみた老年看護過程＋病態・生活機能関連図，医学書院，</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2008</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1314047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急性期領域の認知症ケアに関する課題について</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・環境変化による</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BPSD</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の悪化安静保持困難、転倒・転落、ルート類抜去など）</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・事故防止のための身体拘束</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・常時見守りが出来ないことによる治療継続の困難</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・リスク対応による合併症の併発や倫理面などの問題</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・認知症の診断がついていない患者については、家族の病態理解が得にくく、退院が困難</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・入院治療を終えても、退院や転院が進まない現状（認知症症状の進行、</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ADL</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の低下）</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・家族の受け入れ困難に対しての対策などがある。</a:t>
            </a: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2521633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回復期・慢性期領域の認知症ケアに関する課題について</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 排泄、食事など</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ADL</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は自立できているが、入院や治療に対する理解が得られず、リハビリ</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や服薬のコントロールが図れないなどの治療継続困難</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 離棟、離院などの防止対策、他患者とのトラブル（もの盗り、暴力）、大声を発するなど</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周囲への影響や個室対応も出来ず、現場は疲弊している現状　など</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 生活の保障や倫理的問題</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 嚥下障害への対応策　などがある。</a:t>
            </a: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8289051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725609" y="4720684"/>
            <a:ext cx="5396715" cy="4472471"/>
          </a:xfrm>
        </p:spPr>
        <p:txBody>
          <a:bodyPr lIns="91406" tIns="45702" rIns="91406" bIns="45702"/>
          <a:lstStyle/>
          <a:p>
            <a:pPr>
              <a:lnSpc>
                <a:spcPts val="2029"/>
              </a:lnSpc>
              <a:spcBef>
                <a:spcPts val="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認知症者の情報収集では、聴取により得られた情報だけではなく、関わる医療従事者自身の日々の観察が最も重要になる。認知症者が安全で快適な入院生活を送ることができるように、認知症者のもてる力や生活に影響を及ぼしている症状や状態、それをもたらす加齢変化、生活環境との関連に目を向けて継続的にアセスメントしながら、その人が持つニーズに合わせた保健・医療のマネジメントすることが必要になる。</a:t>
            </a:r>
          </a:p>
          <a:p>
            <a:pPr>
              <a:lnSpc>
                <a:spcPts val="2029"/>
              </a:lnSpc>
              <a:spcBef>
                <a:spcPts val="0"/>
              </a:spcBef>
            </a:pPr>
            <a:r>
              <a:rPr lang="ja-JP" altLang="en-US" dirty="0">
                <a:latin typeface="Meiryo UI" panose="020B0604030504040204" pitchFamily="50" charset="-128"/>
                <a:ea typeface="Meiryo UI" panose="020B0604030504040204" pitchFamily="50" charset="-128"/>
                <a:cs typeface="Meiryo UI" panose="020B0604030504040204" pitchFamily="50" charset="-128"/>
              </a:rPr>
              <a:t>  認知症者のアセスメントは、①多面的、包括的に情報収集し、認知症者を全人的に理解する、②治療可能な健康上の問題を把握する、③認知症者がもっている能力を発揮した生活が送れるように支援する、④個別の課題やニーズを明らかにし、認知症者と家族にとって最も重要なことに焦点を当てた具体的な入院・看護計画を考案する、といった目的で行われる。</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2029"/>
              </a:lnSpc>
            </a:pP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a:lnSpc>
                <a:spcPts val="1739"/>
              </a:lnSpc>
              <a:spcBef>
                <a:spcPts val="0"/>
              </a:spcBef>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引用・参考文献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p>
          <a:p>
            <a:pPr>
              <a:lnSpc>
                <a:spcPts val="1739"/>
              </a:lnSpc>
              <a:spcBef>
                <a:spcPts val="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山田律子・井出訓編＝生活機能からみた老年看護過程＋病態・生活機能関連図，医学書院</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2008</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5578404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者が病棟に入院してきたとき、主に、“今回入院に至るまでの経過”、“既往歴”、“家族歴”、“入院することや医師からの病状および治療方針の説明をどのように受け止めているか”、“入院前の日常生活の様子”、“入院時のバイタル・サインズ”についての情報を収集する。このとき、主に現疾患とその症状に関する情報を重要視しがちである。病態の分析も勿論重要だが、認知症者の療養生活を支えることも医療従事者の重要な役割であることを考えると、入院前に認知症者がどのような生活・人生を送ってきて、いかに活動、休息、食事、排泄、清潔、コミュニケーションをしていたのかという生活行動の情報にも目を向けることも大切にな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739"/>
              </a:lnSpc>
              <a:spcBef>
                <a:spcPct val="0"/>
              </a:spcBef>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引用・参考文献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p>
          <a:p>
            <a:pPr eaLnBrk="1" hangingPunct="1">
              <a:lnSpc>
                <a:spcPts val="1739"/>
              </a:lnSpc>
              <a:spcBef>
                <a:spcPct val="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山田律子・井出訓編＝生活機能からみた老年看護過程＋病態・生活機能関連図，医学書院，</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2008</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6304500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認知症ケアでは、認知症者がたとえ身体合併症を抱えて入院したとしても、身体状況を悪化させたり生活行動を狭小化させたりしないように、以下の</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4</a:t>
            </a:r>
            <a:r>
              <a:rPr lang="ja-JP" altLang="en-US" dirty="0" err="1" smtClean="0">
                <a:latin typeface="Meiryo UI" panose="020B0604030504040204" pitchFamily="50" charset="-128"/>
                <a:ea typeface="Meiryo UI" panose="020B0604030504040204" pitchFamily="50" charset="-128"/>
                <a:cs typeface="Meiryo UI" panose="020B0604030504040204" pitchFamily="50" charset="-128"/>
              </a:rPr>
              <a:t>つの</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視点を大切にする。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①認知症者を「疾患関連</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身体的側面」「心理的側面」「社会的側面」から全人的存在としてとらえる。②生活を営むために不可欠な</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6</a:t>
            </a:r>
            <a:r>
              <a:rPr lang="ja-JP" altLang="en-US" dirty="0" err="1" smtClean="0">
                <a:latin typeface="Meiryo UI" panose="020B0604030504040204" pitchFamily="50" charset="-128"/>
                <a:ea typeface="Meiryo UI" panose="020B0604030504040204" pitchFamily="50" charset="-128"/>
                <a:cs typeface="Meiryo UI" panose="020B0604030504040204" pitchFamily="50" charset="-128"/>
              </a:rPr>
              <a:t>つの</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生活行動「活動」「休息」「食事」「排泄」「身じたく」「コミュニケーション」にみる認知症者のもてる力に着眼する。③生活が拡充するように「生活環境」を整える。④認知症者が築いてきた生活史の道を基盤に、豊かな人生の統合へと向かって歩んでいけるよう支援する、の</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4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点である。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また、認知症ケアでは、個々の認知症者の「豊かさ」と「健康」を目指して、</a:t>
            </a:r>
            <a:r>
              <a:rPr lang="zh-TW" altLang="en-US" dirty="0" smtClean="0">
                <a:latin typeface="Meiryo UI" panose="020B0604030504040204" pitchFamily="50" charset="-128"/>
                <a:ea typeface="Meiryo UI" panose="020B0604030504040204" pitchFamily="50" charset="-128"/>
                <a:cs typeface="Meiryo UI" panose="020B0604030504040204" pitchFamily="50" charset="-128"/>
              </a:rPr>
              <a:t>「疾患関連</a:t>
            </a:r>
            <a:r>
              <a:rPr lang="en-US" altLang="zh-TW" dirty="0" smtClean="0">
                <a:latin typeface="Meiryo UI" panose="020B0604030504040204" pitchFamily="50" charset="-128"/>
                <a:ea typeface="Meiryo UI" panose="020B0604030504040204" pitchFamily="50" charset="-128"/>
                <a:cs typeface="Meiryo UI" panose="020B0604030504040204" pitchFamily="50" charset="-128"/>
              </a:rPr>
              <a:t>/</a:t>
            </a:r>
            <a:r>
              <a:rPr lang="zh-TW" altLang="en-US" dirty="0" smtClean="0">
                <a:latin typeface="Meiryo UI" panose="020B0604030504040204" pitchFamily="50" charset="-128"/>
                <a:ea typeface="Meiryo UI" panose="020B0604030504040204" pitchFamily="50" charset="-128"/>
                <a:cs typeface="Meiryo UI" panose="020B0604030504040204" pitchFamily="50" charset="-128"/>
              </a:rPr>
              <a:t>身体的側面」「心理的側面」「社会的側面」</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の要素を反映しながら、生活行動の拡がりをもてるよう生活環境を整えていくことが重要となる。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739"/>
              </a:lnSpc>
              <a:spcBef>
                <a:spcPct val="0"/>
              </a:spcBef>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引用・参考文献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p>
          <a:p>
            <a:pPr eaLnBrk="1" hangingPunct="1">
              <a:lnSpc>
                <a:spcPts val="1739"/>
              </a:lnSpc>
              <a:spcBef>
                <a:spcPct val="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山田律子・井出訓編＝生活機能からみた老年看護過程＋病態・生活機能関連図，医学書院，</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2008</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0382480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認知症者のアセスメントに必要な情報はスライドの通りである。</a:t>
            </a:r>
          </a:p>
        </p:txBody>
      </p:sp>
    </p:spTree>
    <p:extLst>
      <p:ext uri="{BB962C8B-B14F-4D97-AF65-F5344CB8AC3E}">
        <p14:creationId xmlns:p14="http://schemas.microsoft.com/office/powerpoint/2010/main" val="6323697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認知症者は自分の思いを言葉で上手に表現できなくても、・表情や行動で意思表示をする力がある。心身徴候のわずかな変化や、表情や身ぶりによるサインを見逃さず“認知症者が望む生活”は何かを見いだす観察力と読解力が認知症者にかかわる看護師には求められている。日常生活が円滑に営めないのならば、それはなぜなのか、疾患や障害など“身体的要因”によるものなのか、それとも“心理的要因”や“社会的要因”によるものなのか、それらの要因と認知症者を取り巻く環境との関連のなかから、認知症者の日常生活にどのように影響しているのかを分析して、具体的な看護計画を考案す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739"/>
              </a:lnSpc>
              <a:spcBef>
                <a:spcPct val="0"/>
              </a:spcBef>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引用・参考文献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p>
          <a:p>
            <a:pPr eaLnBrk="1" hangingPunct="1">
              <a:lnSpc>
                <a:spcPts val="1739"/>
              </a:lnSpc>
              <a:spcBef>
                <a:spcPct val="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山田律子・井出訓編＝生活機能からみた老年看護過程＋病態・生活機能関連図，医学書院，</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2008</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4779036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スライド イメージ プレースホルダ 1"/>
          <p:cNvSpPr>
            <a:spLocks noGrp="1" noRot="1" noChangeAspect="1" noTextEdit="1"/>
          </p:cNvSpPr>
          <p:nvPr>
            <p:ph type="sldImg"/>
          </p:nvPr>
        </p:nvSpPr>
        <p:spPr>
          <a:xfrm>
            <a:off x="923925" y="746125"/>
            <a:ext cx="4964113" cy="3724275"/>
          </a:xfrm>
          <a:ln/>
        </p:spPr>
      </p:sp>
      <p:sp>
        <p:nvSpPr>
          <p:cNvPr id="150531" name="ノート プレースホルダ 2"/>
          <p:cNvSpPr>
            <a:spLocks noGrp="1"/>
          </p:cNvSpPr>
          <p:nvPr>
            <p:ph type="body" idx="1"/>
          </p:nvPr>
        </p:nvSpPr>
        <p:spPr>
          <a:xfrm>
            <a:off x="681938" y="4720684"/>
            <a:ext cx="5443325" cy="4472471"/>
          </a:xfrm>
        </p:spPr>
        <p:txBody>
          <a:bodyPr lIns="91406" tIns="45702" rIns="91406" bIns="45702"/>
          <a:lstStyle/>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ケア目標は、次の点に留意して考案する。</a:t>
            </a: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・認知症者が主語となるように表現する</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例）</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尿意があるときはトイレへ誘導する</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 尿意があるときはトイレで排尿できる</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・客観的に評価できるように表現する（例：時間の計測等）</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例） </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姿勢が崩れない</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 座位時，</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15</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分以上姿勢が崩れない</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・１つの目標に２つ以上の要素を盛り込まない</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例）</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移乗動作が安定し、尿失禁の回数が減る</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1)</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移乗動作が安全に行える</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2)</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日中の尿失禁回数が減る（現在、日中</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2</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3</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回程）</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・評価日</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中間評価・最終評価</a:t>
            </a:r>
            <a:r>
              <a:rPr lang="en-US" altLang="ja-JP"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を記入する</a:t>
            </a:r>
          </a:p>
          <a:p>
            <a:pPr eaLnBrk="1" hangingPunct="1">
              <a:lnSpc>
                <a:spcPts val="2029"/>
              </a:lnSpc>
              <a:spcBef>
                <a:spcPct val="0"/>
              </a:spcBef>
            </a:pPr>
            <a:r>
              <a:rPr lang="ja-JP" altLang="en-US" dirty="0" smtClean="0">
                <a:latin typeface="Meiryo UI" panose="020B0604030504040204" pitchFamily="50" charset="-128"/>
                <a:ea typeface="Meiryo UI" panose="020B0604030504040204" pitchFamily="50" charset="-128"/>
                <a:cs typeface="Meiryo UI" panose="020B0604030504040204" pitchFamily="50" charset="-128"/>
              </a:rPr>
              <a:t>・ケアを実施した結果，変化・維持が期待できる内容にする</a:t>
            </a:r>
          </a:p>
          <a:p>
            <a:pPr eaLnBrk="1" hangingPunct="1">
              <a:lnSpc>
                <a:spcPts val="2029"/>
              </a:lnSpc>
              <a:spcBef>
                <a:spcPct val="0"/>
              </a:spcBef>
            </a:pP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1739"/>
              </a:lnSpc>
              <a:spcBef>
                <a:spcPct val="0"/>
              </a:spcBef>
            </a:pP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引用・参考文献</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a:t>
            </a:r>
          </a:p>
          <a:p>
            <a:pPr eaLnBrk="1" hangingPunct="1">
              <a:lnSpc>
                <a:spcPts val="1739"/>
              </a:lnSpc>
              <a:spcBef>
                <a:spcPct val="0"/>
              </a:spcBef>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山田律子・井出訓編＝生活機能からみた老年看護過程＋病態・生活機能関連図，医学書院，</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2008</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lnSpc>
                <a:spcPts val="2029"/>
              </a:lnSpc>
              <a:spcBef>
                <a:spcPct val="0"/>
              </a:spcBef>
            </a:pPr>
            <a:endParaRPr lang="ja-JP" altLang="en-US" dirty="0" smtClean="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605531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r>
              <a:rPr lang="en-US" altLang="zh-TW" smtClean="0">
                <a:solidFill>
                  <a:prstClr val="black">
                    <a:tint val="75000"/>
                  </a:prstClr>
                </a:solidFill>
              </a:rPr>
              <a:t>25</a:t>
            </a:r>
            <a:r>
              <a:rPr lang="zh-TW" altLang="en-US" smtClean="0">
                <a:solidFill>
                  <a:prstClr val="black">
                    <a:tint val="75000"/>
                  </a:prstClr>
                </a:solidFill>
              </a:rPr>
              <a:t>年度 報告書版</a:t>
            </a: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4624CD1E-4861-483E-850D-67F2A8D0B1D1}" type="slidenum">
              <a:rPr lang="ja-JP" altLang="en-US">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91472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r>
              <a:rPr lang="en-US" altLang="zh-TW" smtClean="0">
                <a:solidFill>
                  <a:prstClr val="black">
                    <a:tint val="75000"/>
                  </a:prstClr>
                </a:solidFill>
              </a:rPr>
              <a:t>25</a:t>
            </a:r>
            <a:r>
              <a:rPr lang="zh-TW" altLang="en-US" smtClean="0">
                <a:solidFill>
                  <a:prstClr val="black">
                    <a:tint val="75000"/>
                  </a:prstClr>
                </a:solidFill>
              </a:rPr>
              <a:t>年度 報告書版</a:t>
            </a: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4624CD1E-4861-483E-850D-67F2A8D0B1D1}" type="slidenum">
              <a:rPr lang="ja-JP" altLang="en-US">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73725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r>
              <a:rPr lang="en-US" altLang="zh-TW" smtClean="0">
                <a:solidFill>
                  <a:prstClr val="black">
                    <a:tint val="75000"/>
                  </a:prstClr>
                </a:solidFill>
              </a:rPr>
              <a:t>25</a:t>
            </a:r>
            <a:r>
              <a:rPr lang="zh-TW" altLang="en-US" smtClean="0">
                <a:solidFill>
                  <a:prstClr val="black">
                    <a:tint val="75000"/>
                  </a:prstClr>
                </a:solidFill>
              </a:rPr>
              <a:t>年度 報告書版</a:t>
            </a: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4624CD1E-4861-483E-850D-67F2A8D0B1D1}" type="slidenum">
              <a:rPr lang="ja-JP" altLang="en-US">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69819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r>
              <a:rPr lang="en-US" altLang="zh-TW" smtClean="0">
                <a:solidFill>
                  <a:prstClr val="black">
                    <a:tint val="75000"/>
                  </a:prstClr>
                </a:solidFill>
              </a:rPr>
              <a:t>25</a:t>
            </a:r>
            <a:r>
              <a:rPr lang="zh-TW" altLang="en-US" smtClean="0">
                <a:solidFill>
                  <a:prstClr val="black">
                    <a:tint val="75000"/>
                  </a:prstClr>
                </a:solidFill>
              </a:rPr>
              <a:t>年度 報告書版</a:t>
            </a: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4624CD1E-4861-483E-850D-67F2A8D0B1D1}" type="slidenum">
              <a:rPr lang="ja-JP" altLang="en-US">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78440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r>
              <a:rPr lang="en-US" altLang="zh-TW" smtClean="0">
                <a:solidFill>
                  <a:prstClr val="black">
                    <a:tint val="75000"/>
                  </a:prstClr>
                </a:solidFill>
              </a:rPr>
              <a:t>25</a:t>
            </a:r>
            <a:r>
              <a:rPr lang="zh-TW" altLang="en-US" smtClean="0">
                <a:solidFill>
                  <a:prstClr val="black">
                    <a:tint val="75000"/>
                  </a:prstClr>
                </a:solidFill>
              </a:rPr>
              <a:t>年度 報告書版</a:t>
            </a:r>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4624CD1E-4861-483E-850D-67F2A8D0B1D1}" type="slidenum">
              <a:rPr lang="ja-JP" altLang="en-US">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10829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r>
              <a:rPr lang="en-US" altLang="zh-TW" smtClean="0">
                <a:solidFill>
                  <a:prstClr val="black">
                    <a:tint val="75000"/>
                  </a:prstClr>
                </a:solidFill>
              </a:rPr>
              <a:t>25</a:t>
            </a:r>
            <a:r>
              <a:rPr lang="zh-TW" altLang="en-US" smtClean="0">
                <a:solidFill>
                  <a:prstClr val="black">
                    <a:tint val="75000"/>
                  </a:prstClr>
                </a:solidFill>
              </a:rPr>
              <a:t>年度 報告書版</a:t>
            </a:r>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4624CD1E-4861-483E-850D-67F2A8D0B1D1}" type="slidenum">
              <a:rPr lang="ja-JP" altLang="en-US">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46887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r>
              <a:rPr lang="en-US" altLang="zh-TW" smtClean="0">
                <a:solidFill>
                  <a:prstClr val="black">
                    <a:tint val="75000"/>
                  </a:prstClr>
                </a:solidFill>
              </a:rPr>
              <a:t>25</a:t>
            </a:r>
            <a:r>
              <a:rPr lang="zh-TW" altLang="en-US" smtClean="0">
                <a:solidFill>
                  <a:prstClr val="black">
                    <a:tint val="75000"/>
                  </a:prstClr>
                </a:solidFill>
              </a:rPr>
              <a:t>年度 報告書版</a:t>
            </a:r>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4624CD1E-4861-483E-850D-67F2A8D0B1D1}" type="slidenum">
              <a:rPr lang="ja-JP" altLang="en-US">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046984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r>
              <a:rPr lang="en-US" altLang="zh-TW" smtClean="0">
                <a:solidFill>
                  <a:prstClr val="black">
                    <a:tint val="75000"/>
                  </a:prstClr>
                </a:solidFill>
              </a:rPr>
              <a:t>25</a:t>
            </a:r>
            <a:r>
              <a:rPr lang="zh-TW" altLang="en-US" smtClean="0">
                <a:solidFill>
                  <a:prstClr val="black">
                    <a:tint val="75000"/>
                  </a:prstClr>
                </a:solidFill>
              </a:rPr>
              <a:t>年度 報告書版</a:t>
            </a:r>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4624CD1E-4861-483E-850D-67F2A8D0B1D1}" type="slidenum">
              <a:rPr lang="ja-JP" altLang="en-US">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17938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r>
              <a:rPr lang="en-US" altLang="zh-TW" smtClean="0">
                <a:solidFill>
                  <a:prstClr val="black">
                    <a:tint val="75000"/>
                  </a:prstClr>
                </a:solidFill>
              </a:rPr>
              <a:t>25</a:t>
            </a:r>
            <a:r>
              <a:rPr lang="zh-TW" altLang="en-US" smtClean="0">
                <a:solidFill>
                  <a:prstClr val="black">
                    <a:tint val="75000"/>
                  </a:prstClr>
                </a:solidFill>
              </a:rPr>
              <a:t>年度 報告書版</a:t>
            </a:r>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4624CD1E-4861-483E-850D-67F2A8D0B1D1}" type="slidenum">
              <a:rPr lang="ja-JP" altLang="en-US">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98625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r>
              <a:rPr lang="en-US" altLang="zh-TW" smtClean="0">
                <a:solidFill>
                  <a:prstClr val="black">
                    <a:tint val="75000"/>
                  </a:prstClr>
                </a:solidFill>
              </a:rPr>
              <a:t>25</a:t>
            </a:r>
            <a:r>
              <a:rPr lang="zh-TW" altLang="en-US" smtClean="0">
                <a:solidFill>
                  <a:prstClr val="black">
                    <a:tint val="75000"/>
                  </a:prstClr>
                </a:solidFill>
              </a:rPr>
              <a:t>年度 報告書版</a:t>
            </a:r>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4624CD1E-4861-483E-850D-67F2A8D0B1D1}" type="slidenum">
              <a:rPr lang="ja-JP" altLang="en-US">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58696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r>
              <a:rPr lang="en-US" altLang="zh-TW" smtClean="0">
                <a:solidFill>
                  <a:prstClr val="black">
                    <a:tint val="75000"/>
                  </a:prstClr>
                </a:solidFill>
              </a:rPr>
              <a:t>25</a:t>
            </a:r>
            <a:r>
              <a:rPr lang="zh-TW" altLang="en-US" smtClean="0">
                <a:solidFill>
                  <a:prstClr val="black">
                    <a:tint val="75000"/>
                  </a:prstClr>
                </a:solidFill>
              </a:rPr>
              <a:t>年度 報告書版</a:t>
            </a:r>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4624CD1E-4861-483E-850D-67F2A8D0B1D1}" type="slidenum">
              <a:rPr lang="ja-JP" altLang="en-US">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945422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endParaRPr lang="ja-JP" altLang="en-US" smtClean="0">
              <a:solidFill>
                <a:prstClr val="black">
                  <a:tint val="75000"/>
                </a:prstClr>
              </a:solidFill>
              <a:latin typeface="Calibri"/>
              <a:ea typeface="ＭＳ Ｐゴシック"/>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r>
              <a:rPr lang="en-US" altLang="zh-TW" smtClean="0">
                <a:solidFill>
                  <a:prstClr val="black">
                    <a:tint val="75000"/>
                  </a:prstClr>
                </a:solidFill>
                <a:latin typeface="Calibri"/>
                <a:ea typeface="ＭＳ Ｐゴシック"/>
              </a:rPr>
              <a:t>25</a:t>
            </a:r>
            <a:r>
              <a:rPr lang="zh-TW" altLang="en-US" smtClean="0">
                <a:solidFill>
                  <a:prstClr val="black">
                    <a:tint val="75000"/>
                  </a:prstClr>
                </a:solidFill>
                <a:latin typeface="Calibri"/>
                <a:ea typeface="ＭＳ Ｐゴシック"/>
              </a:rPr>
              <a:t>年度 報告書版</a:t>
            </a:r>
            <a:endParaRPr lang="ja-JP" altLang="en-US" smtClean="0">
              <a:solidFill>
                <a:prstClr val="black">
                  <a:tint val="75000"/>
                </a:prstClr>
              </a:solidFill>
              <a:latin typeface="Calibri"/>
              <a:ea typeface="ＭＳ Ｐゴシック"/>
            </a:endParaRP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4624CD1E-4861-483E-850D-67F2A8D0B1D1}" type="slidenum">
              <a:rPr lang="ja-JP" altLang="en-US" smtClean="0">
                <a:solidFill>
                  <a:prstClr val="black">
                    <a:tint val="75000"/>
                  </a:prstClr>
                </a:solidFill>
                <a:latin typeface="Calibri"/>
                <a:ea typeface="ＭＳ Ｐゴシック"/>
              </a:rPr>
              <a:pPr fontAlgn="auto">
                <a:spcBef>
                  <a:spcPts val="0"/>
                </a:spcBef>
                <a:spcAft>
                  <a:spcPts val="0"/>
                </a:spcAft>
              </a:pPr>
              <a:t>‹#›</a:t>
            </a:fld>
            <a:endParaRPr lang="ja-JP" altLang="en-US" smtClean="0">
              <a:solidFill>
                <a:prstClr val="black">
                  <a:tint val="75000"/>
                </a:prstClr>
              </a:solidFill>
              <a:latin typeface="Calibri"/>
              <a:ea typeface="ＭＳ Ｐゴシック"/>
            </a:endParaRPr>
          </a:p>
        </p:txBody>
      </p:sp>
    </p:spTree>
    <p:extLst>
      <p:ext uri="{BB962C8B-B14F-4D97-AF65-F5344CB8AC3E}">
        <p14:creationId xmlns:p14="http://schemas.microsoft.com/office/powerpoint/2010/main" val="1330085463"/>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1569492" y="751756"/>
            <a:ext cx="6578831" cy="5377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936" tIns="41468" rIns="82936" bIns="41468" anchor="b">
            <a:spAutoFit/>
          </a:bodyPr>
          <a:lstStyle>
            <a:lvl1pPr defTabSz="908050" eaLnBrk="0" hangingPunct="0">
              <a:defRPr kumimoji="1" sz="3600">
                <a:solidFill>
                  <a:schemeClr val="tx1"/>
                </a:solidFill>
                <a:latin typeface="Arial" pitchFamily="34" charset="0"/>
                <a:ea typeface="ＭＳ Ｐゴシック" pitchFamily="50" charset="-128"/>
              </a:defRPr>
            </a:lvl1pPr>
            <a:lvl2pPr marL="742950" indent="-285750" defTabSz="908050" eaLnBrk="0" hangingPunct="0">
              <a:defRPr kumimoji="1" sz="3600">
                <a:solidFill>
                  <a:schemeClr val="tx1"/>
                </a:solidFill>
                <a:latin typeface="Arial" pitchFamily="34" charset="0"/>
                <a:ea typeface="ＭＳ Ｐゴシック" pitchFamily="50" charset="-128"/>
              </a:defRPr>
            </a:lvl2pPr>
            <a:lvl3pPr marL="1143000" indent="-228600" defTabSz="908050" eaLnBrk="0" hangingPunct="0">
              <a:defRPr kumimoji="1" sz="3600">
                <a:solidFill>
                  <a:schemeClr val="tx1"/>
                </a:solidFill>
                <a:latin typeface="Arial" pitchFamily="34" charset="0"/>
                <a:ea typeface="ＭＳ Ｐゴシック" pitchFamily="50" charset="-128"/>
              </a:defRPr>
            </a:lvl3pPr>
            <a:lvl4pPr marL="1600200" indent="-228600" defTabSz="908050" eaLnBrk="0" hangingPunct="0">
              <a:defRPr kumimoji="1" sz="3600">
                <a:solidFill>
                  <a:schemeClr val="tx1"/>
                </a:solidFill>
                <a:latin typeface="Arial" pitchFamily="34" charset="0"/>
                <a:ea typeface="ＭＳ Ｐゴシック" pitchFamily="50" charset="-128"/>
              </a:defRPr>
            </a:lvl4pPr>
            <a:lvl5pPr marL="2057400" indent="-228600" defTabSz="908050" eaLnBrk="0" hangingPunct="0">
              <a:defRPr kumimoji="1" sz="3600">
                <a:solidFill>
                  <a:schemeClr val="tx1"/>
                </a:solidFill>
                <a:latin typeface="Arial" pitchFamily="34" charset="0"/>
                <a:ea typeface="ＭＳ Ｐゴシック" pitchFamily="50" charset="-128"/>
              </a:defRPr>
            </a:lvl5pPr>
            <a:lvl6pPr marL="25146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6pPr>
            <a:lvl7pPr marL="29718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7pPr>
            <a:lvl8pPr marL="34290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8pPr>
            <a:lvl9pPr marL="3886200" indent="-228600" defTabSz="908050" eaLnBrk="0" fontAlgn="base" hangingPunct="0">
              <a:spcBef>
                <a:spcPct val="0"/>
              </a:spcBef>
              <a:spcAft>
                <a:spcPct val="0"/>
              </a:spcAft>
              <a:defRPr kumimoji="1" sz="3600">
                <a:solidFill>
                  <a:schemeClr val="tx1"/>
                </a:solidFill>
                <a:latin typeface="Arial" pitchFamily="34" charset="0"/>
                <a:ea typeface="ＭＳ Ｐゴシック" pitchFamily="50" charset="-128"/>
              </a:defRPr>
            </a:lvl9pPr>
          </a:lstStyle>
          <a:p>
            <a:pPr eaLnBrk="1" hangingPunct="1">
              <a:spcBef>
                <a:spcPts val="2400"/>
              </a:spcBef>
            </a:pPr>
            <a:r>
              <a:rPr lang="ja-JP" altLang="en-US"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 </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a:t>
            </a:r>
            <a:r>
              <a:rPr lang="en-US" altLang="ja-JP" sz="2400" b="1" u="sng"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 </a:t>
            </a:r>
            <a:r>
              <a:rPr lang="ja-JP" altLang="en-US" sz="2400" b="1" i="1" u="sng" dirty="0" smtClean="0">
                <a:solidFill>
                  <a:schemeClr val="tx1">
                    <a:lumMod val="65000"/>
                    <a:lumOff val="35000"/>
                  </a:schemeClr>
                </a:solidFill>
                <a:latin typeface="Meiryo UI" pitchFamily="50" charset="-128"/>
                <a:ea typeface="Meiryo UI" pitchFamily="50" charset="-128"/>
                <a:cs typeface="Meiryo UI" pitchFamily="50" charset="-128"/>
              </a:rPr>
              <a:t>基本知識 編</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180</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分</a:t>
            </a:r>
            <a:r>
              <a:rPr lang="ja-JP" altLang="en-US" sz="2400" b="1" u="sng" dirty="0">
                <a:solidFill>
                  <a:schemeClr val="tx1">
                    <a:lumMod val="65000"/>
                    <a:lumOff val="35000"/>
                  </a:schemeClr>
                </a:solidFill>
                <a:latin typeface="Meiryo UI" pitchFamily="50" charset="-128"/>
                <a:ea typeface="Meiryo UI" pitchFamily="50" charset="-128"/>
                <a:cs typeface="Meiryo UI" pitchFamily="50" charset="-128"/>
              </a:rPr>
              <a:t>）</a:t>
            </a:r>
          </a:p>
          <a:p>
            <a:pPr eaLnBrk="1" hangingPunct="1">
              <a:spcBef>
                <a:spcPts val="2400"/>
              </a:spcBef>
            </a:pPr>
            <a:r>
              <a:rPr lang="ja-JP" altLang="en-US" sz="2400" b="1" u="sng" dirty="0" smtClean="0">
                <a:solidFill>
                  <a:srgbClr val="785D99"/>
                </a:solidFill>
                <a:latin typeface="Meiryo UI" pitchFamily="50" charset="-128"/>
                <a:ea typeface="Meiryo UI" pitchFamily="50" charset="-128"/>
                <a:cs typeface="Meiryo UI" pitchFamily="50" charset="-128"/>
              </a:rPr>
              <a:t> </a:t>
            </a:r>
            <a:r>
              <a:rPr lang="en-US" altLang="ja-JP" sz="2400" b="1" u="sng" dirty="0" smtClean="0">
                <a:solidFill>
                  <a:srgbClr val="785D99"/>
                </a:solidFill>
                <a:latin typeface="Trebuchet MS" panose="020B0603020202020204" pitchFamily="34" charset="0"/>
                <a:ea typeface="Meiryo UI" pitchFamily="50" charset="-128"/>
                <a:cs typeface="Meiryo UI" pitchFamily="50" charset="-128"/>
              </a:rPr>
              <a:t>2</a:t>
            </a:r>
            <a:r>
              <a:rPr lang="en-US" altLang="ja-JP" sz="2400" b="1" u="sng" dirty="0" smtClean="0">
                <a:solidFill>
                  <a:srgbClr val="785D99"/>
                </a:solidFill>
                <a:latin typeface="Meiryo UI" pitchFamily="50" charset="-128"/>
                <a:ea typeface="Meiryo UI" pitchFamily="50" charset="-128"/>
                <a:cs typeface="Meiryo UI" pitchFamily="50" charset="-128"/>
              </a:rPr>
              <a:t>.</a:t>
            </a:r>
            <a:r>
              <a:rPr lang="ja-JP" altLang="en-US" sz="2400" b="1" u="sng" dirty="0" smtClean="0">
                <a:solidFill>
                  <a:srgbClr val="785D99"/>
                </a:solidFill>
                <a:latin typeface="Meiryo UI" pitchFamily="50" charset="-128"/>
                <a:ea typeface="Meiryo UI" pitchFamily="50" charset="-128"/>
                <a:cs typeface="Meiryo UI" pitchFamily="50" charset="-128"/>
              </a:rPr>
              <a:t> </a:t>
            </a:r>
            <a:r>
              <a:rPr lang="ja-JP" altLang="en-US" sz="2400" b="1" i="1" u="sng" dirty="0" smtClean="0">
                <a:solidFill>
                  <a:srgbClr val="785D99"/>
                </a:solidFill>
                <a:latin typeface="Meiryo UI" pitchFamily="50" charset="-128"/>
                <a:ea typeface="Meiryo UI" pitchFamily="50" charset="-128"/>
                <a:cs typeface="Meiryo UI" pitchFamily="50" charset="-128"/>
              </a:rPr>
              <a:t>対応力向上</a:t>
            </a:r>
            <a:r>
              <a:rPr lang="ja-JP" altLang="en-US" sz="2400" b="1" i="1" u="sng" dirty="0">
                <a:solidFill>
                  <a:srgbClr val="785D99"/>
                </a:solidFill>
                <a:latin typeface="Meiryo UI" pitchFamily="50" charset="-128"/>
                <a:ea typeface="Meiryo UI" pitchFamily="50" charset="-128"/>
                <a:cs typeface="Meiryo UI" pitchFamily="50" charset="-128"/>
              </a:rPr>
              <a:t> </a:t>
            </a:r>
            <a:r>
              <a:rPr lang="ja-JP" altLang="en-US" sz="2400" b="1" u="sng" dirty="0" smtClean="0">
                <a:solidFill>
                  <a:srgbClr val="785D99"/>
                </a:solidFill>
                <a:latin typeface="Meiryo UI" pitchFamily="50" charset="-128"/>
                <a:ea typeface="Meiryo UI" pitchFamily="50" charset="-128"/>
                <a:cs typeface="Meiryo UI" pitchFamily="50" charset="-128"/>
              </a:rPr>
              <a:t>編（</a:t>
            </a:r>
            <a:r>
              <a:rPr lang="en-US" altLang="ja-JP" sz="2400" b="1" u="sng" dirty="0">
                <a:solidFill>
                  <a:srgbClr val="785D99"/>
                </a:solidFill>
                <a:latin typeface="Trebuchet MS" panose="020B0603020202020204" pitchFamily="34" charset="0"/>
                <a:ea typeface="Meiryo UI" pitchFamily="50" charset="-128"/>
                <a:cs typeface="Meiryo UI" pitchFamily="50" charset="-128"/>
              </a:rPr>
              <a:t>48</a:t>
            </a:r>
            <a:r>
              <a:rPr lang="en-US" altLang="ja-JP" sz="2400" b="1" u="sng" dirty="0" smtClean="0">
                <a:solidFill>
                  <a:srgbClr val="785D99"/>
                </a:solidFill>
                <a:latin typeface="Trebuchet MS" panose="020B0603020202020204" pitchFamily="34" charset="0"/>
                <a:ea typeface="Meiryo UI" pitchFamily="50" charset="-128"/>
                <a:cs typeface="Meiryo UI" pitchFamily="50" charset="-128"/>
              </a:rPr>
              <a:t>0</a:t>
            </a:r>
            <a:r>
              <a:rPr lang="ja-JP" altLang="en-US" sz="2100" b="1" u="sng" dirty="0">
                <a:solidFill>
                  <a:srgbClr val="785D99"/>
                </a:solidFill>
                <a:latin typeface="Meiryo UI" pitchFamily="50" charset="-128"/>
                <a:ea typeface="Meiryo UI" pitchFamily="50" charset="-128"/>
                <a:cs typeface="Meiryo UI" pitchFamily="50" charset="-128"/>
              </a:rPr>
              <a:t>分</a:t>
            </a:r>
            <a:r>
              <a:rPr lang="ja-JP" altLang="en-US" sz="2400" b="1" u="sng" dirty="0" smtClean="0">
                <a:solidFill>
                  <a:srgbClr val="785D99"/>
                </a:solidFill>
                <a:latin typeface="Meiryo UI" pitchFamily="50" charset="-128"/>
                <a:ea typeface="Meiryo UI" pitchFamily="50" charset="-128"/>
                <a:cs typeface="Meiryo UI" pitchFamily="50" charset="-128"/>
              </a:rPr>
              <a:t>）</a:t>
            </a:r>
            <a:endParaRPr lang="en-US" altLang="ja-JP" sz="2400" b="1" u="sng" dirty="0" smtClean="0">
              <a:solidFill>
                <a:srgbClr val="785D99"/>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認知症</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2</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せん妄</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3</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地域連携</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1800"/>
              </a:spcBef>
              <a:spcAft>
                <a:spcPts val="1200"/>
              </a:spcAft>
            </a:pPr>
            <a:r>
              <a:rPr lang="ja-JP" altLang="en-US" sz="2800" b="1" dirty="0">
                <a:solidFill>
                  <a:srgbClr val="785D99"/>
                </a:solidFill>
                <a:latin typeface="Meiryo UI" pitchFamily="50" charset="-128"/>
                <a:ea typeface="Meiryo UI" pitchFamily="50" charset="-128"/>
                <a:cs typeface="Meiryo UI" pitchFamily="50" charset="-128"/>
              </a:rPr>
              <a:t> </a:t>
            </a:r>
            <a:r>
              <a:rPr lang="ja-JP" altLang="en-US" sz="2800" b="1" dirty="0" smtClean="0">
                <a:solidFill>
                  <a:srgbClr val="785D99"/>
                </a:solidFill>
                <a:latin typeface="Meiryo UI" pitchFamily="50" charset="-128"/>
                <a:ea typeface="Meiryo UI" pitchFamily="50" charset="-128"/>
                <a:cs typeface="Meiryo UI" pitchFamily="50" charset="-128"/>
              </a:rPr>
              <a:t>  </a:t>
            </a:r>
            <a:r>
              <a:rPr lang="en-US" altLang="ja-JP" sz="2800" b="1" dirty="0" smtClean="0">
                <a:solidFill>
                  <a:srgbClr val="785D99"/>
                </a:solidFill>
                <a:latin typeface="Meiryo UI" pitchFamily="50" charset="-128"/>
                <a:ea typeface="Meiryo UI" pitchFamily="50" charset="-128"/>
                <a:cs typeface="Meiryo UI" pitchFamily="50" charset="-128"/>
              </a:rPr>
              <a:t>(</a:t>
            </a:r>
            <a:r>
              <a:rPr lang="en-US" altLang="ja-JP" sz="2800" b="1" dirty="0" smtClean="0">
                <a:solidFill>
                  <a:srgbClr val="785D99"/>
                </a:solidFill>
                <a:latin typeface="Trebuchet MS" panose="020B0603020202020204" pitchFamily="34" charset="0"/>
                <a:ea typeface="Meiryo UI" pitchFamily="50" charset="-128"/>
                <a:cs typeface="Meiryo UI" pitchFamily="50" charset="-128"/>
              </a:rPr>
              <a:t>4</a:t>
            </a:r>
            <a:r>
              <a:rPr lang="en-US" altLang="ja-JP" sz="2800" b="1" dirty="0" smtClean="0">
                <a:solidFill>
                  <a:srgbClr val="785D99"/>
                </a:solidFill>
                <a:latin typeface="Meiryo UI" pitchFamily="50" charset="-128"/>
                <a:ea typeface="Meiryo UI" pitchFamily="50" charset="-128"/>
                <a:cs typeface="Meiryo UI" pitchFamily="50" charset="-128"/>
              </a:rPr>
              <a:t>)</a:t>
            </a:r>
            <a:r>
              <a:rPr lang="ja-JP" altLang="en-US" sz="2800" b="1" dirty="0" smtClean="0">
                <a:solidFill>
                  <a:srgbClr val="785D99"/>
                </a:solidFill>
                <a:latin typeface="Meiryo UI" pitchFamily="50" charset="-128"/>
                <a:ea typeface="Meiryo UI" pitchFamily="50" charset="-128"/>
                <a:cs typeface="Meiryo UI" pitchFamily="50" charset="-128"/>
              </a:rPr>
              <a:t> 事例検討</a:t>
            </a:r>
            <a:r>
              <a:rPr lang="en-US" altLang="ja-JP" sz="2800" b="1" dirty="0" smtClean="0">
                <a:solidFill>
                  <a:srgbClr val="785D99"/>
                </a:solidFill>
                <a:latin typeface="Meiryo UI" pitchFamily="50" charset="-128"/>
                <a:ea typeface="Meiryo UI" pitchFamily="50" charset="-128"/>
                <a:cs typeface="Meiryo UI" pitchFamily="50" charset="-128"/>
              </a:rPr>
              <a:t>(</a:t>
            </a:r>
            <a:r>
              <a:rPr lang="ja-JP" altLang="en-US" sz="2800" b="1" dirty="0" smtClean="0">
                <a:solidFill>
                  <a:srgbClr val="785D99"/>
                </a:solidFill>
                <a:latin typeface="Meiryo UI" pitchFamily="50" charset="-128"/>
                <a:ea typeface="Meiryo UI" pitchFamily="50" charset="-128"/>
                <a:cs typeface="Meiryo UI" pitchFamily="50" charset="-128"/>
              </a:rPr>
              <a:t>認知症、せん妄</a:t>
            </a:r>
            <a:r>
              <a:rPr lang="en-US" altLang="ja-JP" sz="2800" b="1" dirty="0" smtClean="0">
                <a:solidFill>
                  <a:srgbClr val="785D99"/>
                </a:solidFill>
                <a:latin typeface="Meiryo UI" pitchFamily="50" charset="-128"/>
                <a:ea typeface="Meiryo UI" pitchFamily="50" charset="-128"/>
                <a:cs typeface="Meiryo UI" pitchFamily="50" charset="-128"/>
              </a:rPr>
              <a:t>)</a:t>
            </a:r>
          </a:p>
          <a:p>
            <a:pPr eaLnBrk="1" hangingPunct="1">
              <a:spcBef>
                <a:spcPts val="1200"/>
              </a:spcBef>
            </a:pP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3</a:t>
            </a:r>
            <a:r>
              <a:rPr lang="en-US" altLang="ja-JP" sz="2400" b="1" u="sng"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 マネジメント</a:t>
            </a:r>
            <a:r>
              <a:rPr lang="ja-JP" altLang="en-US" sz="2400" b="1" u="sng"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400" b="1" i="1" u="sng" dirty="0" smtClean="0">
                <a:solidFill>
                  <a:schemeClr val="tx1">
                    <a:lumMod val="65000"/>
                    <a:lumOff val="35000"/>
                  </a:schemeClr>
                </a:solidFill>
                <a:latin typeface="Meiryo UI" pitchFamily="50" charset="-128"/>
                <a:ea typeface="Meiryo UI" pitchFamily="50" charset="-128"/>
                <a:cs typeface="Meiryo UI" pitchFamily="50" charset="-128"/>
              </a:rPr>
              <a:t>編（</a:t>
            </a:r>
            <a:r>
              <a:rPr lang="en-US" altLang="ja-JP" sz="2400" b="1" u="sng"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420</a:t>
            </a:r>
            <a:r>
              <a:rPr lang="ja-JP" altLang="en-US" sz="2100" b="1" u="sng" dirty="0" smtClean="0">
                <a:solidFill>
                  <a:schemeClr val="tx1">
                    <a:lumMod val="65000"/>
                    <a:lumOff val="35000"/>
                  </a:schemeClr>
                </a:solidFill>
                <a:latin typeface="Meiryo UI" pitchFamily="50" charset="-128"/>
                <a:ea typeface="Meiryo UI" pitchFamily="50" charset="-128"/>
                <a:cs typeface="Meiryo UI" pitchFamily="50" charset="-128"/>
              </a:rPr>
              <a:t>分</a:t>
            </a:r>
            <a:r>
              <a:rPr lang="ja-JP" altLang="en-US" sz="2400" b="1" u="sng" dirty="0" smtClean="0">
                <a:solidFill>
                  <a:schemeClr val="tx1">
                    <a:lumMod val="65000"/>
                    <a:lumOff val="35000"/>
                  </a:schemeClr>
                </a:solidFill>
                <a:latin typeface="Meiryo UI" pitchFamily="50" charset="-128"/>
                <a:ea typeface="Meiryo UI" pitchFamily="50" charset="-128"/>
                <a:cs typeface="Meiryo UI" pitchFamily="50" charset="-128"/>
              </a:rPr>
              <a:t>）</a:t>
            </a:r>
            <a:endParaRPr lang="en-US" altLang="ja-JP" sz="2400" b="1" u="sng"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1</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マネジメント</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2</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人材育成</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3</a:t>
            </a:r>
            <a:r>
              <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rPr>
              <a:t>)</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en-US" altLang="ja-JP" sz="2200" b="1" dirty="0" smtClean="0">
                <a:solidFill>
                  <a:schemeClr val="tx1">
                    <a:lumMod val="65000"/>
                    <a:lumOff val="35000"/>
                  </a:schemeClr>
                </a:solidFill>
                <a:latin typeface="Trebuchet MS" panose="020B0603020202020204" pitchFamily="34" charset="0"/>
                <a:ea typeface="Meiryo UI" pitchFamily="50" charset="-128"/>
                <a:cs typeface="Meiryo UI" pitchFamily="50" charset="-128"/>
              </a:rPr>
              <a:t>GW</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①自施設の現状</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a:p>
            <a:pPr eaLnBrk="1" hangingPunct="1">
              <a:spcBef>
                <a:spcPts val="600"/>
              </a:spcBef>
            </a:pPr>
            <a:r>
              <a:rPr lang="ja-JP" altLang="en-US" sz="2200" b="1" dirty="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a:t>
            </a:r>
            <a:r>
              <a:rPr lang="ja-JP" altLang="en-US" sz="2000" b="1" dirty="0" smtClean="0">
                <a:solidFill>
                  <a:schemeClr val="tx1">
                    <a:lumMod val="65000"/>
                    <a:lumOff val="35000"/>
                  </a:schemeClr>
                </a:solidFill>
                <a:latin typeface="Meiryo UI" pitchFamily="50" charset="-128"/>
                <a:ea typeface="Meiryo UI" pitchFamily="50" charset="-128"/>
                <a:cs typeface="Meiryo UI" pitchFamily="50" charset="-128"/>
              </a:rPr>
              <a:t>   </a:t>
            </a:r>
            <a:r>
              <a:rPr lang="ja-JP" altLang="en-US" sz="2200" b="1" dirty="0" smtClean="0">
                <a:solidFill>
                  <a:schemeClr val="tx1">
                    <a:lumMod val="65000"/>
                    <a:lumOff val="35000"/>
                  </a:schemeClr>
                </a:solidFill>
                <a:latin typeface="Meiryo UI" pitchFamily="50" charset="-128"/>
                <a:ea typeface="Meiryo UI" pitchFamily="50" charset="-128"/>
                <a:cs typeface="Meiryo UI" pitchFamily="50" charset="-128"/>
              </a:rPr>
              <a:t>   ②人材育成計画の策定</a:t>
            </a:r>
            <a:endParaRPr lang="en-US" altLang="ja-JP" sz="2200" b="1" dirty="0" smtClean="0">
              <a:solidFill>
                <a:schemeClr val="tx1">
                  <a:lumMod val="65000"/>
                  <a:lumOff val="35000"/>
                </a:schemeClr>
              </a:solidFill>
              <a:latin typeface="Meiryo UI" pitchFamily="50" charset="-128"/>
              <a:ea typeface="Meiryo UI" pitchFamily="50" charset="-128"/>
              <a:cs typeface="Meiryo UI" pitchFamily="50" charset="-128"/>
            </a:endParaRPr>
          </a:p>
        </p:txBody>
      </p:sp>
      <p:sp>
        <p:nvSpPr>
          <p:cNvPr id="3" name="テキスト ボックス 2"/>
          <p:cNvSpPr txBox="1"/>
          <p:nvPr/>
        </p:nvSpPr>
        <p:spPr>
          <a:xfrm>
            <a:off x="5419636" y="-1"/>
            <a:ext cx="3904343" cy="307777"/>
          </a:xfrm>
          <a:prstGeom prst="rect">
            <a:avLst/>
          </a:prstGeom>
          <a:noFill/>
        </p:spPr>
        <p:txBody>
          <a:bodyPr wrap="square" rtlCol="0">
            <a:spAutoFit/>
          </a:bodyPr>
          <a:lstStyle/>
          <a:p>
            <a:r>
              <a:rPr kumimoji="1" lang="ja-JP" altLang="en-US" sz="1400" dirty="0" smtClean="0"/>
              <a:t>２対応力向上編（４）事例検討（認知症、せん妄）</a:t>
            </a:r>
            <a:endParaRPr kumimoji="1" lang="ja-JP" altLang="en-US" sz="1400" dirty="0"/>
          </a:p>
        </p:txBody>
      </p:sp>
    </p:spTree>
    <p:extLst>
      <p:ext uri="{BB962C8B-B14F-4D97-AF65-F5344CB8AC3E}">
        <p14:creationId xmlns:p14="http://schemas.microsoft.com/office/powerpoint/2010/main" val="5286421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2800" b="1" dirty="0" smtClean="0">
                <a:solidFill>
                  <a:srgbClr val="777777"/>
                </a:solidFill>
                <a:latin typeface="Meiryo UI" pitchFamily="50" charset="-128"/>
                <a:ea typeface="Meiryo UI" pitchFamily="50" charset="-128"/>
                <a:cs typeface="Meiryo UI" pitchFamily="50" charset="-128"/>
              </a:rPr>
              <a:t>ケア計画の立案①</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467544" y="975846"/>
            <a:ext cx="8352928" cy="3773767"/>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buNone/>
              <a:defRPr/>
            </a:pPr>
            <a:r>
              <a:rPr lang="ja-JP" altLang="en-US" sz="2800" b="1" kern="0"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rPr>
              <a:t>ケア目標</a:t>
            </a:r>
            <a:endParaRPr lang="ja-JP" altLang="en-US" sz="2800" b="1" kern="0" dirty="0">
              <a:solidFill>
                <a:srgbClr val="8A71C9"/>
              </a:solidFill>
              <a:latin typeface="Meiryo UI" panose="020B0604030504040204" pitchFamily="50" charset="-128"/>
              <a:ea typeface="Meiryo UI" panose="020B0604030504040204" pitchFamily="50" charset="-128"/>
              <a:cs typeface="Meiryo UI" panose="020B0604030504040204" pitchFamily="50" charset="-128"/>
            </a:endParaRPr>
          </a:p>
          <a:p>
            <a:pPr>
              <a:buFont typeface="Wingdings" panose="05000000000000000000" pitchFamily="2" charset="2"/>
              <a:buChar char="l"/>
              <a:defRPr/>
            </a:pP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認知症者</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が主語となるように表現する</a:t>
            </a:r>
          </a:p>
          <a:p>
            <a:pPr marL="0" indent="0">
              <a:buNone/>
              <a:defRPr/>
            </a:pP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例）</a:t>
            </a:r>
            <a:r>
              <a:rPr lang="en-US" altLang="ja-JP"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尿意があるときはトイレへ誘導する</a:t>
            </a:r>
          </a:p>
          <a:p>
            <a:pPr marL="0" indent="0">
              <a:buNone/>
              <a:defRPr/>
            </a:pP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 尿意があるときはトイレで排尿できる</a:t>
            </a:r>
          </a:p>
          <a:p>
            <a:pPr>
              <a:buFont typeface="Wingdings" panose="05000000000000000000" pitchFamily="2" charset="2"/>
              <a:buChar char="l"/>
              <a:defRPr/>
            </a:pP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客観的</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に評価できるように表現する（例：時間の計測等）</a:t>
            </a:r>
          </a:p>
          <a:p>
            <a:pPr marL="0" indent="0">
              <a:buNone/>
              <a:defRPr/>
            </a:pP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例） </a:t>
            </a:r>
            <a:r>
              <a:rPr lang="en-US" altLang="ja-JP"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姿勢が崩れない</a:t>
            </a:r>
          </a:p>
          <a:p>
            <a:pPr marL="0" indent="0">
              <a:buNone/>
              <a:defRPr/>
            </a:pP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 座位時，</a:t>
            </a:r>
            <a:r>
              <a:rPr lang="en-US" altLang="ja-JP"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分以上姿勢が崩れない</a:t>
            </a:r>
          </a:p>
          <a:p>
            <a:pPr>
              <a:buFont typeface="Wingdings" panose="05000000000000000000" pitchFamily="2" charset="2"/>
              <a:buChar char="l"/>
              <a:defRPr/>
            </a:pP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１つ</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の目標に２つ以上の要素を盛り込まない</a:t>
            </a:r>
          </a:p>
          <a:p>
            <a:pPr marL="0" indent="0">
              <a:buNone/>
              <a:defRPr/>
            </a:pP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例）</a:t>
            </a:r>
            <a:r>
              <a:rPr lang="en-US" altLang="ja-JP"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移乗動作が安定し、尿失禁の回数が減る</a:t>
            </a:r>
          </a:p>
          <a:p>
            <a:pPr marL="0" indent="0">
              <a:buNone/>
              <a:defRPr/>
            </a:pP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移乗動作が安全に行える</a:t>
            </a:r>
          </a:p>
          <a:p>
            <a:pPr marL="0" indent="0">
              <a:buNone/>
              <a:defRPr/>
            </a:pP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日中の尿失禁回数が減る（現在、日中</a:t>
            </a:r>
            <a:r>
              <a:rPr lang="en-US" altLang="ja-JP"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20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回程）</a:t>
            </a:r>
          </a:p>
          <a:p>
            <a:pPr>
              <a:buFont typeface="Wingdings" panose="05000000000000000000" pitchFamily="2" charset="2"/>
              <a:buChar char="l"/>
              <a:defRPr/>
            </a:pP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評価</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日</a:t>
            </a:r>
            <a:r>
              <a:rPr lang="en-US" altLang="ja-JP"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中間評価・最終評価</a:t>
            </a:r>
            <a:r>
              <a:rPr lang="en-US" altLang="ja-JP"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を記入する</a:t>
            </a:r>
          </a:p>
          <a:p>
            <a:pPr>
              <a:buFont typeface="Wingdings" panose="05000000000000000000" pitchFamily="2" charset="2"/>
              <a:buChar char="l"/>
              <a:defRPr/>
            </a:pP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ケア</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を実施した結果，変化・維持が期待できる内容に</a:t>
            </a: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する</a:t>
            </a:r>
            <a:endPar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buFont typeface="Wingdings" pitchFamily="2" charset="2"/>
              <a:buChar char="l"/>
              <a:defRPr/>
            </a:pPr>
            <a:endParaRPr lang="en-US" altLang="ja-JP"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buFont typeface="Wingdings" pitchFamily="2" charset="2"/>
              <a:buChar char="l"/>
              <a:defRPr/>
            </a:pPr>
            <a:endPar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buFont typeface="Wingdings" pitchFamily="2" charset="2"/>
              <a:buChar char="l"/>
              <a:defRPr/>
            </a:pPr>
            <a:endPar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正方形/長方形 1"/>
          <p:cNvSpPr/>
          <p:nvPr/>
        </p:nvSpPr>
        <p:spPr>
          <a:xfrm>
            <a:off x="2119086" y="975846"/>
            <a:ext cx="6701386" cy="56266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en-US" altLang="ja-JP" sz="2000" b="1" dirty="0" smtClean="0"/>
              <a:t>POS</a:t>
            </a:r>
            <a:r>
              <a:rPr kumimoji="1" lang="ja-JP" altLang="en-US" sz="2000" b="1" dirty="0" err="1" smtClean="0"/>
              <a:t>だけで</a:t>
            </a:r>
            <a:r>
              <a:rPr kumimoji="1" lang="ja-JP" altLang="en-US" sz="2000" b="1" dirty="0" smtClean="0"/>
              <a:t>プランを立てると評価時にバリアンスが発生する。</a:t>
            </a:r>
            <a:endParaRPr kumimoji="1" lang="ja-JP" altLang="en-US" sz="2000" b="1" dirty="0"/>
          </a:p>
        </p:txBody>
      </p:sp>
    </p:spTree>
    <p:extLst>
      <p:ext uri="{BB962C8B-B14F-4D97-AF65-F5344CB8AC3E}">
        <p14:creationId xmlns:p14="http://schemas.microsoft.com/office/powerpoint/2010/main" val="14270120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2800" b="1" dirty="0" smtClean="0">
                <a:solidFill>
                  <a:srgbClr val="777777"/>
                </a:solidFill>
                <a:latin typeface="Meiryo UI" pitchFamily="50" charset="-128"/>
                <a:ea typeface="Meiryo UI" pitchFamily="50" charset="-128"/>
                <a:cs typeface="Meiryo UI" pitchFamily="50" charset="-128"/>
              </a:rPr>
              <a:t>ケア計画の立案②</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467544" y="975846"/>
            <a:ext cx="8352928" cy="3773767"/>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buNone/>
              <a:defRPr/>
            </a:pPr>
            <a:r>
              <a:rPr lang="ja-JP" altLang="en-US" sz="2800" b="1" kern="0" dirty="0" smtClean="0">
                <a:solidFill>
                  <a:srgbClr val="8A71C9"/>
                </a:solidFill>
                <a:latin typeface="Meiryo UI" panose="020B0604030504040204" pitchFamily="50" charset="-128"/>
                <a:ea typeface="Meiryo UI" panose="020B0604030504040204" pitchFamily="50" charset="-128"/>
                <a:cs typeface="Meiryo UI" panose="020B0604030504040204" pitchFamily="50" charset="-128"/>
              </a:rPr>
              <a:t>実施計画</a:t>
            </a:r>
            <a:endParaRPr lang="ja-JP" altLang="en-US" sz="2800" b="1" kern="0" dirty="0">
              <a:solidFill>
                <a:srgbClr val="8A71C9"/>
              </a:solidFill>
              <a:latin typeface="Meiryo UI" panose="020B0604030504040204" pitchFamily="50" charset="-128"/>
              <a:ea typeface="Meiryo UI" panose="020B0604030504040204" pitchFamily="50" charset="-128"/>
              <a:cs typeface="Meiryo UI" panose="020B0604030504040204" pitchFamily="50" charset="-128"/>
            </a:endParaRPr>
          </a:p>
          <a:p>
            <a:pPr>
              <a:buFont typeface="Wingdings" panose="05000000000000000000" pitchFamily="2" charset="2"/>
              <a:buChar char="l"/>
              <a:defRPr/>
            </a:pP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目標</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達成に向けた具体的な方策について科学的根拠も含めて記載する（他者のスタッフが、この計画内容をみてあなたと同じケアができるよう具体的に記載する）</a:t>
            </a:r>
          </a:p>
          <a:p>
            <a:pPr>
              <a:buFont typeface="Wingdings" panose="05000000000000000000" pitchFamily="2" charset="2"/>
              <a:buChar char="l"/>
              <a:defRPr/>
            </a:pP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障害された部分だけではなく、もっている力にも着目して観察</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内容やケア内容などを過剰書きする．</a:t>
            </a:r>
          </a:p>
          <a:p>
            <a:pPr>
              <a:buFont typeface="Wingdings" panose="05000000000000000000" pitchFamily="2" charset="2"/>
              <a:buChar char="l"/>
              <a:defRPr/>
            </a:pP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認知症者</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や家族の希望や意思を最大限に取り入れる</a:t>
            </a:r>
          </a:p>
          <a:p>
            <a:pPr>
              <a:buFont typeface="Wingdings" panose="05000000000000000000" pitchFamily="2" charset="2"/>
              <a:buChar char="l"/>
              <a:defRPr/>
            </a:pP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内容</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によっては，図や表でわかりやすく</a:t>
            </a: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示す　　　　　　　　　　　　　　　　　　　　　　　　　　（</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例：トイレへの移動時の車いすの位置，足の位置など）</a:t>
            </a:r>
          </a:p>
          <a:p>
            <a:pPr>
              <a:buFont typeface="Wingdings" panose="05000000000000000000" pitchFamily="2" charset="2"/>
              <a:buChar char="l"/>
              <a:defRPr/>
            </a:pP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連携</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・協働する多職種（家族を含む）を記載する</a:t>
            </a:r>
          </a:p>
          <a:p>
            <a:pPr>
              <a:buFont typeface="Wingdings" panose="05000000000000000000" pitchFamily="2" charset="2"/>
              <a:buChar char="l"/>
              <a:defRPr/>
            </a:pP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本人</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や家族が見て納得できる計画になっているか点検</a:t>
            </a: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する　　　　　　　　　　　　　　　　　（</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2400" b="1" kern="0" dirty="0" err="1">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～させる</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”など使役形の表現は使わない</a:t>
            </a:r>
            <a:r>
              <a:rPr lang="en-US" altLang="ja-JP"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a:t>
            </a:r>
          </a:p>
          <a:p>
            <a:pPr>
              <a:buFont typeface="Wingdings" panose="05000000000000000000" pitchFamily="2" charset="2"/>
              <a:buChar char="l"/>
              <a:defRPr/>
            </a:pPr>
            <a:endParaRPr lang="en-US" altLang="ja-JP"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buFont typeface="Wingdings" pitchFamily="2" charset="2"/>
              <a:buChar char="l"/>
              <a:defRPr/>
            </a:pPr>
            <a:endPar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buFont typeface="Wingdings" pitchFamily="2" charset="2"/>
              <a:buChar char="l"/>
              <a:defRPr/>
            </a:pPr>
            <a:endPar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4185578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2800" b="1" dirty="0" smtClean="0">
                <a:solidFill>
                  <a:srgbClr val="777777"/>
                </a:solidFill>
                <a:latin typeface="Meiryo UI" pitchFamily="50" charset="-128"/>
                <a:ea typeface="Meiryo UI" pitchFamily="50" charset="-128"/>
                <a:cs typeface="Meiryo UI" pitchFamily="50" charset="-128"/>
              </a:rPr>
              <a:t>ケア計画の立案③</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26" name="コンテンツ プレースホルダ 2"/>
          <p:cNvSpPr txBox="1">
            <a:spLocks/>
          </p:cNvSpPr>
          <p:nvPr/>
        </p:nvSpPr>
        <p:spPr>
          <a:xfrm>
            <a:off x="467544" y="975846"/>
            <a:ext cx="8352928" cy="3773767"/>
          </a:xfrm>
          <a:prstGeom prst="rect">
            <a:avLst/>
          </a:prstGeom>
        </p:spPr>
        <p:txBody>
          <a:bodyPr rtlCol="0">
            <a:no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buNone/>
              <a:defRPr/>
            </a:pPr>
            <a:r>
              <a:rPr lang="ja-JP" altLang="en-US" sz="2800" b="1" kern="0" dirty="0">
                <a:solidFill>
                  <a:srgbClr val="8A71C9"/>
                </a:solidFill>
                <a:latin typeface="Meiryo UI" panose="020B0604030504040204" pitchFamily="50" charset="-128"/>
                <a:ea typeface="Meiryo UI" panose="020B0604030504040204" pitchFamily="50" charset="-128"/>
                <a:cs typeface="Meiryo UI" panose="020B0604030504040204" pitchFamily="50" charset="-128"/>
              </a:rPr>
              <a:t>評価</a:t>
            </a:r>
          </a:p>
          <a:p>
            <a:pPr>
              <a:buFont typeface="Wingdings" panose="05000000000000000000" pitchFamily="2" charset="2"/>
              <a:buChar char="l"/>
              <a:defRPr/>
            </a:pP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目標</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の達成度（達成・部分達成・未達成）を判定できるような認知症者の主観的データや客観的データを記載する</a:t>
            </a:r>
          </a:p>
          <a:p>
            <a:pPr>
              <a:buFont typeface="Wingdings" panose="05000000000000000000" pitchFamily="2" charset="2"/>
              <a:buChar char="l"/>
              <a:defRPr/>
            </a:pP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主観的</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・客観的データを踏まえて、実施したことが認知症者の生活にどのように作用したのかを考察する</a:t>
            </a:r>
          </a:p>
          <a:p>
            <a:pPr>
              <a:buFont typeface="Wingdings" panose="05000000000000000000" pitchFamily="2" charset="2"/>
              <a:buChar char="l"/>
              <a:defRPr/>
            </a:pP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計画</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はこれで終了なのか、もしくは修正／追加／継続が必要なのかを検討</a:t>
            </a: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する</a:t>
            </a:r>
            <a:endPar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a:buFont typeface="Wingdings" panose="05000000000000000000" pitchFamily="2" charset="2"/>
              <a:buChar char="l"/>
              <a:defRPr/>
            </a:pPr>
            <a:r>
              <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検討</a:t>
            </a:r>
            <a:r>
              <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した結果、計画の修正／追加が必要な場合は、日付を明記した上でケア計画に変更点を記載する</a:t>
            </a:r>
          </a:p>
          <a:p>
            <a:pPr>
              <a:buFont typeface="Wingdings" panose="05000000000000000000" pitchFamily="2" charset="2"/>
              <a:buChar char="l"/>
              <a:defRPr/>
            </a:pPr>
            <a:endParaRPr lang="ja-JP" altLang="en-US" sz="2400" b="1" kern="0"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a:p>
            <a:pPr marL="514350" indent="-514350">
              <a:buFont typeface="Wingdings" pitchFamily="2" charset="2"/>
              <a:buChar char="l"/>
              <a:defRPr/>
            </a:pPr>
            <a:endParaRPr lang="ja-JP" altLang="en-US" sz="2400" b="1" kern="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角丸四角形 1"/>
          <p:cNvSpPr/>
          <p:nvPr/>
        </p:nvSpPr>
        <p:spPr>
          <a:xfrm>
            <a:off x="870857" y="4749613"/>
            <a:ext cx="7692572" cy="1767301"/>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marL="571500" indent="-571500">
              <a:buFont typeface="Wingdings" panose="05000000000000000000" pitchFamily="2" charset="2"/>
              <a:buChar char="p"/>
            </a:pPr>
            <a:r>
              <a:rPr kumimoji="1" lang="en-US" altLang="ja-JP" sz="2800" b="1" dirty="0" smtClean="0">
                <a:solidFill>
                  <a:srgbClr val="FF0000"/>
                </a:solidFill>
              </a:rPr>
              <a:t>PDCA</a:t>
            </a:r>
            <a:r>
              <a:rPr kumimoji="1" lang="ja-JP" altLang="en-US" sz="2800" b="1" dirty="0" smtClean="0">
                <a:solidFill>
                  <a:srgbClr val="FF0000"/>
                </a:solidFill>
              </a:rPr>
              <a:t>サイクル</a:t>
            </a:r>
            <a:endParaRPr kumimoji="1" lang="en-US" altLang="ja-JP" sz="2800" b="1" dirty="0" smtClean="0">
              <a:solidFill>
                <a:srgbClr val="FF0000"/>
              </a:solidFill>
            </a:endParaRPr>
          </a:p>
          <a:p>
            <a:pPr marL="571500" indent="-571500">
              <a:buFont typeface="Wingdings" panose="05000000000000000000" pitchFamily="2" charset="2"/>
              <a:buChar char="p"/>
            </a:pPr>
            <a:r>
              <a:rPr lang="ja-JP" altLang="en-US" sz="2800" b="1" dirty="0">
                <a:solidFill>
                  <a:srgbClr val="FF0000"/>
                </a:solidFill>
              </a:rPr>
              <a:t>必ずと言っていい</a:t>
            </a:r>
            <a:r>
              <a:rPr lang="ja-JP" altLang="en-US" sz="2800" b="1" dirty="0" smtClean="0">
                <a:solidFill>
                  <a:srgbClr val="FF0000"/>
                </a:solidFill>
              </a:rPr>
              <a:t>ほど、初回計画立案から経過を追うごとに修正や加筆・追記が出現する⇒もし出てこなければ、観察不足と振り返る。</a:t>
            </a:r>
            <a:endParaRPr kumimoji="1" lang="ja-JP" altLang="en-US" sz="2800" b="1" dirty="0">
              <a:solidFill>
                <a:srgbClr val="FF0000"/>
              </a:solidFill>
            </a:endParaRPr>
          </a:p>
        </p:txBody>
      </p:sp>
    </p:spTree>
    <p:extLst>
      <p:ext uri="{BB962C8B-B14F-4D97-AF65-F5344CB8AC3E}">
        <p14:creationId xmlns:p14="http://schemas.microsoft.com/office/powerpoint/2010/main" val="26095359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r>
              <a:rPr lang="en-US" altLang="ja-JP" sz="2800" b="1" dirty="0">
                <a:solidFill>
                  <a:srgbClr val="777777"/>
                </a:solidFill>
                <a:latin typeface="Meiryo UI" pitchFamily="50" charset="-128"/>
                <a:ea typeface="Meiryo UI" pitchFamily="50" charset="-128"/>
                <a:cs typeface="Meiryo UI" pitchFamily="50" charset="-128"/>
              </a:rPr>
              <a:t>GW</a:t>
            </a:r>
            <a:r>
              <a:rPr lang="ja-JP" altLang="en-US" sz="2800" b="1" dirty="0" smtClean="0">
                <a:solidFill>
                  <a:srgbClr val="777777"/>
                </a:solidFill>
                <a:latin typeface="Meiryo UI" pitchFamily="50" charset="-128"/>
                <a:ea typeface="Meiryo UI" pitchFamily="50" charset="-128"/>
                <a:cs typeface="Meiryo UI" pitchFamily="50" charset="-128"/>
              </a:rPr>
              <a:t>事例①：急性期領域</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4" name="角丸四角形 3"/>
          <p:cNvSpPr>
            <a:spLocks noChangeArrowheads="1"/>
          </p:cNvSpPr>
          <p:nvPr/>
        </p:nvSpPr>
        <p:spPr bwMode="auto">
          <a:xfrm>
            <a:off x="379711" y="1212118"/>
            <a:ext cx="8360254" cy="4986668"/>
          </a:xfrm>
          <a:prstGeom prst="roundRect">
            <a:avLst>
              <a:gd name="adj" fmla="val 5917"/>
            </a:avLst>
          </a:prstGeom>
          <a:solidFill>
            <a:srgbClr val="DCDCF4"/>
          </a:solidFill>
          <a:ln w="25400" algn="ctr">
            <a:noFill/>
            <a:round/>
            <a:headEnd/>
            <a:tailEnd/>
          </a:ln>
          <a:extLst/>
        </p:spPr>
        <p:txBody>
          <a:bodyPr anchor="ctr"/>
          <a:lstStyle/>
          <a:p>
            <a:pPr marL="342900" indent="-342900">
              <a:spcBef>
                <a:spcPts val="600"/>
              </a:spcBef>
              <a:buFont typeface="Wingdings" panose="05000000000000000000" pitchFamily="2" charset="2"/>
              <a:buChar char="l"/>
            </a:pPr>
            <a:r>
              <a:rPr lang="ja-JP" altLang="en-US" sz="2400" b="1" dirty="0">
                <a:latin typeface="Meiryo UI" pitchFamily="50" charset="-128"/>
                <a:ea typeface="Meiryo UI" pitchFamily="50" charset="-128"/>
                <a:cs typeface="Meiryo UI" pitchFamily="50" charset="-128"/>
              </a:rPr>
              <a:t>環境変化による</a:t>
            </a:r>
            <a:r>
              <a:rPr lang="en-US" altLang="ja-JP" sz="2400" b="1" dirty="0">
                <a:latin typeface="Meiryo UI" pitchFamily="50" charset="-128"/>
                <a:ea typeface="Meiryo UI" pitchFamily="50" charset="-128"/>
                <a:cs typeface="Meiryo UI" pitchFamily="50" charset="-128"/>
              </a:rPr>
              <a:t>BPSD</a:t>
            </a:r>
            <a:r>
              <a:rPr lang="ja-JP" altLang="en-US" sz="2400" b="1" dirty="0">
                <a:latin typeface="Meiryo UI" pitchFamily="50" charset="-128"/>
                <a:ea typeface="Meiryo UI" pitchFamily="50" charset="-128"/>
                <a:cs typeface="Meiryo UI" pitchFamily="50" charset="-128"/>
              </a:rPr>
              <a:t>の</a:t>
            </a:r>
            <a:r>
              <a:rPr lang="ja-JP" altLang="en-US" sz="2400" b="1" dirty="0" smtClean="0">
                <a:latin typeface="Meiryo UI" pitchFamily="50" charset="-128"/>
                <a:ea typeface="Meiryo UI" pitchFamily="50" charset="-128"/>
                <a:cs typeface="Meiryo UI" pitchFamily="50" charset="-128"/>
              </a:rPr>
              <a:t>悪化　　　　　　　　　　　　　　　　　　　　　　　　　　　　　（</a:t>
            </a:r>
            <a:r>
              <a:rPr lang="ja-JP" altLang="en-US" sz="2400" b="1" dirty="0">
                <a:latin typeface="Meiryo UI" pitchFamily="50" charset="-128"/>
                <a:ea typeface="Meiryo UI" pitchFamily="50" charset="-128"/>
                <a:cs typeface="Meiryo UI" pitchFamily="50" charset="-128"/>
              </a:rPr>
              <a:t>安静保持困難、転倒・転落</a:t>
            </a:r>
            <a:r>
              <a:rPr lang="ja-JP" altLang="en-US" sz="2400" b="1" dirty="0" smtClean="0">
                <a:latin typeface="Meiryo UI" pitchFamily="50" charset="-128"/>
                <a:ea typeface="Meiryo UI" pitchFamily="50" charset="-128"/>
                <a:cs typeface="Meiryo UI" pitchFamily="50" charset="-128"/>
              </a:rPr>
              <a:t>、ルート</a:t>
            </a:r>
            <a:r>
              <a:rPr lang="ja-JP" altLang="en-US" sz="2400" b="1" dirty="0">
                <a:latin typeface="Meiryo UI" pitchFamily="50" charset="-128"/>
                <a:ea typeface="Meiryo UI" pitchFamily="50" charset="-128"/>
                <a:cs typeface="Meiryo UI" pitchFamily="50" charset="-128"/>
              </a:rPr>
              <a:t>類抜去など）</a:t>
            </a:r>
          </a:p>
          <a:p>
            <a:pPr marL="342900" indent="-342900">
              <a:spcBef>
                <a:spcPts val="600"/>
              </a:spcBef>
              <a:buFont typeface="Wingdings" panose="05000000000000000000" pitchFamily="2" charset="2"/>
              <a:buChar char="l"/>
            </a:pPr>
            <a:r>
              <a:rPr lang="ja-JP" altLang="en-US" sz="2400" b="1" dirty="0">
                <a:latin typeface="Meiryo UI" pitchFamily="50" charset="-128"/>
                <a:ea typeface="Meiryo UI" pitchFamily="50" charset="-128"/>
                <a:cs typeface="Meiryo UI" pitchFamily="50" charset="-128"/>
              </a:rPr>
              <a:t>事故防止のための身体拘束</a:t>
            </a:r>
          </a:p>
          <a:p>
            <a:pPr marL="342900" indent="-342900">
              <a:spcBef>
                <a:spcPts val="600"/>
              </a:spcBef>
              <a:buFont typeface="Wingdings" panose="05000000000000000000" pitchFamily="2" charset="2"/>
              <a:buChar char="l"/>
            </a:pPr>
            <a:r>
              <a:rPr lang="ja-JP" altLang="en-US" sz="2400" b="1" dirty="0">
                <a:latin typeface="Meiryo UI" pitchFamily="50" charset="-128"/>
                <a:ea typeface="Meiryo UI" pitchFamily="50" charset="-128"/>
                <a:cs typeface="Meiryo UI" pitchFamily="50" charset="-128"/>
              </a:rPr>
              <a:t>常時見守りが出来ないことによる治療継続の困難</a:t>
            </a:r>
          </a:p>
          <a:p>
            <a:pPr marL="342900" indent="-342900">
              <a:spcBef>
                <a:spcPts val="600"/>
              </a:spcBef>
              <a:buFont typeface="Wingdings" panose="05000000000000000000" pitchFamily="2" charset="2"/>
              <a:buChar char="l"/>
            </a:pPr>
            <a:r>
              <a:rPr lang="ja-JP" altLang="en-US" sz="2400" b="1" dirty="0">
                <a:latin typeface="Meiryo UI" pitchFamily="50" charset="-128"/>
                <a:ea typeface="Meiryo UI" pitchFamily="50" charset="-128"/>
                <a:cs typeface="Meiryo UI" pitchFamily="50" charset="-128"/>
              </a:rPr>
              <a:t>リスク対応による合併症の併発や倫理面などの問題</a:t>
            </a:r>
          </a:p>
          <a:p>
            <a:pPr marL="342900" indent="-342900">
              <a:spcBef>
                <a:spcPts val="600"/>
              </a:spcBef>
              <a:buFont typeface="Wingdings" panose="05000000000000000000" pitchFamily="2" charset="2"/>
              <a:buChar char="l"/>
            </a:pPr>
            <a:r>
              <a:rPr lang="ja-JP" altLang="en-US" sz="2400" b="1" dirty="0">
                <a:latin typeface="Meiryo UI" pitchFamily="50" charset="-128"/>
                <a:ea typeface="Meiryo UI" pitchFamily="50" charset="-128"/>
                <a:cs typeface="Meiryo UI" pitchFamily="50" charset="-128"/>
              </a:rPr>
              <a:t>認知症の診断がついていない患者については、家族の病態理解が得にくく、退院が困難</a:t>
            </a:r>
          </a:p>
          <a:p>
            <a:pPr marL="342900" indent="-342900">
              <a:spcBef>
                <a:spcPts val="600"/>
              </a:spcBef>
              <a:buFont typeface="Wingdings" panose="05000000000000000000" pitchFamily="2" charset="2"/>
              <a:buChar char="l"/>
            </a:pPr>
            <a:r>
              <a:rPr lang="ja-JP" altLang="en-US" sz="2400" b="1" dirty="0" smtClean="0">
                <a:latin typeface="Meiryo UI" pitchFamily="50" charset="-128"/>
                <a:ea typeface="Meiryo UI" pitchFamily="50" charset="-128"/>
                <a:cs typeface="Meiryo UI" pitchFamily="50" charset="-128"/>
              </a:rPr>
              <a:t>入院</a:t>
            </a:r>
            <a:r>
              <a:rPr lang="ja-JP" altLang="en-US" sz="2400" b="1" dirty="0">
                <a:latin typeface="Meiryo UI" pitchFamily="50" charset="-128"/>
                <a:ea typeface="Meiryo UI" pitchFamily="50" charset="-128"/>
                <a:cs typeface="Meiryo UI" pitchFamily="50" charset="-128"/>
              </a:rPr>
              <a:t>治療を終えても、退院や転院が進まない</a:t>
            </a:r>
            <a:r>
              <a:rPr lang="ja-JP" altLang="en-US" sz="2400" b="1" dirty="0" smtClean="0">
                <a:latin typeface="Meiryo UI" pitchFamily="50" charset="-128"/>
                <a:ea typeface="Meiryo UI" pitchFamily="50" charset="-128"/>
                <a:cs typeface="Meiryo UI" pitchFamily="50" charset="-128"/>
              </a:rPr>
              <a:t>現状　　　　　　　　　　　　　　　　　　　（認知症</a:t>
            </a:r>
            <a:r>
              <a:rPr lang="ja-JP" altLang="en-US" sz="2400" b="1" dirty="0">
                <a:latin typeface="Meiryo UI" pitchFamily="50" charset="-128"/>
                <a:ea typeface="Meiryo UI" pitchFamily="50" charset="-128"/>
                <a:cs typeface="Meiryo UI" pitchFamily="50" charset="-128"/>
              </a:rPr>
              <a:t>症状の進行、</a:t>
            </a:r>
            <a:r>
              <a:rPr lang="en-US" altLang="ja-JP" sz="2400" b="1" dirty="0">
                <a:latin typeface="Meiryo UI" pitchFamily="50" charset="-128"/>
                <a:ea typeface="Meiryo UI" pitchFamily="50" charset="-128"/>
                <a:cs typeface="Meiryo UI" pitchFamily="50" charset="-128"/>
              </a:rPr>
              <a:t>ADL</a:t>
            </a:r>
            <a:r>
              <a:rPr lang="ja-JP" altLang="en-US" sz="2400" b="1" dirty="0">
                <a:latin typeface="Meiryo UI" pitchFamily="50" charset="-128"/>
                <a:ea typeface="Meiryo UI" pitchFamily="50" charset="-128"/>
                <a:cs typeface="Meiryo UI" pitchFamily="50" charset="-128"/>
              </a:rPr>
              <a:t>の低下）</a:t>
            </a:r>
          </a:p>
          <a:p>
            <a:pPr marL="342900" indent="-342900">
              <a:spcBef>
                <a:spcPts val="600"/>
              </a:spcBef>
              <a:buFont typeface="Wingdings" panose="05000000000000000000" pitchFamily="2" charset="2"/>
              <a:buChar char="l"/>
            </a:pPr>
            <a:r>
              <a:rPr lang="ja-JP" altLang="en-US" sz="2400" b="1" dirty="0">
                <a:latin typeface="Meiryo UI" pitchFamily="50" charset="-128"/>
                <a:ea typeface="Meiryo UI" pitchFamily="50" charset="-128"/>
                <a:cs typeface="Meiryo UI" pitchFamily="50" charset="-128"/>
              </a:rPr>
              <a:t>家族の受け入れ困難に対しての対策</a:t>
            </a:r>
            <a:r>
              <a:rPr lang="ja-JP" altLang="en-US" sz="2400" b="1" dirty="0" smtClean="0">
                <a:latin typeface="Meiryo UI" pitchFamily="50" charset="-128"/>
                <a:ea typeface="Meiryo UI" pitchFamily="50" charset="-128"/>
                <a:cs typeface="Meiryo UI" pitchFamily="50" charset="-128"/>
              </a:rPr>
              <a:t>など</a:t>
            </a:r>
            <a:endParaRPr lang="ja-JP" altLang="en-US" sz="2400" b="1" dirty="0">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22368753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r>
              <a:rPr lang="en-US" altLang="ja-JP" sz="2800" b="1" dirty="0">
                <a:solidFill>
                  <a:srgbClr val="777777"/>
                </a:solidFill>
                <a:latin typeface="Meiryo UI" pitchFamily="50" charset="-128"/>
                <a:ea typeface="Meiryo UI" pitchFamily="50" charset="-128"/>
                <a:cs typeface="Meiryo UI" pitchFamily="50" charset="-128"/>
              </a:rPr>
              <a:t>GW</a:t>
            </a:r>
            <a:r>
              <a:rPr lang="ja-JP" altLang="en-US" sz="2800" b="1" dirty="0">
                <a:solidFill>
                  <a:srgbClr val="777777"/>
                </a:solidFill>
                <a:latin typeface="Meiryo UI" pitchFamily="50" charset="-128"/>
                <a:ea typeface="Meiryo UI" pitchFamily="50" charset="-128"/>
                <a:cs typeface="Meiryo UI" pitchFamily="50" charset="-128"/>
              </a:rPr>
              <a:t>事例②：回復期・</a:t>
            </a:r>
            <a:r>
              <a:rPr lang="ja-JP" altLang="en-US" sz="2800" b="1" dirty="0" smtClean="0">
                <a:solidFill>
                  <a:srgbClr val="777777"/>
                </a:solidFill>
                <a:latin typeface="Meiryo UI" pitchFamily="50" charset="-128"/>
                <a:ea typeface="Meiryo UI" pitchFamily="50" charset="-128"/>
                <a:cs typeface="Meiryo UI" pitchFamily="50" charset="-128"/>
              </a:rPr>
              <a:t>慢性期領域</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4" name="角丸四角形 3"/>
          <p:cNvSpPr>
            <a:spLocks noChangeArrowheads="1"/>
          </p:cNvSpPr>
          <p:nvPr/>
        </p:nvSpPr>
        <p:spPr bwMode="auto">
          <a:xfrm>
            <a:off x="379711" y="1212118"/>
            <a:ext cx="8360254" cy="4986668"/>
          </a:xfrm>
          <a:prstGeom prst="roundRect">
            <a:avLst>
              <a:gd name="adj" fmla="val 5917"/>
            </a:avLst>
          </a:prstGeom>
          <a:solidFill>
            <a:srgbClr val="DCDCF4"/>
          </a:solidFill>
          <a:ln w="25400" algn="ctr">
            <a:noFill/>
            <a:round/>
            <a:headEnd/>
            <a:tailEnd/>
          </a:ln>
          <a:extLst/>
        </p:spPr>
        <p:txBody>
          <a:bodyPr anchor="ctr"/>
          <a:lstStyle/>
          <a:p>
            <a:pPr marL="342900" indent="-342900">
              <a:spcBef>
                <a:spcPts val="600"/>
              </a:spcBef>
              <a:buFont typeface="Wingdings" panose="05000000000000000000" pitchFamily="2" charset="2"/>
              <a:buChar char="l"/>
            </a:pPr>
            <a:r>
              <a:rPr lang="ja-JP" altLang="en-US" sz="2400" b="1" dirty="0" smtClean="0">
                <a:latin typeface="Meiryo UI" pitchFamily="50" charset="-128"/>
                <a:ea typeface="Meiryo UI" pitchFamily="50" charset="-128"/>
                <a:cs typeface="Meiryo UI" pitchFamily="50" charset="-128"/>
              </a:rPr>
              <a:t>排泄</a:t>
            </a:r>
            <a:r>
              <a:rPr lang="ja-JP" altLang="en-US" sz="2400" b="1" dirty="0">
                <a:latin typeface="Meiryo UI" pitchFamily="50" charset="-128"/>
                <a:ea typeface="Meiryo UI" pitchFamily="50" charset="-128"/>
                <a:cs typeface="Meiryo UI" pitchFamily="50" charset="-128"/>
              </a:rPr>
              <a:t>、食事など</a:t>
            </a:r>
            <a:r>
              <a:rPr lang="en-US" altLang="ja-JP" sz="2400" b="1" dirty="0">
                <a:latin typeface="Meiryo UI" pitchFamily="50" charset="-128"/>
                <a:ea typeface="Meiryo UI" pitchFamily="50" charset="-128"/>
                <a:cs typeface="Meiryo UI" pitchFamily="50" charset="-128"/>
              </a:rPr>
              <a:t>ADL</a:t>
            </a:r>
            <a:r>
              <a:rPr lang="ja-JP" altLang="en-US" sz="2400" b="1" dirty="0">
                <a:latin typeface="Meiryo UI" pitchFamily="50" charset="-128"/>
                <a:ea typeface="Meiryo UI" pitchFamily="50" charset="-128"/>
                <a:cs typeface="Meiryo UI" pitchFamily="50" charset="-128"/>
              </a:rPr>
              <a:t>は自立できているが、入院や治療</a:t>
            </a:r>
            <a:r>
              <a:rPr lang="ja-JP" altLang="en-US" sz="2400" b="1" dirty="0" smtClean="0">
                <a:latin typeface="Meiryo UI" pitchFamily="50" charset="-128"/>
                <a:ea typeface="Meiryo UI" pitchFamily="50" charset="-128"/>
                <a:cs typeface="Meiryo UI" pitchFamily="50" charset="-128"/>
              </a:rPr>
              <a:t>に対する</a:t>
            </a:r>
            <a:r>
              <a:rPr lang="ja-JP" altLang="en-US" sz="2400" b="1" dirty="0">
                <a:latin typeface="Meiryo UI" pitchFamily="50" charset="-128"/>
                <a:ea typeface="Meiryo UI" pitchFamily="50" charset="-128"/>
                <a:cs typeface="Meiryo UI" pitchFamily="50" charset="-128"/>
              </a:rPr>
              <a:t>理解が得られず、リハビリや服薬のコントロールが図れないなどの治療継続困難</a:t>
            </a:r>
          </a:p>
          <a:p>
            <a:pPr marL="342900" indent="-342900">
              <a:spcBef>
                <a:spcPts val="600"/>
              </a:spcBef>
              <a:buFont typeface="Wingdings" panose="05000000000000000000" pitchFamily="2" charset="2"/>
              <a:buChar char="l"/>
            </a:pPr>
            <a:r>
              <a:rPr lang="ja-JP" altLang="en-US" sz="2400" b="1" dirty="0">
                <a:latin typeface="Meiryo UI" pitchFamily="50" charset="-128"/>
                <a:ea typeface="Meiryo UI" pitchFamily="50" charset="-128"/>
                <a:cs typeface="Meiryo UI" pitchFamily="50" charset="-128"/>
              </a:rPr>
              <a:t>離棟、離院などの防止対策、他患者との</a:t>
            </a:r>
            <a:r>
              <a:rPr lang="ja-JP" altLang="en-US" sz="2400" b="1" dirty="0" smtClean="0">
                <a:latin typeface="Meiryo UI" pitchFamily="50" charset="-128"/>
                <a:ea typeface="Meiryo UI" pitchFamily="50" charset="-128"/>
                <a:cs typeface="Meiryo UI" pitchFamily="50" charset="-128"/>
              </a:rPr>
              <a:t>トラブル（</a:t>
            </a:r>
            <a:r>
              <a:rPr lang="ja-JP" altLang="en-US" sz="2400" b="1" dirty="0">
                <a:latin typeface="Meiryo UI" pitchFamily="50" charset="-128"/>
                <a:ea typeface="Meiryo UI" pitchFamily="50" charset="-128"/>
                <a:cs typeface="Meiryo UI" pitchFamily="50" charset="-128"/>
              </a:rPr>
              <a:t>もの盗り、暴力）、大声を発するなど周囲への影響や個室対応も出来ず、現場は疲弊している現状　</a:t>
            </a:r>
            <a:r>
              <a:rPr lang="ja-JP" altLang="en-US" sz="2400" b="1" dirty="0" smtClean="0">
                <a:latin typeface="Meiryo UI" pitchFamily="50" charset="-128"/>
                <a:ea typeface="Meiryo UI" pitchFamily="50" charset="-128"/>
                <a:cs typeface="Meiryo UI" pitchFamily="50" charset="-128"/>
              </a:rPr>
              <a:t>など</a:t>
            </a:r>
            <a:endParaRPr lang="ja-JP" altLang="en-US" sz="2400" b="1" dirty="0">
              <a:latin typeface="Meiryo UI" pitchFamily="50" charset="-128"/>
              <a:ea typeface="Meiryo UI" pitchFamily="50" charset="-128"/>
              <a:cs typeface="Meiryo UI" pitchFamily="50" charset="-128"/>
            </a:endParaRPr>
          </a:p>
          <a:p>
            <a:pPr marL="342900" indent="-342900">
              <a:spcBef>
                <a:spcPts val="600"/>
              </a:spcBef>
              <a:buFont typeface="Wingdings" panose="05000000000000000000" pitchFamily="2" charset="2"/>
              <a:buChar char="l"/>
            </a:pPr>
            <a:r>
              <a:rPr lang="ja-JP" altLang="en-US" sz="2400" b="1" dirty="0">
                <a:latin typeface="Meiryo UI" pitchFamily="50" charset="-128"/>
                <a:ea typeface="Meiryo UI" pitchFamily="50" charset="-128"/>
                <a:cs typeface="Meiryo UI" pitchFamily="50" charset="-128"/>
              </a:rPr>
              <a:t>生活の保障や倫理的問題</a:t>
            </a:r>
          </a:p>
          <a:p>
            <a:pPr marL="342900" indent="-342900">
              <a:spcBef>
                <a:spcPts val="600"/>
              </a:spcBef>
              <a:buFont typeface="Wingdings" panose="05000000000000000000" pitchFamily="2" charset="2"/>
              <a:buChar char="l"/>
            </a:pPr>
            <a:r>
              <a:rPr lang="ja-JP" altLang="en-US" sz="2400" b="1" dirty="0">
                <a:latin typeface="Meiryo UI" pitchFamily="50" charset="-128"/>
                <a:ea typeface="Meiryo UI" pitchFamily="50" charset="-128"/>
                <a:cs typeface="Meiryo UI" pitchFamily="50" charset="-128"/>
              </a:rPr>
              <a:t>嚥下障害への対応策　など</a:t>
            </a:r>
          </a:p>
          <a:p>
            <a:pPr marL="342900" indent="-342900">
              <a:spcBef>
                <a:spcPts val="600"/>
              </a:spcBef>
              <a:buFont typeface="Wingdings" panose="05000000000000000000" pitchFamily="2" charset="2"/>
              <a:buChar char="l"/>
            </a:pPr>
            <a:endParaRPr lang="ja-JP" altLang="en-US" sz="2400" b="1" dirty="0">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11637426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2800" b="1" dirty="0" smtClean="0">
                <a:solidFill>
                  <a:srgbClr val="777777"/>
                </a:solidFill>
                <a:latin typeface="Meiryo UI" pitchFamily="50" charset="-128"/>
                <a:ea typeface="Meiryo UI" pitchFamily="50" charset="-128"/>
                <a:cs typeface="Meiryo UI" pitchFamily="50" charset="-128"/>
              </a:rPr>
              <a:t>認知症ケアにおけるアセスメントの目的</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コンテンツ プレースホルダ 2"/>
          <p:cNvSpPr txBox="1">
            <a:spLocks/>
          </p:cNvSpPr>
          <p:nvPr/>
        </p:nvSpPr>
        <p:spPr>
          <a:xfrm>
            <a:off x="276225" y="1142984"/>
            <a:ext cx="8591550" cy="5314966"/>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514350" indent="-514350" fontAlgn="auto">
              <a:lnSpc>
                <a:spcPts val="3900"/>
              </a:lnSpc>
              <a:spcAft>
                <a:spcPts val="0"/>
              </a:spcAft>
              <a:buFont typeface="Wingdings" pitchFamily="2" charset="2"/>
              <a:buChar char="l"/>
            </a:pPr>
            <a:r>
              <a:rPr lang="ja-JP" altLang="en-US" sz="2800" b="1" dirty="0" smtClean="0">
                <a:solidFill>
                  <a:schemeClr val="tx1">
                    <a:lumMod val="75000"/>
                    <a:lumOff val="25000"/>
                  </a:schemeClr>
                </a:solidFill>
                <a:latin typeface="Meiryo UI" panose="020B0604030504040204" pitchFamily="50" charset="-128"/>
                <a:ea typeface="Meiryo UI" panose="020B0604030504040204" pitchFamily="50" charset="-128"/>
              </a:rPr>
              <a:t>多面的</a:t>
            </a:r>
            <a:r>
              <a:rPr lang="ja-JP" altLang="en-US" sz="2800" b="1" dirty="0">
                <a:solidFill>
                  <a:schemeClr val="tx1">
                    <a:lumMod val="75000"/>
                    <a:lumOff val="25000"/>
                  </a:schemeClr>
                </a:solidFill>
                <a:latin typeface="Meiryo UI" panose="020B0604030504040204" pitchFamily="50" charset="-128"/>
                <a:ea typeface="Meiryo UI" panose="020B0604030504040204" pitchFamily="50" charset="-128"/>
              </a:rPr>
              <a:t>、包括的に情報収集し、</a:t>
            </a:r>
            <a:r>
              <a:rPr lang="ja-JP" altLang="en-US" sz="2800" b="1" dirty="0" smtClean="0">
                <a:solidFill>
                  <a:schemeClr val="tx1">
                    <a:lumMod val="75000"/>
                    <a:lumOff val="25000"/>
                  </a:schemeClr>
                </a:solidFill>
                <a:latin typeface="Meiryo UI" panose="020B0604030504040204" pitchFamily="50" charset="-128"/>
                <a:ea typeface="Meiryo UI" panose="020B0604030504040204" pitchFamily="50" charset="-128"/>
              </a:rPr>
              <a:t>認知症者を</a:t>
            </a:r>
            <a:r>
              <a:rPr lang="ja-JP" altLang="en-US" sz="2800" b="1" dirty="0">
                <a:solidFill>
                  <a:schemeClr val="tx1">
                    <a:lumMod val="75000"/>
                    <a:lumOff val="25000"/>
                  </a:schemeClr>
                </a:solidFill>
                <a:latin typeface="Meiryo UI" panose="020B0604030504040204" pitchFamily="50" charset="-128"/>
                <a:ea typeface="Meiryo UI" panose="020B0604030504040204" pitchFamily="50" charset="-128"/>
              </a:rPr>
              <a:t>全人的に理解する</a:t>
            </a:r>
          </a:p>
          <a:p>
            <a:pPr marL="514350" indent="-514350" fontAlgn="auto">
              <a:lnSpc>
                <a:spcPts val="3900"/>
              </a:lnSpc>
              <a:spcAft>
                <a:spcPts val="0"/>
              </a:spcAft>
              <a:buFont typeface="Wingdings" pitchFamily="2" charset="2"/>
              <a:buChar char="l"/>
            </a:pPr>
            <a:r>
              <a:rPr lang="ja-JP" altLang="en-US" sz="2800" b="1" dirty="0">
                <a:solidFill>
                  <a:schemeClr val="tx1">
                    <a:lumMod val="75000"/>
                    <a:lumOff val="25000"/>
                  </a:schemeClr>
                </a:solidFill>
                <a:latin typeface="Meiryo UI" panose="020B0604030504040204" pitchFamily="50" charset="-128"/>
                <a:ea typeface="Meiryo UI" panose="020B0604030504040204" pitchFamily="50" charset="-128"/>
              </a:rPr>
              <a:t>治療可能な健康上の問題を見いだし、その能力</a:t>
            </a:r>
            <a:r>
              <a:rPr lang="ja-JP" altLang="en-US" sz="2800" b="1" dirty="0" smtClean="0">
                <a:solidFill>
                  <a:schemeClr val="tx1">
                    <a:lumMod val="75000"/>
                    <a:lumOff val="25000"/>
                  </a:schemeClr>
                </a:solidFill>
                <a:latin typeface="Meiryo UI" panose="020B0604030504040204" pitchFamily="50" charset="-128"/>
                <a:ea typeface="Meiryo UI" panose="020B0604030504040204" pitchFamily="50" charset="-128"/>
              </a:rPr>
              <a:t>を　　　　　　　　　　　　発揮</a:t>
            </a:r>
            <a:r>
              <a:rPr lang="ja-JP" altLang="en-US" sz="2800" b="1" dirty="0">
                <a:solidFill>
                  <a:schemeClr val="tx1">
                    <a:lumMod val="75000"/>
                    <a:lumOff val="25000"/>
                  </a:schemeClr>
                </a:solidFill>
                <a:latin typeface="Meiryo UI" panose="020B0604030504040204" pitchFamily="50" charset="-128"/>
                <a:ea typeface="Meiryo UI" panose="020B0604030504040204" pitchFamily="50" charset="-128"/>
              </a:rPr>
              <a:t>した生活が送れるように支援する</a:t>
            </a:r>
          </a:p>
          <a:p>
            <a:pPr marL="514350" indent="-514350" fontAlgn="auto">
              <a:lnSpc>
                <a:spcPts val="3900"/>
              </a:lnSpc>
              <a:spcAft>
                <a:spcPts val="0"/>
              </a:spcAft>
              <a:buFont typeface="Wingdings" pitchFamily="2" charset="2"/>
              <a:buChar char="l"/>
            </a:pPr>
            <a:r>
              <a:rPr lang="ja-JP" altLang="en-US" sz="2800" b="1" dirty="0">
                <a:solidFill>
                  <a:schemeClr val="tx1">
                    <a:lumMod val="75000"/>
                    <a:lumOff val="25000"/>
                  </a:schemeClr>
                </a:solidFill>
                <a:latin typeface="Meiryo UI" panose="020B0604030504040204" pitchFamily="50" charset="-128"/>
                <a:ea typeface="Meiryo UI" panose="020B0604030504040204" pitchFamily="50" charset="-128"/>
              </a:rPr>
              <a:t>個別の課題やニーズを明らかにし、</a:t>
            </a:r>
            <a:r>
              <a:rPr lang="ja-JP" altLang="en-US" sz="2800" b="1" dirty="0" smtClean="0">
                <a:solidFill>
                  <a:schemeClr val="tx1">
                    <a:lumMod val="75000"/>
                    <a:lumOff val="25000"/>
                  </a:schemeClr>
                </a:solidFill>
                <a:latin typeface="Meiryo UI" panose="020B0604030504040204" pitchFamily="50" charset="-128"/>
                <a:ea typeface="Meiryo UI" panose="020B0604030504040204" pitchFamily="50" charset="-128"/>
              </a:rPr>
              <a:t>認知症者と家族</a:t>
            </a:r>
            <a:r>
              <a:rPr lang="ja-JP" altLang="en-US" sz="2800" b="1" dirty="0">
                <a:solidFill>
                  <a:schemeClr val="tx1">
                    <a:lumMod val="75000"/>
                    <a:lumOff val="25000"/>
                  </a:schemeClr>
                </a:solidFill>
                <a:latin typeface="Meiryo UI" panose="020B0604030504040204" pitchFamily="50" charset="-128"/>
                <a:ea typeface="Meiryo UI" panose="020B0604030504040204" pitchFamily="50" charset="-128"/>
              </a:rPr>
              <a:t>にとって最も重要なことに焦点を当てた具体的なケア計画を考案する</a:t>
            </a:r>
          </a:p>
          <a:p>
            <a:pPr marL="514350" indent="-514350" fontAlgn="auto">
              <a:lnSpc>
                <a:spcPts val="3900"/>
              </a:lnSpc>
              <a:spcAft>
                <a:spcPts val="0"/>
              </a:spcAft>
              <a:buFont typeface="Wingdings" pitchFamily="2" charset="2"/>
              <a:buChar char="l"/>
            </a:pPr>
            <a:endParaRPr lang="en-US" altLang="ja-JP" sz="28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 name="正方形/長方形 1"/>
          <p:cNvSpPr/>
          <p:nvPr/>
        </p:nvSpPr>
        <p:spPr>
          <a:xfrm>
            <a:off x="478466" y="6304061"/>
            <a:ext cx="8569325" cy="307777"/>
          </a:xfrm>
          <a:prstGeom prst="rect">
            <a:avLst/>
          </a:prstGeom>
        </p:spPr>
        <p:txBody>
          <a:bodyPr wrap="square">
            <a:spAutoFit/>
          </a:bodyPr>
          <a:lstStyle/>
          <a:p>
            <a:r>
              <a:rPr lang="ja-JP" altLang="en-US" sz="14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出典：山田</a:t>
            </a:r>
            <a:r>
              <a:rPr lang="ja-JP" altLang="en-US" sz="14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律子・井出訓編＝生活機能からみた老年看護過程＋病態・生活機能関連図，医学書院，</a:t>
            </a:r>
            <a:r>
              <a:rPr lang="en-US" altLang="ja-JP" sz="14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2008</a:t>
            </a:r>
            <a:endParaRPr lang="ja-JP" altLang="en-US" sz="14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角丸四角形 2"/>
          <p:cNvSpPr/>
          <p:nvPr/>
        </p:nvSpPr>
        <p:spPr>
          <a:xfrm>
            <a:off x="859809" y="4804011"/>
            <a:ext cx="7642746" cy="1653937"/>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marL="571500" indent="-571500">
              <a:buFont typeface="Wingdings" panose="05000000000000000000" pitchFamily="2" charset="2"/>
              <a:buChar char="u"/>
            </a:pPr>
            <a:r>
              <a:rPr kumimoji="1" lang="ja-JP" altLang="en-US" dirty="0" smtClean="0"/>
              <a:t>ストレングスモデル</a:t>
            </a:r>
            <a:endParaRPr lang="en-US" altLang="ja-JP" dirty="0"/>
          </a:p>
          <a:p>
            <a:pPr marL="571500" indent="-571500">
              <a:buFont typeface="Wingdings" panose="05000000000000000000" pitchFamily="2" charset="2"/>
              <a:buChar char="u"/>
            </a:pPr>
            <a:r>
              <a:rPr kumimoji="1" lang="ja-JP" altLang="en-US" dirty="0" smtClean="0"/>
              <a:t>生活モデル</a:t>
            </a:r>
            <a:endParaRPr kumimoji="1" lang="en-US" altLang="ja-JP" dirty="0" smtClean="0"/>
          </a:p>
          <a:p>
            <a:pPr marL="571500" indent="-571500">
              <a:buFont typeface="Wingdings" panose="05000000000000000000" pitchFamily="2" charset="2"/>
              <a:buChar char="u"/>
            </a:pPr>
            <a:r>
              <a:rPr lang="ja-JP" altLang="en-US" dirty="0"/>
              <a:t>医療</a:t>
            </a:r>
            <a:r>
              <a:rPr lang="ja-JP" altLang="en-US" dirty="0" smtClean="0"/>
              <a:t>モデルを織り交ぜて下さい。</a:t>
            </a:r>
            <a:endParaRPr kumimoji="1" lang="ja-JP" altLang="en-US" dirty="0"/>
          </a:p>
        </p:txBody>
      </p:sp>
    </p:spTree>
    <p:extLst>
      <p:ext uri="{BB962C8B-B14F-4D97-AF65-F5344CB8AC3E}">
        <p14:creationId xmlns:p14="http://schemas.microsoft.com/office/powerpoint/2010/main" val="26999467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2800" b="1" dirty="0" smtClean="0">
                <a:solidFill>
                  <a:srgbClr val="777777"/>
                </a:solidFill>
                <a:latin typeface="Meiryo UI" pitchFamily="50" charset="-128"/>
                <a:ea typeface="Meiryo UI" pitchFamily="50" charset="-128"/>
                <a:cs typeface="Meiryo UI" pitchFamily="50" charset="-128"/>
              </a:rPr>
              <a:t>認知症</a:t>
            </a:r>
            <a:r>
              <a:rPr lang="ja-JP" altLang="en-US" sz="2800" b="1" dirty="0">
                <a:solidFill>
                  <a:srgbClr val="777777"/>
                </a:solidFill>
                <a:latin typeface="Meiryo UI" pitchFamily="50" charset="-128"/>
                <a:ea typeface="Meiryo UI" pitchFamily="50" charset="-128"/>
                <a:cs typeface="Meiryo UI" pitchFamily="50" charset="-128"/>
              </a:rPr>
              <a:t>者</a:t>
            </a:r>
            <a:r>
              <a:rPr lang="ja-JP" altLang="en-US" sz="2800" b="1" dirty="0" smtClean="0">
                <a:solidFill>
                  <a:srgbClr val="777777"/>
                </a:solidFill>
                <a:latin typeface="Meiryo UI" pitchFamily="50" charset="-128"/>
                <a:ea typeface="Meiryo UI" pitchFamily="50" charset="-128"/>
                <a:cs typeface="Meiryo UI" pitchFamily="50" charset="-128"/>
              </a:rPr>
              <a:t>のアセスメント</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コンテンツ プレースホルダ 2"/>
          <p:cNvSpPr txBox="1">
            <a:spLocks/>
          </p:cNvSpPr>
          <p:nvPr/>
        </p:nvSpPr>
        <p:spPr>
          <a:xfrm>
            <a:off x="276225" y="1015744"/>
            <a:ext cx="8771566" cy="3704787"/>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514350" indent="-514350" fontAlgn="auto">
              <a:lnSpc>
                <a:spcPts val="3900"/>
              </a:lnSpc>
              <a:spcAft>
                <a:spcPts val="0"/>
              </a:spcAft>
              <a:buFont typeface="Wingdings" pitchFamily="2" charset="2"/>
              <a:buChar char="l"/>
            </a:pPr>
            <a:r>
              <a:rPr lang="ja-JP" altLang="en-US" sz="2000" b="1" dirty="0" smtClean="0">
                <a:solidFill>
                  <a:schemeClr val="tx1">
                    <a:lumMod val="75000"/>
                    <a:lumOff val="25000"/>
                  </a:schemeClr>
                </a:solidFill>
                <a:latin typeface="Meiryo UI" panose="020B0604030504040204" pitchFamily="50" charset="-128"/>
                <a:ea typeface="Meiryo UI" panose="020B0604030504040204" pitchFamily="50" charset="-128"/>
              </a:rPr>
              <a:t>認知症者が</a:t>
            </a:r>
            <a:r>
              <a:rPr lang="ja-JP" altLang="ja-JP" sz="2000" b="1" dirty="0" smtClean="0">
                <a:solidFill>
                  <a:schemeClr val="tx1">
                    <a:lumMod val="75000"/>
                    <a:lumOff val="25000"/>
                  </a:schemeClr>
                </a:solidFill>
                <a:latin typeface="Meiryo UI" panose="020B0604030504040204" pitchFamily="50" charset="-128"/>
                <a:ea typeface="Meiryo UI" panose="020B0604030504040204" pitchFamily="50" charset="-128"/>
              </a:rPr>
              <a:t>病棟に入院してきた</a:t>
            </a:r>
            <a:r>
              <a:rPr lang="ja-JP" altLang="en-US" sz="2000" b="1" dirty="0" smtClean="0">
                <a:solidFill>
                  <a:schemeClr val="tx1">
                    <a:lumMod val="75000"/>
                    <a:lumOff val="25000"/>
                  </a:schemeClr>
                </a:solidFill>
                <a:latin typeface="Meiryo UI" panose="020B0604030504040204" pitchFamily="50" charset="-128"/>
                <a:ea typeface="Meiryo UI" panose="020B0604030504040204" pitchFamily="50" charset="-128"/>
              </a:rPr>
              <a:t>時、「</a:t>
            </a:r>
            <a:r>
              <a:rPr lang="ja-JP" altLang="ja-JP" sz="2000" b="1" dirty="0" smtClean="0">
                <a:solidFill>
                  <a:schemeClr val="tx1">
                    <a:lumMod val="75000"/>
                    <a:lumOff val="25000"/>
                  </a:schemeClr>
                </a:solidFill>
                <a:latin typeface="Meiryo UI" panose="020B0604030504040204" pitchFamily="50" charset="-128"/>
                <a:ea typeface="Meiryo UI" panose="020B0604030504040204" pitchFamily="50" charset="-128"/>
              </a:rPr>
              <a:t>今回入院に至るまでの経過</a:t>
            </a:r>
            <a:r>
              <a:rPr lang="ja-JP" altLang="en-US" sz="20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ja-JP" altLang="ja-JP" sz="20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20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ja-JP" altLang="ja-JP" sz="2000" b="1" dirty="0" smtClean="0">
                <a:solidFill>
                  <a:schemeClr val="tx1">
                    <a:lumMod val="75000"/>
                    <a:lumOff val="25000"/>
                  </a:schemeClr>
                </a:solidFill>
                <a:latin typeface="Meiryo UI" panose="020B0604030504040204" pitchFamily="50" charset="-128"/>
                <a:ea typeface="Meiryo UI" panose="020B0604030504040204" pitchFamily="50" charset="-128"/>
              </a:rPr>
              <a:t>既往歴</a:t>
            </a:r>
            <a:r>
              <a:rPr lang="ja-JP" altLang="en-US" sz="20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ja-JP" altLang="ja-JP" sz="20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20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ja-JP" altLang="ja-JP" sz="2000" b="1" dirty="0" smtClean="0">
                <a:solidFill>
                  <a:schemeClr val="tx1">
                    <a:lumMod val="75000"/>
                    <a:lumOff val="25000"/>
                  </a:schemeClr>
                </a:solidFill>
                <a:latin typeface="Meiryo UI" panose="020B0604030504040204" pitchFamily="50" charset="-128"/>
                <a:ea typeface="Meiryo UI" panose="020B0604030504040204" pitchFamily="50" charset="-128"/>
              </a:rPr>
              <a:t>家族歴</a:t>
            </a:r>
            <a:r>
              <a:rPr lang="ja-JP" altLang="en-US" sz="20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ja-JP" altLang="ja-JP" sz="20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20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ja-JP" altLang="ja-JP" sz="2000" b="1" dirty="0" smtClean="0">
                <a:solidFill>
                  <a:schemeClr val="tx1">
                    <a:lumMod val="75000"/>
                    <a:lumOff val="25000"/>
                  </a:schemeClr>
                </a:solidFill>
                <a:latin typeface="Meiryo UI" panose="020B0604030504040204" pitchFamily="50" charset="-128"/>
                <a:ea typeface="Meiryo UI" panose="020B0604030504040204" pitchFamily="50" charset="-128"/>
              </a:rPr>
              <a:t>入院することや医師からの病状</a:t>
            </a:r>
            <a:r>
              <a:rPr lang="ja-JP" altLang="en-US" sz="2000" b="1" dirty="0" smtClean="0">
                <a:solidFill>
                  <a:schemeClr val="tx1">
                    <a:lumMod val="75000"/>
                    <a:lumOff val="25000"/>
                  </a:schemeClr>
                </a:solidFill>
                <a:latin typeface="Meiryo UI" panose="020B0604030504040204" pitchFamily="50" charset="-128"/>
                <a:ea typeface="Meiryo UI" panose="020B0604030504040204" pitchFamily="50" charset="-128"/>
              </a:rPr>
              <a:t>や治療</a:t>
            </a:r>
            <a:r>
              <a:rPr lang="ja-JP" altLang="ja-JP" sz="2000" b="1" dirty="0" smtClean="0">
                <a:solidFill>
                  <a:schemeClr val="tx1">
                    <a:lumMod val="75000"/>
                    <a:lumOff val="25000"/>
                  </a:schemeClr>
                </a:solidFill>
                <a:latin typeface="Meiryo UI" panose="020B0604030504040204" pitchFamily="50" charset="-128"/>
                <a:ea typeface="Meiryo UI" panose="020B0604030504040204" pitchFamily="50" charset="-128"/>
              </a:rPr>
              <a:t>方針の説明をどのように受け止めているか</a:t>
            </a:r>
            <a:r>
              <a:rPr lang="ja-JP" altLang="en-US" sz="20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ja-JP" altLang="ja-JP" sz="20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20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ja-JP" altLang="ja-JP" sz="2000" b="1" dirty="0" smtClean="0">
                <a:solidFill>
                  <a:schemeClr val="tx1">
                    <a:lumMod val="75000"/>
                    <a:lumOff val="25000"/>
                  </a:schemeClr>
                </a:solidFill>
                <a:latin typeface="Meiryo UI" panose="020B0604030504040204" pitchFamily="50" charset="-128"/>
                <a:ea typeface="Meiryo UI" panose="020B0604030504040204" pitchFamily="50" charset="-128"/>
              </a:rPr>
              <a:t>入院前の日常生活の</a:t>
            </a:r>
            <a:r>
              <a:rPr lang="ja-JP" altLang="en-US" sz="2000" b="1" dirty="0" smtClean="0">
                <a:solidFill>
                  <a:schemeClr val="tx1">
                    <a:lumMod val="75000"/>
                    <a:lumOff val="25000"/>
                  </a:schemeClr>
                </a:solidFill>
                <a:latin typeface="Meiryo UI" panose="020B0604030504040204" pitchFamily="50" charset="-128"/>
                <a:ea typeface="Meiryo UI" panose="020B0604030504040204" pitchFamily="50" charset="-128"/>
              </a:rPr>
              <a:t>様子」、「</a:t>
            </a:r>
            <a:r>
              <a:rPr lang="ja-JP" altLang="ja-JP" sz="2000" b="1" dirty="0" smtClean="0">
                <a:solidFill>
                  <a:schemeClr val="tx1">
                    <a:lumMod val="75000"/>
                    <a:lumOff val="25000"/>
                  </a:schemeClr>
                </a:solidFill>
                <a:latin typeface="Meiryo UI" panose="020B0604030504040204" pitchFamily="50" charset="-128"/>
                <a:ea typeface="Meiryo UI" panose="020B0604030504040204" pitchFamily="50" charset="-128"/>
              </a:rPr>
              <a:t>入院時のバイタル・サインズ</a:t>
            </a:r>
            <a:r>
              <a:rPr lang="ja-JP" altLang="en-US" sz="2000" b="1" dirty="0" smtClean="0">
                <a:solidFill>
                  <a:schemeClr val="tx1">
                    <a:lumMod val="75000"/>
                    <a:lumOff val="25000"/>
                  </a:schemeClr>
                </a:solidFill>
                <a:latin typeface="Meiryo UI" panose="020B0604030504040204" pitchFamily="50" charset="-128"/>
                <a:ea typeface="Meiryo UI" panose="020B0604030504040204" pitchFamily="50" charset="-128"/>
              </a:rPr>
              <a:t>」</a:t>
            </a:r>
            <a:r>
              <a:rPr lang="ja-JP" altLang="ja-JP" sz="2000" b="1" dirty="0" smtClean="0">
                <a:solidFill>
                  <a:schemeClr val="tx1">
                    <a:lumMod val="75000"/>
                    <a:lumOff val="25000"/>
                  </a:schemeClr>
                </a:solidFill>
                <a:latin typeface="Meiryo UI" panose="020B0604030504040204" pitchFamily="50" charset="-128"/>
                <a:ea typeface="Meiryo UI" panose="020B0604030504040204" pitchFamily="50" charset="-128"/>
              </a:rPr>
              <a:t>の情報を収集</a:t>
            </a:r>
            <a:r>
              <a:rPr lang="ja-JP" altLang="en-US" sz="2000" b="1" dirty="0" smtClean="0">
                <a:solidFill>
                  <a:schemeClr val="tx1">
                    <a:lumMod val="75000"/>
                    <a:lumOff val="25000"/>
                  </a:schemeClr>
                </a:solidFill>
                <a:latin typeface="Meiryo UI" panose="020B0604030504040204" pitchFamily="50" charset="-128"/>
                <a:ea typeface="Meiryo UI" panose="020B0604030504040204" pitchFamily="50" charset="-128"/>
              </a:rPr>
              <a:t>する</a:t>
            </a:r>
            <a:endParaRPr lang="en-US" altLang="ja-JP" sz="2000" b="1" dirty="0" smtClean="0">
              <a:solidFill>
                <a:schemeClr val="tx1">
                  <a:lumMod val="75000"/>
                  <a:lumOff val="25000"/>
                </a:schemeClr>
              </a:solidFill>
              <a:latin typeface="Meiryo UI" panose="020B0604030504040204" pitchFamily="50" charset="-128"/>
              <a:ea typeface="Meiryo UI" panose="020B0604030504040204" pitchFamily="50" charset="-128"/>
            </a:endParaRPr>
          </a:p>
          <a:p>
            <a:pPr marL="514350" indent="-514350" fontAlgn="auto">
              <a:lnSpc>
                <a:spcPts val="3900"/>
              </a:lnSpc>
              <a:spcAft>
                <a:spcPts val="0"/>
              </a:spcAft>
              <a:buFont typeface="Wingdings" pitchFamily="2" charset="2"/>
              <a:buChar char="l"/>
            </a:pPr>
            <a:r>
              <a:rPr lang="ja-JP" altLang="en-US" sz="2000" b="1" dirty="0" smtClean="0">
                <a:solidFill>
                  <a:schemeClr val="tx1">
                    <a:lumMod val="75000"/>
                    <a:lumOff val="25000"/>
                  </a:schemeClr>
                </a:solidFill>
                <a:latin typeface="Meiryo UI" panose="020B0604030504040204" pitchFamily="50" charset="-128"/>
                <a:ea typeface="Meiryo UI" panose="020B0604030504040204" pitchFamily="50" charset="-128"/>
              </a:rPr>
              <a:t>その際、</a:t>
            </a:r>
            <a:r>
              <a:rPr lang="ja-JP" altLang="ja-JP" sz="2000" b="1" dirty="0" smtClean="0">
                <a:solidFill>
                  <a:schemeClr val="tx1">
                    <a:lumMod val="75000"/>
                    <a:lumOff val="25000"/>
                  </a:schemeClr>
                </a:solidFill>
                <a:latin typeface="Meiryo UI" panose="020B0604030504040204" pitchFamily="50" charset="-128"/>
                <a:ea typeface="Meiryo UI" panose="020B0604030504040204" pitchFamily="50" charset="-128"/>
              </a:rPr>
              <a:t>現疾患とその症状に関する情報</a:t>
            </a:r>
            <a:r>
              <a:rPr lang="ja-JP" altLang="en-US" sz="2000" b="1" dirty="0" smtClean="0">
                <a:solidFill>
                  <a:schemeClr val="tx1">
                    <a:lumMod val="75000"/>
                    <a:lumOff val="25000"/>
                  </a:schemeClr>
                </a:solidFill>
                <a:latin typeface="Meiryo UI" panose="020B0604030504040204" pitchFamily="50" charset="-128"/>
                <a:ea typeface="Meiryo UI" panose="020B0604030504040204" pitchFamily="50" charset="-128"/>
              </a:rPr>
              <a:t>だけではなく、認知症者が</a:t>
            </a:r>
            <a:r>
              <a:rPr lang="ja-JP" altLang="ja-JP" sz="2000" b="1" dirty="0" smtClean="0">
                <a:solidFill>
                  <a:schemeClr val="tx1">
                    <a:lumMod val="75000"/>
                    <a:lumOff val="25000"/>
                  </a:schemeClr>
                </a:solidFill>
                <a:latin typeface="Meiryo UI" panose="020B0604030504040204" pitchFamily="50" charset="-128"/>
                <a:ea typeface="Meiryo UI" panose="020B0604030504040204" pitchFamily="50" charset="-128"/>
              </a:rPr>
              <a:t>入院前にどのような生活・人生を送ってきて、いかに活動、休息、食事、排泄、清潔、コミュニケーションをしていたのかという生活行動の情報にも目を向けること</a:t>
            </a:r>
            <a:r>
              <a:rPr lang="ja-JP" altLang="en-US" sz="2000" b="1" dirty="0" smtClean="0">
                <a:solidFill>
                  <a:schemeClr val="tx1">
                    <a:lumMod val="75000"/>
                    <a:lumOff val="25000"/>
                  </a:schemeClr>
                </a:solidFill>
                <a:latin typeface="Meiryo UI" panose="020B0604030504040204" pitchFamily="50" charset="-128"/>
                <a:ea typeface="Meiryo UI" panose="020B0604030504040204" pitchFamily="50" charset="-128"/>
              </a:rPr>
              <a:t>が</a:t>
            </a:r>
            <a:r>
              <a:rPr lang="ja-JP" altLang="ja-JP" sz="2000" b="1" dirty="0" smtClean="0">
                <a:solidFill>
                  <a:schemeClr val="tx1">
                    <a:lumMod val="75000"/>
                    <a:lumOff val="25000"/>
                  </a:schemeClr>
                </a:solidFill>
                <a:latin typeface="Meiryo UI" panose="020B0604030504040204" pitchFamily="50" charset="-128"/>
                <a:ea typeface="Meiryo UI" panose="020B0604030504040204" pitchFamily="50" charset="-128"/>
              </a:rPr>
              <a:t>大切</a:t>
            </a:r>
            <a:endParaRPr lang="en-US" altLang="ja-JP" sz="2000" b="1" dirty="0" smtClean="0">
              <a:solidFill>
                <a:schemeClr val="tx1">
                  <a:lumMod val="75000"/>
                  <a:lumOff val="25000"/>
                </a:schemeClr>
              </a:solidFill>
              <a:latin typeface="Meiryo UI" panose="020B0604030504040204" pitchFamily="50" charset="-128"/>
              <a:ea typeface="Meiryo UI" panose="020B0604030504040204" pitchFamily="50" charset="-128"/>
            </a:endParaRPr>
          </a:p>
          <a:p>
            <a:pPr marL="514350" indent="-514350" fontAlgn="auto">
              <a:lnSpc>
                <a:spcPts val="3900"/>
              </a:lnSpc>
              <a:spcAft>
                <a:spcPts val="0"/>
              </a:spcAft>
              <a:buFont typeface="Wingdings" pitchFamily="2" charset="2"/>
              <a:buChar char="l"/>
            </a:pPr>
            <a:endParaRPr lang="en-US" altLang="ja-JP" sz="20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6" name="正方形/長方形 5"/>
          <p:cNvSpPr/>
          <p:nvPr/>
        </p:nvSpPr>
        <p:spPr>
          <a:xfrm>
            <a:off x="478466" y="6304061"/>
            <a:ext cx="8569325" cy="307777"/>
          </a:xfrm>
          <a:prstGeom prst="rect">
            <a:avLst/>
          </a:prstGeom>
        </p:spPr>
        <p:txBody>
          <a:bodyPr wrap="square">
            <a:spAutoFit/>
          </a:bodyPr>
          <a:lstStyle/>
          <a:p>
            <a:r>
              <a:rPr lang="ja-JP" altLang="en-US" sz="14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参考：山田</a:t>
            </a:r>
            <a:r>
              <a:rPr lang="ja-JP" altLang="en-US" sz="14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律子・井出訓編＝生活機能からみた老年看護過程＋病態・生活機能関連図，医学書院，</a:t>
            </a:r>
            <a:r>
              <a:rPr lang="en-US" altLang="ja-JP" sz="14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2008</a:t>
            </a:r>
            <a:endParaRPr lang="ja-JP" altLang="en-US" sz="14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角丸四角形 1"/>
          <p:cNvSpPr/>
          <p:nvPr/>
        </p:nvSpPr>
        <p:spPr>
          <a:xfrm>
            <a:off x="276225" y="4586514"/>
            <a:ext cx="8771566" cy="202532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marL="342900" indent="-342900">
              <a:buFont typeface="Wingdings" panose="05000000000000000000" pitchFamily="2" charset="2"/>
              <a:buChar char="l"/>
            </a:pPr>
            <a:r>
              <a:rPr kumimoji="1" lang="ja-JP" altLang="en-US" sz="2800" b="1" dirty="0" smtClean="0"/>
              <a:t>配偶者との関係や家族構成、子供との関係性、若いころの性格や人格、職業歴や家庭内での役割など</a:t>
            </a:r>
            <a:endParaRPr kumimoji="1" lang="en-US" altLang="ja-JP" sz="2800" b="1" dirty="0" smtClean="0"/>
          </a:p>
          <a:p>
            <a:pPr marL="342900" indent="-342900">
              <a:buFont typeface="Wingdings" panose="05000000000000000000" pitchFamily="2" charset="2"/>
              <a:buChar char="l"/>
            </a:pPr>
            <a:r>
              <a:rPr lang="ja-JP" altLang="en-US" sz="2800" b="1" dirty="0" smtClean="0"/>
              <a:t>出来れば、成育歴や兄弟との関係（長男なのか次男なのか等）</a:t>
            </a:r>
            <a:endParaRPr kumimoji="1" lang="ja-JP" altLang="en-US" sz="2800" b="1" dirty="0"/>
          </a:p>
        </p:txBody>
      </p:sp>
    </p:spTree>
    <p:extLst>
      <p:ext uri="{BB962C8B-B14F-4D97-AF65-F5344CB8AC3E}">
        <p14:creationId xmlns:p14="http://schemas.microsoft.com/office/powerpoint/2010/main" val="15337218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2800" b="1" dirty="0" smtClean="0">
                <a:solidFill>
                  <a:srgbClr val="777777"/>
                </a:solidFill>
                <a:latin typeface="Meiryo UI" pitchFamily="50" charset="-128"/>
                <a:ea typeface="Meiryo UI" pitchFamily="50" charset="-128"/>
                <a:cs typeface="Meiryo UI" pitchFamily="50" charset="-128"/>
              </a:rPr>
              <a:t>認知症ケアにおけるアセスメントの視点</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6" name="ストライプ矢印 5"/>
          <p:cNvSpPr/>
          <p:nvPr/>
        </p:nvSpPr>
        <p:spPr bwMode="auto">
          <a:xfrm rot="16200000">
            <a:off x="4283869" y="651669"/>
            <a:ext cx="576263" cy="3133725"/>
          </a:xfrm>
          <a:prstGeom prst="stripedRightArrow">
            <a:avLst/>
          </a:prstGeom>
          <a:solidFill>
            <a:srgbClr val="F79646">
              <a:lumMod val="20000"/>
              <a:lumOff val="80000"/>
            </a:srgbClr>
          </a:solidFill>
          <a:ln w="9525" cap="flat" cmpd="sng" algn="ctr">
            <a:noFill/>
            <a:prstDash val="solid"/>
            <a:round/>
            <a:headEnd type="none" w="med" len="med"/>
            <a:tailEnd type="none" w="med" len="med"/>
          </a:ln>
          <a:effectLst/>
        </p:spPr>
        <p:txBody>
          <a:bodyPr wrap="none" anchor="ctr"/>
          <a:lstStyle/>
          <a:p>
            <a:pPr marL="0" marR="0" lvl="0" indent="0" algn="r" defTabSz="914400" eaLnBrk="1" fontAlgn="auto" latinLnBrk="0" hangingPunct="1">
              <a:lnSpc>
                <a:spcPct val="100000"/>
              </a:lnSpc>
              <a:spcBef>
                <a:spcPts val="0"/>
              </a:spcBef>
              <a:spcAft>
                <a:spcPts val="0"/>
              </a:spcAft>
              <a:buClrTx/>
              <a:buSzTx/>
              <a:buFontTx/>
              <a:buNone/>
              <a:tabLst/>
              <a:defRPr/>
            </a:pPr>
            <a:endParaRPr kumimoji="0" lang="ja-JP" altLang="en-US" sz="1800" b="1" i="0" u="none" strike="noStrike" kern="0" cap="none" spc="0" normalizeH="0" baseline="0" noProof="0" dirty="0">
              <a:ln>
                <a:noFill/>
              </a:ln>
              <a:solidFill>
                <a:prstClr val="black"/>
              </a:solidFill>
              <a:effectLst>
                <a:outerShdw blurRad="38100" dist="38100" dir="2700000" algn="tl">
                  <a:srgbClr val="000000">
                    <a:alpha val="43137"/>
                  </a:srgbClr>
                </a:outerShdw>
              </a:effectLst>
              <a:uLnTx/>
              <a:uFillTx/>
              <a:latin typeface="Meiryo UI" panose="020B0604030504040204" pitchFamily="50" charset="-128"/>
              <a:ea typeface="Meiryo UI" panose="020B0604030504040204" pitchFamily="50" charset="-128"/>
            </a:endParaRPr>
          </a:p>
        </p:txBody>
      </p:sp>
      <p:sp>
        <p:nvSpPr>
          <p:cNvPr id="8" name="円/楕円 37"/>
          <p:cNvSpPr>
            <a:spLocks noChangeArrowheads="1"/>
          </p:cNvSpPr>
          <p:nvPr/>
        </p:nvSpPr>
        <p:spPr bwMode="auto">
          <a:xfrm>
            <a:off x="247650" y="5176838"/>
            <a:ext cx="8648700" cy="1363662"/>
          </a:xfrm>
          <a:prstGeom prst="ellipse">
            <a:avLst/>
          </a:prstGeom>
          <a:solidFill>
            <a:srgbClr val="92D050"/>
          </a:solidFill>
          <a:ln w="9525" algn="ctr">
            <a:noFill/>
            <a:round/>
            <a:headEnd/>
            <a:tailEnd/>
          </a:ln>
        </p:spPr>
        <p:txBody>
          <a:bodyPr wrap="none" anchor="ctr"/>
          <a:lstStyle/>
          <a:p>
            <a:pPr fontAlgn="auto">
              <a:spcBef>
                <a:spcPts val="0"/>
              </a:spcBef>
              <a:spcAft>
                <a:spcPts val="0"/>
              </a:spcAft>
            </a:pPr>
            <a:endParaRPr lang="ja-JP" altLang="en-US" sz="2800" b="1">
              <a:solidFill>
                <a:prstClr val="black"/>
              </a:solidFill>
              <a:latin typeface="Meiryo UI" panose="020B0604030504040204" pitchFamily="50" charset="-128"/>
              <a:ea typeface="Meiryo UI" panose="020B0604030504040204" pitchFamily="50" charset="-128"/>
            </a:endParaRPr>
          </a:p>
        </p:txBody>
      </p:sp>
      <p:sp>
        <p:nvSpPr>
          <p:cNvPr id="9" name="角丸四角形 31"/>
          <p:cNvSpPr>
            <a:spLocks noChangeArrowheads="1"/>
          </p:cNvSpPr>
          <p:nvPr/>
        </p:nvSpPr>
        <p:spPr bwMode="auto">
          <a:xfrm>
            <a:off x="4560888" y="2557463"/>
            <a:ext cx="4132262" cy="3059112"/>
          </a:xfrm>
          <a:prstGeom prst="roundRect">
            <a:avLst>
              <a:gd name="adj" fmla="val 16667"/>
            </a:avLst>
          </a:prstGeom>
          <a:solidFill>
            <a:srgbClr val="FFCCCC"/>
          </a:solidFill>
          <a:ln w="9525" algn="ctr">
            <a:noFill/>
            <a:round/>
            <a:headEnd/>
            <a:tailEnd/>
          </a:ln>
        </p:spPr>
        <p:txBody>
          <a:bodyPr wrap="none"/>
          <a:lstStyle/>
          <a:p>
            <a:pPr fontAlgn="auto">
              <a:spcBef>
                <a:spcPts val="0"/>
              </a:spcBef>
              <a:spcAft>
                <a:spcPts val="0"/>
              </a:spcAft>
            </a:pPr>
            <a:r>
              <a:rPr lang="ja-JP" altLang="en-US" sz="2800" b="1" dirty="0">
                <a:solidFill>
                  <a:prstClr val="black"/>
                </a:solidFill>
                <a:latin typeface="Meiryo UI" panose="020B0604030504040204" pitchFamily="50" charset="-128"/>
                <a:ea typeface="Meiryo UI" panose="020B0604030504040204" pitchFamily="50" charset="-128"/>
                <a:cs typeface="メイリオ" pitchFamily="50" charset="-128"/>
              </a:rPr>
              <a:t>　   </a:t>
            </a:r>
            <a:r>
              <a:rPr lang="ja-JP" altLang="en-US" sz="2800" b="1" dirty="0" smtClean="0">
                <a:solidFill>
                  <a:prstClr val="black"/>
                </a:solidFill>
                <a:latin typeface="Meiryo UI" panose="020B0604030504040204" pitchFamily="50" charset="-128"/>
                <a:ea typeface="Meiryo UI" panose="020B0604030504040204" pitchFamily="50" charset="-128"/>
                <a:cs typeface="メイリオ" pitchFamily="50" charset="-128"/>
              </a:rPr>
              <a:t>日常生活の情報</a:t>
            </a:r>
            <a:endParaRPr lang="ja-JP" altLang="en-US" sz="2600" b="1" dirty="0">
              <a:solidFill>
                <a:prstClr val="black">
                  <a:lumMod val="75000"/>
                  <a:lumOff val="25000"/>
                </a:prstClr>
              </a:solidFill>
              <a:latin typeface="Meiryo UI" panose="020B0604030504040204" pitchFamily="50" charset="-128"/>
              <a:ea typeface="Meiryo UI" panose="020B0604030504040204" pitchFamily="50" charset="-128"/>
              <a:cs typeface="メイリオ" pitchFamily="50" charset="-128"/>
            </a:endParaRPr>
          </a:p>
        </p:txBody>
      </p:sp>
      <p:sp>
        <p:nvSpPr>
          <p:cNvPr id="10" name="Text Box 40"/>
          <p:cNvSpPr txBox="1">
            <a:spLocks noChangeArrowheads="1"/>
          </p:cNvSpPr>
          <p:nvPr/>
        </p:nvSpPr>
        <p:spPr bwMode="auto">
          <a:xfrm>
            <a:off x="1011238" y="3825875"/>
            <a:ext cx="2305050" cy="1008063"/>
          </a:xfrm>
          <a:prstGeom prst="rect">
            <a:avLst/>
          </a:prstGeom>
          <a:noFill/>
          <a:ln w="9525">
            <a:noFill/>
            <a:miter lim="800000"/>
            <a:headEnd/>
            <a:tailEnd/>
          </a:ln>
        </p:spPr>
        <p:txBody>
          <a:bodyPr>
            <a:spAutoFit/>
          </a:bodyPr>
          <a:lstStyle/>
          <a:p>
            <a:pPr fontAlgn="auto">
              <a:spcBef>
                <a:spcPts val="0"/>
              </a:spcBef>
              <a:spcAft>
                <a:spcPts val="0"/>
              </a:spcAft>
            </a:pPr>
            <a:r>
              <a:rPr lang="ja-JP" altLang="en-US" sz="3000" b="1">
                <a:solidFill>
                  <a:prstClr val="white"/>
                </a:solidFill>
                <a:latin typeface="Meiryo UI" panose="020B0604030504040204" pitchFamily="50" charset="-128"/>
                <a:ea typeface="Meiryo UI" panose="020B0604030504040204" pitchFamily="50" charset="-128"/>
                <a:cs typeface="メイリオ" pitchFamily="50" charset="-128"/>
              </a:rPr>
              <a:t>疾患関連</a:t>
            </a:r>
            <a:r>
              <a:rPr lang="en-US" altLang="ja-JP" sz="3000" b="1">
                <a:solidFill>
                  <a:prstClr val="white"/>
                </a:solidFill>
                <a:latin typeface="Meiryo UI" panose="020B0604030504040204" pitchFamily="50" charset="-128"/>
                <a:ea typeface="Meiryo UI" panose="020B0604030504040204" pitchFamily="50" charset="-128"/>
                <a:cs typeface="メイリオ" pitchFamily="50" charset="-128"/>
              </a:rPr>
              <a:t>/</a:t>
            </a:r>
          </a:p>
          <a:p>
            <a:pPr fontAlgn="auto">
              <a:spcBef>
                <a:spcPts val="0"/>
              </a:spcBef>
              <a:spcAft>
                <a:spcPts val="0"/>
              </a:spcAft>
            </a:pPr>
            <a:r>
              <a:rPr lang="ja-JP" altLang="en-US" sz="3000" b="1">
                <a:solidFill>
                  <a:prstClr val="white"/>
                </a:solidFill>
                <a:latin typeface="Meiryo UI" panose="020B0604030504040204" pitchFamily="50" charset="-128"/>
                <a:ea typeface="Meiryo UI" panose="020B0604030504040204" pitchFamily="50" charset="-128"/>
                <a:cs typeface="メイリオ" pitchFamily="50" charset="-128"/>
              </a:rPr>
              <a:t>身体的側面</a:t>
            </a:r>
          </a:p>
        </p:txBody>
      </p:sp>
      <p:sp>
        <p:nvSpPr>
          <p:cNvPr id="11" name="Text Box 51"/>
          <p:cNvSpPr txBox="1">
            <a:spLocks noChangeArrowheads="1"/>
          </p:cNvSpPr>
          <p:nvPr/>
        </p:nvSpPr>
        <p:spPr bwMode="auto">
          <a:xfrm>
            <a:off x="2484438" y="4946650"/>
            <a:ext cx="1057275" cy="519113"/>
          </a:xfrm>
          <a:prstGeom prst="rect">
            <a:avLst/>
          </a:prstGeom>
          <a:noFill/>
          <a:ln w="9525">
            <a:noFill/>
            <a:miter lim="800000"/>
            <a:headEnd/>
            <a:tailEnd/>
          </a:ln>
        </p:spPr>
        <p:txBody>
          <a:bodyPr>
            <a:spAutoFit/>
          </a:bodyPr>
          <a:lstStyle/>
          <a:p>
            <a:pPr fontAlgn="auto">
              <a:spcBef>
                <a:spcPts val="0"/>
              </a:spcBef>
              <a:spcAft>
                <a:spcPts val="0"/>
              </a:spcAft>
            </a:pPr>
            <a:r>
              <a:rPr lang="ja-JP" altLang="en-US" sz="2800" b="1">
                <a:solidFill>
                  <a:prstClr val="white"/>
                </a:solidFill>
                <a:latin typeface="Meiryo UI" panose="020B0604030504040204" pitchFamily="50" charset="-128"/>
                <a:ea typeface="Meiryo UI" panose="020B0604030504040204" pitchFamily="50" charset="-128"/>
                <a:cs typeface="メイリオ" pitchFamily="50" charset="-128"/>
              </a:rPr>
              <a:t>休 息</a:t>
            </a:r>
          </a:p>
        </p:txBody>
      </p:sp>
      <p:sp>
        <p:nvSpPr>
          <p:cNvPr id="12" name="角丸四角形 24"/>
          <p:cNvSpPr>
            <a:spLocks noChangeArrowheads="1"/>
          </p:cNvSpPr>
          <p:nvPr/>
        </p:nvSpPr>
        <p:spPr bwMode="auto">
          <a:xfrm>
            <a:off x="474663" y="2551113"/>
            <a:ext cx="4097337" cy="3059112"/>
          </a:xfrm>
          <a:prstGeom prst="roundRect">
            <a:avLst>
              <a:gd name="adj" fmla="val 16667"/>
            </a:avLst>
          </a:prstGeom>
          <a:solidFill>
            <a:srgbClr val="6EBEC4"/>
          </a:solidFill>
          <a:ln w="9525" algn="ctr">
            <a:noFill/>
            <a:round/>
            <a:headEnd/>
            <a:tailEnd/>
          </a:ln>
        </p:spPr>
        <p:txBody>
          <a:bodyPr wrap="none"/>
          <a:lstStyle/>
          <a:p>
            <a:pPr fontAlgn="auto">
              <a:spcBef>
                <a:spcPts val="0"/>
              </a:spcBef>
              <a:spcAft>
                <a:spcPts val="0"/>
              </a:spcAft>
            </a:pPr>
            <a:r>
              <a:rPr lang="ja-JP" altLang="en-US" sz="2800" b="1" dirty="0">
                <a:solidFill>
                  <a:prstClr val="black">
                    <a:lumMod val="75000"/>
                    <a:lumOff val="25000"/>
                  </a:prstClr>
                </a:solidFill>
                <a:latin typeface="Meiryo UI" panose="020B0604030504040204" pitchFamily="50" charset="-128"/>
                <a:ea typeface="Meiryo UI" panose="020B0604030504040204" pitchFamily="50" charset="-128"/>
                <a:cs typeface="メイリオ" pitchFamily="50" charset="-128"/>
              </a:rPr>
              <a:t>     </a:t>
            </a:r>
            <a:r>
              <a:rPr lang="ja-JP" altLang="en-US" sz="2800" b="1" dirty="0" smtClean="0">
                <a:solidFill>
                  <a:prstClr val="black">
                    <a:lumMod val="75000"/>
                    <a:lumOff val="25000"/>
                  </a:prstClr>
                </a:solidFill>
                <a:latin typeface="Meiryo UI" panose="020B0604030504040204" pitchFamily="50" charset="-128"/>
                <a:ea typeface="Meiryo UI" panose="020B0604030504040204" pitchFamily="50" charset="-128"/>
                <a:cs typeface="メイリオ" pitchFamily="50" charset="-128"/>
              </a:rPr>
              <a:t>基本</a:t>
            </a:r>
            <a:r>
              <a:rPr lang="ja-JP" altLang="en-US" sz="2600" b="1" dirty="0" smtClean="0">
                <a:solidFill>
                  <a:prstClr val="black">
                    <a:lumMod val="75000"/>
                    <a:lumOff val="25000"/>
                  </a:prstClr>
                </a:solidFill>
                <a:latin typeface="Meiryo UI" panose="020B0604030504040204" pitchFamily="50" charset="-128"/>
                <a:ea typeface="Meiryo UI" panose="020B0604030504040204" pitchFamily="50" charset="-128"/>
                <a:cs typeface="メイリオ" pitchFamily="50" charset="-128"/>
              </a:rPr>
              <a:t>情報</a:t>
            </a:r>
            <a:endParaRPr lang="ja-JP" altLang="en-US" sz="2600" b="1" dirty="0">
              <a:solidFill>
                <a:prstClr val="black">
                  <a:lumMod val="75000"/>
                  <a:lumOff val="25000"/>
                </a:prstClr>
              </a:solidFill>
              <a:latin typeface="Meiryo UI" panose="020B0604030504040204" pitchFamily="50" charset="-128"/>
              <a:ea typeface="Meiryo UI" panose="020B0604030504040204" pitchFamily="50" charset="-128"/>
              <a:cs typeface="メイリオ" pitchFamily="50" charset="-128"/>
            </a:endParaRPr>
          </a:p>
        </p:txBody>
      </p:sp>
      <p:sp>
        <p:nvSpPr>
          <p:cNvPr id="13" name="角丸四角形 12"/>
          <p:cNvSpPr/>
          <p:nvPr/>
        </p:nvSpPr>
        <p:spPr bwMode="auto">
          <a:xfrm>
            <a:off x="793750" y="3284538"/>
            <a:ext cx="3432175" cy="566737"/>
          </a:xfrm>
          <a:prstGeom prst="roundRect">
            <a:avLst/>
          </a:prstGeom>
          <a:solidFill>
            <a:srgbClr val="4F81BD">
              <a:lumMod val="50000"/>
            </a:srgbClr>
          </a:solidFill>
          <a:ln w="9525" cap="flat" cmpd="sng" algn="ctr">
            <a:noFill/>
            <a:prstDash val="solid"/>
            <a:round/>
            <a:headEnd type="none" w="med" len="med"/>
            <a:tailEnd type="none" w="med" len="me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400" b="1" i="0" u="none" strike="noStrike" kern="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メイリオ"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メイリオ" pitchFamily="50" charset="-128"/>
              </a:rPr>
              <a:t>疾患関連</a:t>
            </a:r>
            <a:r>
              <a:rPr kumimoji="0" lang="en-US" altLang="ja-JP" sz="2400" b="1" i="0" u="none" strike="noStrike" kern="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メイリオ" pitchFamily="50" charset="-128"/>
              </a:rPr>
              <a:t>/</a:t>
            </a:r>
            <a:r>
              <a:rPr kumimoji="0" lang="ja-JP" altLang="en-US" sz="2400" b="1" i="0" u="none" strike="noStrike" kern="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メイリオ" pitchFamily="50" charset="-128"/>
              </a:rPr>
              <a:t>身体的側面</a:t>
            </a:r>
          </a:p>
        </p:txBody>
      </p:sp>
      <p:sp>
        <p:nvSpPr>
          <p:cNvPr id="14" name="角丸四角形 13"/>
          <p:cNvSpPr/>
          <p:nvPr/>
        </p:nvSpPr>
        <p:spPr bwMode="auto">
          <a:xfrm>
            <a:off x="788988" y="4046538"/>
            <a:ext cx="3416300" cy="547687"/>
          </a:xfrm>
          <a:prstGeom prst="roundRect">
            <a:avLst/>
          </a:prstGeom>
          <a:solidFill>
            <a:srgbClr val="4F81BD">
              <a:lumMod val="50000"/>
            </a:srgbClr>
          </a:solidFill>
          <a:ln w="9525" cap="flat" cmpd="sng" algn="ctr">
            <a:noFill/>
            <a:prstDash val="solid"/>
            <a:round/>
            <a:headEnd type="none" w="med" len="med"/>
            <a:tailEnd type="none" w="med" len="me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600" b="1" i="0" u="none" strike="noStrike" kern="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メイリオ"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メイリオ" pitchFamily="50" charset="-128"/>
              </a:rPr>
              <a:t>心理的側面</a:t>
            </a:r>
          </a:p>
        </p:txBody>
      </p:sp>
      <p:sp>
        <p:nvSpPr>
          <p:cNvPr id="15" name="角丸四角形 14"/>
          <p:cNvSpPr/>
          <p:nvPr/>
        </p:nvSpPr>
        <p:spPr bwMode="auto">
          <a:xfrm>
            <a:off x="788988" y="4792663"/>
            <a:ext cx="3416300" cy="546100"/>
          </a:xfrm>
          <a:prstGeom prst="roundRect">
            <a:avLst/>
          </a:prstGeom>
          <a:solidFill>
            <a:srgbClr val="4F81BD">
              <a:lumMod val="50000"/>
            </a:srgbClr>
          </a:solidFill>
          <a:ln w="9525" cap="flat" cmpd="sng" algn="ctr">
            <a:noFill/>
            <a:prstDash val="solid"/>
            <a:round/>
            <a:headEnd type="none" w="med" len="med"/>
            <a:tailEnd type="none" w="med" len="med"/>
          </a:ln>
          <a:effectLst/>
        </p:spPr>
        <p:txBody>
          <a:bodyPr wrap="none"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600" b="1" i="0" u="none" strike="noStrike" kern="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メイリオ"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400" b="1" i="0" u="none" strike="noStrike" kern="0" cap="none" spc="0" normalizeH="0" baseline="0" noProof="0" dirty="0" smtClean="0">
                <a:ln>
                  <a:noFill/>
                </a:ln>
                <a:solidFill>
                  <a:prstClr val="white"/>
                </a:solidFill>
                <a:effectLst/>
                <a:uLnTx/>
                <a:uFillTx/>
                <a:latin typeface="Meiryo UI" panose="020B0604030504040204" pitchFamily="50" charset="-128"/>
                <a:ea typeface="Meiryo UI" panose="020B0604030504040204" pitchFamily="50" charset="-128"/>
                <a:cs typeface="メイリオ" pitchFamily="50" charset="-128"/>
              </a:rPr>
              <a:t>社会的側面</a:t>
            </a:r>
          </a:p>
        </p:txBody>
      </p:sp>
      <p:sp>
        <p:nvSpPr>
          <p:cNvPr id="16" name="角丸四角形 15"/>
          <p:cNvSpPr/>
          <p:nvPr/>
        </p:nvSpPr>
        <p:spPr bwMode="auto">
          <a:xfrm>
            <a:off x="4799013" y="3335338"/>
            <a:ext cx="1049337" cy="633412"/>
          </a:xfrm>
          <a:prstGeom prst="roundRect">
            <a:avLst/>
          </a:prstGeom>
          <a:solidFill>
            <a:srgbClr val="FF7C80"/>
          </a:solidFill>
          <a:ln w="9525" cap="flat" cmpd="sng" algn="ctr">
            <a:noFill/>
            <a:prstDash val="solid"/>
            <a:round/>
            <a:headEnd type="none" w="med" len="med"/>
            <a:tailEnd type="none" w="med" len="med"/>
          </a:ln>
          <a:effectLst/>
        </p:spPr>
        <p:txBody>
          <a:bodyPr wrap="none" anchor="ctr"/>
          <a:lstStyle/>
          <a:p>
            <a:pPr algn="ctr" fontAlgn="auto">
              <a:spcBef>
                <a:spcPts val="0"/>
              </a:spcBef>
              <a:spcAft>
                <a:spcPts val="0"/>
              </a:spcAft>
            </a:pPr>
            <a:endParaRPr lang="ja-JP" altLang="en-US" sz="300" b="1">
              <a:solidFill>
                <a:prstClr val="white"/>
              </a:solidFill>
              <a:latin typeface="Meiryo UI" panose="020B0604030504040204" pitchFamily="50" charset="-128"/>
              <a:ea typeface="Meiryo UI" panose="020B0604030504040204" pitchFamily="50" charset="-128"/>
              <a:cs typeface="メイリオ" pitchFamily="50" charset="-128"/>
            </a:endParaRPr>
          </a:p>
          <a:p>
            <a:pPr algn="ctr" fontAlgn="auto">
              <a:spcBef>
                <a:spcPts val="0"/>
              </a:spcBef>
              <a:spcAft>
                <a:spcPts val="0"/>
              </a:spcAft>
            </a:pPr>
            <a:r>
              <a:rPr lang="ja-JP" altLang="en-US" sz="2400" b="1">
                <a:solidFill>
                  <a:prstClr val="white"/>
                </a:solidFill>
                <a:latin typeface="Meiryo UI" panose="020B0604030504040204" pitchFamily="50" charset="-128"/>
                <a:ea typeface="Meiryo UI" panose="020B0604030504040204" pitchFamily="50" charset="-128"/>
                <a:cs typeface="メイリオ" pitchFamily="50" charset="-128"/>
              </a:rPr>
              <a:t>活動</a:t>
            </a:r>
          </a:p>
        </p:txBody>
      </p:sp>
      <p:sp>
        <p:nvSpPr>
          <p:cNvPr id="17" name="角丸四角形 16"/>
          <p:cNvSpPr/>
          <p:nvPr/>
        </p:nvSpPr>
        <p:spPr bwMode="auto">
          <a:xfrm>
            <a:off x="6080125" y="3330575"/>
            <a:ext cx="1049338" cy="631825"/>
          </a:xfrm>
          <a:prstGeom prst="roundRect">
            <a:avLst/>
          </a:prstGeom>
          <a:solidFill>
            <a:srgbClr val="FF7C80"/>
          </a:solidFill>
          <a:ln w="9525" cap="flat" cmpd="sng" algn="ctr">
            <a:noFill/>
            <a:prstDash val="solid"/>
            <a:round/>
            <a:headEnd type="none" w="med" len="med"/>
            <a:tailEnd type="none" w="med" len="med"/>
          </a:ln>
          <a:effectLst/>
        </p:spPr>
        <p:txBody>
          <a:bodyPr wrap="none" anchor="ctr"/>
          <a:lstStyle/>
          <a:p>
            <a:pPr algn="ctr" fontAlgn="auto">
              <a:spcBef>
                <a:spcPts val="0"/>
              </a:spcBef>
              <a:spcAft>
                <a:spcPts val="0"/>
              </a:spcAft>
            </a:pPr>
            <a:endParaRPr lang="ja-JP" altLang="en-US" sz="300" b="1">
              <a:solidFill>
                <a:prstClr val="white"/>
              </a:solidFill>
              <a:latin typeface="Meiryo UI" panose="020B0604030504040204" pitchFamily="50" charset="-128"/>
              <a:ea typeface="Meiryo UI" panose="020B0604030504040204" pitchFamily="50" charset="-128"/>
              <a:cs typeface="メイリオ" pitchFamily="50" charset="-128"/>
            </a:endParaRPr>
          </a:p>
          <a:p>
            <a:pPr algn="ctr" fontAlgn="auto">
              <a:spcBef>
                <a:spcPts val="0"/>
              </a:spcBef>
              <a:spcAft>
                <a:spcPts val="0"/>
              </a:spcAft>
            </a:pPr>
            <a:r>
              <a:rPr lang="ja-JP" altLang="en-US" sz="2400" b="1">
                <a:solidFill>
                  <a:prstClr val="white"/>
                </a:solidFill>
                <a:latin typeface="Meiryo UI" panose="020B0604030504040204" pitchFamily="50" charset="-128"/>
                <a:ea typeface="Meiryo UI" panose="020B0604030504040204" pitchFamily="50" charset="-128"/>
                <a:cs typeface="メイリオ" pitchFamily="50" charset="-128"/>
              </a:rPr>
              <a:t>休息</a:t>
            </a:r>
          </a:p>
        </p:txBody>
      </p:sp>
      <p:sp>
        <p:nvSpPr>
          <p:cNvPr id="18" name="角丸四角形 17"/>
          <p:cNvSpPr/>
          <p:nvPr/>
        </p:nvSpPr>
        <p:spPr bwMode="auto">
          <a:xfrm>
            <a:off x="7383463" y="3313113"/>
            <a:ext cx="1049337" cy="631825"/>
          </a:xfrm>
          <a:prstGeom prst="roundRect">
            <a:avLst/>
          </a:prstGeom>
          <a:solidFill>
            <a:srgbClr val="FF7C80"/>
          </a:solidFill>
          <a:ln w="9525" cap="flat" cmpd="sng" algn="ctr">
            <a:noFill/>
            <a:prstDash val="solid"/>
            <a:round/>
            <a:headEnd type="none" w="med" len="med"/>
            <a:tailEnd type="none" w="med" len="med"/>
          </a:ln>
          <a:effectLst/>
        </p:spPr>
        <p:txBody>
          <a:bodyPr wrap="none" anchor="ctr"/>
          <a:lstStyle/>
          <a:p>
            <a:pPr algn="ctr" fontAlgn="auto">
              <a:spcBef>
                <a:spcPts val="0"/>
              </a:spcBef>
              <a:spcAft>
                <a:spcPts val="0"/>
              </a:spcAft>
            </a:pPr>
            <a:endParaRPr lang="ja-JP" altLang="en-US" sz="300" b="1">
              <a:solidFill>
                <a:prstClr val="white"/>
              </a:solidFill>
              <a:latin typeface="Meiryo UI" panose="020B0604030504040204" pitchFamily="50" charset="-128"/>
              <a:ea typeface="Meiryo UI" panose="020B0604030504040204" pitchFamily="50" charset="-128"/>
              <a:cs typeface="メイリオ" pitchFamily="50" charset="-128"/>
            </a:endParaRPr>
          </a:p>
          <a:p>
            <a:pPr algn="ctr" fontAlgn="auto">
              <a:spcBef>
                <a:spcPts val="0"/>
              </a:spcBef>
              <a:spcAft>
                <a:spcPts val="0"/>
              </a:spcAft>
            </a:pPr>
            <a:r>
              <a:rPr lang="ja-JP" altLang="en-US" sz="2400" b="1">
                <a:solidFill>
                  <a:prstClr val="white"/>
                </a:solidFill>
                <a:latin typeface="Meiryo UI" panose="020B0604030504040204" pitchFamily="50" charset="-128"/>
                <a:ea typeface="Meiryo UI" panose="020B0604030504040204" pitchFamily="50" charset="-128"/>
                <a:cs typeface="メイリオ" pitchFamily="50" charset="-128"/>
              </a:rPr>
              <a:t>食事</a:t>
            </a:r>
          </a:p>
        </p:txBody>
      </p:sp>
      <p:sp>
        <p:nvSpPr>
          <p:cNvPr id="19" name="角丸四角形 18"/>
          <p:cNvSpPr/>
          <p:nvPr/>
        </p:nvSpPr>
        <p:spPr bwMode="auto">
          <a:xfrm>
            <a:off x="5130800" y="4052888"/>
            <a:ext cx="1050925" cy="631825"/>
          </a:xfrm>
          <a:prstGeom prst="roundRect">
            <a:avLst/>
          </a:prstGeom>
          <a:solidFill>
            <a:srgbClr val="FF7C80"/>
          </a:solidFill>
          <a:ln w="9525" cap="flat" cmpd="sng" algn="ctr">
            <a:noFill/>
            <a:prstDash val="solid"/>
            <a:round/>
            <a:headEnd type="none" w="med" len="med"/>
            <a:tailEnd type="none" w="med" len="med"/>
          </a:ln>
          <a:effectLst/>
        </p:spPr>
        <p:txBody>
          <a:bodyPr wrap="none" anchor="ctr"/>
          <a:lstStyle/>
          <a:p>
            <a:pPr algn="ctr" fontAlgn="auto">
              <a:spcBef>
                <a:spcPts val="0"/>
              </a:spcBef>
              <a:spcAft>
                <a:spcPts val="0"/>
              </a:spcAft>
            </a:pPr>
            <a:endParaRPr lang="ja-JP" altLang="en-US" sz="300" b="1">
              <a:solidFill>
                <a:prstClr val="white"/>
              </a:solidFill>
              <a:latin typeface="Meiryo UI" panose="020B0604030504040204" pitchFamily="50" charset="-128"/>
              <a:ea typeface="Meiryo UI" panose="020B0604030504040204" pitchFamily="50" charset="-128"/>
              <a:cs typeface="メイリオ" pitchFamily="50" charset="-128"/>
            </a:endParaRPr>
          </a:p>
          <a:p>
            <a:pPr algn="ctr" fontAlgn="auto">
              <a:spcBef>
                <a:spcPts val="0"/>
              </a:spcBef>
              <a:spcAft>
                <a:spcPts val="0"/>
              </a:spcAft>
            </a:pPr>
            <a:r>
              <a:rPr lang="ja-JP" altLang="en-US" sz="2400" b="1">
                <a:solidFill>
                  <a:prstClr val="white"/>
                </a:solidFill>
                <a:latin typeface="Meiryo UI" panose="020B0604030504040204" pitchFamily="50" charset="-128"/>
                <a:ea typeface="Meiryo UI" panose="020B0604030504040204" pitchFamily="50" charset="-128"/>
                <a:cs typeface="メイリオ" pitchFamily="50" charset="-128"/>
              </a:rPr>
              <a:t>排泄</a:t>
            </a:r>
          </a:p>
        </p:txBody>
      </p:sp>
      <p:sp>
        <p:nvSpPr>
          <p:cNvPr id="20" name="角丸四角形 19"/>
          <p:cNvSpPr/>
          <p:nvPr/>
        </p:nvSpPr>
        <p:spPr bwMode="auto">
          <a:xfrm>
            <a:off x="6424613" y="4046538"/>
            <a:ext cx="1568450" cy="633412"/>
          </a:xfrm>
          <a:prstGeom prst="roundRect">
            <a:avLst/>
          </a:prstGeom>
          <a:solidFill>
            <a:srgbClr val="FF7C80"/>
          </a:solidFill>
          <a:ln w="9525" cap="flat" cmpd="sng" algn="ctr">
            <a:noFill/>
            <a:prstDash val="solid"/>
            <a:round/>
            <a:headEnd type="none" w="med" len="med"/>
            <a:tailEnd type="none" w="med" len="med"/>
          </a:ln>
          <a:effectLst/>
        </p:spPr>
        <p:txBody>
          <a:bodyPr wrap="none" anchor="ctr"/>
          <a:lstStyle/>
          <a:p>
            <a:pPr algn="ctr" fontAlgn="auto">
              <a:spcBef>
                <a:spcPts val="0"/>
              </a:spcBef>
              <a:spcAft>
                <a:spcPts val="0"/>
              </a:spcAft>
            </a:pPr>
            <a:endParaRPr lang="ja-JP" altLang="en-US" sz="300" b="1">
              <a:solidFill>
                <a:prstClr val="white"/>
              </a:solidFill>
              <a:latin typeface="Meiryo UI" panose="020B0604030504040204" pitchFamily="50" charset="-128"/>
              <a:ea typeface="Meiryo UI" panose="020B0604030504040204" pitchFamily="50" charset="-128"/>
              <a:cs typeface="メイリオ" pitchFamily="50" charset="-128"/>
            </a:endParaRPr>
          </a:p>
          <a:p>
            <a:pPr algn="ctr" fontAlgn="auto">
              <a:spcBef>
                <a:spcPts val="0"/>
              </a:spcBef>
              <a:spcAft>
                <a:spcPts val="0"/>
              </a:spcAft>
            </a:pPr>
            <a:r>
              <a:rPr lang="ja-JP" altLang="en-US" sz="2400" b="1">
                <a:solidFill>
                  <a:prstClr val="white"/>
                </a:solidFill>
                <a:latin typeface="Meiryo UI" panose="020B0604030504040204" pitchFamily="50" charset="-128"/>
                <a:ea typeface="Meiryo UI" panose="020B0604030504040204" pitchFamily="50" charset="-128"/>
                <a:cs typeface="メイリオ" pitchFamily="50" charset="-128"/>
              </a:rPr>
              <a:t>身じたく</a:t>
            </a:r>
          </a:p>
        </p:txBody>
      </p:sp>
      <p:sp>
        <p:nvSpPr>
          <p:cNvPr id="21" name="角丸四角形 20"/>
          <p:cNvSpPr/>
          <p:nvPr/>
        </p:nvSpPr>
        <p:spPr bwMode="auto">
          <a:xfrm>
            <a:off x="5126038" y="4792663"/>
            <a:ext cx="2889250" cy="631825"/>
          </a:xfrm>
          <a:prstGeom prst="roundRect">
            <a:avLst/>
          </a:prstGeom>
          <a:solidFill>
            <a:srgbClr val="FF7C80"/>
          </a:solidFill>
          <a:ln w="9525" cap="flat" cmpd="sng" algn="ctr">
            <a:noFill/>
            <a:prstDash val="solid"/>
            <a:round/>
            <a:headEnd type="none" w="med" len="med"/>
            <a:tailEnd type="none" w="med" len="med"/>
          </a:ln>
          <a:effectLst/>
        </p:spPr>
        <p:txBody>
          <a:bodyPr wrap="none" anchor="ctr"/>
          <a:lstStyle/>
          <a:p>
            <a:pPr algn="ctr" fontAlgn="auto">
              <a:spcBef>
                <a:spcPts val="0"/>
              </a:spcBef>
              <a:spcAft>
                <a:spcPts val="0"/>
              </a:spcAft>
            </a:pPr>
            <a:endParaRPr lang="ja-JP" altLang="en-US" sz="300" b="1">
              <a:solidFill>
                <a:prstClr val="white"/>
              </a:solidFill>
              <a:latin typeface="Meiryo UI" panose="020B0604030504040204" pitchFamily="50" charset="-128"/>
              <a:ea typeface="Meiryo UI" panose="020B0604030504040204" pitchFamily="50" charset="-128"/>
              <a:cs typeface="メイリオ" pitchFamily="50" charset="-128"/>
            </a:endParaRPr>
          </a:p>
          <a:p>
            <a:pPr algn="ctr" fontAlgn="auto">
              <a:spcBef>
                <a:spcPts val="0"/>
              </a:spcBef>
              <a:spcAft>
                <a:spcPts val="0"/>
              </a:spcAft>
            </a:pPr>
            <a:r>
              <a:rPr lang="ja-JP" altLang="en-US" sz="2400" b="1">
                <a:solidFill>
                  <a:prstClr val="white"/>
                </a:solidFill>
                <a:latin typeface="Meiryo UI" panose="020B0604030504040204" pitchFamily="50" charset="-128"/>
                <a:ea typeface="Meiryo UI" panose="020B0604030504040204" pitchFamily="50" charset="-128"/>
                <a:cs typeface="メイリオ" pitchFamily="50" charset="-128"/>
              </a:rPr>
              <a:t>コミュニケーション</a:t>
            </a:r>
          </a:p>
        </p:txBody>
      </p:sp>
      <p:sp>
        <p:nvSpPr>
          <p:cNvPr id="22" name="角丸四角形 21"/>
          <p:cNvSpPr>
            <a:spLocks noChangeArrowheads="1"/>
          </p:cNvSpPr>
          <p:nvPr/>
        </p:nvSpPr>
        <p:spPr bwMode="auto">
          <a:xfrm>
            <a:off x="3113088" y="1246188"/>
            <a:ext cx="2871787" cy="585787"/>
          </a:xfrm>
          <a:prstGeom prst="roundRect">
            <a:avLst>
              <a:gd name="adj" fmla="val 27162"/>
            </a:avLst>
          </a:prstGeom>
          <a:solidFill>
            <a:srgbClr val="6B6BCF"/>
          </a:solidFill>
          <a:ln w="9525" algn="ctr">
            <a:noFill/>
            <a:round/>
            <a:headEnd/>
            <a:tailEnd/>
          </a:ln>
        </p:spPr>
        <p:txBody>
          <a:bodyPr wrap="none" anchor="ctr"/>
          <a:lstStyle/>
          <a:p>
            <a:pPr algn="ctr" fontAlgn="auto">
              <a:lnSpc>
                <a:spcPct val="140000"/>
              </a:lnSpc>
              <a:spcBef>
                <a:spcPts val="0"/>
              </a:spcBef>
              <a:spcAft>
                <a:spcPts val="0"/>
              </a:spcAft>
            </a:pPr>
            <a:r>
              <a:rPr lang="ja-JP" altLang="en-US" sz="2800" b="1">
                <a:solidFill>
                  <a:prstClr val="white"/>
                </a:solidFill>
                <a:latin typeface="Meiryo UI" panose="020B0604030504040204" pitchFamily="50" charset="-128"/>
                <a:ea typeface="Meiryo UI" panose="020B0604030504040204" pitchFamily="50" charset="-128"/>
                <a:cs typeface="メイリオ" pitchFamily="50" charset="-128"/>
              </a:rPr>
              <a:t>豊かさ・健康</a:t>
            </a:r>
          </a:p>
        </p:txBody>
      </p:sp>
      <p:sp>
        <p:nvSpPr>
          <p:cNvPr id="23" name="角丸四角形吹き出し 41"/>
          <p:cNvSpPr>
            <a:spLocks noChangeArrowheads="1"/>
          </p:cNvSpPr>
          <p:nvPr/>
        </p:nvSpPr>
        <p:spPr bwMode="auto">
          <a:xfrm>
            <a:off x="425451" y="1341438"/>
            <a:ext cx="2058988" cy="1030287"/>
          </a:xfrm>
          <a:prstGeom prst="wedgeRoundRectCallout">
            <a:avLst>
              <a:gd name="adj1" fmla="val -12550"/>
              <a:gd name="adj2" fmla="val 85130"/>
              <a:gd name="adj3" fmla="val 16667"/>
            </a:avLst>
          </a:prstGeom>
          <a:solidFill>
            <a:sysClr val="window" lastClr="FFFFFF"/>
          </a:solidFill>
          <a:ln w="15875" algn="ctr">
            <a:solidFill>
              <a:sysClr val="windowText" lastClr="000000"/>
            </a:solidFill>
            <a:round/>
            <a:headEnd/>
            <a:tailEnd/>
          </a:ln>
        </p:spPr>
        <p:txBody>
          <a:bodyPr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メイリオ" pitchFamily="50" charset="-128"/>
              </a:rPr>
              <a:t>①全人的（ホリスティック）な存在</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メイリオ" pitchFamily="50" charset="-128"/>
              </a:rPr>
              <a:t>   としてとらえる</a:t>
            </a:r>
          </a:p>
        </p:txBody>
      </p:sp>
      <p:sp>
        <p:nvSpPr>
          <p:cNvPr id="24" name="角丸四角形吹き出し 42"/>
          <p:cNvSpPr>
            <a:spLocks noChangeArrowheads="1"/>
          </p:cNvSpPr>
          <p:nvPr/>
        </p:nvSpPr>
        <p:spPr bwMode="auto">
          <a:xfrm>
            <a:off x="6535738" y="2057400"/>
            <a:ext cx="2290762" cy="409575"/>
          </a:xfrm>
          <a:prstGeom prst="wedgeRoundRectCallout">
            <a:avLst>
              <a:gd name="adj1" fmla="val -34894"/>
              <a:gd name="adj2" fmla="val 99611"/>
              <a:gd name="adj3" fmla="val 16667"/>
            </a:avLst>
          </a:prstGeom>
          <a:solidFill>
            <a:sysClr val="window" lastClr="FFFFFF"/>
          </a:solidFill>
          <a:ln w="15875" algn="ctr">
            <a:solidFill>
              <a:sysClr val="windowText" lastClr="000000"/>
            </a:solidFill>
            <a:round/>
            <a:headEnd/>
            <a:tailEnd/>
          </a:ln>
        </p:spPr>
        <p:txBody>
          <a:bodyPr tIns="0" bIns="14400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8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メイリオ"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メイリオ" pitchFamily="50" charset="-128"/>
              </a:rPr>
              <a:t>②もてる力に着眼</a:t>
            </a:r>
          </a:p>
        </p:txBody>
      </p:sp>
      <p:sp>
        <p:nvSpPr>
          <p:cNvPr id="25" name="角丸四角形吹き出し 43"/>
          <p:cNvSpPr>
            <a:spLocks noChangeArrowheads="1"/>
          </p:cNvSpPr>
          <p:nvPr/>
        </p:nvSpPr>
        <p:spPr bwMode="auto">
          <a:xfrm>
            <a:off x="311150" y="6197600"/>
            <a:ext cx="4949825" cy="382588"/>
          </a:xfrm>
          <a:prstGeom prst="wedgeRoundRectCallout">
            <a:avLst>
              <a:gd name="adj1" fmla="val -17639"/>
              <a:gd name="adj2" fmla="val -78218"/>
              <a:gd name="adj3" fmla="val 16667"/>
            </a:avLst>
          </a:prstGeom>
          <a:solidFill>
            <a:sysClr val="window" lastClr="FFFFFF"/>
          </a:solidFill>
          <a:ln w="15875" algn="ctr">
            <a:solidFill>
              <a:sysClr val="windowText" lastClr="000000"/>
            </a:solidFill>
            <a:round/>
            <a:headEnd/>
            <a:tailEnd/>
          </a:ln>
        </p:spPr>
        <p:txBody>
          <a:bodyPr tIns="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500" b="1" i="0" u="none" strike="noStrike" kern="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メイリオ"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1" i="0" u="none" strike="noStrike" kern="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メイリオ" pitchFamily="50" charset="-128"/>
              </a:rPr>
              <a:t>③生活の拡充のための「生活環境」の調整</a:t>
            </a:r>
          </a:p>
        </p:txBody>
      </p:sp>
      <p:sp>
        <p:nvSpPr>
          <p:cNvPr id="26" name="角丸四角形吹き出し 44"/>
          <p:cNvSpPr>
            <a:spLocks noChangeArrowheads="1"/>
          </p:cNvSpPr>
          <p:nvPr/>
        </p:nvSpPr>
        <p:spPr bwMode="auto">
          <a:xfrm>
            <a:off x="6254750" y="1150938"/>
            <a:ext cx="2439988" cy="760412"/>
          </a:xfrm>
          <a:prstGeom prst="wedgeRoundRectCallout">
            <a:avLst>
              <a:gd name="adj1" fmla="val -59435"/>
              <a:gd name="adj2" fmla="val 18060"/>
              <a:gd name="adj3" fmla="val 16667"/>
            </a:avLst>
          </a:prstGeom>
          <a:solidFill>
            <a:sysClr val="window" lastClr="FFFFFF"/>
          </a:solidFill>
          <a:ln w="15875" algn="ctr">
            <a:solidFill>
              <a:sysClr val="windowText" lastClr="000000"/>
            </a:solidFill>
            <a:round/>
            <a:headEnd/>
            <a:tailEnd/>
          </a:ln>
        </p:spPr>
        <p:txBody>
          <a:bodyPr lIns="72000" tIns="0" rIns="21600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8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メイリオ"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メイリオ" pitchFamily="50" charset="-128"/>
              </a:rPr>
              <a:t>④豊かな人生の統合</a:t>
            </a:r>
          </a:p>
          <a:p>
            <a:pPr marL="0" marR="0" lvl="0" indent="0" defTabSz="914400" eaLnBrk="1" fontAlgn="auto" latinLnBrk="0" hangingPunct="1">
              <a:lnSpc>
                <a:spcPct val="125000"/>
              </a:lnSpc>
              <a:spcBef>
                <a:spcPts val="0"/>
              </a:spcBef>
              <a:spcAft>
                <a:spcPts val="0"/>
              </a:spcAft>
              <a:buClrTx/>
              <a:buSzTx/>
              <a:buFontTx/>
              <a:buNone/>
              <a:tabLst/>
              <a:defRPr/>
            </a:pPr>
            <a:r>
              <a:rPr kumimoji="0" lang="ja-JP" altLang="en-US" sz="18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メイリオ" pitchFamily="50" charset="-128"/>
              </a:rPr>
              <a:t>   </a:t>
            </a:r>
            <a:r>
              <a:rPr kumimoji="0" lang="ja-JP" altLang="en-US" sz="1800" b="1" i="0" u="none" strike="noStrike" kern="0" cap="none" spc="0" normalizeH="0" baseline="0" noProof="0" dirty="0" err="1" smtClean="0">
                <a:ln>
                  <a:noFill/>
                </a:ln>
                <a:solidFill>
                  <a:prstClr val="black"/>
                </a:solidFill>
                <a:effectLst/>
                <a:uLnTx/>
                <a:uFillTx/>
                <a:latin typeface="Meiryo UI" panose="020B0604030504040204" pitchFamily="50" charset="-128"/>
                <a:ea typeface="Meiryo UI" panose="020B0604030504040204" pitchFamily="50" charset="-128"/>
                <a:cs typeface="メイリオ" pitchFamily="50" charset="-128"/>
              </a:rPr>
              <a:t>への</a:t>
            </a:r>
            <a:r>
              <a:rPr kumimoji="0" lang="ja-JP" altLang="en-US" sz="18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メイリオ" pitchFamily="50" charset="-128"/>
              </a:rPr>
              <a:t>道のりを支援</a:t>
            </a:r>
          </a:p>
        </p:txBody>
      </p:sp>
      <p:sp>
        <p:nvSpPr>
          <p:cNvPr id="27" name="テキスト ボックス 45"/>
          <p:cNvSpPr txBox="1">
            <a:spLocks noChangeArrowheads="1"/>
          </p:cNvSpPr>
          <p:nvPr/>
        </p:nvSpPr>
        <p:spPr bwMode="auto">
          <a:xfrm>
            <a:off x="3363913" y="1952625"/>
            <a:ext cx="2370137" cy="519113"/>
          </a:xfrm>
          <a:prstGeom prst="rect">
            <a:avLst/>
          </a:prstGeom>
          <a:noFill/>
          <a:ln w="9525">
            <a:noFill/>
            <a:miter lim="800000"/>
            <a:headEnd/>
            <a:tailEnd/>
          </a:ln>
        </p:spPr>
        <p:txBody>
          <a:bodyPr>
            <a:spAutoFit/>
          </a:bodyPr>
          <a:lstStyle/>
          <a:p>
            <a:pPr algn="ctr" fontAlgn="auto">
              <a:spcBef>
                <a:spcPts val="0"/>
              </a:spcBef>
              <a:spcAft>
                <a:spcPts val="0"/>
              </a:spcAft>
            </a:pPr>
            <a:r>
              <a:rPr lang="ja-JP" altLang="en-US" sz="2800" b="1">
                <a:solidFill>
                  <a:srgbClr val="C0504D"/>
                </a:solidFill>
                <a:latin typeface="Meiryo UI" panose="020B0604030504040204" pitchFamily="50" charset="-128"/>
                <a:ea typeface="Meiryo UI" panose="020B0604030504040204" pitchFamily="50" charset="-128"/>
                <a:cs typeface="メイリオ" pitchFamily="50" charset="-128"/>
              </a:rPr>
              <a:t>生活史を基盤</a:t>
            </a:r>
          </a:p>
        </p:txBody>
      </p:sp>
      <p:sp>
        <p:nvSpPr>
          <p:cNvPr id="28" name="角丸四角形 27"/>
          <p:cNvSpPr/>
          <p:nvPr/>
        </p:nvSpPr>
        <p:spPr bwMode="auto">
          <a:xfrm>
            <a:off x="2217738" y="5697538"/>
            <a:ext cx="1839912" cy="403225"/>
          </a:xfrm>
          <a:prstGeom prst="roundRect">
            <a:avLst/>
          </a:prstGeom>
          <a:solidFill>
            <a:srgbClr val="00B050"/>
          </a:solidFill>
          <a:ln w="9525" cap="flat" cmpd="sng" algn="ctr">
            <a:noFill/>
            <a:prstDash val="solid"/>
            <a:round/>
            <a:headEnd type="none" w="med" len="med"/>
            <a:tailEnd type="none" w="med" len="med"/>
          </a:ln>
          <a:effectLst/>
        </p:spPr>
        <p:txBody>
          <a:bodyPr wrap="none" anchor="ctr"/>
          <a:lstStyle/>
          <a:p>
            <a:pPr algn="ctr" fontAlgn="auto">
              <a:spcBef>
                <a:spcPts val="0"/>
              </a:spcBef>
              <a:spcAft>
                <a:spcPts val="0"/>
              </a:spcAft>
            </a:pPr>
            <a:endParaRPr lang="ja-JP" altLang="en-US" sz="400" b="1">
              <a:solidFill>
                <a:prstClr val="white"/>
              </a:solidFill>
              <a:latin typeface="Meiryo UI" panose="020B0604030504040204" pitchFamily="50" charset="-128"/>
              <a:ea typeface="Meiryo UI" panose="020B0604030504040204" pitchFamily="50" charset="-128"/>
              <a:cs typeface="メイリオ" pitchFamily="50" charset="-128"/>
            </a:endParaRPr>
          </a:p>
          <a:p>
            <a:pPr algn="ctr" fontAlgn="auto">
              <a:spcBef>
                <a:spcPts val="0"/>
              </a:spcBef>
              <a:spcAft>
                <a:spcPts val="0"/>
              </a:spcAft>
            </a:pPr>
            <a:r>
              <a:rPr lang="ja-JP" altLang="en-US" sz="2000" b="1">
                <a:solidFill>
                  <a:prstClr val="white"/>
                </a:solidFill>
                <a:latin typeface="Meiryo UI" panose="020B0604030504040204" pitchFamily="50" charset="-128"/>
                <a:ea typeface="Meiryo UI" panose="020B0604030504040204" pitchFamily="50" charset="-128"/>
                <a:cs typeface="メイリオ" pitchFamily="50" charset="-128"/>
              </a:rPr>
              <a:t>物理的環境</a:t>
            </a:r>
          </a:p>
        </p:txBody>
      </p:sp>
      <p:sp>
        <p:nvSpPr>
          <p:cNvPr id="29" name="角丸四角形 28"/>
          <p:cNvSpPr/>
          <p:nvPr/>
        </p:nvSpPr>
        <p:spPr bwMode="auto">
          <a:xfrm>
            <a:off x="4222750" y="5710238"/>
            <a:ext cx="1838325" cy="414337"/>
          </a:xfrm>
          <a:prstGeom prst="roundRect">
            <a:avLst/>
          </a:prstGeom>
          <a:solidFill>
            <a:srgbClr val="00B050"/>
          </a:solidFill>
          <a:ln w="9525" cap="flat" cmpd="sng" algn="ctr">
            <a:noFill/>
            <a:prstDash val="solid"/>
            <a:round/>
            <a:headEnd type="none" w="med" len="med"/>
            <a:tailEnd type="none" w="med" len="med"/>
          </a:ln>
          <a:effectLst/>
        </p:spPr>
        <p:txBody>
          <a:bodyPr wrap="none" anchor="ctr"/>
          <a:lstStyle/>
          <a:p>
            <a:pPr algn="ctr" fontAlgn="auto">
              <a:spcBef>
                <a:spcPts val="0"/>
              </a:spcBef>
              <a:spcAft>
                <a:spcPts val="0"/>
              </a:spcAft>
            </a:pPr>
            <a:endParaRPr lang="ja-JP" altLang="en-US" sz="400" b="1">
              <a:solidFill>
                <a:prstClr val="white"/>
              </a:solidFill>
              <a:latin typeface="Meiryo UI" panose="020B0604030504040204" pitchFamily="50" charset="-128"/>
              <a:ea typeface="Meiryo UI" panose="020B0604030504040204" pitchFamily="50" charset="-128"/>
              <a:cs typeface="メイリオ" pitchFamily="50" charset="-128"/>
            </a:endParaRPr>
          </a:p>
          <a:p>
            <a:pPr algn="ctr" fontAlgn="auto">
              <a:spcBef>
                <a:spcPts val="0"/>
              </a:spcBef>
              <a:spcAft>
                <a:spcPts val="0"/>
              </a:spcAft>
            </a:pPr>
            <a:r>
              <a:rPr lang="ja-JP" altLang="en-US" sz="2000" b="1">
                <a:solidFill>
                  <a:prstClr val="white"/>
                </a:solidFill>
                <a:latin typeface="Meiryo UI" panose="020B0604030504040204" pitchFamily="50" charset="-128"/>
                <a:ea typeface="Meiryo UI" panose="020B0604030504040204" pitchFamily="50" charset="-128"/>
                <a:cs typeface="メイリオ" pitchFamily="50" charset="-128"/>
              </a:rPr>
              <a:t>社会的環境</a:t>
            </a:r>
          </a:p>
        </p:txBody>
      </p:sp>
      <p:sp>
        <p:nvSpPr>
          <p:cNvPr id="30" name="正方形/長方形 49"/>
          <p:cNvSpPr>
            <a:spLocks noChangeArrowheads="1"/>
          </p:cNvSpPr>
          <p:nvPr/>
        </p:nvSpPr>
        <p:spPr bwMode="auto">
          <a:xfrm>
            <a:off x="587375" y="5702300"/>
            <a:ext cx="1422184" cy="461665"/>
          </a:xfrm>
          <a:prstGeom prst="rect">
            <a:avLst/>
          </a:prstGeom>
          <a:noFill/>
          <a:ln w="9525">
            <a:noFill/>
            <a:miter lim="800000"/>
            <a:headEnd/>
            <a:tailEnd/>
          </a:ln>
        </p:spPr>
        <p:txBody>
          <a:bodyPr wrap="none">
            <a:spAutoFit/>
          </a:bodyPr>
          <a:lstStyle/>
          <a:p>
            <a:pPr fontAlgn="auto">
              <a:spcBef>
                <a:spcPts val="0"/>
              </a:spcBef>
              <a:spcAft>
                <a:spcPts val="0"/>
              </a:spcAft>
            </a:pPr>
            <a:r>
              <a:rPr lang="ja-JP" altLang="en-US" sz="2400" b="1">
                <a:solidFill>
                  <a:prstClr val="black"/>
                </a:solidFill>
                <a:latin typeface="Meiryo UI" panose="020B0604030504040204" pitchFamily="50" charset="-128"/>
                <a:ea typeface="Meiryo UI" panose="020B0604030504040204" pitchFamily="50" charset="-128"/>
                <a:cs typeface="メイリオ" pitchFamily="50" charset="-128"/>
              </a:rPr>
              <a:t>生活環境</a:t>
            </a:r>
          </a:p>
        </p:txBody>
      </p:sp>
      <p:sp>
        <p:nvSpPr>
          <p:cNvPr id="31" name="角丸四角形 30"/>
          <p:cNvSpPr/>
          <p:nvPr/>
        </p:nvSpPr>
        <p:spPr bwMode="auto">
          <a:xfrm>
            <a:off x="6203950" y="5727700"/>
            <a:ext cx="2332038" cy="412750"/>
          </a:xfrm>
          <a:prstGeom prst="roundRect">
            <a:avLst/>
          </a:prstGeom>
          <a:solidFill>
            <a:srgbClr val="00B050"/>
          </a:solidFill>
          <a:ln w="9525" cap="flat" cmpd="sng" algn="ctr">
            <a:noFill/>
            <a:prstDash val="solid"/>
            <a:round/>
            <a:headEnd type="none" w="med" len="med"/>
            <a:tailEnd type="none" w="med" len="med"/>
          </a:ln>
          <a:effectLst/>
        </p:spPr>
        <p:txBody>
          <a:bodyPr wrap="none" anchor="ctr"/>
          <a:lstStyle/>
          <a:p>
            <a:pPr algn="ctr" fontAlgn="auto">
              <a:spcBef>
                <a:spcPts val="0"/>
              </a:spcBef>
              <a:spcAft>
                <a:spcPts val="0"/>
              </a:spcAft>
            </a:pPr>
            <a:endParaRPr lang="ja-JP" altLang="en-US" sz="400" b="1">
              <a:solidFill>
                <a:prstClr val="white"/>
              </a:solidFill>
              <a:latin typeface="Meiryo UI" panose="020B0604030504040204" pitchFamily="50" charset="-128"/>
              <a:ea typeface="Meiryo UI" panose="020B0604030504040204" pitchFamily="50" charset="-128"/>
              <a:cs typeface="メイリオ" pitchFamily="50" charset="-128"/>
            </a:endParaRPr>
          </a:p>
          <a:p>
            <a:pPr algn="ctr" fontAlgn="auto">
              <a:spcBef>
                <a:spcPts val="0"/>
              </a:spcBef>
              <a:spcAft>
                <a:spcPts val="0"/>
              </a:spcAft>
            </a:pPr>
            <a:r>
              <a:rPr lang="ja-JP" altLang="en-US" sz="2000" b="1">
                <a:solidFill>
                  <a:prstClr val="white"/>
                </a:solidFill>
                <a:latin typeface="Meiryo UI" panose="020B0604030504040204" pitchFamily="50" charset="-128"/>
                <a:ea typeface="Meiryo UI" panose="020B0604030504040204" pitchFamily="50" charset="-128"/>
                <a:cs typeface="メイリオ" pitchFamily="50" charset="-128"/>
              </a:rPr>
              <a:t>ケア・治療環境</a:t>
            </a:r>
          </a:p>
        </p:txBody>
      </p:sp>
      <p:sp>
        <p:nvSpPr>
          <p:cNvPr id="32" name="正方形/長方形 31"/>
          <p:cNvSpPr/>
          <p:nvPr/>
        </p:nvSpPr>
        <p:spPr>
          <a:xfrm>
            <a:off x="340266" y="6570663"/>
            <a:ext cx="8569325" cy="307777"/>
          </a:xfrm>
          <a:prstGeom prst="rect">
            <a:avLst/>
          </a:prstGeom>
        </p:spPr>
        <p:txBody>
          <a:bodyPr wrap="square">
            <a:spAutoFit/>
          </a:bodyPr>
          <a:lstStyle/>
          <a:p>
            <a:r>
              <a:rPr lang="ja-JP" altLang="en-US" sz="14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参考：山田</a:t>
            </a:r>
            <a:r>
              <a:rPr lang="ja-JP" altLang="en-US" sz="14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律子・井出訓編＝生活機能からみた老年看護過程＋病態・生活機能関連図，医学書院，</a:t>
            </a:r>
            <a:r>
              <a:rPr lang="en-US" altLang="ja-JP" sz="14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2008</a:t>
            </a:r>
            <a:endParaRPr lang="ja-JP" altLang="en-US" sz="14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1376798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精神症状のある患者の看護</a:t>
            </a:r>
            <a:endParaRPr kumimoji="1" lang="ja-JP" altLang="en-US" dirty="0"/>
          </a:p>
        </p:txBody>
      </p:sp>
      <p:sp>
        <p:nvSpPr>
          <p:cNvPr id="3" name="コンテンツ プレースホルダー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r>
              <a:rPr kumimoji="1" lang="ja-JP" altLang="en-US" dirty="0" smtClean="0"/>
              <a:t>精神症状のある患者の看護は、その人を全人的に受容していく過程：ケアリングが看護過程となる。</a:t>
            </a:r>
            <a:endParaRPr kumimoji="1" lang="en-US" altLang="ja-JP" dirty="0" smtClean="0"/>
          </a:p>
          <a:p>
            <a:endParaRPr lang="en-US" altLang="ja-JP" dirty="0"/>
          </a:p>
          <a:p>
            <a:r>
              <a:rPr kumimoji="1" lang="ja-JP" altLang="en-US" dirty="0" smtClean="0"/>
              <a:t>「</a:t>
            </a:r>
            <a:r>
              <a:rPr kumimoji="1" lang="en-US" altLang="ja-JP" dirty="0" smtClean="0"/>
              <a:t>Now and Here</a:t>
            </a:r>
            <a:r>
              <a:rPr kumimoji="1" lang="ja-JP" altLang="en-US" dirty="0" smtClean="0"/>
              <a:t>」：その時、その場での患者</a:t>
            </a:r>
            <a:r>
              <a:rPr kumimoji="1" lang="ja-JP" altLang="en-US" dirty="0" err="1" smtClean="0"/>
              <a:t>ー</a:t>
            </a:r>
            <a:r>
              <a:rPr kumimoji="1" lang="ja-JP" altLang="en-US" dirty="0" smtClean="0"/>
              <a:t>看護師関係に起こる、</a:t>
            </a:r>
            <a:r>
              <a:rPr kumimoji="1" lang="en-US" altLang="ja-JP" dirty="0" smtClean="0"/>
              <a:t>『</a:t>
            </a:r>
            <a:r>
              <a:rPr kumimoji="1" lang="ja-JP" altLang="en-US" dirty="0" smtClean="0"/>
              <a:t>現象</a:t>
            </a:r>
            <a:r>
              <a:rPr kumimoji="1" lang="en-US" altLang="ja-JP" dirty="0" smtClean="0"/>
              <a:t>』</a:t>
            </a:r>
            <a:r>
              <a:rPr kumimoji="1" lang="ja-JP" altLang="en-US" dirty="0" smtClean="0"/>
              <a:t>を取り扱う事が看護である。</a:t>
            </a:r>
            <a:endParaRPr kumimoji="1" lang="ja-JP" altLang="en-US" dirty="0"/>
          </a:p>
        </p:txBody>
      </p:sp>
      <p:sp>
        <p:nvSpPr>
          <p:cNvPr id="4" name="スライド番号プレースホルダー 3"/>
          <p:cNvSpPr>
            <a:spLocks noGrp="1"/>
          </p:cNvSpPr>
          <p:nvPr>
            <p:ph type="sldNum" sz="quarter" idx="12"/>
          </p:nvPr>
        </p:nvSpPr>
        <p:spPr/>
        <p:txBody>
          <a:bodyPr/>
          <a:lstStyle/>
          <a:p>
            <a:fld id="{4624CD1E-4861-483E-850D-67F2A8D0B1D1}" type="slidenum">
              <a:rPr lang="ja-JP" altLang="en-US" smtClean="0">
                <a:solidFill>
                  <a:prstClr val="black">
                    <a:tint val="75000"/>
                  </a:prstClr>
                </a:solidFill>
              </a:rPr>
              <a:pPr/>
              <a:t>7</a:t>
            </a:fld>
            <a:endParaRPr lang="ja-JP" altLang="en-US">
              <a:solidFill>
                <a:prstClr val="black">
                  <a:tint val="75000"/>
                </a:prstClr>
              </a:solidFill>
            </a:endParaRPr>
          </a:p>
        </p:txBody>
      </p:sp>
    </p:spTree>
    <p:extLst>
      <p:ext uri="{BB962C8B-B14F-4D97-AF65-F5344CB8AC3E}">
        <p14:creationId xmlns:p14="http://schemas.microsoft.com/office/powerpoint/2010/main" val="35527767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2800" b="1" dirty="0" smtClean="0">
                <a:solidFill>
                  <a:srgbClr val="777777"/>
                </a:solidFill>
                <a:latin typeface="Meiryo UI" pitchFamily="50" charset="-128"/>
                <a:ea typeface="Meiryo UI" pitchFamily="50" charset="-128"/>
                <a:cs typeface="Meiryo UI" pitchFamily="50" charset="-128"/>
              </a:rPr>
              <a:t>アセスメントに必要な情報</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graphicFrame>
        <p:nvGraphicFramePr>
          <p:cNvPr id="32" name="表 31"/>
          <p:cNvGraphicFramePr>
            <a:graphicFrameLocks noGrp="1"/>
          </p:cNvGraphicFramePr>
          <p:nvPr>
            <p:extLst>
              <p:ext uri="{D42A27DB-BD31-4B8C-83A1-F6EECF244321}">
                <p14:modId xmlns:p14="http://schemas.microsoft.com/office/powerpoint/2010/main" val="1676693120"/>
              </p:ext>
            </p:extLst>
          </p:nvPr>
        </p:nvGraphicFramePr>
        <p:xfrm>
          <a:off x="252413" y="1071547"/>
          <a:ext cx="8639174" cy="5416013"/>
        </p:xfrm>
        <a:graphic>
          <a:graphicData uri="http://schemas.openxmlformats.org/drawingml/2006/table">
            <a:tbl>
              <a:tblPr firstRow="1" bandRow="1">
                <a:tableStyleId>{5940675A-B579-460E-94D1-54222C63F5DA}</a:tableStyleId>
              </a:tblPr>
              <a:tblGrid>
                <a:gridCol w="2085975"/>
                <a:gridCol w="6553199"/>
              </a:tblGrid>
              <a:tr h="0">
                <a:tc gridSpan="2">
                  <a:txBody>
                    <a:bodyPr/>
                    <a:lstStyle/>
                    <a:p>
                      <a:pPr marL="0" marR="0" indent="0" algn="l" defTabSz="914400" rtl="0" eaLnBrk="1" fontAlgn="auto" latinLnBrk="0" hangingPunct="1">
                        <a:lnSpc>
                          <a:spcPts val="2800"/>
                        </a:lnSpc>
                        <a:spcBef>
                          <a:spcPts val="0"/>
                        </a:spcBef>
                        <a:spcAft>
                          <a:spcPts val="0"/>
                        </a:spcAft>
                        <a:buClrTx/>
                        <a:buSzTx/>
                        <a:buFontTx/>
                        <a:buNone/>
                        <a:tabLst/>
                        <a:defRPr/>
                      </a:pPr>
                      <a:r>
                        <a:rPr kumimoji="1" lang="ja-JP" altLang="en-US" sz="2000" b="1" dirty="0" smtClean="0">
                          <a:solidFill>
                            <a:schemeClr val="bg1"/>
                          </a:solidFill>
                          <a:latin typeface="Meiryo UI" panose="020B0604030504040204" pitchFamily="50" charset="-128"/>
                          <a:ea typeface="Meiryo UI" panose="020B0604030504040204" pitchFamily="50" charset="-128"/>
                        </a:rPr>
                        <a:t>基本情報</a:t>
                      </a:r>
                      <a:endParaRPr kumimoji="1" lang="en-US" altLang="ja-JP" sz="2000" b="1" dirty="0" smtClean="0">
                        <a:solidFill>
                          <a:schemeClr val="bg1"/>
                        </a:solidFill>
                        <a:latin typeface="Meiryo UI" panose="020B0604030504040204" pitchFamily="50" charset="-128"/>
                        <a:ea typeface="Meiryo UI" panose="020B0604030504040204" pitchFamily="50" charset="-128"/>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solidFill>
                      <a:srgbClr val="8A71C9"/>
                    </a:solidFill>
                  </a:tcPr>
                </a:tc>
                <a:tc hMerge="1">
                  <a:txBody>
                    <a:bodyPr/>
                    <a:lstStyle/>
                    <a:p>
                      <a:endParaRPr kumimoji="1" lang="ja-JP" altLang="en-US" sz="1900" dirty="0">
                        <a:latin typeface="HGP創英角ｺﾞｼｯｸUB" pitchFamily="50" charset="-128"/>
                        <a:ea typeface="HGP創英角ｺﾞｼｯｸUB" pitchFamily="50" charset="-128"/>
                      </a:endParaRPr>
                    </a:p>
                  </a:txBody>
                  <a:tcPr/>
                </a:tc>
              </a:tr>
              <a:tr h="781255">
                <a:tc>
                  <a:txBody>
                    <a:bodyPr/>
                    <a:lstStyle/>
                    <a:p>
                      <a:pPr marL="0" marR="0" indent="0" algn="l" defTabSz="914400" rtl="0" eaLnBrk="1" fontAlgn="auto" latinLnBrk="0" hangingPunct="1">
                        <a:lnSpc>
                          <a:spcPts val="2700"/>
                        </a:lnSpc>
                        <a:spcBef>
                          <a:spcPts val="0"/>
                        </a:spcBef>
                        <a:spcAft>
                          <a:spcPts val="0"/>
                        </a:spcAft>
                        <a:buClrTx/>
                        <a:buSzTx/>
                        <a:buFontTx/>
                        <a:buNone/>
                        <a:tabLst/>
                        <a:defRPr/>
                      </a:pPr>
                      <a:r>
                        <a:rPr kumimoji="1" lang="ja-JP" altLang="en-US" sz="1900" b="1" dirty="0" smtClean="0">
                          <a:latin typeface="Meiryo UI" panose="020B0604030504040204" pitchFamily="50" charset="-128"/>
                          <a:ea typeface="Meiryo UI" panose="020B0604030504040204" pitchFamily="50" charset="-128"/>
                        </a:rPr>
                        <a:t>疾患関連</a:t>
                      </a:r>
                      <a:r>
                        <a:rPr kumimoji="1" lang="en-US" altLang="ja-JP" sz="1900" b="1" dirty="0" smtClean="0">
                          <a:latin typeface="Meiryo UI" panose="020B0604030504040204" pitchFamily="50" charset="-128"/>
                          <a:ea typeface="Meiryo UI" panose="020B0604030504040204" pitchFamily="50" charset="-128"/>
                        </a:rPr>
                        <a:t>/</a:t>
                      </a:r>
                      <a:r>
                        <a:rPr kumimoji="1" lang="ja-JP" altLang="en-US" sz="1900" b="1" dirty="0" smtClean="0">
                          <a:latin typeface="Meiryo UI" panose="020B0604030504040204" pitchFamily="50" charset="-128"/>
                          <a:ea typeface="Meiryo UI" panose="020B0604030504040204" pitchFamily="50" charset="-128"/>
                        </a:rPr>
                        <a:t>身体的側面</a:t>
                      </a:r>
                    </a:p>
                  </a:txBody>
                  <a:tcPr>
                    <a:lnL w="28575" cap="flat" cmpd="sng" algn="ctr">
                      <a:noFill/>
                      <a:prstDash val="solid"/>
                      <a:round/>
                      <a:headEnd type="none" w="med" len="med"/>
                      <a:tailEnd type="none" w="med" len="med"/>
                    </a:lnL>
                    <a:solidFill>
                      <a:schemeClr val="bg1">
                        <a:lumMod val="95000"/>
                      </a:schemeClr>
                    </a:solidFill>
                  </a:tcPr>
                </a:tc>
                <a:tc>
                  <a:txBody>
                    <a:bodyPr/>
                    <a:lstStyle/>
                    <a:p>
                      <a:pPr>
                        <a:lnSpc>
                          <a:spcPts val="2700"/>
                        </a:lnSpc>
                      </a:pPr>
                      <a:r>
                        <a:rPr lang="ja-JP" altLang="en-US" sz="1900" b="1" dirty="0" smtClean="0">
                          <a:latin typeface="Meiryo UI" panose="020B0604030504040204" pitchFamily="50" charset="-128"/>
                          <a:ea typeface="Meiryo UI" panose="020B0604030504040204" pitchFamily="50" charset="-128"/>
                        </a:rPr>
                        <a:t>現病歴、既往歴、検査、治療と副作用、退院後の予定</a:t>
                      </a:r>
                      <a:endParaRPr lang="en-US" altLang="ja-JP" sz="1900" b="1" dirty="0" smtClean="0">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ts val="2700"/>
                        </a:lnSpc>
                        <a:spcBef>
                          <a:spcPts val="0"/>
                        </a:spcBef>
                        <a:spcAft>
                          <a:spcPts val="0"/>
                        </a:spcAft>
                        <a:buClrTx/>
                        <a:buSzTx/>
                        <a:buFontTx/>
                        <a:buNone/>
                        <a:tabLst/>
                        <a:defRPr/>
                      </a:pPr>
                      <a:r>
                        <a:rPr kumimoji="1" lang="ja-JP" altLang="en-US" sz="1900" b="1" dirty="0" smtClean="0">
                          <a:latin typeface="Meiryo UI" panose="020B0604030504040204" pitchFamily="50" charset="-128"/>
                          <a:ea typeface="Meiryo UI" panose="020B0604030504040204" pitchFamily="50" charset="-128"/>
                        </a:rPr>
                        <a:t>運動機能、感覚・知覚、認知機能</a:t>
                      </a:r>
                    </a:p>
                  </a:txBody>
                  <a:tcPr>
                    <a:lnR w="28575" cap="flat" cmpd="sng" algn="ctr">
                      <a:noFill/>
                      <a:prstDash val="solid"/>
                      <a:round/>
                      <a:headEnd type="none" w="med" len="med"/>
                      <a:tailEnd type="none" w="med" len="med"/>
                    </a:lnR>
                  </a:tcPr>
                </a:tc>
              </a:tr>
              <a:tr h="435130">
                <a:tc>
                  <a:txBody>
                    <a:bodyPr/>
                    <a:lstStyle/>
                    <a:p>
                      <a:pPr>
                        <a:lnSpc>
                          <a:spcPts val="2700"/>
                        </a:lnSpc>
                      </a:pPr>
                      <a:r>
                        <a:rPr lang="ja-JP" altLang="en-US" sz="1900" b="1" dirty="0" smtClean="0">
                          <a:latin typeface="Meiryo UI" panose="020B0604030504040204" pitchFamily="50" charset="-128"/>
                          <a:ea typeface="Meiryo UI" panose="020B0604030504040204" pitchFamily="50" charset="-128"/>
                        </a:rPr>
                        <a:t>心理的側面</a:t>
                      </a:r>
                      <a:endParaRPr kumimoji="1" lang="ja-JP" altLang="en-US" sz="1900" b="1" dirty="0">
                        <a:latin typeface="Meiryo UI" panose="020B0604030504040204" pitchFamily="50" charset="-128"/>
                        <a:ea typeface="Meiryo UI" panose="020B0604030504040204" pitchFamily="50" charset="-128"/>
                      </a:endParaRPr>
                    </a:p>
                  </a:txBody>
                  <a:tcPr>
                    <a:lnL w="28575" cap="flat" cmpd="sng" algn="ctr">
                      <a:noFill/>
                      <a:prstDash val="solid"/>
                      <a:round/>
                      <a:headEnd type="none" w="med" len="med"/>
                      <a:tailEnd type="none" w="med" len="med"/>
                    </a:lnL>
                    <a:solidFill>
                      <a:schemeClr val="bg1">
                        <a:lumMod val="95000"/>
                      </a:schemeClr>
                    </a:solidFill>
                  </a:tcPr>
                </a:tc>
                <a:tc>
                  <a:txBody>
                    <a:bodyPr/>
                    <a:lstStyle/>
                    <a:p>
                      <a:pPr>
                        <a:lnSpc>
                          <a:spcPts val="2700"/>
                        </a:lnSpc>
                      </a:pPr>
                      <a:r>
                        <a:rPr lang="ja-JP" altLang="en-US" sz="1900" b="1" dirty="0" smtClean="0">
                          <a:latin typeface="Meiryo UI" panose="020B0604030504040204" pitchFamily="50" charset="-128"/>
                          <a:ea typeface="Meiryo UI" panose="020B0604030504040204" pitchFamily="50" charset="-128"/>
                        </a:rPr>
                        <a:t>健康知覚・意向、自己知覚、価値・信念、気分・情動、信仰</a:t>
                      </a:r>
                      <a:endParaRPr kumimoji="1" lang="ja-JP" altLang="en-US" sz="1900" b="1" dirty="0">
                        <a:latin typeface="Meiryo UI" panose="020B0604030504040204" pitchFamily="50" charset="-128"/>
                        <a:ea typeface="Meiryo UI" panose="020B0604030504040204" pitchFamily="50" charset="-128"/>
                      </a:endParaRPr>
                    </a:p>
                  </a:txBody>
                  <a:tcPr>
                    <a:lnR w="28575" cap="flat" cmpd="sng" algn="ctr">
                      <a:noFill/>
                      <a:prstDash val="solid"/>
                      <a:round/>
                      <a:headEnd type="none" w="med" len="med"/>
                      <a:tailEnd type="none" w="med" len="med"/>
                    </a:lnR>
                  </a:tcPr>
                </a:tc>
              </a:tr>
              <a:tr h="435130">
                <a:tc>
                  <a:txBody>
                    <a:bodyPr/>
                    <a:lstStyle/>
                    <a:p>
                      <a:pPr>
                        <a:lnSpc>
                          <a:spcPts val="2700"/>
                        </a:lnSpc>
                      </a:pPr>
                      <a:r>
                        <a:rPr kumimoji="1" lang="ja-JP" altLang="en-US" sz="1900" b="1" dirty="0" smtClean="0">
                          <a:latin typeface="Meiryo UI" panose="020B0604030504040204" pitchFamily="50" charset="-128"/>
                          <a:ea typeface="Meiryo UI" panose="020B0604030504040204" pitchFamily="50" charset="-128"/>
                        </a:rPr>
                        <a:t>社会的側面</a:t>
                      </a:r>
                      <a:endParaRPr kumimoji="1" lang="ja-JP" altLang="en-US" sz="1900" b="1" dirty="0">
                        <a:latin typeface="Meiryo UI" panose="020B0604030504040204" pitchFamily="50" charset="-128"/>
                        <a:ea typeface="Meiryo UI" panose="020B0604030504040204" pitchFamily="50" charset="-128"/>
                      </a:endParaRPr>
                    </a:p>
                  </a:txBody>
                  <a:tcPr>
                    <a:lnL w="28575" cap="flat" cmpd="sng" algn="ctr">
                      <a:noFill/>
                      <a:prstDash val="solid"/>
                      <a:round/>
                      <a:headEnd type="none" w="med" len="med"/>
                      <a:tailEnd type="none" w="med" len="med"/>
                    </a:lnL>
                    <a:solidFill>
                      <a:schemeClr val="bg1">
                        <a:lumMod val="95000"/>
                      </a:schemeClr>
                    </a:solidFill>
                  </a:tcPr>
                </a:tc>
                <a:tc>
                  <a:txBody>
                    <a:bodyPr/>
                    <a:lstStyle/>
                    <a:p>
                      <a:pPr>
                        <a:lnSpc>
                          <a:spcPts val="2700"/>
                        </a:lnSpc>
                      </a:pPr>
                      <a:r>
                        <a:rPr kumimoji="1" lang="ja-JP" altLang="en-US" sz="1900" b="1" dirty="0" smtClean="0">
                          <a:latin typeface="Meiryo UI" panose="020B0604030504040204" pitchFamily="50" charset="-128"/>
                          <a:ea typeface="Meiryo UI" panose="020B0604030504040204" pitchFamily="50" charset="-128"/>
                        </a:rPr>
                        <a:t>役割・関係、家事・学習、趣味、社会参加、社会資源の活用</a:t>
                      </a:r>
                      <a:endParaRPr kumimoji="1" lang="ja-JP" altLang="en-US" sz="1900" b="1" dirty="0">
                        <a:latin typeface="Meiryo UI" panose="020B0604030504040204" pitchFamily="50" charset="-128"/>
                        <a:ea typeface="Meiryo UI" panose="020B0604030504040204" pitchFamily="50" charset="-128"/>
                      </a:endParaRPr>
                    </a:p>
                  </a:txBody>
                  <a:tcPr>
                    <a:lnR w="28575" cap="flat" cmpd="sng" algn="ctr">
                      <a:noFill/>
                      <a:prstDash val="solid"/>
                      <a:round/>
                      <a:headEnd type="none" w="med" len="med"/>
                      <a:tailEnd type="none" w="med" len="med"/>
                    </a:lnR>
                  </a:tcPr>
                </a:tc>
              </a:tr>
              <a:tr h="0">
                <a:tc gridSpan="2">
                  <a:txBody>
                    <a:bodyPr/>
                    <a:lstStyle/>
                    <a:p>
                      <a:pPr marL="0" marR="0" indent="0" algn="l" defTabSz="914400" rtl="0" eaLnBrk="1" fontAlgn="auto" latinLnBrk="0" hangingPunct="1">
                        <a:lnSpc>
                          <a:spcPts val="2700"/>
                        </a:lnSpc>
                        <a:spcBef>
                          <a:spcPts val="0"/>
                        </a:spcBef>
                        <a:spcAft>
                          <a:spcPts val="0"/>
                        </a:spcAft>
                        <a:buClrTx/>
                        <a:buSzTx/>
                        <a:buFontTx/>
                        <a:buNone/>
                        <a:tabLst/>
                        <a:defRPr/>
                      </a:pPr>
                      <a:r>
                        <a:rPr lang="ja-JP" altLang="en-US" sz="2000" b="1" dirty="0" smtClean="0">
                          <a:solidFill>
                            <a:schemeClr val="bg1"/>
                          </a:solidFill>
                          <a:latin typeface="Meiryo UI" panose="020B0604030504040204" pitchFamily="50" charset="-128"/>
                          <a:ea typeface="Meiryo UI" panose="020B0604030504040204" pitchFamily="50" charset="-128"/>
                        </a:rPr>
                        <a:t>日常生活の情報</a:t>
                      </a:r>
                      <a:endParaRPr lang="en-US" altLang="ja-JP" sz="2000" b="1" dirty="0" smtClean="0">
                        <a:solidFill>
                          <a:schemeClr val="bg1"/>
                        </a:solidFill>
                        <a:latin typeface="Meiryo UI" panose="020B0604030504040204" pitchFamily="50" charset="-128"/>
                        <a:ea typeface="Meiryo UI" panose="020B0604030504040204" pitchFamily="50" charset="-128"/>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solidFill>
                      <a:srgbClr val="8A71C9"/>
                    </a:solidFill>
                  </a:tcPr>
                </a:tc>
                <a:tc hMerge="1">
                  <a:txBody>
                    <a:bodyPr/>
                    <a:lstStyle/>
                    <a:p>
                      <a:endParaRPr kumimoji="1" lang="ja-JP" altLang="en-US" sz="1900" dirty="0">
                        <a:latin typeface="HGP創英角ｺﾞｼｯｸUB" pitchFamily="50" charset="-128"/>
                        <a:ea typeface="HGP創英角ｺﾞｼｯｸUB" pitchFamily="50" charset="-128"/>
                      </a:endParaRPr>
                    </a:p>
                  </a:txBody>
                  <a:tcPr/>
                </a:tc>
              </a:tr>
              <a:tr h="435130">
                <a:tc>
                  <a:txBody>
                    <a:bodyPr/>
                    <a:lstStyle/>
                    <a:p>
                      <a:pPr>
                        <a:lnSpc>
                          <a:spcPts val="2700"/>
                        </a:lnSpc>
                      </a:pPr>
                      <a:r>
                        <a:rPr kumimoji="1" lang="ja-JP" altLang="en-US" sz="1900" b="1" dirty="0" smtClean="0">
                          <a:latin typeface="Meiryo UI" panose="020B0604030504040204" pitchFamily="50" charset="-128"/>
                          <a:ea typeface="Meiryo UI" panose="020B0604030504040204" pitchFamily="50" charset="-128"/>
                        </a:rPr>
                        <a:t>活動</a:t>
                      </a:r>
                      <a:endParaRPr kumimoji="1" lang="ja-JP" altLang="en-US" sz="1900" b="1" dirty="0">
                        <a:latin typeface="Meiryo UI" panose="020B0604030504040204" pitchFamily="50" charset="-128"/>
                        <a:ea typeface="Meiryo UI" panose="020B0604030504040204" pitchFamily="50" charset="-128"/>
                      </a:endParaRPr>
                    </a:p>
                  </a:txBody>
                  <a:tcPr>
                    <a:lnL w="28575" cap="flat" cmpd="sng" algn="ctr">
                      <a:noFill/>
                      <a:prstDash val="solid"/>
                      <a:round/>
                      <a:headEnd type="none" w="med" len="med"/>
                      <a:tailEnd type="none" w="med" len="med"/>
                    </a:lnL>
                    <a:solidFill>
                      <a:schemeClr val="bg1">
                        <a:lumMod val="95000"/>
                      </a:schemeClr>
                    </a:solidFill>
                  </a:tcPr>
                </a:tc>
                <a:tc>
                  <a:txBody>
                    <a:bodyPr/>
                    <a:lstStyle/>
                    <a:p>
                      <a:pPr>
                        <a:lnSpc>
                          <a:spcPts val="2700"/>
                        </a:lnSpc>
                      </a:pPr>
                      <a:r>
                        <a:rPr kumimoji="1" lang="ja-JP" altLang="en-US" sz="1900" b="1" dirty="0" smtClean="0">
                          <a:latin typeface="Meiryo UI" panose="020B0604030504040204" pitchFamily="50" charset="-128"/>
                          <a:ea typeface="Meiryo UI" panose="020B0604030504040204" pitchFamily="50" charset="-128"/>
                        </a:rPr>
                        <a:t>行動範囲、移動能力、安全性</a:t>
                      </a:r>
                      <a:endParaRPr kumimoji="1" lang="ja-JP" altLang="en-US" sz="1900" b="1" dirty="0">
                        <a:latin typeface="Meiryo UI" panose="020B0604030504040204" pitchFamily="50" charset="-128"/>
                        <a:ea typeface="Meiryo UI" panose="020B0604030504040204" pitchFamily="50" charset="-128"/>
                      </a:endParaRPr>
                    </a:p>
                  </a:txBody>
                  <a:tcPr>
                    <a:lnR w="28575" cap="flat" cmpd="sng" algn="ctr">
                      <a:noFill/>
                      <a:prstDash val="solid"/>
                      <a:round/>
                      <a:headEnd type="none" w="med" len="med"/>
                      <a:tailEnd type="none" w="med" len="med"/>
                    </a:lnR>
                  </a:tcPr>
                </a:tc>
              </a:tr>
              <a:tr h="435130">
                <a:tc>
                  <a:txBody>
                    <a:bodyPr/>
                    <a:lstStyle/>
                    <a:p>
                      <a:pPr>
                        <a:lnSpc>
                          <a:spcPts val="2700"/>
                        </a:lnSpc>
                      </a:pPr>
                      <a:r>
                        <a:rPr lang="ja-JP" altLang="en-US" sz="1900" b="1" dirty="0" smtClean="0">
                          <a:latin typeface="Meiryo UI" panose="020B0604030504040204" pitchFamily="50" charset="-128"/>
                          <a:ea typeface="Meiryo UI" panose="020B0604030504040204" pitchFamily="50" charset="-128"/>
                        </a:rPr>
                        <a:t>休息</a:t>
                      </a:r>
                      <a:endParaRPr kumimoji="1" lang="ja-JP" altLang="en-US" sz="1900" b="1" dirty="0">
                        <a:latin typeface="Meiryo UI" panose="020B0604030504040204" pitchFamily="50" charset="-128"/>
                        <a:ea typeface="Meiryo UI" panose="020B0604030504040204" pitchFamily="50" charset="-128"/>
                      </a:endParaRPr>
                    </a:p>
                  </a:txBody>
                  <a:tcPr>
                    <a:lnL w="28575" cap="flat" cmpd="sng" algn="ctr">
                      <a:noFill/>
                      <a:prstDash val="solid"/>
                      <a:round/>
                      <a:headEnd type="none" w="med" len="med"/>
                      <a:tailEnd type="none" w="med" len="med"/>
                    </a:lnL>
                    <a:solidFill>
                      <a:schemeClr val="bg1">
                        <a:lumMod val="95000"/>
                      </a:schemeClr>
                    </a:solidFill>
                  </a:tcPr>
                </a:tc>
                <a:tc>
                  <a:txBody>
                    <a:bodyPr/>
                    <a:lstStyle/>
                    <a:p>
                      <a:pPr>
                        <a:lnSpc>
                          <a:spcPts val="2700"/>
                        </a:lnSpc>
                      </a:pPr>
                      <a:r>
                        <a:rPr lang="ja-JP" altLang="en-US" sz="1900" b="1" dirty="0" smtClean="0">
                          <a:latin typeface="Meiryo UI" panose="020B0604030504040204" pitchFamily="50" charset="-128"/>
                          <a:ea typeface="Meiryo UI" panose="020B0604030504040204" pitchFamily="50" charset="-128"/>
                        </a:rPr>
                        <a:t>睡眠、活動と休息</a:t>
                      </a:r>
                      <a:endParaRPr kumimoji="1" lang="ja-JP" altLang="en-US" sz="1900" b="1" dirty="0">
                        <a:latin typeface="Meiryo UI" panose="020B0604030504040204" pitchFamily="50" charset="-128"/>
                        <a:ea typeface="Meiryo UI" panose="020B0604030504040204" pitchFamily="50" charset="-128"/>
                      </a:endParaRPr>
                    </a:p>
                  </a:txBody>
                  <a:tcPr>
                    <a:lnR w="28575" cap="flat" cmpd="sng" algn="ctr">
                      <a:noFill/>
                      <a:prstDash val="solid"/>
                      <a:round/>
                      <a:headEnd type="none" w="med" len="med"/>
                      <a:tailEnd type="none" w="med" len="med"/>
                    </a:lnR>
                  </a:tcPr>
                </a:tc>
              </a:tr>
              <a:tr h="781255">
                <a:tc>
                  <a:txBody>
                    <a:bodyPr/>
                    <a:lstStyle/>
                    <a:p>
                      <a:pPr>
                        <a:lnSpc>
                          <a:spcPts val="2700"/>
                        </a:lnSpc>
                      </a:pPr>
                      <a:r>
                        <a:rPr kumimoji="1" lang="ja-JP" altLang="en-US" sz="1900" b="1" dirty="0" smtClean="0">
                          <a:latin typeface="Meiryo UI" panose="020B0604030504040204" pitchFamily="50" charset="-128"/>
                          <a:ea typeface="Meiryo UI" panose="020B0604030504040204" pitchFamily="50" charset="-128"/>
                        </a:rPr>
                        <a:t>食事</a:t>
                      </a:r>
                      <a:endParaRPr kumimoji="1" lang="ja-JP" altLang="en-US" sz="1900" b="1" dirty="0">
                        <a:latin typeface="Meiryo UI" panose="020B0604030504040204" pitchFamily="50" charset="-128"/>
                        <a:ea typeface="Meiryo UI" panose="020B0604030504040204" pitchFamily="50" charset="-128"/>
                      </a:endParaRPr>
                    </a:p>
                  </a:txBody>
                  <a:tcPr>
                    <a:lnL w="28575" cap="flat" cmpd="sng" algn="ctr">
                      <a:noFill/>
                      <a:prstDash val="solid"/>
                      <a:round/>
                      <a:headEnd type="none" w="med" len="med"/>
                      <a:tailEnd type="none" w="med" len="med"/>
                    </a:lnL>
                    <a:solidFill>
                      <a:schemeClr val="bg1">
                        <a:lumMod val="95000"/>
                      </a:schemeClr>
                    </a:solidFill>
                  </a:tcPr>
                </a:tc>
                <a:tc>
                  <a:txBody>
                    <a:bodyPr/>
                    <a:lstStyle/>
                    <a:p>
                      <a:pPr>
                        <a:lnSpc>
                          <a:spcPts val="2700"/>
                        </a:lnSpc>
                      </a:pPr>
                      <a:r>
                        <a:rPr kumimoji="1" lang="ja-JP" altLang="en-US" sz="1900" b="1" dirty="0" smtClean="0">
                          <a:latin typeface="Meiryo UI" panose="020B0604030504040204" pitchFamily="50" charset="-128"/>
                          <a:ea typeface="Meiryo UI" panose="020B0604030504040204" pitchFamily="50" charset="-128"/>
                        </a:rPr>
                        <a:t>食事指導、食欲・嗜好、認知、栄養状態、体格、水分摂取、摂食行動、食べ方、嚥下、満足感</a:t>
                      </a:r>
                      <a:endParaRPr kumimoji="1" lang="ja-JP" altLang="en-US" sz="1900" b="1" dirty="0">
                        <a:latin typeface="Meiryo UI" panose="020B0604030504040204" pitchFamily="50" charset="-128"/>
                        <a:ea typeface="Meiryo UI" panose="020B0604030504040204" pitchFamily="50" charset="-128"/>
                      </a:endParaRPr>
                    </a:p>
                  </a:txBody>
                  <a:tcPr>
                    <a:lnR w="28575" cap="flat" cmpd="sng" algn="ctr">
                      <a:noFill/>
                      <a:prstDash val="solid"/>
                      <a:round/>
                      <a:headEnd type="none" w="med" len="med"/>
                      <a:tailEnd type="none" w="med" len="med"/>
                    </a:lnR>
                  </a:tcPr>
                </a:tc>
              </a:tr>
              <a:tr h="435130">
                <a:tc>
                  <a:txBody>
                    <a:bodyPr/>
                    <a:lstStyle/>
                    <a:p>
                      <a:pPr>
                        <a:lnSpc>
                          <a:spcPts val="2700"/>
                        </a:lnSpc>
                      </a:pPr>
                      <a:r>
                        <a:rPr lang="ja-JP" altLang="en-US" sz="1900" b="1" dirty="0" smtClean="0">
                          <a:latin typeface="Meiryo UI" panose="020B0604030504040204" pitchFamily="50" charset="-128"/>
                          <a:ea typeface="Meiryo UI" panose="020B0604030504040204" pitchFamily="50" charset="-128"/>
                        </a:rPr>
                        <a:t>排泄</a:t>
                      </a:r>
                      <a:endParaRPr kumimoji="1" lang="ja-JP" altLang="en-US" sz="1900" b="1" dirty="0">
                        <a:latin typeface="Meiryo UI" panose="020B0604030504040204" pitchFamily="50" charset="-128"/>
                        <a:ea typeface="Meiryo UI" panose="020B0604030504040204" pitchFamily="50" charset="-128"/>
                      </a:endParaRPr>
                    </a:p>
                  </a:txBody>
                  <a:tcPr>
                    <a:lnL w="28575" cap="flat" cmpd="sng" algn="ctr">
                      <a:noFill/>
                      <a:prstDash val="solid"/>
                      <a:round/>
                      <a:headEnd type="none" w="med" len="med"/>
                      <a:tailEnd type="none" w="med" len="med"/>
                    </a:lnL>
                    <a:solidFill>
                      <a:schemeClr val="bg1">
                        <a:lumMod val="95000"/>
                      </a:schemeClr>
                    </a:solidFill>
                  </a:tcPr>
                </a:tc>
                <a:tc>
                  <a:txBody>
                    <a:bodyPr/>
                    <a:lstStyle/>
                    <a:p>
                      <a:pPr>
                        <a:lnSpc>
                          <a:spcPts val="2700"/>
                        </a:lnSpc>
                      </a:pPr>
                      <a:r>
                        <a:rPr lang="ja-JP" altLang="en-US" sz="1900" b="1" dirty="0" smtClean="0">
                          <a:latin typeface="Meiryo UI" panose="020B0604030504040204" pitchFamily="50" charset="-128"/>
                          <a:ea typeface="Meiryo UI" panose="020B0604030504040204" pitchFamily="50" charset="-128"/>
                        </a:rPr>
                        <a:t>認知、尿意・便意、排尿、排便、排泄動作</a:t>
                      </a:r>
                      <a:endParaRPr kumimoji="1" lang="ja-JP" altLang="en-US" sz="1900" b="1" dirty="0">
                        <a:latin typeface="Meiryo UI" panose="020B0604030504040204" pitchFamily="50" charset="-128"/>
                        <a:ea typeface="Meiryo UI" panose="020B0604030504040204" pitchFamily="50" charset="-128"/>
                      </a:endParaRPr>
                    </a:p>
                  </a:txBody>
                  <a:tcPr>
                    <a:lnR w="28575" cap="flat" cmpd="sng" algn="ctr">
                      <a:noFill/>
                      <a:prstDash val="solid"/>
                      <a:round/>
                      <a:headEnd type="none" w="med" len="med"/>
                      <a:tailEnd type="none" w="med" len="med"/>
                    </a:lnR>
                  </a:tcPr>
                </a:tc>
              </a:tr>
              <a:tr h="435130">
                <a:tc>
                  <a:txBody>
                    <a:bodyPr/>
                    <a:lstStyle/>
                    <a:p>
                      <a:pPr>
                        <a:lnSpc>
                          <a:spcPts val="2700"/>
                        </a:lnSpc>
                      </a:pPr>
                      <a:r>
                        <a:rPr kumimoji="1" lang="ja-JP" altLang="en-US" sz="1900" b="1" dirty="0" smtClean="0">
                          <a:latin typeface="Meiryo UI" panose="020B0604030504040204" pitchFamily="50" charset="-128"/>
                          <a:ea typeface="Meiryo UI" panose="020B0604030504040204" pitchFamily="50" charset="-128"/>
                        </a:rPr>
                        <a:t>身</a:t>
                      </a:r>
                      <a:r>
                        <a:rPr kumimoji="1" lang="ja-JP" altLang="en-US" sz="1900" b="1" dirty="0" err="1" smtClean="0">
                          <a:latin typeface="Meiryo UI" panose="020B0604030504040204" pitchFamily="50" charset="-128"/>
                          <a:ea typeface="Meiryo UI" panose="020B0604030504040204" pitchFamily="50" charset="-128"/>
                        </a:rPr>
                        <a:t>じ</a:t>
                      </a:r>
                      <a:r>
                        <a:rPr kumimoji="1" lang="ja-JP" altLang="en-US" sz="1900" b="1" dirty="0" smtClean="0">
                          <a:latin typeface="Meiryo UI" panose="020B0604030504040204" pitchFamily="50" charset="-128"/>
                          <a:ea typeface="Meiryo UI" panose="020B0604030504040204" pitchFamily="50" charset="-128"/>
                        </a:rPr>
                        <a:t>たく</a:t>
                      </a:r>
                      <a:endParaRPr kumimoji="1" lang="ja-JP" altLang="en-US" sz="1900" b="1" dirty="0">
                        <a:latin typeface="Meiryo UI" panose="020B0604030504040204" pitchFamily="50" charset="-128"/>
                        <a:ea typeface="Meiryo UI" panose="020B0604030504040204" pitchFamily="50" charset="-128"/>
                      </a:endParaRPr>
                    </a:p>
                  </a:txBody>
                  <a:tcPr>
                    <a:lnL w="28575" cap="flat" cmpd="sng" algn="ctr">
                      <a:noFill/>
                      <a:prstDash val="solid"/>
                      <a:round/>
                      <a:headEnd type="none" w="med" len="med"/>
                      <a:tailEnd type="none" w="med" len="med"/>
                    </a:lnL>
                    <a:solidFill>
                      <a:schemeClr val="bg1">
                        <a:lumMod val="95000"/>
                      </a:schemeClr>
                    </a:solidFill>
                  </a:tcPr>
                </a:tc>
                <a:tc>
                  <a:txBody>
                    <a:bodyPr/>
                    <a:lstStyle/>
                    <a:p>
                      <a:pPr>
                        <a:lnSpc>
                          <a:spcPts val="2700"/>
                        </a:lnSpc>
                      </a:pPr>
                      <a:r>
                        <a:rPr kumimoji="1" lang="ja-JP" altLang="en-US" sz="1900" b="1" dirty="0" smtClean="0">
                          <a:latin typeface="Meiryo UI" panose="020B0604030504040204" pitchFamily="50" charset="-128"/>
                          <a:ea typeface="Meiryo UI" panose="020B0604030504040204" pitchFamily="50" charset="-128"/>
                        </a:rPr>
                        <a:t>清潔、身だしなみ、更衣</a:t>
                      </a:r>
                      <a:endParaRPr kumimoji="1" lang="ja-JP" altLang="en-US" sz="1900" b="1" dirty="0">
                        <a:latin typeface="Meiryo UI" panose="020B0604030504040204" pitchFamily="50" charset="-128"/>
                        <a:ea typeface="Meiryo UI" panose="020B0604030504040204" pitchFamily="50" charset="-128"/>
                      </a:endParaRPr>
                    </a:p>
                  </a:txBody>
                  <a:tcPr>
                    <a:lnR w="28575" cap="flat" cmpd="sng" algn="ctr">
                      <a:noFill/>
                      <a:prstDash val="solid"/>
                      <a:round/>
                      <a:headEnd type="none" w="med" len="med"/>
                      <a:tailEnd type="none" w="med" len="med"/>
                    </a:lnR>
                  </a:tcPr>
                </a:tc>
              </a:tr>
              <a:tr h="435130">
                <a:tc>
                  <a:txBody>
                    <a:bodyPr/>
                    <a:lstStyle/>
                    <a:p>
                      <a:pPr>
                        <a:lnSpc>
                          <a:spcPts val="2700"/>
                        </a:lnSpc>
                      </a:pPr>
                      <a:r>
                        <a:rPr lang="ja-JP" altLang="en-US" sz="1900" b="1" dirty="0" smtClean="0">
                          <a:latin typeface="Meiryo UI" panose="020B0604030504040204" pitchFamily="50" charset="-128"/>
                          <a:ea typeface="Meiryo UI" panose="020B0604030504040204" pitchFamily="50" charset="-128"/>
                        </a:rPr>
                        <a:t>コミュニケーション</a:t>
                      </a:r>
                      <a:endParaRPr kumimoji="1" lang="ja-JP" altLang="en-US" sz="1900" b="1" dirty="0">
                        <a:latin typeface="Meiryo UI" panose="020B0604030504040204" pitchFamily="50" charset="-128"/>
                        <a:ea typeface="Meiryo UI" panose="020B0604030504040204" pitchFamily="50" charset="-128"/>
                      </a:endParaRPr>
                    </a:p>
                  </a:txBody>
                  <a:tcPr>
                    <a:lnL w="28575" cap="flat" cmpd="sng" algn="ctr">
                      <a:noFill/>
                      <a:prstDash val="solid"/>
                      <a:round/>
                      <a:headEnd type="none" w="med" len="med"/>
                      <a:tailEnd type="none" w="med" len="med"/>
                    </a:lnL>
                    <a:solidFill>
                      <a:schemeClr val="bg1">
                        <a:lumMod val="95000"/>
                      </a:schemeClr>
                    </a:solidFill>
                  </a:tcPr>
                </a:tc>
                <a:tc>
                  <a:txBody>
                    <a:bodyPr/>
                    <a:lstStyle/>
                    <a:p>
                      <a:pPr>
                        <a:lnSpc>
                          <a:spcPts val="2700"/>
                        </a:lnSpc>
                      </a:pPr>
                      <a:r>
                        <a:rPr lang="ja-JP" altLang="en-US" sz="1900" b="1" dirty="0" smtClean="0">
                          <a:latin typeface="Meiryo UI" panose="020B0604030504040204" pitchFamily="50" charset="-128"/>
                          <a:ea typeface="Meiryo UI" panose="020B0604030504040204" pitchFamily="50" charset="-128"/>
                        </a:rPr>
                        <a:t>意欲、メッセージの理解、送受信機能、言語・非言語メッセージ</a:t>
                      </a:r>
                      <a:endParaRPr kumimoji="1" lang="ja-JP" altLang="en-US" sz="1900" b="1" dirty="0">
                        <a:latin typeface="Meiryo UI" panose="020B0604030504040204" pitchFamily="50" charset="-128"/>
                        <a:ea typeface="Meiryo UI" panose="020B0604030504040204" pitchFamily="50" charset="-128"/>
                      </a:endParaRPr>
                    </a:p>
                  </a:txBody>
                  <a:tcPr>
                    <a:lnR w="28575" cap="flat" cmpd="sng" algn="ctr">
                      <a:noFill/>
                      <a:prstDash val="solid"/>
                      <a:round/>
                      <a:headEnd type="none" w="med" len="med"/>
                      <a:tailEnd type="none" w="med" len="med"/>
                    </a:lnR>
                  </a:tcPr>
                </a:tc>
              </a:tr>
            </a:tbl>
          </a:graphicData>
        </a:graphic>
      </p:graphicFrame>
      <p:sp>
        <p:nvSpPr>
          <p:cNvPr id="5" name="正方形/長方形 4"/>
          <p:cNvSpPr/>
          <p:nvPr/>
        </p:nvSpPr>
        <p:spPr>
          <a:xfrm>
            <a:off x="373377" y="6550223"/>
            <a:ext cx="8569325" cy="307777"/>
          </a:xfrm>
          <a:prstGeom prst="rect">
            <a:avLst/>
          </a:prstGeom>
        </p:spPr>
        <p:txBody>
          <a:bodyPr wrap="square">
            <a:spAutoFit/>
          </a:bodyPr>
          <a:lstStyle/>
          <a:p>
            <a:r>
              <a:rPr lang="ja-JP" altLang="en-US" sz="14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参考：山田</a:t>
            </a:r>
            <a:r>
              <a:rPr lang="ja-JP" altLang="en-US" sz="14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律子・井出訓編＝生活機能からみた老年看護過程＋病態・生活機能関連図，医学書院，</a:t>
            </a:r>
            <a:r>
              <a:rPr lang="en-US" altLang="ja-JP" sz="1400" b="1" dirty="0" smtClean="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rPr>
              <a:t>2008</a:t>
            </a:r>
            <a:endParaRPr lang="ja-JP" altLang="en-US" sz="1400" b="1" dirty="0">
              <a:solidFill>
                <a:schemeClr val="tx1">
                  <a:lumMod val="65000"/>
                  <a:lumOff val="3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509313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タイトル 1"/>
          <p:cNvSpPr>
            <a:spLocks noGrp="1"/>
          </p:cNvSpPr>
          <p:nvPr>
            <p:ph type="title" idx="4294967295"/>
          </p:nvPr>
        </p:nvSpPr>
        <p:spPr>
          <a:xfrm>
            <a:off x="478466" y="174181"/>
            <a:ext cx="8359148" cy="669925"/>
          </a:xfrm>
        </p:spPr>
        <p:txBody>
          <a:bodyPr>
            <a:normAutofit/>
          </a:bodyPr>
          <a:lstStyle/>
          <a:p>
            <a:pPr eaLnBrk="1" hangingPunct="1"/>
            <a:r>
              <a:rPr lang="ja-JP" altLang="en-US" sz="2800" b="1" dirty="0" smtClean="0">
                <a:solidFill>
                  <a:srgbClr val="777777"/>
                </a:solidFill>
                <a:latin typeface="Meiryo UI" pitchFamily="50" charset="-128"/>
                <a:ea typeface="Meiryo UI" pitchFamily="50" charset="-128"/>
                <a:cs typeface="Meiryo UI" pitchFamily="50" charset="-128"/>
              </a:rPr>
              <a:t>アセスメント</a:t>
            </a:r>
            <a:endParaRPr lang="ja-JP" altLang="en-US" sz="2800" b="1" dirty="0" smtClean="0">
              <a:solidFill>
                <a:schemeClr val="tx1"/>
              </a:solidFill>
              <a:latin typeface="Meiryo UI" pitchFamily="50" charset="-128"/>
              <a:ea typeface="Meiryo UI" pitchFamily="50" charset="-128"/>
              <a:cs typeface="Meiryo UI" pitchFamily="50" charset="-128"/>
            </a:endParaRPr>
          </a:p>
        </p:txBody>
      </p:sp>
      <p:sp>
        <p:nvSpPr>
          <p:cNvPr id="7" name="Rectangle 3"/>
          <p:cNvSpPr>
            <a:spLocks noChangeArrowheads="1"/>
          </p:cNvSpPr>
          <p:nvPr/>
        </p:nvSpPr>
        <p:spPr bwMode="auto">
          <a:xfrm>
            <a:off x="379711" y="857610"/>
            <a:ext cx="8569325" cy="118236"/>
          </a:xfrm>
          <a:prstGeom prst="rect">
            <a:avLst/>
          </a:prstGeom>
          <a:gradFill rotWithShape="1">
            <a:gsLst>
              <a:gs pos="0">
                <a:srgbClr val="E4DEF2"/>
              </a:gs>
              <a:gs pos="100000">
                <a:srgbClr val="8A71C9"/>
              </a:gs>
            </a:gsLst>
            <a:lin ang="0" scaled="1"/>
          </a:gradFill>
          <a:ln>
            <a:noFill/>
          </a:ln>
          <a:extLst/>
        </p:spPr>
        <p:txBody>
          <a:bodyPr wrap="none" anchor="ctr"/>
          <a:lstStyle/>
          <a:p>
            <a:pPr algn="r">
              <a:defRPr/>
            </a:pPr>
            <a:endParaRPr lang="ja-JP" altLang="en-US">
              <a:effectLst>
                <a:outerShdw blurRad="38100" dist="38100" dir="2700000" algn="tl">
                  <a:srgbClr val="000000">
                    <a:alpha val="43137"/>
                  </a:srgbClr>
                </a:outerShdw>
              </a:effectLst>
              <a:latin typeface="Arial" charset="0"/>
            </a:endParaRPr>
          </a:p>
        </p:txBody>
      </p:sp>
      <p:sp>
        <p:nvSpPr>
          <p:cNvPr id="5" name="コンテンツ プレースホルダ 2"/>
          <p:cNvSpPr txBox="1">
            <a:spLocks/>
          </p:cNvSpPr>
          <p:nvPr/>
        </p:nvSpPr>
        <p:spPr>
          <a:xfrm>
            <a:off x="276225" y="1142984"/>
            <a:ext cx="8591550" cy="5314966"/>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514350" indent="-514350" fontAlgn="auto">
              <a:lnSpc>
                <a:spcPts val="3900"/>
              </a:lnSpc>
              <a:spcAft>
                <a:spcPts val="0"/>
              </a:spcAft>
              <a:buFont typeface="Wingdings" pitchFamily="2" charset="2"/>
              <a:buChar char="l"/>
            </a:pPr>
            <a:r>
              <a:rPr lang="ja-JP" altLang="en-US" sz="2800" b="1" dirty="0" smtClean="0">
                <a:solidFill>
                  <a:schemeClr val="tx1">
                    <a:lumMod val="75000"/>
                    <a:lumOff val="25000"/>
                  </a:schemeClr>
                </a:solidFill>
                <a:latin typeface="Meiryo UI" panose="020B0604030504040204" pitchFamily="50" charset="-128"/>
                <a:ea typeface="Meiryo UI" panose="020B0604030504040204" pitchFamily="50" charset="-128"/>
              </a:rPr>
              <a:t>どのような疾患があるか</a:t>
            </a:r>
            <a:endParaRPr lang="en-US" altLang="ja-JP" sz="2800" b="1" dirty="0" smtClean="0">
              <a:solidFill>
                <a:schemeClr val="tx1">
                  <a:lumMod val="75000"/>
                  <a:lumOff val="25000"/>
                </a:schemeClr>
              </a:solidFill>
              <a:latin typeface="Meiryo UI" panose="020B0604030504040204" pitchFamily="50" charset="-128"/>
              <a:ea typeface="Meiryo UI" panose="020B0604030504040204" pitchFamily="50" charset="-128"/>
            </a:endParaRPr>
          </a:p>
          <a:p>
            <a:pPr marL="514350" indent="-514350" fontAlgn="auto">
              <a:lnSpc>
                <a:spcPts val="3900"/>
              </a:lnSpc>
              <a:spcAft>
                <a:spcPts val="0"/>
              </a:spcAft>
              <a:buFont typeface="Wingdings" pitchFamily="2" charset="2"/>
              <a:buChar char="l"/>
            </a:pPr>
            <a:r>
              <a:rPr lang="ja-JP" altLang="en-US" sz="2800" b="1" dirty="0" smtClean="0">
                <a:solidFill>
                  <a:schemeClr val="tx1">
                    <a:lumMod val="75000"/>
                    <a:lumOff val="25000"/>
                  </a:schemeClr>
                </a:solidFill>
                <a:latin typeface="Meiryo UI" panose="020B0604030504040204" pitchFamily="50" charset="-128"/>
                <a:ea typeface="Meiryo UI" panose="020B0604030504040204" pitchFamily="50" charset="-128"/>
              </a:rPr>
              <a:t>身体的な状態はどうか</a:t>
            </a:r>
            <a:endParaRPr lang="en-US" altLang="ja-JP" sz="2800" b="1" dirty="0" smtClean="0">
              <a:solidFill>
                <a:schemeClr val="tx1">
                  <a:lumMod val="75000"/>
                  <a:lumOff val="25000"/>
                </a:schemeClr>
              </a:solidFill>
              <a:latin typeface="Meiryo UI" panose="020B0604030504040204" pitchFamily="50" charset="-128"/>
              <a:ea typeface="Meiryo UI" panose="020B0604030504040204" pitchFamily="50" charset="-128"/>
            </a:endParaRPr>
          </a:p>
          <a:p>
            <a:pPr marL="514350" indent="-514350" fontAlgn="auto">
              <a:lnSpc>
                <a:spcPts val="3900"/>
              </a:lnSpc>
              <a:spcAft>
                <a:spcPts val="0"/>
              </a:spcAft>
              <a:buFont typeface="Wingdings" pitchFamily="2" charset="2"/>
              <a:buChar char="l"/>
            </a:pPr>
            <a:r>
              <a:rPr lang="ja-JP" altLang="en-US" sz="2800" b="1" dirty="0">
                <a:solidFill>
                  <a:schemeClr val="tx1">
                    <a:lumMod val="75000"/>
                    <a:lumOff val="25000"/>
                  </a:schemeClr>
                </a:solidFill>
                <a:latin typeface="Meiryo UI" panose="020B0604030504040204" pitchFamily="50" charset="-128"/>
                <a:ea typeface="Meiryo UI" panose="020B0604030504040204" pitchFamily="50" charset="-128"/>
              </a:rPr>
              <a:t>心理的</a:t>
            </a:r>
            <a:r>
              <a:rPr lang="ja-JP" altLang="en-US" sz="2800" b="1" dirty="0" smtClean="0">
                <a:solidFill>
                  <a:schemeClr val="tx1">
                    <a:lumMod val="75000"/>
                    <a:lumOff val="25000"/>
                  </a:schemeClr>
                </a:solidFill>
                <a:latin typeface="Meiryo UI" panose="020B0604030504040204" pitchFamily="50" charset="-128"/>
                <a:ea typeface="Meiryo UI" panose="020B0604030504040204" pitchFamily="50" charset="-128"/>
              </a:rPr>
              <a:t>な状態はどうか</a:t>
            </a:r>
            <a:endParaRPr lang="en-US" altLang="ja-JP" sz="2800" b="1" dirty="0" smtClean="0">
              <a:solidFill>
                <a:schemeClr val="tx1">
                  <a:lumMod val="75000"/>
                  <a:lumOff val="25000"/>
                </a:schemeClr>
              </a:solidFill>
              <a:latin typeface="Meiryo UI" panose="020B0604030504040204" pitchFamily="50" charset="-128"/>
              <a:ea typeface="Meiryo UI" panose="020B0604030504040204" pitchFamily="50" charset="-128"/>
            </a:endParaRPr>
          </a:p>
          <a:p>
            <a:pPr marL="514350" indent="-514350" fontAlgn="auto">
              <a:lnSpc>
                <a:spcPts val="3900"/>
              </a:lnSpc>
              <a:spcAft>
                <a:spcPts val="0"/>
              </a:spcAft>
              <a:buFont typeface="Wingdings" pitchFamily="2" charset="2"/>
              <a:buChar char="l"/>
            </a:pPr>
            <a:r>
              <a:rPr lang="ja-JP" altLang="en-US" sz="2800" b="1" dirty="0" smtClean="0">
                <a:solidFill>
                  <a:schemeClr val="tx1">
                    <a:lumMod val="75000"/>
                    <a:lumOff val="25000"/>
                  </a:schemeClr>
                </a:solidFill>
                <a:latin typeface="Meiryo UI" panose="020B0604030504040204" pitchFamily="50" charset="-128"/>
                <a:ea typeface="Meiryo UI" panose="020B0604030504040204" pitchFamily="50" charset="-128"/>
              </a:rPr>
              <a:t>社会的な状態はどうか</a:t>
            </a:r>
            <a:endParaRPr lang="en-US" altLang="ja-JP" sz="2800" b="1" dirty="0" smtClean="0">
              <a:solidFill>
                <a:schemeClr val="tx1">
                  <a:lumMod val="75000"/>
                  <a:lumOff val="25000"/>
                </a:schemeClr>
              </a:solidFill>
              <a:latin typeface="Meiryo UI" panose="020B0604030504040204" pitchFamily="50" charset="-128"/>
              <a:ea typeface="Meiryo UI" panose="020B0604030504040204" pitchFamily="50" charset="-128"/>
            </a:endParaRPr>
          </a:p>
          <a:p>
            <a:pPr marL="514350" indent="-514350" fontAlgn="auto">
              <a:lnSpc>
                <a:spcPts val="3900"/>
              </a:lnSpc>
              <a:spcAft>
                <a:spcPts val="0"/>
              </a:spcAft>
              <a:buFont typeface="Wingdings" pitchFamily="2" charset="2"/>
              <a:buChar char="l"/>
            </a:pPr>
            <a:r>
              <a:rPr lang="ja-JP" altLang="en-US" sz="2800" b="1" dirty="0" smtClean="0">
                <a:solidFill>
                  <a:schemeClr val="tx1">
                    <a:lumMod val="75000"/>
                    <a:lumOff val="25000"/>
                  </a:schemeClr>
                </a:solidFill>
                <a:latin typeface="Meiryo UI" panose="020B0604030504040204" pitchFamily="50" charset="-128"/>
                <a:ea typeface="Meiryo UI" panose="020B0604030504040204" pitchFamily="50" charset="-128"/>
              </a:rPr>
              <a:t>日常生活の</a:t>
            </a:r>
            <a:r>
              <a:rPr lang="ja-JP" altLang="en-US" sz="2800" b="1" dirty="0">
                <a:solidFill>
                  <a:schemeClr val="tx1">
                    <a:lumMod val="75000"/>
                    <a:lumOff val="25000"/>
                  </a:schemeClr>
                </a:solidFill>
                <a:latin typeface="Meiryo UI" panose="020B0604030504040204" pitchFamily="50" charset="-128"/>
                <a:ea typeface="Meiryo UI" panose="020B0604030504040204" pitchFamily="50" charset="-128"/>
              </a:rPr>
              <a:t>状態</a:t>
            </a:r>
            <a:r>
              <a:rPr lang="ja-JP" altLang="en-US" sz="2800" b="1" dirty="0" smtClean="0">
                <a:solidFill>
                  <a:schemeClr val="tx1">
                    <a:lumMod val="75000"/>
                    <a:lumOff val="25000"/>
                  </a:schemeClr>
                </a:solidFill>
                <a:latin typeface="Meiryo UI" panose="020B0604030504040204" pitchFamily="50" charset="-128"/>
                <a:ea typeface="Meiryo UI" panose="020B0604030504040204" pitchFamily="50" charset="-128"/>
              </a:rPr>
              <a:t>はどうか</a:t>
            </a:r>
            <a:endParaRPr lang="en-US" altLang="ja-JP" sz="2800" b="1" dirty="0" smtClean="0">
              <a:solidFill>
                <a:schemeClr val="tx1">
                  <a:lumMod val="75000"/>
                  <a:lumOff val="25000"/>
                </a:schemeClr>
              </a:solidFill>
              <a:latin typeface="Meiryo UI" panose="020B0604030504040204" pitchFamily="50" charset="-128"/>
              <a:ea typeface="Meiryo UI" panose="020B0604030504040204" pitchFamily="50" charset="-128"/>
            </a:endParaRPr>
          </a:p>
          <a:p>
            <a:pPr marL="514350" indent="-514350" fontAlgn="auto">
              <a:lnSpc>
                <a:spcPts val="3900"/>
              </a:lnSpc>
              <a:spcAft>
                <a:spcPts val="0"/>
              </a:spcAft>
              <a:buFont typeface="Wingdings" pitchFamily="2" charset="2"/>
              <a:buChar char="l"/>
            </a:pPr>
            <a:r>
              <a:rPr lang="ja-JP" altLang="en-US" sz="2800" b="1" dirty="0" smtClean="0">
                <a:solidFill>
                  <a:schemeClr val="tx1">
                    <a:lumMod val="75000"/>
                    <a:lumOff val="25000"/>
                  </a:schemeClr>
                </a:solidFill>
                <a:latin typeface="Meiryo UI" panose="020B0604030504040204" pitchFamily="50" charset="-128"/>
                <a:ea typeface="Meiryo UI" panose="020B0604030504040204" pitchFamily="50" charset="-128"/>
              </a:rPr>
              <a:t>生活環境（物理的環境、</a:t>
            </a:r>
            <a:r>
              <a:rPr lang="ja-JP" altLang="en-US" sz="2800" b="1" dirty="0">
                <a:solidFill>
                  <a:schemeClr val="tx1">
                    <a:lumMod val="75000"/>
                    <a:lumOff val="25000"/>
                  </a:schemeClr>
                </a:solidFill>
                <a:latin typeface="Meiryo UI" panose="020B0604030504040204" pitchFamily="50" charset="-128"/>
                <a:ea typeface="Meiryo UI" panose="020B0604030504040204" pitchFamily="50" charset="-128"/>
              </a:rPr>
              <a:t>　</a:t>
            </a:r>
            <a:r>
              <a:rPr lang="ja-JP" altLang="en-US" sz="2800" b="1" dirty="0" smtClean="0">
                <a:solidFill>
                  <a:schemeClr val="tx1">
                    <a:lumMod val="75000"/>
                    <a:lumOff val="25000"/>
                  </a:schemeClr>
                </a:solidFill>
                <a:latin typeface="Meiryo UI" panose="020B0604030504040204" pitchFamily="50" charset="-128"/>
                <a:ea typeface="Meiryo UI" panose="020B0604030504040204" pitchFamily="50" charset="-128"/>
              </a:rPr>
              <a:t>　　　　　　　　　　　　　　　　　　　　　　　　　　　　　　　社会的環境、治療・ケア　　　　　　　　　　　　　　　　　　　　　　　　　　　環境）はどうか</a:t>
            </a:r>
            <a:endParaRPr lang="en-US" altLang="ja-JP" sz="2800" b="1" dirty="0" smtClean="0">
              <a:solidFill>
                <a:schemeClr val="tx1">
                  <a:lumMod val="75000"/>
                  <a:lumOff val="25000"/>
                </a:schemeClr>
              </a:solidFill>
              <a:latin typeface="Meiryo UI" panose="020B0604030504040204" pitchFamily="50" charset="-128"/>
              <a:ea typeface="Meiryo UI" panose="020B0604030504040204" pitchFamily="50" charset="-128"/>
            </a:endParaRPr>
          </a:p>
          <a:p>
            <a:pPr marL="0" indent="0" fontAlgn="auto">
              <a:lnSpc>
                <a:spcPts val="3900"/>
              </a:lnSpc>
              <a:spcAft>
                <a:spcPts val="0"/>
              </a:spcAft>
              <a:buNone/>
            </a:pPr>
            <a:endParaRPr lang="en-US" altLang="ja-JP" sz="2800" b="1" dirty="0" smtClean="0">
              <a:solidFill>
                <a:schemeClr val="tx1">
                  <a:lumMod val="75000"/>
                  <a:lumOff val="25000"/>
                </a:schemeClr>
              </a:solidFill>
              <a:latin typeface="Meiryo UI" panose="020B0604030504040204" pitchFamily="50" charset="-128"/>
              <a:ea typeface="Meiryo UI" panose="020B0604030504040204" pitchFamily="50" charset="-128"/>
            </a:endParaRPr>
          </a:p>
          <a:p>
            <a:pPr marL="0" indent="0" fontAlgn="auto">
              <a:lnSpc>
                <a:spcPts val="3900"/>
              </a:lnSpc>
              <a:spcAft>
                <a:spcPts val="0"/>
              </a:spcAft>
              <a:buNone/>
            </a:pPr>
            <a:endParaRPr lang="en-US" altLang="ja-JP" sz="2800" b="1" dirty="0" smtClean="0">
              <a:solidFill>
                <a:schemeClr val="tx1">
                  <a:lumMod val="75000"/>
                  <a:lumOff val="25000"/>
                </a:schemeClr>
              </a:solidFill>
              <a:latin typeface="Meiryo UI" panose="020B0604030504040204" pitchFamily="50" charset="-128"/>
              <a:ea typeface="Meiryo UI" panose="020B0604030504040204" pitchFamily="50" charset="-128"/>
            </a:endParaRPr>
          </a:p>
          <a:p>
            <a:pPr marL="514350" indent="-514350" fontAlgn="auto">
              <a:lnSpc>
                <a:spcPts val="3900"/>
              </a:lnSpc>
              <a:spcAft>
                <a:spcPts val="0"/>
              </a:spcAft>
              <a:buFont typeface="Wingdings" pitchFamily="2" charset="2"/>
              <a:buChar char="l"/>
            </a:pPr>
            <a:endParaRPr lang="en-US" altLang="ja-JP" sz="2800" b="1" dirty="0" smtClean="0">
              <a:solidFill>
                <a:schemeClr val="tx1">
                  <a:lumMod val="75000"/>
                  <a:lumOff val="25000"/>
                </a:schemeClr>
              </a:solidFill>
              <a:latin typeface="Meiryo UI" panose="020B0604030504040204" pitchFamily="50" charset="-128"/>
              <a:ea typeface="Meiryo UI" panose="020B0604030504040204" pitchFamily="50" charset="-128"/>
            </a:endParaRPr>
          </a:p>
          <a:p>
            <a:pPr marL="514350" indent="-514350" fontAlgn="auto">
              <a:lnSpc>
                <a:spcPts val="3900"/>
              </a:lnSpc>
              <a:spcAft>
                <a:spcPts val="0"/>
              </a:spcAft>
              <a:buFont typeface="Wingdings" pitchFamily="2" charset="2"/>
              <a:buChar char="l"/>
            </a:pPr>
            <a:endParaRPr lang="en-US" altLang="ja-JP" sz="2800" b="1" dirty="0" smtClean="0">
              <a:solidFill>
                <a:schemeClr val="tx1">
                  <a:lumMod val="75000"/>
                  <a:lumOff val="25000"/>
                </a:schemeClr>
              </a:solidFill>
              <a:latin typeface="Meiryo UI" panose="020B0604030504040204" pitchFamily="50" charset="-128"/>
              <a:ea typeface="Meiryo UI" panose="020B0604030504040204" pitchFamily="50" charset="-128"/>
            </a:endParaRPr>
          </a:p>
          <a:p>
            <a:pPr marL="514350" indent="-514350" fontAlgn="auto">
              <a:lnSpc>
                <a:spcPts val="3900"/>
              </a:lnSpc>
              <a:spcAft>
                <a:spcPts val="0"/>
              </a:spcAft>
              <a:buFont typeface="Wingdings" pitchFamily="2" charset="2"/>
              <a:buChar char="l"/>
            </a:pPr>
            <a:endParaRPr lang="en-US" altLang="ja-JP" sz="2800" b="1" dirty="0" smtClean="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3" name="右中かっこ 2"/>
          <p:cNvSpPr/>
          <p:nvPr/>
        </p:nvSpPr>
        <p:spPr>
          <a:xfrm>
            <a:off x="4780343" y="1204010"/>
            <a:ext cx="439838" cy="2733040"/>
          </a:xfrm>
          <a:prstGeom prst="rightBrace">
            <a:avLst/>
          </a:prstGeom>
          <a:ln w="44450">
            <a:solidFill>
              <a:srgbClr val="8A71C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 name="テキスト ボックス 3"/>
          <p:cNvSpPr txBox="1"/>
          <p:nvPr/>
        </p:nvSpPr>
        <p:spPr>
          <a:xfrm>
            <a:off x="5487183" y="2040297"/>
            <a:ext cx="3113590" cy="523220"/>
          </a:xfrm>
          <a:prstGeom prst="rect">
            <a:avLst/>
          </a:prstGeom>
          <a:noFill/>
        </p:spPr>
        <p:txBody>
          <a:bodyPr wrap="square" rtlCol="0">
            <a:spAutoFit/>
          </a:bodyPr>
          <a:lstStyle/>
          <a:p>
            <a:r>
              <a:rPr kumimoji="1" lang="ja-JP" altLang="en-US" sz="2800" b="1" dirty="0" smtClean="0">
                <a:solidFill>
                  <a:srgbClr val="8A71C9"/>
                </a:solidFill>
                <a:latin typeface="Meiryo UI" panose="020B0604030504040204" pitchFamily="50" charset="-128"/>
                <a:ea typeface="Meiryo UI" panose="020B0604030504040204" pitchFamily="50" charset="-128"/>
              </a:rPr>
              <a:t>認知症者の情報</a:t>
            </a:r>
            <a:endParaRPr kumimoji="1" lang="ja-JP" altLang="en-US" sz="2800" b="1" dirty="0">
              <a:solidFill>
                <a:srgbClr val="8A71C9"/>
              </a:solidFill>
              <a:latin typeface="Meiryo UI" panose="020B0604030504040204" pitchFamily="50" charset="-128"/>
              <a:ea typeface="Meiryo UI" panose="020B0604030504040204" pitchFamily="50" charset="-128"/>
            </a:endParaRPr>
          </a:p>
        </p:txBody>
      </p:sp>
      <p:sp>
        <p:nvSpPr>
          <p:cNvPr id="8" name="右中かっこ 7"/>
          <p:cNvSpPr/>
          <p:nvPr/>
        </p:nvSpPr>
        <p:spPr>
          <a:xfrm>
            <a:off x="4780343" y="4112970"/>
            <a:ext cx="439838" cy="1415441"/>
          </a:xfrm>
          <a:prstGeom prst="rightBrace">
            <a:avLst>
              <a:gd name="adj1" fmla="val 8333"/>
              <a:gd name="adj2" fmla="val 18926"/>
            </a:avLst>
          </a:prstGeom>
          <a:ln w="44450">
            <a:solidFill>
              <a:srgbClr val="8A71C9"/>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9" name="テキスト ボックス 8"/>
          <p:cNvSpPr txBox="1"/>
          <p:nvPr/>
        </p:nvSpPr>
        <p:spPr>
          <a:xfrm>
            <a:off x="5487183" y="3874476"/>
            <a:ext cx="3113590" cy="954107"/>
          </a:xfrm>
          <a:prstGeom prst="rect">
            <a:avLst/>
          </a:prstGeom>
          <a:noFill/>
        </p:spPr>
        <p:txBody>
          <a:bodyPr wrap="square" rtlCol="0">
            <a:spAutoFit/>
          </a:bodyPr>
          <a:lstStyle/>
          <a:p>
            <a:r>
              <a:rPr kumimoji="1" lang="ja-JP" altLang="en-US" sz="2800" b="1" dirty="0" smtClean="0">
                <a:solidFill>
                  <a:srgbClr val="8A71C9"/>
                </a:solidFill>
                <a:latin typeface="Meiryo UI" panose="020B0604030504040204" pitchFamily="50" charset="-128"/>
                <a:ea typeface="Meiryo UI" panose="020B0604030504040204" pitchFamily="50" charset="-128"/>
              </a:rPr>
              <a:t>認知症者を取り巻く環境</a:t>
            </a:r>
            <a:endParaRPr kumimoji="1" lang="ja-JP" altLang="en-US" sz="2800" b="1" dirty="0">
              <a:solidFill>
                <a:srgbClr val="8A71C9"/>
              </a:solidFill>
              <a:latin typeface="Meiryo UI" panose="020B0604030504040204" pitchFamily="50" charset="-128"/>
              <a:ea typeface="Meiryo UI" panose="020B0604030504040204" pitchFamily="50" charset="-128"/>
            </a:endParaRPr>
          </a:p>
        </p:txBody>
      </p:sp>
      <p:sp>
        <p:nvSpPr>
          <p:cNvPr id="6" name="下矢印 5"/>
          <p:cNvSpPr/>
          <p:nvPr/>
        </p:nvSpPr>
        <p:spPr>
          <a:xfrm>
            <a:off x="5098647" y="4904259"/>
            <a:ext cx="2534856" cy="659757"/>
          </a:xfrm>
          <a:prstGeom prst="downArrow">
            <a:avLst/>
          </a:prstGeom>
          <a:solidFill>
            <a:srgbClr val="8A71C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smtClean="0">
                <a:latin typeface="Meiryo UI" panose="020B0604030504040204" pitchFamily="50" charset="-128"/>
                <a:ea typeface="Meiryo UI" panose="020B0604030504040204" pitchFamily="50" charset="-128"/>
              </a:rPr>
              <a:t>検証</a:t>
            </a:r>
            <a:endParaRPr kumimoji="1" lang="ja-JP" altLang="en-US" sz="2800" b="1" dirty="0">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552994" y="5679763"/>
            <a:ext cx="8284620" cy="954107"/>
          </a:xfrm>
          <a:prstGeom prst="rect">
            <a:avLst/>
          </a:prstGeom>
          <a:noFill/>
        </p:spPr>
        <p:txBody>
          <a:bodyPr wrap="square" rtlCol="0">
            <a:spAutoFit/>
          </a:bodyPr>
          <a:lstStyle/>
          <a:p>
            <a:pPr algn="ctr"/>
            <a:r>
              <a:rPr kumimoji="1" lang="ja-JP" altLang="en-US" sz="2800" b="1" dirty="0" smtClean="0">
                <a:solidFill>
                  <a:srgbClr val="8A71C9"/>
                </a:solidFill>
                <a:latin typeface="Meiryo UI" panose="020B0604030504040204" pitchFamily="50" charset="-128"/>
                <a:ea typeface="Meiryo UI" panose="020B0604030504040204" pitchFamily="50" charset="-128"/>
              </a:rPr>
              <a:t>日常生活場面でどのような援助が必要であるか、　　　　　　　　　　　　　　現時点での状況を把握する</a:t>
            </a:r>
            <a:endParaRPr kumimoji="1" lang="ja-JP" altLang="en-US" sz="2800" b="1" dirty="0">
              <a:solidFill>
                <a:srgbClr val="8A71C9"/>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470636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15390</TotalTime>
  <Words>2642</Words>
  <Application>Microsoft Office PowerPoint</Application>
  <PresentationFormat>画面に合わせる (4:3)</PresentationFormat>
  <Paragraphs>237</Paragraphs>
  <Slides>12</Slides>
  <Notes>11</Notes>
  <HiddenSlides>0</HiddenSlides>
  <MMClips>0</MMClips>
  <ScaleCrop>false</ScaleCrop>
  <HeadingPairs>
    <vt:vector size="4" baseType="variant">
      <vt:variant>
        <vt:lpstr>テーマ</vt:lpstr>
      </vt:variant>
      <vt:variant>
        <vt:i4>1</vt:i4>
      </vt:variant>
      <vt:variant>
        <vt:lpstr>スライド タイトル</vt:lpstr>
      </vt:variant>
      <vt:variant>
        <vt:i4>12</vt:i4>
      </vt:variant>
    </vt:vector>
  </HeadingPairs>
  <TitlesOfParts>
    <vt:vector size="13" baseType="lpstr">
      <vt:lpstr>Office ​​テーマ</vt:lpstr>
      <vt:lpstr>PowerPoint プレゼンテーション</vt:lpstr>
      <vt:lpstr>GW事例①：急性期領域</vt:lpstr>
      <vt:lpstr>GW事例②：回復期・慢性期領域</vt:lpstr>
      <vt:lpstr>認知症ケアにおけるアセスメントの目的</vt:lpstr>
      <vt:lpstr>認知症者のアセスメント</vt:lpstr>
      <vt:lpstr>認知症ケアにおけるアセスメントの視点</vt:lpstr>
      <vt:lpstr>精神症状のある患者の看護</vt:lpstr>
      <vt:lpstr>アセスメントに必要な情報</vt:lpstr>
      <vt:lpstr>アセスメント</vt:lpstr>
      <vt:lpstr>ケア計画の立案①</vt:lpstr>
      <vt:lpstr>ケア計画の立案②</vt:lpstr>
      <vt:lpstr>ケア計画の立案③</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kamemura</dc:creator>
  <cp:lastModifiedBy>mieken</cp:lastModifiedBy>
  <cp:revision>880</cp:revision>
  <cp:lastPrinted>2016-11-22T05:38:30Z</cp:lastPrinted>
  <dcterms:created xsi:type="dcterms:W3CDTF">2004-06-29T16:14:50Z</dcterms:created>
  <dcterms:modified xsi:type="dcterms:W3CDTF">2016-11-22T06:01:05Z</dcterms:modified>
</cp:coreProperties>
</file>