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65"/>
  </p:notesMasterIdLst>
  <p:handoutMasterIdLst>
    <p:handoutMasterId r:id="rId66"/>
  </p:handoutMasterIdLst>
  <p:sldIdLst>
    <p:sldId id="373" r:id="rId3"/>
    <p:sldId id="402" r:id="rId4"/>
    <p:sldId id="397" r:id="rId5"/>
    <p:sldId id="398" r:id="rId6"/>
    <p:sldId id="399" r:id="rId7"/>
    <p:sldId id="400" r:id="rId8"/>
    <p:sldId id="401" r:id="rId9"/>
    <p:sldId id="403" r:id="rId10"/>
    <p:sldId id="404" r:id="rId11"/>
    <p:sldId id="405" r:id="rId12"/>
    <p:sldId id="406" r:id="rId13"/>
    <p:sldId id="407" r:id="rId14"/>
    <p:sldId id="408" r:id="rId15"/>
    <p:sldId id="409" r:id="rId16"/>
    <p:sldId id="410" r:id="rId17"/>
    <p:sldId id="319" r:id="rId18"/>
    <p:sldId id="316" r:id="rId19"/>
    <p:sldId id="382" r:id="rId20"/>
    <p:sldId id="318" r:id="rId21"/>
    <p:sldId id="334" r:id="rId22"/>
    <p:sldId id="383" r:id="rId23"/>
    <p:sldId id="350" r:id="rId24"/>
    <p:sldId id="351" r:id="rId25"/>
    <p:sldId id="317" r:id="rId26"/>
    <p:sldId id="384" r:id="rId27"/>
    <p:sldId id="385" r:id="rId28"/>
    <p:sldId id="368" r:id="rId29"/>
    <p:sldId id="336" r:id="rId30"/>
    <p:sldId id="356" r:id="rId31"/>
    <p:sldId id="355" r:id="rId32"/>
    <p:sldId id="357" r:id="rId33"/>
    <p:sldId id="396" r:id="rId34"/>
    <p:sldId id="341" r:id="rId35"/>
    <p:sldId id="342" r:id="rId36"/>
    <p:sldId id="387" r:id="rId37"/>
    <p:sldId id="321" r:id="rId38"/>
    <p:sldId id="339" r:id="rId39"/>
    <p:sldId id="322" r:id="rId40"/>
    <p:sldId id="388" r:id="rId41"/>
    <p:sldId id="411" r:id="rId42"/>
    <p:sldId id="323" r:id="rId43"/>
    <p:sldId id="343" r:id="rId44"/>
    <p:sldId id="359" r:id="rId45"/>
    <p:sldId id="353" r:id="rId46"/>
    <p:sldId id="358" r:id="rId47"/>
    <p:sldId id="346" r:id="rId48"/>
    <p:sldId id="370" r:id="rId49"/>
    <p:sldId id="371" r:id="rId50"/>
    <p:sldId id="389" r:id="rId51"/>
    <p:sldId id="394" r:id="rId52"/>
    <p:sldId id="326" r:id="rId53"/>
    <p:sldId id="333" r:id="rId54"/>
    <p:sldId id="391" r:id="rId55"/>
    <p:sldId id="329" r:id="rId56"/>
    <p:sldId id="390" r:id="rId57"/>
    <p:sldId id="361" r:id="rId58"/>
    <p:sldId id="327" r:id="rId59"/>
    <p:sldId id="300" r:id="rId60"/>
    <p:sldId id="392" r:id="rId61"/>
    <p:sldId id="349" r:id="rId62"/>
    <p:sldId id="325" r:id="rId63"/>
    <p:sldId id="393" r:id="rId6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2E0"/>
    <a:srgbClr val="C1A8EE"/>
    <a:srgbClr val="8748CC"/>
    <a:srgbClr val="E8DFF9"/>
    <a:srgbClr val="DFD2F6"/>
    <a:srgbClr val="FF7C80"/>
    <a:srgbClr val="FF6699"/>
    <a:srgbClr val="FF66CC"/>
    <a:srgbClr val="7455C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2570" autoAdjust="0"/>
  </p:normalViewPr>
  <p:slideViewPr>
    <p:cSldViewPr snapToGrid="0">
      <p:cViewPr>
        <p:scale>
          <a:sx n="70" d="100"/>
          <a:sy n="70" d="100"/>
        </p:scale>
        <p:origin x="-13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4634"/>
    </p:cViewPr>
  </p:sorterViewPr>
  <p:notesViewPr>
    <p:cSldViewPr snapToGrid="0">
      <p:cViewPr>
        <p:scale>
          <a:sx n="64" d="100"/>
          <a:sy n="64" d="100"/>
        </p:scale>
        <p:origin x="-2688"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6967"/>
          </a:xfrm>
          <a:prstGeom prst="rect">
            <a:avLst/>
          </a:prstGeom>
        </p:spPr>
        <p:txBody>
          <a:bodyPr vert="horz" lIns="91555" tIns="45777" rIns="91555" bIns="45777" rtlCol="0"/>
          <a:lstStyle>
            <a:lvl1pPr algn="l">
              <a:defRPr sz="1200"/>
            </a:lvl1pPr>
          </a:lstStyle>
          <a:p>
            <a:r>
              <a:rPr kumimoji="1" lang="zh-TW" altLang="en-US" smtClean="0"/>
              <a:t>２対応力向上編（３）地域連携</a:t>
            </a:r>
            <a:endParaRPr kumimoji="1" lang="ja-JP" altLang="en-US" dirty="0"/>
          </a:p>
        </p:txBody>
      </p:sp>
      <p:sp>
        <p:nvSpPr>
          <p:cNvPr id="3" name="日付プレースホルダー 2"/>
          <p:cNvSpPr>
            <a:spLocks noGrp="1"/>
          </p:cNvSpPr>
          <p:nvPr>
            <p:ph type="dt" sz="quarter" idx="1"/>
          </p:nvPr>
        </p:nvSpPr>
        <p:spPr>
          <a:xfrm>
            <a:off x="3855841" y="1"/>
            <a:ext cx="2949786" cy="496967"/>
          </a:xfrm>
          <a:prstGeom prst="rect">
            <a:avLst/>
          </a:prstGeom>
        </p:spPr>
        <p:txBody>
          <a:bodyPr vert="horz" lIns="91555" tIns="45777" rIns="91555" bIns="45777" rtlCol="0"/>
          <a:lstStyle>
            <a:lvl1pPr algn="r">
              <a:defRPr sz="1200"/>
            </a:lvl1pPr>
          </a:lstStyle>
          <a:p>
            <a:r>
              <a:rPr lang="ja-JP" altLang="en-US" dirty="0" smtClean="0"/>
              <a:t>２対応力向上編（３）</a:t>
            </a:r>
            <a:r>
              <a:rPr kumimoji="1" lang="ja-JP" altLang="en-US" dirty="0" smtClean="0"/>
              <a:t>地域連携</a:t>
            </a:r>
            <a:endParaRPr kumimoji="1" lang="ja-JP" altLang="en-US" dirty="0"/>
          </a:p>
        </p:txBody>
      </p:sp>
      <p:sp>
        <p:nvSpPr>
          <p:cNvPr id="4" name="フッター プレースホルダー 3"/>
          <p:cNvSpPr>
            <a:spLocks noGrp="1"/>
          </p:cNvSpPr>
          <p:nvPr>
            <p:ph type="ftr" sz="quarter" idx="2"/>
          </p:nvPr>
        </p:nvSpPr>
        <p:spPr>
          <a:xfrm>
            <a:off x="3" y="9440647"/>
            <a:ext cx="2949786" cy="496967"/>
          </a:xfrm>
          <a:prstGeom prst="rect">
            <a:avLst/>
          </a:prstGeom>
        </p:spPr>
        <p:txBody>
          <a:bodyPr vert="horz" lIns="91555" tIns="45777" rIns="91555" bIns="4577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7"/>
            <a:ext cx="2949786" cy="496967"/>
          </a:xfrm>
          <a:prstGeom prst="rect">
            <a:avLst/>
          </a:prstGeom>
        </p:spPr>
        <p:txBody>
          <a:bodyPr vert="horz" lIns="91555" tIns="45777" rIns="91555" bIns="45777" rtlCol="0" anchor="b"/>
          <a:lstStyle>
            <a:lvl1pPr algn="r">
              <a:defRPr sz="1200"/>
            </a:lvl1pPr>
          </a:lstStyle>
          <a:p>
            <a:fld id="{7DF959D5-B4E9-4F73-8BAD-D0C114E8C20F}" type="slidenum">
              <a:rPr kumimoji="1" lang="ja-JP" altLang="en-US" smtClean="0"/>
              <a:t>‹#›</a:t>
            </a:fld>
            <a:endParaRPr kumimoji="1" lang="ja-JP" altLang="en-US"/>
          </a:p>
        </p:txBody>
      </p:sp>
    </p:spTree>
    <p:extLst>
      <p:ext uri="{BB962C8B-B14F-4D97-AF65-F5344CB8AC3E}">
        <p14:creationId xmlns:p14="http://schemas.microsoft.com/office/powerpoint/2010/main" val="374932574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3"/>
          </a:xfrm>
          <a:prstGeom prst="rect">
            <a:avLst/>
          </a:prstGeom>
        </p:spPr>
        <p:txBody>
          <a:bodyPr vert="horz" lIns="91555" tIns="45777" rIns="91555" bIns="45777" rtlCol="0"/>
          <a:lstStyle>
            <a:lvl1pPr algn="l">
              <a:defRPr sz="1200"/>
            </a:lvl1pPr>
          </a:lstStyle>
          <a:p>
            <a:r>
              <a:rPr kumimoji="1" lang="zh-TW" altLang="en-US" smtClean="0"/>
              <a:t>２対応力向上編（３）地域連携</a:t>
            </a:r>
            <a:endParaRPr kumimoji="1" lang="ja-JP" altLang="en-US"/>
          </a:p>
        </p:txBody>
      </p:sp>
      <p:sp>
        <p:nvSpPr>
          <p:cNvPr id="3" name="日付プレースホルダー 2"/>
          <p:cNvSpPr>
            <a:spLocks noGrp="1"/>
          </p:cNvSpPr>
          <p:nvPr>
            <p:ph type="dt" idx="1"/>
          </p:nvPr>
        </p:nvSpPr>
        <p:spPr>
          <a:xfrm>
            <a:off x="3855841" y="1"/>
            <a:ext cx="2949786" cy="498693"/>
          </a:xfrm>
          <a:prstGeom prst="rect">
            <a:avLst/>
          </a:prstGeom>
        </p:spPr>
        <p:txBody>
          <a:bodyPr vert="horz" lIns="91555" tIns="45777" rIns="91555" bIns="45777" rtlCol="0"/>
          <a:lstStyle>
            <a:lvl1pPr algn="r">
              <a:defRPr sz="1200"/>
            </a:lvl1pPr>
          </a:lstStyle>
          <a:p>
            <a:fld id="{2D12496B-A7F6-4AFB-BED1-D937F78188CC}" type="datetimeFigureOut">
              <a:rPr kumimoji="1" lang="ja-JP" altLang="en-US" smtClean="0"/>
              <a:t>2016/11/21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5" tIns="45777" rIns="91555" bIns="45777"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555" tIns="45777" rIns="91555" bIns="4577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555" tIns="45777" rIns="91555" bIns="457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7"/>
            <a:ext cx="2949786" cy="498692"/>
          </a:xfrm>
          <a:prstGeom prst="rect">
            <a:avLst/>
          </a:prstGeom>
        </p:spPr>
        <p:txBody>
          <a:bodyPr vert="horz" lIns="91555" tIns="45777" rIns="91555" bIns="45777" rtlCol="0" anchor="b"/>
          <a:lstStyle>
            <a:lvl1pPr algn="r">
              <a:defRPr sz="1200"/>
            </a:lvl1pPr>
          </a:lstStyle>
          <a:p>
            <a:fld id="{26C27360-EE23-4BBF-8CE7-9CD39F5CF568}" type="slidenum">
              <a:rPr kumimoji="1" lang="ja-JP" altLang="en-US" smtClean="0"/>
              <a:t>‹#›</a:t>
            </a:fld>
            <a:endParaRPr kumimoji="1" lang="ja-JP" altLang="en-US"/>
          </a:p>
        </p:txBody>
      </p:sp>
    </p:spTree>
    <p:extLst>
      <p:ext uri="{BB962C8B-B14F-4D97-AF65-F5344CB8AC3E}">
        <p14:creationId xmlns:p14="http://schemas.microsoft.com/office/powerpoint/2010/main" val="343026335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0913" y="860425"/>
            <a:ext cx="4884737" cy="3665538"/>
          </a:xfrm>
        </p:spPr>
      </p:sp>
      <p:sp>
        <p:nvSpPr>
          <p:cNvPr id="3" name="ノート プレースホルダー 2"/>
          <p:cNvSpPr>
            <a:spLocks noGrp="1"/>
          </p:cNvSpPr>
          <p:nvPr>
            <p:ph type="body" idx="1"/>
          </p:nvPr>
        </p:nvSpPr>
        <p:spPr/>
        <p:txBody>
          <a:bodyPr/>
          <a:lstStyle/>
          <a:p>
            <a:pPr>
              <a:lnSpc>
                <a:spcPts val="2102"/>
              </a:lnSpc>
            </a:pPr>
            <a:endParaRPr kumimoji="1" lang="ja-JP" altLang="en-US" dirty="0"/>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28855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4413" y="901700"/>
            <a:ext cx="4849812" cy="3638550"/>
          </a:xfrm>
        </p:spPr>
      </p:sp>
      <p:sp>
        <p:nvSpPr>
          <p:cNvPr id="3" name="ノート プレースホルダー 2"/>
          <p:cNvSpPr>
            <a:spLocks noGrp="1"/>
          </p:cNvSpPr>
          <p:nvPr>
            <p:ph type="body" idx="1"/>
          </p:nvPr>
        </p:nvSpPr>
        <p:spPr>
          <a:xfrm>
            <a:off x="989357" y="4783308"/>
            <a:ext cx="4883633"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退院後に必要となる医療や処置について、特に家族は不安を持つことが多い。また、医療や処置が継続されなければ、再入院の可能性が高くなる。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そのため、その内容や頻度に応じて、その管理を誰が何処で行うのか検討する。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（今まで医療の管理がされていたのか、誰がしていたのか）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また、入院時には、その目的となる疾患にしか目が向かず、慢性化した疾患の管理が忘れられてしまうことがある。高齢者は、多種の疾患を有していることが多く、その管理によってはまた入院となる可能性があるため、既往疾患の管理についても聞いておく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生活に支障を及ぼすような疾患がなく、健康状態に問題がなかった、医療に罹ったことがない高齢者は、医療処置・薬の管理をすることが習慣的にないため、自覚症状が乏しいと、自己判断で薬を中止したり、飲み忘れたりすること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このような場合、退院時には、地域の医療専門職や介護保険以外の見守りサービスなどを活用しながら、管理体制を作る必要がある。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36552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944563"/>
            <a:ext cx="4870450" cy="3652837"/>
          </a:xfrm>
        </p:spPr>
      </p:sp>
      <p:sp>
        <p:nvSpPr>
          <p:cNvPr id="3" name="ノート プレースホルダー 2"/>
          <p:cNvSpPr>
            <a:spLocks noGrp="1"/>
          </p:cNvSpPr>
          <p:nvPr>
            <p:ph type="body" idx="1"/>
          </p:nvPr>
        </p:nvSpPr>
        <p:spPr>
          <a:xfrm>
            <a:off x="989356" y="4783308"/>
            <a:ext cx="4746808"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高齢者は、加齢による身体機能の低下や、身体疾患の出現、慢性疾患の悪化、認知症の進行などの変化をしながら生活をしていく。</a:t>
            </a:r>
            <a:r>
              <a:rPr lang="ja-JP" altLang="en-US" dirty="0" smtClean="0">
                <a:latin typeface="Meiryo UI" panose="020B0604030504040204" pitchFamily="50" charset="-128"/>
                <a:ea typeface="Meiryo UI" panose="020B0604030504040204" pitchFamily="50" charset="-128"/>
              </a:rPr>
              <a:t>そのため、</a:t>
            </a:r>
            <a:r>
              <a:rPr kumimoji="1" lang="ja-JP" altLang="en-US" dirty="0" smtClean="0">
                <a:latin typeface="Meiryo UI" panose="020B0604030504040204" pitchFamily="50" charset="-128"/>
                <a:ea typeface="Meiryo UI" panose="020B0604030504040204" pitchFamily="50" charset="-128"/>
              </a:rPr>
              <a:t>今後起こりうることに対して、誰がどのように対応していくのか検討し、その対応を準備しておく必要がある。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その際に重要なことは、そのような様々な変化をしながら、</a:t>
            </a:r>
            <a:r>
              <a:rPr kumimoji="1" lang="ja-JP" altLang="en-US" dirty="0" smtClean="0">
                <a:latin typeface="Meiryo UI" panose="020B0604030504040204" pitchFamily="50" charset="-128"/>
                <a:ea typeface="Meiryo UI" panose="020B0604030504040204" pitchFamily="50" charset="-128"/>
              </a:rPr>
              <a:t>今後起こりうること（死に関すること、生活に関すること、医療に関することなど）について、聞きにくいことではあるが、タイミングを見ながら本人と家族の意向の確認をしていくことは重要である。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417047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944563"/>
            <a:ext cx="4903788" cy="3679825"/>
          </a:xfrm>
        </p:spPr>
      </p:sp>
      <p:sp>
        <p:nvSpPr>
          <p:cNvPr id="3" name="ノート プレースホルダー 2"/>
          <p:cNvSpPr>
            <a:spLocks noGrp="1"/>
          </p:cNvSpPr>
          <p:nvPr>
            <p:ph type="body" idx="1"/>
          </p:nvPr>
        </p:nvSpPr>
        <p:spPr>
          <a:xfrm>
            <a:off x="957783" y="4783308"/>
            <a:ext cx="5020461"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本人以外の状況として、本人と関わる周囲の人々との関係、今後もその関係性を継続していくことは、退院をスムーズにするために把握しておく必要がある。その中でも</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b="1" dirty="0" smtClean="0">
                <a:latin typeface="Meiryo UI" panose="020B0604030504040204" pitchFamily="50" charset="-128"/>
                <a:ea typeface="Meiryo UI" panose="020B0604030504040204" pitchFamily="50" charset="-128"/>
              </a:rPr>
              <a:t>①家族の状況</a:t>
            </a:r>
            <a:r>
              <a:rPr kumimoji="1" lang="ja-JP" altLang="en-US" dirty="0" smtClean="0">
                <a:latin typeface="Meiryo UI" panose="020B0604030504040204" pitchFamily="50" charset="-128"/>
                <a:ea typeface="Meiryo UI" panose="020B0604030504040204" pitchFamily="50" charset="-128"/>
              </a:rPr>
              <a:t>は重要である。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特に、退院に関しては、家族間の意見の相違が退院を長引かせる要因になる。 </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そのため、キーパーソン以外に退院に関わる家族の状況も確認しておく必要がある。また、家族も高齢であることや疾患、障害の有無によっては、その健康状態から十分な介護ができない場合がある。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さらに、家族の認知症を含めた病気に対する理解は、ケアを勧める上でも、介護指導をする上でも重要である。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家族の病気の理解だけでなく、介護をする上で介護を抱え込みすぎることによる介護疲労や「自分だけがなぜ」という孤独感など精神面にも目を向け、入院中からアプローチをする、または、退院後はできるだけ地域専門職との関わりを進めていけるようにする必要があ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39726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915988"/>
            <a:ext cx="4908550" cy="3681412"/>
          </a:xfrm>
        </p:spPr>
      </p:sp>
      <p:sp>
        <p:nvSpPr>
          <p:cNvPr id="3" name="ノート プレースホルダー 2"/>
          <p:cNvSpPr>
            <a:spLocks noGrp="1"/>
          </p:cNvSpPr>
          <p:nvPr>
            <p:ph type="body" idx="1"/>
          </p:nvPr>
        </p:nvSpPr>
        <p:spPr>
          <a:xfrm>
            <a:off x="968309" y="4783308"/>
            <a:ext cx="4883633"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介護家族は、実際には誰かに介護に関する話をする機会が少なく、いつも不安であるために、入院に対する安心感と退院に対する不安感があるのは当然である。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入院するまでには、家族なりに対応し疲弊していることもあり、入院中に家族の話を積極的に聞き、その不安を軽減することは、退院をスムーズにするためには必要不可欠である。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また、同じ家族であっても立場や同居のしている・していないによっては、患者に関する情報の違いや思いがある。そのため、それぞれの家族からその思いを聞くことも重要であり、時には別々に話を聞く機会を設けるなどの配慮が必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59190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958850"/>
            <a:ext cx="4886325" cy="3665538"/>
          </a:xfrm>
        </p:spPr>
      </p:sp>
      <p:sp>
        <p:nvSpPr>
          <p:cNvPr id="3" name="ノート プレースホルダー 2"/>
          <p:cNvSpPr>
            <a:spLocks noGrp="1"/>
          </p:cNvSpPr>
          <p:nvPr>
            <p:ph type="body" idx="1"/>
          </p:nvPr>
        </p:nvSpPr>
        <p:spPr>
          <a:xfrm>
            <a:off x="863056" y="4783308"/>
            <a:ext cx="5052035"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住宅環境は、特に</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の低下が予測される場合には、入院中・退院後のリハビリ介入や事前の物品の準備、時には住宅</a:t>
            </a:r>
            <a:r>
              <a:rPr lang="ja-JP" altLang="en-US" dirty="0" smtClean="0">
                <a:latin typeface="Meiryo UI" panose="020B0604030504040204" pitchFamily="50" charset="-128"/>
                <a:ea typeface="Meiryo UI" panose="020B0604030504040204" pitchFamily="50" charset="-128"/>
              </a:rPr>
              <a:t>改修</a:t>
            </a:r>
            <a:r>
              <a:rPr kumimoji="1" lang="ja-JP" altLang="en-US" dirty="0" smtClean="0">
                <a:latin typeface="Meiryo UI" panose="020B0604030504040204" pitchFamily="50" charset="-128"/>
                <a:ea typeface="Meiryo UI" panose="020B0604030504040204" pitchFamily="50" charset="-128"/>
              </a:rPr>
              <a:t>を行わなくてはならない時がある。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浴室の広さ、浴槽の出入りや滑りやすさ、トイレの手すりや段差、ウォシュレットの有無、家屋内の移動では、玄関の段差、患者用の居室の有無（ベッドの設置場所）、トイレや食堂への移動など、一概にバリアフリーがいいとも言えず、良かれと思うものも使用方法がわからないなどから使用されないことや混乱から事故につながることも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そのため、本人・家族にとって慣れたもの、慣れた環境を優先にし、福祉の環境の専門家と実際に自宅で検討するように調整する必要がある。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ケアマネジャーがいる場合には、病院での状況を確認してもらい、自宅での工夫について</a:t>
            </a:r>
            <a:r>
              <a:rPr lang="ja-JP" altLang="en-US" dirty="0" smtClean="0">
                <a:latin typeface="Meiryo UI" panose="020B0604030504040204" pitchFamily="50" charset="-128"/>
                <a:ea typeface="Meiryo UI" panose="020B0604030504040204" pitchFamily="50" charset="-128"/>
              </a:rPr>
              <a:t>検討</a:t>
            </a:r>
            <a:r>
              <a:rPr lang="ja-JP" altLang="en-US" dirty="0">
                <a:latin typeface="Meiryo UI" panose="020B0604030504040204" pitchFamily="50" charset="-128"/>
                <a:ea typeface="Meiryo UI" panose="020B0604030504040204" pitchFamily="50" charset="-128"/>
              </a:rPr>
              <a:t>してもらえるよう</a:t>
            </a:r>
            <a:r>
              <a:rPr lang="ja-JP" altLang="en-US" dirty="0" smtClean="0">
                <a:latin typeface="Meiryo UI" panose="020B0604030504040204" pitchFamily="50" charset="-128"/>
                <a:ea typeface="Meiryo UI" panose="020B0604030504040204" pitchFamily="50" charset="-128"/>
              </a:rPr>
              <a:t>な機会を作るとよい。</a:t>
            </a:r>
            <a:r>
              <a:rPr kumimoji="1" lang="ja-JP" altLang="en-US" dirty="0" smtClean="0">
                <a:latin typeface="Meiryo UI" panose="020B0604030504040204" pitchFamily="50" charset="-128"/>
                <a:ea typeface="Meiryo UI" panose="020B0604030504040204" pitchFamily="50" charset="-128"/>
              </a:rPr>
              <a:t>最近は、退院前カンファレンスを自宅で行い、病院看護師が出向くこともできるようなり、そのような機会を活用することも有効である。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428732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930275"/>
            <a:ext cx="4889500" cy="3667125"/>
          </a:xfrm>
        </p:spPr>
      </p:sp>
      <p:sp>
        <p:nvSpPr>
          <p:cNvPr id="3" name="ノート プレースホルダー 2"/>
          <p:cNvSpPr>
            <a:spLocks noGrp="1"/>
          </p:cNvSpPr>
          <p:nvPr>
            <p:ph type="body" idx="1"/>
          </p:nvPr>
        </p:nvSpPr>
        <p:spPr>
          <a:xfrm>
            <a:off x="905158" y="4783308"/>
            <a:ext cx="5041510"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入院してくる認知症患者の中には身寄りのない高齢者も増えている。地域で生活している高齢者は、行政が生活支援に介入していたり、近隣のコミュニティーの中で助け合っている人もいる。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その場合には、緊急連絡先や意思決定に関すること、入院中の身の回りの世話や退院の準備に関して、家族の役割を誰がするのか把握する必要がある。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独居生活の高齢者は、基本的には地域包括支援センターが、地域で把握しているため、本人の了承を得た上で、連携を図ることが有効である。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97947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2813" y="846138"/>
            <a:ext cx="4979987" cy="3736975"/>
          </a:xfrm>
        </p:spPr>
      </p:sp>
      <p:sp>
        <p:nvSpPr>
          <p:cNvPr id="3" name="ノート プレースホルダー 2"/>
          <p:cNvSpPr>
            <a:spLocks noGrp="1"/>
          </p:cNvSpPr>
          <p:nvPr>
            <p:ph type="body" idx="1"/>
          </p:nvPr>
        </p:nvSpPr>
        <p:spPr>
          <a:xfrm>
            <a:off x="978834" y="4783308"/>
            <a:ext cx="4894158" cy="3913614"/>
          </a:xfrm>
        </p:spPr>
        <p:txBody>
          <a:bodyPr/>
          <a:lstStyle/>
          <a:p>
            <a:pPr defTabSz="915555">
              <a:lnSpc>
                <a:spcPts val="2102"/>
              </a:lnSpc>
              <a:defRPr/>
            </a:pPr>
            <a:r>
              <a:rPr lang="ja-JP" altLang="en-US" dirty="0" smtClean="0">
                <a:latin typeface="Meiryo UI" panose="020B0604030504040204" pitchFamily="50" charset="-128"/>
                <a:ea typeface="Meiryo UI" panose="020B0604030504040204" pitchFamily="50" charset="-128"/>
              </a:rPr>
              <a:t>①施設</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関すること</a:t>
            </a:r>
            <a:endParaRPr lang="en-US" altLang="ja-JP" dirty="0" smtClean="0">
              <a:latin typeface="Meiryo UI" panose="020B0604030504040204" pitchFamily="50" charset="-128"/>
              <a:ea typeface="Meiryo UI" panose="020B0604030504040204" pitchFamily="50" charset="-128"/>
            </a:endParaRPr>
          </a:p>
          <a:p>
            <a:pPr defTabSz="915555">
              <a:lnSpc>
                <a:spcPts val="2102"/>
              </a:lnSpc>
              <a:defRPr/>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入院は、在宅からだけではなく、施設からの場合もある。入院中から、退院時の施設の状況を把握して、ケア提供や医療管理の方法を検討し、スムーズな退院調整に向けていく必要がある。そのため、</a:t>
            </a:r>
            <a:r>
              <a:rPr lang="ja-JP" altLang="en-US" dirty="0">
                <a:latin typeface="Meiryo UI" panose="020B0604030504040204" pitchFamily="50" charset="-128"/>
                <a:ea typeface="Meiryo UI" panose="020B0604030504040204" pitchFamily="50" charset="-128"/>
              </a:rPr>
              <a:t>①</a:t>
            </a:r>
            <a:r>
              <a:rPr kumimoji="1" lang="ja-JP" altLang="en-US" dirty="0" smtClean="0">
                <a:latin typeface="Meiryo UI" panose="020B0604030504040204" pitchFamily="50" charset="-128"/>
                <a:ea typeface="Meiryo UI" panose="020B0604030504040204" pitchFamily="50" charset="-128"/>
              </a:rPr>
              <a:t>施設がどのような役割を持つ施設であり、医療・看護の提供はどのようになっているのか把握する必要がある。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②また、自施設からよく退院する施設や後方支援として関係の深い施設に関する情報は、日常的に収集しておくことが重要である。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70395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930275"/>
            <a:ext cx="4889500" cy="3667125"/>
          </a:xfrm>
        </p:spPr>
      </p:sp>
      <p:sp>
        <p:nvSpPr>
          <p:cNvPr id="3" name="ノート プレースホルダー 2"/>
          <p:cNvSpPr>
            <a:spLocks noGrp="1"/>
          </p:cNvSpPr>
          <p:nvPr>
            <p:ph type="body" idx="1"/>
          </p:nvPr>
        </p:nvSpPr>
        <p:spPr>
          <a:xfrm>
            <a:off x="772607" y="4783308"/>
            <a:ext cx="5150708"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③施設での医療管理</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施設</a:t>
            </a:r>
            <a:r>
              <a:rPr lang="ja-JP" altLang="en-US" dirty="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医療・看護管理によっては、元の施設に戻れなくなくことがある。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医療・看護処置を</a:t>
            </a:r>
            <a:r>
              <a:rPr kumimoji="1" lang="ja-JP" altLang="en-US" dirty="0" smtClean="0">
                <a:latin typeface="Meiryo UI" panose="020B0604030504040204" pitchFamily="50" charset="-128"/>
                <a:ea typeface="Meiryo UI" panose="020B0604030504040204" pitchFamily="50" charset="-128"/>
              </a:rPr>
              <a:t>包括的に行っているところもあれば、訪問診療や訪問看護、通院で行っているところもある。そのため、医療管理に関する情報を利用施設以外から収集することが必要となる可能性もあり確認する。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特</a:t>
            </a:r>
            <a:r>
              <a:rPr lang="ja-JP" altLang="en-US" dirty="0" smtClean="0">
                <a:latin typeface="Meiryo UI" panose="020B0604030504040204" pitchFamily="50" charset="-128"/>
                <a:ea typeface="Meiryo UI" panose="020B0604030504040204" pitchFamily="50" charset="-128"/>
              </a:rPr>
              <a:t>に介護老人保健施設は処方薬剤に制約がある場合があるため、入院治療で使用している薬剤によっては、退院・入所するために薬剤の調整をし直さなければならなくなることもある。病状によっては、看取りや緩和ケアが必要になることもあるために、注意と確認が必要であ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3282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944563"/>
            <a:ext cx="4870450" cy="3652837"/>
          </a:xfrm>
        </p:spPr>
      </p:sp>
      <p:sp>
        <p:nvSpPr>
          <p:cNvPr id="3" name="ノート プレースホルダー 2"/>
          <p:cNvSpPr>
            <a:spLocks noGrp="1"/>
          </p:cNvSpPr>
          <p:nvPr>
            <p:ph type="body" idx="1"/>
          </p:nvPr>
        </p:nvSpPr>
        <p:spPr>
          <a:xfrm>
            <a:off x="766963" y="4768749"/>
            <a:ext cx="5255492" cy="3913614"/>
          </a:xfrm>
        </p:spPr>
        <p:txBody>
          <a:bodyPr/>
          <a:lstStyle/>
          <a:p>
            <a:pPr>
              <a:lnSpc>
                <a:spcPts val="2029"/>
              </a:lnSpc>
            </a:pPr>
            <a:r>
              <a:rPr kumimoji="1" lang="ja-JP" altLang="en-US" dirty="0" smtClean="0">
                <a:latin typeface="Meiryo UI" panose="020B0604030504040204" pitchFamily="50" charset="-128"/>
                <a:ea typeface="Meiryo UI" panose="020B0604030504040204" pitchFamily="50" charset="-128"/>
              </a:rPr>
              <a:t>  その他に、入院への適応や入院後の援助に必要な支援として、</a:t>
            </a:r>
            <a:endParaRPr kumimoji="1" lang="en-US" altLang="ja-JP" dirty="0" smtClean="0">
              <a:latin typeface="Meiryo UI" panose="020B0604030504040204" pitchFamily="50" charset="-128"/>
              <a:ea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rPr>
              <a:t>①患者の生活状況</a:t>
            </a:r>
            <a:endParaRPr lang="en-US" altLang="ja-JP" dirty="0" smtClean="0">
              <a:latin typeface="Meiryo UI" panose="020B0604030504040204" pitchFamily="50" charset="-128"/>
              <a:ea typeface="Meiryo UI" panose="020B0604030504040204" pitchFamily="50" charset="-128"/>
            </a:endParaRPr>
          </a:p>
          <a:p>
            <a:pPr>
              <a:lnSpc>
                <a:spcPts val="2029"/>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24</a:t>
            </a:r>
            <a:r>
              <a:rPr kumimoji="1" lang="ja-JP" altLang="en-US" dirty="0" smtClean="0">
                <a:latin typeface="Meiryo UI" panose="020B0604030504040204" pitchFamily="50" charset="-128"/>
                <a:ea typeface="Meiryo UI" panose="020B0604030504040204" pitchFamily="50" charset="-128"/>
              </a:rPr>
              <a:t>時間の施設での過ごし方や本人の能力の発揮の仕方、本人がしてほしくないことや習慣など、</a:t>
            </a:r>
            <a:r>
              <a:rPr lang="ja-JP" altLang="en-US" dirty="0" smtClean="0">
                <a:latin typeface="Meiryo UI" panose="020B0604030504040204" pitchFamily="50" charset="-128"/>
                <a:ea typeface="Meiryo UI" panose="020B0604030504040204" pitchFamily="50" charset="-128"/>
              </a:rPr>
              <a:t>（本人の呼び方や対応の仕方なども含め</a:t>
            </a:r>
            <a:r>
              <a:rPr lang="ja-JP" altLang="en-US" dirty="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）生活の継続性として情報収集することは必要である。</a:t>
            </a:r>
            <a:endParaRPr lang="en-US" altLang="ja-JP" dirty="0" smtClean="0">
              <a:latin typeface="Meiryo UI" panose="020B0604030504040204" pitchFamily="50" charset="-128"/>
              <a:ea typeface="Meiryo UI" panose="020B0604030504040204" pitchFamily="50" charset="-128"/>
            </a:endParaRPr>
          </a:p>
          <a:p>
            <a:pPr>
              <a:lnSpc>
                <a:spcPts val="2029"/>
              </a:lnSpc>
            </a:pPr>
            <a:r>
              <a:rPr kumimoji="1" lang="ja-JP" altLang="en-US" dirty="0" smtClean="0">
                <a:latin typeface="Meiryo UI" panose="020B0604030504040204" pitchFamily="50" charset="-128"/>
                <a:ea typeface="Meiryo UI" panose="020B0604030504040204" pitchFamily="50" charset="-128"/>
              </a:rPr>
              <a:t>②施設のどのような環境で、</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と</a:t>
            </a:r>
            <a:r>
              <a:rPr kumimoji="1" lang="en-US" altLang="ja-JP" dirty="0" smtClean="0">
                <a:latin typeface="Meiryo UI" panose="020B0604030504040204" pitchFamily="50" charset="-128"/>
                <a:ea typeface="Meiryo UI" panose="020B0604030504040204" pitchFamily="50" charset="-128"/>
              </a:rPr>
              <a:t>IADL</a:t>
            </a:r>
            <a:r>
              <a:rPr kumimoji="1" lang="ja-JP" altLang="en-US" dirty="0" smtClean="0">
                <a:latin typeface="Meiryo UI" panose="020B0604030504040204" pitchFamily="50" charset="-128"/>
                <a:ea typeface="Meiryo UI" panose="020B0604030504040204" pitchFamily="50" charset="-128"/>
              </a:rPr>
              <a:t>はどの程度自立していったのか、どのような支援を受けているのかを把握し、入院後もその環境を継続し、環境変化を最小限にする。</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集団で行うとできる、一人で行うとできる、このような声を掛けるとしやすくなる、特に、本人の能力の発揮しやすい人的・物理的環境なども情報収集する。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54037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944563"/>
            <a:ext cx="4922838" cy="3694112"/>
          </a:xfrm>
        </p:spPr>
      </p:sp>
      <p:sp>
        <p:nvSpPr>
          <p:cNvPr id="3" name="ノート プレースホルダー 2"/>
          <p:cNvSpPr>
            <a:spLocks noGrp="1"/>
          </p:cNvSpPr>
          <p:nvPr>
            <p:ph type="body" idx="1"/>
          </p:nvPr>
        </p:nvSpPr>
        <p:spPr>
          <a:xfrm>
            <a:off x="839376" y="4783308"/>
            <a:ext cx="5150707" cy="3913614"/>
          </a:xfrm>
        </p:spPr>
        <p:txBody>
          <a:bodyPr/>
          <a:lstStyle/>
          <a:p>
            <a:pPr>
              <a:lnSpc>
                <a:spcPts val="2029"/>
              </a:lnSpc>
            </a:pPr>
            <a:r>
              <a:rPr lang="ja-JP" altLang="en-US" dirty="0" smtClean="0">
                <a:latin typeface="Meiryo UI" panose="020B0604030504040204" pitchFamily="50" charset="-128"/>
                <a:ea typeface="Meiryo UI" panose="020B0604030504040204" pitchFamily="50" charset="-128"/>
              </a:rPr>
              <a:t>③</a:t>
            </a:r>
            <a:r>
              <a:rPr lang="ja-JP" altLang="en-US" dirty="0">
                <a:latin typeface="Meiryo UI" panose="020B0604030504040204" pitchFamily="50" charset="-128"/>
                <a:ea typeface="Meiryo UI" panose="020B0604030504040204" pitchFamily="50" charset="-128"/>
              </a:rPr>
              <a:t>入院中、退院に向けての実施するケアに活かすために</a:t>
            </a:r>
            <a:r>
              <a:rPr lang="ja-JP" altLang="en-US" dirty="0" smtClean="0">
                <a:latin typeface="Meiryo UI" panose="020B0604030504040204" pitchFamily="50" charset="-128"/>
                <a:ea typeface="Meiryo UI" panose="020B0604030504040204" pitchFamily="50" charset="-128"/>
              </a:rPr>
              <a:t>、入所</a:t>
            </a:r>
            <a:r>
              <a:rPr lang="ja-JP" altLang="en-US" dirty="0">
                <a:latin typeface="Meiryo UI" panose="020B0604030504040204" pitchFamily="50" charset="-128"/>
                <a:ea typeface="Meiryo UI" panose="020B0604030504040204" pitchFamily="50" charset="-128"/>
              </a:rPr>
              <a:t>していた施設職員との関係性の取り方や入所者との過ごし方は、患者の環境適応を促し</a:t>
            </a:r>
            <a:r>
              <a:rPr lang="ja-JP" altLang="en-US" dirty="0" smtClean="0">
                <a:latin typeface="Meiryo UI" panose="020B0604030504040204" pitchFamily="50" charset="-128"/>
                <a:ea typeface="Meiryo UI" panose="020B0604030504040204" pitchFamily="50" charset="-128"/>
              </a:rPr>
              <a:t>、症状の</a:t>
            </a:r>
            <a:r>
              <a:rPr lang="ja-JP" altLang="en-US" dirty="0">
                <a:latin typeface="Meiryo UI" panose="020B0604030504040204" pitchFamily="50" charset="-128"/>
                <a:ea typeface="Meiryo UI" panose="020B0604030504040204" pitchFamily="50" charset="-128"/>
              </a:rPr>
              <a:t>悪化を防ぐことや退院後の生活の継続性に移行するために活用することができる</a:t>
            </a:r>
            <a:r>
              <a:rPr lang="ja-JP" altLang="en-US" dirty="0" smtClean="0">
                <a:latin typeface="Meiryo UI" panose="020B0604030504040204" pitchFamily="50" charset="-128"/>
                <a:ea typeface="Meiryo UI" panose="020B0604030504040204" pitchFamily="50" charset="-128"/>
              </a:rPr>
              <a:t>。（職員</a:t>
            </a:r>
            <a:r>
              <a:rPr lang="ja-JP" altLang="en-US" dirty="0">
                <a:latin typeface="Meiryo UI" panose="020B0604030504040204" pitchFamily="50" charset="-128"/>
                <a:ea typeface="Meiryo UI" panose="020B0604030504040204" pitchFamily="50" charset="-128"/>
              </a:rPr>
              <a:t>は、患者に必要なサービスを提供する際など患者との関係を取るうえで大切にしていること</a:t>
            </a:r>
            <a:r>
              <a:rPr lang="ja-JP" altLang="en-US" dirty="0" smtClean="0">
                <a:latin typeface="Meiryo UI" panose="020B0604030504040204" pitchFamily="50" charset="-128"/>
                <a:ea typeface="Meiryo UI" panose="020B0604030504040204" pitchFamily="50" charset="-128"/>
              </a:rPr>
              <a:t>、また</a:t>
            </a:r>
            <a:r>
              <a:rPr lang="ja-JP" altLang="en-US" dirty="0">
                <a:latin typeface="Meiryo UI" panose="020B0604030504040204" pitchFamily="50" charset="-128"/>
                <a:ea typeface="Meiryo UI" panose="020B0604030504040204" pitchFamily="50" charset="-128"/>
              </a:rPr>
              <a:t>、本人が、何かを依頼するときにどのような依頼の仕方をするのか、また人にものを頼むことしないため</a:t>
            </a:r>
            <a:r>
              <a:rPr lang="ja-JP" altLang="en-US" dirty="0" smtClean="0">
                <a:latin typeface="Meiryo UI" panose="020B0604030504040204" pitchFamily="50" charset="-128"/>
                <a:ea typeface="Meiryo UI" panose="020B0604030504040204" pitchFamily="50" charset="-128"/>
              </a:rPr>
              <a:t>に職員</a:t>
            </a:r>
            <a:r>
              <a:rPr lang="ja-JP" altLang="en-US" dirty="0">
                <a:latin typeface="Meiryo UI" panose="020B0604030504040204" pitchFamily="50" charset="-128"/>
                <a:ea typeface="Meiryo UI" panose="020B0604030504040204" pitchFamily="50" charset="-128"/>
              </a:rPr>
              <a:t>がどのように本人のニーズを把握しているかなど）</a:t>
            </a:r>
          </a:p>
          <a:p>
            <a:pPr>
              <a:lnSpc>
                <a:spcPts val="2102"/>
              </a:lnSpc>
            </a:pPr>
            <a:r>
              <a:rPr lang="ja-JP" altLang="en-US" dirty="0" smtClean="0">
                <a:latin typeface="Meiryo UI" panose="020B0604030504040204" pitchFamily="50" charset="-128"/>
                <a:ea typeface="Meiryo UI" panose="020B0604030504040204" pitchFamily="50" charset="-128"/>
              </a:rPr>
              <a:t>④</a:t>
            </a:r>
            <a:r>
              <a:rPr lang="ja-JP" altLang="en-US" dirty="0">
                <a:latin typeface="Meiryo UI" panose="020B0604030504040204" pitchFamily="50" charset="-128"/>
                <a:ea typeface="Meiryo UI" panose="020B0604030504040204" pitchFamily="50" charset="-128"/>
              </a:rPr>
              <a:t>ハード環境が変化すれば、混乱し、気分が不安定になることは当然である</a:t>
            </a:r>
            <a:r>
              <a:rPr lang="ja-JP" altLang="en-US" dirty="0" smtClean="0">
                <a:latin typeface="Meiryo UI" panose="020B0604030504040204" pitchFamily="50" charset="-128"/>
                <a:ea typeface="Meiryo UI" panose="020B0604030504040204" pitchFamily="50" charset="-128"/>
              </a:rPr>
              <a:t>。病室</a:t>
            </a:r>
            <a:r>
              <a:rPr lang="ja-JP" altLang="en-US" dirty="0">
                <a:latin typeface="Meiryo UI" panose="020B0604030504040204" pitchFamily="50" charset="-128"/>
                <a:ea typeface="Meiryo UI" panose="020B0604030504040204" pitchFamily="50" charset="-128"/>
              </a:rPr>
              <a:t>の表示やベッドの向き、一人で食事をするのか、他の人と一緒にするのかなど</a:t>
            </a:r>
            <a:r>
              <a:rPr lang="ja-JP" altLang="en-US" dirty="0" smtClean="0">
                <a:latin typeface="Meiryo UI" panose="020B0604030504040204" pitchFamily="50" charset="-128"/>
                <a:ea typeface="Meiryo UI" panose="020B0604030504040204" pitchFamily="50" charset="-128"/>
              </a:rPr>
              <a:t>、本人</a:t>
            </a:r>
            <a:r>
              <a:rPr lang="ja-JP" altLang="en-US" dirty="0">
                <a:latin typeface="Meiryo UI" panose="020B0604030504040204" pitchFamily="50" charset="-128"/>
                <a:ea typeface="Meiryo UI" panose="020B0604030504040204" pitchFamily="50" charset="-128"/>
              </a:rPr>
              <a:t>なりの環境の適応の仕方などについての情報を収集し、継続できるようにする。</a:t>
            </a:r>
          </a:p>
          <a:p>
            <a:pPr>
              <a:lnSpc>
                <a:spcPts val="2102"/>
              </a:lnSpc>
            </a:pP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77908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582555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xfrm>
            <a:off x="1019175" y="915988"/>
            <a:ext cx="4887913" cy="3667125"/>
          </a:xfrm>
          <a:noFill/>
          <a:ln>
            <a:solidFill>
              <a:srgbClr val="000000"/>
            </a:solidFill>
            <a:miter lim="800000"/>
            <a:headEnd/>
            <a:tailEnd/>
          </a:ln>
        </p:spPr>
      </p:sp>
      <p:sp>
        <p:nvSpPr>
          <p:cNvPr id="29698" name="ノート プレースホルダ 2"/>
          <p:cNvSpPr>
            <a:spLocks noGrp="1"/>
          </p:cNvSpPr>
          <p:nvPr>
            <p:ph type="body" idx="1"/>
          </p:nvPr>
        </p:nvSpPr>
        <p:spPr bwMode="auto">
          <a:xfrm>
            <a:off x="891151" y="4783308"/>
            <a:ext cx="5174423" cy="3913614"/>
          </a:xfrm>
          <a:noFill/>
        </p:spPr>
        <p:txBody>
          <a:bodyPr wrap="square" numCol="1" anchor="t" anchorCtr="0" compatLnSpc="1">
            <a:prstTxWarp prst="textNoShape">
              <a:avLst/>
            </a:prstTxWarp>
          </a:bodyPr>
          <a:lstStyle/>
          <a:p>
            <a:pPr>
              <a:lnSpc>
                <a:spcPts val="2029"/>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認知症患者へのチームアプローチとは、認知症患者に関係する職種やすべての人々が、各職種の専門性を活かし、患者の</a:t>
            </a:r>
            <a:r>
              <a:rPr lang="en-US" altLang="ja-JP" dirty="0">
                <a:latin typeface="Meiryo UI" panose="020B0604030504040204" pitchFamily="50" charset="-128"/>
                <a:ea typeface="Meiryo UI" panose="020B0604030504040204" pitchFamily="50" charset="-128"/>
                <a:cs typeface="Meiryo UI" panose="020B0604030504040204" pitchFamily="50" charset="-128"/>
              </a:rPr>
              <a:t>QOL</a:t>
            </a:r>
            <a:r>
              <a:rPr lang="ja-JP" altLang="en-US" dirty="0">
                <a:latin typeface="Meiryo UI" panose="020B0604030504040204" pitchFamily="50" charset="-128"/>
                <a:ea typeface="Meiryo UI" panose="020B0604030504040204" pitchFamily="50" charset="-128"/>
                <a:cs typeface="Meiryo UI" panose="020B0604030504040204" pitchFamily="50" charset="-128"/>
              </a:rPr>
              <a:t>向上のために、協働して取り組む</a:t>
            </a:r>
          </a:p>
          <a:p>
            <a:pPr>
              <a:lnSpc>
                <a:spcPts val="2102"/>
              </a:lnSpc>
            </a:pP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ヘッダー プレースホルダー 2"/>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52456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xfrm>
            <a:off x="892175" y="887413"/>
            <a:ext cx="4945063" cy="3709987"/>
          </a:xfrm>
          <a:noFill/>
          <a:ln>
            <a:solidFill>
              <a:srgbClr val="000000"/>
            </a:solidFill>
            <a:miter lim="800000"/>
            <a:headEnd/>
            <a:tailEnd/>
          </a:ln>
        </p:spPr>
      </p:sp>
      <p:sp>
        <p:nvSpPr>
          <p:cNvPr id="29698" name="ノート プレースホルダ 2"/>
          <p:cNvSpPr>
            <a:spLocks noGrp="1"/>
          </p:cNvSpPr>
          <p:nvPr>
            <p:ph type="body" idx="1"/>
          </p:nvPr>
        </p:nvSpPr>
        <p:spPr bwMode="auto">
          <a:xfrm>
            <a:off x="791683" y="4783308"/>
            <a:ext cx="5236553" cy="3913614"/>
          </a:xfrm>
          <a:noFill/>
        </p:spPr>
        <p:txBody>
          <a:bodyPr wrap="square" numCol="1" anchor="t" anchorCtr="0" compatLnSpc="1">
            <a:prstTxWarp prst="textNoShape">
              <a:avLst/>
            </a:prstTxWarp>
          </a:bodyPr>
          <a:lstStyle/>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入院時カンファレンスは、入院時早期に今後の予測をしながら、各職種がゴールを設定するためにカンファレンスを行う。　</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収集した情報は、退院のゴールの設定のためだけでなく、入院後のケアや家族対応・指導にも活用していく。</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情報収集としては、入院前生活の支援体制や情報を、患者自身や家族、担当ケアマネジャーやサービス提供者、友人等から情報収集する。</a:t>
            </a:r>
            <a:r>
              <a:rPr lang="ja-JP" altLang="en-US" dirty="0">
                <a:latin typeface="Meiryo UI" panose="020B0604030504040204" pitchFamily="50" charset="-128"/>
                <a:ea typeface="Meiryo UI" panose="020B0604030504040204" pitchFamily="50" charset="-128"/>
              </a:rPr>
              <a:t>他</a:t>
            </a:r>
            <a:r>
              <a:rPr lang="ja-JP" altLang="en-US" dirty="0" smtClean="0">
                <a:latin typeface="Meiryo UI" panose="020B0604030504040204" pitchFamily="50" charset="-128"/>
                <a:ea typeface="Meiryo UI" panose="020B0604030504040204" pitchFamily="50" charset="-128"/>
              </a:rPr>
              <a:t>職種からは、サマリーなどの経過報告ツールの使用や必要なところは直接連絡をとりながら情報収集する。</a:t>
            </a:r>
          </a:p>
        </p:txBody>
      </p:sp>
      <p:sp>
        <p:nvSpPr>
          <p:cNvPr id="3" name="ヘッダー プレースホルダー 2"/>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52456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987425"/>
            <a:ext cx="4811713" cy="3609975"/>
          </a:xfrm>
        </p:spPr>
      </p:sp>
      <p:sp>
        <p:nvSpPr>
          <p:cNvPr id="4" name="ノート プレースホルダー 3"/>
          <p:cNvSpPr>
            <a:spLocks noGrp="1"/>
          </p:cNvSpPr>
          <p:nvPr>
            <p:ph type="body" sz="quarter" idx="10"/>
          </p:nvPr>
        </p:nvSpPr>
        <p:spPr/>
        <p:txBody>
          <a:bodyPr/>
          <a:lstStyle/>
          <a:p>
            <a:pPr>
              <a:lnSpc>
                <a:spcPts val="2029"/>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退院</a:t>
            </a:r>
            <a:r>
              <a:rPr lang="ja-JP" altLang="en-US" dirty="0">
                <a:latin typeface="Meiryo UI" panose="020B0604030504040204" pitchFamily="50" charset="-128"/>
                <a:ea typeface="Meiryo UI" panose="020B0604030504040204" pitchFamily="50" charset="-128"/>
                <a:cs typeface="Meiryo UI" panose="020B0604030504040204" pitchFamily="50" charset="-128"/>
              </a:rPr>
              <a:t>に向けた多職種カンファレンスは、入院時から繰り返し行われている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。退院</a:t>
            </a:r>
            <a:r>
              <a:rPr lang="ja-JP" altLang="en-US" dirty="0">
                <a:latin typeface="Meiryo UI" panose="020B0604030504040204" pitchFamily="50" charset="-128"/>
                <a:ea typeface="Meiryo UI" panose="020B0604030504040204" pitchFamily="50" charset="-128"/>
                <a:cs typeface="Meiryo UI" panose="020B0604030504040204" pitchFamily="50" charset="-128"/>
              </a:rPr>
              <a:t>時カンファレンスは、その最終の確認となる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患者</a:t>
            </a:r>
            <a:r>
              <a:rPr lang="ja-JP" altLang="en-US" dirty="0">
                <a:latin typeface="Meiryo UI" panose="020B0604030504040204" pitchFamily="50" charset="-128"/>
                <a:ea typeface="Meiryo UI" panose="020B0604030504040204" pitchFamily="50" charset="-128"/>
                <a:cs typeface="Meiryo UI" panose="020B0604030504040204" pitchFamily="50" charset="-128"/>
              </a:rPr>
              <a:t>・家族を中心とし、病棟看護師、医師、退院調整担当などと、在宅療養生活の調整者（ケアマネジャーが主）、サービス提供者が集まり、最終確認を行う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。専門</a:t>
            </a:r>
            <a:r>
              <a:rPr lang="ja-JP" altLang="en-US" dirty="0">
                <a:latin typeface="Meiryo UI" panose="020B0604030504040204" pitchFamily="50" charset="-128"/>
                <a:ea typeface="Meiryo UI" panose="020B0604030504040204" pitchFamily="50" charset="-128"/>
                <a:cs typeface="Meiryo UI" panose="020B0604030504040204" pitchFamily="50" charset="-128"/>
              </a:rPr>
              <a:t>職同士の話し合いにならないように、中心は患者・家族であるということを忘れずシンプルで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、分かりやすい</a:t>
            </a:r>
            <a:r>
              <a:rPr lang="ja-JP" altLang="en-US" dirty="0">
                <a:latin typeface="Meiryo UI" panose="020B0604030504040204" pitchFamily="50" charset="-128"/>
                <a:ea typeface="Meiryo UI" panose="020B0604030504040204" pitchFamily="50" charset="-128"/>
                <a:cs typeface="Meiryo UI" panose="020B0604030504040204" pitchFamily="50" charset="-128"/>
              </a:rPr>
              <a:t>内容とする。</a:t>
            </a:r>
          </a:p>
          <a:p>
            <a:pPr>
              <a:lnSpc>
                <a:spcPts val="2029"/>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最終的</a:t>
            </a:r>
            <a:r>
              <a:rPr lang="ja-JP" altLang="en-US" dirty="0">
                <a:latin typeface="Meiryo UI" panose="020B0604030504040204" pitchFamily="50" charset="-128"/>
                <a:ea typeface="Meiryo UI" panose="020B0604030504040204" pitchFamily="50" charset="-128"/>
                <a:cs typeface="Meiryo UI" panose="020B0604030504040204" pitchFamily="50" charset="-128"/>
              </a:rPr>
              <a:t>な、疑問や不安をここで表出し、安心して退院できる準備の場とするように、全員が発言できるように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する。カンファレンス</a:t>
            </a:r>
            <a:r>
              <a:rPr lang="ja-JP" altLang="en-US" dirty="0">
                <a:latin typeface="Meiryo UI" panose="020B0604030504040204" pitchFamily="50" charset="-128"/>
                <a:ea typeface="Meiryo UI" panose="020B0604030504040204" pitchFamily="50" charset="-128"/>
                <a:cs typeface="Meiryo UI" panose="020B0604030504040204" pitchFamily="50" charset="-128"/>
              </a:rPr>
              <a:t>の進行は、在宅の調整者でも病院の看護師でもよいが、進行を担当する人をあらかじめ決めておき、スムーズに運営することが必要である。</a:t>
            </a:r>
          </a:p>
          <a:p>
            <a:pPr>
              <a:lnSpc>
                <a:spcPts val="2029"/>
              </a:lnSpc>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ヘッダー プレースホルダー 4"/>
          <p:cNvSpPr>
            <a:spLocks noGrp="1"/>
          </p:cNvSpPr>
          <p:nvPr>
            <p:ph type="hdr" sz="quarter" idx="11"/>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65242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2025" y="887413"/>
            <a:ext cx="4945063" cy="3709987"/>
          </a:xfrm>
        </p:spPr>
      </p:sp>
      <p:sp>
        <p:nvSpPr>
          <p:cNvPr id="3" name="ノート プレースホルダー 2"/>
          <p:cNvSpPr>
            <a:spLocks noGrp="1"/>
          </p:cNvSpPr>
          <p:nvPr>
            <p:ph type="body" idx="1"/>
          </p:nvPr>
        </p:nvSpPr>
        <p:spPr>
          <a:xfrm>
            <a:off x="887067" y="4783308"/>
            <a:ext cx="5074401" cy="3913614"/>
          </a:xfrm>
        </p:spPr>
        <p:txBody>
          <a:bodyPr/>
          <a:lstStyle/>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02953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0763" y="958850"/>
            <a:ext cx="4884737" cy="3665538"/>
          </a:xfrm>
        </p:spPr>
      </p:sp>
      <p:sp>
        <p:nvSpPr>
          <p:cNvPr id="3" name="ノート プレースホルダー 2"/>
          <p:cNvSpPr>
            <a:spLocks noGrp="1"/>
          </p:cNvSpPr>
          <p:nvPr>
            <p:ph type="body" idx="1"/>
          </p:nvPr>
        </p:nvSpPr>
        <p:spPr>
          <a:xfrm>
            <a:off x="896604" y="4783308"/>
            <a:ext cx="4998094"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院内でのカンファレンスでは、多職種がかかわり、各々がアセスメントし、ゴールを設定する。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医師は身体疾患の治療、リハビリ職は院内でできる</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改善、薬剤師は必要な薬剤の選択と投与など様々であるが、最終的な退院先に向けてのゴールが、各職種の考えるゴールとは一致しない場合がある。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生活者としてのゴールを多職種で共通認識し、折り合いをつけながら（どこまでの医療、リハビリ、薬剤投与 等をおこなっていくかなど、本人の希望や価値観を大切に</a:t>
            </a:r>
            <a:r>
              <a:rPr lang="ja-JP" altLang="en-US" dirty="0">
                <a:latin typeface="Meiryo UI" panose="020B0604030504040204" pitchFamily="50" charset="-128"/>
                <a:ea typeface="Meiryo UI" panose="020B0604030504040204" pitchFamily="50" charset="-128"/>
              </a:rPr>
              <a:t>し、</a:t>
            </a:r>
            <a:r>
              <a:rPr kumimoji="1" lang="ja-JP" altLang="en-US" dirty="0" smtClean="0">
                <a:latin typeface="Meiryo UI" panose="020B0604030504040204" pitchFamily="50" charset="-128"/>
                <a:ea typeface="Meiryo UI" panose="020B0604030504040204" pitchFamily="50" charset="-128"/>
              </a:rPr>
              <a:t>検討を繰り返す。</a:t>
            </a: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66337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944563"/>
            <a:ext cx="4870450" cy="3652837"/>
          </a:xfrm>
        </p:spPr>
      </p:sp>
      <p:sp>
        <p:nvSpPr>
          <p:cNvPr id="4" name="ノート プレースホルダー 3"/>
          <p:cNvSpPr>
            <a:spLocks noGrp="1"/>
          </p:cNvSpPr>
          <p:nvPr>
            <p:ph type="body" sz="quarter" idx="10"/>
          </p:nvPr>
        </p:nvSpPr>
        <p:spPr/>
        <p:txBody>
          <a:bodyPr/>
          <a:lstStyle/>
          <a:p>
            <a:pPr>
              <a:lnSpc>
                <a:spcPts val="2029"/>
              </a:lnSpc>
            </a:pPr>
            <a:r>
              <a:rPr lang="ja-JP" altLang="en-US" dirty="0">
                <a:latin typeface="Meiryo UI" panose="020B0604030504040204" pitchFamily="50" charset="-128"/>
                <a:ea typeface="Meiryo UI" panose="020B0604030504040204" pitchFamily="50" charset="-128"/>
              </a:rPr>
              <a:t>②退院時カンファレンス</a:t>
            </a:r>
            <a:endParaRPr lang="en-US" altLang="ja-JP" dirty="0">
              <a:latin typeface="Meiryo UI" panose="020B0604030504040204" pitchFamily="50" charset="-128"/>
              <a:ea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rPr>
              <a:t>  退院</a:t>
            </a:r>
            <a:r>
              <a:rPr lang="ja-JP" altLang="en-US" dirty="0">
                <a:latin typeface="Meiryo UI" panose="020B0604030504040204" pitchFamily="50" charset="-128"/>
                <a:ea typeface="Meiryo UI" panose="020B0604030504040204" pitchFamily="50" charset="-128"/>
              </a:rPr>
              <a:t>時のカンファレンスは、在宅生活へのスムーズに移行するための最終確認であることは前述しているとおりである</a:t>
            </a: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中で、</a:t>
            </a:r>
            <a:endParaRPr lang="en-US" altLang="ja-JP" dirty="0">
              <a:latin typeface="Meiryo UI" panose="020B0604030504040204" pitchFamily="50" charset="-128"/>
              <a:ea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rPr>
              <a:t>  再度</a:t>
            </a:r>
            <a:r>
              <a:rPr lang="ja-JP" altLang="en-US" dirty="0">
                <a:latin typeface="Meiryo UI" panose="020B0604030504040204" pitchFamily="50" charset="-128"/>
                <a:ea typeface="Meiryo UI" panose="020B0604030504040204" pitchFamily="50" charset="-128"/>
              </a:rPr>
              <a:t>病状が悪化したときや急変時の対応、病院で行っているケアの在宅での継続などの不安はあり</a:t>
            </a:r>
            <a:r>
              <a:rPr lang="ja-JP" altLang="en-US" dirty="0" smtClean="0">
                <a:latin typeface="Meiryo UI" panose="020B0604030504040204" pitchFamily="50" charset="-128"/>
                <a:ea typeface="Meiryo UI" panose="020B0604030504040204" pitchFamily="50" charset="-128"/>
              </a:rPr>
              <a:t>、確認</a:t>
            </a:r>
            <a:r>
              <a:rPr lang="ja-JP" altLang="en-US" dirty="0">
                <a:latin typeface="Meiryo UI" panose="020B0604030504040204" pitchFamily="50" charset="-128"/>
                <a:ea typeface="Meiryo UI" panose="020B0604030504040204" pitchFamily="50" charset="-128"/>
              </a:rPr>
              <a:t>しておかないとその後生活で支障が出ることがある。</a:t>
            </a:r>
            <a:endParaRPr lang="en-US" altLang="ja-JP" dirty="0">
              <a:latin typeface="Meiryo UI" panose="020B0604030504040204" pitchFamily="50" charset="-128"/>
              <a:ea typeface="Meiryo UI" panose="020B0604030504040204" pitchFamily="50" charset="-128"/>
            </a:endParaRPr>
          </a:p>
          <a:p>
            <a:pPr>
              <a:lnSpc>
                <a:spcPts val="2029"/>
              </a:lnSpc>
              <a:defRPr/>
            </a:pPr>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、キーパーソンと話を進め、退院が決定した後で、決定されたこととは違う意見を</a:t>
            </a:r>
            <a:r>
              <a:rPr lang="ja-JP" altLang="en-US" dirty="0" smtClean="0">
                <a:latin typeface="Meiryo UI" panose="020B0604030504040204" pitchFamily="50" charset="-128"/>
                <a:ea typeface="Meiryo UI" panose="020B0604030504040204" pitchFamily="50" charset="-128"/>
              </a:rPr>
              <a:t>持つキーパーソン</a:t>
            </a:r>
            <a:r>
              <a:rPr lang="ja-JP" altLang="en-US" dirty="0">
                <a:latin typeface="Meiryo UI" panose="020B0604030504040204" pitchFamily="50" charset="-128"/>
                <a:ea typeface="Meiryo UI" panose="020B0604030504040204" pitchFamily="50" charset="-128"/>
              </a:rPr>
              <a:t>以外の家族、親族がいることがあり、退院がスムーズにいかないことがある。</a:t>
            </a:r>
            <a:endParaRPr lang="en-US" altLang="ja-JP" dirty="0">
              <a:latin typeface="Meiryo UI" panose="020B0604030504040204" pitchFamily="50" charset="-128"/>
              <a:ea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ため</a:t>
            </a:r>
            <a:endParaRPr lang="en-US" altLang="ja-JP" dirty="0">
              <a:latin typeface="Meiryo UI" panose="020B0604030504040204" pitchFamily="50" charset="-128"/>
              <a:ea typeface="Meiryo UI" panose="020B0604030504040204" pitchFamily="50" charset="-128"/>
            </a:endParaRPr>
          </a:p>
          <a:p>
            <a:pPr>
              <a:lnSpc>
                <a:spcPts val="2029"/>
              </a:lnSpc>
            </a:pPr>
            <a:r>
              <a:rPr lang="ja-JP" altLang="en-US" dirty="0" smtClean="0">
                <a:latin typeface="Meiryo UI" panose="020B0604030504040204" pitchFamily="50" charset="-128"/>
                <a:ea typeface="Meiryo UI" panose="020B0604030504040204" pitchFamily="50" charset="-128"/>
              </a:rPr>
              <a:t>  顔</a:t>
            </a:r>
            <a:r>
              <a:rPr lang="ja-JP" altLang="en-US" dirty="0">
                <a:latin typeface="Meiryo UI" panose="020B0604030504040204" pitchFamily="50" charset="-128"/>
                <a:ea typeface="Meiryo UI" panose="020B0604030504040204" pitchFamily="50" charset="-128"/>
              </a:rPr>
              <a:t>のみえる場を作り、それぞれに不安があることをこの機会に表出し、具体的な調整をしておく</a:t>
            </a:r>
            <a:r>
              <a:rPr lang="ja-JP" altLang="en-US" dirty="0" smtClean="0">
                <a:latin typeface="Meiryo UI" panose="020B0604030504040204" pitchFamily="50" charset="-128"/>
                <a:ea typeface="Meiryo UI" panose="020B0604030504040204" pitchFamily="50" charset="-128"/>
              </a:rPr>
              <a:t>。また</a:t>
            </a:r>
            <a:r>
              <a:rPr lang="ja-JP" altLang="en-US" dirty="0">
                <a:latin typeface="Meiryo UI" panose="020B0604030504040204" pitchFamily="50" charset="-128"/>
                <a:ea typeface="Meiryo UI" panose="020B0604030504040204" pitchFamily="50" charset="-128"/>
              </a:rPr>
              <a:t>、キーパーソン以外で決定に大きな影響をもつ持つ家族がいるときには、その前段階から関わりを持つようにすることと、</a:t>
            </a:r>
            <a:endParaRPr lang="en-US" altLang="ja-JP" dirty="0">
              <a:latin typeface="Meiryo UI" panose="020B0604030504040204" pitchFamily="50" charset="-128"/>
              <a:ea typeface="Meiryo UI" panose="020B0604030504040204" pitchFamily="50" charset="-128"/>
            </a:endParaRPr>
          </a:p>
          <a:p>
            <a:pPr>
              <a:lnSpc>
                <a:spcPts val="2029"/>
              </a:lnSpc>
            </a:pPr>
            <a:r>
              <a:rPr lang="ja-JP" altLang="en-US" dirty="0">
                <a:latin typeface="Meiryo UI" panose="020B0604030504040204" pitchFamily="50" charset="-128"/>
                <a:ea typeface="Meiryo UI" panose="020B0604030504040204" pitchFamily="50" charset="-128"/>
              </a:rPr>
              <a:t>カンファレンスの参加を促し、意見の相違を確認した上で調整するようにする。</a:t>
            </a:r>
            <a:endParaRPr lang="en-US" altLang="ja-JP" dirty="0">
              <a:latin typeface="Meiryo UI" panose="020B0604030504040204" pitchFamily="50" charset="-128"/>
              <a:ea typeface="Meiryo UI" panose="020B0604030504040204" pitchFamily="50" charset="-128"/>
            </a:endParaRPr>
          </a:p>
          <a:p>
            <a:pPr>
              <a:lnSpc>
                <a:spcPts val="2029"/>
              </a:lnSpc>
            </a:pPr>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67175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915988"/>
            <a:ext cx="4906962" cy="3681412"/>
          </a:xfrm>
        </p:spPr>
      </p:sp>
      <p:sp>
        <p:nvSpPr>
          <p:cNvPr id="3" name="ノート プレースホルダー 2"/>
          <p:cNvSpPr>
            <a:spLocks noGrp="1"/>
          </p:cNvSpPr>
          <p:nvPr>
            <p:ph type="body" idx="1"/>
          </p:nvPr>
        </p:nvSpPr>
        <p:spPr>
          <a:xfrm>
            <a:off x="906142" y="4783308"/>
            <a:ext cx="5036248"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方針の決定で忘れてならないのは、患者・家族がどのような生活のイメージを持っているのかを確認することである</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入院</a:t>
            </a:r>
            <a:r>
              <a:rPr lang="ja-JP" altLang="en-US" dirty="0">
                <a:latin typeface="Meiryo UI" panose="020B0604030504040204" pitchFamily="50" charset="-128"/>
                <a:ea typeface="Meiryo UI" panose="020B0604030504040204" pitchFamily="50" charset="-128"/>
              </a:rPr>
              <a:t>により、新たに医療が必要になった場合や進行性の病気の症状</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ADL</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低下など今までの生活と違うところが少なからずあると思われる</a:t>
            </a:r>
            <a:r>
              <a:rPr lang="ja-JP" altLang="en-US" dirty="0" smtClean="0">
                <a:latin typeface="Meiryo UI" panose="020B0604030504040204" pitchFamily="50" charset="-128"/>
                <a:ea typeface="Meiryo UI" panose="020B0604030504040204" pitchFamily="50" charset="-128"/>
              </a:rPr>
              <a:t>。退院後</a:t>
            </a:r>
            <a:r>
              <a:rPr lang="ja-JP" altLang="en-US" dirty="0">
                <a:latin typeface="Meiryo UI" panose="020B0604030504040204" pitchFamily="50" charset="-128"/>
                <a:ea typeface="Meiryo UI" panose="020B0604030504040204" pitchFamily="50" charset="-128"/>
              </a:rPr>
              <a:t>、時間の経過とともに、以前の状態に戻ることもあれば、生活環境や支援の方法を変えなければならにとこもある</a:t>
            </a:r>
            <a:r>
              <a:rPr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その上で、各職種が患者の</a:t>
            </a:r>
            <a:r>
              <a:rPr kumimoji="1" lang="en-US" altLang="ja-JP" dirty="0" smtClean="0">
                <a:latin typeface="Meiryo UI" panose="020B0604030504040204" pitchFamily="50" charset="-128"/>
                <a:ea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rPr>
              <a:t>をどのように保障するのか、今後の病気の予後や生活の予測を踏まえて、専門的な知識と技術を集結して、取り組み検討を繰り返す。</a:t>
            </a: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108086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5513" y="887413"/>
            <a:ext cx="4926012" cy="3695700"/>
          </a:xfrm>
        </p:spPr>
      </p:sp>
      <p:sp>
        <p:nvSpPr>
          <p:cNvPr id="3" name="ノート プレースホルダー 2"/>
          <p:cNvSpPr>
            <a:spLocks noGrp="1"/>
          </p:cNvSpPr>
          <p:nvPr>
            <p:ph type="body" idx="1"/>
          </p:nvPr>
        </p:nvSpPr>
        <p:spPr>
          <a:xfrm>
            <a:off x="905524" y="4783308"/>
            <a:ext cx="4973195" cy="3913614"/>
          </a:xfrm>
        </p:spPr>
        <p:txBody>
          <a:bodyPr/>
          <a:lstStyle/>
          <a:p>
            <a:pPr>
              <a:lnSpc>
                <a:spcPts val="2029"/>
              </a:lnSpc>
            </a:pPr>
            <a:r>
              <a:rPr lang="ja-JP" altLang="en-US" dirty="0">
                <a:latin typeface="Meiryo UI" panose="020B0604030504040204" pitchFamily="50" charset="-128"/>
                <a:ea typeface="Meiryo UI" panose="020B0604030504040204" pitchFamily="50" charset="-128"/>
              </a:rPr>
              <a:t>①各職種の役割・その専門性を理解し、入院時</a:t>
            </a:r>
            <a:r>
              <a:rPr lang="ja-JP" altLang="en-US" dirty="0" smtClean="0">
                <a:latin typeface="Meiryo UI" panose="020B0604030504040204" pitchFamily="50" charset="-128"/>
                <a:ea typeface="Meiryo UI" panose="020B0604030504040204" pitchFamily="50" charset="-128"/>
              </a:rPr>
              <a:t>・退院前</a:t>
            </a:r>
            <a:r>
              <a:rPr lang="ja-JP" altLang="en-US" dirty="0">
                <a:latin typeface="Meiryo UI" panose="020B0604030504040204" pitchFamily="50" charset="-128"/>
                <a:ea typeface="Meiryo UI" panose="020B0604030504040204" pitchFamily="50" charset="-128"/>
              </a:rPr>
              <a:t>の早期から</a:t>
            </a:r>
            <a:r>
              <a:rPr lang="ja-JP" altLang="en-US" dirty="0" smtClean="0">
                <a:latin typeface="Meiryo UI" panose="020B0604030504040204" pitchFamily="50" charset="-128"/>
                <a:ea typeface="Meiryo UI" panose="020B0604030504040204" pitchFamily="50" charset="-128"/>
              </a:rPr>
              <a:t>カンファレンス</a:t>
            </a:r>
            <a:endParaRPr lang="en-US" altLang="ja-JP" dirty="0" smtClean="0">
              <a:latin typeface="Meiryo UI" panose="020B0604030504040204" pitchFamily="50" charset="-128"/>
              <a:ea typeface="Meiryo UI" panose="020B0604030504040204" pitchFamily="50" charset="-128"/>
            </a:endParaRPr>
          </a:p>
          <a:p>
            <a:pPr>
              <a:lnSpc>
                <a:spcPts val="2029"/>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などの</a:t>
            </a:r>
            <a:r>
              <a:rPr lang="ja-JP" altLang="en-US" dirty="0">
                <a:latin typeface="Meiryo UI" panose="020B0604030504040204" pitchFamily="50" charset="-128"/>
                <a:ea typeface="Meiryo UI" panose="020B0604030504040204" pitchFamily="50" charset="-128"/>
              </a:rPr>
              <a:t>調整をする。　</a:t>
            </a:r>
          </a:p>
          <a:p>
            <a:pPr>
              <a:lnSpc>
                <a:spcPts val="2029"/>
              </a:lnSpc>
            </a:pPr>
            <a:r>
              <a:rPr lang="ja-JP" altLang="en-US" dirty="0">
                <a:latin typeface="Meiryo UI" panose="020B0604030504040204" pitchFamily="50" charset="-128"/>
                <a:ea typeface="Meiryo UI" panose="020B0604030504040204" pitchFamily="50" charset="-128"/>
              </a:rPr>
              <a:t>②常に目標を確認し合う。</a:t>
            </a:r>
          </a:p>
          <a:p>
            <a:pPr>
              <a:lnSpc>
                <a:spcPts val="2029"/>
              </a:lnSpc>
            </a:pPr>
            <a:r>
              <a:rPr lang="ja-JP" altLang="en-US" dirty="0">
                <a:latin typeface="Meiryo UI" panose="020B0604030504040204" pitchFamily="50" charset="-128"/>
                <a:ea typeface="Meiryo UI" panose="020B0604030504040204" pitchFamily="50" charset="-128"/>
              </a:rPr>
              <a:t>③多職種で共有できるツールの活用をする。</a:t>
            </a:r>
          </a:p>
          <a:p>
            <a:pPr>
              <a:lnSpc>
                <a:spcPts val="2029"/>
              </a:lnSpc>
            </a:pPr>
            <a:r>
              <a:rPr lang="ja-JP" altLang="en-US" dirty="0">
                <a:latin typeface="Meiryo UI" panose="020B0604030504040204" pitchFamily="50" charset="-128"/>
                <a:ea typeface="Meiryo UI" panose="020B0604030504040204" pitchFamily="50" charset="-128"/>
              </a:rPr>
              <a:t>④日常から、研修会などを共同で行うなど、顔</a:t>
            </a:r>
            <a:r>
              <a:rPr lang="ja-JP" altLang="en-US" dirty="0" smtClean="0">
                <a:latin typeface="Meiryo UI" panose="020B0604030504040204" pitchFamily="50" charset="-128"/>
                <a:ea typeface="Meiryo UI" panose="020B0604030504040204" pitchFamily="50" charset="-128"/>
              </a:rPr>
              <a:t>の見える</a:t>
            </a:r>
            <a:r>
              <a:rPr lang="ja-JP" altLang="en-US" dirty="0">
                <a:latin typeface="Meiryo UI" panose="020B0604030504040204" pitchFamily="50" charset="-128"/>
                <a:ea typeface="Meiryo UI" panose="020B0604030504040204" pitchFamily="50" charset="-128"/>
              </a:rPr>
              <a:t>関係をつくる場を設ける。</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32909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1397F0-B6CA-4CD0-8DF3-0A0E05691703}" type="slidenum">
              <a:rPr kumimoji="1" lang="ja-JP" altLang="en-US" smtClean="0"/>
              <a:pPr/>
              <a:t>40</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2014/9/24</a:t>
            </a:r>
            <a:endParaRPr kumimoji="1" lang="ja-JP" altLang="en-US"/>
          </a:p>
        </p:txBody>
      </p:sp>
      <p:sp>
        <p:nvSpPr>
          <p:cNvPr id="7" name="ヘッダー プレースホルダー 6"/>
          <p:cNvSpPr>
            <a:spLocks noGrp="1"/>
          </p:cNvSpPr>
          <p:nvPr>
            <p:ph type="hdr" sz="quarter" idx="12"/>
          </p:nvPr>
        </p:nvSpPr>
        <p:spPr/>
        <p:txBody>
          <a:bodyPr/>
          <a:lstStyle/>
          <a:p>
            <a:r>
              <a:rPr kumimoji="1" lang="zh-TW" altLang="en-US" smtClean="0"/>
              <a:t>２対応力向上編（３）地域連携</a:t>
            </a:r>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901700"/>
            <a:ext cx="4908550" cy="3681413"/>
          </a:xfrm>
        </p:spPr>
      </p:sp>
      <p:sp>
        <p:nvSpPr>
          <p:cNvPr id="3" name="ノート プレースホルダー 2"/>
          <p:cNvSpPr>
            <a:spLocks noGrp="1"/>
          </p:cNvSpPr>
          <p:nvPr>
            <p:ph type="body" idx="1"/>
          </p:nvPr>
        </p:nvSpPr>
        <p:spPr>
          <a:xfrm>
            <a:off x="776164" y="4783308"/>
            <a:ext cx="5260662" cy="3913614"/>
          </a:xfrm>
        </p:spPr>
        <p:txBody>
          <a:bodyPr/>
          <a:lstStyle/>
          <a:p>
            <a:pPr>
              <a:lnSpc>
                <a:spcPts val="1932"/>
              </a:lnSpc>
            </a:pPr>
            <a:r>
              <a:rPr lang="ja-JP" altLang="en-US" dirty="0" smtClean="0">
                <a:latin typeface="Meiryo UI" panose="020B0604030504040204" pitchFamily="50" charset="-128"/>
                <a:ea typeface="Meiryo UI" panose="020B0604030504040204" pitchFamily="50" charset="-128"/>
              </a:rPr>
              <a:t>  入院中</a:t>
            </a:r>
            <a:r>
              <a:rPr lang="ja-JP" altLang="en-US" dirty="0">
                <a:latin typeface="Meiryo UI" panose="020B0604030504040204" pitchFamily="50" charset="-128"/>
                <a:ea typeface="Meiryo UI" panose="020B0604030504040204" pitchFamily="50" charset="-128"/>
              </a:rPr>
              <a:t>は、様々な場面で意思決定しなければならず、治療に関する選択の実際は、医療者の意見が優先されていることが少なくない</a:t>
            </a:r>
            <a:r>
              <a:rPr lang="ja-JP" altLang="en-US" dirty="0" smtClean="0">
                <a:latin typeface="Meiryo UI" panose="020B0604030504040204" pitchFamily="50" charset="-128"/>
                <a:ea typeface="Meiryo UI" panose="020B0604030504040204" pitchFamily="50" charset="-128"/>
              </a:rPr>
              <a:t>。意思</a:t>
            </a:r>
            <a:r>
              <a:rPr lang="ja-JP" altLang="en-US" dirty="0">
                <a:latin typeface="Meiryo UI" panose="020B0604030504040204" pitchFamily="50" charset="-128"/>
                <a:ea typeface="Meiryo UI" panose="020B0604030504040204" pitchFamily="50" charset="-128"/>
              </a:rPr>
              <a:t>決定が困難な高齢者は、治療の選択の際に生活とその先の死を見つめた検討が必要となり、医療者だけで決定することではない。</a:t>
            </a:r>
          </a:p>
          <a:p>
            <a:pPr>
              <a:lnSpc>
                <a:spcPts val="1932"/>
              </a:lnSpc>
            </a:pPr>
            <a:r>
              <a:rPr lang="ja-JP" altLang="en-US" dirty="0">
                <a:latin typeface="Meiryo UI" panose="020B0604030504040204" pitchFamily="50" charset="-128"/>
                <a:ea typeface="Meiryo UI" panose="020B0604030504040204" pitchFamily="50" charset="-128"/>
              </a:rPr>
              <a:t>　また、本人の代理としてその決定が家族に一任されることが多いが、家族にとってもその決定をすることはつらく困難なことである</a:t>
            </a:r>
            <a:r>
              <a:rPr lang="ja-JP" altLang="en-US" dirty="0" smtClean="0">
                <a:latin typeface="Meiryo UI" panose="020B0604030504040204" pitchFamily="50" charset="-128"/>
                <a:ea typeface="Meiryo UI" panose="020B0604030504040204" pitchFamily="50" charset="-128"/>
              </a:rPr>
              <a:t>。家族</a:t>
            </a:r>
            <a:r>
              <a:rPr lang="ja-JP" altLang="en-US" dirty="0">
                <a:latin typeface="Meiryo UI" panose="020B0604030504040204" pitchFamily="50" charset="-128"/>
                <a:ea typeface="Meiryo UI" panose="020B0604030504040204" pitchFamily="50" charset="-128"/>
              </a:rPr>
              <a:t>の選択が、本人の生命に影響するとなると家族も医療者に一任することがある</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p>
          <a:p>
            <a:pPr>
              <a:lnSpc>
                <a:spcPts val="1932"/>
              </a:lnSpc>
            </a:pPr>
            <a:r>
              <a:rPr lang="ja-JP" altLang="en-US" dirty="0">
                <a:latin typeface="Meiryo UI" panose="020B0604030504040204" pitchFamily="50" charset="-128"/>
                <a:ea typeface="Meiryo UI" panose="020B0604030504040204" pitchFamily="50" charset="-128"/>
              </a:rPr>
              <a:t>　本人の希望する生き方を確認できているのか、その意思決定のための情報を多職種が提示し、チームで十分に考えられたのか。</a:t>
            </a:r>
          </a:p>
          <a:p>
            <a:pPr>
              <a:lnSpc>
                <a:spcPts val="1932"/>
              </a:lnSpc>
            </a:pPr>
            <a:r>
              <a:rPr lang="ja-JP" altLang="en-US" dirty="0">
                <a:latin typeface="Meiryo UI" panose="020B0604030504040204" pitchFamily="50" charset="-128"/>
                <a:ea typeface="Meiryo UI" panose="020B0604030504040204" pitchFamily="50" charset="-128"/>
              </a:rPr>
              <a:t>　本人の意思決定能力が低下している場合は、その意思を推定し、患者にとっての最善の治療とは何か</a:t>
            </a:r>
            <a:r>
              <a:rPr lang="ja-JP" altLang="en-US" dirty="0" smtClean="0">
                <a:latin typeface="Meiryo UI" panose="020B0604030504040204" pitchFamily="50" charset="-128"/>
                <a:ea typeface="Meiryo UI" panose="020B0604030504040204" pitchFamily="50" charset="-128"/>
              </a:rPr>
              <a:t>、意思</a:t>
            </a:r>
            <a:r>
              <a:rPr lang="ja-JP" altLang="en-US" dirty="0">
                <a:latin typeface="Meiryo UI" panose="020B0604030504040204" pitchFamily="50" charset="-128"/>
                <a:ea typeface="Meiryo UI" panose="020B0604030504040204" pitchFamily="50" charset="-128"/>
              </a:rPr>
              <a:t>が推定できない場合は、家族やチームで十分に話し合い、患者にとって最善の治療とは何か</a:t>
            </a:r>
            <a:r>
              <a:rPr lang="ja-JP" altLang="en-US" dirty="0" smtClean="0">
                <a:latin typeface="Meiryo UI" panose="020B0604030504040204" pitchFamily="50" charset="-128"/>
                <a:ea typeface="Meiryo UI" panose="020B0604030504040204" pitchFamily="50" charset="-128"/>
              </a:rPr>
              <a:t>。在宅</a:t>
            </a:r>
            <a:r>
              <a:rPr lang="ja-JP" altLang="en-US" dirty="0">
                <a:latin typeface="Meiryo UI" panose="020B0604030504040204" pitchFamily="50" charset="-128"/>
                <a:ea typeface="Meiryo UI" panose="020B0604030504040204" pitchFamily="50" charset="-128"/>
              </a:rPr>
              <a:t>で医療受けることも十分に選択肢に入れながら、本人の希望を優先し、最善の治療の選択をする必要がある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a:lnSpc>
                <a:spcPts val="1932"/>
              </a:lnSpc>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近年は、事前指示を準備している人もおり、その確認と尊重をすることが重要ではある。</a:t>
            </a:r>
          </a:p>
          <a:p>
            <a:pPr>
              <a:lnSpc>
                <a:spcPts val="1932"/>
              </a:lnSpc>
            </a:pPr>
            <a:r>
              <a:rPr lang="ja-JP" altLang="en-US" dirty="0">
                <a:latin typeface="Meiryo UI" panose="020B0604030504040204" pitchFamily="50" charset="-128"/>
                <a:ea typeface="Meiryo UI" panose="020B0604030504040204" pitchFamily="50" charset="-128"/>
              </a:rPr>
              <a:t>しかし、実際は指示のとらえ方が家族、医療者によって違うこともあるため、やはり本人の意思を確認することと、チームで検討することが必要となってくる。</a:t>
            </a:r>
          </a:p>
          <a:p>
            <a:pPr>
              <a:lnSpc>
                <a:spcPts val="193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52098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025748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5038" y="930275"/>
            <a:ext cx="4887912" cy="3667125"/>
          </a:xfrm>
        </p:spPr>
      </p:sp>
      <p:sp>
        <p:nvSpPr>
          <p:cNvPr id="3" name="ノート プレースホルダー 2"/>
          <p:cNvSpPr>
            <a:spLocks noGrp="1"/>
          </p:cNvSpPr>
          <p:nvPr>
            <p:ph type="body" idx="1"/>
          </p:nvPr>
        </p:nvSpPr>
        <p:spPr>
          <a:xfrm>
            <a:off x="689925" y="4783307"/>
            <a:ext cx="5447517" cy="4620961"/>
          </a:xfrm>
        </p:spPr>
        <p:txBody>
          <a:bodyPr/>
          <a:lstStyle/>
          <a:p>
            <a:pPr>
              <a:lnSpc>
                <a:spcPts val="1932"/>
              </a:lnSpc>
            </a:pPr>
            <a:r>
              <a:rPr lang="ja-JP" altLang="en-US" dirty="0" smtClean="0">
                <a:latin typeface="Meiryo UI" panose="020B0604030504040204" pitchFamily="50" charset="-128"/>
                <a:ea typeface="Meiryo UI" panose="020B0604030504040204" pitchFamily="50" charset="-128"/>
              </a:rPr>
              <a:t>  多く</a:t>
            </a:r>
            <a:r>
              <a:rPr lang="ja-JP" altLang="en-US" dirty="0">
                <a:latin typeface="Meiryo UI" panose="020B0604030504040204" pitchFamily="50" charset="-128"/>
                <a:ea typeface="Meiryo UI" panose="020B0604030504040204" pitchFamily="50" charset="-128"/>
              </a:rPr>
              <a:t>の高齢者は、できるだけ住み慣れたところでの生活を望んでいる</a:t>
            </a:r>
            <a:r>
              <a:rPr lang="ja-JP" altLang="en-US" dirty="0" smtClean="0">
                <a:latin typeface="Meiryo UI" panose="020B0604030504040204" pitchFamily="50" charset="-128"/>
                <a:ea typeface="Meiryo UI" panose="020B0604030504040204" pitchFamily="50" charset="-128"/>
              </a:rPr>
              <a:t>。しかし</a:t>
            </a:r>
            <a:r>
              <a:rPr lang="ja-JP" altLang="en-US" dirty="0">
                <a:latin typeface="Meiryo UI" panose="020B0604030504040204" pitchFamily="50" charset="-128"/>
                <a:ea typeface="Meiryo UI" panose="020B0604030504040204" pitchFamily="50" charset="-128"/>
              </a:rPr>
              <a:t>、入院前</a:t>
            </a:r>
            <a:r>
              <a:rPr lang="ja-JP" altLang="en-US" dirty="0" smtClean="0">
                <a:latin typeface="Meiryo UI" panose="020B0604030504040204" pitchFamily="50" charset="-128"/>
                <a:ea typeface="Meiryo UI" panose="020B0604030504040204" pitchFamily="50" charset="-128"/>
              </a:rPr>
              <a:t>より</a:t>
            </a:r>
            <a:r>
              <a:rPr lang="en-US" altLang="ja-JP" dirty="0" smtClean="0">
                <a:latin typeface="Meiryo UI" panose="020B0604030504040204" pitchFamily="50" charset="-128"/>
                <a:ea typeface="Meiryo UI" panose="020B0604030504040204" pitchFamily="50" charset="-128"/>
              </a:rPr>
              <a:t>ADL</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低下する、また医療処置が必要となると本人や家族は、在宅で医療を受けるイメージがつかないために不安に思う</a:t>
            </a:r>
            <a:r>
              <a:rPr lang="ja-JP" altLang="en-US" dirty="0" smtClean="0">
                <a:latin typeface="Meiryo UI" panose="020B0604030504040204" pitchFamily="50" charset="-128"/>
                <a:ea typeface="Meiryo UI" panose="020B0604030504040204" pitchFamily="50" charset="-128"/>
              </a:rPr>
              <a:t>。また</a:t>
            </a:r>
            <a:r>
              <a:rPr lang="ja-JP" altLang="en-US" dirty="0">
                <a:latin typeface="Meiryo UI" panose="020B0604030504040204" pitchFamily="50" charset="-128"/>
                <a:ea typeface="Meiryo UI" panose="020B0604030504040204" pitchFamily="50" charset="-128"/>
              </a:rPr>
              <a:t>、医療従事者も在宅医療・看護の活用に必ずしも精通している人ばかりではないため、患者の安全のためにという思いから、施設入所勧めることも少なくない。</a:t>
            </a:r>
          </a:p>
          <a:p>
            <a:pPr defTabSz="915555">
              <a:lnSpc>
                <a:spcPts val="1932"/>
              </a:lnSpc>
              <a:defRPr/>
            </a:pPr>
            <a:r>
              <a:rPr lang="ja-JP" altLang="en-US" dirty="0">
                <a:latin typeface="Meiryo UI" panose="020B0604030504040204" pitchFamily="50" charset="-128"/>
                <a:ea typeface="Meiryo UI" panose="020B0604030504040204" pitchFamily="50" charset="-128"/>
              </a:rPr>
              <a:t>　家族の介護の問題から、施設を希望することもあるが、経済面や距離的な問題から、家族の希望と折り合いがつかずに、退院が長引いてしまうこともある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defTabSz="915555">
              <a:lnSpc>
                <a:spcPts val="1932"/>
              </a:lnSpc>
              <a:defRPr/>
            </a:pPr>
            <a:r>
              <a:rPr lang="ja-JP" altLang="en-US" dirty="0">
                <a:latin typeface="Meiryo UI" panose="020B0604030504040204" pitchFamily="50" charset="-128"/>
                <a:ea typeface="Meiryo UI" panose="020B0604030504040204" pitchFamily="50" charset="-128"/>
              </a:rPr>
              <a:t>　本人の希望する生活を確認できているのか、その希望を可能にする方法をすべて検討しているのか</a:t>
            </a: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意思決定のための情報を多職種が提示し、チームで十分に考えられたのか</a:t>
            </a:r>
            <a:r>
              <a:rPr lang="ja-JP" altLang="en-US" dirty="0" smtClean="0">
                <a:latin typeface="Meiryo UI" panose="020B0604030504040204" pitchFamily="50" charset="-128"/>
                <a:ea typeface="Meiryo UI" panose="020B0604030504040204" pitchFamily="50" charset="-128"/>
              </a:rPr>
              <a:t>。本人</a:t>
            </a:r>
            <a:r>
              <a:rPr lang="ja-JP" altLang="en-US" dirty="0">
                <a:latin typeface="Meiryo UI" panose="020B0604030504040204" pitchFamily="50" charset="-128"/>
                <a:ea typeface="Meiryo UI" panose="020B0604030504040204" pitchFamily="50" charset="-128"/>
              </a:rPr>
              <a:t>の意思決定能力が低下している場合は、その意思を推定し、患者にとっての最善の退院先となっているのか</a:t>
            </a:r>
            <a:r>
              <a:rPr lang="ja-JP" altLang="en-US" dirty="0" smtClean="0">
                <a:latin typeface="Meiryo UI" panose="020B0604030504040204" pitchFamily="50" charset="-128"/>
                <a:ea typeface="Meiryo UI" panose="020B0604030504040204" pitchFamily="50" charset="-128"/>
              </a:rPr>
              <a:t>。意思</a:t>
            </a:r>
            <a:r>
              <a:rPr lang="ja-JP" altLang="en-US" dirty="0">
                <a:latin typeface="Meiryo UI" panose="020B0604030504040204" pitchFamily="50" charset="-128"/>
                <a:ea typeface="Meiryo UI" panose="020B0604030504040204" pitchFamily="50" charset="-128"/>
              </a:rPr>
              <a:t>が推定できない場合は、家族やチームで十分に話し合い、患者にとって最善の退院先、生活の場となっているのか</a:t>
            </a:r>
            <a:r>
              <a:rPr lang="ja-JP" altLang="en-US" dirty="0" smtClean="0">
                <a:latin typeface="Meiryo UI" panose="020B0604030504040204" pitchFamily="50" charset="-128"/>
                <a:ea typeface="Meiryo UI" panose="020B0604030504040204" pitchFamily="50" charset="-128"/>
              </a:rPr>
              <a:t>。在宅</a:t>
            </a:r>
            <a:r>
              <a:rPr lang="ja-JP" altLang="en-US" dirty="0">
                <a:latin typeface="Meiryo UI" panose="020B0604030504040204" pitchFamily="50" charset="-128"/>
                <a:ea typeface="Meiryo UI" panose="020B0604030504040204" pitchFamily="50" charset="-128"/>
              </a:rPr>
              <a:t>で医療受けることも十分に選択肢に入れながら、本人の希望を優先</a:t>
            </a:r>
            <a:r>
              <a:rPr lang="ja-JP" altLang="en-US" dirty="0" smtClean="0">
                <a:latin typeface="Meiryo UI" panose="020B0604030504040204" pitchFamily="50" charset="-128"/>
                <a:ea typeface="Meiryo UI" panose="020B0604030504040204" pitchFamily="50" charset="-128"/>
              </a:rPr>
              <a:t>しながら</a:t>
            </a:r>
            <a:r>
              <a:rPr lang="en-US" altLang="ja-JP" dirty="0" smtClean="0">
                <a:latin typeface="Meiryo UI" panose="020B0604030504040204" pitchFamily="50" charset="-128"/>
                <a:ea typeface="Meiryo UI" panose="020B0604030504040204" pitchFamily="50" charset="-128"/>
              </a:rPr>
              <a:t>QOL</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保障し、退院後の生活を検討する必要がある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defTabSz="915555">
              <a:lnSpc>
                <a:spcPts val="1932"/>
              </a:lnSpc>
              <a:defRPr/>
            </a:pPr>
            <a:r>
              <a:rPr lang="ja-JP" altLang="en-US" dirty="0">
                <a:latin typeface="Meiryo UI" panose="020B0604030504040204" pitchFamily="50" charset="-128"/>
                <a:ea typeface="Meiryo UI" panose="020B0604030504040204" pitchFamily="50" charset="-128"/>
              </a:rPr>
              <a:t>　また、高齢者の中には、「大丈夫、帰ればなんとかなる」と在宅の準備ないまま退院しようとすることもあり</a:t>
            </a:r>
            <a:r>
              <a:rPr lang="ja-JP" altLang="en-US" dirty="0" smtClean="0">
                <a:latin typeface="Meiryo UI" panose="020B0604030504040204" pitchFamily="50" charset="-128"/>
                <a:ea typeface="Meiryo UI" panose="020B0604030504040204" pitchFamily="50" charset="-128"/>
              </a:rPr>
              <a:t>、すべて</a:t>
            </a:r>
            <a:r>
              <a:rPr lang="ja-JP" altLang="en-US" dirty="0">
                <a:latin typeface="Meiryo UI" panose="020B0604030504040204" pitchFamily="50" charset="-128"/>
                <a:ea typeface="Meiryo UI" panose="020B0604030504040204" pitchFamily="50" charset="-128"/>
              </a:rPr>
              <a:t>本人の言うままではなく</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QOL</a:t>
            </a:r>
            <a:r>
              <a:rPr lang="ja-JP" altLang="en-US" dirty="0" smtClean="0">
                <a:latin typeface="Meiryo UI" panose="020B0604030504040204" pitchFamily="50" charset="-128"/>
                <a:ea typeface="Meiryo UI" panose="020B0604030504040204" pitchFamily="50" charset="-128"/>
              </a:rPr>
              <a:t>保障</a:t>
            </a:r>
            <a:r>
              <a:rPr lang="ja-JP" altLang="en-US" dirty="0">
                <a:latin typeface="Meiryo UI" panose="020B0604030504040204" pitchFamily="50" charset="-128"/>
                <a:ea typeface="Meiryo UI" panose="020B0604030504040204" pitchFamily="50" charset="-128"/>
              </a:rPr>
              <a:t>と同時に安全に関しても十分にアセスメントしたうえで、最善を考える必要がある。</a:t>
            </a:r>
          </a:p>
          <a:p>
            <a:pPr defTabSz="915555">
              <a:lnSpc>
                <a:spcPts val="1932"/>
              </a:lnSpc>
              <a:defRPr/>
            </a:pPr>
            <a:r>
              <a:rPr lang="ja-JP" altLang="en-US" dirty="0">
                <a:latin typeface="Meiryo UI" panose="020B0604030504040204" pitchFamily="50" charset="-128"/>
                <a:ea typeface="Meiryo UI" panose="020B0604030504040204" pitchFamily="50" charset="-128"/>
              </a:rPr>
              <a:t>　　</a:t>
            </a:r>
          </a:p>
          <a:p>
            <a:pPr defTabSz="915555">
              <a:lnSpc>
                <a:spcPts val="1932"/>
              </a:lnSpc>
              <a:defRPr/>
            </a:pPr>
            <a:r>
              <a:rPr lang="ja-JP" altLang="en-US" dirty="0">
                <a:latin typeface="Meiryo UI" panose="020B0604030504040204" pitchFamily="50" charset="-128"/>
                <a:ea typeface="Meiryo UI" panose="020B0604030504040204" pitchFamily="50" charset="-128"/>
              </a:rPr>
              <a:t>　</a:t>
            </a:r>
          </a:p>
          <a:p>
            <a:pPr defTabSz="915555">
              <a:lnSpc>
                <a:spcPts val="1932"/>
              </a:lnSpc>
              <a:defRPr/>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788554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2025" y="915988"/>
            <a:ext cx="4889500" cy="3667125"/>
          </a:xfrm>
        </p:spPr>
      </p:sp>
      <p:sp>
        <p:nvSpPr>
          <p:cNvPr id="3" name="ノート プレースホルダー 2"/>
          <p:cNvSpPr>
            <a:spLocks noGrp="1"/>
          </p:cNvSpPr>
          <p:nvPr>
            <p:ph type="body" idx="1"/>
          </p:nvPr>
        </p:nvSpPr>
        <p:spPr>
          <a:xfrm>
            <a:off x="896605" y="4783308"/>
            <a:ext cx="5074400"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退院調整、特に在宅に戻る場合には、ケアマネジャーは欠かせない存在である。ケアマネジャーの力量にかかっていると言っても過言ではない。</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そのため、プラン依頼時のポイントとして、「家族を含めたプランの作成をしてくれる」、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医療・介護に精通している」、「インフォーマルサービスも取り入れたプランを作成してくれる」など、本人の生活に必要なサービスや制度を広く理解し、それらの担い手を調整ができるケアマネジャーが望ましい。</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589822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930275"/>
            <a:ext cx="4906963" cy="3681413"/>
          </a:xfrm>
        </p:spPr>
      </p:sp>
      <p:sp>
        <p:nvSpPr>
          <p:cNvPr id="3" name="ノート プレースホルダー 2"/>
          <p:cNvSpPr>
            <a:spLocks noGrp="1"/>
          </p:cNvSpPr>
          <p:nvPr>
            <p:ph type="body" idx="1"/>
          </p:nvPr>
        </p:nvSpPr>
        <p:spPr>
          <a:xfrm>
            <a:off x="906144" y="4783308"/>
            <a:ext cx="5112555" cy="3913614"/>
          </a:xfrm>
        </p:spPr>
        <p:txBody>
          <a:bodyPr/>
          <a:lstStyle/>
          <a:p>
            <a:pPr>
              <a:lnSpc>
                <a:spcPts val="2029"/>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地域</a:t>
            </a:r>
            <a:r>
              <a:rPr lang="ja-JP" altLang="en-US" dirty="0">
                <a:latin typeface="Meiryo UI" panose="020B0604030504040204" pitchFamily="50" charset="-128"/>
                <a:ea typeface="Meiryo UI" panose="020B0604030504040204" pitchFamily="50" charset="-128"/>
              </a:rPr>
              <a:t>包括支援センターは、市区町村が設置し、担当地区が決まっており、</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歳以上の高齢者の支援を主に行っている。</a:t>
            </a:r>
          </a:p>
          <a:p>
            <a:pPr>
              <a:lnSpc>
                <a:spcPts val="2029"/>
              </a:lnSpc>
            </a:pPr>
            <a:r>
              <a:rPr lang="ja-JP" altLang="en-US" dirty="0" smtClean="0">
                <a:latin typeface="Meiryo UI" panose="020B0604030504040204" pitchFamily="50" charset="-128"/>
                <a:ea typeface="Meiryo UI" panose="020B0604030504040204" pitchFamily="50" charset="-128"/>
              </a:rPr>
              <a:t>  独居</a:t>
            </a:r>
            <a:r>
              <a:rPr lang="ja-JP" altLang="en-US" dirty="0">
                <a:latin typeface="Meiryo UI" panose="020B0604030504040204" pitchFamily="50" charset="-128"/>
                <a:ea typeface="Meiryo UI" panose="020B0604030504040204" pitchFamily="50" charset="-128"/>
              </a:rPr>
              <a:t>や高齢者世帯の患者の入院時に、自生活の情報が得られにくい時には、地域包括支援センターと連携をとることによって</a:t>
            </a:r>
            <a:r>
              <a:rPr lang="ja-JP" altLang="en-US" dirty="0" smtClean="0">
                <a:latin typeface="Meiryo UI" panose="020B0604030504040204" pitchFamily="50" charset="-128"/>
                <a:ea typeface="Meiryo UI" panose="020B0604030504040204" pitchFamily="50" charset="-128"/>
              </a:rPr>
              <a:t>、すべての</a:t>
            </a:r>
            <a:r>
              <a:rPr lang="ja-JP" altLang="en-US" dirty="0">
                <a:latin typeface="Meiryo UI" panose="020B0604030504040204" pitchFamily="50" charset="-128"/>
                <a:ea typeface="Meiryo UI" panose="020B0604030504040204" pitchFamily="50" charset="-128"/>
              </a:rPr>
              <a:t>高齢者ではないが、中には、その高齢者の生活を把握している場合があり、そこから得られた生活の情報は、入院後のケアに活かすことが出来る</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情報を収集するには、本人家族の了承をとる。）</a:t>
            </a:r>
          </a:p>
          <a:p>
            <a:pPr>
              <a:lnSpc>
                <a:spcPts val="2029"/>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、退院の時も連携をとることで、準備からその後の生活支援へスムースに移行できることがある。</a:t>
            </a:r>
          </a:p>
          <a:p>
            <a:pPr>
              <a:lnSpc>
                <a:spcPts val="2029"/>
              </a:lnSpc>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退院時に介護申請や介護サービスを利用する必要性がない場合でも、介護予防の相談などをすることが出来るように、本人・家族に担当地域包括支援センター</a:t>
            </a:r>
            <a:r>
              <a:rPr lang="ja-JP" altLang="en-US" dirty="0" smtClean="0">
                <a:latin typeface="Meiryo UI" panose="020B0604030504040204" pitchFamily="50" charset="-128"/>
                <a:ea typeface="Meiryo UI" panose="020B0604030504040204" pitchFamily="50" charset="-128"/>
              </a:rPr>
              <a:t>を紹介</a:t>
            </a:r>
            <a:r>
              <a:rPr lang="ja-JP" altLang="en-US" dirty="0">
                <a:latin typeface="Meiryo UI" panose="020B0604030504040204" pitchFamily="50" charset="-128"/>
                <a:ea typeface="Meiryo UI" panose="020B0604030504040204" pitchFamily="50" charset="-128"/>
              </a:rPr>
              <a:t>するようにすると、その後の生活で何かあった時には、迅速に連携が取れる。</a:t>
            </a:r>
          </a:p>
          <a:p>
            <a:pPr>
              <a:lnSpc>
                <a:spcPts val="2029"/>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523728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887413"/>
            <a:ext cx="4926013" cy="3695700"/>
          </a:xfrm>
        </p:spPr>
      </p:sp>
      <p:sp>
        <p:nvSpPr>
          <p:cNvPr id="3" name="ノート プレースホルダー 2"/>
          <p:cNvSpPr>
            <a:spLocks noGrp="1"/>
          </p:cNvSpPr>
          <p:nvPr>
            <p:ph type="body" idx="1"/>
          </p:nvPr>
        </p:nvSpPr>
        <p:spPr>
          <a:xfrm>
            <a:off x="963374" y="4783308"/>
            <a:ext cx="5093477" cy="3913614"/>
          </a:xfrm>
        </p:spPr>
        <p:txBody>
          <a:bodyPr/>
          <a:lstStyle/>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虐待</a:t>
            </a:r>
            <a:r>
              <a:rPr lang="ja-JP" altLang="en-US" dirty="0">
                <a:latin typeface="Meiryo UI" panose="020B0604030504040204" pitchFamily="50" charset="-128"/>
                <a:ea typeface="Meiryo UI" panose="020B0604030504040204" pitchFamily="50" charset="-128"/>
              </a:rPr>
              <a:t>には、身体的なものだけでなく、経済的、心理的なものやネグレクトなどもある。</a:t>
            </a:r>
          </a:p>
          <a:p>
            <a:pPr>
              <a:lnSpc>
                <a:spcPts val="2102"/>
              </a:lnSpc>
            </a:pPr>
            <a:r>
              <a:rPr lang="ja-JP" altLang="en-US" dirty="0">
                <a:latin typeface="Meiryo UI" panose="020B0604030504040204" pitchFamily="50" charset="-128"/>
                <a:ea typeface="Meiryo UI" panose="020B0604030504040204" pitchFamily="50" charset="-128"/>
              </a:rPr>
              <a:t>介護者は意識していなくても、介護に一生懸命のあまり思うように上手くいかずに手を挙げてしまうなどの虐待になるケースも少なくないのが特徴である。</a:t>
            </a:r>
          </a:p>
          <a:p>
            <a:pPr>
              <a:lnSpc>
                <a:spcPts val="2102"/>
              </a:lnSpc>
            </a:pPr>
            <a:r>
              <a:rPr lang="ja-JP" altLang="en-US" dirty="0" smtClean="0">
                <a:latin typeface="Meiryo UI" panose="020B0604030504040204" pitchFamily="50" charset="-128"/>
                <a:ea typeface="Meiryo UI" panose="020B0604030504040204" pitchFamily="50" charset="-128"/>
              </a:rPr>
              <a:t>  虐待</a:t>
            </a:r>
            <a:r>
              <a:rPr lang="ja-JP" altLang="en-US" dirty="0">
                <a:latin typeface="Meiryo UI" panose="020B0604030504040204" pitchFamily="50" charset="-128"/>
                <a:ea typeface="Meiryo UI" panose="020B0604030504040204" pitchFamily="50" charset="-128"/>
              </a:rPr>
              <a:t>に関しては、疑いの時点で報告をする必要がある。報告場所は市区町村に確認をしておくことがよいが、包括支援センターで対応していることが多い。 </a:t>
            </a:r>
          </a:p>
          <a:p>
            <a:pPr>
              <a:lnSpc>
                <a:spcPts val="2102"/>
              </a:lnSpc>
            </a:pPr>
            <a:r>
              <a:rPr lang="ja-JP" altLang="en-US" dirty="0" smtClean="0">
                <a:latin typeface="Meiryo UI" panose="020B0604030504040204" pitchFamily="50" charset="-128"/>
                <a:ea typeface="Meiryo UI" panose="020B0604030504040204" pitchFamily="50" charset="-128"/>
              </a:rPr>
              <a:t>  生活</a:t>
            </a:r>
            <a:r>
              <a:rPr lang="ja-JP" altLang="en-US" dirty="0">
                <a:latin typeface="Meiryo UI" panose="020B0604030504040204" pitchFamily="50" charset="-128"/>
                <a:ea typeface="Meiryo UI" panose="020B0604030504040204" pitchFamily="50" charset="-128"/>
              </a:rPr>
              <a:t>保護、成年後見人</a:t>
            </a:r>
            <a:r>
              <a:rPr lang="ja-JP" altLang="en-US" dirty="0" smtClean="0">
                <a:latin typeface="Meiryo UI" panose="020B0604030504040204" pitchFamily="50" charset="-128"/>
                <a:ea typeface="Meiryo UI" panose="020B0604030504040204" pitchFamily="50" charset="-128"/>
              </a:rPr>
              <a:t>制度については、金銭</a:t>
            </a:r>
            <a:r>
              <a:rPr lang="ja-JP" altLang="en-US" dirty="0">
                <a:latin typeface="Meiryo UI" panose="020B0604030504040204" pitchFamily="50" charset="-128"/>
                <a:ea typeface="Meiryo UI" panose="020B0604030504040204" pitchFamily="50" charset="-128"/>
              </a:rPr>
              <a:t>管理が出来ずに、財産を使い切ってしまう、オレオレ詐欺などに合うなどのことが認知症患者の中にも見られる。</a:t>
            </a:r>
          </a:p>
          <a:p>
            <a:pPr>
              <a:lnSpc>
                <a:spcPts val="2102"/>
              </a:lnSpc>
            </a:pPr>
            <a:r>
              <a:rPr lang="ja-JP" altLang="en-US" dirty="0" smtClean="0">
                <a:latin typeface="Meiryo UI" panose="020B0604030504040204" pitchFamily="50" charset="-128"/>
                <a:ea typeface="Meiryo UI" panose="020B0604030504040204" pitchFamily="50" charset="-128"/>
              </a:rPr>
              <a:t>  また、お金</a:t>
            </a:r>
            <a:r>
              <a:rPr lang="ja-JP" altLang="en-US" dirty="0">
                <a:latin typeface="Meiryo UI" panose="020B0604030504040204" pitchFamily="50" charset="-128"/>
                <a:ea typeface="Meiryo UI" panose="020B0604030504040204" pitchFamily="50" charset="-128"/>
              </a:rPr>
              <a:t>がないからといって必要なサービスを断り、在宅療養環境が整わずに短期で再入院になってしまう人もいる</a:t>
            </a:r>
            <a:r>
              <a:rPr lang="ja-JP" altLang="en-US" dirty="0" smtClean="0">
                <a:latin typeface="Meiryo UI" panose="020B0604030504040204" pitchFamily="50" charset="-128"/>
                <a:ea typeface="Meiryo UI" panose="020B0604030504040204" pitchFamily="50" charset="-128"/>
              </a:rPr>
              <a:t>。この</a:t>
            </a:r>
            <a:r>
              <a:rPr lang="ja-JP" altLang="en-US" dirty="0">
                <a:latin typeface="Meiryo UI" panose="020B0604030504040204" pitchFamily="50" charset="-128"/>
                <a:ea typeface="Meiryo UI" panose="020B0604030504040204" pitchFamily="50" charset="-128"/>
              </a:rPr>
              <a:t>ような可能性がある場合には、退院前から連携をとることが必須である。 </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965120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4563" y="901700"/>
            <a:ext cx="4962525" cy="3722688"/>
          </a:xfrm>
        </p:spPr>
      </p:sp>
      <p:sp>
        <p:nvSpPr>
          <p:cNvPr id="3" name="ノート プレースホルダー 2"/>
          <p:cNvSpPr>
            <a:spLocks noGrp="1"/>
          </p:cNvSpPr>
          <p:nvPr>
            <p:ph type="body" idx="1"/>
          </p:nvPr>
        </p:nvSpPr>
        <p:spPr>
          <a:xfrm>
            <a:off x="801222" y="4783308"/>
            <a:ext cx="5217476" cy="3913614"/>
          </a:xfrm>
        </p:spPr>
        <p:txBody>
          <a:bodyPr/>
          <a:lstStyle/>
          <a:p>
            <a:pPr>
              <a:lnSpc>
                <a:spcPts val="2102"/>
              </a:lnSpc>
            </a:pPr>
            <a:r>
              <a:rPr lang="ja-JP" altLang="en-US" dirty="0" smtClean="0">
                <a:latin typeface="Meiryo UI" panose="020B0604030504040204" pitchFamily="50" charset="-128"/>
                <a:ea typeface="Meiryo UI" panose="020B0604030504040204" pitchFamily="50" charset="-128"/>
              </a:rPr>
              <a:t>  退院後</a:t>
            </a:r>
            <a:r>
              <a:rPr lang="ja-JP" altLang="en-US" dirty="0">
                <a:latin typeface="Meiryo UI" panose="020B0604030504040204" pitchFamily="50" charset="-128"/>
                <a:ea typeface="Meiryo UI" panose="020B0604030504040204" pitchFamily="50" charset="-128"/>
              </a:rPr>
              <a:t>の主治医は、退院病院の医師（外来通院）、地域のかかりつけ医、または、新たに訪問診療など本人・家族の希望はもちろんであるが、病状によって異なってくる。</a:t>
            </a:r>
          </a:p>
          <a:p>
            <a:pPr>
              <a:lnSpc>
                <a:spcPts val="2102"/>
              </a:lnSpc>
            </a:pPr>
            <a:r>
              <a:rPr lang="ja-JP" altLang="en-US" dirty="0" smtClean="0">
                <a:latin typeface="Meiryo UI" panose="020B0604030504040204" pitchFamily="50" charset="-128"/>
                <a:ea typeface="Meiryo UI" panose="020B0604030504040204" pitchFamily="50" charset="-128"/>
              </a:rPr>
              <a:t>  退院後</a:t>
            </a:r>
            <a:r>
              <a:rPr lang="ja-JP" altLang="en-US" dirty="0">
                <a:latin typeface="Meiryo UI" panose="020B0604030504040204" pitchFamily="50" charset="-128"/>
                <a:ea typeface="Meiryo UI" panose="020B0604030504040204" pitchFamily="50" charset="-128"/>
              </a:rPr>
              <a:t>の医療管理は、主治医になるため、退院時の情報提供を行い、退院後も医療がスムーズに受けられるように準備しておく必要がある</a:t>
            </a:r>
            <a:r>
              <a:rPr lang="ja-JP" altLang="en-US" dirty="0" smtClean="0">
                <a:latin typeface="Meiryo UI" panose="020B0604030504040204" pitchFamily="50" charset="-128"/>
                <a:ea typeface="Meiryo UI" panose="020B0604030504040204" pitchFamily="50" charset="-128"/>
              </a:rPr>
              <a:t>。（決まった</a:t>
            </a:r>
            <a:r>
              <a:rPr lang="ja-JP" altLang="en-US" dirty="0">
                <a:latin typeface="Meiryo UI" panose="020B0604030504040204" pitchFamily="50" charset="-128"/>
                <a:ea typeface="Meiryo UI" panose="020B0604030504040204" pitchFamily="50" charset="-128"/>
              </a:rPr>
              <a:t>情報交換ツールなどがあるとよい</a:t>
            </a:r>
            <a:r>
              <a:rPr lang="ja-JP" altLang="en-US" dirty="0" smtClean="0">
                <a:latin typeface="Meiryo UI" panose="020B0604030504040204" pitchFamily="50" charset="-128"/>
                <a:ea typeface="Meiryo UI" panose="020B0604030504040204" pitchFamily="50" charset="-128"/>
              </a:rPr>
              <a:t>。細部では、</a:t>
            </a:r>
            <a:r>
              <a:rPr lang="ja-JP" altLang="en-US" dirty="0">
                <a:latin typeface="Meiryo UI" panose="020B0604030504040204" pitchFamily="50" charset="-128"/>
                <a:ea typeface="Meiryo UI" panose="020B0604030504040204" pitchFamily="50" charset="-128"/>
              </a:rPr>
              <a:t>管理指導をどこがするのかなどのチェックができるツールなどがあるとよい）</a:t>
            </a:r>
          </a:p>
          <a:p>
            <a:pPr>
              <a:lnSpc>
                <a:spcPts val="2102"/>
              </a:lnSpc>
            </a:pPr>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、主治医と訪問看護が連携を図りながら、看護も一緒に介入していくこともあるため、看護師への情報提供も忘れてはならない。</a:t>
            </a:r>
          </a:p>
          <a:p>
            <a:pPr>
              <a:lnSpc>
                <a:spcPts val="2102"/>
              </a:lnSpc>
            </a:pPr>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、入院目的となった疾患の経過だけでなく、今後の経過予測をして連携しておくことは、急変時の対応、看取りについての準備となり、在宅生活の継続につながる。</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404276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275" y="887413"/>
            <a:ext cx="4964113" cy="3724275"/>
          </a:xfrm>
        </p:spPr>
      </p:sp>
      <p:sp>
        <p:nvSpPr>
          <p:cNvPr id="3" name="ノート プレースホルダー 2"/>
          <p:cNvSpPr>
            <a:spLocks noGrp="1"/>
          </p:cNvSpPr>
          <p:nvPr>
            <p:ph type="body" idx="1"/>
          </p:nvPr>
        </p:nvSpPr>
        <p:spPr>
          <a:xfrm>
            <a:off x="810760" y="4783307"/>
            <a:ext cx="5255630" cy="4286134"/>
          </a:xfrm>
        </p:spPr>
        <p:txBody>
          <a:bodyPr/>
          <a:lstStyle/>
          <a:p>
            <a:pPr>
              <a:lnSpc>
                <a:spcPts val="1932"/>
              </a:lnSpc>
            </a:pPr>
            <a:r>
              <a:rPr lang="ja-JP" altLang="en-US" dirty="0" smtClean="0">
                <a:latin typeface="Meiryo UI" panose="020B0604030504040204" pitchFamily="50" charset="-128"/>
                <a:ea typeface="Meiryo UI" panose="020B0604030504040204" pitchFamily="50" charset="-128"/>
              </a:rPr>
              <a:t>①</a:t>
            </a:r>
            <a:r>
              <a:rPr lang="en-US" altLang="ja-JP" dirty="0" smtClean="0">
                <a:latin typeface="Meiryo UI" panose="020B0604030504040204" pitchFamily="50" charset="-128"/>
                <a:ea typeface="Meiryo UI" panose="020B0604030504040204" pitchFamily="50" charset="-128"/>
              </a:rPr>
              <a:t>ADL/IADL</a:t>
            </a:r>
            <a:r>
              <a:rPr lang="ja-JP" altLang="en-US" dirty="0" smtClean="0">
                <a:latin typeface="Meiryo UI" panose="020B0604030504040204" pitchFamily="50" charset="-128"/>
                <a:ea typeface="Meiryo UI" panose="020B0604030504040204" pitchFamily="50" charset="-128"/>
              </a:rPr>
              <a:t>など</a:t>
            </a:r>
            <a:endParaRPr lang="en-US" altLang="ja-JP" dirty="0" smtClean="0">
              <a:latin typeface="Meiryo UI" panose="020B0604030504040204" pitchFamily="50" charset="-128"/>
              <a:ea typeface="Meiryo UI" panose="020B0604030504040204" pitchFamily="50" charset="-128"/>
            </a:endParaRPr>
          </a:p>
          <a:p>
            <a:pPr>
              <a:lnSpc>
                <a:spcPts val="193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日常</a:t>
            </a:r>
            <a:r>
              <a:rPr lang="ja-JP" altLang="en-US" dirty="0">
                <a:latin typeface="Meiryo UI" panose="020B0604030504040204" pitchFamily="50" charset="-128"/>
                <a:ea typeface="Meiryo UI" panose="020B0604030504040204" pitchFamily="50" charset="-128"/>
              </a:rPr>
              <a:t>生活介護の支援は、身の回りのことから、安否確認・見守りまで多様な支援がある。</a:t>
            </a:r>
          </a:p>
          <a:p>
            <a:pPr>
              <a:lnSpc>
                <a:spcPts val="1932"/>
              </a:lnSpc>
            </a:pPr>
            <a:r>
              <a:rPr lang="ja-JP" altLang="en-US" dirty="0" smtClean="0">
                <a:latin typeface="Meiryo UI" panose="020B0604030504040204" pitchFamily="50" charset="-128"/>
                <a:ea typeface="Meiryo UI" panose="020B0604030504040204" pitchFamily="50" charset="-128"/>
              </a:rPr>
              <a:t>  本人</a:t>
            </a:r>
            <a:r>
              <a:rPr lang="ja-JP" altLang="en-US" dirty="0">
                <a:latin typeface="Meiryo UI" panose="020B0604030504040204" pitchFamily="50" charset="-128"/>
                <a:ea typeface="Meiryo UI" panose="020B0604030504040204" pitchFamily="50" charset="-128"/>
              </a:rPr>
              <a:t>のできるところと支援が必要なところを見極め、家族がいる場合でも、すべてを家族に実施してもらうのではなく</a:t>
            </a:r>
            <a:r>
              <a:rPr lang="ja-JP" altLang="en-US" dirty="0" smtClean="0">
                <a:latin typeface="Meiryo UI" panose="020B0604030504040204" pitchFamily="50" charset="-128"/>
                <a:ea typeface="Meiryo UI" panose="020B0604030504040204" pitchFamily="50" charset="-128"/>
              </a:rPr>
              <a:t>、家族</a:t>
            </a:r>
            <a:r>
              <a:rPr lang="ja-JP" altLang="en-US" dirty="0">
                <a:latin typeface="Meiryo UI" panose="020B0604030504040204" pitchFamily="50" charset="-128"/>
                <a:ea typeface="Meiryo UI" panose="020B0604030504040204" pitchFamily="50" charset="-128"/>
              </a:rPr>
              <a:t>への指導（家族の負担を軽減できる方法を含み）しながら、専門職の介入を考える必要がある</a:t>
            </a:r>
            <a:r>
              <a:rPr lang="ja-JP" altLang="en-US" dirty="0" smtClean="0">
                <a:latin typeface="Meiryo UI" panose="020B0604030504040204" pitchFamily="50" charset="-128"/>
                <a:ea typeface="Meiryo UI" panose="020B0604030504040204" pitchFamily="50" charset="-128"/>
              </a:rPr>
              <a:t>。特</a:t>
            </a:r>
            <a:r>
              <a:rPr lang="ja-JP" altLang="en-US" dirty="0">
                <a:latin typeface="Meiryo UI" panose="020B0604030504040204" pitchFamily="50" charset="-128"/>
                <a:ea typeface="Meiryo UI" panose="020B0604030504040204" pitchFamily="50" charset="-128"/>
              </a:rPr>
              <a:t>に服薬管理は、患者本人が必要性を感じずに中止してしまい、症状悪化の可能性につながるために確認体制をつくるようにする。</a:t>
            </a:r>
          </a:p>
          <a:p>
            <a:pPr>
              <a:lnSpc>
                <a:spcPts val="1932"/>
              </a:lnSpc>
            </a:pPr>
            <a:r>
              <a:rPr lang="ja-JP" altLang="en-US" dirty="0" smtClean="0">
                <a:latin typeface="Meiryo UI" panose="020B0604030504040204" pitchFamily="50" charset="-128"/>
                <a:ea typeface="Meiryo UI" panose="020B0604030504040204" pitchFamily="50" charset="-128"/>
              </a:rPr>
              <a:t>②</a:t>
            </a:r>
            <a:r>
              <a:rPr lang="ja-JP" altLang="en-US" dirty="0">
                <a:latin typeface="Meiryo UI" panose="020B0604030504040204" pitchFamily="50" charset="-128"/>
                <a:ea typeface="Meiryo UI" panose="020B0604030504040204" pitchFamily="50" charset="-128"/>
              </a:rPr>
              <a:t>家族支援</a:t>
            </a:r>
          </a:p>
          <a:p>
            <a:pPr>
              <a:lnSpc>
                <a:spcPts val="1932"/>
              </a:lnSpc>
            </a:pPr>
            <a:r>
              <a:rPr lang="ja-JP" altLang="en-US" dirty="0" smtClean="0">
                <a:latin typeface="Meiryo UI" panose="020B0604030504040204" pitchFamily="50" charset="-128"/>
                <a:ea typeface="Meiryo UI" panose="020B0604030504040204" pitchFamily="50" charset="-128"/>
              </a:rPr>
              <a:t>  介護</a:t>
            </a:r>
            <a:r>
              <a:rPr lang="ja-JP" altLang="en-US" dirty="0">
                <a:latin typeface="Meiryo UI" panose="020B0604030504040204" pitchFamily="50" charset="-128"/>
                <a:ea typeface="Meiryo UI" panose="020B0604030504040204" pitchFamily="50" charset="-128"/>
              </a:rPr>
              <a:t>家族の様相はさまざまであり、老老介護の夫婦や働きながらの介護をする子供など、認知症患者本人の生活だけでなく、その家族の生活も考えなければならに現状がある。</a:t>
            </a:r>
          </a:p>
          <a:p>
            <a:pPr>
              <a:lnSpc>
                <a:spcPts val="1932"/>
              </a:lnSpc>
            </a:pPr>
            <a:r>
              <a:rPr lang="ja-JP" altLang="en-US" dirty="0" smtClean="0">
                <a:latin typeface="Meiryo UI" panose="020B0604030504040204" pitchFamily="50" charset="-128"/>
                <a:ea typeface="Meiryo UI" panose="020B0604030504040204" pitchFamily="50" charset="-128"/>
              </a:rPr>
              <a:t>  その</a:t>
            </a:r>
            <a:r>
              <a:rPr lang="ja-JP" altLang="en-US" dirty="0">
                <a:latin typeface="Meiryo UI" panose="020B0604030504040204" pitchFamily="50" charset="-128"/>
                <a:ea typeface="Meiryo UI" panose="020B0604030504040204" pitchFamily="50" charset="-128"/>
              </a:rPr>
              <a:t>中で、家族は介護や自分の生活に精一杯で、自分の介護体験やその大変さを語る時間がない。　また人に話してもわかってもらえないと感じていることもある</a:t>
            </a:r>
            <a:r>
              <a:rPr lang="ja-JP" altLang="en-US" dirty="0" smtClean="0">
                <a:latin typeface="Meiryo UI" panose="020B0604030504040204" pitchFamily="50" charset="-128"/>
                <a:ea typeface="Meiryo UI" panose="020B0604030504040204" pitchFamily="50" charset="-128"/>
              </a:rPr>
              <a:t>。家族</a:t>
            </a:r>
            <a:r>
              <a:rPr lang="ja-JP" altLang="en-US" dirty="0">
                <a:latin typeface="Meiryo UI" panose="020B0604030504040204" pitchFamily="50" charset="-128"/>
                <a:ea typeface="Meiryo UI" panose="020B0604030504040204" pitchFamily="50" charset="-128"/>
              </a:rPr>
              <a:t>に対しては、心理的、身体的なケアが必要であり、家族をケアし支援することで、少しでも家族が介護に前向きになれれば、それは認知症患者本人の在宅生活の継続に</a:t>
            </a:r>
            <a:r>
              <a:rPr lang="ja-JP" altLang="en-US" dirty="0" smtClean="0">
                <a:latin typeface="Meiryo UI" panose="020B0604030504040204" pitchFamily="50" charset="-128"/>
                <a:ea typeface="Meiryo UI" panose="020B0604030504040204" pitchFamily="50" charset="-128"/>
              </a:rPr>
              <a:t>つながる。</a:t>
            </a:r>
            <a:endParaRPr lang="ja-JP" altLang="en-US" dirty="0">
              <a:latin typeface="Meiryo UI" panose="020B0604030504040204" pitchFamily="50" charset="-128"/>
              <a:ea typeface="Meiryo UI" panose="020B0604030504040204" pitchFamily="50" charset="-128"/>
            </a:endParaRPr>
          </a:p>
          <a:p>
            <a:pPr>
              <a:lnSpc>
                <a:spcPts val="1932"/>
              </a:lnSpc>
            </a:pPr>
            <a:r>
              <a:rPr lang="ja-JP" altLang="en-US" dirty="0">
                <a:latin typeface="Meiryo UI" panose="020B0604030504040204" pitchFamily="50" charset="-128"/>
                <a:ea typeface="Meiryo UI" panose="020B0604030504040204" pitchFamily="50" charset="-128"/>
              </a:rPr>
              <a:t>　家族に対しては、認知症の人の介護は決して一人ではできない（抱え込まないこと）ということを伝え、通所サービスや宿泊サービスを利用して</a:t>
            </a:r>
            <a:r>
              <a:rPr lang="ja-JP" altLang="en-US" dirty="0" smtClean="0">
                <a:latin typeface="Meiryo UI" panose="020B0604030504040204" pitchFamily="50" charset="-128"/>
                <a:ea typeface="Meiryo UI" panose="020B0604030504040204" pitchFamily="50" charset="-128"/>
              </a:rPr>
              <a:t>、安心</a:t>
            </a:r>
            <a:r>
              <a:rPr lang="ja-JP" altLang="en-US" dirty="0">
                <a:latin typeface="Meiryo UI" panose="020B0604030504040204" pitchFamily="50" charset="-128"/>
                <a:ea typeface="Meiryo UI" panose="020B0604030504040204" pitchFamily="50" charset="-128"/>
              </a:rPr>
              <a:t>できる時間をつくり、認知症カフェなどで気軽に相談できる場所も増えているので、その活用を勧めていく。</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741687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1000125"/>
            <a:ext cx="4849813" cy="3638550"/>
          </a:xfrm>
        </p:spPr>
      </p:sp>
      <p:sp>
        <p:nvSpPr>
          <p:cNvPr id="3" name="ノート プレースホルダー 2"/>
          <p:cNvSpPr>
            <a:spLocks noGrp="1"/>
          </p:cNvSpPr>
          <p:nvPr>
            <p:ph type="body" idx="1"/>
          </p:nvPr>
        </p:nvSpPr>
        <p:spPr>
          <a:xfrm>
            <a:off x="906143" y="4783308"/>
            <a:ext cx="4913843" cy="3913614"/>
          </a:xfrm>
        </p:spPr>
        <p:txBody>
          <a:bodyPr/>
          <a:lstStyle/>
          <a:p>
            <a:pPr>
              <a:lnSpc>
                <a:spcPts val="2029"/>
              </a:lnSpc>
            </a:pPr>
            <a:r>
              <a:rPr lang="ja-JP" altLang="en-US" dirty="0" smtClean="0">
                <a:latin typeface="Meiryo UI" panose="020B0604030504040204" pitchFamily="50" charset="-128"/>
                <a:ea typeface="Meiryo UI" panose="020B0604030504040204" pitchFamily="50" charset="-128"/>
              </a:rPr>
              <a:t>  社会</a:t>
            </a:r>
            <a:r>
              <a:rPr lang="ja-JP" altLang="en-US" dirty="0">
                <a:latin typeface="Meiryo UI" panose="020B0604030504040204" pitchFamily="50" charset="-128"/>
                <a:ea typeface="Meiryo UI" panose="020B0604030504040204" pitchFamily="50" charset="-128"/>
              </a:rPr>
              <a:t>制度を知り、活用することで、経済的、人的に本人・家族の負担が軽減され、在宅生活の継続につながる。</a:t>
            </a:r>
          </a:p>
          <a:p>
            <a:pPr>
              <a:lnSpc>
                <a:spcPts val="2029"/>
              </a:lnSpc>
            </a:pPr>
            <a:r>
              <a:rPr lang="ja-JP" altLang="en-US" dirty="0" smtClean="0">
                <a:latin typeface="Meiryo UI" panose="020B0604030504040204" pitchFamily="50" charset="-128"/>
                <a:ea typeface="Meiryo UI" panose="020B0604030504040204" pitchFamily="50" charset="-128"/>
              </a:rPr>
              <a:t>  しかし</a:t>
            </a:r>
            <a:r>
              <a:rPr lang="ja-JP" altLang="en-US" dirty="0">
                <a:latin typeface="Meiryo UI" panose="020B0604030504040204" pitchFamily="50" charset="-128"/>
                <a:ea typeface="Meiryo UI" panose="020B0604030504040204" pitchFamily="50" charset="-128"/>
              </a:rPr>
              <a:t>、社会制度は申請して利用できるものが多く、内容や利用の仕方は理解しにくいため高齢者がうまく利用することは容易ではない</a:t>
            </a: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ため</a:t>
            </a:r>
            <a:r>
              <a:rPr lang="ja-JP" altLang="en-US" dirty="0" smtClean="0">
                <a:latin typeface="Meiryo UI" panose="020B0604030504040204" pitchFamily="50" charset="-128"/>
                <a:ea typeface="Meiryo UI" panose="020B0604030504040204" pitchFamily="50" charset="-128"/>
              </a:rPr>
              <a:t>、ソーシャルワーカー</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SW</a:t>
            </a:r>
            <a:r>
              <a:rPr lang="ja-JP" altLang="en-US" dirty="0">
                <a:latin typeface="Meiryo UI" panose="020B0604030504040204" pitchFamily="50" charset="-128"/>
                <a:ea typeface="Meiryo UI" panose="020B0604030504040204" pitchFamily="50" charset="-128"/>
              </a:rPr>
              <a:t>）やケアマネジャー、地域包括支援センターと連携し、申請、活用できる社会資源はないか確認し</a:t>
            </a:r>
            <a:r>
              <a:rPr lang="ja-JP" altLang="en-US" dirty="0" smtClean="0">
                <a:latin typeface="Meiryo UI" panose="020B0604030504040204" pitchFamily="50" charset="-128"/>
                <a:ea typeface="Meiryo UI" panose="020B0604030504040204" pitchFamily="50" charset="-128"/>
              </a:rPr>
              <a:t>、退院</a:t>
            </a:r>
            <a:r>
              <a:rPr lang="ja-JP" altLang="en-US" dirty="0">
                <a:latin typeface="Meiryo UI" panose="020B0604030504040204" pitchFamily="50" charset="-128"/>
                <a:ea typeface="Meiryo UI" panose="020B0604030504040204" pitchFamily="50" charset="-128"/>
              </a:rPr>
              <a:t>調整していく必要がある。</a:t>
            </a:r>
          </a:p>
          <a:p>
            <a:pPr>
              <a:lnSpc>
                <a:spcPts val="2029"/>
              </a:lnSpc>
            </a:pPr>
            <a:r>
              <a:rPr lang="ja-JP" altLang="en-US" dirty="0" smtClean="0">
                <a:latin typeface="Meiryo UI" panose="020B0604030504040204" pitchFamily="50" charset="-128"/>
                <a:ea typeface="Meiryo UI" panose="020B0604030504040204" pitchFamily="50" charset="-128"/>
              </a:rPr>
              <a:t>  後見人</a:t>
            </a:r>
            <a:r>
              <a:rPr lang="ja-JP" altLang="en-US" dirty="0">
                <a:latin typeface="Meiryo UI" panose="020B0604030504040204" pitchFamily="50" charset="-128"/>
                <a:ea typeface="Meiryo UI" panose="020B0604030504040204" pitchFamily="50" charset="-128"/>
              </a:rPr>
              <a:t>制度のように、制度を活用するにあたら、費用が発生するものもあるため、できるだけその分野の専門家からの説明を聞けるように調整するのがよい。</a:t>
            </a:r>
          </a:p>
          <a:p>
            <a:pPr>
              <a:lnSpc>
                <a:spcPts val="2029"/>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444783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6463" y="887413"/>
            <a:ext cx="4945062" cy="3709987"/>
          </a:xfrm>
        </p:spPr>
      </p:sp>
      <p:sp>
        <p:nvSpPr>
          <p:cNvPr id="3" name="ノート プレースホルダー 2"/>
          <p:cNvSpPr>
            <a:spLocks noGrp="1"/>
          </p:cNvSpPr>
          <p:nvPr>
            <p:ph type="body" idx="1"/>
          </p:nvPr>
        </p:nvSpPr>
        <p:spPr>
          <a:xfrm>
            <a:off x="867991" y="4783308"/>
            <a:ext cx="5055325" cy="3913614"/>
          </a:xfrm>
        </p:spPr>
        <p:txBody>
          <a:bodyPr/>
          <a:lstStyle/>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地域包括ケアシステムは、団塊の世代が後期高齢者となる</a:t>
            </a:r>
            <a:r>
              <a:rPr kumimoji="1" lang="en-US" altLang="ja-JP" dirty="0" smtClean="0">
                <a:latin typeface="Meiryo UI" panose="020B0604030504040204" pitchFamily="50" charset="-128"/>
                <a:ea typeface="Meiryo UI" panose="020B0604030504040204" pitchFamily="50" charset="-128"/>
              </a:rPr>
              <a:t>2025</a:t>
            </a:r>
            <a:r>
              <a:rPr kumimoji="1" lang="ja-JP" altLang="en-US" dirty="0" smtClean="0">
                <a:latin typeface="Meiryo UI" panose="020B0604030504040204" pitchFamily="50" charset="-128"/>
                <a:ea typeface="Meiryo UI" panose="020B0604030504040204" pitchFamily="50" charset="-128"/>
              </a:rPr>
              <a:t>年を目途に、認知症になっても、必要な時に医療・介護を受けながら住み慣れた地域で暮らしていけるような体制を目指して構築されている。</a:t>
            </a:r>
            <a:endParaRPr kumimoji="1" lang="en-US" altLang="ja-JP" dirty="0" smtClean="0">
              <a:latin typeface="Meiryo UI" panose="020B0604030504040204" pitchFamily="50" charset="-128"/>
              <a:ea typeface="Meiryo UI" panose="020B0604030504040204" pitchFamily="50" charset="-128"/>
            </a:endParaRPr>
          </a:p>
          <a:p>
            <a:pPr defTabSz="915555">
              <a:lnSpc>
                <a:spcPts val="2102"/>
              </a:lnSpc>
              <a:defRPr/>
            </a:pPr>
            <a:r>
              <a:rPr kumimoji="1" lang="ja-JP" altLang="en-US" dirty="0" smtClean="0">
                <a:latin typeface="Meiryo UI" panose="020B0604030504040204" pitchFamily="50" charset="-128"/>
                <a:ea typeface="Meiryo UI" panose="020B0604030504040204" pitchFamily="50" charset="-128"/>
              </a:rPr>
              <a:t>  内容詳細は、スライドに表示されている。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693358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887413"/>
            <a:ext cx="4945062" cy="3709987"/>
          </a:xfrm>
        </p:spPr>
      </p:sp>
      <p:sp>
        <p:nvSpPr>
          <p:cNvPr id="3" name="ノート プレースホルダー 2"/>
          <p:cNvSpPr>
            <a:spLocks noGrp="1"/>
          </p:cNvSpPr>
          <p:nvPr>
            <p:ph type="body" idx="1"/>
          </p:nvPr>
        </p:nvSpPr>
        <p:spPr>
          <a:xfrm>
            <a:off x="753529" y="4783305"/>
            <a:ext cx="5303322" cy="4668046"/>
          </a:xfrm>
        </p:spPr>
        <p:txBody>
          <a:bodyPr/>
          <a:lstStyle/>
          <a:p>
            <a:pPr defTabSz="915555">
              <a:lnSpc>
                <a:spcPts val="2102"/>
              </a:lnSpc>
              <a:defRPr/>
            </a:pPr>
            <a:r>
              <a:rPr lang="ja-JP" altLang="en-US" dirty="0">
                <a:latin typeface="Meiryo UI" panose="020B0604030504040204" pitchFamily="50" charset="-128"/>
                <a:ea typeface="Meiryo UI" panose="020B0604030504040204" pitchFamily="50" charset="-128"/>
              </a:rPr>
              <a:t>  地域包括ケアを実現するためには、５つの視点での取組みが包括的、継続的行われることが必須である。図はそれぞれ以下のようなことを示している。</a:t>
            </a:r>
            <a:endParaRPr lang="en-US" altLang="ja-JP" dirty="0">
              <a:latin typeface="Meiryo UI" panose="020B0604030504040204" pitchFamily="50" charset="-128"/>
              <a:ea typeface="Meiryo UI" panose="020B0604030504040204" pitchFamily="50" charset="-128"/>
            </a:endParaRPr>
          </a:p>
          <a:p>
            <a:pPr>
              <a:lnSpc>
                <a:spcPts val="2102"/>
              </a:lnSpc>
            </a:pPr>
            <a:r>
              <a:rPr lang="ja-JP" altLang="en-US" b="1" dirty="0">
                <a:latin typeface="Meiryo UI" panose="020B0604030504040204" pitchFamily="50" charset="-128"/>
                <a:ea typeface="Meiryo UI" panose="020B0604030504040204" pitchFamily="50" charset="-128"/>
              </a:rPr>
              <a:t>①医療との連携強化</a:t>
            </a:r>
          </a:p>
          <a:p>
            <a:pPr>
              <a:lnSpc>
                <a:spcPts val="2102"/>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時間対応の在宅医療、訪問看護やリハビリテーションの充実強化。</a:t>
            </a:r>
          </a:p>
          <a:p>
            <a:pPr>
              <a:lnSpc>
                <a:spcPts val="2102"/>
              </a:lnSpc>
            </a:pPr>
            <a:r>
              <a:rPr lang="ja-JP" altLang="en-US" b="1" dirty="0">
                <a:latin typeface="Meiryo UI" panose="020B0604030504040204" pitchFamily="50" charset="-128"/>
                <a:ea typeface="Meiryo UI" panose="020B0604030504040204" pitchFamily="50" charset="-128"/>
              </a:rPr>
              <a:t>②介護サービスの充実強化</a:t>
            </a: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特養などの介護拠点の緊急整備、</a:t>
            </a:r>
            <a:r>
              <a:rPr lang="en-US" altLang="ja-JP" dirty="0" smtClean="0">
                <a:latin typeface="Meiryo UI" panose="020B0604030504040204" pitchFamily="50" charset="-128"/>
                <a:ea typeface="Meiryo UI" panose="020B0604030504040204" pitchFamily="50" charset="-128"/>
              </a:rPr>
              <a:t>24</a:t>
            </a:r>
            <a:r>
              <a:rPr lang="ja-JP" altLang="en-US" dirty="0" smtClean="0">
                <a:latin typeface="Meiryo UI" panose="020B0604030504040204" pitchFamily="50" charset="-128"/>
                <a:ea typeface="Meiryo UI" panose="020B0604030504040204" pitchFamily="50" charset="-128"/>
              </a:rPr>
              <a:t>時間</a:t>
            </a:r>
            <a:r>
              <a:rPr lang="ja-JP" altLang="en-US" dirty="0">
                <a:latin typeface="Meiryo UI" panose="020B0604030504040204" pitchFamily="50" charset="-128"/>
                <a:ea typeface="Meiryo UI" panose="020B0604030504040204" pitchFamily="50" charset="-128"/>
              </a:rPr>
              <a:t>対応の在宅サービスの強化</a:t>
            </a:r>
          </a:p>
          <a:p>
            <a:pPr>
              <a:lnSpc>
                <a:spcPts val="2102"/>
              </a:lnSpc>
            </a:pPr>
            <a:r>
              <a:rPr lang="ja-JP" altLang="en-US" b="1" dirty="0">
                <a:latin typeface="Meiryo UI" panose="020B0604030504040204" pitchFamily="50" charset="-128"/>
                <a:ea typeface="Meiryo UI" panose="020B0604030504040204" pitchFamily="50" charset="-128"/>
              </a:rPr>
              <a:t>③予防の推進</a:t>
            </a: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できる限り要介護状態とならないための予防の取組や自立支援型の介護の推進</a:t>
            </a:r>
          </a:p>
          <a:p>
            <a:pPr>
              <a:lnSpc>
                <a:spcPts val="2102"/>
              </a:lnSpc>
            </a:pPr>
            <a:r>
              <a:rPr lang="ja-JP" altLang="en-US" b="1" dirty="0">
                <a:latin typeface="Meiryo UI" panose="020B0604030504040204" pitchFamily="50" charset="-128"/>
                <a:ea typeface="Meiryo UI" panose="020B0604030504040204" pitchFamily="50" charset="-128"/>
              </a:rPr>
              <a:t>④見守り、配食、買い物など、多様な生活支援サービスの確保や権利擁護など</a:t>
            </a:r>
          </a:p>
          <a:p>
            <a:pPr>
              <a:lnSpc>
                <a:spcPts val="2102"/>
              </a:lnSpc>
            </a:pPr>
            <a:r>
              <a:rPr lang="ja-JP" altLang="en-US" dirty="0">
                <a:latin typeface="Meiryo UI" panose="020B0604030504040204" pitchFamily="50" charset="-128"/>
                <a:ea typeface="Meiryo UI" panose="020B0604030504040204" pitchFamily="50" charset="-128"/>
              </a:rPr>
              <a:t>      一人暮らし、高齢夫婦のみ世帯の増加、認知症の増加を踏まえ、様々な生活</a:t>
            </a:r>
            <a:endParaRPr lang="en-US" altLang="ja-JP" dirty="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支援（見守り、配食などの生活支援や財産管理などの権利擁護サービス）サー   </a:t>
            </a:r>
            <a:endParaRPr lang="en-US" altLang="ja-JP" dirty="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ビスを推進。</a:t>
            </a:r>
          </a:p>
          <a:p>
            <a:pPr>
              <a:lnSpc>
                <a:spcPts val="2102"/>
              </a:lnSpc>
            </a:pPr>
            <a:r>
              <a:rPr lang="ja-JP" altLang="en-US" b="1" dirty="0">
                <a:latin typeface="Meiryo UI" panose="020B0604030504040204" pitchFamily="50" charset="-128"/>
                <a:ea typeface="Meiryo UI" panose="020B0604030504040204" pitchFamily="50" charset="-128"/>
              </a:rPr>
              <a:t>⑤高齢期になっても住み続けることのできるバリアフリーの高齢者住まいの整備</a:t>
            </a: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高齢者</a:t>
            </a:r>
            <a:r>
              <a:rPr lang="ja-JP" altLang="en-US" dirty="0">
                <a:latin typeface="Meiryo UI" panose="020B0604030504040204" pitchFamily="50" charset="-128"/>
                <a:ea typeface="Meiryo UI" panose="020B0604030504040204" pitchFamily="50" charset="-128"/>
              </a:rPr>
              <a:t>住宅と生活支援拠点の一体的整備、・持ち家のバリアフリー化の推進</a:t>
            </a:r>
            <a:endParaRPr lang="en-US" altLang="ja-JP" dirty="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入院は一つの通過点であり、入院・退院を通じて、在宅生活への切れ目のないサービスの提供が必要である</a:t>
            </a:r>
            <a:r>
              <a:rPr lang="ja-JP" altLang="en-US" b="1" dirty="0">
                <a:latin typeface="Meiryo UI" panose="020B0604030504040204" pitchFamily="50" charset="-128"/>
                <a:ea typeface="Meiryo UI" panose="020B0604030504040204" pitchFamily="50" charset="-128"/>
              </a:rPr>
              <a:t>。</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419395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275" y="915988"/>
            <a:ext cx="4906963" cy="3681412"/>
          </a:xfrm>
        </p:spPr>
      </p:sp>
      <p:sp>
        <p:nvSpPr>
          <p:cNvPr id="3" name="ノート プレースホルダー 2"/>
          <p:cNvSpPr>
            <a:spLocks noGrp="1"/>
          </p:cNvSpPr>
          <p:nvPr>
            <p:ph type="body" idx="1"/>
          </p:nvPr>
        </p:nvSpPr>
        <p:spPr>
          <a:xfrm>
            <a:off x="963373" y="4783308"/>
            <a:ext cx="5026710"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医療機関は、入院・退院を通して切れ目のないサービスを受けられるように、認知症患者の</a:t>
            </a:r>
            <a:r>
              <a:rPr kumimoji="1" lang="en-US" altLang="ja-JP" dirty="0" smtClean="0">
                <a:latin typeface="Meiryo UI" panose="020B0604030504040204" pitchFamily="50" charset="-128"/>
                <a:ea typeface="Meiryo UI" panose="020B0604030504040204" pitchFamily="50" charset="-128"/>
              </a:rPr>
              <a:t>QOL</a:t>
            </a:r>
            <a:r>
              <a:rPr kumimoji="1" lang="ja-JP" altLang="en-US" dirty="0" smtClean="0">
                <a:latin typeface="Meiryo UI" panose="020B0604030504040204" pitchFamily="50" charset="-128"/>
                <a:ea typeface="Meiryo UI" panose="020B0604030504040204" pitchFamily="50" charset="-128"/>
              </a:rPr>
              <a:t>を保障しながら、必要な医療を提供し、円滑に次の生活の場へスムーズにつなげる役割がある。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自施設の周辺の資源について、具体的に確認して頂きたい）</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22959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944563"/>
            <a:ext cx="4792663" cy="3595687"/>
          </a:xfrm>
        </p:spPr>
      </p:sp>
      <p:sp>
        <p:nvSpPr>
          <p:cNvPr id="3" name="ノート プレースホルダー 2"/>
          <p:cNvSpPr>
            <a:spLocks noGrp="1"/>
          </p:cNvSpPr>
          <p:nvPr>
            <p:ph type="body" idx="1"/>
          </p:nvPr>
        </p:nvSpPr>
        <p:spPr>
          <a:xfrm>
            <a:off x="839376" y="4783308"/>
            <a:ext cx="5054666"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認知症患者の退院支援が困難になる理由として、以下が挙げられる。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・身体疾患や入院による</a:t>
            </a:r>
            <a:r>
              <a:rPr kumimoji="1" lang="en-US" altLang="ja-JP" dirty="0" smtClean="0">
                <a:latin typeface="Meiryo UI" panose="020B0604030504040204" pitchFamily="50" charset="-128"/>
                <a:ea typeface="Meiryo UI" panose="020B0604030504040204" pitchFamily="50" charset="-128"/>
              </a:rPr>
              <a:t>BPSD</a:t>
            </a:r>
            <a:r>
              <a:rPr kumimoji="1" lang="ja-JP" altLang="en-US" dirty="0" smtClean="0">
                <a:latin typeface="Meiryo UI" panose="020B0604030504040204" pitchFamily="50" charset="-128"/>
                <a:ea typeface="Meiryo UI" panose="020B0604030504040204" pitchFamily="50" charset="-128"/>
              </a:rPr>
              <a:t>の出現とその対応の困難</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・認知症</a:t>
            </a:r>
            <a:r>
              <a:rPr lang="ja-JP" altLang="en-US" dirty="0">
                <a:latin typeface="Meiryo UI" panose="020B0604030504040204" pitchFamily="50" charset="-128"/>
                <a:ea typeface="Meiryo UI" panose="020B0604030504040204" pitchFamily="50" charset="-128"/>
              </a:rPr>
              <a:t>症状</a:t>
            </a:r>
            <a:r>
              <a:rPr lang="ja-JP" altLang="en-US" dirty="0" smtClean="0">
                <a:latin typeface="Meiryo UI" panose="020B0604030504040204" pitchFamily="50" charset="-128"/>
                <a:ea typeface="Meiryo UI" panose="020B0604030504040204" pitchFamily="50" charset="-128"/>
              </a:rPr>
              <a:t>により、身体疾患と認知症の両方に対応できる退院先が</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決まらない</a:t>
            </a:r>
            <a:endParaRPr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・入院により、せん妄などを</a:t>
            </a:r>
            <a:r>
              <a:rPr lang="ja-JP" altLang="en-US" dirty="0">
                <a:latin typeface="Meiryo UI" panose="020B0604030504040204" pitchFamily="50" charset="-128"/>
                <a:ea typeface="Meiryo UI" panose="020B0604030504040204" pitchFamily="50" charset="-128"/>
              </a:rPr>
              <a:t>発症</a:t>
            </a:r>
            <a:r>
              <a:rPr kumimoji="1" lang="ja-JP" altLang="en-US" dirty="0" smtClean="0">
                <a:latin typeface="Meiryo UI" panose="020B0604030504040204" pitchFamily="50" charset="-128"/>
                <a:ea typeface="Meiryo UI" panose="020B0604030504040204" pitchFamily="50" charset="-128"/>
              </a:rPr>
              <a:t>し、認知機能が変化する、</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の低下に</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より、家族が在宅での介護に抵抗を感じる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近年は、独居の高齢者が増加し、家族の支援が受けられない場合も多い。</a:t>
            </a:r>
            <a:endParaRPr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また、配偶者の高齢化による老老介護や子供は</a:t>
            </a:r>
            <a:r>
              <a:rPr lang="ja-JP" altLang="en-US" dirty="0" smtClean="0">
                <a:latin typeface="Meiryo UI" panose="020B0604030504040204" pitchFamily="50" charset="-128"/>
                <a:ea typeface="Meiryo UI" panose="020B0604030504040204" pitchFamily="50" charset="-128"/>
              </a:rPr>
              <a:t>就労している、自分の家庭のことで精一杯という状況にあり、退院が進まないなどの現状がある。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569896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901700"/>
            <a:ext cx="4908550" cy="3681413"/>
          </a:xfrm>
        </p:spPr>
      </p:sp>
      <p:sp>
        <p:nvSpPr>
          <p:cNvPr id="3" name="ノート プレースホルダー 2"/>
          <p:cNvSpPr>
            <a:spLocks noGrp="1"/>
          </p:cNvSpPr>
          <p:nvPr>
            <p:ph type="body" idx="1"/>
          </p:nvPr>
        </p:nvSpPr>
        <p:spPr/>
        <p:txBody>
          <a:bodyPr/>
          <a:lstStyle/>
          <a:p>
            <a:pPr>
              <a:lnSpc>
                <a:spcPts val="2102"/>
              </a:lnSpc>
            </a:pPr>
            <a:endParaRPr kumimoji="1" lang="ja-JP" altLang="en-US" dirty="0"/>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506832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8525" y="874713"/>
            <a:ext cx="4922838" cy="3694112"/>
          </a:xfrm>
        </p:spPr>
      </p:sp>
      <p:sp>
        <p:nvSpPr>
          <p:cNvPr id="3" name="ノート プレースホルダー 2"/>
          <p:cNvSpPr>
            <a:spLocks noGrp="1"/>
          </p:cNvSpPr>
          <p:nvPr>
            <p:ph type="body" idx="1"/>
          </p:nvPr>
        </p:nvSpPr>
        <p:spPr>
          <a:xfrm>
            <a:off x="858451" y="4783308"/>
            <a:ext cx="5112554" cy="3913614"/>
          </a:xfrm>
        </p:spPr>
        <p:txBody>
          <a:bodyPr/>
          <a:lstStyle/>
          <a:p>
            <a:pPr>
              <a:lnSpc>
                <a:spcPts val="2029"/>
              </a:lnSpc>
            </a:pPr>
            <a:r>
              <a:rPr lang="ja-JP" altLang="en-US" dirty="0" smtClean="0">
                <a:latin typeface="Meiryo UI" panose="020B0604030504040204" pitchFamily="50" charset="-128"/>
                <a:ea typeface="Meiryo UI" panose="020B0604030504040204" pitchFamily="50" charset="-128"/>
              </a:rPr>
              <a:t>  高齢者</a:t>
            </a:r>
            <a:r>
              <a:rPr lang="ja-JP" altLang="en-US" dirty="0">
                <a:latin typeface="Meiryo UI" panose="020B0604030504040204" pitchFamily="50" charset="-128"/>
                <a:ea typeface="Meiryo UI" panose="020B0604030504040204" pitchFamily="50" charset="-128"/>
              </a:rPr>
              <a:t>にとって、入院は生活の中の一つのイベントであり、その先にもそれ以前にもそれぞれに生活がある。</a:t>
            </a:r>
          </a:p>
          <a:p>
            <a:pPr>
              <a:lnSpc>
                <a:spcPts val="2029"/>
              </a:lnSpc>
            </a:pPr>
            <a:r>
              <a:rPr lang="ja-JP" altLang="en-US" dirty="0">
                <a:latin typeface="Meiryo UI" panose="020B0604030504040204" pitchFamily="50" charset="-128"/>
                <a:ea typeface="Meiryo UI" panose="020B0604030504040204" pitchFamily="50" charset="-128"/>
              </a:rPr>
              <a:t>　医療者は、入院するとその入院している環境だけにしか目が向かず</a:t>
            </a:r>
            <a:r>
              <a:rPr lang="ja-JP" altLang="en-US" dirty="0" smtClean="0">
                <a:latin typeface="Meiryo UI" panose="020B0604030504040204" pitchFamily="50" charset="-128"/>
                <a:ea typeface="Meiryo UI" panose="020B0604030504040204" pitchFamily="50" charset="-128"/>
              </a:rPr>
              <a:t>、地域</a:t>
            </a:r>
            <a:r>
              <a:rPr lang="ja-JP" altLang="en-US" dirty="0">
                <a:latin typeface="Meiryo UI" panose="020B0604030504040204" pitchFamily="50" charset="-128"/>
                <a:ea typeface="Meiryo UI" panose="020B0604030504040204" pitchFamily="50" charset="-128"/>
              </a:rPr>
              <a:t>での認知症患者の相談体制や退院後に認知症患者とその家族に関わる職種や施設のことまで十分把握できていない</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また、院内連携においても一部門ずつの関わりはあるが、必ずしもそれぞれの部門がお互いに何をしているのか共有し、十分に連携が取れているかというと必ずしもそうではない</a:t>
            </a:r>
            <a:r>
              <a:rPr lang="ja-JP" altLang="en-US" dirty="0" smtClean="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a:p>
            <a:pPr>
              <a:lnSpc>
                <a:spcPts val="2029"/>
              </a:lnSpc>
            </a:pPr>
            <a:r>
              <a:rPr lang="ja-JP" altLang="en-US" dirty="0">
                <a:latin typeface="Meiryo UI" panose="020B0604030504040204" pitchFamily="50" charset="-128"/>
                <a:ea typeface="Meiryo UI" panose="020B0604030504040204" pitchFamily="50" charset="-128"/>
              </a:rPr>
              <a:t>　認知症患者が、入院から退院まで、さらにはその後の生活をスムーズに送るためには、多職種が専門的な知識を活用し、チームとなって認知症患者をサポートすることが重要である。</a:t>
            </a:r>
          </a:p>
          <a:p>
            <a:pPr>
              <a:lnSpc>
                <a:spcPts val="2029"/>
              </a:lnSpc>
            </a:pPr>
            <a:r>
              <a:rPr lang="ja-JP" altLang="en-US" dirty="0">
                <a:latin typeface="Meiryo UI" panose="020B0604030504040204" pitchFamily="50" charset="-128"/>
                <a:ea typeface="Meiryo UI" panose="020B0604030504040204" pitchFamily="50" charset="-128"/>
              </a:rPr>
              <a:t>  どのような職種がサポートしているかは、スライドに示す通りであるが、各職種や施設が、担当の範囲だけの役割を遂行するだけでなく、うまくバトンを渡し、スムーズな連携をしていくことが重要である。</a:t>
            </a:r>
          </a:p>
          <a:p>
            <a:pPr>
              <a:lnSpc>
                <a:spcPts val="2029"/>
              </a:lnSpc>
            </a:pP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238862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958850"/>
            <a:ext cx="4830763" cy="3624263"/>
          </a:xfrm>
        </p:spPr>
      </p:sp>
      <p:sp>
        <p:nvSpPr>
          <p:cNvPr id="3" name="ノート プレースホルダー 2"/>
          <p:cNvSpPr>
            <a:spLocks noGrp="1"/>
          </p:cNvSpPr>
          <p:nvPr>
            <p:ph type="body" idx="1"/>
          </p:nvPr>
        </p:nvSpPr>
        <p:spPr>
          <a:xfrm>
            <a:off x="801222" y="4783308"/>
            <a:ext cx="5131630"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地域</a:t>
            </a:r>
            <a:r>
              <a:rPr lang="ja-JP" altLang="en-US" dirty="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認知症高齢者の相談先として地域包括支援センターは重要である。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介護相談から、虐待、成年後見人制度につて等、日常生活のことから介護保険の申請など制度についても相談できる。</a:t>
            </a:r>
            <a:r>
              <a:rPr lang="ja-JP" altLang="en-US" dirty="0" smtClean="0">
                <a:latin typeface="Meiryo UI" panose="020B0604030504040204" pitchFamily="50" charset="-128"/>
                <a:ea typeface="Meiryo UI" panose="020B0604030504040204" pitchFamily="50" charset="-128"/>
              </a:rPr>
              <a:t>患者</a:t>
            </a:r>
            <a:r>
              <a:rPr lang="ja-JP" altLang="en-US" dirty="0">
                <a:latin typeface="Meiryo UI" panose="020B0604030504040204" pitchFamily="50" charset="-128"/>
                <a:ea typeface="Meiryo UI" panose="020B0604030504040204" pitchFamily="50" charset="-128"/>
              </a:rPr>
              <a:t>・家族が在宅生活の相談があり、ケアマネジャー等の相談者がいなければ紹介する。</a:t>
            </a:r>
          </a:p>
          <a:p>
            <a:pPr>
              <a:lnSpc>
                <a:spcPts val="2102"/>
              </a:lnSpc>
            </a:pPr>
            <a:r>
              <a:rPr lang="ja-JP" altLang="en-US" dirty="0">
                <a:latin typeface="Meiryo UI" panose="020B0604030504040204" pitchFamily="50" charset="-128"/>
                <a:ea typeface="Meiryo UI" panose="020B0604030504040204" pitchFamily="50" charset="-128"/>
              </a:rPr>
              <a:t>　患者・家族の相談の場と</a:t>
            </a:r>
            <a:r>
              <a:rPr lang="ja-JP" altLang="en-US" dirty="0" smtClean="0">
                <a:latin typeface="Meiryo UI" panose="020B0604030504040204" pitchFamily="50" charset="-128"/>
                <a:ea typeface="Meiryo UI" panose="020B0604030504040204" pitchFamily="50" charset="-128"/>
              </a:rPr>
              <a:t>してでは</a:t>
            </a:r>
            <a:r>
              <a:rPr lang="ja-JP" altLang="en-US" dirty="0">
                <a:latin typeface="Meiryo UI" panose="020B0604030504040204" pitchFamily="50" charset="-128"/>
                <a:ea typeface="Meiryo UI" panose="020B0604030504040204" pitchFamily="50" charset="-128"/>
              </a:rPr>
              <a:t>なく</a:t>
            </a:r>
            <a:r>
              <a:rPr lang="ja-JP" altLang="en-US" dirty="0" smtClean="0">
                <a:latin typeface="Meiryo UI" panose="020B0604030504040204" pitchFamily="50" charset="-128"/>
                <a:ea typeface="Meiryo UI" panose="020B0604030504040204" pitchFamily="50" charset="-128"/>
              </a:rPr>
              <a:t>、日頃</a:t>
            </a:r>
            <a:r>
              <a:rPr lang="ja-JP" altLang="en-US" dirty="0">
                <a:latin typeface="Meiryo UI" panose="020B0604030504040204" pitchFamily="50" charset="-128"/>
                <a:ea typeface="Meiryo UI" panose="020B0604030504040204" pitchFamily="50" charset="-128"/>
              </a:rPr>
              <a:t>から病院と地域の連携の困難事例の検討会や地域包括支援センターで行われる介護者向けの研修会などに参加するなど</a:t>
            </a:r>
          </a:p>
          <a:p>
            <a:pPr>
              <a:lnSpc>
                <a:spcPts val="2102"/>
              </a:lnSpc>
            </a:pPr>
            <a:r>
              <a:rPr lang="ja-JP" altLang="en-US" dirty="0" smtClean="0">
                <a:latin typeface="Meiryo UI" panose="020B0604030504040204" pitchFamily="50" charset="-128"/>
                <a:ea typeface="Meiryo UI" panose="020B0604030504040204" pitchFamily="50" charset="-128"/>
              </a:rPr>
              <a:t>顔</a:t>
            </a:r>
            <a:r>
              <a:rPr lang="ja-JP" altLang="en-US" dirty="0">
                <a:latin typeface="Meiryo UI" panose="020B0604030504040204" pitchFamily="50" charset="-128"/>
                <a:ea typeface="Meiryo UI" panose="020B0604030504040204" pitchFamily="50" charset="-128"/>
              </a:rPr>
              <a:t>の見える連携を図ることは重要である。</a:t>
            </a: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707699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915988"/>
            <a:ext cx="4908550" cy="3681412"/>
          </a:xfrm>
        </p:spPr>
      </p:sp>
      <p:sp>
        <p:nvSpPr>
          <p:cNvPr id="3" name="ノート プレースホルダー 2"/>
          <p:cNvSpPr>
            <a:spLocks noGrp="1"/>
          </p:cNvSpPr>
          <p:nvPr>
            <p:ph type="body" idx="1"/>
          </p:nvPr>
        </p:nvSpPr>
        <p:spPr>
          <a:xfrm>
            <a:off x="839374" y="4783308"/>
            <a:ext cx="5169784" cy="3913614"/>
          </a:xfrm>
        </p:spPr>
        <p:txBody>
          <a:bodyPr/>
          <a:lstStyle/>
          <a:p>
            <a:pPr>
              <a:lnSpc>
                <a:spcPts val="2029"/>
              </a:lnSpc>
            </a:pPr>
            <a:r>
              <a:rPr lang="ja-JP" altLang="en-US" dirty="0" smtClean="0">
                <a:latin typeface="Meiryo UI" panose="020B0604030504040204" pitchFamily="50" charset="-128"/>
                <a:ea typeface="Meiryo UI" panose="020B0604030504040204" pitchFamily="50" charset="-128"/>
              </a:rPr>
              <a:t>  認知症</a:t>
            </a:r>
            <a:r>
              <a:rPr lang="ja-JP" altLang="en-US" dirty="0">
                <a:latin typeface="Meiryo UI" panose="020B0604030504040204" pitchFamily="50" charset="-128"/>
                <a:ea typeface="Meiryo UI" panose="020B0604030504040204" pitchFamily="50" charset="-128"/>
              </a:rPr>
              <a:t>疾患医療センターは、 認知症疾患医療センターには、基幹型と、地域連携型、診療所型がある。</a:t>
            </a:r>
          </a:p>
          <a:p>
            <a:pPr>
              <a:lnSpc>
                <a:spcPts val="2029"/>
              </a:lnSpc>
            </a:pPr>
            <a:r>
              <a:rPr lang="ja-JP" altLang="en-US" dirty="0" smtClean="0">
                <a:latin typeface="Meiryo UI" panose="020B0604030504040204" pitchFamily="50" charset="-128"/>
                <a:ea typeface="Meiryo UI" panose="020B0604030504040204" pitchFamily="50" charset="-128"/>
              </a:rPr>
              <a:t>  認知症</a:t>
            </a:r>
            <a:r>
              <a:rPr lang="ja-JP" altLang="en-US" dirty="0">
                <a:latin typeface="Meiryo UI" panose="020B0604030504040204" pitchFamily="50" charset="-128"/>
                <a:ea typeface="Meiryo UI" panose="020B0604030504040204" pitchFamily="50" charset="-128"/>
              </a:rPr>
              <a:t>の鑑別診断、身体合併症と行動・心理症状への対応、専門医療相談等を実施するとともに、地域の保健医療・介護関係者等との連携の推進、人材の育成等を行うことにより、認知症の人とその家族が地域で安心して生活できるよう、地域における支援体制を構築している。</a:t>
            </a:r>
          </a:p>
          <a:p>
            <a:pPr>
              <a:lnSpc>
                <a:spcPts val="2029"/>
              </a:lnSpc>
            </a:pPr>
            <a:r>
              <a:rPr lang="ja-JP" altLang="en-US" dirty="0" smtClean="0">
                <a:latin typeface="Meiryo UI" panose="020B0604030504040204" pitchFamily="50" charset="-128"/>
                <a:ea typeface="Meiryo UI" panose="020B0604030504040204" pitchFamily="50" charset="-128"/>
              </a:rPr>
              <a:t>  認知症</a:t>
            </a:r>
            <a:r>
              <a:rPr lang="ja-JP" altLang="en-US" dirty="0">
                <a:latin typeface="Meiryo UI" panose="020B0604030504040204" pitchFamily="50" charset="-128"/>
                <a:ea typeface="Meiryo UI" panose="020B0604030504040204" pitchFamily="50" charset="-128"/>
              </a:rPr>
              <a:t>に関する相談は、まずはかかりつけ医・地域のサポート医が受け、地域包括支援センターと地域サービス提供者とともに対応しているが、専門医療相談が必要な場合は、認知症疾患医療センターの活用もできる。</a:t>
            </a:r>
          </a:p>
          <a:p>
            <a:pPr>
              <a:lnSpc>
                <a:spcPts val="2029"/>
              </a:lnSpc>
            </a:pPr>
            <a:r>
              <a:rPr lang="ja-JP" altLang="en-US" dirty="0" smtClean="0">
                <a:latin typeface="Meiryo UI" panose="020B0604030504040204" pitchFamily="50" charset="-128"/>
                <a:ea typeface="Meiryo UI" panose="020B0604030504040204" pitchFamily="50" charset="-128"/>
              </a:rPr>
              <a:t>  さらに</a:t>
            </a:r>
            <a:r>
              <a:rPr lang="ja-JP" altLang="en-US" dirty="0">
                <a:latin typeface="Meiryo UI" panose="020B0604030504040204" pitchFamily="50" charset="-128"/>
                <a:ea typeface="Meiryo UI" panose="020B0604030504040204" pitchFamily="50" charset="-128"/>
              </a:rPr>
              <a:t>、認知症を疑う高齢者への受診支援として地域自治体、地域包括支援センターと協働してアウトリーチ事業も行っている。</a:t>
            </a:r>
          </a:p>
          <a:p>
            <a:pPr>
              <a:lnSpc>
                <a:spcPts val="2029"/>
              </a:lnSpc>
            </a:pPr>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人材育成として、看護師・多職種向け、認知症サポート医に認知症に関する研修を行っているので、自施設の認知症疾患医療センターからの情報を発信を有効に活用し、認知症の対応力向上につなげるようにする。</a:t>
            </a:r>
          </a:p>
          <a:p>
            <a:pPr>
              <a:lnSpc>
                <a:spcPts val="2029"/>
              </a:lnSpc>
            </a:pPr>
            <a:endParaRPr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556215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7413" y="915988"/>
            <a:ext cx="4908550" cy="3681412"/>
          </a:xfrm>
        </p:spPr>
      </p:sp>
      <p:sp>
        <p:nvSpPr>
          <p:cNvPr id="3" name="ノート プレースホルダー 2"/>
          <p:cNvSpPr>
            <a:spLocks noGrp="1"/>
          </p:cNvSpPr>
          <p:nvPr>
            <p:ph type="body" idx="1"/>
          </p:nvPr>
        </p:nvSpPr>
        <p:spPr>
          <a:xfrm>
            <a:off x="858451" y="4783308"/>
            <a:ext cx="5112554" cy="3913614"/>
          </a:xfrm>
        </p:spPr>
        <p:txBody>
          <a:bodyPr/>
          <a:lstStyle/>
          <a:p>
            <a:pPr defTabSz="915555">
              <a:lnSpc>
                <a:spcPts val="2102"/>
              </a:lnSpc>
              <a:defRPr/>
            </a:pPr>
            <a:r>
              <a:rPr lang="ja-JP" altLang="en-US" dirty="0" smtClean="0">
                <a:latin typeface="Meiryo UI" panose="020B0604030504040204" pitchFamily="50" charset="-128"/>
                <a:ea typeface="Meiryo UI" panose="020B0604030504040204" pitchFamily="50" charset="-128"/>
              </a:rPr>
              <a:t>  認知症</a:t>
            </a:r>
            <a:r>
              <a:rPr lang="ja-JP" altLang="en-US" dirty="0">
                <a:latin typeface="Meiryo UI" panose="020B0604030504040204" pitchFamily="50" charset="-128"/>
                <a:ea typeface="Meiryo UI" panose="020B0604030504040204" pitchFamily="50" charset="-128"/>
              </a:rPr>
              <a:t>疾患医療センターは、担当地域を持ち、その役割は、</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専門医療の相談</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認知症の診断と対応</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身体合併症、行動・心理症状の対応</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地域連携の推進</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認知症を支える医療専門職の人材育成</a:t>
            </a:r>
          </a:p>
          <a:p>
            <a:pPr>
              <a:lnSpc>
                <a:spcPts val="2102"/>
              </a:lnSpc>
            </a:pPr>
            <a:r>
              <a:rPr lang="ja-JP" altLang="en-US" dirty="0" smtClean="0">
                <a:latin typeface="Meiryo UI" panose="020B0604030504040204" pitchFamily="50" charset="-128"/>
                <a:ea typeface="Meiryo UI" panose="020B0604030504040204" pitchFamily="50" charset="-128"/>
              </a:rPr>
              <a:t>    ・ </a:t>
            </a:r>
            <a:r>
              <a:rPr lang="ja-JP" altLang="en-US" dirty="0">
                <a:latin typeface="Meiryo UI" panose="020B0604030504040204" pitchFamily="50" charset="-128"/>
                <a:ea typeface="Meiryo UI" panose="020B0604030504040204" pitchFamily="50" charset="-128"/>
              </a:rPr>
              <a:t>情報発信</a:t>
            </a:r>
          </a:p>
          <a:p>
            <a:pPr>
              <a:lnSpc>
                <a:spcPts val="2102"/>
              </a:lnSpc>
            </a:pPr>
            <a:r>
              <a:rPr lang="ja-JP" altLang="en-US" dirty="0">
                <a:latin typeface="Meiryo UI" panose="020B0604030504040204" pitchFamily="50" charset="-128"/>
                <a:ea typeface="Meiryo UI" panose="020B0604030504040204" pitchFamily="50" charset="-128"/>
              </a:rPr>
              <a:t>である。</a:t>
            </a:r>
            <a:endParaRPr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260659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5038" y="944563"/>
            <a:ext cx="4887912" cy="3667125"/>
          </a:xfrm>
        </p:spPr>
      </p:sp>
      <p:sp>
        <p:nvSpPr>
          <p:cNvPr id="3" name="ノート プレースホルダー 2"/>
          <p:cNvSpPr>
            <a:spLocks noGrp="1"/>
          </p:cNvSpPr>
          <p:nvPr>
            <p:ph type="body" idx="1"/>
          </p:nvPr>
        </p:nvSpPr>
        <p:spPr>
          <a:xfrm>
            <a:off x="801221" y="4783308"/>
            <a:ext cx="5160246"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地域には、行政や医療だけでなく、地域住民、ボランティアや</a:t>
            </a:r>
            <a:r>
              <a:rPr kumimoji="1" lang="en-US" altLang="ja-JP" dirty="0" smtClean="0">
                <a:latin typeface="Meiryo UI" panose="020B0604030504040204" pitchFamily="50" charset="-128"/>
                <a:ea typeface="Meiryo UI" panose="020B0604030504040204" pitchFamily="50" charset="-128"/>
              </a:rPr>
              <a:t>NPO</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高齢者の生活を支えるための企業や業者など、様々な仕組みがある。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近年では、認知症カフェという認知症</a:t>
            </a:r>
            <a:r>
              <a:rPr lang="ja-JP" altLang="en-US" dirty="0" smtClean="0">
                <a:latin typeface="Meiryo UI" panose="020B0604030504040204" pitchFamily="50" charset="-128"/>
                <a:ea typeface="Meiryo UI" panose="020B0604030504040204" pitchFamily="50" charset="-128"/>
              </a:rPr>
              <a:t>の人やその家族、地域の人、専門職らがともに集う場もあり、国家戦略の「新オレンジプラン」でも普及が推奨されている。</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デイサービスの前段階として利用している認知症患者や介護の話をする家族が集い、実施主体や形態も常設から定期開催など様々である。</a:t>
            </a:r>
            <a:endParaRPr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その他にも、地域住民による見守りや市区町村による独自のサービスなど様々あり、</a:t>
            </a:r>
            <a:r>
              <a:rPr kumimoji="1" lang="ja-JP" altLang="en-US" dirty="0" smtClean="0">
                <a:latin typeface="Meiryo UI" panose="020B0604030504040204" pitchFamily="50" charset="-128"/>
                <a:ea typeface="Meiryo UI" panose="020B0604030504040204" pitchFamily="50" charset="-128"/>
              </a:rPr>
              <a:t>多職種連携がスムーズに機能するように、地域連携会議などが行われているところもある。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9395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 1"/>
          <p:cNvSpPr>
            <a:spLocks noGrp="1" noRot="1" noChangeAspect="1" noTextEdit="1"/>
          </p:cNvSpPr>
          <p:nvPr>
            <p:ph type="sldImg"/>
          </p:nvPr>
        </p:nvSpPr>
        <p:spPr bwMode="auto">
          <a:xfrm>
            <a:off x="911225" y="958850"/>
            <a:ext cx="4870450" cy="3652838"/>
          </a:xfrm>
          <a:noFill/>
          <a:ln>
            <a:solidFill>
              <a:srgbClr val="000000"/>
            </a:solidFill>
            <a:miter lim="800000"/>
            <a:headEnd/>
            <a:tailEnd/>
          </a:ln>
        </p:spPr>
      </p:sp>
      <p:sp>
        <p:nvSpPr>
          <p:cNvPr id="52226" name="ノート プレースホルダ 2"/>
          <p:cNvSpPr>
            <a:spLocks noGrp="1"/>
          </p:cNvSpPr>
          <p:nvPr>
            <p:ph type="body" idx="1"/>
          </p:nvPr>
        </p:nvSpPr>
        <p:spPr bwMode="auto">
          <a:xfrm>
            <a:off x="680721" y="4783308"/>
            <a:ext cx="5357052" cy="3913614"/>
          </a:xfrm>
          <a:noFill/>
        </p:spPr>
        <p:txBody>
          <a:bodyPr wrap="square" numCol="1" anchor="t" anchorCtr="0" compatLnSpc="1">
            <a:prstTxWarp prst="textNoShape">
              <a:avLst/>
            </a:prstTxWarp>
          </a:bodyPr>
          <a:lstStyle/>
          <a:p>
            <a:pPr>
              <a:lnSpc>
                <a:spcPts val="2102"/>
              </a:lnSpc>
            </a:pPr>
            <a:r>
              <a:rPr lang="ja-JP" altLang="en-US" dirty="0" smtClean="0">
                <a:latin typeface="Meiryo UI" panose="020B0604030504040204" pitchFamily="50" charset="-128"/>
                <a:ea typeface="Meiryo UI" panose="020B0604030504040204" pitchFamily="50" charset="-128"/>
              </a:rPr>
              <a:t>  在宅療養のコーディネーターであるケアマネジャー、在宅医、病院主治医、訪問看護師、リハビリ専門職、薬剤師、管理栄養士、医療ソーシャルワーカー、保健師</a:t>
            </a:r>
            <a:r>
              <a:rPr kumimoji="1" lang="ja-JP" altLang="en-US" dirty="0" smtClean="0">
                <a:latin typeface="Meiryo UI" panose="020B0604030504040204" pitchFamily="50" charset="-128"/>
                <a:ea typeface="Meiryo UI" panose="020B0604030504040204" pitchFamily="50" charset="-128"/>
              </a:rPr>
              <a:t>、行政や医療だけでなく、地域住民、ボランティアや</a:t>
            </a:r>
            <a:r>
              <a:rPr kumimoji="1" lang="en-US" altLang="ja-JP" dirty="0" smtClean="0">
                <a:latin typeface="Meiryo UI" panose="020B0604030504040204" pitchFamily="50" charset="-128"/>
                <a:ea typeface="Meiryo UI" panose="020B0604030504040204" pitchFamily="50" charset="-128"/>
              </a:rPr>
              <a:t>NPO</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高齢者の生活を支えるための企業や業者など様々な仕組みがある。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smtClean="0">
                <a:latin typeface="Meiryo UI" panose="020B0604030504040204" pitchFamily="50" charset="-128"/>
                <a:ea typeface="Meiryo UI" panose="020B0604030504040204" pitchFamily="50" charset="-128"/>
              </a:rPr>
              <a:t>  フォーマル、インフォーマルを問わず、在宅では医療・介護・福祉・行政が連携し一緒に支援することが可能だということを理解しておくことは重要である。</a:t>
            </a:r>
          </a:p>
        </p:txBody>
      </p:sp>
      <p:sp>
        <p:nvSpPr>
          <p:cNvPr id="3" name="ヘッダー プレースホルダー 2"/>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297629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958850"/>
            <a:ext cx="4830762" cy="3624263"/>
          </a:xfrm>
        </p:spPr>
      </p:sp>
      <p:sp>
        <p:nvSpPr>
          <p:cNvPr id="3" name="ノート プレースホルダー 2"/>
          <p:cNvSpPr>
            <a:spLocks noGrp="1"/>
          </p:cNvSpPr>
          <p:nvPr>
            <p:ph type="body" idx="1"/>
          </p:nvPr>
        </p:nvSpPr>
        <p:spPr>
          <a:xfrm>
            <a:off x="848913" y="4783308"/>
            <a:ext cx="5207938" cy="3913614"/>
          </a:xfrm>
        </p:spPr>
        <p:txBody>
          <a:bodyPr/>
          <a:lstStyle/>
          <a:p>
            <a:pPr>
              <a:lnSpc>
                <a:spcPts val="2029"/>
              </a:lnSpc>
            </a:pPr>
            <a:r>
              <a:rPr lang="ja-JP" altLang="en-US" dirty="0">
                <a:latin typeface="Meiryo UI" panose="020B0604030504040204" pitchFamily="50" charset="-128"/>
                <a:ea typeface="Meiryo UI" panose="020B0604030504040204" pitchFamily="50" charset="-128"/>
              </a:rPr>
              <a:t>　地域にふさわしいバランスのとれた医療機能の分化のために、</a:t>
            </a:r>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年度より、病床機能報告が始まっている。</a:t>
            </a:r>
          </a:p>
          <a:p>
            <a:pPr>
              <a:lnSpc>
                <a:spcPts val="2029"/>
              </a:lnSpc>
            </a:pPr>
            <a:r>
              <a:rPr lang="ja-JP" altLang="en-US" dirty="0">
                <a:latin typeface="Meiryo UI" panose="020B0604030504040204" pitchFamily="50" charset="-128"/>
                <a:ea typeface="Meiryo UI" panose="020B0604030504040204" pitchFamily="50" charset="-128"/>
              </a:rPr>
              <a:t>  二次医療圏等ごとの各医療機能の将来の必要量を含め、その地域にふさわしいバランスのとれた医療機能の分化と連携を適切に推進するために、都道府県は、地域医療のビジョン（地域医療ビジョン）を策定している。 </a:t>
            </a:r>
          </a:p>
          <a:p>
            <a:pPr>
              <a:lnSpc>
                <a:spcPts val="2029"/>
              </a:lnSpc>
            </a:pPr>
            <a:r>
              <a:rPr lang="ja-JP" altLang="en-US" dirty="0">
                <a:latin typeface="Meiryo UI" panose="020B0604030504040204" pitchFamily="50" charset="-128"/>
                <a:ea typeface="Meiryo UI" panose="020B0604030504040204" pitchFamily="50" charset="-128"/>
              </a:rPr>
              <a:t>  その中で</a:t>
            </a:r>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年の診療報酬の改定により、地域包括ケア病棟が新設され、急性期治療を経過した患者および在宅において療養を行って いる患者等の受け入れ並びに患者の在宅復帰支援等を行う機能を有している。</a:t>
            </a:r>
          </a:p>
          <a:p>
            <a:pPr>
              <a:lnSpc>
                <a:spcPts val="2029"/>
              </a:lnSpc>
            </a:pPr>
            <a:r>
              <a:rPr lang="ja-JP" altLang="en-US" dirty="0">
                <a:latin typeface="Meiryo UI" panose="020B0604030504040204" pitchFamily="50" charset="-128"/>
                <a:ea typeface="Meiryo UI" panose="020B0604030504040204" pitchFamily="50" charset="-128"/>
              </a:rPr>
              <a:t>  包括診療で、急性期病院から、在宅復帰を目指す医療機関として、今後認知症患者の受け入れのひとつとなることも考えられる。</a:t>
            </a: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658207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987425"/>
            <a:ext cx="4846637" cy="3636963"/>
          </a:xfrm>
        </p:spPr>
      </p:sp>
      <p:sp>
        <p:nvSpPr>
          <p:cNvPr id="3" name="ノート プレースホルダー 2"/>
          <p:cNvSpPr>
            <a:spLocks noGrp="1"/>
          </p:cNvSpPr>
          <p:nvPr>
            <p:ph type="body" idx="1"/>
          </p:nvPr>
        </p:nvSpPr>
        <p:spPr>
          <a:xfrm>
            <a:off x="858451" y="4783308"/>
            <a:ext cx="5112554"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従来からある介護・療養施設には、生活施設、医療施設、介護保険適応、一部介護保険適応など様々な形態がある。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また、医療の提供方法にも違いがあり、医療依存度の高い認知症患者の受け入れや認知症対応、看取りの体制についてなど確認が必要である。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利用料金についても介護保険の一割負担以外にかかる自費の部分があり、施設ごとに確認が必要である。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1276598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958850"/>
            <a:ext cx="4849813" cy="3638550"/>
          </a:xfrm>
        </p:spPr>
      </p:sp>
      <p:sp>
        <p:nvSpPr>
          <p:cNvPr id="4" name="ヘッダー プレースホルダー 3"/>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05080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4250" y="915988"/>
            <a:ext cx="4867275" cy="3651250"/>
          </a:xfrm>
        </p:spPr>
      </p:sp>
      <p:sp>
        <p:nvSpPr>
          <p:cNvPr id="3" name="ノート プレースホルダー 2"/>
          <p:cNvSpPr>
            <a:spLocks noGrp="1"/>
          </p:cNvSpPr>
          <p:nvPr>
            <p:ph type="body" idx="1"/>
          </p:nvPr>
        </p:nvSpPr>
        <p:spPr>
          <a:xfrm>
            <a:off x="838597" y="4825402"/>
            <a:ext cx="5013344"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入院は、医療者にとっては日常的なことと思えても、患者・家族にとっては非日常的である。</a:t>
            </a:r>
            <a:endParaRPr lang="en-US" altLang="ja-JP" dirty="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入院当初は、急性期にあり、身体・精神的に悪化している状態である。身体疾患やせん妄により、それまでできていたことが出来なくなる、身体疾患による苦痛や環境変化により、新たな</a:t>
            </a:r>
            <a:r>
              <a:rPr kumimoji="1" lang="en-US" altLang="ja-JP" dirty="0" smtClean="0">
                <a:latin typeface="Meiryo UI" panose="020B0604030504040204" pitchFamily="50" charset="-128"/>
                <a:ea typeface="Meiryo UI" panose="020B0604030504040204" pitchFamily="50" charset="-128"/>
              </a:rPr>
              <a:t>BPSD</a:t>
            </a:r>
            <a:r>
              <a:rPr kumimoji="1" lang="ja-JP" altLang="en-US" dirty="0" smtClean="0">
                <a:latin typeface="Meiryo UI" panose="020B0604030504040204" pitchFamily="50" charset="-128"/>
                <a:ea typeface="Meiryo UI" panose="020B0604030504040204" pitchFamily="50" charset="-128"/>
              </a:rPr>
              <a:t>やせん妄が出現し、認知症が進行したと思われることがある。その症状の対応に困難をきたし、適切な治療がなされないことがある。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そのため、認知症の症状の要因を見極め、適切な治療・看護を提供、また、悪化を予防し、</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の低下を最小限にすることを念頭において、退院に向けて支援・調整していくことが重要となる。</a:t>
            </a:r>
            <a:endParaRPr kumimoji="1" lang="en-US" altLang="ja-JP" dirty="0" smtClean="0">
              <a:latin typeface="Meiryo UI" panose="020B0604030504040204" pitchFamily="50" charset="-128"/>
              <a:ea typeface="Meiryo UI" panose="020B0604030504040204" pitchFamily="50" charset="-128"/>
            </a:endParaRPr>
          </a:p>
          <a:p>
            <a:pPr>
              <a:lnSpc>
                <a:spcPts val="2102"/>
              </a:lnSpc>
            </a:pP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2423039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973138"/>
            <a:ext cx="4830762" cy="3624262"/>
          </a:xfrm>
        </p:spPr>
      </p:sp>
      <p:sp>
        <p:nvSpPr>
          <p:cNvPr id="3" name="ノート プレースホルダー 2"/>
          <p:cNvSpPr>
            <a:spLocks noGrp="1"/>
          </p:cNvSpPr>
          <p:nvPr>
            <p:ph type="body" idx="1"/>
          </p:nvPr>
        </p:nvSpPr>
        <p:spPr>
          <a:xfrm>
            <a:off x="839374" y="4783308"/>
            <a:ext cx="5169784" cy="3913614"/>
          </a:xfrm>
        </p:spPr>
        <p:txBody>
          <a:bodyPr/>
          <a:lstStyle/>
          <a:p>
            <a:pPr>
              <a:lnSpc>
                <a:spcPts val="2102"/>
              </a:lnSpc>
            </a:pPr>
            <a:r>
              <a:rPr lang="ja-JP" altLang="en-US" dirty="0">
                <a:latin typeface="Meiryo UI" panose="020B0604030504040204" pitchFamily="50" charset="-128"/>
                <a:ea typeface="Meiryo UI" panose="020B0604030504040204" pitchFamily="50" charset="-128"/>
              </a:rPr>
              <a:t>　地域では、認知症の疑いからその症状に応じて、いつ・どこで・どのような医療・介護サービスが受けられるのか</a:t>
            </a:r>
            <a:r>
              <a:rPr lang="ja-JP" altLang="en-US" dirty="0" smtClean="0">
                <a:latin typeface="Meiryo UI" panose="020B0604030504040204" pitchFamily="50" charset="-128"/>
                <a:ea typeface="Meiryo UI" panose="020B0604030504040204" pitchFamily="50" charset="-128"/>
              </a:rPr>
              <a:t>、地域</a:t>
            </a:r>
            <a:r>
              <a:rPr lang="ja-JP" altLang="en-US" dirty="0">
                <a:latin typeface="Meiryo UI" panose="020B0604030504040204" pitchFamily="50" charset="-128"/>
                <a:ea typeface="Meiryo UI" panose="020B0604030504040204" pitchFamily="50" charset="-128"/>
              </a:rPr>
              <a:t>包括支援センターが中心となり、認知症ケアパスを作成し・配布しているところが増加している。</a:t>
            </a:r>
          </a:p>
          <a:p>
            <a:pPr>
              <a:lnSpc>
                <a:spcPts val="2102"/>
              </a:lnSpc>
            </a:pPr>
            <a:r>
              <a:rPr lang="ja-JP" altLang="en-US" dirty="0">
                <a:latin typeface="Meiryo UI" panose="020B0604030504040204" pitchFamily="50" charset="-128"/>
                <a:ea typeface="Meiryo UI" panose="020B0604030504040204" pitchFamily="50" charset="-128"/>
              </a:rPr>
              <a:t>  地域独自のサービスを含めて具体的に作成されており、インターネットからでも閲覧が可能であり、自施設の地域や患者の居住地域の認知症ケアパスを、患者家族の相談に活用することが出来る。</a:t>
            </a: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89903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930275"/>
            <a:ext cx="4889500" cy="3667125"/>
          </a:xfrm>
        </p:spPr>
      </p:sp>
      <p:sp>
        <p:nvSpPr>
          <p:cNvPr id="3" name="ノート プレースホルダー 2"/>
          <p:cNvSpPr>
            <a:spLocks noGrp="1"/>
          </p:cNvSpPr>
          <p:nvPr>
            <p:ph type="body" idx="1"/>
          </p:nvPr>
        </p:nvSpPr>
        <p:spPr>
          <a:xfrm>
            <a:off x="859648" y="4741211"/>
            <a:ext cx="5265945"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認知症患者の退院支援には、なぜ情報が重要か。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認知症患者の退院の目標が、入院前の状態に戻ることであるため、身体疾患や環境の変化により変化する以前の本人の状態を入院早期から把握するためである。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また、身体疾患などさまざまな要因から、本来できることもできなくなっている可能性もあり、本来の認知症患者の可能性を低く見すぎてしまう可能性がある。入院時には、その原因となる症状の対応に追われることが多く、退院支援に必要な情報が十分に収集できていない現状がある。</a:t>
            </a:r>
            <a:endParaRPr lang="en-US" altLang="ja-JP" dirty="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そのため、認知症患者の退院支援・調整について、それらの情報を早期に収集し、入院時からチームで検討していくことを根付かせていく必要がある。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08603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887413"/>
            <a:ext cx="4927600" cy="3695700"/>
          </a:xfrm>
        </p:spPr>
      </p:sp>
      <p:sp>
        <p:nvSpPr>
          <p:cNvPr id="3" name="ノート プレースホルダー 2"/>
          <p:cNvSpPr>
            <a:spLocks noGrp="1"/>
          </p:cNvSpPr>
          <p:nvPr>
            <p:ph type="body" idx="1"/>
          </p:nvPr>
        </p:nvSpPr>
        <p:spPr>
          <a:xfrm>
            <a:off x="926206" y="4783308"/>
            <a:ext cx="4936259" cy="3913614"/>
          </a:xfrm>
        </p:spPr>
        <p:txBody>
          <a:bodyPr/>
          <a:lstStyle/>
          <a:p>
            <a:pPr>
              <a:lnSpc>
                <a:spcPts val="2102"/>
              </a:lnSpc>
            </a:pPr>
            <a:r>
              <a:rPr kumimoji="1" lang="ja-JP" altLang="en-US" dirty="0" smtClean="0">
                <a:latin typeface="Meiryo UI" panose="020B0604030504040204" pitchFamily="50" charset="-128"/>
                <a:ea typeface="Meiryo UI" panose="020B0604030504040204" pitchFamily="50" charset="-128"/>
              </a:rPr>
              <a:t>  認知症患者の退院の目標を達成するためには、入院前の生活に戻る、という退院後のイメージ、つまり、入院前の生活から今回の入院で起こることを予測し、退院後のイメージを持つ必要がある。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もっとも、入院時から退院後のイメージを入院時から持つことは困難と考える。そのため、入院前の状況を入院時にできるだけ詳細に情報収集する。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入院時は、身体疾患や環境変化により症状が悪化しているため、その時の状態だけで決めつけないことが重要である。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61820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874713"/>
            <a:ext cx="4908550" cy="3681412"/>
          </a:xfrm>
        </p:spPr>
      </p:sp>
      <p:sp>
        <p:nvSpPr>
          <p:cNvPr id="3" name="ノート プレースホルダー 2"/>
          <p:cNvSpPr>
            <a:spLocks noGrp="1"/>
          </p:cNvSpPr>
          <p:nvPr>
            <p:ph type="body" idx="1"/>
          </p:nvPr>
        </p:nvSpPr>
        <p:spPr>
          <a:xfrm>
            <a:off x="863058" y="4783305"/>
            <a:ext cx="5094135" cy="4431711"/>
          </a:xfrm>
        </p:spPr>
        <p:txBody>
          <a:bodyPr/>
          <a:lstStyle/>
          <a:p>
            <a:pPr>
              <a:lnSpc>
                <a:spcPts val="2102"/>
              </a:lnSpc>
            </a:pPr>
            <a:r>
              <a:rPr kumimoji="1" lang="ja-JP" altLang="en-US" b="1" dirty="0" smtClean="0">
                <a:latin typeface="Meiryo UI" panose="020B0604030504040204" pitchFamily="50" charset="-128"/>
                <a:ea typeface="Meiryo UI" panose="020B0604030504040204" pitchFamily="50" charset="-128"/>
              </a:rPr>
              <a:t>①入院前の生活状況</a:t>
            </a:r>
            <a:endParaRPr kumimoji="1" lang="en-US" altLang="ja-JP" b="1"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誰と、どこで生活をしていたのか、介護サービスの利用や近隣との付き合い、または、安否確認などをされる機会はあったのかなど詳細を聞く。また、本人には</a:t>
            </a:r>
            <a:r>
              <a:rPr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病気についてどのように説明されているのか、病気をどのように理解しているのか、本人なりの理解を把握する必要がある。さらに、生活する上で誰かの支援を受けることにどのような思いがあったのかなどを情報収集することで、どのような退院支援・調整に向けて支援体制を構築することが必要なのか、そのための情報を誰から収集する必要があるのかを把握することが出来る。</a:t>
            </a:r>
            <a:endParaRPr kumimoji="1" lang="en-US" altLang="ja-JP" dirty="0" smtClean="0">
              <a:latin typeface="Meiryo UI" panose="020B0604030504040204" pitchFamily="50" charset="-128"/>
              <a:ea typeface="Meiryo UI" panose="020B0604030504040204" pitchFamily="50" charset="-128"/>
            </a:endParaRPr>
          </a:p>
          <a:p>
            <a:pPr defTabSz="915555">
              <a:lnSpc>
                <a:spcPts val="2102"/>
              </a:lnSpc>
              <a:defRPr/>
            </a:pPr>
            <a:r>
              <a:rPr kumimoji="1" lang="ja-JP" altLang="en-US" b="1" dirty="0" smtClean="0">
                <a:latin typeface="Meiryo UI" panose="020B0604030504040204" pitchFamily="50" charset="-128"/>
                <a:ea typeface="Meiryo UI" panose="020B0604030504040204" pitchFamily="50" charset="-128"/>
              </a:rPr>
              <a:t>②介護認定</a:t>
            </a:r>
            <a:endParaRPr kumimoji="1" lang="en-US" altLang="ja-JP" b="1" dirty="0" smtClean="0">
              <a:latin typeface="Meiryo UI" panose="020B0604030504040204" pitchFamily="50" charset="-128"/>
              <a:ea typeface="Meiryo UI" panose="020B0604030504040204" pitchFamily="50" charset="-128"/>
            </a:endParaRPr>
          </a:p>
          <a:p>
            <a:pPr defTabSz="915555">
              <a:lnSpc>
                <a:spcPts val="2102"/>
              </a:lnSpc>
              <a:defRPr/>
            </a:pPr>
            <a:r>
              <a:rPr kumimoji="1" lang="ja-JP" altLang="en-US" dirty="0" smtClean="0">
                <a:latin typeface="Meiryo UI" panose="020B0604030504040204" pitchFamily="50" charset="-128"/>
                <a:ea typeface="Meiryo UI" panose="020B0604030504040204" pitchFamily="50" charset="-128"/>
              </a:rPr>
              <a:t>  退院後にサービス利用の開始・追加・変更するなど、在宅生活支援体制を早期から整えるために確認する。既に申請されて在宅生活でサービスを利用していれば、入院時からケアマネジャーを確認し、必要であれば情報収集をする。申請されていなければ、介護の必要性および申請のタイミングを検討する。介護認定がされていないことから、サービスにつながらずに、退院に支障が及ばない</a:t>
            </a:r>
            <a:r>
              <a:rPr lang="ja-JP" altLang="en-US" dirty="0">
                <a:latin typeface="Meiryo UI" panose="020B0604030504040204" pitchFamily="50" charset="-128"/>
                <a:ea typeface="Meiryo UI" panose="020B0604030504040204" pitchFamily="50" charset="-128"/>
              </a:rPr>
              <a:t>よう</a:t>
            </a:r>
            <a:r>
              <a:rPr lang="ja-JP" altLang="en-US" dirty="0" smtClean="0">
                <a:latin typeface="Meiryo UI" panose="020B0604030504040204" pitchFamily="50" charset="-128"/>
                <a:ea typeface="Meiryo UI" panose="020B0604030504040204" pitchFamily="50" charset="-128"/>
              </a:rPr>
              <a:t>に他の制度で支援できないかも含めて検討する。</a:t>
            </a:r>
            <a:endParaRPr kumimoji="1" lang="en-US" altLang="ja-JP" dirty="0" smtClean="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99319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930275"/>
            <a:ext cx="4906962" cy="3681413"/>
          </a:xfrm>
        </p:spPr>
      </p:sp>
      <p:sp>
        <p:nvSpPr>
          <p:cNvPr id="3" name="ノート プレースホルダー 2"/>
          <p:cNvSpPr>
            <a:spLocks noGrp="1"/>
          </p:cNvSpPr>
          <p:nvPr>
            <p:ph type="body" idx="1"/>
          </p:nvPr>
        </p:nvSpPr>
        <p:spPr>
          <a:xfrm>
            <a:off x="873581" y="4783307"/>
            <a:ext cx="4978360" cy="4155115"/>
          </a:xfrm>
        </p:spPr>
        <p:txBody>
          <a:bodyPr/>
          <a:lstStyle/>
          <a:p>
            <a:pPr>
              <a:lnSpc>
                <a:spcPts val="2102"/>
              </a:lnSpc>
            </a:pPr>
            <a:r>
              <a:rPr kumimoji="1" lang="ja-JP" altLang="en-US" b="1" dirty="0" smtClean="0">
                <a:latin typeface="Meiryo UI" panose="020B0604030504040204" pitchFamily="50" charset="-128"/>
                <a:ea typeface="Meiryo UI" panose="020B0604030504040204" pitchFamily="50" charset="-128"/>
              </a:rPr>
              <a:t>③できる能力と支援の必要性</a:t>
            </a:r>
            <a:endParaRPr lang="en-US" altLang="ja-JP" b="1" dirty="0">
              <a:latin typeface="Meiryo UI" panose="020B0604030504040204" pitchFamily="50" charset="-128"/>
              <a:ea typeface="Meiryo UI" panose="020B0604030504040204" pitchFamily="50" charset="-128"/>
            </a:endParaRPr>
          </a:p>
          <a:p>
            <a:pPr>
              <a:lnSpc>
                <a:spcPts val="2102"/>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」は、認知機能障害があっても、どのように自己の能力発揮して暮らしていたのか、また、どのようなところに支援が必要であったのか、詳細に聞く必要がある。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kumimoji="1" lang="ja-JP" altLang="en-US" dirty="0" smtClean="0">
                <a:latin typeface="Meiryo UI" panose="020B0604030504040204" pitchFamily="50" charset="-128"/>
                <a:ea typeface="Meiryo UI" panose="020B0604030504040204" pitchFamily="50" charset="-128"/>
              </a:rPr>
              <a:t>　その状況から入院治療後は、どのような</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が低下することが予測がされるのか、退院後も改善する可能性があるのか、リハビリの早期介入と自宅でのリハビリの継続についても考える。</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IADL</a:t>
            </a:r>
            <a:r>
              <a:rPr kumimoji="1" lang="ja-JP" altLang="en-US" dirty="0" smtClean="0">
                <a:latin typeface="Meiryo UI" panose="020B0604030504040204" pitchFamily="50" charset="-128"/>
                <a:ea typeface="Meiryo UI" panose="020B0604030504040204" pitchFamily="50" charset="-128"/>
              </a:rPr>
              <a:t>」は、独居機能の評価ともいわれており、独居の高齢者に関しては重要な情報である。特に買い物に困難があるという報告がある。また、医療依存の高い高齢者が少しでも長く在宅生活を継続するには服薬管理は重要である。入院という環境では、</a:t>
            </a:r>
            <a:r>
              <a:rPr kumimoji="1" lang="en-US" altLang="ja-JP" dirty="0" smtClean="0">
                <a:latin typeface="Meiryo UI" panose="020B0604030504040204" pitchFamily="50" charset="-128"/>
                <a:ea typeface="Meiryo UI" panose="020B0604030504040204" pitchFamily="50" charset="-128"/>
              </a:rPr>
              <a:t>24</a:t>
            </a:r>
            <a:r>
              <a:rPr kumimoji="1" lang="ja-JP" altLang="en-US" dirty="0" smtClean="0">
                <a:latin typeface="Meiryo UI" panose="020B0604030504040204" pitchFamily="50" charset="-128"/>
                <a:ea typeface="Meiryo UI" panose="020B0604030504040204" pitchFamily="50" charset="-128"/>
              </a:rPr>
              <a:t>時間支援を受けておりできることが多くあるが、在宅では常に誰かがそばにいるわけではない。</a:t>
            </a:r>
            <a:endParaRPr kumimoji="1" lang="en-US" altLang="ja-JP" dirty="0" smtClean="0">
              <a:latin typeface="Meiryo UI" panose="020B0604030504040204" pitchFamily="50" charset="-128"/>
              <a:ea typeface="Meiryo UI" panose="020B0604030504040204" pitchFamily="50" charset="-128"/>
            </a:endParaRPr>
          </a:p>
          <a:p>
            <a:pPr>
              <a:lnSpc>
                <a:spcPts val="2102"/>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そのため、</a:t>
            </a:r>
            <a:r>
              <a:rPr kumimoji="1" lang="ja-JP" altLang="en-US" dirty="0" smtClean="0">
                <a:latin typeface="Meiryo UI" panose="020B0604030504040204" pitchFamily="50" charset="-128"/>
                <a:ea typeface="Meiryo UI" panose="020B0604030504040204" pitchFamily="50" charset="-128"/>
              </a:rPr>
              <a:t>どのように支援を受けて管理していたのか把握しておく必要がある。その他にも、金銭管理</a:t>
            </a:r>
            <a:r>
              <a:rPr lang="ja-JP" altLang="en-US" dirty="0" smtClean="0">
                <a:latin typeface="Meiryo UI" panose="020B0604030504040204" pitchFamily="50" charset="-128"/>
                <a:ea typeface="Meiryo UI" panose="020B0604030504040204" pitchFamily="50" charset="-128"/>
              </a:rPr>
              <a:t>や緊急時の連絡ができるかなど、生活に必要な機能を把握しておく必要がある。</a:t>
            </a:r>
            <a:endParaRPr kumimoji="1" lang="ja-JP" altLang="en-US" dirty="0">
              <a:latin typeface="Meiryo UI" panose="020B0604030504040204" pitchFamily="50" charset="-128"/>
              <a:ea typeface="Meiryo UI" panose="020B0604030504040204" pitchFamily="50" charset="-128"/>
            </a:endParaRPr>
          </a:p>
        </p:txBody>
      </p:sp>
      <p:sp>
        <p:nvSpPr>
          <p:cNvPr id="5" name="ヘッダー プレースホルダー 4"/>
          <p:cNvSpPr>
            <a:spLocks noGrp="1"/>
          </p:cNvSpPr>
          <p:nvPr>
            <p:ph type="hdr" sz="quarter" idx="10"/>
          </p:nvPr>
        </p:nvSpPr>
        <p:spPr/>
        <p:txBody>
          <a:bodyPr/>
          <a:lstStyle/>
          <a:p>
            <a:r>
              <a:rPr kumimoji="1" lang="zh-TW" altLang="en-US" smtClean="0"/>
              <a:t>２対応力向上編（３）地域連携</a:t>
            </a:r>
            <a:endParaRPr kumimoji="1" lang="ja-JP" altLang="en-US"/>
          </a:p>
        </p:txBody>
      </p:sp>
    </p:spTree>
    <p:extLst>
      <p:ext uri="{BB962C8B-B14F-4D97-AF65-F5344CB8AC3E}">
        <p14:creationId xmlns:p14="http://schemas.microsoft.com/office/powerpoint/2010/main" val="388604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107EBD-C3D9-4170-A247-070A19BFE9D8}" type="datetime1">
              <a:rPr kumimoji="1" lang="ja-JP" altLang="en-US" smtClean="0"/>
              <a:t>2016/11/21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20375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1C6F9C-827D-4420-983D-17B2F4954BD7}" type="datetime1">
              <a:rPr kumimoji="1" lang="ja-JP" altLang="en-US" smtClean="0"/>
              <a:t>2016/11/21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4277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FB8816-392F-4165-AD9B-942C3AF7446A}" type="datetime1">
              <a:rPr kumimoji="1" lang="ja-JP" altLang="en-US" smtClean="0"/>
              <a:t>2016/11/21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211220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A2778C-62C3-479F-A89C-A93EE75B3084}" type="datetime1">
              <a:rPr kumimoji="1" lang="ja-JP" altLang="en-US" smtClean="0"/>
              <a:t>2016/11/21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59047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14D0E4-2596-4E69-9627-93D560C822CE}" type="datetime1">
              <a:rPr kumimoji="1" lang="ja-JP" altLang="en-US" smtClean="0"/>
              <a:t>2016/11/21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55652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8D109E5-E0B0-45F3-A664-9F5B440E1322}" type="datetime1">
              <a:rPr kumimoji="1" lang="ja-JP" altLang="en-US" smtClean="0"/>
              <a:t>2016/11/21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76712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9EFAC7-4ABB-4608-B113-4C68E08E94C9}" type="datetime1">
              <a:rPr kumimoji="1" lang="ja-JP" altLang="en-US" smtClean="0"/>
              <a:t>2016/11/21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56509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3AD94ED-B742-43A7-BB91-79A1E3C857AA}" type="datetime1">
              <a:rPr kumimoji="1" lang="ja-JP" altLang="en-US" smtClean="0"/>
              <a:t>2016/11/21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11022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35002B6-0DAE-4A73-9D38-CD6448E341A3}" type="datetime1">
              <a:rPr kumimoji="1" lang="ja-JP" altLang="en-US" smtClean="0"/>
              <a:t>2016/11/21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2288614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8695549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1D2D2F5-2C01-4E76-9C95-19F2A738024E}" type="datetime1">
              <a:rPr kumimoji="1" lang="ja-JP" altLang="en-US" smtClean="0"/>
              <a:t>2016/11/21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2204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C92995-BBFC-41E2-9FF1-365FB92DE718}" type="datetime1">
              <a:rPr kumimoji="1" lang="ja-JP" altLang="en-US" smtClean="0"/>
              <a:t>2016/11/21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224260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C07E74-231D-4116-960E-D4EE18A57BC3}" type="datetime1">
              <a:rPr kumimoji="1" lang="ja-JP" altLang="en-US" smtClean="0"/>
              <a:t>2016/11/21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448672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AABBB4-2747-4E9E-B417-061223A39BD0}" type="datetime1">
              <a:rPr kumimoji="1" lang="ja-JP" altLang="en-US" smtClean="0"/>
              <a:t>2016/11/21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1767034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1A86265-E597-44D6-8146-101764CFFDB4}" type="datetime1">
              <a:rPr kumimoji="1" lang="ja-JP" altLang="en-US" smtClean="0"/>
              <a:t>2016/11/21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1093314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4ACED6-C1C6-46AB-93A5-A5088FC9CEB2}" type="datetime1">
              <a:rPr kumimoji="1" lang="ja-JP" altLang="en-US" smtClean="0"/>
              <a:t>2016/11/21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182293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106322C-996C-4E87-A54D-CB23E5DBA1D5}" type="datetime1">
              <a:rPr kumimoji="1" lang="ja-JP" altLang="en-US" smtClean="0"/>
              <a:t>2016/11/21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187629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3F42329-B69B-4D4A-9B19-9077A359FCCA}" type="datetime1">
              <a:rPr kumimoji="1" lang="ja-JP" altLang="en-US" smtClean="0"/>
              <a:t>2016/11/21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95489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8DAC6B9-D51E-4267-B31B-2EE1AF506F58}" type="datetime1">
              <a:rPr kumimoji="1" lang="ja-JP" altLang="en-US" smtClean="0"/>
              <a:t>2016/11/21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401720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55413CB-E549-46B3-97AA-84019C94AF28}" type="datetime1">
              <a:rPr kumimoji="1" lang="ja-JP" altLang="en-US" smtClean="0"/>
              <a:t>2016/11/21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47382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33E780-7DF2-4CF3-8474-317042E22577}" type="datetime1">
              <a:rPr kumimoji="1" lang="ja-JP" altLang="en-US" smtClean="0"/>
              <a:t>2016/11/21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325822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465B61-5ED8-4D9A-B838-24217AC97801}" type="datetime1">
              <a:rPr kumimoji="1" lang="ja-JP" altLang="en-US" smtClean="0"/>
              <a:t>2016/11/21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58817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C0CB52-AA9E-4FC3-B95C-96E67EAEA244}" type="datetime1">
              <a:rPr kumimoji="1" lang="ja-JP" altLang="en-US" smtClean="0"/>
              <a:t>2016/11/21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309335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03879C-BD27-4851-A368-BE0191AD1ED6}" type="datetime1">
              <a:rPr kumimoji="1" lang="ja-JP" altLang="en-US" smtClean="0"/>
              <a:t>2016/11/21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BC686-74B2-4DCA-B864-E21661696618}" type="slidenum">
              <a:rPr kumimoji="1" lang="ja-JP" altLang="en-US" smtClean="0"/>
              <a:t>‹#›</a:t>
            </a:fld>
            <a:endParaRPr kumimoji="1" lang="ja-JP" altLang="en-US"/>
          </a:p>
        </p:txBody>
      </p:sp>
    </p:spTree>
    <p:extLst>
      <p:ext uri="{BB962C8B-B14F-4D97-AF65-F5344CB8AC3E}">
        <p14:creationId xmlns:p14="http://schemas.microsoft.com/office/powerpoint/2010/main" val="18547582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756EA-13B9-40C2-85E0-C846741FFE0A}" type="datetime1">
              <a:rPr kumimoji="1" lang="ja-JP" altLang="en-US" smtClean="0"/>
              <a:t>2016/11/21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2D8D3-4B0A-40BE-84A4-CC06184FA550}" type="slidenum">
              <a:rPr kumimoji="1" lang="ja-JP" altLang="en-US" smtClean="0"/>
              <a:t>‹#›</a:t>
            </a:fld>
            <a:endParaRPr kumimoji="1" lang="ja-JP" altLang="en-US"/>
          </a:p>
        </p:txBody>
      </p:sp>
    </p:spTree>
    <p:extLst>
      <p:ext uri="{BB962C8B-B14F-4D97-AF65-F5344CB8AC3E}">
        <p14:creationId xmlns:p14="http://schemas.microsoft.com/office/powerpoint/2010/main" val="35264366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0"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56096" y="685055"/>
            <a:ext cx="6068704" cy="551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2400"/>
              </a:spcBef>
            </a:pPr>
            <a:r>
              <a:rPr lang="ja-JP" altLang="en-US"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 </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a:t>
            </a:r>
            <a:r>
              <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400" b="1" i="1" u="sng" dirty="0" smtClean="0">
                <a:solidFill>
                  <a:schemeClr val="tx1">
                    <a:lumMod val="65000"/>
                    <a:lumOff val="35000"/>
                  </a:schemeClr>
                </a:solidFill>
                <a:latin typeface="Meiryo UI" pitchFamily="50" charset="-128"/>
                <a:ea typeface="Meiryo UI" pitchFamily="50" charset="-128"/>
                <a:cs typeface="Meiryo UI" pitchFamily="50" charset="-128"/>
              </a:rPr>
              <a:t>基本知識 編</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180</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分</a:t>
            </a:r>
            <a:r>
              <a:rPr lang="ja-JP" altLang="en-US" sz="2400" b="1" u="sng" dirty="0">
                <a:solidFill>
                  <a:schemeClr val="tx1">
                    <a:lumMod val="65000"/>
                    <a:lumOff val="35000"/>
                  </a:schemeClr>
                </a:solidFill>
                <a:latin typeface="Meiryo UI" pitchFamily="50" charset="-128"/>
                <a:ea typeface="Meiryo UI" pitchFamily="50" charset="-128"/>
                <a:cs typeface="Meiryo UI" pitchFamily="50" charset="-128"/>
              </a:rPr>
              <a:t>）</a:t>
            </a:r>
          </a:p>
          <a:p>
            <a:pPr eaLnBrk="1" hangingPunct="1">
              <a:spcBef>
                <a:spcPts val="2400"/>
              </a:spcBef>
            </a:pPr>
            <a:r>
              <a:rPr lang="ja-JP" altLang="en-US" sz="2400" b="1" u="sng" dirty="0" smtClean="0">
                <a:solidFill>
                  <a:srgbClr val="7455C3"/>
                </a:solidFill>
                <a:latin typeface="Meiryo UI" pitchFamily="50" charset="-128"/>
                <a:ea typeface="Meiryo UI" pitchFamily="50" charset="-128"/>
                <a:cs typeface="Meiryo UI" pitchFamily="50" charset="-128"/>
              </a:rPr>
              <a:t> </a:t>
            </a:r>
            <a:r>
              <a:rPr lang="en-US" altLang="ja-JP" sz="2400" b="1" u="sng" dirty="0" smtClean="0">
                <a:solidFill>
                  <a:srgbClr val="7455C3"/>
                </a:solidFill>
                <a:latin typeface="Trebuchet MS" panose="020B0603020202020204" pitchFamily="34" charset="0"/>
                <a:ea typeface="Meiryo UI" pitchFamily="50" charset="-128"/>
                <a:cs typeface="Meiryo UI" pitchFamily="50" charset="-128"/>
              </a:rPr>
              <a:t>2</a:t>
            </a:r>
            <a:r>
              <a:rPr lang="en-US" altLang="ja-JP" sz="2400" b="1" u="sng" dirty="0" smtClean="0">
                <a:solidFill>
                  <a:srgbClr val="7455C3"/>
                </a:solidFill>
                <a:latin typeface="Meiryo UI" pitchFamily="50" charset="-128"/>
                <a:ea typeface="Meiryo UI" pitchFamily="50" charset="-128"/>
                <a:cs typeface="Meiryo UI" pitchFamily="50" charset="-128"/>
              </a:rPr>
              <a:t>.</a:t>
            </a:r>
            <a:r>
              <a:rPr lang="ja-JP" altLang="en-US" sz="2400" b="1" u="sng" dirty="0" smtClean="0">
                <a:solidFill>
                  <a:srgbClr val="7455C3"/>
                </a:solidFill>
                <a:latin typeface="Meiryo UI" pitchFamily="50" charset="-128"/>
                <a:ea typeface="Meiryo UI" pitchFamily="50" charset="-128"/>
                <a:cs typeface="Meiryo UI" pitchFamily="50" charset="-128"/>
              </a:rPr>
              <a:t> </a:t>
            </a:r>
            <a:r>
              <a:rPr lang="ja-JP" altLang="en-US" sz="2400" b="1" i="1" u="sng" dirty="0" smtClean="0">
                <a:solidFill>
                  <a:srgbClr val="7455C3"/>
                </a:solidFill>
                <a:latin typeface="Meiryo UI" pitchFamily="50" charset="-128"/>
                <a:ea typeface="Meiryo UI" pitchFamily="50" charset="-128"/>
                <a:cs typeface="Meiryo UI" pitchFamily="50" charset="-128"/>
              </a:rPr>
              <a:t>対応力向上</a:t>
            </a:r>
            <a:r>
              <a:rPr lang="ja-JP" altLang="en-US" sz="2400" b="1" i="1" u="sng" dirty="0">
                <a:solidFill>
                  <a:srgbClr val="7455C3"/>
                </a:solidFill>
                <a:latin typeface="Meiryo UI" pitchFamily="50" charset="-128"/>
                <a:ea typeface="Meiryo UI" pitchFamily="50" charset="-128"/>
                <a:cs typeface="Meiryo UI" pitchFamily="50" charset="-128"/>
              </a:rPr>
              <a:t> </a:t>
            </a:r>
            <a:r>
              <a:rPr lang="ja-JP" altLang="en-US" sz="2400" b="1" u="sng" dirty="0" smtClean="0">
                <a:solidFill>
                  <a:srgbClr val="7455C3"/>
                </a:solidFill>
                <a:latin typeface="Meiryo UI" pitchFamily="50" charset="-128"/>
                <a:ea typeface="Meiryo UI" pitchFamily="50" charset="-128"/>
                <a:cs typeface="Meiryo UI" pitchFamily="50" charset="-128"/>
              </a:rPr>
              <a:t>編（</a:t>
            </a:r>
            <a:r>
              <a:rPr lang="en-US" altLang="ja-JP" sz="2400" b="1" u="sng" dirty="0" smtClean="0">
                <a:solidFill>
                  <a:srgbClr val="7455C3"/>
                </a:solidFill>
                <a:latin typeface="Trebuchet MS" panose="020B0603020202020204" pitchFamily="34" charset="0"/>
                <a:ea typeface="Meiryo UI" pitchFamily="50" charset="-128"/>
                <a:cs typeface="Meiryo UI" pitchFamily="50" charset="-128"/>
              </a:rPr>
              <a:t>480</a:t>
            </a:r>
            <a:r>
              <a:rPr lang="ja-JP" altLang="en-US" sz="2100" b="1" u="sng" dirty="0" smtClean="0">
                <a:solidFill>
                  <a:srgbClr val="7455C3"/>
                </a:solidFill>
                <a:latin typeface="Meiryo UI" pitchFamily="50" charset="-128"/>
                <a:ea typeface="Meiryo UI" pitchFamily="50" charset="-128"/>
                <a:cs typeface="Meiryo UI" pitchFamily="50" charset="-128"/>
              </a:rPr>
              <a:t>分</a:t>
            </a:r>
            <a:r>
              <a:rPr lang="ja-JP" altLang="en-US" sz="2400" b="1" u="sng" dirty="0" smtClean="0">
                <a:solidFill>
                  <a:srgbClr val="7455C3"/>
                </a:solidFill>
                <a:latin typeface="Meiryo UI" pitchFamily="50" charset="-128"/>
                <a:ea typeface="Meiryo UI" pitchFamily="50" charset="-128"/>
                <a:cs typeface="Meiryo UI" pitchFamily="50" charset="-128"/>
              </a:rPr>
              <a:t>）</a:t>
            </a:r>
            <a:endParaRPr lang="en-US" altLang="ja-JP" sz="2400" b="1" u="sng" dirty="0" smtClean="0">
              <a:solidFill>
                <a:srgbClr val="7455C3"/>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認知症</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2</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せん妄</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1200"/>
              </a:spcBef>
              <a:spcAft>
                <a:spcPts val="1200"/>
              </a:spcAft>
            </a:pPr>
            <a:r>
              <a:rPr lang="ja-JP" altLang="en-US" sz="3000" b="1" dirty="0" smtClean="0">
                <a:solidFill>
                  <a:srgbClr val="8F62E0"/>
                </a:solidFill>
                <a:latin typeface="Meiryo UI" pitchFamily="50" charset="-128"/>
                <a:ea typeface="Meiryo UI" pitchFamily="50" charset="-128"/>
                <a:cs typeface="Meiryo UI" pitchFamily="50" charset="-128"/>
              </a:rPr>
              <a:t>  </a:t>
            </a:r>
            <a:r>
              <a:rPr lang="en-US" altLang="ja-JP" sz="3000" b="1" dirty="0" smtClean="0">
                <a:solidFill>
                  <a:srgbClr val="7455C3"/>
                </a:solidFill>
                <a:latin typeface="Meiryo UI" pitchFamily="50" charset="-128"/>
                <a:ea typeface="Meiryo UI" pitchFamily="50" charset="-128"/>
                <a:cs typeface="Meiryo UI" pitchFamily="50" charset="-128"/>
              </a:rPr>
              <a:t>(</a:t>
            </a:r>
            <a:r>
              <a:rPr lang="en-US" altLang="ja-JP" sz="3000" b="1" dirty="0" smtClean="0">
                <a:solidFill>
                  <a:srgbClr val="7455C3"/>
                </a:solidFill>
                <a:latin typeface="Trebuchet MS" panose="020B0603020202020204" pitchFamily="34" charset="0"/>
                <a:ea typeface="Meiryo UI" pitchFamily="50" charset="-128"/>
                <a:cs typeface="Meiryo UI" pitchFamily="50" charset="-128"/>
              </a:rPr>
              <a:t>3</a:t>
            </a:r>
            <a:r>
              <a:rPr lang="en-US" altLang="ja-JP" sz="3000" b="1" dirty="0" smtClean="0">
                <a:solidFill>
                  <a:srgbClr val="7455C3"/>
                </a:solidFill>
                <a:latin typeface="Meiryo UI" pitchFamily="50" charset="-128"/>
                <a:ea typeface="Meiryo UI" pitchFamily="50" charset="-128"/>
                <a:cs typeface="Meiryo UI" pitchFamily="50" charset="-128"/>
              </a:rPr>
              <a:t>)</a:t>
            </a:r>
            <a:r>
              <a:rPr lang="ja-JP" altLang="en-US" sz="3000" b="1" dirty="0" smtClean="0">
                <a:solidFill>
                  <a:srgbClr val="7455C3"/>
                </a:solidFill>
                <a:latin typeface="Meiryo UI" pitchFamily="50" charset="-128"/>
                <a:ea typeface="Meiryo UI" pitchFamily="50" charset="-128"/>
                <a:cs typeface="Meiryo UI" pitchFamily="50" charset="-128"/>
              </a:rPr>
              <a:t> 地域連携</a:t>
            </a:r>
            <a:endParaRPr lang="en-US" altLang="ja-JP" sz="3000" b="1" dirty="0" smtClean="0">
              <a:solidFill>
                <a:srgbClr val="7455C3"/>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4</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事例検討</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認知症、せん妄</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p>
          <a:p>
            <a:pPr eaLnBrk="1" hangingPunct="1">
              <a:spcBef>
                <a:spcPts val="2400"/>
              </a:spcBef>
            </a:pP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3</a:t>
            </a:r>
            <a:r>
              <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マネジメント</a:t>
            </a:r>
            <a:r>
              <a:rPr lang="ja-JP" altLang="en-US" sz="2400" b="1" u="sng"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400" b="1" i="1" u="sng" dirty="0" smtClean="0">
                <a:solidFill>
                  <a:schemeClr val="tx1">
                    <a:lumMod val="65000"/>
                    <a:lumOff val="35000"/>
                  </a:schemeClr>
                </a:solidFill>
                <a:latin typeface="Meiryo UI" pitchFamily="50" charset="-128"/>
                <a:ea typeface="Meiryo UI" pitchFamily="50" charset="-128"/>
                <a:cs typeface="Meiryo UI" pitchFamily="50" charset="-128"/>
              </a:rPr>
              <a:t>編（</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420</a:t>
            </a:r>
            <a:r>
              <a:rPr lang="ja-JP" altLang="en-US" sz="2100" b="1" u="sng" dirty="0" smtClean="0">
                <a:solidFill>
                  <a:schemeClr val="tx1">
                    <a:lumMod val="65000"/>
                    <a:lumOff val="35000"/>
                  </a:schemeClr>
                </a:solidFill>
                <a:latin typeface="Meiryo UI" pitchFamily="50" charset="-128"/>
                <a:ea typeface="Meiryo UI" pitchFamily="50" charset="-128"/>
                <a:cs typeface="Meiryo UI" pitchFamily="50" charset="-128"/>
              </a:rPr>
              <a:t>分</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a:t>
            </a:r>
            <a:endPar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マネジメント</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2</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人材育成</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3</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GW</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①自施設の現状</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000" b="1"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②人材育成計画の策定</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6059606" y="0"/>
            <a:ext cx="3084394" cy="369332"/>
          </a:xfrm>
          <a:prstGeom prst="rect">
            <a:avLst/>
          </a:prstGeom>
          <a:noFill/>
        </p:spPr>
        <p:txBody>
          <a:bodyPr wrap="square" rtlCol="0">
            <a:spAutoFit/>
          </a:bodyPr>
          <a:lstStyle/>
          <a:p>
            <a:r>
              <a:rPr kumimoji="1" lang="ja-JP" altLang="en-US" dirty="0" smtClean="0"/>
              <a:t>２対応力向上編（３）地域連携</a:t>
            </a:r>
            <a:endParaRPr kumimoji="1" lang="ja-JP" altLang="en-US" dirty="0"/>
          </a:p>
        </p:txBody>
      </p:sp>
    </p:spTree>
    <p:extLst>
      <p:ext uri="{BB962C8B-B14F-4D97-AF65-F5344CB8AC3E}">
        <p14:creationId xmlns:p14="http://schemas.microsoft.com/office/powerpoint/2010/main" val="268166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14" y="344914"/>
            <a:ext cx="8699873" cy="610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2987824" y="1700808"/>
            <a:ext cx="27900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角丸四角形吹き出し 5"/>
          <p:cNvSpPr/>
          <p:nvPr/>
        </p:nvSpPr>
        <p:spPr>
          <a:xfrm>
            <a:off x="5353999" y="1628801"/>
            <a:ext cx="3780928" cy="432047"/>
          </a:xfrm>
          <a:prstGeom prst="wedgeRoundRectCallout">
            <a:avLst>
              <a:gd name="adj1" fmla="val -68382"/>
              <a:gd name="adj2" fmla="val -25278"/>
              <a:gd name="adj3" fmla="val 16667"/>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algn="ctr"/>
            <a:r>
              <a:rPr kumimoji="1" lang="ja-JP" altLang="en-US" b="1" dirty="0" smtClean="0"/>
              <a:t>今は「自主的な取り組み」とあるが・・・</a:t>
            </a:r>
            <a:endParaRPr kumimoji="1" lang="ja-JP" altLang="en-US" b="1" dirty="0"/>
          </a:p>
        </p:txBody>
      </p:sp>
      <p:cxnSp>
        <p:nvCxnSpPr>
          <p:cNvPr id="7" name="直線コネクタ 6"/>
          <p:cNvCxnSpPr/>
          <p:nvPr/>
        </p:nvCxnSpPr>
        <p:spPr>
          <a:xfrm>
            <a:off x="6353937" y="2348880"/>
            <a:ext cx="239452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11560" y="2564904"/>
            <a:ext cx="693964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04" y="548681"/>
            <a:ext cx="8633593"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4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4" y="404664"/>
            <a:ext cx="910451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012177" y="5475300"/>
            <a:ext cx="420789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角丸四角形吹き出し 4"/>
          <p:cNvSpPr/>
          <p:nvPr/>
        </p:nvSpPr>
        <p:spPr>
          <a:xfrm>
            <a:off x="5371610" y="4509120"/>
            <a:ext cx="3780928" cy="966180"/>
          </a:xfrm>
          <a:prstGeom prst="wedgeRoundRectCallout">
            <a:avLst>
              <a:gd name="adj1" fmla="val -56133"/>
              <a:gd name="adj2" fmla="val 37650"/>
              <a:gd name="adj3" fmla="val 16667"/>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pPr algn="ctr"/>
            <a:r>
              <a:rPr lang="ja-JP" altLang="en-US" b="1" dirty="0"/>
              <a:t>重度かつ</a:t>
            </a:r>
            <a:r>
              <a:rPr lang="ja-JP" altLang="en-US" b="1" dirty="0" smtClean="0"/>
              <a:t>慢性の定義は未だ</a:t>
            </a:r>
            <a:endParaRPr lang="en-US" altLang="ja-JP" b="1" dirty="0" smtClean="0"/>
          </a:p>
          <a:p>
            <a:pPr algn="ctr"/>
            <a:r>
              <a:rPr lang="ja-JP" altLang="en-US" b="1" dirty="0" smtClean="0"/>
              <a:t>定まっていない</a:t>
            </a:r>
            <a:endParaRPr kumimoji="1" lang="ja-JP" altLang="en-US" b="1" dirty="0"/>
          </a:p>
        </p:txBody>
      </p:sp>
    </p:spTree>
    <p:extLst>
      <p:ext uri="{BB962C8B-B14F-4D97-AF65-F5344CB8AC3E}">
        <p14:creationId xmlns:p14="http://schemas.microsoft.com/office/powerpoint/2010/main" val="199752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5" y="476672"/>
            <a:ext cx="898195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012177" y="3284984"/>
            <a:ext cx="463994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012177" y="4869160"/>
            <a:ext cx="752026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12177" y="5301208"/>
            <a:ext cx="75151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33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2" y="323192"/>
            <a:ext cx="9024068" cy="613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1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23081" y="627797"/>
            <a:ext cx="8270543" cy="604595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ja-JP" altLang="en-US" sz="3200" dirty="0" smtClean="0">
                <a:solidFill>
                  <a:schemeClr val="tx1"/>
                </a:solidFill>
              </a:rPr>
              <a:t>対応力向上　編</a:t>
            </a:r>
            <a:endParaRPr lang="en-US" altLang="ja-JP" sz="3200" dirty="0" smtClean="0">
              <a:solidFill>
                <a:schemeClr val="tx1"/>
              </a:solidFill>
            </a:endParaRPr>
          </a:p>
          <a:p>
            <a:pPr algn="ctr"/>
            <a:r>
              <a:rPr kumimoji="1" lang="ja-JP" altLang="en-US" sz="3200" dirty="0" smtClean="0">
                <a:solidFill>
                  <a:schemeClr val="tx1"/>
                </a:solidFill>
              </a:rPr>
              <a:t>（</a:t>
            </a:r>
            <a:r>
              <a:rPr kumimoji="1" lang="en-US" altLang="ja-JP" sz="3200" dirty="0" smtClean="0">
                <a:solidFill>
                  <a:schemeClr val="tx1"/>
                </a:solidFill>
              </a:rPr>
              <a:t>3</a:t>
            </a:r>
            <a:r>
              <a:rPr kumimoji="1" lang="ja-JP" altLang="en-US" sz="3200" dirty="0" smtClean="0">
                <a:solidFill>
                  <a:schemeClr val="tx1"/>
                </a:solidFill>
              </a:rPr>
              <a:t>）地域連携</a:t>
            </a:r>
            <a:endParaRPr lang="en-US" altLang="ja-JP" sz="3200" dirty="0">
              <a:solidFill>
                <a:schemeClr val="tx1"/>
              </a:solidFill>
            </a:endParaRPr>
          </a:p>
          <a:p>
            <a:pPr algn="ctr"/>
            <a:r>
              <a:rPr kumimoji="1" lang="ja-JP" altLang="en-US" sz="3200" dirty="0" smtClean="0">
                <a:solidFill>
                  <a:schemeClr val="tx1"/>
                </a:solidFill>
              </a:rPr>
              <a:t>「</a:t>
            </a:r>
            <a:r>
              <a:rPr kumimoji="1" lang="ja-JP" altLang="en-US" sz="3200" b="1" dirty="0" smtClean="0">
                <a:solidFill>
                  <a:schemeClr val="tx1"/>
                </a:solidFill>
              </a:rPr>
              <a:t>そんなことわかってる！」という内容ばかりですが、</a:t>
            </a:r>
            <a:r>
              <a:rPr lang="ja-JP" altLang="en-US" sz="3200" b="1" dirty="0" smtClean="0">
                <a:solidFill>
                  <a:schemeClr val="tx1"/>
                </a:solidFill>
              </a:rPr>
              <a:t>実際</a:t>
            </a:r>
            <a:r>
              <a:rPr lang="ja-JP" altLang="en-US" sz="3200" b="1" dirty="0">
                <a:solidFill>
                  <a:schemeClr val="tx1"/>
                </a:solidFill>
              </a:rPr>
              <a:t>に</a:t>
            </a:r>
            <a:r>
              <a:rPr lang="ja-JP" altLang="en-US" sz="3200" b="1" dirty="0" smtClean="0">
                <a:solidFill>
                  <a:schemeClr val="tx1"/>
                </a:solidFill>
              </a:rPr>
              <a:t>は出来ていない。</a:t>
            </a:r>
            <a:r>
              <a:rPr lang="ja-JP" altLang="en-US" sz="3200" dirty="0" smtClean="0">
                <a:solidFill>
                  <a:schemeClr val="tx1"/>
                </a:solidFill>
              </a:rPr>
              <a:t>又は、物理的に</a:t>
            </a:r>
            <a:r>
              <a:rPr lang="ja-JP" altLang="en-US" sz="3200" dirty="0" err="1" smtClean="0">
                <a:solidFill>
                  <a:schemeClr val="tx1"/>
                </a:solidFill>
              </a:rPr>
              <a:t>難し</a:t>
            </a:r>
            <a:r>
              <a:rPr lang="ja-JP" altLang="en-US" sz="3200" dirty="0" smtClean="0">
                <a:solidFill>
                  <a:schemeClr val="tx1"/>
                </a:solidFill>
              </a:rPr>
              <a:t>いとことばかりの資料です。</a:t>
            </a:r>
            <a:endParaRPr lang="en-US" altLang="ja-JP" sz="3200" dirty="0" smtClean="0">
              <a:solidFill>
                <a:schemeClr val="tx1"/>
              </a:solidFill>
            </a:endParaRPr>
          </a:p>
          <a:p>
            <a:pPr algn="ctr"/>
            <a:endParaRPr kumimoji="1" lang="en-US" altLang="ja-JP" sz="3200" dirty="0">
              <a:solidFill>
                <a:schemeClr val="tx1"/>
              </a:solidFill>
            </a:endParaRPr>
          </a:p>
          <a:p>
            <a:pPr algn="ctr"/>
            <a:endParaRPr kumimoji="1" lang="en-US" altLang="ja-JP" sz="3200" dirty="0">
              <a:solidFill>
                <a:schemeClr val="tx1"/>
              </a:solidFill>
            </a:endParaRPr>
          </a:p>
          <a:p>
            <a:pPr algn="ctr"/>
            <a:r>
              <a:rPr lang="ja-JP" altLang="en-US" sz="3200" dirty="0" smtClean="0">
                <a:solidFill>
                  <a:schemeClr val="tx1"/>
                </a:solidFill>
              </a:rPr>
              <a:t>しかしながら、数年をかけて院内・病棟内だけのネットワークだけでなく</a:t>
            </a:r>
            <a:r>
              <a:rPr lang="ja-JP" altLang="en-US" sz="3200" b="1" dirty="0" smtClean="0">
                <a:solidFill>
                  <a:srgbClr val="FF0000"/>
                </a:solidFill>
              </a:rPr>
              <a:t>地域ネットワークの構築を病院が率先して</a:t>
            </a:r>
            <a:r>
              <a:rPr lang="ja-JP" altLang="en-US" sz="3200" dirty="0" smtClean="0">
                <a:solidFill>
                  <a:schemeClr val="tx1"/>
                </a:solidFill>
              </a:rPr>
              <a:t>行えるように願っています。</a:t>
            </a:r>
            <a:endParaRPr kumimoji="1" lang="ja-JP" altLang="en-US" sz="3200" dirty="0" smtClean="0">
              <a:solidFill>
                <a:schemeClr val="tx1"/>
              </a:solidFill>
            </a:endParaRPr>
          </a:p>
        </p:txBody>
      </p:sp>
      <p:sp>
        <p:nvSpPr>
          <p:cNvPr id="3" name="下矢印 2"/>
          <p:cNvSpPr/>
          <p:nvPr/>
        </p:nvSpPr>
        <p:spPr>
          <a:xfrm>
            <a:off x="3855492" y="3521122"/>
            <a:ext cx="1405719" cy="573206"/>
          </a:xfrm>
          <a:prstGeom prst="downArrow">
            <a:avLst/>
          </a:prstGeom>
          <a:ln/>
        </p:spPr>
        <p:style>
          <a:lnRef idx="0">
            <a:schemeClr val="dk1"/>
          </a:lnRef>
          <a:fillRef idx="3">
            <a:schemeClr val="dk1"/>
          </a:fillRef>
          <a:effectRef idx="3">
            <a:schemeClr val="dk1"/>
          </a:effectRef>
          <a:fontRef idx="minor">
            <a:schemeClr val="lt1"/>
          </a:fontRef>
        </p:style>
        <p:txBody>
          <a:bodyPr rtlCol="0" anchor="t" anchorCtr="0"/>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195755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5218" y="1787456"/>
            <a:ext cx="7713646" cy="3903659"/>
          </a:xfrm>
        </p:spPr>
        <p:txBody>
          <a:bodyPr>
            <a:normAutofit/>
          </a:bodyPr>
          <a:lstStyle/>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●認知症の障害により、治療がスムーズに進まない</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●疾患治療の影響により、退院先が決まらない</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●認知</a:t>
            </a:r>
            <a:r>
              <a:rPr lang="ja-JP" altLang="en-US" b="1" dirty="0">
                <a:latin typeface="Meiryo UI" panose="020B0604030504040204" pitchFamily="50" charset="-128"/>
                <a:ea typeface="Meiryo UI" panose="020B0604030504040204" pitchFamily="50" charset="-128"/>
                <a:cs typeface="Meiryo UI" panose="020B0604030504040204" pitchFamily="50" charset="-128"/>
              </a:rPr>
              <a:t>機能</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の変化・</a:t>
            </a:r>
            <a:r>
              <a:rPr lang="en-US" altLang="ja-JP" b="1" dirty="0" smtClean="0">
                <a:latin typeface="Trebuchet MS" panose="020B0603020202020204" pitchFamily="34" charset="0"/>
                <a:ea typeface="Meiryo UI" panose="020B0604030504040204" pitchFamily="50" charset="-128"/>
                <a:cs typeface="Meiryo UI" panose="020B0604030504040204" pitchFamily="50" charset="-128"/>
              </a:rPr>
              <a:t>ADL</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の低下により、家族が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を引き受け難い状態になる</a:t>
            </a: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●現在の少子高齢化により、介護者となる家族が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いない・介護できない状態である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2"/>
          <p:cNvSpPr txBox="1">
            <a:spLocks noChangeArrowheads="1"/>
          </p:cNvSpPr>
          <p:nvPr/>
        </p:nvSpPr>
        <p:spPr>
          <a:xfrm>
            <a:off x="198437" y="176807"/>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退院支援・調整のプロセス</a:t>
            </a:r>
            <a:endParaRPr lang="en-US" altLang="ja-JP"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患者の早期退院が困難になる</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要因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59395" y="114651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a:xfrm>
            <a:off x="2634018" y="5568287"/>
            <a:ext cx="5404513" cy="1119116"/>
          </a:xfrm>
          <a:prstGeom prst="wedgeRoundRectCallout">
            <a:avLst>
              <a:gd name="adj1" fmla="val -22348"/>
              <a:gd name="adj2" fmla="val -76563"/>
              <a:gd name="adj3" fmla="val 16667"/>
            </a:avLst>
          </a:prstGeom>
          <a:ln/>
        </p:spPr>
        <p:style>
          <a:lnRef idx="3">
            <a:schemeClr val="lt1"/>
          </a:lnRef>
          <a:fillRef idx="1">
            <a:schemeClr val="accent2"/>
          </a:fillRef>
          <a:effectRef idx="1">
            <a:schemeClr val="accent2"/>
          </a:effectRef>
          <a:fontRef idx="minor">
            <a:schemeClr val="lt1"/>
          </a:fontRef>
        </p:style>
        <p:txBody>
          <a:bodyPr rtlCol="0" anchor="t" anchorCtr="0"/>
          <a:lstStyle/>
          <a:p>
            <a:pPr algn="ctr"/>
            <a:r>
              <a:rPr kumimoji="1" lang="ja-JP" altLang="en-US" sz="2800" dirty="0" smtClean="0">
                <a:solidFill>
                  <a:schemeClr val="tx1"/>
                </a:solidFill>
              </a:rPr>
              <a:t>後の</a:t>
            </a:r>
            <a:r>
              <a:rPr kumimoji="1" lang="en-US" altLang="ja-JP" sz="2800" dirty="0" smtClean="0">
                <a:solidFill>
                  <a:schemeClr val="tx1"/>
                </a:solidFill>
              </a:rPr>
              <a:t>GW</a:t>
            </a:r>
            <a:r>
              <a:rPr kumimoji="1" lang="ja-JP" altLang="en-US" sz="2800" dirty="0" smtClean="0">
                <a:solidFill>
                  <a:schemeClr val="tx1"/>
                </a:solidFill>
              </a:rPr>
              <a:t>の題材となる症例選定の参考としてください。</a:t>
            </a:r>
          </a:p>
        </p:txBody>
      </p:sp>
    </p:spTree>
    <p:extLst>
      <p:ext uri="{BB962C8B-B14F-4D97-AF65-F5344CB8AC3E}">
        <p14:creationId xmlns:p14="http://schemas.microsoft.com/office/powerpoint/2010/main" val="4156906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91727" y="1264748"/>
            <a:ext cx="7818628" cy="3343620"/>
          </a:xfrm>
        </p:spPr>
        <p:txBody>
          <a:bodyPr>
            <a:noAutofit/>
          </a:bodyPr>
          <a:lstStyle/>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入院は認知症患者にとって</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極めて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非日常</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身体症状やせん妄によりそれまでできていたことが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できなくなる、環境変化などにより、</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新たな</a:t>
            </a:r>
            <a:r>
              <a:rPr lang="en-US" altLang="ja-JP"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BPSD</a:t>
            </a:r>
            <a:r>
              <a:rPr lang="ja-JP" altLang="en-US"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や</a:t>
            </a:r>
            <a:endParaRPr lang="en-US" altLang="ja-JP"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せん妄が出現し、認知症が悪化したと間違えられる</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928963" y="4608368"/>
            <a:ext cx="5286072" cy="954107"/>
          </a:xfrm>
          <a:prstGeom prst="rect">
            <a:avLst/>
          </a:prstGeom>
          <a:noFill/>
        </p:spPr>
        <p:txBody>
          <a:bodyPr wrap="square" rtlCol="0">
            <a:spAutoFit/>
          </a:bodyPr>
          <a:lstStyle/>
          <a:p>
            <a:r>
              <a:rPr kumimoji="1"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●入院による認知症悪化の予防</a:t>
            </a:r>
            <a:endParaRPr kumimoji="1" lang="en-US" altLang="ja-JP"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ADL</a:t>
            </a:r>
            <a:r>
              <a:rPr kumimoji="1"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低下の予防</a:t>
            </a:r>
            <a:endPar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95262" y="164373"/>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退院支援・調整のプロセス</a:t>
            </a:r>
            <a:endParaRPr lang="en-US" altLang="ja-JP"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患者</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の入院による影響</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259395" y="114651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1" name="AutoShape 14"/>
          <p:cNvSpPr>
            <a:spLocks noChangeArrowheads="1"/>
          </p:cNvSpPr>
          <p:nvPr/>
        </p:nvSpPr>
        <p:spPr bwMode="auto">
          <a:xfrm>
            <a:off x="3241922" y="3945205"/>
            <a:ext cx="2141537" cy="532060"/>
          </a:xfrm>
          <a:prstGeom prst="triangle">
            <a:avLst>
              <a:gd name="adj" fmla="val 50000"/>
            </a:avLst>
          </a:prstGeom>
          <a:gradFill rotWithShape="1">
            <a:gsLst>
              <a:gs pos="0">
                <a:srgbClr val="6A4ABA"/>
              </a:gs>
              <a:gs pos="100000">
                <a:schemeClr val="bg1">
                  <a:lumMod val="95000"/>
                </a:schemeClr>
              </a:gs>
            </a:gsLst>
            <a:lin ang="5400000" scaled="1"/>
          </a:gradFill>
          <a:ln>
            <a:noFill/>
          </a:ln>
          <a:extLst/>
        </p:spPr>
        <p:txBody>
          <a:bodyPr rot="10800000" vert="eaVert" wrap="none" anchor="ctr"/>
          <a:lstStyle/>
          <a:p>
            <a:endParaRPr lang="ja-JP" altLang="en-US" sz="1800">
              <a:solidFill>
                <a:srgbClr val="000000"/>
              </a:solidFill>
              <a:latin typeface="Arial"/>
              <a:ea typeface="ＭＳ Ｐゴシック"/>
            </a:endParaRPr>
          </a:p>
        </p:txBody>
      </p:sp>
      <p:sp>
        <p:nvSpPr>
          <p:cNvPr id="4" name="正方形/長方形 3"/>
          <p:cNvSpPr/>
          <p:nvPr/>
        </p:nvSpPr>
        <p:spPr>
          <a:xfrm>
            <a:off x="545910" y="5562475"/>
            <a:ext cx="7915702" cy="938719"/>
          </a:xfrm>
          <a:prstGeom prst="rect">
            <a:avLst/>
          </a:prstGeom>
        </p:spPr>
        <p:txBody>
          <a:bodyPr wrap="square">
            <a:spAutoFit/>
          </a:bodyPr>
          <a:lstStyle/>
          <a:p>
            <a:pPr lvl="0">
              <a:lnSpc>
                <a:spcPts val="2176"/>
              </a:lnSpc>
            </a:pPr>
            <a:r>
              <a:rPr lang="ja-JP" altLang="en-US" sz="2400" b="1" dirty="0">
                <a:solidFill>
                  <a:prstClr val="black"/>
                </a:solidFill>
                <a:latin typeface="Meiryo UI" panose="020B0604030504040204" pitchFamily="50" charset="-128"/>
                <a:ea typeface="Meiryo UI" panose="020B0604030504040204" pitchFamily="50" charset="-128"/>
              </a:rPr>
              <a:t>認知症の症状の要因を見極め、適切な治療・看護を提供、また、悪化を予防し、</a:t>
            </a:r>
            <a:r>
              <a:rPr lang="en-US" altLang="ja-JP" sz="2400" b="1" dirty="0">
                <a:solidFill>
                  <a:prstClr val="black"/>
                </a:solidFill>
                <a:latin typeface="Meiryo UI" panose="020B0604030504040204" pitchFamily="50" charset="-128"/>
                <a:ea typeface="Meiryo UI" panose="020B0604030504040204" pitchFamily="50" charset="-128"/>
              </a:rPr>
              <a:t>ADL</a:t>
            </a:r>
            <a:r>
              <a:rPr lang="ja-JP" altLang="en-US" sz="2400" b="1" dirty="0">
                <a:solidFill>
                  <a:prstClr val="black"/>
                </a:solidFill>
                <a:latin typeface="Meiryo UI" panose="020B0604030504040204" pitchFamily="50" charset="-128"/>
                <a:ea typeface="Meiryo UI" panose="020B0604030504040204" pitchFamily="50" charset="-128"/>
              </a:rPr>
              <a:t>の低下を最小限にすることを念頭において、退院に向けて支援・調整していくことが重要となる。</a:t>
            </a:r>
            <a:endParaRPr lang="en-US" altLang="ja-JP" sz="24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4589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9395" y="1264748"/>
            <a:ext cx="7860084" cy="3153032"/>
          </a:xfrm>
        </p:spPr>
        <p:txBody>
          <a:bodyPr wrap="square" spcCol="0">
            <a:noAutofit/>
          </a:bodyPr>
          <a:lstStyle/>
          <a:p>
            <a:pPr marL="0" indent="0">
              <a:lnSpc>
                <a:spcPct val="100000"/>
              </a:lnSpc>
              <a:spcBef>
                <a:spcPts val="6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●退院の目標が、本来のその人の姿を知り、入院</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前（病状変化前）の生活に戻ることを目標と</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するため</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入院時に、さまざまな要因によって出現している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症状</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認知症患者の可能性を低く見すぎない</a:t>
            </a:r>
            <a:endPar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ようにするため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2"/>
          <p:cNvSpPr txBox="1">
            <a:spLocks noChangeArrowheads="1"/>
          </p:cNvSpPr>
          <p:nvPr/>
        </p:nvSpPr>
        <p:spPr>
          <a:xfrm>
            <a:off x="198437" y="176807"/>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退院支援・調整のプロセス</a:t>
            </a:r>
            <a:endParaRPr lang="en-US" altLang="ja-JP" sz="28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a:solidFill>
                  <a:srgbClr val="FF0000"/>
                </a:solidFill>
                <a:latin typeface="Meiryo UI" panose="020B0604030504040204" pitchFamily="50" charset="-128"/>
                <a:ea typeface="Meiryo UI" panose="020B0604030504040204" pitchFamily="50" charset="-128"/>
              </a:rPr>
              <a:t>なぜ情報が必要</a:t>
            </a:r>
            <a:r>
              <a:rPr lang="ja-JP" altLang="en-US" sz="3200" b="1" dirty="0" smtClean="0">
                <a:solidFill>
                  <a:srgbClr val="FF0000"/>
                </a:solidFill>
                <a:latin typeface="Meiryo UI" panose="020B0604030504040204" pitchFamily="50" charset="-128"/>
                <a:ea typeface="Meiryo UI" panose="020B0604030504040204" pitchFamily="50" charset="-128"/>
              </a:rPr>
              <a:t>か</a:t>
            </a:r>
            <a:endParaRPr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59395" y="114651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6" name="正方形/長方形 5"/>
          <p:cNvSpPr/>
          <p:nvPr/>
        </p:nvSpPr>
        <p:spPr>
          <a:xfrm>
            <a:off x="5459104" y="3768606"/>
            <a:ext cx="3193576" cy="286420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nchorCtr="0"/>
          <a:lstStyle/>
          <a:p>
            <a:r>
              <a:rPr lang="ja-JP" altLang="ja-JP" sz="2400" b="1" dirty="0">
                <a:solidFill>
                  <a:schemeClr val="tx1"/>
                </a:solidFill>
                <a:latin typeface="Meiryo UI" panose="020B0604030504040204" pitchFamily="50" charset="-128"/>
                <a:ea typeface="Meiryo UI" panose="020B0604030504040204" pitchFamily="50" charset="-128"/>
              </a:rPr>
              <a:t>認知症患者の退院</a:t>
            </a:r>
            <a:r>
              <a:rPr lang="ja-JP" altLang="en-US" sz="2400" b="1" dirty="0">
                <a:solidFill>
                  <a:schemeClr val="tx1"/>
                </a:solidFill>
                <a:latin typeface="Meiryo UI" panose="020B0604030504040204" pitchFamily="50" charset="-128"/>
                <a:ea typeface="Meiryo UI" panose="020B0604030504040204" pitchFamily="50" charset="-128"/>
              </a:rPr>
              <a:t>支援・</a:t>
            </a:r>
            <a:r>
              <a:rPr lang="ja-JP" altLang="ja-JP" sz="2400" b="1" dirty="0">
                <a:solidFill>
                  <a:schemeClr val="tx1"/>
                </a:solidFill>
                <a:latin typeface="Meiryo UI" panose="020B0604030504040204" pitchFamily="50" charset="-128"/>
                <a:ea typeface="Meiryo UI" panose="020B0604030504040204" pitchFamily="50" charset="-128"/>
              </a:rPr>
              <a:t>調整について入院時から考え、情報を集め、チームで検討していくことを病棟に根付かせる</a:t>
            </a: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2" name="角丸四角形 1"/>
          <p:cNvSpPr/>
          <p:nvPr/>
        </p:nvSpPr>
        <p:spPr>
          <a:xfrm>
            <a:off x="245010" y="4342907"/>
            <a:ext cx="5009377" cy="236106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marL="285750" indent="-285750">
              <a:buFont typeface="Wingdings" panose="05000000000000000000" pitchFamily="2" charset="2"/>
              <a:buChar char="l"/>
            </a:pPr>
            <a:r>
              <a:rPr kumimoji="1" lang="ja-JP" altLang="en-US" sz="2800" b="1" dirty="0" smtClean="0">
                <a:solidFill>
                  <a:schemeClr val="tx1"/>
                </a:solidFill>
              </a:rPr>
              <a:t>老健</a:t>
            </a:r>
            <a:endParaRPr kumimoji="1" lang="en-US" altLang="ja-JP" sz="2800" b="1" dirty="0" smtClean="0">
              <a:solidFill>
                <a:schemeClr val="tx1"/>
              </a:solidFill>
            </a:endParaRPr>
          </a:p>
          <a:p>
            <a:pPr marL="285750" indent="-285750">
              <a:buFont typeface="Wingdings" panose="05000000000000000000" pitchFamily="2" charset="2"/>
              <a:buChar char="l"/>
            </a:pPr>
            <a:r>
              <a:rPr lang="ja-JP" altLang="en-US" sz="2800" b="1" dirty="0">
                <a:solidFill>
                  <a:schemeClr val="tx1"/>
                </a:solidFill>
              </a:rPr>
              <a:t>特</a:t>
            </a:r>
            <a:r>
              <a:rPr lang="ja-JP" altLang="en-US" sz="2800" b="1" dirty="0" smtClean="0">
                <a:solidFill>
                  <a:schemeClr val="tx1"/>
                </a:solidFill>
              </a:rPr>
              <a:t>養</a:t>
            </a:r>
            <a:endParaRPr lang="en-US" altLang="ja-JP" sz="2800" b="1" dirty="0" smtClean="0">
              <a:solidFill>
                <a:schemeClr val="tx1"/>
              </a:solidFill>
            </a:endParaRPr>
          </a:p>
          <a:p>
            <a:pPr marL="285750" indent="-285750">
              <a:buFont typeface="Wingdings" panose="05000000000000000000" pitchFamily="2" charset="2"/>
              <a:buChar char="l"/>
            </a:pPr>
            <a:r>
              <a:rPr kumimoji="1" lang="ja-JP" altLang="en-US" sz="2800" b="1" dirty="0" smtClean="0">
                <a:solidFill>
                  <a:schemeClr val="tx1"/>
                </a:solidFill>
              </a:rPr>
              <a:t>グループホーム</a:t>
            </a:r>
            <a:endParaRPr kumimoji="1" lang="en-US" altLang="ja-JP" sz="2800" b="1" dirty="0" smtClean="0">
              <a:solidFill>
                <a:schemeClr val="tx1"/>
              </a:solidFill>
            </a:endParaRPr>
          </a:p>
          <a:p>
            <a:pPr marL="285750" indent="-285750">
              <a:buFont typeface="Wingdings" panose="05000000000000000000" pitchFamily="2" charset="2"/>
              <a:buChar char="l"/>
            </a:pPr>
            <a:r>
              <a:rPr lang="ja-JP" altLang="en-US" sz="2800" b="1" dirty="0" smtClean="0">
                <a:solidFill>
                  <a:schemeClr val="tx1"/>
                </a:solidFill>
              </a:rPr>
              <a:t>サ高住</a:t>
            </a:r>
            <a:endParaRPr lang="en-US" altLang="ja-JP" sz="2800" b="1" dirty="0" smtClean="0">
              <a:solidFill>
                <a:schemeClr val="tx1"/>
              </a:solidFill>
            </a:endParaRPr>
          </a:p>
          <a:p>
            <a:pPr marL="285750" indent="-285750">
              <a:buFont typeface="Wingdings" panose="05000000000000000000" pitchFamily="2" charset="2"/>
              <a:buChar char="l"/>
            </a:pPr>
            <a:r>
              <a:rPr kumimoji="1" lang="ja-JP" altLang="en-US" sz="2800" b="1" dirty="0">
                <a:solidFill>
                  <a:schemeClr val="tx1"/>
                </a:solidFill>
              </a:rPr>
              <a:t>在宅</a:t>
            </a:r>
            <a:endParaRPr kumimoji="1" lang="ja-JP" altLang="en-US" sz="2800" b="1" dirty="0" smtClean="0">
              <a:solidFill>
                <a:schemeClr val="tx1"/>
              </a:solidFill>
            </a:endParaRPr>
          </a:p>
        </p:txBody>
      </p:sp>
      <p:sp>
        <p:nvSpPr>
          <p:cNvPr id="8" name="右中かっこ 7"/>
          <p:cNvSpPr/>
          <p:nvPr/>
        </p:nvSpPr>
        <p:spPr>
          <a:xfrm>
            <a:off x="3057098" y="4693845"/>
            <a:ext cx="177421" cy="199257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3234519" y="5181555"/>
            <a:ext cx="2224585" cy="954107"/>
          </a:xfrm>
          <a:prstGeom prst="rect">
            <a:avLst/>
          </a:prstGeom>
          <a:noFill/>
        </p:spPr>
        <p:txBody>
          <a:bodyPr wrap="square" rtlCol="0">
            <a:spAutoFit/>
          </a:bodyPr>
          <a:lstStyle/>
          <a:p>
            <a:r>
              <a:rPr kumimoji="1" lang="ja-JP" altLang="en-US" sz="2800" dirty="0" smtClean="0"/>
              <a:t>見学経験はありますか？</a:t>
            </a:r>
            <a:endParaRPr kumimoji="1" lang="ja-JP" altLang="en-US" sz="2800" dirty="0"/>
          </a:p>
        </p:txBody>
      </p:sp>
      <p:sp>
        <p:nvSpPr>
          <p:cNvPr id="10" name="U ターン矢印 9"/>
          <p:cNvSpPr/>
          <p:nvPr/>
        </p:nvSpPr>
        <p:spPr>
          <a:xfrm rot="10800000">
            <a:off x="4633090" y="6134678"/>
            <a:ext cx="1242594" cy="654108"/>
          </a:xfrm>
          <a:prstGeom prst="uturnArrow">
            <a:avLst/>
          </a:prstGeom>
          <a:ln/>
        </p:spPr>
        <p:style>
          <a:lnRef idx="3">
            <a:schemeClr val="lt1"/>
          </a:lnRef>
          <a:fillRef idx="1">
            <a:schemeClr val="accent2"/>
          </a:fillRef>
          <a:effectRef idx="1">
            <a:schemeClr val="accent2"/>
          </a:effectRef>
          <a:fontRef idx="minor">
            <a:schemeClr val="lt1"/>
          </a:fontRef>
        </p:style>
        <p:txBody>
          <a:bodyPr rtlCol="0" anchor="t" anchorCtr="0"/>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2737302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0707" y="1579265"/>
            <a:ext cx="7886700" cy="2351520"/>
          </a:xfrm>
        </p:spPr>
        <p:txBody>
          <a:bodyPr>
            <a:noAutofit/>
          </a:bodyPr>
          <a:lstStyle/>
          <a:p>
            <a:pPr marL="0" indent="0">
              <a:buNone/>
            </a:pPr>
            <a:r>
              <a:rPr lang="ja-JP" altLang="en-US"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退院後の生活のイメージを持つために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①入院前（病状変化前）の生活を把握する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身体疾患・生活歴の経時的変化を把握する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106390" y="3255429"/>
            <a:ext cx="6312478" cy="883227"/>
          </a:xfrm>
          <a:prstGeom prst="roundRect">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入院前の生活に</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戻ることが退院の</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82587" y="4376583"/>
            <a:ext cx="7560083" cy="11387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＊入院時の状況は、入院前と異なる可能性がある</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prstClr val="black"/>
                </a:solidFill>
                <a:latin typeface="Meiryo UI" panose="020B0604030504040204" pitchFamily="50" charset="-128"/>
                <a:ea typeface="Meiryo UI" panose="020B0604030504040204" pitchFamily="50" charset="-128"/>
              </a:rPr>
              <a:t>入院時は、身体疾患や環境変化により症状が悪化しているため</a:t>
            </a:r>
            <a:r>
              <a:rPr lang="ja-JP" altLang="en-US" sz="2000" dirty="0" smtClean="0">
                <a:solidFill>
                  <a:prstClr val="black"/>
                </a:solidFill>
                <a:latin typeface="Meiryo UI" panose="020B0604030504040204" pitchFamily="50" charset="-128"/>
                <a:ea typeface="Meiryo UI" panose="020B0604030504040204" pitchFamily="50" charset="-128"/>
              </a:rPr>
              <a:t>、</a:t>
            </a:r>
            <a:endParaRPr lang="en-US" altLang="ja-JP" sz="2000" dirty="0" smtClean="0">
              <a:solidFill>
                <a:prstClr val="black"/>
              </a:solidFill>
              <a:latin typeface="Meiryo UI" panose="020B0604030504040204" pitchFamily="50" charset="-128"/>
              <a:ea typeface="Meiryo UI" panose="020B0604030504040204" pitchFamily="50" charset="-128"/>
            </a:endParaRPr>
          </a:p>
          <a:p>
            <a:r>
              <a:rPr lang="ja-JP" altLang="en-US" sz="2000" dirty="0" smtClean="0">
                <a:solidFill>
                  <a:prstClr val="black"/>
                </a:solidFill>
                <a:latin typeface="Meiryo UI" panose="020B0604030504040204" pitchFamily="50" charset="-128"/>
                <a:ea typeface="Meiryo UI" panose="020B0604030504040204" pitchFamily="50" charset="-128"/>
              </a:rPr>
              <a:t>その</a:t>
            </a:r>
            <a:r>
              <a:rPr lang="ja-JP" altLang="en-US" sz="2000" dirty="0">
                <a:solidFill>
                  <a:prstClr val="black"/>
                </a:solidFill>
                <a:latin typeface="Meiryo UI" panose="020B0604030504040204" pitchFamily="50" charset="-128"/>
                <a:ea typeface="Meiryo UI" panose="020B0604030504040204" pitchFamily="50" charset="-128"/>
              </a:rPr>
              <a:t>時の状態だけで決めつけないことが重要である。</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240733" y="264436"/>
            <a:ext cx="8753475" cy="99568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認知症患者の退院後の生活を支援するために</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本人の情報</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259395" y="126012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4" name="角丸四角形吹き出し 3"/>
          <p:cNvSpPr/>
          <p:nvPr/>
        </p:nvSpPr>
        <p:spPr>
          <a:xfrm>
            <a:off x="7519916" y="3084395"/>
            <a:ext cx="1474292" cy="612648"/>
          </a:xfrm>
          <a:prstGeom prst="wedgeRoundRectCallout">
            <a:avLst>
              <a:gd name="adj1" fmla="val -58146"/>
              <a:gd name="adj2" fmla="val 8477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1"/>
                </a:solidFill>
              </a:rPr>
              <a:t>病院の最大の目的</a:t>
            </a:r>
          </a:p>
        </p:txBody>
      </p:sp>
      <p:sp>
        <p:nvSpPr>
          <p:cNvPr id="7" name="上矢印吹き出し 6"/>
          <p:cNvSpPr/>
          <p:nvPr/>
        </p:nvSpPr>
        <p:spPr>
          <a:xfrm>
            <a:off x="873457" y="5663821"/>
            <a:ext cx="7383605" cy="1023582"/>
          </a:xfrm>
          <a:prstGeom prst="upArrowCallout">
            <a:avLst>
              <a:gd name="adj1" fmla="val 50000"/>
              <a:gd name="adj2" fmla="val 53814"/>
              <a:gd name="adj3" fmla="val 25000"/>
              <a:gd name="adj4" fmla="val 64977"/>
            </a:avLst>
          </a:prstGeom>
          <a:ln/>
        </p:spPr>
        <p:style>
          <a:lnRef idx="3">
            <a:schemeClr val="lt1"/>
          </a:lnRef>
          <a:fillRef idx="1">
            <a:schemeClr val="accent6"/>
          </a:fillRef>
          <a:effectRef idx="1">
            <a:schemeClr val="accent6"/>
          </a:effectRef>
          <a:fontRef idx="minor">
            <a:schemeClr val="lt1"/>
          </a:fontRef>
        </p:style>
        <p:txBody>
          <a:bodyPr rtlCol="0" anchor="t" anchorCtr="0"/>
          <a:lstStyle/>
          <a:p>
            <a:pPr algn="ctr"/>
            <a:r>
              <a:rPr kumimoji="1" lang="ja-JP" altLang="en-US" sz="3200" b="1" dirty="0" smtClean="0">
                <a:solidFill>
                  <a:schemeClr val="tx1"/>
                </a:solidFill>
              </a:rPr>
              <a:t>リカバリーの概念</a:t>
            </a:r>
            <a:r>
              <a:rPr kumimoji="1" lang="ja-JP" altLang="en-US" dirty="0" smtClean="0">
                <a:solidFill>
                  <a:schemeClr val="tx1"/>
                </a:solidFill>
              </a:rPr>
              <a:t>をもって看護の</a:t>
            </a:r>
            <a:r>
              <a:rPr kumimoji="1" lang="en-US" altLang="ja-JP" dirty="0" smtClean="0">
                <a:solidFill>
                  <a:schemeClr val="tx1"/>
                </a:solidFill>
              </a:rPr>
              <a:t>PDCA</a:t>
            </a:r>
            <a:r>
              <a:rPr kumimoji="1" lang="ja-JP" altLang="en-US" dirty="0" smtClean="0">
                <a:solidFill>
                  <a:schemeClr val="tx1"/>
                </a:solidFill>
              </a:rPr>
              <a:t>サイクルを！</a:t>
            </a:r>
          </a:p>
        </p:txBody>
      </p:sp>
    </p:spTree>
    <p:extLst>
      <p:ext uri="{BB962C8B-B14F-4D97-AF65-F5344CB8AC3E}">
        <p14:creationId xmlns:p14="http://schemas.microsoft.com/office/powerpoint/2010/main" val="180346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1" y="260648"/>
            <a:ext cx="9083043"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3491880" y="2030127"/>
            <a:ext cx="230425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67544" y="2852936"/>
            <a:ext cx="468052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67544" y="3717032"/>
            <a:ext cx="468052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12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5262" y="1257858"/>
            <a:ext cx="7886700" cy="5454576"/>
          </a:xfrm>
          <a:ln>
            <a:solidFill>
              <a:schemeClr val="accent1"/>
            </a:solidFill>
          </a:ln>
        </p:spPr>
        <p:txBody>
          <a:bodyPr>
            <a:normAutofit/>
          </a:bodyPr>
          <a:lstStyle/>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b="1" dirty="0">
                <a:latin typeface="Meiryo UI" panose="020B0604030504040204" pitchFamily="50" charset="-128"/>
                <a:ea typeface="Meiryo UI" panose="020B0604030504040204" pitchFamily="50" charset="-128"/>
                <a:cs typeface="Meiryo UI" panose="020B0604030504040204" pitchFamily="50" charset="-128"/>
              </a:rPr>
              <a:t>入院前（病状変化前）の生活状況</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 どこで、誰といつも何をして生活していたの</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利用介護サービス、近所付き合い、安否確認　</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病気</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に対する理解</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本人</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の思い</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の世話になりたく</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ない</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②介護認定の状況を把握する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6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要介護度、申請の必要性</a:t>
            </a: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担当</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ケアマネジャー</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600"/>
              </a:spcBef>
              <a:buNone/>
            </a:pPr>
            <a:r>
              <a:rPr lang="ja-JP" altLang="en-US" sz="1600" dirty="0" smtClean="0">
                <a:solidFill>
                  <a:prstClr val="black"/>
                </a:solidFill>
                <a:latin typeface="Meiryo UI" panose="020B0604030504040204" pitchFamily="50" charset="-128"/>
                <a:ea typeface="Meiryo UI" panose="020B0604030504040204" pitchFamily="50" charset="-128"/>
              </a:rPr>
              <a:t>退院後</a:t>
            </a:r>
            <a:r>
              <a:rPr lang="ja-JP" altLang="en-US" sz="1600" dirty="0">
                <a:solidFill>
                  <a:prstClr val="black"/>
                </a:solidFill>
                <a:latin typeface="Meiryo UI" panose="020B0604030504040204" pitchFamily="50" charset="-128"/>
                <a:ea typeface="Meiryo UI" panose="020B0604030504040204" pitchFamily="50" charset="-128"/>
              </a:rPr>
              <a:t>にサービス利用の開始・追加・変更するなど、在宅生活支援体制を早期から整えるために確認する。既に申請されて在宅生活でサービスを利用していれば、入院時からケアマネジャーを確認し、必要であれば情報収集をする。申請されていなければ、介護の必要性および申請のタイミングを検討する。介護認定がされていないことから、サービスにつながらずに、退院に支障が及ばないように他の制度で支援できないかも含めて検討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txBox="1">
            <a:spLocks noChangeArrowheads="1"/>
          </p:cNvSpPr>
          <p:nvPr/>
        </p:nvSpPr>
        <p:spPr>
          <a:xfrm>
            <a:off x="195262" y="164374"/>
            <a:ext cx="875347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本人の情報</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入院前</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病状変化前</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の生活／介護認定</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87336" y="11828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a:xfrm>
            <a:off x="4708478" y="3807725"/>
            <a:ext cx="4026089" cy="791571"/>
          </a:xfrm>
          <a:prstGeom prst="wedgeRoundRectCallout">
            <a:avLst/>
          </a:prstGeom>
          <a:ln/>
        </p:spPr>
        <p:style>
          <a:lnRef idx="3">
            <a:schemeClr val="lt1"/>
          </a:lnRef>
          <a:fillRef idx="1">
            <a:schemeClr val="accent2"/>
          </a:fillRef>
          <a:effectRef idx="1">
            <a:schemeClr val="accent2"/>
          </a:effectRef>
          <a:fontRef idx="minor">
            <a:schemeClr val="lt1"/>
          </a:fontRef>
        </p:style>
        <p:txBody>
          <a:bodyPr rtlCol="0" anchor="t" anchorCtr="0"/>
          <a:lstStyle/>
          <a:p>
            <a:pPr algn="ctr"/>
            <a:r>
              <a:rPr kumimoji="1" lang="ja-JP" altLang="en-US" sz="2000" b="1" dirty="0" smtClean="0">
                <a:solidFill>
                  <a:schemeClr val="tx1"/>
                </a:solidFill>
              </a:rPr>
              <a:t>サービスを利用できるようになるまでには概ね１ヵ月以上かかります</a:t>
            </a:r>
          </a:p>
        </p:txBody>
      </p:sp>
    </p:spTree>
    <p:extLst>
      <p:ext uri="{BB962C8B-B14F-4D97-AF65-F5344CB8AC3E}">
        <p14:creationId xmlns:p14="http://schemas.microsoft.com/office/powerpoint/2010/main" val="372666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336" y="1305525"/>
            <a:ext cx="8078093" cy="3989805"/>
          </a:xfrm>
        </p:spPr>
        <p:txBody>
          <a:bodyPr>
            <a:normAutofit fontScale="77500" lnSpcReduction="20000"/>
          </a:bodyPr>
          <a:lstStyle/>
          <a:p>
            <a:pPr marL="0" indent="0">
              <a:lnSpc>
                <a:spcPct val="120000"/>
              </a:lnSpc>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③できる能力と支援の把握</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120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ADL</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：身のまわりのこと</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60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食事　排泄　更衣　清潔</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1200"/>
              </a:spcBef>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IADL</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：生活支障</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独居機能の評価</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spcBef>
                <a:spcPts val="600"/>
              </a:spcBef>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買い物　調理　金銭管理　服薬管理　電話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76"/>
              </a:lnSpc>
            </a:pPr>
            <a:r>
              <a:rPr lang="ja-JP" altLang="en-US" sz="2400" dirty="0">
                <a:latin typeface="Meiryo UI" panose="020B0604030504040204" pitchFamily="50" charset="-128"/>
                <a:ea typeface="Meiryo UI" panose="020B0604030504040204" pitchFamily="50" charset="-128"/>
              </a:rPr>
              <a:t>認知機能障害があっても、</a:t>
            </a:r>
            <a:r>
              <a:rPr lang="ja-JP" altLang="en-US" sz="2400" b="1" dirty="0">
                <a:solidFill>
                  <a:srgbClr val="FF0000"/>
                </a:solidFill>
                <a:latin typeface="Meiryo UI" panose="020B0604030504040204" pitchFamily="50" charset="-128"/>
                <a:ea typeface="Meiryo UI" panose="020B0604030504040204" pitchFamily="50" charset="-128"/>
              </a:rPr>
              <a:t>どのように自己の能力発揮して暮らしていたのか</a:t>
            </a:r>
            <a:r>
              <a:rPr lang="ja-JP" altLang="en-US" sz="2400" dirty="0">
                <a:latin typeface="Meiryo UI" panose="020B0604030504040204" pitchFamily="50" charset="-128"/>
                <a:ea typeface="Meiryo UI" panose="020B0604030504040204" pitchFamily="50" charset="-128"/>
              </a:rPr>
              <a:t>、また、</a:t>
            </a:r>
            <a:r>
              <a:rPr lang="ja-JP" altLang="en-US" sz="2400" b="1" dirty="0">
                <a:solidFill>
                  <a:srgbClr val="FF0000"/>
                </a:solidFill>
                <a:latin typeface="Meiryo UI" panose="020B0604030504040204" pitchFamily="50" charset="-128"/>
                <a:ea typeface="Meiryo UI" panose="020B0604030504040204" pitchFamily="50" charset="-128"/>
              </a:rPr>
              <a:t>どのようなところに支援が必要であったのか</a:t>
            </a:r>
            <a:r>
              <a:rPr lang="ja-JP" altLang="en-US" sz="2400" dirty="0">
                <a:latin typeface="Meiryo UI" panose="020B0604030504040204" pitchFamily="50" charset="-128"/>
                <a:ea typeface="Meiryo UI" panose="020B0604030504040204" pitchFamily="50" charset="-128"/>
              </a:rPr>
              <a:t>、詳細に聞く必要がある。</a:t>
            </a:r>
            <a:endParaRPr lang="en-US" altLang="ja-JP" sz="2400" dirty="0">
              <a:latin typeface="Meiryo UI" panose="020B0604030504040204" pitchFamily="50" charset="-128"/>
              <a:ea typeface="Meiryo UI" panose="020B0604030504040204" pitchFamily="50" charset="-128"/>
            </a:endParaRPr>
          </a:p>
          <a:p>
            <a:pPr>
              <a:lnSpc>
                <a:spcPts val="2176"/>
              </a:lnSpc>
            </a:pPr>
            <a:r>
              <a:rPr lang="ja-JP" altLang="en-US" sz="2400" dirty="0">
                <a:latin typeface="Meiryo UI" panose="020B0604030504040204" pitchFamily="50" charset="-128"/>
                <a:ea typeface="Meiryo UI" panose="020B0604030504040204" pitchFamily="50" charset="-128"/>
              </a:rPr>
              <a:t>　その状況から入院治療後は、どのような</a:t>
            </a:r>
            <a:r>
              <a:rPr lang="en-US" altLang="ja-JP" sz="2400" dirty="0">
                <a:latin typeface="Meiryo UI" panose="020B0604030504040204" pitchFamily="50" charset="-128"/>
                <a:ea typeface="Meiryo UI" panose="020B0604030504040204" pitchFamily="50" charset="-128"/>
              </a:rPr>
              <a:t>ADL</a:t>
            </a:r>
            <a:r>
              <a:rPr lang="ja-JP" altLang="en-US" sz="2400" dirty="0">
                <a:latin typeface="Meiryo UI" panose="020B0604030504040204" pitchFamily="50" charset="-128"/>
                <a:ea typeface="Meiryo UI" panose="020B0604030504040204" pitchFamily="50" charset="-128"/>
              </a:rPr>
              <a:t>が低下することが予測がされるのか、退院後も改善する可能性があるのか、リハビリの早期介入と自宅でのリハビリの継続についても考える。</a:t>
            </a:r>
            <a:endParaRPr lang="en-US" altLang="ja-JP" sz="2400" dirty="0">
              <a:latin typeface="Meiryo UI" panose="020B0604030504040204" pitchFamily="50" charset="-128"/>
              <a:ea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87336" y="5650173"/>
            <a:ext cx="7853553" cy="1023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認知機能障害、加齢による機能低下、環境によって</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できること・支援が必要なこと は個人で違う</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リハビリの早期</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介入</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と退院後の継続の検討</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87336" y="118729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9" name="Rectangle 2"/>
          <p:cNvSpPr txBox="1">
            <a:spLocks noChangeArrowheads="1"/>
          </p:cNvSpPr>
          <p:nvPr/>
        </p:nvSpPr>
        <p:spPr>
          <a:xfrm>
            <a:off x="195262" y="164374"/>
            <a:ext cx="875347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本人の情報</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できる能力と支援</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1002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379515" y="1705089"/>
            <a:ext cx="8384968" cy="4374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④必要となる医療・処置とその実現性を把握する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医療・看護処置、薬の管理は</a:t>
            </a:r>
            <a:r>
              <a:rPr lang="ja-JP" altLang="en-US"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 “誰が” “どこで”</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するのか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＊入院目的の疾患以外の既往疾患の管理を忘れない</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＊投薬</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をほとんど受けた</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ことがない高齢者の薬の管理</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87336" y="116458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正方形/長方形 1"/>
          <p:cNvSpPr/>
          <p:nvPr/>
        </p:nvSpPr>
        <p:spPr>
          <a:xfrm>
            <a:off x="1425387" y="5052280"/>
            <a:ext cx="6293223" cy="1655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在宅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本人・家族・かかりつけ医、訪問診療、</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訪問看護・デイサービス看護師</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400"/>
              </a:spcBef>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施設医師・看護師・通院・往診</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95262" y="164374"/>
            <a:ext cx="875347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本人の情報</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必要となる医療・処置とその実現性</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805219" y="3892220"/>
            <a:ext cx="7683688" cy="788962"/>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nchorCtr="0"/>
          <a:lstStyle/>
          <a:p>
            <a:pPr lvl="0">
              <a:lnSpc>
                <a:spcPts val="2176"/>
              </a:lnSpc>
            </a:pPr>
            <a:r>
              <a:rPr lang="ja-JP" altLang="en-US" sz="2400" dirty="0">
                <a:solidFill>
                  <a:prstClr val="black"/>
                </a:solidFill>
                <a:latin typeface="Meiryo UI" panose="020B0604030504040204" pitchFamily="50" charset="-128"/>
                <a:ea typeface="Meiryo UI" panose="020B0604030504040204" pitchFamily="50" charset="-128"/>
              </a:rPr>
              <a:t>医療や処置が継続されなければ、再入院の可能性が高くなる。</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058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7682" y="1232761"/>
            <a:ext cx="7368938" cy="3156008"/>
          </a:xfrm>
        </p:spPr>
        <p:txBody>
          <a:bodyPr>
            <a:normAutofit/>
          </a:bodyPr>
          <a:lstStyle/>
          <a:p>
            <a:pPr marL="0" indent="0">
              <a:lnSpc>
                <a:spcPct val="10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今後の見通しについて</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認知症</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進行、身体疾患の出現、慢性疾患</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の悪化による変化の可能性</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2400"/>
              </a:spcBef>
              <a:buNone/>
            </a:pPr>
            <a:r>
              <a:rPr lang="ja-JP" altLang="en-US" sz="2400"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    ⇒ 生活は変化が起こった時、どこで・どのように</a:t>
            </a:r>
            <a:endParaRPr lang="en-US" altLang="ja-JP" sz="2400"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2400" b="1" dirty="0">
                <a:solidFill>
                  <a:srgbClr val="8748CC"/>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       して継続していくのか。</a:t>
            </a:r>
            <a:endParaRPr lang="en-US" altLang="ja-JP" sz="2400"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472750" y="2226346"/>
            <a:ext cx="2429303" cy="817106"/>
          </a:xfrm>
          <a:prstGeom prst="rect">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 本人</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の意向は</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 家族</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希望は</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87336" y="111452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9" name="Rectangle 2"/>
          <p:cNvSpPr txBox="1">
            <a:spLocks noChangeArrowheads="1"/>
          </p:cNvSpPr>
          <p:nvPr/>
        </p:nvSpPr>
        <p:spPr>
          <a:xfrm>
            <a:off x="195262" y="164374"/>
            <a:ext cx="875347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本人の情報</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今後の見通し</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7335" y="3698544"/>
            <a:ext cx="8569325" cy="3063922"/>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nchorCtr="0"/>
          <a:lstStyle/>
          <a:p>
            <a:pPr algn="ctr"/>
            <a:r>
              <a:rPr kumimoji="1" lang="ja-JP" altLang="en-US" sz="2400" b="1" dirty="0" smtClean="0">
                <a:solidFill>
                  <a:schemeClr val="tx1"/>
                </a:solidFill>
              </a:rPr>
              <a:t>今後必要とされる看護師は</a:t>
            </a:r>
            <a:r>
              <a:rPr kumimoji="1" lang="ja-JP" altLang="en-US" sz="2800" b="1" dirty="0" smtClean="0">
                <a:solidFill>
                  <a:schemeClr val="tx1"/>
                </a:solidFill>
              </a:rPr>
              <a:t>超職種看護師</a:t>
            </a:r>
            <a:r>
              <a:rPr kumimoji="1" lang="ja-JP" altLang="en-US" sz="2400" b="1" dirty="0" smtClean="0">
                <a:solidFill>
                  <a:schemeClr val="tx1"/>
                </a:solidFill>
              </a:rPr>
              <a:t>である</a:t>
            </a:r>
            <a:endParaRPr kumimoji="1" lang="en-US" altLang="ja-JP" sz="2400" b="1" dirty="0" smtClean="0">
              <a:solidFill>
                <a:schemeClr val="tx1"/>
              </a:solidFill>
            </a:endParaRPr>
          </a:p>
          <a:p>
            <a:pPr algn="ctr"/>
            <a:endParaRPr kumimoji="1" lang="en-US" altLang="ja-JP" sz="2400" b="1" dirty="0" smtClean="0">
              <a:solidFill>
                <a:schemeClr val="tx1"/>
              </a:solidFill>
            </a:endParaRPr>
          </a:p>
          <a:p>
            <a:pPr algn="ctr"/>
            <a:r>
              <a:rPr lang="ja-JP" altLang="en-US" sz="2800" b="1" dirty="0">
                <a:solidFill>
                  <a:schemeClr val="tx1"/>
                </a:solidFill>
              </a:rPr>
              <a:t>社会資源を</a:t>
            </a:r>
            <a:r>
              <a:rPr lang="ja-JP" altLang="en-US" sz="2800" b="1" dirty="0" smtClean="0">
                <a:solidFill>
                  <a:schemeClr val="tx1"/>
                </a:solidFill>
              </a:rPr>
              <a:t>知り、コンサルテーション・ケースワーク、地域連携、薬剤指導、介護保険、経済的なサービスなどなど</a:t>
            </a:r>
            <a:endParaRPr lang="en-US" altLang="ja-JP" sz="2800" b="1" dirty="0" smtClean="0">
              <a:solidFill>
                <a:schemeClr val="tx1"/>
              </a:solidFill>
            </a:endParaRPr>
          </a:p>
          <a:p>
            <a:pPr algn="ctr"/>
            <a:r>
              <a:rPr kumimoji="1" lang="ja-JP" altLang="en-US" sz="2800" b="1" dirty="0" smtClean="0">
                <a:solidFill>
                  <a:schemeClr val="tx1"/>
                </a:solidFill>
              </a:rPr>
              <a:t>「私は看護師だから知らない！」的な看護師は今後必要とされません。</a:t>
            </a:r>
          </a:p>
        </p:txBody>
      </p:sp>
    </p:spTree>
    <p:extLst>
      <p:ext uri="{BB962C8B-B14F-4D97-AF65-F5344CB8AC3E}">
        <p14:creationId xmlns:p14="http://schemas.microsoft.com/office/powerpoint/2010/main" val="3459870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6496" y="1291943"/>
            <a:ext cx="8079270" cy="4515857"/>
          </a:xfrm>
        </p:spPr>
        <p:txBody>
          <a:bodyPr>
            <a:noAutofit/>
          </a:bodyPr>
          <a:lstStyle/>
          <a:p>
            <a:pPr marL="0" indent="0">
              <a:lnSpc>
                <a:spcPct val="100000"/>
              </a:lnSpc>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家族</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状況、介護体制、家族の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思い</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独居、同居（同居はしていないが、決定権を</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持つ家族、同居していても介護していないなども）</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健康状態、病気に対する理解力</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経済状況</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家族の思い</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介護は家族がするものと</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いう</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抱え込みや</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何で自分だけがこのような思いをするのか</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という孤独感など　　　　　　　　</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p:cNvSpPr txBox="1">
            <a:spLocks noChangeArrowheads="1"/>
          </p:cNvSpPr>
          <p:nvPr/>
        </p:nvSpPr>
        <p:spPr>
          <a:xfrm>
            <a:off x="259394" y="178022"/>
            <a:ext cx="8753475" cy="9956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本人以外の情報：在宅からの入院の場合</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家族状況、介護体制、家族の思い①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351468" y="117370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a:xfrm>
            <a:off x="351467" y="5186149"/>
            <a:ext cx="8569325" cy="13647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kumimoji="1" lang="ja-JP" altLang="en-US" sz="2800" dirty="0" smtClean="0">
                <a:solidFill>
                  <a:schemeClr val="tx1"/>
                </a:solidFill>
              </a:rPr>
              <a:t>家族の</a:t>
            </a:r>
            <a:r>
              <a:rPr kumimoji="1" lang="en-US" altLang="ja-JP" sz="2800" dirty="0" smtClean="0">
                <a:solidFill>
                  <a:schemeClr val="tx1"/>
                </a:solidFill>
              </a:rPr>
              <a:t>SDM</a:t>
            </a:r>
            <a:r>
              <a:rPr kumimoji="1" lang="ja-JP" altLang="en-US" sz="2800" dirty="0" smtClean="0">
                <a:solidFill>
                  <a:schemeClr val="tx1"/>
                </a:solidFill>
              </a:rPr>
              <a:t>（</a:t>
            </a:r>
            <a:r>
              <a:rPr kumimoji="1" lang="en-US" altLang="ja-JP" sz="2800" dirty="0" smtClean="0">
                <a:solidFill>
                  <a:schemeClr val="tx1"/>
                </a:solidFill>
              </a:rPr>
              <a:t>Share Decision Making</a:t>
            </a:r>
            <a:r>
              <a:rPr kumimoji="1" lang="ja-JP" altLang="en-US" sz="2800" dirty="0" smtClean="0">
                <a:solidFill>
                  <a:schemeClr val="tx1"/>
                </a:solidFill>
              </a:rPr>
              <a:t>）をしっかり促すことが、入院期間を左右する。</a:t>
            </a:r>
            <a:endParaRPr kumimoji="1" lang="en-US" altLang="ja-JP" sz="2800" dirty="0" smtClean="0">
              <a:solidFill>
                <a:schemeClr val="tx1"/>
              </a:solidFill>
            </a:endParaRPr>
          </a:p>
          <a:p>
            <a:pPr algn="ctr"/>
            <a:r>
              <a:rPr lang="ja-JP" altLang="en-US" sz="2400" b="1" dirty="0">
                <a:solidFill>
                  <a:schemeClr val="tx1"/>
                </a:solidFill>
              </a:rPr>
              <a:t>出来る</a:t>
            </a:r>
            <a:r>
              <a:rPr lang="ja-JP" altLang="en-US" sz="2400" b="1" dirty="0" smtClean="0">
                <a:solidFill>
                  <a:schemeClr val="tx1"/>
                </a:solidFill>
              </a:rPr>
              <a:t>限り入院後すぐに家族を含めたカンファレンスを行う。</a:t>
            </a:r>
            <a:endParaRPr kumimoji="1" lang="ja-JP" altLang="en-US" sz="2400" b="1" dirty="0" smtClean="0">
              <a:solidFill>
                <a:schemeClr val="tx1"/>
              </a:solidFill>
            </a:endParaRPr>
          </a:p>
        </p:txBody>
      </p:sp>
    </p:spTree>
    <p:extLst>
      <p:ext uri="{BB962C8B-B14F-4D97-AF65-F5344CB8AC3E}">
        <p14:creationId xmlns:p14="http://schemas.microsoft.com/office/powerpoint/2010/main" val="504308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9394" y="1328952"/>
            <a:ext cx="7199290" cy="2206114"/>
          </a:xfrm>
        </p:spPr>
        <p:txBody>
          <a:bodyPr>
            <a:normAutofit fontScale="92500" lnSpcReduction="20000"/>
          </a:bodyPr>
          <a:lstStyle/>
          <a:p>
            <a:pPr marL="0" indent="0">
              <a:lnSpc>
                <a:spcPct val="110000"/>
              </a:lnSpc>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家族</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状況、介護体制、家族の</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思い</a:t>
            </a:r>
            <a:r>
              <a:rPr lang="ja-JP" altLang="en-US" sz="2400" b="1"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（続き）</a:t>
            </a:r>
            <a:endParaRPr lang="en-US" altLang="ja-JP" sz="2400" b="1"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ja-JP" sz="2400" b="1" dirty="0">
                <a:solidFill>
                  <a:srgbClr val="8F62E0"/>
                </a:solidFill>
                <a:latin typeface="Meiryo UI" panose="020B0604030504040204" pitchFamily="50" charset="-128"/>
                <a:ea typeface="Meiryo UI" panose="020B0604030504040204" pitchFamily="50" charset="-128"/>
                <a:cs typeface="Meiryo UI" panose="020B0604030504040204" pitchFamily="50" charset="-128"/>
              </a:rPr>
              <a:t>を得るにあたっての</a:t>
            </a:r>
            <a:r>
              <a:rPr lang="ja-JP" altLang="ja-JP" sz="24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配慮</a:t>
            </a:r>
            <a:endParaRPr lang="en-US" altLang="ja-JP" sz="24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 家族の心情を聞く機会をつくる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時に</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は家族各々に</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対応する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2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59395" y="1265011"/>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sz="2400" dirty="0">
              <a:effectLst>
                <a:outerShdw blurRad="38100" dist="38100" dir="2700000" algn="tl">
                  <a:srgbClr val="000000">
                    <a:alpha val="43137"/>
                  </a:srgbClr>
                </a:outerShdw>
              </a:effectLst>
              <a:latin typeface="Arial" charset="0"/>
            </a:endParaRPr>
          </a:p>
        </p:txBody>
      </p:sp>
      <p:sp>
        <p:nvSpPr>
          <p:cNvPr id="8" name="Rectangle 2"/>
          <p:cNvSpPr txBox="1">
            <a:spLocks noChangeArrowheads="1"/>
          </p:cNvSpPr>
          <p:nvPr/>
        </p:nvSpPr>
        <p:spPr>
          <a:xfrm>
            <a:off x="259394" y="178023"/>
            <a:ext cx="8753475" cy="10639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本人以外の情報：在宅からの入院の場合</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家族</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状況、介護体制、家族の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思い</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②</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655093" y="3179928"/>
            <a:ext cx="8173627" cy="33437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lnSpc>
                <a:spcPts val="2176"/>
              </a:lnSpc>
              <a:buFont typeface="Wingdings" panose="05000000000000000000" pitchFamily="2" charset="2"/>
              <a:buChar char="p"/>
            </a:pPr>
            <a:r>
              <a:rPr lang="ja-JP" altLang="en-US" sz="2400" dirty="0" smtClean="0">
                <a:solidFill>
                  <a:prstClr val="black"/>
                </a:solidFill>
                <a:latin typeface="Meiryo UI" panose="020B0604030504040204" pitchFamily="50" charset="-128"/>
                <a:ea typeface="Meiryo UI" panose="020B0604030504040204" pitchFamily="50" charset="-128"/>
              </a:rPr>
              <a:t>退院</a:t>
            </a:r>
            <a:r>
              <a:rPr lang="ja-JP" altLang="en-US" sz="2400" dirty="0">
                <a:solidFill>
                  <a:prstClr val="black"/>
                </a:solidFill>
                <a:latin typeface="Meiryo UI" panose="020B0604030504040204" pitchFamily="50" charset="-128"/>
                <a:ea typeface="Meiryo UI" panose="020B0604030504040204" pitchFamily="50" charset="-128"/>
              </a:rPr>
              <a:t>に関しては、家族間の意見の相違が退院を長引かせる要因になる。 </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r>
              <a:rPr lang="ja-JP" altLang="en-US" sz="2400" dirty="0" smtClean="0">
                <a:solidFill>
                  <a:prstClr val="black"/>
                </a:solidFill>
                <a:latin typeface="Meiryo UI" panose="020B0604030504040204" pitchFamily="50" charset="-128"/>
                <a:ea typeface="Meiryo UI" panose="020B0604030504040204" pitchFamily="50" charset="-128"/>
              </a:rPr>
              <a:t>その</a:t>
            </a:r>
            <a:r>
              <a:rPr lang="ja-JP" altLang="en-US" sz="2400" dirty="0">
                <a:solidFill>
                  <a:prstClr val="black"/>
                </a:solidFill>
                <a:latin typeface="Meiryo UI" panose="020B0604030504040204" pitchFamily="50" charset="-128"/>
                <a:ea typeface="Meiryo UI" panose="020B0604030504040204" pitchFamily="50" charset="-128"/>
              </a:rPr>
              <a:t>ため、キーパーソン以外に退院に関わる家族の状況も確認しておく必要がある</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endParaRPr lang="en-US" altLang="ja-JP" sz="2400"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r>
              <a:rPr lang="ja-JP" altLang="en-US" sz="2400" dirty="0" smtClean="0">
                <a:solidFill>
                  <a:prstClr val="black"/>
                </a:solidFill>
                <a:latin typeface="Meiryo UI" panose="020B0604030504040204" pitchFamily="50" charset="-128"/>
                <a:ea typeface="Meiryo UI" panose="020B0604030504040204" pitchFamily="50" charset="-128"/>
              </a:rPr>
              <a:t>家族</a:t>
            </a:r>
            <a:r>
              <a:rPr lang="ja-JP" altLang="en-US" sz="2400" dirty="0">
                <a:solidFill>
                  <a:prstClr val="black"/>
                </a:solidFill>
                <a:latin typeface="Meiryo UI" panose="020B0604030504040204" pitchFamily="50" charset="-128"/>
                <a:ea typeface="Meiryo UI" panose="020B0604030504040204" pitchFamily="50" charset="-128"/>
              </a:rPr>
              <a:t>も高齢であることや疾患、障害の有無によっては、その健康状態から十分な介護ができない場合がある</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p"/>
            </a:pPr>
            <a:r>
              <a:rPr lang="ja-JP" altLang="en-US" sz="2400" dirty="0" smtClean="0">
                <a:solidFill>
                  <a:prstClr val="black"/>
                </a:solidFill>
                <a:latin typeface="Meiryo UI" panose="020B0604030504040204" pitchFamily="50" charset="-128"/>
                <a:ea typeface="Meiryo UI" panose="020B0604030504040204" pitchFamily="50" charset="-128"/>
              </a:rPr>
              <a:t>家族</a:t>
            </a:r>
            <a:r>
              <a:rPr lang="ja-JP" altLang="en-US" sz="2400" dirty="0">
                <a:solidFill>
                  <a:prstClr val="black"/>
                </a:solidFill>
                <a:latin typeface="Meiryo UI" panose="020B0604030504040204" pitchFamily="50" charset="-128"/>
                <a:ea typeface="Meiryo UI" panose="020B0604030504040204" pitchFamily="50" charset="-128"/>
              </a:rPr>
              <a:t>の認知症を含めた病気に対する理解は、ケアを勧める上でも、介護指導をする上でも重要である。</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4" name="四角形吹き出し 3"/>
          <p:cNvSpPr/>
          <p:nvPr/>
        </p:nvSpPr>
        <p:spPr>
          <a:xfrm>
            <a:off x="4872252" y="1583140"/>
            <a:ext cx="3753134" cy="1419367"/>
          </a:xfrm>
          <a:prstGeom prst="wedgeRectCallou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r>
              <a:rPr kumimoji="1" lang="ja-JP" altLang="en-US" sz="2000" b="1" dirty="0" smtClean="0">
                <a:solidFill>
                  <a:schemeClr val="tx1"/>
                </a:solidFill>
              </a:rPr>
              <a:t>入院期間が長期化すると家族機能の変化をもたらす。</a:t>
            </a:r>
            <a:endParaRPr kumimoji="1" lang="en-US" altLang="ja-JP" sz="2000" b="1" dirty="0" smtClean="0">
              <a:solidFill>
                <a:schemeClr val="tx1"/>
              </a:solidFill>
            </a:endParaRPr>
          </a:p>
          <a:p>
            <a:pPr algn="ctr"/>
            <a:r>
              <a:rPr lang="ja-JP" altLang="en-US" sz="2000" b="1" dirty="0">
                <a:solidFill>
                  <a:schemeClr val="tx1"/>
                </a:solidFill>
              </a:rPr>
              <a:t>一般的</a:t>
            </a:r>
            <a:r>
              <a:rPr lang="ja-JP" altLang="en-US" sz="2000" b="1" dirty="0" smtClean="0">
                <a:solidFill>
                  <a:schemeClr val="tx1"/>
                </a:solidFill>
              </a:rPr>
              <a:t>に３か月で家族構成が再編成されると言われている。</a:t>
            </a:r>
            <a:endParaRPr kumimoji="1" lang="ja-JP" altLang="en-US" sz="2000" b="1" dirty="0" smtClean="0">
              <a:solidFill>
                <a:schemeClr val="tx1"/>
              </a:solidFill>
            </a:endParaRPr>
          </a:p>
        </p:txBody>
      </p:sp>
    </p:spTree>
    <p:extLst>
      <p:ext uri="{BB962C8B-B14F-4D97-AF65-F5344CB8AC3E}">
        <p14:creationId xmlns:p14="http://schemas.microsoft.com/office/powerpoint/2010/main" val="3142029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8630" y="1346751"/>
            <a:ext cx="8504239" cy="3088772"/>
          </a:xfrm>
        </p:spPr>
        <p:txBody>
          <a:bodyPr>
            <a:normAutofit/>
          </a:bodyPr>
          <a:lstStyle/>
          <a:p>
            <a:pPr marL="0" indent="0">
              <a:lnSpc>
                <a:spcPct val="11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②</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住宅環境</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について把握する</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・浴室</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・トイレ</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・家屋内の移動</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便利な</a:t>
            </a:r>
            <a:r>
              <a:rPr lang="ja-JP" altLang="en-US"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も良いが、慣れた</a:t>
            </a:r>
            <a:r>
              <a:rPr lang="ja-JP" altLang="en-US"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を設定</a:t>
            </a:r>
            <a:endParaRPr lang="en-US" altLang="ja-JP"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患者の療養生活および家族等による介護の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しやすさ</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しづらさ）</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2400"/>
              </a:spcBef>
              <a:buNone/>
            </a:pPr>
            <a:endParaRPr lang="ja-JP"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59394" y="122851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Rectangle 2"/>
          <p:cNvSpPr txBox="1">
            <a:spLocks noChangeArrowheads="1"/>
          </p:cNvSpPr>
          <p:nvPr/>
        </p:nvSpPr>
        <p:spPr>
          <a:xfrm>
            <a:off x="259394" y="178022"/>
            <a:ext cx="8753475" cy="1050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本人以外の情報：在宅からの入院の場合</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9394" y="4094329"/>
            <a:ext cx="8753475" cy="25384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lnSpc>
                <a:spcPts val="2176"/>
              </a:lnSpc>
              <a:buFont typeface="Wingdings" panose="05000000000000000000" pitchFamily="2" charset="2"/>
              <a:buChar char="n"/>
            </a:pPr>
            <a:r>
              <a:rPr lang="ja-JP" altLang="en-US" sz="2400" dirty="0">
                <a:solidFill>
                  <a:prstClr val="black"/>
                </a:solidFill>
                <a:latin typeface="Meiryo UI" panose="020B0604030504040204" pitchFamily="50" charset="-128"/>
                <a:ea typeface="Meiryo UI" panose="020B0604030504040204" pitchFamily="50" charset="-128"/>
              </a:rPr>
              <a:t>ケアマネジャーがいる場合には、病院での状況を確認してもらい、自宅での工夫について検討してもらえるような機会を作るとよい</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n"/>
            </a:pP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n"/>
            </a:pPr>
            <a:r>
              <a:rPr lang="ja-JP" altLang="en-US" sz="2400" dirty="0" smtClean="0">
                <a:solidFill>
                  <a:prstClr val="black"/>
                </a:solidFill>
                <a:latin typeface="Meiryo UI" panose="020B0604030504040204" pitchFamily="50" charset="-128"/>
                <a:ea typeface="Meiryo UI" panose="020B0604030504040204" pitchFamily="50" charset="-128"/>
              </a:rPr>
              <a:t>最近</a:t>
            </a:r>
            <a:r>
              <a:rPr lang="ja-JP" altLang="en-US" sz="2400" dirty="0">
                <a:solidFill>
                  <a:prstClr val="black"/>
                </a:solidFill>
                <a:latin typeface="Meiryo UI" panose="020B0604030504040204" pitchFamily="50" charset="-128"/>
                <a:ea typeface="Meiryo UI" panose="020B0604030504040204" pitchFamily="50" charset="-128"/>
              </a:rPr>
              <a:t>は、退院前カンファレンスを自宅で行い、病院看護師が出向くこともできるようなり、そのような機会を活用することも有効である</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n"/>
            </a:pP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n"/>
            </a:pPr>
            <a:r>
              <a:rPr lang="ja-JP" altLang="en-US" sz="2400" dirty="0" smtClean="0">
                <a:solidFill>
                  <a:prstClr val="black"/>
                </a:solidFill>
                <a:latin typeface="Meiryo UI" panose="020B0604030504040204" pitchFamily="50" charset="-128"/>
                <a:ea typeface="Meiryo UI" panose="020B0604030504040204" pitchFamily="50" charset="-128"/>
              </a:rPr>
              <a:t>精神科では、退院後生活環境相談員を入院後</a:t>
            </a:r>
            <a:r>
              <a:rPr lang="en-US" altLang="ja-JP" sz="2400" dirty="0" smtClean="0">
                <a:solidFill>
                  <a:prstClr val="black"/>
                </a:solidFill>
                <a:latin typeface="Meiryo UI" panose="020B0604030504040204" pitchFamily="50" charset="-128"/>
                <a:ea typeface="Meiryo UI" panose="020B0604030504040204" pitchFamily="50" charset="-128"/>
              </a:rPr>
              <a:t>10</a:t>
            </a:r>
            <a:r>
              <a:rPr lang="ja-JP" altLang="en-US" sz="2400" dirty="0" smtClean="0">
                <a:solidFill>
                  <a:prstClr val="black"/>
                </a:solidFill>
                <a:latin typeface="Meiryo UI" panose="020B0604030504040204" pitchFamily="50" charset="-128"/>
                <a:ea typeface="Meiryo UI" panose="020B0604030504040204" pitchFamily="50" charset="-128"/>
              </a:rPr>
              <a:t>日以内に選定して、本人、家族、関係機関に連絡。</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69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2478" y="1380554"/>
            <a:ext cx="7587303" cy="3955721"/>
          </a:xfrm>
        </p:spPr>
        <p:txBody>
          <a:bodyPr>
            <a:noAutofit/>
          </a:bodyPr>
          <a:lstStyle/>
          <a:p>
            <a:pPr marL="0" indent="0">
              <a:lnSpc>
                <a:spcPct val="100000"/>
              </a:lnSpc>
              <a:buNone/>
            </a:pPr>
            <a:r>
              <a:rPr lang="ja-JP" altLang="en-US"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独居・身寄りがない高齢者の生活を支援するために</a:t>
            </a:r>
            <a:endParaRPr lang="en-US" altLang="ja-JP" b="1" dirty="0">
              <a:solidFill>
                <a:srgbClr val="8F62E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後見人、補佐、補助制度</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・福祉関係者</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（市区町村、</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・生活保護課職員</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・近隣・友人</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緊急時の連絡　意思決定の参加はどうするか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351468" y="126231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8" name="Rectangle 2"/>
          <p:cNvSpPr txBox="1">
            <a:spLocks noChangeArrowheads="1"/>
          </p:cNvSpPr>
          <p:nvPr/>
        </p:nvSpPr>
        <p:spPr>
          <a:xfrm>
            <a:off x="259394" y="178023"/>
            <a:ext cx="8753475" cy="1077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本人以外の情報：在宅からの入院の場合</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独居・身寄りがない高齢者</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351468" y="5486400"/>
            <a:ext cx="8342156" cy="11327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2176"/>
              </a:lnSpc>
            </a:pPr>
            <a:r>
              <a:rPr lang="ja-JP" altLang="en-US" sz="2400" dirty="0">
                <a:solidFill>
                  <a:prstClr val="black"/>
                </a:solidFill>
                <a:latin typeface="Meiryo UI" panose="020B0604030504040204" pitchFamily="50" charset="-128"/>
                <a:ea typeface="Meiryo UI" panose="020B0604030504040204" pitchFamily="50" charset="-128"/>
              </a:rPr>
              <a:t>独居生活の高齢者は、基本的には地域包括支援センターが、地域で把握しているため、本人の了承を得た上で、連携を図ることが有効である。</a:t>
            </a:r>
          </a:p>
        </p:txBody>
      </p:sp>
    </p:spTree>
    <p:extLst>
      <p:ext uri="{BB962C8B-B14F-4D97-AF65-F5344CB8AC3E}">
        <p14:creationId xmlns:p14="http://schemas.microsoft.com/office/powerpoint/2010/main" val="866481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8536" y="1752085"/>
            <a:ext cx="7955189" cy="2533311"/>
          </a:xfrm>
        </p:spPr>
        <p:txBody>
          <a:bodyPr>
            <a:noAutofit/>
          </a:bodyPr>
          <a:lstStyle/>
          <a:p>
            <a:pPr marL="0" indent="0">
              <a:buNone/>
            </a:pPr>
            <a:r>
              <a:rPr lang="ja-JP" altLang="en-US"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ja-JP" sz="2600" b="1" dirty="0">
                <a:solidFill>
                  <a:srgbClr val="8F62E0"/>
                </a:solidFill>
                <a:latin typeface="Meiryo UI" panose="020B0604030504040204" pitchFamily="50" charset="-128"/>
                <a:ea typeface="Meiryo UI" panose="020B0604030504040204" pitchFamily="50" charset="-128"/>
                <a:cs typeface="Meiryo UI" panose="020B0604030504040204" pitchFamily="50" charset="-128"/>
              </a:rPr>
              <a:t>に関する基礎的な知識を</a:t>
            </a:r>
            <a:r>
              <a:rPr lang="ja-JP"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もつ</a:t>
            </a:r>
            <a:endParaRPr lang="en-US"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施設・生活施設</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医療・看護の提供</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介護保険の対象</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適応</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各病院</a:t>
            </a:r>
            <a:r>
              <a:rPr lang="ja-JP" altLang="ja-JP" sz="2600" b="1" dirty="0">
                <a:solidFill>
                  <a:srgbClr val="8F62E0"/>
                </a:solidFill>
                <a:latin typeface="Meiryo UI" panose="020B0604030504040204" pitchFamily="50" charset="-128"/>
                <a:ea typeface="Meiryo UI" panose="020B0604030504040204" pitchFamily="50" charset="-128"/>
                <a:cs typeface="Meiryo UI" panose="020B0604030504040204" pitchFamily="50" charset="-128"/>
              </a:rPr>
              <a:t>・病棟で関係の深い施設に</a:t>
            </a:r>
            <a:r>
              <a:rPr lang="ja-JP"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関する</a:t>
            </a:r>
            <a:r>
              <a:rPr lang="ja-JP" altLang="en-US"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知識</a:t>
            </a:r>
            <a:r>
              <a:rPr lang="ja-JP"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をも</a:t>
            </a:r>
            <a:r>
              <a:rPr lang="ja-JP" altLang="en-US"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つ</a:t>
            </a:r>
            <a:endParaRPr lang="en-US" altLang="ja-JP" sz="2600"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一度でもよいので、見学させてもらう機会を得てください！</a:t>
            </a:r>
            <a:endParaRPr lang="en-US" altLang="ja-JP"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017458" y="4722125"/>
            <a:ext cx="7312344" cy="197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病院（急性期、地域包括ケア病棟、リハビリなど）</a:t>
            </a:r>
            <a:endParaRPr lang="en-US" altLang="ja-JP"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療養型病床（介護</a:t>
            </a: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特別養護老人ホーム、介護老人保健施設</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グループホーム、有料老人ホーム</a:t>
            </a:r>
            <a:endParaRPr lang="en-US" altLang="ja-JP"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2200" b="1" dirty="0" smtClean="0">
                <a:solidFill>
                  <a:schemeClr val="tx1"/>
                </a:solidFill>
                <a:latin typeface="Meiryo UI" panose="020B0604030504040204" pitchFamily="50" charset="-128"/>
                <a:ea typeface="Meiryo UI" panose="020B0604030504040204" pitchFamily="50" charset="-128"/>
              </a:rPr>
              <a:t>  高齢者専用賃貸住宅</a:t>
            </a:r>
            <a:endParaRPr lang="ja-JP" altLang="en-US" sz="2200" dirty="0">
              <a:solidFill>
                <a:schemeClr val="tx1"/>
              </a:solidFill>
            </a:endParaRPr>
          </a:p>
        </p:txBody>
      </p:sp>
      <p:sp>
        <p:nvSpPr>
          <p:cNvPr id="7" name="Rectangle 3"/>
          <p:cNvSpPr>
            <a:spLocks noChangeArrowheads="1"/>
          </p:cNvSpPr>
          <p:nvPr/>
        </p:nvSpPr>
        <p:spPr bwMode="auto">
          <a:xfrm>
            <a:off x="266863" y="125559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8" name="Rectangle 2"/>
          <p:cNvSpPr txBox="1">
            <a:spLocks noChangeArrowheads="1"/>
          </p:cNvSpPr>
          <p:nvPr/>
        </p:nvSpPr>
        <p:spPr>
          <a:xfrm>
            <a:off x="259394" y="178023"/>
            <a:ext cx="8753475" cy="1077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本人以外の情報：在宅以外からの入院の場合</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必要となる基本的知識</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3213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3395" y="1387478"/>
            <a:ext cx="7976264" cy="3484773"/>
          </a:xfrm>
        </p:spPr>
        <p:txBody>
          <a:bodyPr>
            <a:noAutofit/>
          </a:bodyPr>
          <a:lstStyle/>
          <a:p>
            <a:pPr marL="0" indent="0">
              <a:spcBef>
                <a:spcPts val="1800"/>
              </a:spcBef>
              <a:buNone/>
            </a:pPr>
            <a:r>
              <a:rPr lang="ja-JP" altLang="en-US" b="1" dirty="0" smtClean="0">
                <a:solidFill>
                  <a:srgbClr val="8F62E0"/>
                </a:solidFill>
                <a:latin typeface="Meiryo UI" panose="020B0604030504040204" pitchFamily="50" charset="-128"/>
                <a:ea typeface="Meiryo UI" panose="020B0604030504040204" pitchFamily="50" charset="-128"/>
                <a:cs typeface="Meiryo UI" panose="020B0604030504040204" pitchFamily="50" charset="-128"/>
              </a:rPr>
              <a:t> ③施設での医療管理について</a:t>
            </a:r>
            <a:endParaRPr lang="en-US" altLang="ja-JP" b="1" dirty="0">
              <a:solidFill>
                <a:srgbClr val="8F62E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en-US" b="1" dirty="0">
                <a:latin typeface="Meiryo UI" panose="020B0604030504040204" pitchFamily="50" charset="-128"/>
                <a:ea typeface="Meiryo UI" panose="020B0604030504040204" pitchFamily="50" charset="-128"/>
                <a:cs typeface="Meiryo UI" panose="020B0604030504040204" pitchFamily="50" charset="-128"/>
              </a:rPr>
              <a:t>管理、看護処置は誰が何処で行っていた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・処方</a:t>
            </a:r>
            <a:r>
              <a:rPr lang="ja-JP" altLang="en-US" b="1" dirty="0">
                <a:latin typeface="Meiryo UI" panose="020B0604030504040204" pitchFamily="50" charset="-128"/>
                <a:ea typeface="Meiryo UI" panose="020B0604030504040204" pitchFamily="50" charset="-128"/>
                <a:cs typeface="Meiryo UI" panose="020B0604030504040204" pitchFamily="50" charset="-128"/>
              </a:rPr>
              <a:t>薬剤</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に制限があるか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・看取り、緩和ケアが可能か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医療・看護管理によっては、元の施設に戻れない</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場合がある。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特に在宅、グループホーム、サ高住などは多い。</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p>
          <a:p>
            <a:pPr marL="0" indent="0">
              <a:buNone/>
            </a:pPr>
            <a:endParaRPr lang="en-US" altLang="ja-JP" dirty="0"/>
          </a:p>
          <a:p>
            <a:pPr marL="0" indent="0">
              <a:buNone/>
            </a:pPr>
            <a:endParaRPr lang="en-US" altLang="ja-JP" dirty="0" smtClean="0"/>
          </a:p>
          <a:p>
            <a:endParaRPr lang="en-US" altLang="ja-JP" dirty="0" smtClean="0"/>
          </a:p>
          <a:p>
            <a:endParaRPr lang="ja-JP" altLang="ja-JP" dirty="0"/>
          </a:p>
          <a:p>
            <a:endParaRPr kumimoji="1" lang="ja-JP" altLang="en-US" dirty="0"/>
          </a:p>
        </p:txBody>
      </p:sp>
      <p:sp>
        <p:nvSpPr>
          <p:cNvPr id="6" name="Rectangle 3"/>
          <p:cNvSpPr>
            <a:spLocks noChangeArrowheads="1"/>
          </p:cNvSpPr>
          <p:nvPr/>
        </p:nvSpPr>
        <p:spPr bwMode="auto">
          <a:xfrm>
            <a:off x="266865" y="126924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7" name="Rectangle 2"/>
          <p:cNvSpPr txBox="1">
            <a:spLocks noChangeArrowheads="1"/>
          </p:cNvSpPr>
          <p:nvPr/>
        </p:nvSpPr>
        <p:spPr>
          <a:xfrm>
            <a:off x="266865" y="178021"/>
            <a:ext cx="8753475" cy="10912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本人以外の情報：在宅以外からの入院の場合</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の医療管理について</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36728" y="4926842"/>
            <a:ext cx="8399462" cy="17878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lnSpc>
                <a:spcPts val="2176"/>
              </a:lnSpc>
              <a:buFont typeface="Wingdings" panose="05000000000000000000" pitchFamily="2" charset="2"/>
              <a:buChar char="u"/>
            </a:pPr>
            <a:r>
              <a:rPr lang="ja-JP" altLang="en-US" sz="2400" b="1" dirty="0">
                <a:solidFill>
                  <a:prstClr val="black"/>
                </a:solidFill>
                <a:latin typeface="Meiryo UI" panose="020B0604030504040204" pitchFamily="50" charset="-128"/>
                <a:ea typeface="Meiryo UI" panose="020B0604030504040204" pitchFamily="50" charset="-128"/>
              </a:rPr>
              <a:t>特に介護老人保健施設は処方薬剤に制約がある場合があるため、入院治療で使用している薬剤によっては、退院・入所するために薬剤の調整をし直さなければならなくなることもある</a:t>
            </a:r>
            <a:r>
              <a:rPr lang="ja-JP" altLang="en-US" sz="2400" b="1" dirty="0" smtClean="0">
                <a:solidFill>
                  <a:prstClr val="black"/>
                </a:solidFill>
                <a:latin typeface="Meiryo UI" panose="020B0604030504040204" pitchFamily="50" charset="-128"/>
                <a:ea typeface="Meiryo UI" panose="020B0604030504040204" pitchFamily="50" charset="-128"/>
              </a:rPr>
              <a:t>。</a:t>
            </a:r>
            <a:endParaRPr lang="en-US" altLang="ja-JP" sz="2400" b="1" dirty="0" smtClean="0">
              <a:solidFill>
                <a:prstClr val="black"/>
              </a:solidFill>
              <a:latin typeface="Meiryo UI" panose="020B0604030504040204" pitchFamily="50" charset="-128"/>
              <a:ea typeface="Meiryo UI" panose="020B0604030504040204" pitchFamily="50" charset="-128"/>
            </a:endParaRPr>
          </a:p>
          <a:p>
            <a:pPr lvl="0">
              <a:lnSpc>
                <a:spcPts val="2176"/>
              </a:lnSpc>
            </a:pPr>
            <a:endParaRPr lang="en-US" altLang="ja-JP" sz="2400" b="1" dirty="0" smtClean="0">
              <a:solidFill>
                <a:prstClr val="black"/>
              </a:solidFill>
              <a:latin typeface="Meiryo UI" panose="020B0604030504040204" pitchFamily="50" charset="-128"/>
              <a:ea typeface="Meiryo UI" panose="020B0604030504040204" pitchFamily="50" charset="-128"/>
            </a:endParaRPr>
          </a:p>
          <a:p>
            <a:pPr marL="342900" lvl="0" indent="-342900">
              <a:lnSpc>
                <a:spcPts val="2176"/>
              </a:lnSpc>
              <a:buFont typeface="Wingdings" panose="05000000000000000000" pitchFamily="2" charset="2"/>
              <a:buChar char="u"/>
            </a:pPr>
            <a:r>
              <a:rPr lang="ja-JP" altLang="en-US" sz="2400" b="1" dirty="0" smtClean="0">
                <a:solidFill>
                  <a:prstClr val="black"/>
                </a:solidFill>
                <a:latin typeface="Meiryo UI" panose="020B0604030504040204" pitchFamily="50" charset="-128"/>
                <a:ea typeface="Meiryo UI" panose="020B0604030504040204" pitchFamily="50" charset="-128"/>
              </a:rPr>
              <a:t>病状</a:t>
            </a:r>
            <a:r>
              <a:rPr lang="ja-JP" altLang="en-US" sz="2400" b="1" dirty="0">
                <a:solidFill>
                  <a:prstClr val="black"/>
                </a:solidFill>
                <a:latin typeface="Meiryo UI" panose="020B0604030504040204" pitchFamily="50" charset="-128"/>
                <a:ea typeface="Meiryo UI" panose="020B0604030504040204" pitchFamily="50" charset="-128"/>
              </a:rPr>
              <a:t>によっては、看取りや緩和ケアが必要になることもあるために、注意と確認が必要である。</a:t>
            </a:r>
            <a:endParaRPr lang="en-US" altLang="ja-JP" sz="24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437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地域医療構想について</a:t>
            </a:r>
            <a:endParaRPr kumimoji="1" lang="ja-JP" altLang="en-US" dirty="0"/>
          </a:p>
        </p:txBody>
      </p:sp>
      <p:sp>
        <p:nvSpPr>
          <p:cNvPr id="4" name="正方形/長方形 3"/>
          <p:cNvSpPr/>
          <p:nvPr/>
        </p:nvSpPr>
        <p:spPr>
          <a:xfrm>
            <a:off x="457200" y="1340768"/>
            <a:ext cx="8229600" cy="50155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b="1" u="sng" dirty="0">
                <a:solidFill>
                  <a:srgbClr val="FF0000"/>
                </a:solidFill>
              </a:rPr>
              <a:t>医療介護総合確保推進法</a:t>
            </a:r>
            <a:r>
              <a:rPr lang="ja-JP" altLang="en-US" sz="2400" dirty="0"/>
              <a:t>は、平成</a:t>
            </a:r>
            <a:r>
              <a:rPr lang="en-US" altLang="ja-JP" sz="2400" dirty="0"/>
              <a:t>25 </a:t>
            </a:r>
            <a:r>
              <a:rPr lang="ja-JP" altLang="en-US" sz="2400" dirty="0"/>
              <a:t>年に成立した「</a:t>
            </a:r>
            <a:r>
              <a:rPr lang="ja-JP" altLang="en-US" sz="3200" b="1" dirty="0">
                <a:solidFill>
                  <a:srgbClr val="FF0000"/>
                </a:solidFill>
              </a:rPr>
              <a:t>持続可能な</a:t>
            </a:r>
            <a:r>
              <a:rPr lang="ja-JP" altLang="en-US" sz="3200" b="1" dirty="0" smtClean="0">
                <a:solidFill>
                  <a:srgbClr val="FF0000"/>
                </a:solidFill>
              </a:rPr>
              <a:t>社会</a:t>
            </a:r>
            <a:r>
              <a:rPr lang="ja-JP" altLang="en-US" sz="3200" b="1" dirty="0">
                <a:solidFill>
                  <a:srgbClr val="FF0000"/>
                </a:solidFill>
              </a:rPr>
              <a:t>保障制度の確立を図る</a:t>
            </a:r>
            <a:r>
              <a:rPr lang="ja-JP" altLang="en-US" sz="2400" dirty="0"/>
              <a:t>ための改革の推進に関する法律」（平成</a:t>
            </a:r>
            <a:r>
              <a:rPr lang="en-US" altLang="ja-JP" sz="2400" dirty="0" smtClean="0"/>
              <a:t>25</a:t>
            </a:r>
            <a:r>
              <a:rPr lang="ja-JP" altLang="en-US" sz="2400" dirty="0" smtClean="0"/>
              <a:t>年</a:t>
            </a:r>
            <a:r>
              <a:rPr lang="ja-JP" altLang="en-US" sz="2400" dirty="0"/>
              <a:t>法律第</a:t>
            </a:r>
            <a:r>
              <a:rPr lang="en-US" altLang="ja-JP" sz="2400" dirty="0"/>
              <a:t>112 </a:t>
            </a:r>
            <a:r>
              <a:rPr lang="ja-JP" altLang="en-US" sz="2400" dirty="0"/>
              <a:t>号）に基づく措置として</a:t>
            </a:r>
            <a:r>
              <a:rPr lang="ja-JP" altLang="en-US" sz="3200" dirty="0"/>
              <a:t>、</a:t>
            </a:r>
            <a:r>
              <a:rPr lang="ja-JP" altLang="en-US" sz="3200" b="1" dirty="0">
                <a:solidFill>
                  <a:srgbClr val="FF0000"/>
                </a:solidFill>
              </a:rPr>
              <a:t>効率的かつ質の高い医療</a:t>
            </a:r>
            <a:r>
              <a:rPr lang="ja-JP" altLang="en-US" sz="3200" b="1" dirty="0" smtClean="0">
                <a:solidFill>
                  <a:srgbClr val="FF0000"/>
                </a:solidFill>
              </a:rPr>
              <a:t>提供</a:t>
            </a:r>
            <a:r>
              <a:rPr lang="ja-JP" altLang="en-US" sz="3200" b="1" dirty="0">
                <a:solidFill>
                  <a:srgbClr val="FF0000"/>
                </a:solidFill>
              </a:rPr>
              <a:t>体制を構築するとともに、地域包括ケアシステムを構築</a:t>
            </a:r>
            <a:r>
              <a:rPr lang="ja-JP" altLang="en-US" sz="2400" dirty="0"/>
              <a:t>する</a:t>
            </a:r>
            <a:r>
              <a:rPr lang="ja-JP" altLang="en-US" sz="2400" dirty="0" smtClean="0"/>
              <a:t>ことを</a:t>
            </a:r>
            <a:r>
              <a:rPr lang="ja-JP" altLang="en-US" sz="2400" dirty="0"/>
              <a:t>通じ、地域における医療及び介護の総合的な確保を推進するため</a:t>
            </a:r>
            <a:r>
              <a:rPr lang="ja-JP" altLang="en-US" sz="2400" dirty="0" smtClean="0"/>
              <a:t>、医</a:t>
            </a:r>
            <a:r>
              <a:rPr lang="ja-JP" altLang="en-US" sz="2400" dirty="0"/>
              <a:t>療法をはじめとする関係法律について所要の整備等を行うもの</a:t>
            </a:r>
            <a:r>
              <a:rPr lang="ja-JP" altLang="en-US" sz="2400" dirty="0" smtClean="0"/>
              <a:t>とされ</a:t>
            </a:r>
            <a:r>
              <a:rPr lang="ja-JP" altLang="en-US" sz="2400" dirty="0"/>
              <a:t>、この中で医療計画の一部として「地域医療構想」が</a:t>
            </a:r>
            <a:r>
              <a:rPr lang="ja-JP" altLang="en-US" sz="2400" dirty="0" smtClean="0"/>
              <a:t>位置付けされた。</a:t>
            </a:r>
            <a:endParaRPr kumimoji="1" lang="ja-JP" altLang="en-US" sz="2400" dirty="0"/>
          </a:p>
        </p:txBody>
      </p:sp>
    </p:spTree>
    <p:extLst>
      <p:ext uri="{BB962C8B-B14F-4D97-AF65-F5344CB8AC3E}">
        <p14:creationId xmlns:p14="http://schemas.microsoft.com/office/powerpoint/2010/main" val="388088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92781" y="1757543"/>
            <a:ext cx="7886700" cy="2473263"/>
          </a:xfrm>
        </p:spPr>
        <p:txBody>
          <a:bodyPr>
            <a:normAutofit fontScale="55000" lnSpcReduction="20000"/>
          </a:bodyPr>
          <a:lstStyle/>
          <a:p>
            <a:pPr marL="0" indent="0">
              <a:lnSpc>
                <a:spcPct val="11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① 患者の生活状況（</a:t>
            </a:r>
            <a:r>
              <a:rPr lang="en-US" altLang="ja-JP" b="1" dirty="0" smtClean="0">
                <a:latin typeface="Trebuchet MS" panose="020B0603020202020204" pitchFamily="34" charset="0"/>
                <a:ea typeface="Meiryo UI" panose="020B0604030504040204" pitchFamily="50" charset="-128"/>
                <a:cs typeface="Meiryo UI" panose="020B0604030504040204" pitchFamily="50" charset="-128"/>
              </a:rPr>
              <a:t>24</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時間の生活）</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・本人</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の能力の発揮の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仕方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言葉かけや環境設定など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ほしくないこと、した方がよいこと</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習慣</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marL="0" indent="0">
              <a:lnSpc>
                <a:spcPct val="11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② 施設という環境の中で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en-US" altLang="ja-JP" b="1" dirty="0" smtClean="0">
                <a:latin typeface="Trebuchet MS" panose="020B0603020202020204" pitchFamily="34" charset="0"/>
                <a:ea typeface="Meiryo UI" panose="020B0604030504040204" pitchFamily="50" charset="-128"/>
                <a:cs typeface="Meiryo UI" panose="020B0604030504040204" pitchFamily="50" charset="-128"/>
              </a:rPr>
              <a:t>ADL</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latin typeface="Trebuchet MS" panose="020B0603020202020204" pitchFamily="34" charset="0"/>
                <a:ea typeface="Meiryo UI" panose="020B0604030504040204" pitchFamily="50" charset="-128"/>
                <a:cs typeface="Meiryo UI" panose="020B0604030504040204" pitchFamily="50" charset="-128"/>
              </a:rPr>
              <a:t>IADL</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どのような支援を受けていたのか。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施設やスタッフの考えや思いを家族同様に確認する必要がある。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59394" y="163930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Rectangle 2"/>
          <p:cNvSpPr txBox="1">
            <a:spLocks noChangeArrowheads="1"/>
          </p:cNvSpPr>
          <p:nvPr/>
        </p:nvSpPr>
        <p:spPr>
          <a:xfrm>
            <a:off x="259394" y="191670"/>
            <a:ext cx="8753475" cy="1336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入院への適応・入院後の援助に必要な情報</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在宅以外からの入院の場合</a:t>
            </a:r>
            <a:endParaRPr lang="en-US" altLang="ja-JP" sz="2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生活状況／</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ADL</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等への支援</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吹き出し 1"/>
          <p:cNvSpPr/>
          <p:nvPr/>
        </p:nvSpPr>
        <p:spPr>
          <a:xfrm>
            <a:off x="259395" y="4271749"/>
            <a:ext cx="8569324" cy="2442950"/>
          </a:xfrm>
          <a:prstGeom prst="wedgeRectCallout">
            <a:avLst>
              <a:gd name="adj1" fmla="val -19811"/>
              <a:gd name="adj2" fmla="val -615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chemeClr val="tx1"/>
                </a:solidFill>
              </a:rPr>
              <a:t>入院はあくまで「一時的な」治療として、出来る限り入所していた施設環境に合わせる。</a:t>
            </a:r>
            <a:endParaRPr kumimoji="1" lang="en-US" altLang="ja-JP" b="1" dirty="0" smtClean="0">
              <a:solidFill>
                <a:schemeClr val="tx1"/>
              </a:solidFill>
            </a:endParaRPr>
          </a:p>
          <a:p>
            <a:pPr algn="ctr"/>
            <a:r>
              <a:rPr lang="ja-JP" altLang="en-US" b="1" dirty="0">
                <a:solidFill>
                  <a:schemeClr val="tx1"/>
                </a:solidFill>
              </a:rPr>
              <a:t>こんな場面を見たことないです</a:t>
            </a:r>
            <a:r>
              <a:rPr lang="ja-JP" altLang="en-US" b="1" dirty="0" smtClean="0">
                <a:solidFill>
                  <a:schemeClr val="tx1"/>
                </a:solidFill>
              </a:rPr>
              <a:t>か？</a:t>
            </a:r>
            <a:endParaRPr lang="en-US" altLang="ja-JP" b="1" dirty="0" smtClean="0">
              <a:solidFill>
                <a:schemeClr val="tx1"/>
              </a:solidFill>
            </a:endParaRPr>
          </a:p>
          <a:p>
            <a:pPr algn="ctr"/>
            <a:endParaRPr lang="en-US" altLang="ja-JP" b="1" dirty="0" smtClean="0">
              <a:solidFill>
                <a:schemeClr val="tx1"/>
              </a:solidFill>
            </a:endParaRPr>
          </a:p>
          <a:p>
            <a:pPr algn="ctr"/>
            <a:r>
              <a:rPr kumimoji="1" lang="ja-JP" altLang="en-US" b="1" dirty="0" smtClean="0">
                <a:solidFill>
                  <a:schemeClr val="tx1"/>
                </a:solidFill>
              </a:rPr>
              <a:t>「ここは病院なんで、病院の規則に従ってもらいます！！」</a:t>
            </a:r>
            <a:endParaRPr kumimoji="1" lang="en-US" altLang="ja-JP" b="1" dirty="0" smtClean="0">
              <a:solidFill>
                <a:schemeClr val="tx1"/>
              </a:solidFill>
            </a:endParaRPr>
          </a:p>
          <a:p>
            <a:pPr algn="ctr"/>
            <a:r>
              <a:rPr lang="ja-JP" altLang="en-US" b="1" dirty="0" smtClean="0">
                <a:solidFill>
                  <a:schemeClr val="tx1"/>
                </a:solidFill>
              </a:rPr>
              <a:t>↓</a:t>
            </a:r>
            <a:endParaRPr lang="en-US" altLang="ja-JP" b="1" dirty="0" smtClean="0">
              <a:solidFill>
                <a:schemeClr val="tx1"/>
              </a:solidFill>
            </a:endParaRPr>
          </a:p>
          <a:p>
            <a:pPr algn="ctr"/>
            <a:r>
              <a:rPr kumimoji="1" lang="ja-JP" altLang="en-US" b="1" dirty="0">
                <a:solidFill>
                  <a:schemeClr val="tx1"/>
                </a:solidFill>
              </a:rPr>
              <a:t>せん</a:t>
            </a:r>
            <a:r>
              <a:rPr kumimoji="1" lang="ja-JP" altLang="en-US" b="1" dirty="0" smtClean="0">
                <a:solidFill>
                  <a:schemeClr val="tx1"/>
                </a:solidFill>
              </a:rPr>
              <a:t>妄・</a:t>
            </a:r>
            <a:r>
              <a:rPr kumimoji="1" lang="en-US" altLang="ja-JP" b="1" dirty="0" smtClean="0">
                <a:solidFill>
                  <a:schemeClr val="tx1"/>
                </a:solidFill>
              </a:rPr>
              <a:t>BPSD</a:t>
            </a:r>
            <a:r>
              <a:rPr kumimoji="1" lang="ja-JP" altLang="en-US" b="1" dirty="0" smtClean="0">
                <a:solidFill>
                  <a:schemeClr val="tx1"/>
                </a:solidFill>
              </a:rPr>
              <a:t>によって入院が長期化する</a:t>
            </a:r>
            <a:endParaRPr kumimoji="1" lang="en-US" altLang="ja-JP" b="1" dirty="0" smtClean="0">
              <a:solidFill>
                <a:schemeClr val="tx1"/>
              </a:solidFill>
            </a:endParaRPr>
          </a:p>
          <a:p>
            <a:pPr algn="ctr"/>
            <a:r>
              <a:rPr lang="ja-JP" altLang="en-US" b="1" dirty="0" smtClean="0">
                <a:solidFill>
                  <a:schemeClr val="tx1"/>
                </a:solidFill>
              </a:rPr>
              <a:t>↓</a:t>
            </a:r>
            <a:endParaRPr lang="en-US" altLang="ja-JP" b="1" dirty="0" smtClean="0">
              <a:solidFill>
                <a:schemeClr val="tx1"/>
              </a:solidFill>
            </a:endParaRPr>
          </a:p>
          <a:p>
            <a:pPr algn="ctr"/>
            <a:r>
              <a:rPr kumimoji="1" lang="ja-JP" altLang="en-US" b="1" dirty="0">
                <a:solidFill>
                  <a:schemeClr val="tx1"/>
                </a:solidFill>
              </a:rPr>
              <a:t>医療者の負担増大</a:t>
            </a:r>
            <a:endParaRPr kumimoji="1" lang="ja-JP" altLang="en-US" b="1" dirty="0" smtClean="0">
              <a:solidFill>
                <a:schemeClr val="tx1"/>
              </a:solidFill>
            </a:endParaRPr>
          </a:p>
        </p:txBody>
      </p:sp>
    </p:spTree>
    <p:extLst>
      <p:ext uri="{BB962C8B-B14F-4D97-AF65-F5344CB8AC3E}">
        <p14:creationId xmlns:p14="http://schemas.microsoft.com/office/powerpoint/2010/main" val="2697725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6417" y="1651311"/>
            <a:ext cx="4978347" cy="1351196"/>
          </a:xfrm>
        </p:spPr>
        <p:txBody>
          <a:bodyPr>
            <a:normAutofit fontScale="92500" lnSpcReduction="10000"/>
          </a:bodyPr>
          <a:lstStyle/>
          <a:p>
            <a:pPr marL="0" indent="0">
              <a:lnSpc>
                <a:spcPct val="100000"/>
              </a:lnSpc>
              <a:spcBef>
                <a:spcPts val="18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施設での他者との関係の取り方</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職員との関係の取り方</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 施設</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入所者</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との過ごし方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59394" y="152854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Rectangle 2"/>
          <p:cNvSpPr txBox="1">
            <a:spLocks noChangeArrowheads="1"/>
          </p:cNvSpPr>
          <p:nvPr/>
        </p:nvSpPr>
        <p:spPr>
          <a:xfrm>
            <a:off x="259394" y="191670"/>
            <a:ext cx="8753475" cy="1336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入院への適応・入院後の援助に必要な情報</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在宅以外からの入院の場合</a:t>
            </a:r>
            <a:endParaRPr lang="en-US" altLang="ja-JP"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他者との関係／環境への適応</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2"/>
          <p:cNvSpPr txBox="1">
            <a:spLocks/>
          </p:cNvSpPr>
          <p:nvPr/>
        </p:nvSpPr>
        <p:spPr>
          <a:xfrm>
            <a:off x="423081" y="4975712"/>
            <a:ext cx="4978347" cy="78364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④環境への適応の仕方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Font typeface="Arial" panose="020B0604020202020204" pitchFamily="34" charse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 居室、トイレ、食事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9395" y="2934269"/>
            <a:ext cx="8589786" cy="20414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2100"/>
              </a:lnSpc>
            </a:pPr>
            <a:r>
              <a:rPr lang="ja-JP" altLang="en-US" sz="2000" dirty="0">
                <a:solidFill>
                  <a:prstClr val="black"/>
                </a:solidFill>
                <a:latin typeface="Meiryo UI" panose="020B0604030504040204" pitchFamily="50" charset="-128"/>
                <a:ea typeface="Meiryo UI" panose="020B0604030504040204" pitchFamily="50" charset="-128"/>
              </a:rPr>
              <a:t>入院中、退院に向けての実施するケアに活かすために、入所していた施設職員との関係性の取り方や入所者との過ごし方は、患者の環境適応を促し、症状の悪化を防ぐことや退院後の生活の継続性に移行するために活用することができる。（</a:t>
            </a:r>
            <a:r>
              <a:rPr lang="ja-JP" altLang="en-US" sz="2000" b="1" u="sng" dirty="0">
                <a:solidFill>
                  <a:srgbClr val="FF0000"/>
                </a:solidFill>
                <a:latin typeface="Meiryo UI" panose="020B0604030504040204" pitchFamily="50" charset="-128"/>
                <a:ea typeface="Meiryo UI" panose="020B0604030504040204" pitchFamily="50" charset="-128"/>
              </a:rPr>
              <a:t>職員は、患者に必要なサービスを提供する際など患者との関係を取るうえで大切にしていること、また、本人が、何かを依頼するときにどのような依頼の仕方をするのか、また人にものを頼むことしないために職員がどのように本人のニーズを把握しているかなど）</a:t>
            </a:r>
          </a:p>
        </p:txBody>
      </p:sp>
      <p:sp>
        <p:nvSpPr>
          <p:cNvPr id="8" name="角丸四角形 7"/>
          <p:cNvSpPr/>
          <p:nvPr/>
        </p:nvSpPr>
        <p:spPr>
          <a:xfrm>
            <a:off x="259394" y="5759357"/>
            <a:ext cx="8589787" cy="955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dirty="0">
                <a:solidFill>
                  <a:prstClr val="black"/>
                </a:solidFill>
                <a:latin typeface="Meiryo UI" panose="020B0604030504040204" pitchFamily="50" charset="-128"/>
                <a:ea typeface="Meiryo UI" panose="020B0604030504040204" pitchFamily="50" charset="-128"/>
              </a:rPr>
              <a:t>ハード環境が変化すれば、混乱し、気分が不安定になることは当然である。</a:t>
            </a:r>
            <a:r>
              <a:rPr lang="ja-JP" altLang="en-US" sz="2000" b="1" u="sng" dirty="0">
                <a:solidFill>
                  <a:srgbClr val="FF0000"/>
                </a:solidFill>
                <a:latin typeface="Meiryo UI" panose="020B0604030504040204" pitchFamily="50" charset="-128"/>
                <a:ea typeface="Meiryo UI" panose="020B0604030504040204" pitchFamily="50" charset="-128"/>
              </a:rPr>
              <a:t>病室の表示やベッドの向き、一人で食事をするのか、他の人と一緒にするのかなど、本人なりの環境の適応の仕方などについての情報を収集し、継続できるようにする。</a:t>
            </a:r>
            <a:endParaRPr kumimoji="1" lang="ja-JP" altLang="en-US" sz="2000" b="1" u="sng" dirty="0" smtClean="0">
              <a:solidFill>
                <a:srgbClr val="FF0000"/>
              </a:solidFill>
            </a:endParaRPr>
          </a:p>
        </p:txBody>
      </p:sp>
    </p:spTree>
    <p:extLst>
      <p:ext uri="{BB962C8B-B14F-4D97-AF65-F5344CB8AC3E}">
        <p14:creationId xmlns:p14="http://schemas.microsoft.com/office/powerpoint/2010/main" val="3019824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チームアプローチの実際</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7" name="コンテンツ プレースホルダー 6"/>
          <p:cNvSpPr>
            <a:spLocks noGrp="1"/>
          </p:cNvSpPr>
          <p:nvPr>
            <p:ph idx="1"/>
          </p:nvPr>
        </p:nvSpPr>
        <p:spPr>
          <a:xfrm>
            <a:off x="1728780" y="2129050"/>
            <a:ext cx="6377990" cy="2483893"/>
          </a:xfrm>
        </p:spPr>
        <p:txBody>
          <a:bodyPr>
            <a:normAutofit/>
          </a:bodyPr>
          <a:lstStyle/>
          <a:p>
            <a:pPr marL="0" indent="0">
              <a:buNone/>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認知症患者に関係</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する職種や</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すべての人々が、各職種の専門性</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活かし</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、患者の</a:t>
            </a:r>
            <a:r>
              <a:rPr lang="en-US" altLang="ja-JP" sz="3200" b="1" dirty="0" smtClean="0">
                <a:latin typeface="Trebuchet MS" panose="020B0603020202020204" pitchFamily="34" charset="0"/>
                <a:ea typeface="Meiryo UI" panose="020B0604030504040204" pitchFamily="50" charset="-128"/>
                <a:cs typeface="Meiryo UI" panose="020B0604030504040204" pitchFamily="50" charset="-128"/>
              </a:rPr>
              <a:t>QOL</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向上のために、</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協働して取り組む。</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9750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AutoShape 18"/>
          <p:cNvSpPr>
            <a:spLocks noChangeArrowheads="1"/>
          </p:cNvSpPr>
          <p:nvPr/>
        </p:nvSpPr>
        <p:spPr bwMode="auto">
          <a:xfrm>
            <a:off x="4129180" y="3173637"/>
            <a:ext cx="987652" cy="351804"/>
          </a:xfrm>
          <a:prstGeom prst="downArrow">
            <a:avLst>
              <a:gd name="adj1" fmla="val 44250"/>
              <a:gd name="adj2" fmla="val 53769"/>
            </a:avLst>
          </a:prstGeom>
          <a:noFill/>
          <a:ln w="12700">
            <a:solidFill>
              <a:schemeClr val="tx1"/>
            </a:solidFill>
            <a:miter lim="800000"/>
            <a:headEnd/>
            <a:tailEnd/>
          </a:ln>
        </p:spPr>
        <p:txBody>
          <a:bodyPr vert="eaVert" wrap="none" anchor="ctr"/>
          <a:lstStyle/>
          <a:p>
            <a:endParaRPr lang="ja-JP" altLang="en-US" sz="2000">
              <a:ea typeface="ＭＳ Ｐゴシック" charset="-128"/>
            </a:endParaRPr>
          </a:p>
        </p:txBody>
      </p:sp>
      <p:sp>
        <p:nvSpPr>
          <p:cNvPr id="28679" name="Rectangle 21"/>
          <p:cNvSpPr>
            <a:spLocks noChangeArrowheads="1"/>
          </p:cNvSpPr>
          <p:nvPr/>
        </p:nvSpPr>
        <p:spPr bwMode="auto">
          <a:xfrm>
            <a:off x="399804" y="3516112"/>
            <a:ext cx="5789141" cy="1124237"/>
          </a:xfrm>
          <a:prstGeom prst="rect">
            <a:avLst/>
          </a:prstGeom>
          <a:noFill/>
          <a:ln w="12700">
            <a:noFill/>
            <a:miter lim="800000"/>
            <a:headEnd/>
            <a:tailEnd/>
          </a:ln>
        </p:spPr>
        <p:txBody>
          <a:bodyPr wrap="none" anchor="ctr"/>
          <a:lstStyle/>
          <a:p>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入院</a:t>
            </a: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生活でのケアに</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活かす</a:t>
            </a:r>
            <a:endPar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リハビリ</a:t>
            </a: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等のゴール設定の参考</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にする</a:t>
            </a:r>
            <a:endPar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家族</a:t>
            </a: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への指導や退院のため</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の調整</a:t>
            </a: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反映する</a:t>
            </a:r>
            <a:endPar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388572" y="5122134"/>
            <a:ext cx="8427027" cy="1558626"/>
          </a:xfrm>
          <a:prstGeom prst="roundRect">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endParaRPr>
          </a:p>
        </p:txBody>
      </p:sp>
      <p:sp>
        <p:nvSpPr>
          <p:cNvPr id="18" name="Rectangle 4"/>
          <p:cNvSpPr>
            <a:spLocks noChangeArrowheads="1"/>
          </p:cNvSpPr>
          <p:nvPr/>
        </p:nvSpPr>
        <p:spPr bwMode="auto">
          <a:xfrm>
            <a:off x="617792" y="5672459"/>
            <a:ext cx="1370219"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患者・家族</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友人</a:t>
            </a:r>
          </a:p>
        </p:txBody>
      </p:sp>
      <p:sp>
        <p:nvSpPr>
          <p:cNvPr id="19" name="Rectangle 8"/>
          <p:cNvSpPr>
            <a:spLocks noChangeArrowheads="1"/>
          </p:cNvSpPr>
          <p:nvPr/>
        </p:nvSpPr>
        <p:spPr bwMode="auto">
          <a:xfrm>
            <a:off x="2067715" y="5672459"/>
            <a:ext cx="1067134"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担当医</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9"/>
          <p:cNvSpPr>
            <a:spLocks noChangeArrowheads="1"/>
          </p:cNvSpPr>
          <p:nvPr/>
        </p:nvSpPr>
        <p:spPr bwMode="auto">
          <a:xfrm>
            <a:off x="4317085" y="5672458"/>
            <a:ext cx="992585"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リハビリ</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10"/>
          <p:cNvSpPr>
            <a:spLocks noChangeArrowheads="1"/>
          </p:cNvSpPr>
          <p:nvPr/>
        </p:nvSpPr>
        <p:spPr bwMode="auto">
          <a:xfrm>
            <a:off x="3223037" y="5672459"/>
            <a:ext cx="1006630"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看護師</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9"/>
          <p:cNvSpPr>
            <a:spLocks noChangeArrowheads="1"/>
          </p:cNvSpPr>
          <p:nvPr/>
        </p:nvSpPr>
        <p:spPr bwMode="auto">
          <a:xfrm>
            <a:off x="5403071" y="5672457"/>
            <a:ext cx="992585" cy="756047"/>
          </a:xfrm>
          <a:prstGeom prst="rect">
            <a:avLst/>
          </a:prstGeom>
          <a:solidFill>
            <a:schemeClr val="bg1"/>
          </a:solidFill>
          <a:ln w="12700">
            <a:solidFill>
              <a:schemeClr val="tx1"/>
            </a:solidFill>
            <a:miter lim="800000"/>
            <a:headEnd/>
            <a:tailEnd/>
          </a:ln>
        </p:spPr>
        <p:txBody>
          <a:bodyPr wrap="none" anchor="ctr"/>
          <a:lstStyle/>
          <a:p>
            <a:pPr algn="ct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MS</a:t>
            </a:r>
            <a:r>
              <a:rPr lang="en-US" altLang="ja-JP" b="1" dirty="0">
                <a:latin typeface="Meiryo UI" panose="020B0604030504040204" pitchFamily="50" charset="-128"/>
                <a:ea typeface="Meiryo UI" panose="020B0604030504040204" pitchFamily="50" charset="-128"/>
                <a:cs typeface="Meiryo UI" panose="020B0604030504040204" pitchFamily="50" charset="-128"/>
              </a:rPr>
              <a:t>W</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9"/>
          <p:cNvSpPr>
            <a:spLocks noChangeArrowheads="1"/>
          </p:cNvSpPr>
          <p:nvPr/>
        </p:nvSpPr>
        <p:spPr bwMode="auto">
          <a:xfrm>
            <a:off x="6481941" y="5672459"/>
            <a:ext cx="992585"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薬剤師</a:t>
            </a:r>
          </a:p>
        </p:txBody>
      </p:sp>
      <p:sp>
        <p:nvSpPr>
          <p:cNvPr id="25" name="Rectangle 9"/>
          <p:cNvSpPr>
            <a:spLocks noChangeArrowheads="1"/>
          </p:cNvSpPr>
          <p:nvPr/>
        </p:nvSpPr>
        <p:spPr bwMode="auto">
          <a:xfrm>
            <a:off x="7566499" y="5672459"/>
            <a:ext cx="992585" cy="756047"/>
          </a:xfrm>
          <a:prstGeom prst="rect">
            <a:avLst/>
          </a:prstGeom>
          <a:solidFill>
            <a:schemeClr val="bg1"/>
          </a:solidFill>
          <a:ln w="12700">
            <a:solidFill>
              <a:schemeClr val="tx1"/>
            </a:solidFill>
            <a:miter lim="800000"/>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栄養士</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938746" y="5149239"/>
            <a:ext cx="3539912" cy="523220"/>
          </a:xfrm>
          <a:prstGeom prst="rect">
            <a:avLst/>
          </a:prstGeom>
          <a:noFill/>
        </p:spPr>
        <p:txBody>
          <a:bodyPr wrap="square" rtlCol="0">
            <a:spAutoFit/>
          </a:bodyP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入院時カンファレンス</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2"/>
          <p:cNvSpPr txBox="1">
            <a:spLocks noChangeArrowheads="1"/>
          </p:cNvSpPr>
          <p:nvPr/>
        </p:nvSpPr>
        <p:spPr>
          <a:xfrm>
            <a:off x="559558" y="178022"/>
            <a:ext cx="7983941"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チームアプローチの実際</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500" b="1" dirty="0">
                <a:latin typeface="Meiryo UI" panose="020B0604030504040204" pitchFamily="50" charset="-128"/>
                <a:ea typeface="Meiryo UI" panose="020B0604030504040204" pitchFamily="50" charset="-128"/>
                <a:cs typeface="Meiryo UI" panose="020B0604030504040204" pitchFamily="50" charset="-128"/>
              </a:rPr>
              <a:t>入院</a:t>
            </a:r>
            <a:r>
              <a:rPr lang="ja-JP" altLang="en-US" sz="3500" b="1" dirty="0" smtClean="0">
                <a:latin typeface="Meiryo UI" panose="020B0604030504040204" pitchFamily="50" charset="-128"/>
                <a:ea typeface="Meiryo UI" panose="020B0604030504040204" pitchFamily="50" charset="-128"/>
                <a:cs typeface="Meiryo UI" panose="020B0604030504040204" pitchFamily="50" charset="-128"/>
              </a:rPr>
              <a:t>時</a:t>
            </a:r>
            <a:r>
              <a:rPr lang="ja-JP" altLang="en-US" sz="3500" b="1" dirty="0">
                <a:latin typeface="Meiryo UI" panose="020B0604030504040204" pitchFamily="50" charset="-128"/>
                <a:ea typeface="Meiryo UI" panose="020B0604030504040204" pitchFamily="50" charset="-128"/>
                <a:cs typeface="Meiryo UI" panose="020B0604030504040204" pitchFamily="50" charset="-128"/>
              </a:rPr>
              <a:t>カンファレンス</a:t>
            </a:r>
            <a:endParaRPr lang="en-US" altLang="ja-JP"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3"/>
          <p:cNvSpPr>
            <a:spLocks noChangeArrowheads="1"/>
          </p:cNvSpPr>
          <p:nvPr/>
        </p:nvSpPr>
        <p:spPr bwMode="auto">
          <a:xfrm>
            <a:off x="309421" y="123735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grpSp>
        <p:nvGrpSpPr>
          <p:cNvPr id="5" name="グループ化 4"/>
          <p:cNvGrpSpPr/>
          <p:nvPr/>
        </p:nvGrpSpPr>
        <p:grpSpPr>
          <a:xfrm>
            <a:off x="557514" y="1698512"/>
            <a:ext cx="7973085" cy="1425222"/>
            <a:chOff x="311106" y="1747439"/>
            <a:chExt cx="7973085" cy="1425222"/>
          </a:xfrm>
        </p:grpSpPr>
        <p:sp>
          <p:nvSpPr>
            <p:cNvPr id="28686" name="Rectangle 17"/>
            <p:cNvSpPr>
              <a:spLocks noChangeArrowheads="1"/>
            </p:cNvSpPr>
            <p:nvPr/>
          </p:nvSpPr>
          <p:spPr bwMode="auto">
            <a:xfrm>
              <a:off x="311106" y="1747439"/>
              <a:ext cx="7973085" cy="1425222"/>
            </a:xfrm>
            <a:prstGeom prst="rect">
              <a:avLst/>
            </a:prstGeom>
            <a:solidFill>
              <a:srgbClr val="C1A8EE"/>
            </a:solidFill>
            <a:ln w="12700">
              <a:noFill/>
              <a:miter lim="800000"/>
              <a:headEnd/>
              <a:tailEnd/>
            </a:ln>
          </p:spPr>
          <p:txBody>
            <a:bodyPr wrap="none" anchor="ctr"/>
            <a:lstStyle/>
            <a:p>
              <a:endParaRPr lang="ja-JP" altLang="en-US" sz="2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436762" y="1811301"/>
              <a:ext cx="4105406"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入院前</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の状態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を情報収集</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8"/>
            <p:cNvSpPr>
              <a:spLocks noChangeArrowheads="1"/>
            </p:cNvSpPr>
            <p:nvPr/>
          </p:nvSpPr>
          <p:spPr bwMode="auto">
            <a:xfrm>
              <a:off x="2086423" y="2365062"/>
              <a:ext cx="1475409" cy="707371"/>
            </a:xfrm>
            <a:prstGeom prst="rect">
              <a:avLst/>
            </a:prstGeom>
            <a:solidFill>
              <a:schemeClr val="bg1"/>
            </a:solidFill>
            <a:ln w="12700">
              <a:solidFill>
                <a:schemeClr val="tx1"/>
              </a:solidFill>
              <a:miter lim="800000"/>
              <a:headEnd/>
              <a:tailEnd/>
            </a:ln>
          </p:spPr>
          <p:txBody>
            <a:bodyPr wrap="none" anchor="ctr">
              <a:norm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かかりつけ医</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682" name="Rectangle 4"/>
            <p:cNvSpPr>
              <a:spLocks noChangeArrowheads="1"/>
            </p:cNvSpPr>
            <p:nvPr/>
          </p:nvSpPr>
          <p:spPr bwMode="auto">
            <a:xfrm>
              <a:off x="435606" y="2365062"/>
              <a:ext cx="1536480" cy="707371"/>
            </a:xfrm>
            <a:prstGeom prst="rect">
              <a:avLst/>
            </a:prstGeom>
            <a:solidFill>
              <a:schemeClr val="bg1"/>
            </a:solidFill>
            <a:ln w="12700">
              <a:solidFill>
                <a:schemeClr val="tx1"/>
              </a:solidFill>
              <a:miter lim="800000"/>
              <a:headEnd/>
              <a:tailEnd/>
            </a:ln>
          </p:spPr>
          <p:txBody>
            <a:bodyPr wrap="none"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患者・家族</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友人</a:t>
              </a:r>
            </a:p>
          </p:txBody>
        </p:sp>
        <p:sp>
          <p:nvSpPr>
            <p:cNvPr id="28683" name="Rectangle 8"/>
            <p:cNvSpPr>
              <a:spLocks noChangeArrowheads="1"/>
            </p:cNvSpPr>
            <p:nvPr/>
          </p:nvSpPr>
          <p:spPr bwMode="auto">
            <a:xfrm>
              <a:off x="3674018" y="2365061"/>
              <a:ext cx="1402668" cy="707371"/>
            </a:xfrm>
            <a:prstGeom prst="rect">
              <a:avLst/>
            </a:prstGeom>
            <a:solidFill>
              <a:schemeClr val="bg1"/>
            </a:solidFill>
            <a:ln w="12700">
              <a:solidFill>
                <a:schemeClr val="tx1"/>
              </a:solidFill>
              <a:miter lim="800000"/>
              <a:headEnd/>
              <a:tailEnd/>
            </a:ln>
          </p:spPr>
          <p:txBody>
            <a:bodyPr wrap="none" anchor="ctr"/>
            <a:lstStyle/>
            <a:p>
              <a:pPr algn="ct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ケア</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マネジャー</a:t>
              </a:r>
            </a:p>
          </p:txBody>
        </p:sp>
        <p:sp>
          <p:nvSpPr>
            <p:cNvPr id="28684" name="Rectangle 9"/>
            <p:cNvSpPr>
              <a:spLocks noChangeArrowheads="1"/>
            </p:cNvSpPr>
            <p:nvPr/>
          </p:nvSpPr>
          <p:spPr bwMode="auto">
            <a:xfrm>
              <a:off x="5204995" y="2365060"/>
              <a:ext cx="1475084" cy="707371"/>
            </a:xfrm>
            <a:prstGeom prst="rect">
              <a:avLst/>
            </a:prstGeom>
            <a:solidFill>
              <a:schemeClr val="bg1"/>
            </a:solidFill>
            <a:ln w="12700">
              <a:solidFill>
                <a:schemeClr val="tx1"/>
              </a:solidFill>
              <a:miter lim="800000"/>
              <a:headEnd/>
              <a:tailEnd/>
            </a:ln>
          </p:spPr>
          <p:txBody>
            <a:bodyPr wrap="none" anchor="ctr"/>
            <a:lstStyle/>
            <a:p>
              <a:pPr algn="ctr"/>
              <a:r>
                <a:rPr lang="ja-JP" altLang="en-US" b="1">
                  <a:latin typeface="Meiryo UI" panose="020B0604030504040204" pitchFamily="50" charset="-128"/>
                  <a:ea typeface="Meiryo UI" panose="020B0604030504040204" pitchFamily="50" charset="-128"/>
                  <a:cs typeface="Meiryo UI" panose="020B0604030504040204" pitchFamily="50" charset="-128"/>
                </a:rPr>
                <a:t>訪問看護師</a:t>
              </a:r>
            </a:p>
          </p:txBody>
        </p:sp>
        <p:sp>
          <p:nvSpPr>
            <p:cNvPr id="28685" name="Rectangle 10"/>
            <p:cNvSpPr>
              <a:spLocks noChangeArrowheads="1"/>
            </p:cNvSpPr>
            <p:nvPr/>
          </p:nvSpPr>
          <p:spPr bwMode="auto">
            <a:xfrm>
              <a:off x="6772770" y="2365061"/>
              <a:ext cx="1363311" cy="707371"/>
            </a:xfrm>
            <a:prstGeom prst="rect">
              <a:avLst/>
            </a:prstGeom>
            <a:solidFill>
              <a:schemeClr val="bg1"/>
            </a:solidFill>
            <a:ln w="12700">
              <a:solidFill>
                <a:schemeClr val="tx1"/>
              </a:solidFill>
              <a:miter lim="800000"/>
              <a:headEnd/>
              <a:tailEnd/>
            </a:ln>
          </p:spPr>
          <p:txBody>
            <a:bodyPr wrap="none"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介護施設</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スタッフ</a:t>
              </a:r>
            </a:p>
          </p:txBody>
        </p:sp>
      </p:grpSp>
      <p:sp>
        <p:nvSpPr>
          <p:cNvPr id="29" name="AutoShape 18"/>
          <p:cNvSpPr>
            <a:spLocks noChangeArrowheads="1"/>
          </p:cNvSpPr>
          <p:nvPr/>
        </p:nvSpPr>
        <p:spPr bwMode="auto">
          <a:xfrm>
            <a:off x="4100258" y="4729386"/>
            <a:ext cx="987652" cy="351804"/>
          </a:xfrm>
          <a:prstGeom prst="downArrow">
            <a:avLst>
              <a:gd name="adj1" fmla="val 44250"/>
              <a:gd name="adj2" fmla="val 53769"/>
            </a:avLst>
          </a:prstGeom>
          <a:noFill/>
          <a:ln w="12700">
            <a:solidFill>
              <a:schemeClr val="tx1"/>
            </a:solidFill>
            <a:miter lim="800000"/>
            <a:headEnd/>
            <a:tailEnd/>
          </a:ln>
        </p:spPr>
        <p:txBody>
          <a:bodyPr vert="eaVert" wrap="none" anchor="ctr"/>
          <a:lstStyle/>
          <a:p>
            <a:endParaRPr lang="ja-JP" altLang="en-US" sz="2000">
              <a:ea typeface="ＭＳ Ｐゴシック" charset="-128"/>
            </a:endParaRPr>
          </a:p>
        </p:txBody>
      </p:sp>
      <p:sp>
        <p:nvSpPr>
          <p:cNvPr id="6" name="四角形吹き出し 5"/>
          <p:cNvSpPr/>
          <p:nvPr/>
        </p:nvSpPr>
        <p:spPr>
          <a:xfrm>
            <a:off x="6395656" y="3349539"/>
            <a:ext cx="2419943" cy="1731651"/>
          </a:xfrm>
          <a:prstGeom prst="wedgeRectCallout">
            <a:avLst>
              <a:gd name="adj1" fmla="val -73282"/>
              <a:gd name="adj2" fmla="val -48033"/>
            </a:avLst>
          </a:prstGeom>
          <a:ln/>
        </p:spPr>
        <p:style>
          <a:lnRef idx="3">
            <a:schemeClr val="lt1"/>
          </a:lnRef>
          <a:fillRef idx="1">
            <a:schemeClr val="accent2"/>
          </a:fillRef>
          <a:effectRef idx="1">
            <a:schemeClr val="accent2"/>
          </a:effectRef>
          <a:fontRef idx="minor">
            <a:schemeClr val="lt1"/>
          </a:fontRef>
        </p:style>
        <p:txBody>
          <a:bodyPr rtlCol="0" anchor="t" anchorCtr="0"/>
          <a:lstStyle/>
          <a:p>
            <a:pPr algn="ctr"/>
            <a:r>
              <a:rPr kumimoji="1" lang="ja-JP" altLang="en-US" b="1" dirty="0" smtClean="0">
                <a:solidFill>
                  <a:schemeClr val="tx1"/>
                </a:solidFill>
              </a:rPr>
              <a:t>かなり面倒ですが、入院⇒退院を円滑に進めるには、ここを怠るとトラブルが起こる</a:t>
            </a:r>
            <a:endParaRPr kumimoji="1" lang="en-US" altLang="ja-JP" b="1" dirty="0" smtClean="0">
              <a:solidFill>
                <a:schemeClr val="tx1"/>
              </a:solidFill>
            </a:endParaRPr>
          </a:p>
          <a:p>
            <a:pPr algn="ctr"/>
            <a:r>
              <a:rPr lang="ja-JP" altLang="en-US" b="1" dirty="0" smtClean="0">
                <a:solidFill>
                  <a:schemeClr val="tx1"/>
                </a:solidFill>
              </a:rPr>
              <a:t>↓</a:t>
            </a:r>
            <a:endParaRPr lang="en-US" altLang="ja-JP" b="1" dirty="0" smtClean="0">
              <a:solidFill>
                <a:schemeClr val="tx1"/>
              </a:solidFill>
            </a:endParaRPr>
          </a:p>
          <a:p>
            <a:pPr algn="ctr"/>
            <a:r>
              <a:rPr kumimoji="1" lang="ja-JP" altLang="en-US" b="1" dirty="0">
                <a:solidFill>
                  <a:schemeClr val="tx1"/>
                </a:solidFill>
              </a:rPr>
              <a:t>長期化</a:t>
            </a:r>
            <a:endParaRPr kumimoji="1" lang="ja-JP" altLang="en-US" b="1" dirty="0" smtClean="0">
              <a:solidFill>
                <a:schemeClr val="tx1"/>
              </a:solidFill>
            </a:endParaRPr>
          </a:p>
        </p:txBody>
      </p:sp>
    </p:spTree>
    <p:extLst>
      <p:ext uri="{BB962C8B-B14F-4D97-AF65-F5344CB8AC3E}">
        <p14:creationId xmlns:p14="http://schemas.microsoft.com/office/powerpoint/2010/main" val="4151481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259394" y="1688019"/>
            <a:ext cx="4035191" cy="2062343"/>
          </a:xfrm>
          <a:prstGeom prst="rect">
            <a:avLst/>
          </a:prstGeom>
          <a:solidFill>
            <a:schemeClr val="bg1">
              <a:lumMod val="75000"/>
            </a:schemeClr>
          </a:solidFill>
          <a:ln w="25400">
            <a:noFill/>
            <a:miter lim="800000"/>
            <a:headEnd/>
            <a:tailEnd/>
          </a:ln>
        </p:spPr>
        <p:txBody>
          <a:bodyPr wrap="none" anchor="ctr"/>
          <a:lstStyle/>
          <a:p>
            <a:endParaRPr lang="ja-JP" altLang="en-US" sz="2000"/>
          </a:p>
        </p:txBody>
      </p:sp>
      <p:sp>
        <p:nvSpPr>
          <p:cNvPr id="5" name="Text Box 33"/>
          <p:cNvSpPr txBox="1">
            <a:spLocks noChangeArrowheads="1"/>
          </p:cNvSpPr>
          <p:nvPr/>
        </p:nvSpPr>
        <p:spPr bwMode="auto">
          <a:xfrm>
            <a:off x="1882631" y="3484115"/>
            <a:ext cx="800219" cy="461665"/>
          </a:xfrm>
          <a:prstGeom prst="rect">
            <a:avLst/>
          </a:prstGeom>
          <a:noFill/>
          <a:ln w="9525">
            <a:noFill/>
            <a:miter lim="800000"/>
            <a:headEnd/>
            <a:tailEnd/>
          </a:ln>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病棟</a:t>
            </a:r>
          </a:p>
        </p:txBody>
      </p:sp>
      <p:sp>
        <p:nvSpPr>
          <p:cNvPr id="6" name="AutoShape 7"/>
          <p:cNvSpPr>
            <a:spLocks noChangeArrowheads="1"/>
          </p:cNvSpPr>
          <p:nvPr/>
        </p:nvSpPr>
        <p:spPr bwMode="auto">
          <a:xfrm rot="-5400000">
            <a:off x="4246939" y="2044578"/>
            <a:ext cx="729854" cy="457762"/>
          </a:xfrm>
          <a:prstGeom prst="downArrow">
            <a:avLst>
              <a:gd name="adj1" fmla="val 46167"/>
              <a:gd name="adj2" fmla="val 40102"/>
            </a:avLst>
          </a:prstGeom>
          <a:noFill/>
          <a:ln w="9525">
            <a:solidFill>
              <a:schemeClr val="tx1"/>
            </a:solidFill>
            <a:miter lim="800000"/>
            <a:headEnd/>
            <a:tailEnd/>
          </a:ln>
        </p:spPr>
        <p:txBody>
          <a:bodyPr rot="10800000" wrap="none" anchor="ctr"/>
          <a:lstStyle/>
          <a:p>
            <a:endParaRPr lang="ja-JP" altLang="en-US" sz="2000">
              <a:ea typeface="ＭＳ Ｐゴシック" charset="-128"/>
            </a:endParaRPr>
          </a:p>
        </p:txBody>
      </p:sp>
      <p:sp>
        <p:nvSpPr>
          <p:cNvPr id="7" name="Rectangle 35"/>
          <p:cNvSpPr>
            <a:spLocks noChangeArrowheads="1"/>
          </p:cNvSpPr>
          <p:nvPr/>
        </p:nvSpPr>
        <p:spPr bwMode="auto">
          <a:xfrm>
            <a:off x="4941679" y="1688020"/>
            <a:ext cx="3762054" cy="1031170"/>
          </a:xfrm>
          <a:prstGeom prst="rect">
            <a:avLst/>
          </a:prstGeom>
          <a:solidFill>
            <a:srgbClr val="C1A8EE"/>
          </a:solidFill>
          <a:ln w="25400">
            <a:noFill/>
            <a:miter lim="800000"/>
            <a:headEnd/>
            <a:tailEnd/>
          </a:ln>
        </p:spPr>
        <p:txBody>
          <a:bodyPr wrap="square" anchor="t" anchorCtr="0"/>
          <a:lstStyle/>
          <a:p>
            <a:pPr algn="ctr">
              <a:lnSpc>
                <a:spcPts val="7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身体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状況・在宅での療養環境</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に応じて、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に在宅支援</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サービスを提示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7"/>
          <p:cNvSpPr>
            <a:spLocks noChangeArrowheads="1"/>
          </p:cNvSpPr>
          <p:nvPr/>
        </p:nvSpPr>
        <p:spPr bwMode="auto">
          <a:xfrm>
            <a:off x="5538277" y="2954196"/>
            <a:ext cx="729853" cy="378619"/>
          </a:xfrm>
          <a:prstGeom prst="downArrow">
            <a:avLst>
              <a:gd name="adj1" fmla="val 50000"/>
              <a:gd name="adj2" fmla="val 50232"/>
            </a:avLst>
          </a:prstGeom>
          <a:noFill/>
          <a:ln w="9525">
            <a:solidFill>
              <a:schemeClr val="tx1"/>
            </a:solidFill>
            <a:miter lim="800000"/>
            <a:headEnd/>
            <a:tailEnd/>
          </a:ln>
        </p:spPr>
        <p:txBody>
          <a:bodyPr wrap="none" anchor="ctr"/>
          <a:lstStyle/>
          <a:p>
            <a:endParaRPr lang="ja-JP" altLang="en-US" sz="2000">
              <a:ea typeface="ＭＳ Ｐゴシック" charset="-128"/>
            </a:endParaRPr>
          </a:p>
        </p:txBody>
      </p:sp>
      <p:sp>
        <p:nvSpPr>
          <p:cNvPr id="9" name="AutoShape 7"/>
          <p:cNvSpPr>
            <a:spLocks noChangeArrowheads="1"/>
          </p:cNvSpPr>
          <p:nvPr/>
        </p:nvSpPr>
        <p:spPr bwMode="auto">
          <a:xfrm>
            <a:off x="7310759" y="2944148"/>
            <a:ext cx="729853" cy="378619"/>
          </a:xfrm>
          <a:prstGeom prst="downArrow">
            <a:avLst>
              <a:gd name="adj1" fmla="val 50000"/>
              <a:gd name="adj2" fmla="val 50232"/>
            </a:avLst>
          </a:prstGeom>
          <a:noFill/>
          <a:ln w="9525">
            <a:solidFill>
              <a:schemeClr val="tx1"/>
            </a:solidFill>
            <a:miter lim="800000"/>
            <a:headEnd/>
            <a:tailEnd/>
          </a:ln>
        </p:spPr>
        <p:txBody>
          <a:bodyPr wrap="none" anchor="ctr"/>
          <a:lstStyle/>
          <a:p>
            <a:endParaRPr lang="ja-JP" altLang="en-US" sz="2000">
              <a:ea typeface="ＭＳ Ｐゴシック" charset="-128"/>
            </a:endParaRPr>
          </a:p>
        </p:txBody>
      </p:sp>
      <p:sp>
        <p:nvSpPr>
          <p:cNvPr id="10" name="Rectangle 39"/>
          <p:cNvSpPr>
            <a:spLocks noChangeArrowheads="1"/>
          </p:cNvSpPr>
          <p:nvPr/>
        </p:nvSpPr>
        <p:spPr bwMode="auto">
          <a:xfrm>
            <a:off x="4945789" y="3425427"/>
            <a:ext cx="1646080" cy="754873"/>
          </a:xfrm>
          <a:prstGeom prst="rect">
            <a:avLst/>
          </a:prstGeom>
          <a:noFill/>
          <a:ln w="25400">
            <a:solidFill>
              <a:schemeClr val="tx1"/>
            </a:solidFill>
            <a:miter lim="800000"/>
            <a:headEnd/>
            <a:tailEnd/>
          </a:ln>
        </p:spPr>
        <p:txBody>
          <a:bodyPr wrap="none" anchor="ctr"/>
          <a:lstStyle/>
          <a:p>
            <a:pPr algn="ctr"/>
            <a:r>
              <a:rPr lang="ja-JP" altLang="en-US" b="1">
                <a:latin typeface="Meiryo UI" panose="020B0604030504040204" pitchFamily="50" charset="-128"/>
                <a:ea typeface="Meiryo UI" panose="020B0604030504040204" pitchFamily="50" charset="-128"/>
                <a:cs typeface="Meiryo UI" panose="020B0604030504040204" pitchFamily="50" charset="-128"/>
              </a:rPr>
              <a:t>訪問診療医</a:t>
            </a:r>
          </a:p>
          <a:p>
            <a:pPr algn="ctr"/>
            <a:r>
              <a:rPr lang="ja-JP" altLang="en-US" b="1">
                <a:latin typeface="Meiryo UI" panose="020B0604030504040204" pitchFamily="50" charset="-128"/>
                <a:ea typeface="Meiryo UI" panose="020B0604030504040204" pitchFamily="50" charset="-128"/>
                <a:cs typeface="Meiryo UI" panose="020B0604030504040204" pitchFamily="50" charset="-128"/>
              </a:rPr>
              <a:t>在宅主治医</a:t>
            </a:r>
          </a:p>
        </p:txBody>
      </p:sp>
      <p:sp>
        <p:nvSpPr>
          <p:cNvPr id="11" name="Rectangle 40"/>
          <p:cNvSpPr>
            <a:spLocks noChangeArrowheads="1"/>
          </p:cNvSpPr>
          <p:nvPr/>
        </p:nvSpPr>
        <p:spPr bwMode="auto">
          <a:xfrm>
            <a:off x="6822705" y="3406316"/>
            <a:ext cx="1853731" cy="773984"/>
          </a:xfrm>
          <a:prstGeom prst="rect">
            <a:avLst/>
          </a:prstGeom>
          <a:noFill/>
          <a:ln w="25400">
            <a:solidFill>
              <a:schemeClr val="tx1"/>
            </a:solidFill>
            <a:miter lim="800000"/>
            <a:headEnd/>
            <a:tailEnd/>
          </a:ln>
        </p:spPr>
        <p:txBody>
          <a:bodyPr wrap="none" anchor="ctr"/>
          <a:lstStyle/>
          <a:p>
            <a:pPr algn="ctr"/>
            <a:r>
              <a:rPr lang="ja-JP" altLang="en-US" b="1">
                <a:latin typeface="Meiryo UI" panose="020B0604030504040204" pitchFamily="50" charset="-128"/>
                <a:ea typeface="Meiryo UI" panose="020B0604030504040204" pitchFamily="50" charset="-128"/>
                <a:cs typeface="Meiryo UI" panose="020B0604030504040204" pitchFamily="50" charset="-128"/>
              </a:rPr>
              <a:t>ケアマネジャー</a:t>
            </a:r>
          </a:p>
          <a:p>
            <a:pPr algn="ctr"/>
            <a:r>
              <a:rPr lang="ja-JP" altLang="en-US" b="1">
                <a:latin typeface="Meiryo UI" panose="020B0604030504040204" pitchFamily="50" charset="-128"/>
                <a:ea typeface="Meiryo UI" panose="020B0604030504040204" pitchFamily="50" charset="-128"/>
                <a:cs typeface="Meiryo UI" panose="020B0604030504040204" pitchFamily="50" charset="-128"/>
              </a:rPr>
              <a:t>訪問看護師</a:t>
            </a:r>
          </a:p>
        </p:txBody>
      </p:sp>
      <p:sp>
        <p:nvSpPr>
          <p:cNvPr id="12" name="Text Box 41"/>
          <p:cNvSpPr txBox="1">
            <a:spLocks noChangeArrowheads="1"/>
          </p:cNvSpPr>
          <p:nvPr/>
        </p:nvSpPr>
        <p:spPr bwMode="auto">
          <a:xfrm>
            <a:off x="6473892" y="2959787"/>
            <a:ext cx="697627" cy="400110"/>
          </a:xfrm>
          <a:prstGeom prst="rect">
            <a:avLst/>
          </a:prstGeom>
          <a:noFill/>
          <a:ln w="9525">
            <a:noFill/>
            <a:miter lim="800000"/>
            <a:headEnd/>
            <a:tailEnd/>
          </a:ln>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調整</a:t>
            </a:r>
          </a:p>
        </p:txBody>
      </p:sp>
      <p:sp>
        <p:nvSpPr>
          <p:cNvPr id="13" name="AutoShape 7"/>
          <p:cNvSpPr>
            <a:spLocks noChangeArrowheads="1"/>
          </p:cNvSpPr>
          <p:nvPr/>
        </p:nvSpPr>
        <p:spPr bwMode="auto">
          <a:xfrm>
            <a:off x="6335468" y="4180300"/>
            <a:ext cx="729854" cy="378619"/>
          </a:xfrm>
          <a:prstGeom prst="downArrow">
            <a:avLst>
              <a:gd name="adj1" fmla="val 50000"/>
              <a:gd name="adj2" fmla="val 46627"/>
            </a:avLst>
          </a:prstGeom>
          <a:noFill/>
          <a:ln w="9525">
            <a:solidFill>
              <a:schemeClr val="tx1"/>
            </a:solidFill>
            <a:miter lim="800000"/>
            <a:headEnd/>
            <a:tailEnd/>
          </a:ln>
        </p:spPr>
        <p:txBody>
          <a:bodyPr wrap="none" anchor="ctr"/>
          <a:lstStyle/>
          <a:p>
            <a:endParaRPr lang="ja-JP" altLang="en-US" sz="2000">
              <a:ea typeface="ＭＳ Ｐゴシック" charset="-128"/>
            </a:endParaRPr>
          </a:p>
        </p:txBody>
      </p:sp>
      <p:sp>
        <p:nvSpPr>
          <p:cNvPr id="14" name="Text Box 43"/>
          <p:cNvSpPr txBox="1">
            <a:spLocks noChangeArrowheads="1"/>
          </p:cNvSpPr>
          <p:nvPr/>
        </p:nvSpPr>
        <p:spPr bwMode="auto">
          <a:xfrm>
            <a:off x="5361843" y="4220365"/>
            <a:ext cx="3036247" cy="338554"/>
          </a:xfrm>
          <a:prstGeom prst="rect">
            <a:avLst/>
          </a:prstGeom>
          <a:noFill/>
          <a:ln w="9525">
            <a:noFill/>
            <a:miter lim="800000"/>
            <a:headEnd/>
            <a:tailEnd/>
          </a:ln>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調整             来院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依頼</a:t>
            </a:r>
          </a:p>
        </p:txBody>
      </p:sp>
      <p:sp>
        <p:nvSpPr>
          <p:cNvPr id="15" name="Rectangle 44"/>
          <p:cNvSpPr>
            <a:spLocks noChangeArrowheads="1"/>
          </p:cNvSpPr>
          <p:nvPr/>
        </p:nvSpPr>
        <p:spPr bwMode="auto">
          <a:xfrm>
            <a:off x="464024" y="4667532"/>
            <a:ext cx="8357858" cy="1786355"/>
          </a:xfrm>
          <a:prstGeom prst="rect">
            <a:avLst/>
          </a:prstGeom>
          <a:noFill/>
          <a:ln w="31750">
            <a:solidFill>
              <a:schemeClr val="tx1"/>
            </a:solidFill>
            <a:prstDash val="sysDot"/>
            <a:miter lim="800000"/>
            <a:headEnd/>
            <a:tailEnd/>
          </a:ln>
        </p:spPr>
        <p:txBody>
          <a:bodyPr wrap="none" anchor="ctr"/>
          <a:lstStyle/>
          <a:p>
            <a:endParaRPr lang="ja-JP" altLang="en-US" sz="2000"/>
          </a:p>
        </p:txBody>
      </p:sp>
      <p:sp>
        <p:nvSpPr>
          <p:cNvPr id="16" name="Text Box 46"/>
          <p:cNvSpPr txBox="1">
            <a:spLocks noChangeArrowheads="1"/>
          </p:cNvSpPr>
          <p:nvPr/>
        </p:nvSpPr>
        <p:spPr bwMode="auto">
          <a:xfrm>
            <a:off x="5903203" y="6130615"/>
            <a:ext cx="1530243" cy="400110"/>
          </a:xfrm>
          <a:prstGeom prst="rect">
            <a:avLst/>
          </a:prstGeom>
          <a:solidFill>
            <a:schemeClr val="bg1"/>
          </a:solidFill>
          <a:ln w="9525">
            <a:noFill/>
            <a:miter lim="800000"/>
            <a:headEnd/>
            <a:tailEnd/>
          </a:ln>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在宅支援者</a:t>
            </a:r>
          </a:p>
        </p:txBody>
      </p:sp>
      <p:sp>
        <p:nvSpPr>
          <p:cNvPr id="17" name="Oval 30"/>
          <p:cNvSpPr>
            <a:spLocks noChangeArrowheads="1"/>
          </p:cNvSpPr>
          <p:nvPr/>
        </p:nvSpPr>
        <p:spPr bwMode="auto">
          <a:xfrm>
            <a:off x="3670511" y="5022373"/>
            <a:ext cx="1000980" cy="914400"/>
          </a:xfrm>
          <a:prstGeom prst="ellipse">
            <a:avLst/>
          </a:prstGeom>
          <a:noFill/>
          <a:ln w="41275">
            <a:solidFill>
              <a:srgbClr val="FF7C80"/>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患者</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家族</a:t>
            </a:r>
          </a:p>
        </p:txBody>
      </p:sp>
      <p:sp>
        <p:nvSpPr>
          <p:cNvPr id="18" name="Text Box 46"/>
          <p:cNvSpPr txBox="1">
            <a:spLocks noChangeArrowheads="1"/>
          </p:cNvSpPr>
          <p:nvPr/>
        </p:nvSpPr>
        <p:spPr bwMode="auto">
          <a:xfrm>
            <a:off x="1458868" y="6134890"/>
            <a:ext cx="1530243" cy="400110"/>
          </a:xfrm>
          <a:prstGeom prst="rect">
            <a:avLst/>
          </a:prstGeom>
          <a:solidFill>
            <a:schemeClr val="bg1"/>
          </a:solidFill>
          <a:ln w="9525">
            <a:noFill/>
            <a:miter lim="800000"/>
            <a:headEnd/>
            <a:tailEnd/>
          </a:ln>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病院関係者</a:t>
            </a:r>
          </a:p>
        </p:txBody>
      </p:sp>
      <p:sp>
        <p:nvSpPr>
          <p:cNvPr id="21" name="角丸四角形 20"/>
          <p:cNvSpPr/>
          <p:nvPr/>
        </p:nvSpPr>
        <p:spPr bwMode="auto">
          <a:xfrm>
            <a:off x="395785" y="2273459"/>
            <a:ext cx="1418607" cy="1049308"/>
          </a:xfrm>
          <a:prstGeom prst="roundRect">
            <a:avLst/>
          </a:prstGeom>
          <a:solidFill>
            <a:schemeClr val="bg1"/>
          </a:solidFill>
          <a:ln w="25400">
            <a:solidFill>
              <a:schemeClr val="tx1"/>
            </a:solidFill>
            <a:round/>
            <a:headEnd/>
            <a:tailEnd/>
          </a:ln>
        </p:spPr>
        <p:txBody>
          <a:bodyPr wrap="square"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病状や</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見通しを説明</a:t>
            </a:r>
          </a:p>
        </p:txBody>
      </p:sp>
      <p:sp>
        <p:nvSpPr>
          <p:cNvPr id="22" name="テキスト ボックス 21"/>
          <p:cNvSpPr txBox="1"/>
          <p:nvPr/>
        </p:nvSpPr>
        <p:spPr>
          <a:xfrm>
            <a:off x="300339" y="1806460"/>
            <a:ext cx="163202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病院</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主治医 </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bwMode="auto">
          <a:xfrm>
            <a:off x="1918720" y="2273459"/>
            <a:ext cx="2243848" cy="1049308"/>
          </a:xfrm>
          <a:prstGeom prst="roundRect">
            <a:avLst/>
          </a:prstGeom>
          <a:solidFill>
            <a:schemeClr val="bg1"/>
          </a:solidFill>
          <a:ln w="25400">
            <a:solidFill>
              <a:schemeClr val="tx1"/>
            </a:solidFill>
            <a:round/>
            <a:headEnd/>
            <a:tailEnd/>
          </a:ln>
        </p:spPr>
        <p:txBody>
          <a:bodyPr wrap="square" rtlCol="0" anchor="t" anchorCtr="0"/>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在宅療養</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の問題点を把握、家族指導（介護手技）</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223990" y="1806460"/>
            <a:ext cx="1620442"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病棟看護師</a:t>
            </a:r>
          </a:p>
        </p:txBody>
      </p:sp>
      <p:sp>
        <p:nvSpPr>
          <p:cNvPr id="25" name="テキスト ボックス 24"/>
          <p:cNvSpPr txBox="1"/>
          <p:nvPr/>
        </p:nvSpPr>
        <p:spPr>
          <a:xfrm>
            <a:off x="5198068" y="2464543"/>
            <a:ext cx="347836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地域連携（退院支援部門）</a:t>
            </a:r>
          </a:p>
        </p:txBody>
      </p:sp>
      <p:sp>
        <p:nvSpPr>
          <p:cNvPr id="26" name="角丸四角形 25"/>
          <p:cNvSpPr/>
          <p:nvPr/>
        </p:nvSpPr>
        <p:spPr bwMode="auto">
          <a:xfrm>
            <a:off x="677628" y="4851310"/>
            <a:ext cx="2788903" cy="1212568"/>
          </a:xfrm>
          <a:prstGeom prst="roundRect">
            <a:avLst/>
          </a:prstGeom>
          <a:solidFill>
            <a:schemeClr val="bg1">
              <a:lumMod val="50000"/>
            </a:schemeClr>
          </a:solidFill>
          <a:ln w="25400">
            <a:noFill/>
            <a:round/>
            <a:headEnd/>
            <a:tailEnd/>
          </a:ln>
        </p:spPr>
        <p:txBody>
          <a:bodyPr wrap="none"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病棟主治医、病棟看護師</a:t>
            </a: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薬剤師、リハビリスタッフ</a:t>
            </a: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栄養士、地域連携</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担当者</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bwMode="auto">
          <a:xfrm>
            <a:off x="4863901" y="4833844"/>
            <a:ext cx="3757944" cy="1257813"/>
          </a:xfrm>
          <a:prstGeom prst="roundRect">
            <a:avLst/>
          </a:prstGeom>
          <a:solidFill>
            <a:srgbClr val="7455C3"/>
          </a:solidFill>
          <a:ln w="25400">
            <a:noFill/>
            <a:round/>
            <a:headEnd/>
            <a:tailEnd/>
          </a:ln>
        </p:spPr>
        <p:txBody>
          <a:bodyPr wrap="square"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ケアマネジャー、</a:t>
            </a: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訪問看護師、主治医</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、ヘルパー</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や介護</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用品</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業者等</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に応じて</a:t>
            </a:r>
          </a:p>
        </p:txBody>
      </p:sp>
      <p:sp>
        <p:nvSpPr>
          <p:cNvPr id="32" name="Rectangle 3"/>
          <p:cNvSpPr>
            <a:spLocks noChangeArrowheads="1"/>
          </p:cNvSpPr>
          <p:nvPr/>
        </p:nvSpPr>
        <p:spPr bwMode="auto">
          <a:xfrm>
            <a:off x="245748" y="126917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8" name="Rectangle 2"/>
          <p:cNvSpPr txBox="1">
            <a:spLocks noChangeArrowheads="1"/>
          </p:cNvSpPr>
          <p:nvPr/>
        </p:nvSpPr>
        <p:spPr>
          <a:xfrm>
            <a:off x="559558" y="178022"/>
            <a:ext cx="7983941"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チームアプローチの実際</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500" b="1" dirty="0" smtClean="0">
                <a:latin typeface="Meiryo UI" panose="020B0604030504040204" pitchFamily="50" charset="-128"/>
                <a:ea typeface="Meiryo UI" panose="020B0604030504040204" pitchFamily="50" charset="-128"/>
                <a:cs typeface="Meiryo UI" panose="020B0604030504040204" pitchFamily="50" charset="-128"/>
              </a:rPr>
              <a:t>退院時カンファレンス</a:t>
            </a:r>
            <a:endParaRPr lang="en-US" altLang="ja-JP" sz="3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59558" y="4369609"/>
            <a:ext cx="46385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b="1" dirty="0" smtClean="0"/>
              <a:t>ブレーンストーミング：疑問や不安を表出</a:t>
            </a:r>
            <a:endParaRPr kumimoji="1" lang="ja-JP" altLang="en-US" b="1" dirty="0"/>
          </a:p>
        </p:txBody>
      </p:sp>
      <p:sp>
        <p:nvSpPr>
          <p:cNvPr id="3" name="角丸四角形 2"/>
          <p:cNvSpPr/>
          <p:nvPr/>
        </p:nvSpPr>
        <p:spPr>
          <a:xfrm>
            <a:off x="3166281" y="6063878"/>
            <a:ext cx="2602548" cy="723110"/>
          </a:xfrm>
          <a:prstGeom prst="roundRect">
            <a:avLst/>
          </a:prstGeom>
          <a:ln/>
        </p:spPr>
        <p:style>
          <a:lnRef idx="3">
            <a:schemeClr val="lt1"/>
          </a:lnRef>
          <a:fillRef idx="1">
            <a:schemeClr val="accent2"/>
          </a:fillRef>
          <a:effectRef idx="1">
            <a:schemeClr val="accent2"/>
          </a:effectRef>
          <a:fontRef idx="minor">
            <a:schemeClr val="lt1"/>
          </a:fontRef>
        </p:style>
        <p:txBody>
          <a:bodyPr rtlCol="0" anchor="t" anchorCtr="0"/>
          <a:lstStyle/>
          <a:p>
            <a:pPr algn="ctr"/>
            <a:r>
              <a:rPr kumimoji="1" lang="ja-JP" altLang="en-US" b="1" dirty="0" smtClean="0">
                <a:solidFill>
                  <a:schemeClr val="tx1"/>
                </a:solidFill>
              </a:rPr>
              <a:t>ファシリテーターの腕の見せ所です！</a:t>
            </a:r>
          </a:p>
        </p:txBody>
      </p:sp>
      <p:cxnSp>
        <p:nvCxnSpPr>
          <p:cNvPr id="20" name="直線矢印コネクタ 19"/>
          <p:cNvCxnSpPr/>
          <p:nvPr/>
        </p:nvCxnSpPr>
        <p:spPr>
          <a:xfrm>
            <a:off x="3670511" y="4738941"/>
            <a:ext cx="0" cy="13249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326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0502" y="2382805"/>
            <a:ext cx="8003677" cy="2983230"/>
          </a:xfrm>
        </p:spPr>
        <p:txBody>
          <a:bodyPr>
            <a:noAutofit/>
          </a:bodyPr>
          <a:lstStyle/>
          <a:p>
            <a:pPr marL="0" indent="0">
              <a:lnSpc>
                <a:spcPct val="100000"/>
              </a:lnSpc>
              <a:spcBef>
                <a:spcPts val="0"/>
              </a:spcBef>
              <a:buNone/>
            </a:pPr>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多職種連携のメリット</a:t>
            </a:r>
            <a:endParaRPr lang="en-US" altLang="ja-JP" sz="2400" b="1"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1200"/>
              </a:spcBef>
              <a:buFont typeface="Wingdings" panose="05000000000000000000" pitchFamily="2" charset="2"/>
              <a:buChar char="l"/>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認知症患者・家族の複雑なニーズに対応できる。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1200"/>
              </a:spcBef>
              <a:buFont typeface="Wingdings" panose="05000000000000000000" pitchFamily="2" charset="2"/>
              <a:buChar char="l"/>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チームで目標設定することで、各職種が専門的な知識を</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活かしながら、専門性を強化できる。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1200"/>
              </a:spcBef>
              <a:buFont typeface="Wingdings" panose="05000000000000000000" pitchFamily="2" charset="2"/>
              <a:buChar char="l"/>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認知症患者・家族に必要なケアやシステム構築などの検討</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の場となる。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endParaRPr lang="ja-JP"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txBox="1">
            <a:spLocks noChangeArrowheads="1"/>
          </p:cNvSpPr>
          <p:nvPr/>
        </p:nvSpPr>
        <p:spPr>
          <a:xfrm>
            <a:off x="559559" y="218969"/>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多職種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連携とは</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66865" y="100061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テキスト ボックス 4"/>
          <p:cNvSpPr txBox="1"/>
          <p:nvPr/>
        </p:nvSpPr>
        <p:spPr>
          <a:xfrm>
            <a:off x="559559" y="1182476"/>
            <a:ext cx="8044620" cy="1200329"/>
          </a:xfrm>
          <a:prstGeom prst="rect">
            <a:avLst/>
          </a:prstGeom>
          <a:noFill/>
        </p:spPr>
        <p:txBody>
          <a:bodyPr wrap="square" rtlCol="0">
            <a:noAutofit/>
          </a:bodyPr>
          <a:lstStyle/>
          <a:p>
            <a:r>
              <a:rPr lang="ja-JP" altLang="en-US" sz="2400" b="1" dirty="0" smtClean="0">
                <a:latin typeface="Meiryo UI" panose="020B0604030504040204" pitchFamily="50" charset="-128"/>
                <a:ea typeface="Meiryo UI" panose="020B0604030504040204" pitchFamily="50" charset="-128"/>
              </a:rPr>
              <a:t>  各職種</a:t>
            </a:r>
            <a:r>
              <a:rPr lang="ja-JP" altLang="en-US" sz="2400" b="1" dirty="0">
                <a:latin typeface="Meiryo UI" panose="020B0604030504040204" pitchFamily="50" charset="-128"/>
                <a:ea typeface="Meiryo UI" panose="020B0604030504040204" pitchFamily="50" charset="-128"/>
              </a:rPr>
              <a:t>が専門性を活かし、目的と情報を共有し，役割</a:t>
            </a:r>
            <a:r>
              <a:rPr lang="ja-JP" altLang="en-US" sz="2400" b="1" dirty="0" smtClean="0">
                <a:latin typeface="Meiryo UI" panose="020B0604030504040204" pitchFamily="50" charset="-128"/>
                <a:ea typeface="Meiryo UI" panose="020B0604030504040204" pitchFamily="50" charset="-128"/>
              </a:rPr>
              <a:t>を</a:t>
            </a:r>
            <a:endParaRPr lang="en-US" altLang="ja-JP" sz="2400" b="1" dirty="0" smtClean="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分担</a:t>
            </a:r>
            <a:r>
              <a:rPr lang="ja-JP" altLang="en-US" sz="2400" b="1" dirty="0">
                <a:latin typeface="Meiryo UI" panose="020B0604030504040204" pitchFamily="50" charset="-128"/>
                <a:ea typeface="Meiryo UI" panose="020B0604030504040204" pitchFamily="50" charset="-128"/>
              </a:rPr>
              <a:t>するとともに互いに連携・補完</a:t>
            </a:r>
            <a:r>
              <a:rPr lang="ja-JP" altLang="en-US" sz="2400" b="1" dirty="0" smtClean="0">
                <a:latin typeface="Meiryo UI" panose="020B0604030504040204" pitchFamily="50" charset="-128"/>
                <a:ea typeface="Meiryo UI" panose="020B0604030504040204" pitchFamily="50" charset="-128"/>
              </a:rPr>
              <a:t>しあい、患者</a:t>
            </a:r>
            <a:r>
              <a:rPr lang="ja-JP" altLang="en-US" sz="2400" b="1" dirty="0">
                <a:latin typeface="Meiryo UI" panose="020B0604030504040204" pitchFamily="50" charset="-128"/>
                <a:ea typeface="Meiryo UI" panose="020B0604030504040204" pitchFamily="50" charset="-128"/>
              </a:rPr>
              <a:t>の状況</a:t>
            </a:r>
            <a:r>
              <a:rPr lang="ja-JP" altLang="en-US" sz="2400" b="1" dirty="0" smtClean="0">
                <a:latin typeface="Meiryo UI" panose="020B0604030504040204" pitchFamily="50" charset="-128"/>
                <a:ea typeface="Meiryo UI" panose="020B0604030504040204" pitchFamily="50" charset="-128"/>
              </a:rPr>
              <a:t>に</a:t>
            </a:r>
            <a:endParaRPr lang="en-US" altLang="ja-JP" sz="2400" b="1" dirty="0" smtClean="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適した対応</a:t>
            </a:r>
            <a:r>
              <a:rPr lang="ja-JP" altLang="en-US" sz="2400" b="1" dirty="0">
                <a:latin typeface="Meiryo UI" panose="020B0604030504040204" pitchFamily="50" charset="-128"/>
                <a:ea typeface="Meiryo UI" panose="020B0604030504040204" pitchFamily="50" charset="-128"/>
              </a:rPr>
              <a:t>したサービスを提供する</a:t>
            </a:r>
            <a:endParaRPr lang="en-US" altLang="ja-JP" sz="2400" b="1" dirty="0">
              <a:latin typeface="Meiryo UI" panose="020B0604030504040204" pitchFamily="50" charset="-128"/>
              <a:ea typeface="Meiryo UI" panose="020B0604030504040204" pitchFamily="50" charset="-128"/>
            </a:endParaRPr>
          </a:p>
        </p:txBody>
      </p:sp>
      <p:sp>
        <p:nvSpPr>
          <p:cNvPr id="2" name="四角形吹き出し 1"/>
          <p:cNvSpPr/>
          <p:nvPr/>
        </p:nvSpPr>
        <p:spPr>
          <a:xfrm>
            <a:off x="682388" y="5513696"/>
            <a:ext cx="7921791" cy="1009934"/>
          </a:xfrm>
          <a:prstGeom prst="wedgeRectCallout">
            <a:avLst>
              <a:gd name="adj1" fmla="val -17772"/>
              <a:gd name="adj2" fmla="val -76689"/>
            </a:avLst>
          </a:prstGeom>
          <a:ln/>
        </p:spPr>
        <p:style>
          <a:lnRef idx="3">
            <a:schemeClr val="lt1"/>
          </a:lnRef>
          <a:fillRef idx="1">
            <a:schemeClr val="accent4"/>
          </a:fillRef>
          <a:effectRef idx="1">
            <a:schemeClr val="accent4"/>
          </a:effectRef>
          <a:fontRef idx="minor">
            <a:schemeClr val="lt1"/>
          </a:fontRef>
        </p:style>
        <p:txBody>
          <a:bodyPr rtlCol="0" anchor="t" anchorCtr="0"/>
          <a:lstStyle/>
          <a:p>
            <a:pPr algn="ctr"/>
            <a:r>
              <a:rPr kumimoji="1" lang="ja-JP" altLang="en-US" b="1" dirty="0" smtClean="0">
                <a:solidFill>
                  <a:schemeClr val="tx1"/>
                </a:solidFill>
              </a:rPr>
              <a:t>福祉サービス事業所の担当者さんに在宅介護の</a:t>
            </a:r>
            <a:r>
              <a:rPr kumimoji="1" lang="ja-JP" altLang="en-US" sz="2800" b="1" dirty="0" smtClean="0">
                <a:solidFill>
                  <a:srgbClr val="FF0000"/>
                </a:solidFill>
              </a:rPr>
              <a:t>教えを乞う気持ち</a:t>
            </a:r>
            <a:r>
              <a:rPr kumimoji="1" lang="ja-JP" altLang="en-US" b="1" dirty="0" smtClean="0">
                <a:solidFill>
                  <a:schemeClr val="tx1"/>
                </a:solidFill>
              </a:rPr>
              <a:t>を持って、取り組んでください。</a:t>
            </a:r>
            <a:endParaRPr kumimoji="1" lang="en-US" altLang="ja-JP" b="1" dirty="0" smtClean="0">
              <a:solidFill>
                <a:schemeClr val="tx1"/>
              </a:solidFill>
            </a:endParaRPr>
          </a:p>
          <a:p>
            <a:pPr algn="ctr"/>
            <a:r>
              <a:rPr lang="ja-JP" altLang="en-US" b="1" dirty="0" smtClean="0">
                <a:solidFill>
                  <a:schemeClr val="tx1"/>
                </a:solidFill>
              </a:rPr>
              <a:t>とても、熱心な方が多いですよ！</a:t>
            </a:r>
            <a:endParaRPr kumimoji="1" lang="ja-JP" altLang="en-US" b="1" dirty="0" smtClean="0">
              <a:solidFill>
                <a:schemeClr val="tx1"/>
              </a:solidFill>
            </a:endParaRPr>
          </a:p>
        </p:txBody>
      </p:sp>
    </p:spTree>
    <p:extLst>
      <p:ext uri="{BB962C8B-B14F-4D97-AF65-F5344CB8AC3E}">
        <p14:creationId xmlns:p14="http://schemas.microsoft.com/office/powerpoint/2010/main" val="1145944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7360" y="1317521"/>
            <a:ext cx="8229600" cy="3659626"/>
          </a:xfrm>
        </p:spPr>
        <p:txBody>
          <a:bodyPr>
            <a:normAutofit fontScale="85000" lnSpcReduction="20000"/>
          </a:bodyPr>
          <a:lstStyle/>
          <a:p>
            <a:pPr marL="0" indent="0">
              <a:lnSpc>
                <a:spcPct val="100000"/>
              </a:lnSpc>
              <a:spcBef>
                <a:spcPts val="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①入院</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時</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カンファレンス</a:t>
            </a:r>
            <a:r>
              <a:rPr lang="ja-JP" altLang="ja-JP" b="1" dirty="0">
                <a:latin typeface="Meiryo UI" panose="020B0604030504040204" pitchFamily="50" charset="-128"/>
                <a:ea typeface="Meiryo UI" panose="020B0604030504040204" pitchFamily="50" charset="-128"/>
                <a:cs typeface="Meiryo UI" panose="020B0604030504040204" pitchFamily="50" charset="-128"/>
              </a:rPr>
              <a:t>（院内多職種</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2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職種ごとにゴール設定に相違がある</a:t>
            </a:r>
            <a:endParaRPr lang="en-US" altLang="ja-JP"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本人の希望、価値観、身体状況、今後の生活を</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考慮し、折り合い</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をつけながら</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、最善のゴールを検討</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rPr>
              <a:t>生活者としてのゴールを多職種で共通認識し、折り合いをつけながら（どこまでの医療、リハビリ、薬剤投与 等をおこなっていくかなど、本人の希望や価値観を大切にし、検討を繰り返す。</a:t>
            </a:r>
            <a:endParaRPr lang="en-US" altLang="ja-JP" sz="2400" b="1" dirty="0">
              <a:latin typeface="Meiryo UI" panose="020B0604030504040204" pitchFamily="50" charset="-128"/>
              <a:ea typeface="Meiryo UI" panose="020B0604030504040204" pitchFamily="50" charset="-128"/>
            </a:endParaRPr>
          </a:p>
          <a:p>
            <a:pPr marL="0" indent="0">
              <a:buNone/>
            </a:pP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272072" y="3375280"/>
            <a:ext cx="5890169" cy="680675"/>
          </a:xfrm>
          <a:prstGeom prst="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生活者としての</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を繰り返し設定し直す</a:t>
            </a:r>
            <a:endPar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114214" y="2164566"/>
            <a:ext cx="1102943" cy="362607"/>
          </a:xfrm>
          <a:prstGeom prst="downArrow">
            <a:avLst>
              <a:gd name="adj1" fmla="val 50000"/>
              <a:gd name="adj2" fmla="val 61291"/>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dirty="0" smtClean="0">
              <a:solidFill>
                <a:schemeClr val="tx1"/>
              </a:solidFill>
            </a:endParaRPr>
          </a:p>
        </p:txBody>
      </p:sp>
      <p:sp>
        <p:nvSpPr>
          <p:cNvPr id="8" name="Rectangle 3"/>
          <p:cNvSpPr>
            <a:spLocks noChangeArrowheads="1"/>
          </p:cNvSpPr>
          <p:nvPr/>
        </p:nvSpPr>
        <p:spPr bwMode="auto">
          <a:xfrm>
            <a:off x="327498" y="116006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9" name="Rectangle 2"/>
          <p:cNvSpPr txBox="1">
            <a:spLocks noChangeArrowheads="1"/>
          </p:cNvSpPr>
          <p:nvPr/>
        </p:nvSpPr>
        <p:spPr>
          <a:xfrm>
            <a:off x="266864" y="178022"/>
            <a:ext cx="856932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多職種連携</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カンファレンスにおいてチームに生じやすい問題と対処</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50376" y="4954137"/>
            <a:ext cx="8385813" cy="18015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chemeClr val="tx1"/>
                </a:solidFill>
              </a:rPr>
              <a:t>院内での転棟で入院時カンファレンスの情報が途切れる。</a:t>
            </a:r>
            <a:endParaRPr kumimoji="1" lang="en-US" altLang="ja-JP" b="1" dirty="0" smtClean="0">
              <a:solidFill>
                <a:schemeClr val="tx1"/>
              </a:solidFill>
            </a:endParaRPr>
          </a:p>
          <a:p>
            <a:pPr algn="ctr"/>
            <a:r>
              <a:rPr lang="ja-JP" altLang="en-US" b="1" dirty="0" smtClean="0">
                <a:solidFill>
                  <a:schemeClr val="tx1"/>
                </a:solidFill>
              </a:rPr>
              <a:t>↓</a:t>
            </a:r>
            <a:endParaRPr lang="en-US" altLang="ja-JP" b="1" dirty="0" smtClean="0">
              <a:solidFill>
                <a:schemeClr val="tx1"/>
              </a:solidFill>
            </a:endParaRPr>
          </a:p>
          <a:p>
            <a:pPr algn="ctr"/>
            <a:r>
              <a:rPr kumimoji="1" lang="ja-JP" altLang="en-US" b="1" dirty="0" smtClean="0">
                <a:solidFill>
                  <a:schemeClr val="tx1"/>
                </a:solidFill>
              </a:rPr>
              <a:t>地域</a:t>
            </a:r>
            <a:r>
              <a:rPr kumimoji="1" lang="ja-JP" altLang="en-US" b="1" dirty="0">
                <a:solidFill>
                  <a:schemeClr val="tx1"/>
                </a:solidFill>
              </a:rPr>
              <a:t>関係</a:t>
            </a:r>
            <a:r>
              <a:rPr kumimoji="1" lang="ja-JP" altLang="en-US" b="1" dirty="0" smtClean="0">
                <a:solidFill>
                  <a:schemeClr val="tx1"/>
                </a:solidFill>
              </a:rPr>
              <a:t>機関や家族等が混乱</a:t>
            </a:r>
            <a:endParaRPr kumimoji="1" lang="en-US" altLang="ja-JP" b="1" dirty="0" smtClean="0">
              <a:solidFill>
                <a:schemeClr val="tx1"/>
              </a:solidFill>
            </a:endParaRPr>
          </a:p>
          <a:p>
            <a:pPr algn="ctr"/>
            <a:r>
              <a:rPr lang="ja-JP" altLang="en-US" b="1" dirty="0" smtClean="0">
                <a:solidFill>
                  <a:schemeClr val="tx1"/>
                </a:solidFill>
              </a:rPr>
              <a:t>「前の看護師さんはそんな話じゃなかった！」「院内でなぜ情報が届いてないんですか！」</a:t>
            </a:r>
            <a:endParaRPr lang="en-US" altLang="ja-JP" b="1" dirty="0" smtClean="0">
              <a:solidFill>
                <a:schemeClr val="tx1"/>
              </a:solidFill>
            </a:endParaRPr>
          </a:p>
          <a:p>
            <a:pPr algn="ctr"/>
            <a:r>
              <a:rPr kumimoji="1" lang="ja-JP" altLang="en-US" b="1" dirty="0" smtClean="0">
                <a:solidFill>
                  <a:schemeClr val="tx1"/>
                </a:solidFill>
              </a:rPr>
              <a:t>⇒入院の長期化や「あの病院は全然連携が取れない・・・」</a:t>
            </a:r>
          </a:p>
        </p:txBody>
      </p:sp>
    </p:spTree>
    <p:extLst>
      <p:ext uri="{BB962C8B-B14F-4D97-AF65-F5344CB8AC3E}">
        <p14:creationId xmlns:p14="http://schemas.microsoft.com/office/powerpoint/2010/main" val="2610918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242" y="1743740"/>
            <a:ext cx="8010853" cy="2399534"/>
          </a:xfrm>
        </p:spPr>
        <p:txBody>
          <a:bodyPr/>
          <a:lstStyle/>
          <a:p>
            <a:pPr marL="0" indent="0">
              <a:buNone/>
            </a:pP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退院</a:t>
            </a:r>
            <a:r>
              <a:rPr lang="ja-JP" altLang="ja-JP" b="1" u="sng" dirty="0">
                <a:latin typeface="Meiryo UI" panose="020B0604030504040204" pitchFamily="50" charset="-128"/>
                <a:ea typeface="Meiryo UI" panose="020B0604030504040204" pitchFamily="50" charset="-128"/>
                <a:cs typeface="Meiryo UI" panose="020B0604030504040204" pitchFamily="50" charset="-128"/>
              </a:rPr>
              <a:t>時カンファレンス</a:t>
            </a:r>
            <a:r>
              <a:rPr lang="ja-JP" altLang="ja-JP" b="1" dirty="0">
                <a:latin typeface="Meiryo UI" panose="020B0604030504040204" pitchFamily="50" charset="-128"/>
                <a:ea typeface="Meiryo UI" panose="020B0604030504040204" pitchFamily="50" charset="-128"/>
                <a:cs typeface="Meiryo UI" panose="020B0604030504040204" pitchFamily="50" charset="-128"/>
              </a:rPr>
              <a:t>（院外多職種</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2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再入院の可能性</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病院と退院先での療養生活の継続</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家族間の意見の相違（キーパーソン以外の家族）</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p:cNvSpPr txBox="1">
            <a:spLocks/>
          </p:cNvSpPr>
          <p:nvPr/>
        </p:nvSpPr>
        <p:spPr>
          <a:xfrm>
            <a:off x="395785" y="4312693"/>
            <a:ext cx="8432935" cy="23747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医療・介護の顔の見える退院前カンファレンスの実施</a:t>
            </a:r>
            <a:endParaRPr lang="en-US" altLang="ja-JP"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医療体制の確認・急変時の対応の確認</a:t>
            </a:r>
            <a:endParaRPr lang="en-US" altLang="ja-JP"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 キーパーソン以外の家族へのカンファレンス参加を促す</a:t>
            </a:r>
            <a:endParaRPr lang="en-US" altLang="ja-JP" sz="26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2400" b="1" dirty="0">
                <a:latin typeface="Meiryo UI" panose="020B0604030504040204" pitchFamily="50" charset="-128"/>
                <a:ea typeface="Meiryo UI" panose="020B0604030504040204" pitchFamily="50" charset="-128"/>
              </a:rPr>
              <a:t>再度病状が悪化したときや急変時の対応、病院で行っているケアの在宅での継続などの不安はあり、確認しておかないとその後生活で支障が出ることがある。</a:t>
            </a:r>
            <a:endParaRPr lang="en-US" altLang="ja-JP" sz="2400" b="1" dirty="0">
              <a:latin typeface="Meiryo UI" panose="020B0604030504040204" pitchFamily="50" charset="-128"/>
              <a:ea typeface="Meiryo UI" panose="020B0604030504040204" pitchFamily="50" charset="-128"/>
            </a:endParaRPr>
          </a:p>
          <a:p>
            <a:pPr>
              <a:lnSpc>
                <a:spcPts val="2100"/>
              </a:lnSpc>
              <a:defRPr/>
            </a:pPr>
            <a:r>
              <a:rPr lang="ja-JP" altLang="en-US" sz="2400" b="1" dirty="0">
                <a:latin typeface="Meiryo UI" panose="020B0604030504040204" pitchFamily="50" charset="-128"/>
                <a:ea typeface="Meiryo UI" panose="020B0604030504040204" pitchFamily="50" charset="-128"/>
              </a:rPr>
              <a:t>  </a:t>
            </a:r>
            <a:r>
              <a:rPr lang="ja-JP" altLang="en-US" sz="2400" b="1" dirty="0">
                <a:solidFill>
                  <a:srgbClr val="FF0000"/>
                </a:solidFill>
                <a:latin typeface="Meiryo UI" panose="020B0604030504040204" pitchFamily="50" charset="-128"/>
                <a:ea typeface="Meiryo UI" panose="020B0604030504040204" pitchFamily="50" charset="-128"/>
              </a:rPr>
              <a:t>また、キーパーソンと話を進め、退院が決定した後で、決定されたこととは違う意見を持つキーパーソン以外の家族、親族がいることがあり、退院がスムーズにいかないことがある</a:t>
            </a:r>
            <a:r>
              <a:rPr lang="ja-JP" altLang="en-US" sz="2400" b="1" dirty="0" smtClean="0">
                <a:solidFill>
                  <a:srgbClr val="FF0000"/>
                </a:solidFill>
                <a:latin typeface="Meiryo UI" panose="020B0604030504040204" pitchFamily="50" charset="-128"/>
                <a:ea typeface="Meiryo UI" panose="020B0604030504040204" pitchFamily="50" charset="-128"/>
              </a:rPr>
              <a:t>。</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8" name="Rectangle 3"/>
          <p:cNvSpPr>
            <a:spLocks noChangeArrowheads="1"/>
          </p:cNvSpPr>
          <p:nvPr/>
        </p:nvSpPr>
        <p:spPr bwMode="auto">
          <a:xfrm>
            <a:off x="266865" y="119634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0" name="下矢印 9"/>
          <p:cNvSpPr/>
          <p:nvPr/>
        </p:nvSpPr>
        <p:spPr>
          <a:xfrm>
            <a:off x="3946081" y="3825841"/>
            <a:ext cx="1102943" cy="362607"/>
          </a:xfrm>
          <a:prstGeom prst="downArrow">
            <a:avLst>
              <a:gd name="adj1" fmla="val 50000"/>
              <a:gd name="adj2" fmla="val 61291"/>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dirty="0" smtClean="0">
              <a:solidFill>
                <a:schemeClr val="tx1"/>
              </a:solidFill>
            </a:endParaRPr>
          </a:p>
        </p:txBody>
      </p:sp>
      <p:sp>
        <p:nvSpPr>
          <p:cNvPr id="11" name="Rectangle 2"/>
          <p:cNvSpPr txBox="1">
            <a:spLocks noChangeArrowheads="1"/>
          </p:cNvSpPr>
          <p:nvPr/>
        </p:nvSpPr>
        <p:spPr>
          <a:xfrm>
            <a:off x="266864" y="178022"/>
            <a:ext cx="856932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多職種連携</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カンファレンスにおいてチームに生じやすい問題と対処②</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01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9558" y="1665027"/>
            <a:ext cx="7710986" cy="4430250"/>
          </a:xfrm>
        </p:spPr>
        <p:txBody>
          <a:bodyPr>
            <a:normAutofit/>
          </a:bodyPr>
          <a:lstStyle/>
          <a:p>
            <a:pPr marL="0" indent="0">
              <a:lnSpc>
                <a:spcPct val="100000"/>
              </a:lnSpc>
              <a:spcBef>
                <a:spcPts val="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b="1" u="sng" dirty="0">
                <a:latin typeface="Meiryo UI" panose="020B0604030504040204" pitchFamily="50" charset="-128"/>
                <a:ea typeface="Meiryo UI" panose="020B0604030504040204" pitchFamily="50" charset="-128"/>
                <a:cs typeface="Meiryo UI" panose="020B0604030504040204" pitchFamily="50" charset="-128"/>
              </a:rPr>
              <a:t>ほか日常生活の</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継続性</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を検討する</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患者・家族がどの</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ような生活イメージを持っている</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病気の理解、予後も予測も</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含めて各職種のアセスメ</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ントを共有し、方針を決定する。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ja-JP" altLang="ja-JP" sz="2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925770" y="4061830"/>
            <a:ext cx="4116507" cy="531451"/>
          </a:xfrm>
          <a:prstGeom prst="round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“本人・家族の「どうありたいか」”</a:t>
            </a:r>
            <a:endParaRPr lang="en-US" altLang="ja-JP"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028697" y="4844360"/>
            <a:ext cx="7241845" cy="1278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ADL</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を落とさず、身体疾患を回復させて（治療</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できない</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部分</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もあるかもしれない）、元の生活に</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戻す</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患者</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の保障</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66864" y="110094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9" name="角丸四角形 8"/>
          <p:cNvSpPr/>
          <p:nvPr/>
        </p:nvSpPr>
        <p:spPr>
          <a:xfrm>
            <a:off x="5145204" y="4061830"/>
            <a:ext cx="3022412" cy="531451"/>
          </a:xfrm>
          <a:prstGeom prst="round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どのように生きたいか」</a:t>
            </a:r>
            <a:endParaRPr lang="en-US" altLang="ja-JP"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txBox="1">
            <a:spLocks noChangeArrowheads="1"/>
          </p:cNvSpPr>
          <p:nvPr/>
        </p:nvSpPr>
        <p:spPr>
          <a:xfrm>
            <a:off x="266864" y="178022"/>
            <a:ext cx="856932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多職種連携</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tabLst>
                <a:tab pos="4749800" algn="l"/>
              </a:tabLst>
            </a:pP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方針の決定・アセスメント</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8756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4569" y="2003047"/>
            <a:ext cx="8098975" cy="3415114"/>
          </a:xfrm>
        </p:spPr>
        <p:txBody>
          <a:bodyPr>
            <a:noAutofit/>
          </a:bodyPr>
          <a:lstStyle/>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各職種の役割・その専門性を理解</a:t>
            </a:r>
            <a:r>
              <a:rPr lang="ja-JP" altLang="en-US"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入院時・</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退院前の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早期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からカンファレンスなどの調整をする。</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②常に</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目標を確認し合う</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③多職種</a:t>
            </a:r>
            <a:r>
              <a:rPr lang="ja-JP" altLang="en-US" b="1" dirty="0">
                <a:latin typeface="Meiryo UI" panose="020B0604030504040204" pitchFamily="50" charset="-128"/>
                <a:ea typeface="Meiryo UI" panose="020B0604030504040204" pitchFamily="50" charset="-128"/>
                <a:cs typeface="Meiryo UI" panose="020B0604030504040204" pitchFamily="50" charset="-128"/>
              </a:rPr>
              <a:t>で共有できるツールの活用を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CP</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④</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日常から、研修会などを共同で行うなど、顔の</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見える関係をつくる場を設ける。</a:t>
            </a:r>
            <a:endPar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59395" y="115999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Rectangle 2"/>
          <p:cNvSpPr txBox="1">
            <a:spLocks noChangeArrowheads="1"/>
          </p:cNvSpPr>
          <p:nvPr/>
        </p:nvSpPr>
        <p:spPr>
          <a:xfrm>
            <a:off x="266864" y="178022"/>
            <a:ext cx="8569325" cy="982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多職種連携</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tabLst>
                <a:tab pos="4749800" algn="l"/>
              </a:tabLs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多</a:t>
            </a:r>
            <a:r>
              <a:rPr lang="ja-JP" altLang="en-US" sz="3000" b="1" dirty="0" smtClean="0">
                <a:latin typeface="Meiryo UI" panose="020B0604030504040204" pitchFamily="50" charset="-128"/>
                <a:ea typeface="Meiryo UI" panose="020B0604030504040204" pitchFamily="50" charset="-128"/>
                <a:cs typeface="Meiryo UI" panose="020B0604030504040204" pitchFamily="50" charset="-128"/>
              </a:rPr>
              <a:t>職種間の連携の仕方</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吹き出し 1"/>
          <p:cNvSpPr/>
          <p:nvPr/>
        </p:nvSpPr>
        <p:spPr>
          <a:xfrm>
            <a:off x="4012442" y="5554638"/>
            <a:ext cx="4367283" cy="1201003"/>
          </a:xfrm>
          <a:prstGeom prst="wedgeRectCallout">
            <a:avLst>
              <a:gd name="adj1" fmla="val -26146"/>
              <a:gd name="adj2" fmla="val -75338"/>
            </a:avLst>
          </a:prstGeom>
          <a:ln/>
        </p:spPr>
        <p:style>
          <a:lnRef idx="3">
            <a:schemeClr val="lt1"/>
          </a:lnRef>
          <a:fillRef idx="1">
            <a:schemeClr val="accent4"/>
          </a:fillRef>
          <a:effectRef idx="1">
            <a:schemeClr val="accent4"/>
          </a:effectRef>
          <a:fontRef idx="minor">
            <a:schemeClr val="lt1"/>
          </a:fontRef>
        </p:style>
        <p:txBody>
          <a:bodyPr rtlCol="0" anchor="t" anchorCtr="0"/>
          <a:lstStyle/>
          <a:p>
            <a:pPr algn="ctr"/>
            <a:r>
              <a:rPr kumimoji="1" lang="ja-JP" altLang="en-US" sz="2400" b="1" dirty="0" smtClean="0">
                <a:solidFill>
                  <a:schemeClr val="tx1"/>
                </a:solidFill>
              </a:rPr>
              <a:t>この研修会後の院内教育などで、顔の見える関係を創る場を設ける工夫をしてください。</a:t>
            </a:r>
          </a:p>
        </p:txBody>
      </p:sp>
    </p:spTree>
    <p:extLst>
      <p:ext uri="{BB962C8B-B14F-4D97-AF65-F5344CB8AC3E}">
        <p14:creationId xmlns:p14="http://schemas.microsoft.com/office/powerpoint/2010/main" val="1627053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7200" y="332656"/>
            <a:ext cx="8229600" cy="6023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各都道府県</a:t>
            </a:r>
            <a:r>
              <a:rPr lang="ja-JP" altLang="en-US" sz="2400" dirty="0"/>
              <a:t>において</a:t>
            </a:r>
            <a:r>
              <a:rPr lang="ja-JP" altLang="en-US" sz="3600" b="1" u="sng" dirty="0">
                <a:solidFill>
                  <a:srgbClr val="FF0000"/>
                </a:solidFill>
              </a:rPr>
              <a:t>平成 </a:t>
            </a:r>
            <a:r>
              <a:rPr lang="en-US" altLang="ja-JP" sz="3600" b="1" u="sng" dirty="0">
                <a:solidFill>
                  <a:srgbClr val="FF0000"/>
                </a:solidFill>
              </a:rPr>
              <a:t>27 </a:t>
            </a:r>
            <a:r>
              <a:rPr lang="ja-JP" altLang="en-US" sz="3600" b="1" u="sng" dirty="0">
                <a:solidFill>
                  <a:srgbClr val="FF0000"/>
                </a:solidFill>
              </a:rPr>
              <a:t>年度以降、地域医療構 想を策定する</a:t>
            </a:r>
            <a:r>
              <a:rPr lang="ja-JP" altLang="en-US" sz="2400" dirty="0"/>
              <a:t>際に、一般病床及び</a:t>
            </a:r>
            <a:r>
              <a:rPr lang="ja-JP" altLang="en-US" sz="3200" b="1" dirty="0">
                <a:solidFill>
                  <a:srgbClr val="FF0000"/>
                </a:solidFill>
              </a:rPr>
              <a:t>療養病床</a:t>
            </a:r>
            <a:r>
              <a:rPr lang="ja-JP" altLang="en-US" sz="2400" dirty="0"/>
              <a:t>に係る高度急性期、急性 期、回復期及び慢性期の</a:t>
            </a:r>
            <a:r>
              <a:rPr lang="ja-JP" altLang="en-US" sz="3600" b="1" dirty="0">
                <a:solidFill>
                  <a:srgbClr val="FF0000"/>
                </a:solidFill>
              </a:rPr>
              <a:t>将来（平成 </a:t>
            </a:r>
            <a:r>
              <a:rPr lang="en-US" altLang="ja-JP" sz="3600" b="1" dirty="0">
                <a:solidFill>
                  <a:srgbClr val="FF0000"/>
                </a:solidFill>
              </a:rPr>
              <a:t>37 </a:t>
            </a:r>
            <a:r>
              <a:rPr lang="ja-JP" altLang="en-US" sz="3600" b="1" dirty="0">
                <a:solidFill>
                  <a:srgbClr val="FF0000"/>
                </a:solidFill>
              </a:rPr>
              <a:t>年、</a:t>
            </a:r>
            <a:r>
              <a:rPr lang="en-US" altLang="ja-JP" sz="3600" b="1" dirty="0">
                <a:solidFill>
                  <a:srgbClr val="FF0000"/>
                </a:solidFill>
              </a:rPr>
              <a:t>2025 </a:t>
            </a:r>
            <a:r>
              <a:rPr lang="ja-JP" altLang="en-US" sz="3600" b="1" dirty="0">
                <a:solidFill>
                  <a:srgbClr val="FF0000"/>
                </a:solidFill>
              </a:rPr>
              <a:t>年を想定）における 病床の必要量（必要病床数）を推計</a:t>
            </a:r>
            <a:r>
              <a:rPr lang="ja-JP" altLang="en-US" sz="2400" dirty="0"/>
              <a:t>するだけではなく</a:t>
            </a:r>
            <a:r>
              <a:rPr lang="ja-JP" altLang="en-US" sz="2400" dirty="0" smtClean="0"/>
              <a:t>、地域</a:t>
            </a:r>
            <a:r>
              <a:rPr lang="ja-JP" altLang="en-US" sz="2400" dirty="0"/>
              <a:t>医療 構想を策定する際には、</a:t>
            </a:r>
            <a:r>
              <a:rPr lang="ja-JP" altLang="en-US" sz="3600" b="1" dirty="0">
                <a:solidFill>
                  <a:srgbClr val="FF0000"/>
                </a:solidFill>
              </a:rPr>
              <a:t>地域医療（精神</a:t>
            </a:r>
            <a:r>
              <a:rPr lang="ja-JP" altLang="en-US" sz="3600" dirty="0"/>
              <a:t>、</a:t>
            </a:r>
            <a:r>
              <a:rPr lang="ja-JP" altLang="en-US" sz="2400" dirty="0"/>
              <a:t>感染症等に係る入院医療 や外来医療、</a:t>
            </a:r>
            <a:r>
              <a:rPr lang="ja-JP" altLang="en-US" sz="3600" b="1" dirty="0">
                <a:solidFill>
                  <a:srgbClr val="FF0000"/>
                </a:solidFill>
              </a:rPr>
              <a:t>在宅医療</a:t>
            </a:r>
            <a:r>
              <a:rPr lang="ja-JP" altLang="en-US" sz="2400" dirty="0"/>
              <a:t>、歯科医療、薬局等を含む）全体を見据えた 上で、</a:t>
            </a:r>
            <a:r>
              <a:rPr lang="ja-JP" altLang="en-US" sz="4000" b="1" dirty="0" smtClean="0">
                <a:solidFill>
                  <a:srgbClr val="FF0000"/>
                </a:solidFill>
              </a:rPr>
              <a:t>地域</a:t>
            </a:r>
            <a:r>
              <a:rPr lang="ja-JP" altLang="en-US" sz="4000" b="1" dirty="0">
                <a:solidFill>
                  <a:srgbClr val="FF0000"/>
                </a:solidFill>
              </a:rPr>
              <a:t>の実情</a:t>
            </a:r>
            <a:r>
              <a:rPr lang="ja-JP" altLang="en-US" sz="2400" b="1" dirty="0">
                <a:solidFill>
                  <a:srgbClr val="FF0000"/>
                </a:solidFill>
              </a:rPr>
              <a:t> </a:t>
            </a:r>
            <a:r>
              <a:rPr lang="ja-JP" altLang="en-US" sz="2400" dirty="0"/>
              <a:t>に応じた課題抽出や</a:t>
            </a:r>
            <a:r>
              <a:rPr lang="ja-JP" altLang="en-US" sz="3600" b="1" u="sng" dirty="0">
                <a:solidFill>
                  <a:srgbClr val="FF0000"/>
                </a:solidFill>
              </a:rPr>
              <a:t>実現に向けた施策</a:t>
            </a:r>
            <a:endParaRPr kumimoji="1" lang="ja-JP" altLang="en-US" sz="3600" b="1" u="sng" dirty="0">
              <a:solidFill>
                <a:srgbClr val="FF0000"/>
              </a:solidFill>
            </a:endParaRPr>
          </a:p>
        </p:txBody>
      </p:sp>
    </p:spTree>
    <p:extLst>
      <p:ext uri="{BB962C8B-B14F-4D97-AF65-F5344CB8AC3E}">
        <p14:creationId xmlns:p14="http://schemas.microsoft.com/office/powerpoint/2010/main" val="11319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239616"/>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None/>
            </a:pPr>
            <a:endParaRPr kumimoji="1" lang="en-US" altLang="ja-JP" sz="2400" b="1" u="sng" dirty="0" smtClean="0">
              <a:solidFill>
                <a:schemeClr val="tx1"/>
              </a:solidFill>
            </a:endParaRPr>
          </a:p>
          <a:p>
            <a:pPr marL="514350" indent="-514350">
              <a:buNone/>
            </a:pPr>
            <a:endParaRPr lang="en-US" altLang="ja-JP" dirty="0" smtClean="0">
              <a:solidFill>
                <a:schemeClr val="tx1"/>
              </a:solidFill>
            </a:endParaRPr>
          </a:p>
          <a:p>
            <a:pPr marL="514350" indent="-514350">
              <a:buNone/>
            </a:pPr>
            <a:endParaRPr lang="en-US" altLang="ja-JP" dirty="0" smtClean="0">
              <a:solidFill>
                <a:schemeClr val="tx1"/>
              </a:solidFill>
            </a:endParaRPr>
          </a:p>
        </p:txBody>
      </p:sp>
      <p:sp>
        <p:nvSpPr>
          <p:cNvPr id="4" name="角丸四角形 3"/>
          <p:cNvSpPr/>
          <p:nvPr/>
        </p:nvSpPr>
        <p:spPr>
          <a:xfrm>
            <a:off x="539552" y="476672"/>
            <a:ext cx="7858180" cy="7320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600" dirty="0" smtClean="0"/>
              <a:t>医学モデルと生活モデルの違い</a:t>
            </a:r>
            <a:endParaRPr kumimoji="1" lang="ja-JP" altLang="en-US" sz="3600" dirty="0"/>
          </a:p>
        </p:txBody>
      </p:sp>
      <p:sp>
        <p:nvSpPr>
          <p:cNvPr id="7" name="角丸四角形 6"/>
          <p:cNvSpPr/>
          <p:nvPr/>
        </p:nvSpPr>
        <p:spPr>
          <a:xfrm>
            <a:off x="0" y="1556792"/>
            <a:ext cx="4572000" cy="53012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9" name="角丸四角形 8"/>
          <p:cNvSpPr/>
          <p:nvPr/>
        </p:nvSpPr>
        <p:spPr>
          <a:xfrm>
            <a:off x="4643438" y="1556792"/>
            <a:ext cx="4500562" cy="53012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en-US" altLang="ja-JP" dirty="0" smtClean="0"/>
          </a:p>
        </p:txBody>
      </p:sp>
      <p:sp>
        <p:nvSpPr>
          <p:cNvPr id="13" name="角丸四角形 12"/>
          <p:cNvSpPr/>
          <p:nvPr/>
        </p:nvSpPr>
        <p:spPr>
          <a:xfrm>
            <a:off x="611560" y="1772816"/>
            <a:ext cx="3357586"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solidFill>
                  <a:schemeClr val="tx1"/>
                </a:solidFill>
              </a:rPr>
              <a:t>医学モデル</a:t>
            </a:r>
            <a:endParaRPr kumimoji="1" lang="ja-JP" altLang="en-US" b="1" dirty="0">
              <a:solidFill>
                <a:schemeClr val="tx1"/>
              </a:solidFill>
            </a:endParaRPr>
          </a:p>
        </p:txBody>
      </p:sp>
      <p:sp>
        <p:nvSpPr>
          <p:cNvPr id="14" name="角丸四角形 13"/>
          <p:cNvSpPr/>
          <p:nvPr/>
        </p:nvSpPr>
        <p:spPr>
          <a:xfrm>
            <a:off x="5364088" y="1700808"/>
            <a:ext cx="3214710"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solidFill>
                  <a:schemeClr val="tx1"/>
                </a:solidFill>
              </a:rPr>
              <a:t>生活モデル</a:t>
            </a:r>
            <a:endParaRPr kumimoji="1" lang="ja-JP" altLang="en-US" b="1" dirty="0">
              <a:solidFill>
                <a:schemeClr val="tx1"/>
              </a:solidFill>
            </a:endParaRPr>
          </a:p>
        </p:txBody>
      </p:sp>
      <p:graphicFrame>
        <p:nvGraphicFramePr>
          <p:cNvPr id="25" name="オブジェクト 24"/>
          <p:cNvGraphicFramePr>
            <a:graphicFrameLocks noChangeAspect="1"/>
          </p:cNvGraphicFramePr>
          <p:nvPr/>
        </p:nvGraphicFramePr>
        <p:xfrm>
          <a:off x="0" y="2498725"/>
          <a:ext cx="13076238" cy="4664075"/>
        </p:xfrm>
        <a:graphic>
          <a:graphicData uri="http://schemas.openxmlformats.org/presentationml/2006/ole">
            <mc:AlternateContent xmlns:mc="http://schemas.openxmlformats.org/markup-compatibility/2006">
              <mc:Choice xmlns:v="urn:schemas-microsoft-com:vml" Requires="v">
                <p:oleObj spid="_x0000_s1032" name="ワークシート" r:id="rId4" imgW="9191743" imgH="3247957" progId="Excel.Sheet.12">
                  <p:embed/>
                </p:oleObj>
              </mc:Choice>
              <mc:Fallback>
                <p:oleObj name="ワークシート" r:id="rId4" imgW="9191743" imgH="3247957"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8725"/>
                        <a:ext cx="13076238" cy="466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6830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51981" y="1746914"/>
            <a:ext cx="6113344" cy="1665027"/>
          </a:xfrm>
        </p:spPr>
        <p:txBody>
          <a:bodyPr/>
          <a:lstStyle/>
          <a:p>
            <a:pPr marL="0" indent="0">
              <a:lnSpc>
                <a:spcPct val="100000"/>
              </a:lnSpc>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医療者の意見が優先される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家族に一任される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「先生にお任せします」</a:t>
            </a:r>
            <a:endParaRPr lang="ja-JP"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3513431" y="3397224"/>
            <a:ext cx="748146" cy="43641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527773" y="4015876"/>
            <a:ext cx="6047509" cy="1465119"/>
          </a:xfrm>
          <a:prstGeom prst="round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本人の意思は尊重されてるのか。</a:t>
            </a:r>
            <a:endParaRPr kumimoji="1"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本人の生き方の尊重</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リビングウイル有無の確認</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txBox="1">
            <a:spLocks noChangeArrowheads="1"/>
          </p:cNvSpPr>
          <p:nvPr/>
        </p:nvSpPr>
        <p:spPr>
          <a:xfrm>
            <a:off x="559558" y="218966"/>
            <a:ext cx="7983941" cy="872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意思</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決定支援と退院調整</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意思決定</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支援の実際</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59394" y="126917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03218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37481" y="1825625"/>
            <a:ext cx="6570002" cy="1654554"/>
          </a:xfrm>
        </p:spPr>
        <p:txBody>
          <a:bodyPr/>
          <a:lstStyle/>
          <a:p>
            <a:pPr marL="0" indent="0">
              <a:lnSpc>
                <a:spcPct val="100000"/>
              </a:lnSpc>
              <a:spcBef>
                <a:spcPts val="12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医療者の意見が優先される。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2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家族の意見が優先される、一任される。</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2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「退院・転院したくない」</a:t>
            </a:r>
            <a:endParaRPr lang="ja-JP"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200"/>
              </a:spcBef>
              <a:buNone/>
            </a:pPr>
            <a:endParaRPr kumimoji="1" lang="ja-JP" altLang="en-US"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3770440" y="3560948"/>
            <a:ext cx="768928" cy="42478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044596" y="4162932"/>
            <a:ext cx="7013864" cy="1330037"/>
          </a:xfrm>
          <a:prstGeom prst="round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本人の生活したい場所はどこなのか、</a:t>
            </a:r>
            <a:endParaRPr kumimoji="1"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希望する</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を可能にする</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方法</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はないのか。</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259393" y="121812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9" name="Rectangle 2"/>
          <p:cNvSpPr txBox="1">
            <a:spLocks noChangeArrowheads="1"/>
          </p:cNvSpPr>
          <p:nvPr/>
        </p:nvSpPr>
        <p:spPr>
          <a:xfrm>
            <a:off x="559558" y="218966"/>
            <a:ext cx="7983941" cy="872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意思</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決定支援と退院調整</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退院先に関する意思</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決定</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支援の実際</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0783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9558" y="1811975"/>
            <a:ext cx="7886700" cy="3906437"/>
          </a:xfrm>
        </p:spPr>
        <p:txBody>
          <a:bodyPr>
            <a:noAutofit/>
          </a:bodyPr>
          <a:lstStyle/>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役割：ケアプランの作成、介護サービスの調整</a:t>
            </a:r>
            <a:endParaRPr lang="en-US" altLang="ja-JP"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24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 ケア</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プラン</a:t>
            </a:r>
            <a:r>
              <a:rPr lang="ja-JP" altLang="ja-JP" b="1" dirty="0">
                <a:latin typeface="Meiryo UI" panose="020B0604030504040204" pitchFamily="50" charset="-128"/>
                <a:ea typeface="Meiryo UI" panose="020B0604030504040204" pitchFamily="50" charset="-128"/>
                <a:cs typeface="Meiryo UI" panose="020B0604030504040204" pitchFamily="50" charset="-128"/>
              </a:rPr>
              <a:t>依頼時の</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ポイント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・家族ケアを含めたプランの作成</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・医療・介護の調整に精通している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看取り、リハビリ、薬剤管理、通院など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・フォーマル・インフォーマルサービスの活用</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t>　</a:t>
            </a:r>
            <a:endParaRPr lang="en-US" altLang="ja-JP" dirty="0" smtClean="0"/>
          </a:p>
          <a:p>
            <a:pPr marL="0" indent="0">
              <a:buNone/>
            </a:pPr>
            <a:r>
              <a:rPr lang="en-US" altLang="ja-JP" dirty="0"/>
              <a:t>  </a:t>
            </a:r>
            <a:endParaRPr lang="ja-JP" altLang="ja-JP" dirty="0"/>
          </a:p>
          <a:p>
            <a:pPr marL="0" indent="0">
              <a:buNone/>
            </a:pPr>
            <a:r>
              <a:rPr lang="en-US" altLang="ja-JP" dirty="0"/>
              <a:t> </a:t>
            </a:r>
            <a:endParaRPr lang="ja-JP" altLang="ja-JP" dirty="0"/>
          </a:p>
          <a:p>
            <a:endParaRPr kumimoji="1" lang="ja-JP" altLang="en-US" dirty="0"/>
          </a:p>
        </p:txBody>
      </p:sp>
      <p:sp>
        <p:nvSpPr>
          <p:cNvPr id="5"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ケア</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マネジャー</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66865" y="118716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611803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6799" y="1897038"/>
            <a:ext cx="7886700" cy="2729553"/>
          </a:xfrm>
        </p:spPr>
        <p:txBody>
          <a:bodyPr>
            <a:noAutofit/>
          </a:bodyPr>
          <a:lstStyle/>
          <a:p>
            <a:pPr marL="0" indent="0">
              <a:lnSpc>
                <a:spcPct val="100000"/>
              </a:lnSpc>
              <a:buNone/>
            </a:pPr>
            <a:r>
              <a:rPr lang="ja-JP" altLang="ja-JP"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役割</a:t>
            </a:r>
            <a:r>
              <a:rPr lang="ja-JP" altLang="en-US"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：地域の</a:t>
            </a:r>
            <a:r>
              <a:rPr lang="ja-JP" altLang="ja-JP"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rPr>
              <a:t>高齢者の支援の中心</a:t>
            </a:r>
            <a:endParaRPr lang="en-US" altLang="ja-JP" b="1" dirty="0" smtClean="0">
              <a:solidFill>
                <a:srgbClr val="8748CC"/>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・介護申請</a:t>
            </a:r>
            <a:endParaRPr lang="ja-JP"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・介護サービスを利用せずに退院する際は</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b="1" dirty="0">
                <a:latin typeface="Meiryo UI" panose="020B0604030504040204" pitchFamily="50" charset="-128"/>
                <a:ea typeface="Meiryo UI" panose="020B0604030504040204" pitchFamily="50" charset="-128"/>
                <a:cs typeface="Meiryo UI" panose="020B0604030504040204" pitchFamily="50" charset="-128"/>
              </a:rPr>
              <a:t>予防</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の相談を勧める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24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予め担当</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看護師・退院支援</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部門から連絡</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入れる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30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dirty="0"/>
          </a:p>
          <a:p>
            <a:pPr marL="0" indent="0">
              <a:buNone/>
            </a:pPr>
            <a:endParaRPr lang="ja-JP" altLang="ja-JP" dirty="0"/>
          </a:p>
          <a:p>
            <a:pPr marL="0" indent="0">
              <a:buNone/>
            </a:pPr>
            <a:endParaRPr lang="en-US" altLang="ja-JP" dirty="0" smtClean="0"/>
          </a:p>
        </p:txBody>
      </p:sp>
      <p:sp>
        <p:nvSpPr>
          <p:cNvPr id="2" name="正方形/長方形 1"/>
          <p:cNvSpPr/>
          <p:nvPr/>
        </p:nvSpPr>
        <p:spPr>
          <a:xfrm>
            <a:off x="1771262" y="5261834"/>
            <a:ext cx="5818910" cy="934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市区町村が設置</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担当</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が決まっているため確認</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59394" y="12555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8"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地域包括支援</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センター①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5435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5128" y="2142699"/>
            <a:ext cx="7886700" cy="2429302"/>
          </a:xfrm>
        </p:spPr>
        <p:txBody>
          <a:bodyPr>
            <a:normAutofit/>
          </a:bodyPr>
          <a:lstStyle/>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 虐待、経済的問題が生じる可能性（生活</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保護・成年後見人制度）のある場合には</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連携をとる。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（ケアマネジャーがいる場合には相談しながら）</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59394" y="129647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7"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地域包括支援</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センター②</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6690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14901"/>
            <a:ext cx="7886700" cy="2962970"/>
          </a:xfrm>
        </p:spPr>
        <p:txBody>
          <a:bodyPr>
            <a:normAutofit/>
          </a:bodyPr>
          <a:lstStyle/>
          <a:p>
            <a:pPr marL="0" indent="0">
              <a:lnSpc>
                <a:spcPct val="12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退院後の医療管理はどこで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行</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う</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a:latin typeface="Meiryo UI" panose="020B0604030504040204" pitchFamily="50" charset="-128"/>
                <a:ea typeface="Meiryo UI" panose="020B0604030504040204" pitchFamily="50" charset="-128"/>
                <a:cs typeface="Meiryo UI" panose="020B0604030504040204" pitchFamily="50" charset="-128"/>
              </a:rPr>
              <a:t>自院（外来</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通院</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かかりつけ医</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訪問診療</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、訪問看護</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2" name="正方形/長方形 1"/>
          <p:cNvSpPr/>
          <p:nvPr/>
        </p:nvSpPr>
        <p:spPr>
          <a:xfrm>
            <a:off x="1019992" y="4605306"/>
            <a:ext cx="7063067" cy="1667583"/>
          </a:xfrm>
          <a:prstGeom prst="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進行性</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の疾患・老化による</a:t>
            </a:r>
            <a:r>
              <a:rPr lang="ja-JP"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穏やかな変化</a:t>
            </a:r>
            <a:r>
              <a:rPr lang="ja-JP"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身体</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疾患・事故による</a:t>
            </a:r>
            <a:r>
              <a:rPr lang="ja-JP"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急変の可能性の</a:t>
            </a:r>
            <a:r>
              <a:rPr lang="ja-JP"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予測</a:t>
            </a:r>
            <a:endPar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 急変</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の対応、看取りについて</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629485" y="3495721"/>
            <a:ext cx="748146" cy="38446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sp>
        <p:nvSpPr>
          <p:cNvPr id="6" name="テキスト ボックス 5"/>
          <p:cNvSpPr txBox="1"/>
          <p:nvPr/>
        </p:nvSpPr>
        <p:spPr>
          <a:xfrm>
            <a:off x="2265528" y="3983352"/>
            <a:ext cx="4572000"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各情報交換のツールの作成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a:spLocks noChangeArrowheads="1"/>
          </p:cNvSpPr>
          <p:nvPr/>
        </p:nvSpPr>
        <p:spPr bwMode="auto">
          <a:xfrm>
            <a:off x="266864" y="113269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0"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医療管理</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3063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96788"/>
            <a:ext cx="7886700" cy="4918312"/>
          </a:xfrm>
        </p:spPr>
        <p:txBody>
          <a:bodyPr>
            <a:normAutofit/>
          </a:bodyPr>
          <a:lstStyle/>
          <a:p>
            <a:pPr marL="0" indent="0">
              <a:lnSpc>
                <a:spcPct val="110000"/>
              </a:lnSpc>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日常生活の支援をするのは</a:t>
            </a:r>
            <a:r>
              <a:rPr lang="ja-JP" altLang="en-US" b="1" dirty="0">
                <a:latin typeface="Meiryo UI" panose="020B0604030504040204" pitchFamily="50" charset="-128"/>
                <a:ea typeface="Meiryo UI" panose="020B0604030504040204" pitchFamily="50" charset="-128"/>
                <a:cs typeface="Meiryo UI" panose="020B0604030504040204" pitchFamily="50" charset="-128"/>
              </a:rPr>
              <a:t>誰</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か、どのように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① </a:t>
            </a:r>
            <a:r>
              <a:rPr lang="en-US" altLang="ja-JP" b="1" dirty="0" smtClean="0">
                <a:latin typeface="Trebuchet MS" panose="020B0603020202020204" pitchFamily="34" charset="0"/>
                <a:ea typeface="Meiryo UI" panose="020B0604030504040204" pitchFamily="50" charset="-128"/>
                <a:cs typeface="Meiryo UI" panose="020B0604030504040204" pitchFamily="50" charset="-128"/>
              </a:rPr>
              <a:t>ADL/IADL</a:t>
            </a:r>
          </a:p>
          <a:p>
            <a:pPr marL="0"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家族</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、介護サービス提供者（</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巡回型・定期型</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NPO</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法人 などを</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＊特に買い物、服薬管理について</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② </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家族支援</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家族の休養を含めた支援、話のできる場の確保</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通所・宿泊サービスの活用</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家族会　介護家族教室　認知症カフェ</a:t>
            </a:r>
            <a:endParaRPr lang="ja-JP" altLang="ja-JP" sz="2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6" name="Rectangle 3"/>
          <p:cNvSpPr>
            <a:spLocks noChangeArrowheads="1"/>
          </p:cNvSpPr>
          <p:nvPr/>
        </p:nvSpPr>
        <p:spPr bwMode="auto">
          <a:xfrm>
            <a:off x="266864" y="113269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7"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生活介護①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733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5127" y="1897039"/>
            <a:ext cx="7886700" cy="3179928"/>
          </a:xfrm>
        </p:spPr>
        <p:txBody>
          <a:bodyPr>
            <a:normAutofit/>
          </a:bodyPr>
          <a:lstStyle/>
          <a:p>
            <a:pPr marL="0" indent="0">
              <a:lnSpc>
                <a:spcPct val="100000"/>
              </a:lnSpc>
              <a:spcBef>
                <a:spcPts val="2400"/>
              </a:spcBef>
              <a:buNone/>
            </a:pPr>
            <a:r>
              <a:rPr lang="ja-JP" altLang="ja-JP"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ja-JP" b="1" dirty="0">
                <a:latin typeface="Meiryo UI" panose="020B0604030504040204" pitchFamily="50" charset="-128"/>
                <a:ea typeface="Meiryo UI" panose="020B0604030504040204" pitchFamily="50" charset="-128"/>
                <a:cs typeface="Meiryo UI" panose="020B0604030504040204" pitchFamily="50" charset="-128"/>
              </a:rPr>
              <a:t>制度の活用</a:t>
            </a:r>
          </a:p>
          <a:p>
            <a:pPr marL="0" indent="0">
              <a:lnSpc>
                <a:spcPct val="100000"/>
              </a:lnSpc>
              <a:buNone/>
            </a:pP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介護保険</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障害者支援</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難病対策</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生活保護</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後見人制度</a:t>
            </a:r>
            <a:endParaRPr lang="ja-JP"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266865" y="119634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7" name="Rectangle 2"/>
          <p:cNvSpPr txBox="1">
            <a:spLocks noChangeArrowheads="1"/>
          </p:cNvSpPr>
          <p:nvPr/>
        </p:nvSpPr>
        <p:spPr>
          <a:xfrm>
            <a:off x="559558" y="178022"/>
            <a:ext cx="7983941" cy="954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退院調整にあたり活用する地域・社会資源</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生活介護②</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6643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198437" y="176807"/>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認知症患者における地域連携</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地域包括ケアシステムの仕組み</a:t>
            </a:r>
            <a:endParaRPr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
          <p:cNvSpPr>
            <a:spLocks noChangeArrowheads="1"/>
          </p:cNvSpPr>
          <p:nvPr/>
        </p:nvSpPr>
        <p:spPr bwMode="auto">
          <a:xfrm>
            <a:off x="259394" y="12056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7" name="コンテンツ プレースホルダー 2"/>
          <p:cNvSpPr>
            <a:spLocks noGrp="1"/>
          </p:cNvSpPr>
          <p:nvPr>
            <p:ph idx="1"/>
          </p:nvPr>
        </p:nvSpPr>
        <p:spPr>
          <a:xfrm>
            <a:off x="1091819" y="1866568"/>
            <a:ext cx="7450825" cy="4351338"/>
          </a:xfrm>
        </p:spPr>
        <p:txBody>
          <a:bodyPr>
            <a:normAutofit/>
          </a:bodyPr>
          <a:lstStyle/>
          <a:p>
            <a:pPr>
              <a:lnSpc>
                <a:spcPct val="100000"/>
              </a:lnSpc>
              <a:spcBef>
                <a:spcPts val="0"/>
              </a:spcBef>
            </a:pPr>
            <a:r>
              <a:rPr kumimoji="1" lang="ja-JP" altLang="en-US" sz="2600" b="1" dirty="0" smtClean="0">
                <a:latin typeface="Meiryo UI" panose="020B0604030504040204" pitchFamily="50" charset="-128"/>
                <a:ea typeface="Meiryo UI" panose="020B0604030504040204" pitchFamily="50" charset="-128"/>
              </a:rPr>
              <a:t>医療が必要な高齢者や重度の要介護高齢者に</a:t>
            </a:r>
            <a:endParaRPr kumimoji="1" lang="en-US" altLang="ja-JP" sz="2600" b="1"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600" b="1" dirty="0" smtClean="0">
                <a:latin typeface="Meiryo UI" panose="020B0604030504040204" pitchFamily="50" charset="-128"/>
                <a:ea typeface="Meiryo UI" panose="020B0604030504040204" pitchFamily="50" charset="-128"/>
              </a:rPr>
              <a:t>  </a:t>
            </a:r>
            <a:r>
              <a:rPr kumimoji="1" lang="ja-JP" altLang="en-US" sz="2600" b="1" dirty="0" smtClean="0">
                <a:latin typeface="Meiryo UI" panose="020B0604030504040204" pitchFamily="50" charset="-128"/>
                <a:ea typeface="Meiryo UI" panose="020B0604030504040204" pitchFamily="50" charset="-128"/>
              </a:rPr>
              <a:t>おいても、可能な限り在宅で生活できるよう支える。</a:t>
            </a:r>
            <a:endParaRPr kumimoji="1" lang="en-US" altLang="ja-JP" sz="2600" b="1" dirty="0" smtClean="0">
              <a:latin typeface="Meiryo UI" panose="020B0604030504040204" pitchFamily="50" charset="-128"/>
              <a:ea typeface="Meiryo UI" panose="020B0604030504040204" pitchFamily="50" charset="-128"/>
            </a:endParaRPr>
          </a:p>
          <a:p>
            <a:pPr>
              <a:lnSpc>
                <a:spcPct val="100000"/>
              </a:lnSpc>
              <a:spcBef>
                <a:spcPts val="1200"/>
              </a:spcBef>
            </a:pPr>
            <a:r>
              <a:rPr lang="ja-JP" altLang="en-US" sz="2600" b="1" dirty="0" smtClean="0">
                <a:latin typeface="Meiryo UI" panose="020B0604030504040204" pitchFamily="50" charset="-128"/>
                <a:ea typeface="Meiryo UI" panose="020B0604030504040204" pitchFamily="50" charset="-128"/>
              </a:rPr>
              <a:t>独居高齢者、虚弱な長寿高齢者を在宅で支える。</a:t>
            </a:r>
            <a:endParaRPr lang="en-US" altLang="ja-JP" sz="2600" b="1" dirty="0" smtClean="0">
              <a:latin typeface="Meiryo UI" panose="020B0604030504040204" pitchFamily="50" charset="-128"/>
              <a:ea typeface="Meiryo UI" panose="020B0604030504040204" pitchFamily="50" charset="-128"/>
            </a:endParaRPr>
          </a:p>
          <a:p>
            <a:pPr>
              <a:lnSpc>
                <a:spcPct val="100000"/>
              </a:lnSpc>
              <a:spcBef>
                <a:spcPts val="1200"/>
              </a:spcBef>
            </a:pPr>
            <a:r>
              <a:rPr kumimoji="1" lang="ja-JP" altLang="en-US" sz="2600" b="1" dirty="0">
                <a:latin typeface="Meiryo UI" panose="020B0604030504040204" pitchFamily="50" charset="-128"/>
                <a:ea typeface="Meiryo UI" panose="020B0604030504040204" pitchFamily="50" charset="-128"/>
              </a:rPr>
              <a:t>長寿化</a:t>
            </a:r>
            <a:r>
              <a:rPr kumimoji="1" lang="ja-JP" altLang="en-US" sz="2600" b="1" dirty="0" smtClean="0">
                <a:latin typeface="Meiryo UI" panose="020B0604030504040204" pitchFamily="50" charset="-128"/>
                <a:ea typeface="Meiryo UI" panose="020B0604030504040204" pitchFamily="50" charset="-128"/>
              </a:rPr>
              <a:t>に伴い、増加が見込まれる「認知症高齢者」</a:t>
            </a:r>
            <a:endParaRPr kumimoji="1" lang="en-US" altLang="ja-JP" sz="2600" b="1"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2600" b="1" dirty="0">
                <a:latin typeface="Meiryo UI" panose="020B0604030504040204" pitchFamily="50" charset="-128"/>
                <a:ea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rPr>
              <a:t> </a:t>
            </a:r>
            <a:r>
              <a:rPr kumimoji="1" lang="ja-JP" altLang="en-US" sz="2600" b="1" dirty="0" smtClean="0">
                <a:latin typeface="Meiryo UI" panose="020B0604030504040204" pitchFamily="50" charset="-128"/>
                <a:ea typeface="Meiryo UI" panose="020B0604030504040204" pitchFamily="50" charset="-128"/>
              </a:rPr>
              <a:t>を在宅で支える。</a:t>
            </a:r>
            <a:endParaRPr kumimoji="1" lang="en-US" altLang="ja-JP" sz="2600" b="1" dirty="0" smtClean="0">
              <a:latin typeface="Meiryo UI" panose="020B0604030504040204" pitchFamily="50" charset="-128"/>
              <a:ea typeface="Meiryo UI" panose="020B0604030504040204" pitchFamily="50" charset="-128"/>
            </a:endParaRPr>
          </a:p>
          <a:p>
            <a:pPr>
              <a:lnSpc>
                <a:spcPct val="100000"/>
              </a:lnSpc>
              <a:spcBef>
                <a:spcPts val="1200"/>
              </a:spcBef>
            </a:pPr>
            <a:r>
              <a:rPr lang="ja-JP" altLang="en-US" sz="2600" b="1" dirty="0">
                <a:latin typeface="Meiryo UI" panose="020B0604030504040204" pitchFamily="50" charset="-128"/>
                <a:ea typeface="Meiryo UI" panose="020B0604030504040204" pitchFamily="50" charset="-128"/>
              </a:rPr>
              <a:t>入院</a:t>
            </a:r>
            <a:r>
              <a:rPr lang="ja-JP" altLang="en-US" sz="2600" b="1" dirty="0" smtClean="0">
                <a:latin typeface="Meiryo UI" panose="020B0604030504040204" pitchFamily="50" charset="-128"/>
                <a:ea typeface="Meiryo UI" panose="020B0604030504040204" pitchFamily="50" charset="-128"/>
              </a:rPr>
              <a:t>しても、円滑に退院が可能となる。</a:t>
            </a:r>
            <a:endParaRPr lang="en-US" altLang="ja-JP" sz="2600" b="1" dirty="0" smtClean="0">
              <a:latin typeface="Meiryo UI" panose="020B0604030504040204" pitchFamily="50" charset="-128"/>
              <a:ea typeface="Meiryo UI" panose="020B0604030504040204" pitchFamily="50" charset="-128"/>
            </a:endParaRPr>
          </a:p>
          <a:p>
            <a:pPr>
              <a:lnSpc>
                <a:spcPct val="100000"/>
              </a:lnSpc>
              <a:spcBef>
                <a:spcPts val="1200"/>
              </a:spcBef>
            </a:pPr>
            <a:r>
              <a:rPr kumimoji="1" lang="ja-JP" altLang="en-US" sz="2600" b="1" dirty="0">
                <a:latin typeface="Meiryo UI" panose="020B0604030504040204" pitchFamily="50" charset="-128"/>
                <a:ea typeface="Meiryo UI" panose="020B0604030504040204" pitchFamily="50" charset="-128"/>
              </a:rPr>
              <a:t>在宅</a:t>
            </a:r>
            <a:r>
              <a:rPr kumimoji="1" lang="ja-JP" altLang="en-US" sz="2600" b="1" dirty="0" smtClean="0">
                <a:latin typeface="Meiryo UI" panose="020B0604030504040204" pitchFamily="50" charset="-128"/>
                <a:ea typeface="Meiryo UI" panose="020B0604030504040204" pitchFamily="50" charset="-128"/>
              </a:rPr>
              <a:t>での看取りができる。</a:t>
            </a:r>
            <a:endParaRPr kumimoji="1" lang="en-US" altLang="ja-JP" sz="2600" b="1" dirty="0" smtClean="0">
              <a:latin typeface="Meiryo UI" panose="020B0604030504040204" pitchFamily="50" charset="-128"/>
              <a:ea typeface="Meiryo UI" panose="020B0604030504040204" pitchFamily="50" charset="-128"/>
            </a:endParaRPr>
          </a:p>
          <a:p>
            <a:pPr>
              <a:lnSpc>
                <a:spcPct val="100000"/>
              </a:lnSpc>
              <a:spcBef>
                <a:spcPts val="1200"/>
              </a:spcBef>
            </a:pPr>
            <a:r>
              <a:rPr lang="ja-JP" altLang="en-US" sz="2600" b="1" dirty="0" smtClean="0">
                <a:latin typeface="Meiryo UI" panose="020B0604030504040204" pitchFamily="50" charset="-128"/>
                <a:ea typeface="Meiryo UI" panose="020B0604030504040204" pitchFamily="50" charset="-128"/>
              </a:rPr>
              <a:t>利用者や家族の</a:t>
            </a:r>
            <a:r>
              <a:rPr lang="en-US" altLang="ja-JP" sz="2600" b="1" dirty="0" smtClean="0">
                <a:latin typeface="Trebuchet MS" panose="020B0603020202020204" pitchFamily="34" charset="0"/>
                <a:ea typeface="Meiryo UI" panose="020B0604030504040204" pitchFamily="50" charset="-128"/>
              </a:rPr>
              <a:t>QOL</a:t>
            </a:r>
            <a:r>
              <a:rPr lang="ja-JP" altLang="en-US" sz="2600" b="1" dirty="0" smtClean="0">
                <a:latin typeface="Meiryo UI" panose="020B0604030504040204" pitchFamily="50" charset="-128"/>
                <a:ea typeface="Meiryo UI" panose="020B0604030504040204" pitchFamily="50" charset="-128"/>
              </a:rPr>
              <a:t>の確保ができる。</a:t>
            </a:r>
            <a:endParaRPr kumimoji="1" lang="ja-JP" altLang="en-US" sz="2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36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7200" y="332656"/>
            <a:ext cx="8229600" cy="6023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2400" b="1" u="sng" dirty="0">
              <a:solidFill>
                <a:srgbClr val="FF0000"/>
              </a:solidFill>
            </a:endParaRPr>
          </a:p>
        </p:txBody>
      </p:sp>
      <p:pic>
        <p:nvPicPr>
          <p:cNvPr id="2" name="図 1"/>
          <p:cNvPicPr>
            <a:picLocks noChangeAspect="1"/>
          </p:cNvPicPr>
          <p:nvPr/>
        </p:nvPicPr>
        <p:blipFill>
          <a:blip r:embed="rId3"/>
          <a:stretch>
            <a:fillRect/>
          </a:stretch>
        </p:blipFill>
        <p:spPr>
          <a:xfrm>
            <a:off x="556185" y="476672"/>
            <a:ext cx="8229600" cy="5879678"/>
          </a:xfrm>
          <a:prstGeom prst="rect">
            <a:avLst/>
          </a:prstGeom>
        </p:spPr>
      </p:pic>
      <p:sp>
        <p:nvSpPr>
          <p:cNvPr id="5" name="正方形/長方形 4"/>
          <p:cNvSpPr/>
          <p:nvPr/>
        </p:nvSpPr>
        <p:spPr>
          <a:xfrm>
            <a:off x="1115616" y="1340768"/>
            <a:ext cx="1008112" cy="12961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23728" y="1340768"/>
            <a:ext cx="2808312" cy="12961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220072" y="3789040"/>
            <a:ext cx="1728192" cy="10081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3527884" y="2636912"/>
            <a:ext cx="241226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19672" y="2636912"/>
            <a:ext cx="4320480"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1619672" y="2636912"/>
            <a:ext cx="1908212"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619672" y="2636912"/>
            <a:ext cx="0"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58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198437" y="176807"/>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6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認知症患者における地域連携</a:t>
            </a:r>
            <a:endParaRPr lang="en-US" altLang="ja-JP" sz="26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地域包括ケアシステムの</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32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視点による取り組み</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
          <p:cNvSpPr>
            <a:spLocks noChangeArrowheads="1"/>
          </p:cNvSpPr>
          <p:nvPr/>
        </p:nvSpPr>
        <p:spPr bwMode="auto">
          <a:xfrm>
            <a:off x="259395" y="114651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円/楕円 1"/>
          <p:cNvSpPr/>
          <p:nvPr/>
        </p:nvSpPr>
        <p:spPr>
          <a:xfrm rot="19037477">
            <a:off x="4648585" y="3664067"/>
            <a:ext cx="1336305" cy="1882970"/>
          </a:xfrm>
          <a:prstGeom prst="ellipse">
            <a:avLst/>
          </a:prstGeom>
          <a:noFill/>
          <a:ln w="698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7" name="円/楕円 26"/>
          <p:cNvSpPr/>
          <p:nvPr/>
        </p:nvSpPr>
        <p:spPr>
          <a:xfrm>
            <a:off x="4064075" y="2627120"/>
            <a:ext cx="1411500" cy="1856246"/>
          </a:xfrm>
          <a:prstGeom prst="ellipse">
            <a:avLst/>
          </a:prstGeom>
          <a:noFill/>
          <a:ln w="698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8" name="円/楕円 27"/>
          <p:cNvSpPr/>
          <p:nvPr/>
        </p:nvSpPr>
        <p:spPr>
          <a:xfrm rot="4161732">
            <a:off x="4866020" y="2977651"/>
            <a:ext cx="1266391" cy="1872127"/>
          </a:xfrm>
          <a:prstGeom prst="ellipse">
            <a:avLst/>
          </a:pr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9" name="円/楕円 28"/>
          <p:cNvSpPr/>
          <p:nvPr/>
        </p:nvSpPr>
        <p:spPr>
          <a:xfrm rot="17723974">
            <a:off x="3361063" y="2885130"/>
            <a:ext cx="1208287" cy="1947087"/>
          </a:xfrm>
          <a:prstGeom prst="ellipse">
            <a:avLst/>
          </a:prstGeom>
          <a:noFill/>
          <a:ln w="698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30" name="円/楕円 29"/>
          <p:cNvSpPr/>
          <p:nvPr/>
        </p:nvSpPr>
        <p:spPr>
          <a:xfrm rot="2679147">
            <a:off x="3467045" y="3681584"/>
            <a:ext cx="1295655" cy="1850778"/>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3" name="角丸四角形 2"/>
          <p:cNvSpPr/>
          <p:nvPr/>
        </p:nvSpPr>
        <p:spPr>
          <a:xfrm>
            <a:off x="5839426" y="3289854"/>
            <a:ext cx="1152740" cy="4632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a:solidFill>
                  <a:schemeClr val="tx1"/>
                </a:solidFill>
                <a:latin typeface="Meiryo UI" panose="020B0604030504040204" pitchFamily="50" charset="-128"/>
                <a:ea typeface="Meiryo UI" panose="020B0604030504040204" pitchFamily="50" charset="-128"/>
              </a:rPr>
              <a:t>医療</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5337816" y="5081533"/>
            <a:ext cx="1152740" cy="4556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a:solidFill>
                  <a:schemeClr val="tx1"/>
                </a:solidFill>
                <a:latin typeface="Meiryo UI" panose="020B0604030504040204" pitchFamily="50" charset="-128"/>
                <a:ea typeface="Meiryo UI" panose="020B0604030504040204" pitchFamily="50" charset="-128"/>
              </a:rPr>
              <a:t>予防</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4172286" y="2287672"/>
            <a:ext cx="1152740" cy="503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介護</a:t>
            </a:r>
          </a:p>
        </p:txBody>
      </p:sp>
      <p:sp>
        <p:nvSpPr>
          <p:cNvPr id="33" name="角丸四角形 32"/>
          <p:cNvSpPr/>
          <p:nvPr/>
        </p:nvSpPr>
        <p:spPr>
          <a:xfrm>
            <a:off x="2821726" y="5060274"/>
            <a:ext cx="1152740" cy="4769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a:solidFill>
                  <a:schemeClr val="tx1"/>
                </a:solidFill>
                <a:latin typeface="Meiryo UI" panose="020B0604030504040204" pitchFamily="50" charset="-128"/>
                <a:ea typeface="Meiryo UI" panose="020B0604030504040204" pitchFamily="50" charset="-128"/>
              </a:rPr>
              <a:t>住</a:t>
            </a:r>
            <a:r>
              <a:rPr lang="ja-JP" altLang="en-US" sz="2400" b="1" dirty="0" smtClean="0">
                <a:solidFill>
                  <a:schemeClr val="tx1"/>
                </a:solidFill>
                <a:latin typeface="Meiryo UI" panose="020B0604030504040204" pitchFamily="50" charset="-128"/>
                <a:ea typeface="Meiryo UI" panose="020B0604030504040204" pitchFamily="50" charset="-128"/>
              </a:rPr>
              <a:t>まい</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2377915" y="3289854"/>
            <a:ext cx="1587291" cy="4632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rPr>
              <a:t>生活</a:t>
            </a:r>
            <a:r>
              <a:rPr lang="ja-JP" altLang="en-US" sz="2400" b="1" dirty="0">
                <a:solidFill>
                  <a:schemeClr val="tx1"/>
                </a:solidFill>
                <a:latin typeface="Meiryo UI" panose="020B0604030504040204" pitchFamily="50" charset="-128"/>
                <a:ea typeface="Meiryo UI" panose="020B0604030504040204" pitchFamily="50" charset="-128"/>
              </a:rPr>
              <a:t>支援</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69919" y="1306367"/>
            <a:ext cx="7672273" cy="830997"/>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地域包括ケアを実現するためには</a:t>
            </a:r>
            <a:r>
              <a:rPr lang="ja-JP" altLang="en-US" sz="2400" b="1" dirty="0" smtClean="0">
                <a:latin typeface="Meiryo UI" panose="020B0604030504040204" pitchFamily="50" charset="-128"/>
                <a:ea typeface="Meiryo UI" panose="020B0604030504040204" pitchFamily="50" charset="-128"/>
              </a:rPr>
              <a:t>、５つ</a:t>
            </a:r>
            <a:r>
              <a:rPr lang="ja-JP" altLang="en-US" sz="2400" b="1" dirty="0">
                <a:latin typeface="Meiryo UI" panose="020B0604030504040204" pitchFamily="50" charset="-128"/>
                <a:ea typeface="Meiryo UI" panose="020B0604030504040204" pitchFamily="50" charset="-128"/>
              </a:rPr>
              <a:t>の視点での取組みが</a:t>
            </a:r>
            <a:r>
              <a:rPr lang="ja-JP" altLang="en-US" sz="2400" b="1" dirty="0" smtClean="0">
                <a:latin typeface="Meiryo UI" panose="020B0604030504040204" pitchFamily="50" charset="-128"/>
                <a:ea typeface="Meiryo UI" panose="020B0604030504040204" pitchFamily="50" charset="-128"/>
              </a:rPr>
              <a:t>包括的、継続的行われる</a:t>
            </a:r>
            <a:r>
              <a:rPr lang="ja-JP" altLang="en-US" sz="2400" b="1" dirty="0">
                <a:latin typeface="Meiryo UI" panose="020B0604030504040204" pitchFamily="50" charset="-128"/>
                <a:ea typeface="Meiryo UI" panose="020B0604030504040204" pitchFamily="50" charset="-128"/>
              </a:rPr>
              <a:t>ことが必須。</a:t>
            </a:r>
            <a:endParaRPr kumimoji="1" lang="ja-JP" altLang="en-US" sz="24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1250226" y="5843405"/>
            <a:ext cx="6759079" cy="803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入院・退院を通じて、</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切れ目のないサービスの提供が必要である。</a:t>
            </a:r>
          </a:p>
        </p:txBody>
      </p:sp>
      <p:sp>
        <p:nvSpPr>
          <p:cNvPr id="37" name="テキスト ボックス 36"/>
          <p:cNvSpPr txBox="1"/>
          <p:nvPr/>
        </p:nvSpPr>
        <p:spPr>
          <a:xfrm>
            <a:off x="6352314" y="3858673"/>
            <a:ext cx="2253953" cy="400110"/>
          </a:xfrm>
          <a:prstGeom prst="rect">
            <a:avLst/>
          </a:prstGeom>
          <a:noFill/>
        </p:spPr>
        <p:txBody>
          <a:bodyPr wrap="square" rtlCol="0">
            <a:spAutoFit/>
          </a:bodyPr>
          <a:lstStyle/>
          <a:p>
            <a:r>
              <a:rPr kumimoji="1" lang="ja-JP" altLang="en-US" sz="2000" b="1" dirty="0" smtClean="0">
                <a:solidFill>
                  <a:schemeClr val="accent4"/>
                </a:solidFill>
                <a:latin typeface="Meiryo UI" panose="020B0604030504040204" pitchFamily="50" charset="-128"/>
                <a:ea typeface="Meiryo UI" panose="020B0604030504040204" pitchFamily="50" charset="-128"/>
              </a:rPr>
              <a:t>医療との連携強化</a:t>
            </a:r>
            <a:endParaRPr kumimoji="1" lang="ja-JP" altLang="en-US" sz="2000" b="1" dirty="0">
              <a:solidFill>
                <a:schemeClr val="accent4"/>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337816" y="2339342"/>
            <a:ext cx="2998047" cy="400110"/>
          </a:xfrm>
          <a:prstGeom prst="rect">
            <a:avLst/>
          </a:prstGeom>
          <a:noFill/>
        </p:spPr>
        <p:txBody>
          <a:bodyPr wrap="square" rtlCol="0">
            <a:spAutoFit/>
          </a:bodyPr>
          <a:lstStyle/>
          <a:p>
            <a:r>
              <a:rPr kumimoji="1" lang="ja-JP" altLang="en-US" sz="2000" b="1" dirty="0" smtClean="0">
                <a:solidFill>
                  <a:srgbClr val="FF7C80"/>
                </a:solidFill>
                <a:latin typeface="Meiryo UI" panose="020B0604030504040204" pitchFamily="50" charset="-128"/>
                <a:ea typeface="Meiryo UI" panose="020B0604030504040204" pitchFamily="50" charset="-128"/>
              </a:rPr>
              <a:t>介護サービスの充実強化</a:t>
            </a:r>
            <a:endParaRPr kumimoji="1" lang="ja-JP" altLang="en-US" sz="2000" b="1" dirty="0">
              <a:solidFill>
                <a:srgbClr val="FF7C8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598385" y="5098687"/>
            <a:ext cx="1674107" cy="400110"/>
          </a:xfrm>
          <a:prstGeom prst="rect">
            <a:avLst/>
          </a:prstGeom>
          <a:noFill/>
        </p:spPr>
        <p:txBody>
          <a:bodyPr wrap="square" rtlCol="0">
            <a:spAutoFit/>
          </a:bodyPr>
          <a:lstStyle/>
          <a:p>
            <a:r>
              <a:rPr kumimoji="1" lang="ja-JP" altLang="en-US" sz="2000" b="1" dirty="0" smtClean="0">
                <a:solidFill>
                  <a:schemeClr val="tx2">
                    <a:lumMod val="60000"/>
                    <a:lumOff val="40000"/>
                  </a:schemeClr>
                </a:solidFill>
                <a:latin typeface="Meiryo UI" panose="020B0604030504040204" pitchFamily="50" charset="-128"/>
                <a:ea typeface="Meiryo UI" panose="020B0604030504040204" pitchFamily="50" charset="-128"/>
              </a:rPr>
              <a:t>予防の推進</a:t>
            </a:r>
            <a:endParaRPr kumimoji="1" lang="ja-JP" altLang="en-US" sz="2000" b="1" dirty="0">
              <a:solidFill>
                <a:schemeClr val="tx2">
                  <a:lumMod val="60000"/>
                  <a:lumOff val="40000"/>
                </a:schemeClr>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62324" y="2519293"/>
            <a:ext cx="2163232" cy="1015663"/>
          </a:xfrm>
          <a:prstGeom prst="rect">
            <a:avLst/>
          </a:prstGeom>
          <a:noFill/>
        </p:spPr>
        <p:txBody>
          <a:bodyPr wrap="square" rtlCol="0">
            <a:spAutoFit/>
          </a:bodyPr>
          <a:lstStyle/>
          <a:p>
            <a:r>
              <a:rPr kumimoji="1" lang="ja-JP" altLang="en-US" sz="2000" b="1" dirty="0" smtClean="0">
                <a:solidFill>
                  <a:schemeClr val="accent6">
                    <a:lumMod val="75000"/>
                  </a:schemeClr>
                </a:solidFill>
                <a:latin typeface="Meiryo UI" panose="020B0604030504040204" pitchFamily="50" charset="-128"/>
                <a:ea typeface="Meiryo UI" panose="020B0604030504040204" pitchFamily="50" charset="-128"/>
              </a:rPr>
              <a:t>多様な生活支援</a:t>
            </a:r>
            <a:endParaRPr kumimoji="1" lang="en-US" altLang="ja-JP" sz="2000" b="1" dirty="0" smtClean="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2000" b="1" dirty="0" smtClean="0">
                <a:solidFill>
                  <a:schemeClr val="accent6">
                    <a:lumMod val="75000"/>
                  </a:schemeClr>
                </a:solidFill>
                <a:latin typeface="Meiryo UI" panose="020B0604030504040204" pitchFamily="50" charset="-128"/>
                <a:ea typeface="Meiryo UI" panose="020B0604030504040204" pitchFamily="50" charset="-128"/>
              </a:rPr>
              <a:t>サービスの確保や</a:t>
            </a:r>
            <a:endParaRPr kumimoji="1" lang="en-US" altLang="ja-JP" sz="2000" b="1" dirty="0" smtClean="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2000" b="1" dirty="0" smtClean="0">
                <a:solidFill>
                  <a:schemeClr val="accent6">
                    <a:lumMod val="75000"/>
                  </a:schemeClr>
                </a:solidFill>
                <a:latin typeface="Meiryo UI" panose="020B0604030504040204" pitchFamily="50" charset="-128"/>
                <a:ea typeface="Meiryo UI" panose="020B0604030504040204" pitchFamily="50" charset="-128"/>
              </a:rPr>
              <a:t>権利擁護など</a:t>
            </a:r>
            <a:endParaRPr kumimoji="1" lang="ja-JP" altLang="en-US" sz="20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168171" y="4836201"/>
            <a:ext cx="1658461" cy="707886"/>
          </a:xfrm>
          <a:prstGeom prst="rect">
            <a:avLst/>
          </a:prstGeom>
          <a:noFill/>
        </p:spPr>
        <p:txBody>
          <a:bodyPr wrap="square" rtlCol="0">
            <a:spAutoFit/>
          </a:bodyPr>
          <a:lstStyle/>
          <a:p>
            <a:r>
              <a:rPr kumimoji="1" lang="ja-JP" altLang="en-US" sz="2000" b="1" dirty="0" smtClean="0">
                <a:solidFill>
                  <a:srgbClr val="FF0000"/>
                </a:solidFill>
                <a:latin typeface="Meiryo UI" panose="020B0604030504040204" pitchFamily="50" charset="-128"/>
                <a:ea typeface="Meiryo UI" panose="020B0604030504040204" pitchFamily="50" charset="-128"/>
              </a:rPr>
              <a:t>高齢者の</a:t>
            </a:r>
            <a:endParaRPr kumimoji="1" lang="en-US" altLang="ja-JP" sz="2000" b="1" dirty="0" smtClean="0">
              <a:solidFill>
                <a:srgbClr val="FF0000"/>
              </a:solidFill>
              <a:latin typeface="Meiryo UI" panose="020B0604030504040204" pitchFamily="50" charset="-128"/>
              <a:ea typeface="Meiryo UI" panose="020B0604030504040204" pitchFamily="50" charset="-128"/>
            </a:endParaRPr>
          </a:p>
          <a:p>
            <a:r>
              <a:rPr kumimoji="1" lang="ja-JP" altLang="en-US" sz="2000" b="1" dirty="0" smtClean="0">
                <a:solidFill>
                  <a:srgbClr val="FF0000"/>
                </a:solidFill>
                <a:latin typeface="Meiryo UI" panose="020B0604030504040204" pitchFamily="50" charset="-128"/>
                <a:ea typeface="Meiryo UI" panose="020B0604030504040204" pitchFamily="50" charset="-128"/>
              </a:rPr>
              <a:t>住まい整備</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425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71016" y="2003722"/>
            <a:ext cx="7692292" cy="402858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右カーブ矢印 5"/>
          <p:cNvSpPr/>
          <p:nvPr/>
        </p:nvSpPr>
        <p:spPr>
          <a:xfrm rot="18549204">
            <a:off x="2307953" y="3107098"/>
            <a:ext cx="394638" cy="1105861"/>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左カーブ矢印 6"/>
          <p:cNvSpPr/>
          <p:nvPr/>
        </p:nvSpPr>
        <p:spPr>
          <a:xfrm rot="13016614">
            <a:off x="5893402" y="2388504"/>
            <a:ext cx="451244" cy="1235015"/>
          </a:xfrm>
          <a:prstGeom prst="curvedLeftArrow">
            <a:avLst>
              <a:gd name="adj1" fmla="val 25000"/>
              <a:gd name="adj2" fmla="val 50000"/>
              <a:gd name="adj3" fmla="val 27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左カーブ矢印 7"/>
          <p:cNvSpPr/>
          <p:nvPr/>
        </p:nvSpPr>
        <p:spPr>
          <a:xfrm rot="2020755">
            <a:off x="6574978" y="2966192"/>
            <a:ext cx="424278" cy="945670"/>
          </a:xfrm>
          <a:prstGeom prst="curvedLeftArrow">
            <a:avLst>
              <a:gd name="adj1" fmla="val 25000"/>
              <a:gd name="adj2" fmla="val 50000"/>
              <a:gd name="adj3" fmla="val 27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カーブ矢印 8"/>
          <p:cNvSpPr/>
          <p:nvPr/>
        </p:nvSpPr>
        <p:spPr>
          <a:xfrm rot="9907868">
            <a:off x="3228236" y="2371119"/>
            <a:ext cx="383370" cy="1125658"/>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カーブ矢印 9"/>
          <p:cNvSpPr/>
          <p:nvPr/>
        </p:nvSpPr>
        <p:spPr>
          <a:xfrm rot="928598">
            <a:off x="3075472" y="4138045"/>
            <a:ext cx="469424" cy="942263"/>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カーブ矢印 10"/>
          <p:cNvSpPr/>
          <p:nvPr/>
        </p:nvSpPr>
        <p:spPr>
          <a:xfrm rot="10800000">
            <a:off x="5803789" y="4266247"/>
            <a:ext cx="544588" cy="926438"/>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040793" y="2830869"/>
            <a:ext cx="3210409" cy="18054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自宅</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ケア付き高齢者住宅</a:t>
            </a:r>
          </a:p>
        </p:txBody>
      </p:sp>
      <p:sp>
        <p:nvSpPr>
          <p:cNvPr id="13" name="円/楕円 12"/>
          <p:cNvSpPr/>
          <p:nvPr/>
        </p:nvSpPr>
        <p:spPr>
          <a:xfrm>
            <a:off x="6699931" y="2224038"/>
            <a:ext cx="1863377" cy="817119"/>
          </a:xfrm>
          <a:prstGeom prst="ellipse">
            <a:avLst/>
          </a:prstGeom>
          <a:solidFill>
            <a:schemeClr val="accent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介護</a:t>
            </a:r>
          </a:p>
        </p:txBody>
      </p:sp>
      <p:sp>
        <p:nvSpPr>
          <p:cNvPr id="14" name="円/楕円 13"/>
          <p:cNvSpPr/>
          <p:nvPr/>
        </p:nvSpPr>
        <p:spPr>
          <a:xfrm>
            <a:off x="3077110" y="4931312"/>
            <a:ext cx="3359296" cy="1728158"/>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生活支援</a:t>
            </a:r>
            <a:r>
              <a:rPr lang="ja-JP" altLang="en-US" sz="2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老人クラブ・自治会・</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・ボランティア</a:t>
            </a:r>
          </a:p>
        </p:txBody>
      </p:sp>
      <p:sp>
        <p:nvSpPr>
          <p:cNvPr id="15" name="角丸四角形 14"/>
          <p:cNvSpPr/>
          <p:nvPr/>
        </p:nvSpPr>
        <p:spPr>
          <a:xfrm>
            <a:off x="259394" y="4616530"/>
            <a:ext cx="2698869" cy="1211064"/>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120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相談業務</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サービスコーディネート</a:t>
            </a:r>
          </a:p>
        </p:txBody>
      </p:sp>
      <p:sp>
        <p:nvSpPr>
          <p:cNvPr id="16" name="テキスト ボックス 15"/>
          <p:cNvSpPr txBox="1"/>
          <p:nvPr/>
        </p:nvSpPr>
        <p:spPr>
          <a:xfrm>
            <a:off x="3419921" y="2238001"/>
            <a:ext cx="871117"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通院</a:t>
            </a:r>
          </a:p>
        </p:txBody>
      </p:sp>
      <p:sp>
        <p:nvSpPr>
          <p:cNvPr id="17" name="テキスト ボックス 16"/>
          <p:cNvSpPr txBox="1"/>
          <p:nvPr/>
        </p:nvSpPr>
        <p:spPr>
          <a:xfrm>
            <a:off x="5390904" y="2245012"/>
            <a:ext cx="871117"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通所</a:t>
            </a:r>
          </a:p>
        </p:txBody>
      </p:sp>
      <p:sp>
        <p:nvSpPr>
          <p:cNvPr id="18" name="テキスト ボックス 17"/>
          <p:cNvSpPr txBox="1"/>
          <p:nvPr/>
        </p:nvSpPr>
        <p:spPr>
          <a:xfrm>
            <a:off x="7149311" y="3342917"/>
            <a:ext cx="1169276"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訪問診療訪問看護</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訪問介護</a:t>
            </a:r>
          </a:p>
        </p:txBody>
      </p:sp>
      <p:sp>
        <p:nvSpPr>
          <p:cNvPr id="19" name="テキスト ボックス 18"/>
          <p:cNvSpPr txBox="1"/>
          <p:nvPr/>
        </p:nvSpPr>
        <p:spPr>
          <a:xfrm>
            <a:off x="871016" y="3466019"/>
            <a:ext cx="1169276"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訪問診療訪問看護</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937772" y="2320017"/>
            <a:ext cx="2372413" cy="1119010"/>
          </a:xfrm>
          <a:prstGeom prst="ellipse">
            <a:avLst/>
          </a:prstGeom>
          <a:solidFill>
            <a:schemeClr val="accent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かかりつけ医</a:t>
            </a:r>
          </a:p>
        </p:txBody>
      </p:sp>
      <p:sp>
        <p:nvSpPr>
          <p:cNvPr id="21" name="円/楕円 20"/>
          <p:cNvSpPr/>
          <p:nvPr/>
        </p:nvSpPr>
        <p:spPr>
          <a:xfrm>
            <a:off x="198437" y="2003721"/>
            <a:ext cx="1471057" cy="930227"/>
          </a:xfrm>
          <a:prstGeom prst="ellipse">
            <a:avLst/>
          </a:prstGeom>
          <a:solidFill>
            <a:schemeClr val="accent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入院</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a:t>
            </a:r>
          </a:p>
        </p:txBody>
      </p:sp>
      <p:sp>
        <p:nvSpPr>
          <p:cNvPr id="22" name="角丸四角形 21"/>
          <p:cNvSpPr/>
          <p:nvPr/>
        </p:nvSpPr>
        <p:spPr>
          <a:xfrm>
            <a:off x="6523630" y="4636282"/>
            <a:ext cx="2428282" cy="1191312"/>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ケアマネジャー</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120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相談業務</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サービスコーディネート</a:t>
            </a:r>
          </a:p>
        </p:txBody>
      </p:sp>
      <p:sp>
        <p:nvSpPr>
          <p:cNvPr id="23" name="テキスト ボックス 22"/>
          <p:cNvSpPr txBox="1"/>
          <p:nvPr/>
        </p:nvSpPr>
        <p:spPr>
          <a:xfrm>
            <a:off x="470654" y="1542056"/>
            <a:ext cx="313927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医療が必要になったら</a:t>
            </a:r>
          </a:p>
        </p:txBody>
      </p:sp>
      <p:sp>
        <p:nvSpPr>
          <p:cNvPr id="24" name="テキスト ボックス 23"/>
          <p:cNvSpPr txBox="1"/>
          <p:nvPr/>
        </p:nvSpPr>
        <p:spPr>
          <a:xfrm>
            <a:off x="5688240" y="1542056"/>
            <a:ext cx="3226211"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介護が必要になったら</a:t>
            </a:r>
          </a:p>
        </p:txBody>
      </p:sp>
      <p:sp>
        <p:nvSpPr>
          <p:cNvPr id="25" name="Rectangle 2"/>
          <p:cNvSpPr txBox="1">
            <a:spLocks noChangeArrowheads="1"/>
          </p:cNvSpPr>
          <p:nvPr/>
        </p:nvSpPr>
        <p:spPr>
          <a:xfrm>
            <a:off x="198437" y="176807"/>
            <a:ext cx="8753475" cy="9821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spcAft>
                <a:spcPts val="600"/>
              </a:spcAft>
            </a:pPr>
            <a:r>
              <a:rPr lang="ja-JP" altLang="en-US" sz="26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認知症患者における地域連携</a:t>
            </a:r>
            <a:endParaRPr lang="en-US" altLang="ja-JP" sz="26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地域包括ケアシステムの仕組み</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
          <p:cNvSpPr>
            <a:spLocks noChangeArrowheads="1"/>
          </p:cNvSpPr>
          <p:nvPr/>
        </p:nvSpPr>
        <p:spPr bwMode="auto">
          <a:xfrm>
            <a:off x="259395" y="114651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141111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559558" y="178023"/>
            <a:ext cx="7983941" cy="9956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入院・退院と地域資源の連携</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地域連携がなぜ必要か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3"/>
          <p:cNvSpPr>
            <a:spLocks noChangeArrowheads="1"/>
          </p:cNvSpPr>
          <p:nvPr/>
        </p:nvSpPr>
        <p:spPr bwMode="auto">
          <a:xfrm>
            <a:off x="259395" y="1181083"/>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コンテンツ プレースホルダー 2"/>
          <p:cNvSpPr>
            <a:spLocks noGrp="1"/>
          </p:cNvSpPr>
          <p:nvPr>
            <p:ph idx="1"/>
          </p:nvPr>
        </p:nvSpPr>
        <p:spPr>
          <a:xfrm>
            <a:off x="709684" y="1531594"/>
            <a:ext cx="7466681" cy="3176882"/>
          </a:xfrm>
        </p:spPr>
        <p:txBody>
          <a:bodyPr>
            <a:noAutofit/>
          </a:bodyPr>
          <a:lstStyle/>
          <a:p>
            <a:pPr marL="0" indent="0">
              <a:lnSpc>
                <a:spcPct val="100000"/>
              </a:lnSpc>
              <a:spcBef>
                <a:spcPts val="0"/>
              </a:spcBef>
              <a:buNone/>
            </a:pPr>
            <a:r>
              <a:rPr kumimoji="1" lang="ja-JP" altLang="en-US" b="1" dirty="0" smtClean="0">
                <a:latin typeface="Meiryo UI" panose="020B0604030504040204" pitchFamily="50" charset="-128"/>
                <a:ea typeface="Meiryo UI" panose="020B0604030504040204" pitchFamily="50" charset="-128"/>
              </a:rPr>
              <a:t>● 認知症患者が、スムーズに入院・加療を受け、</a:t>
            </a:r>
            <a:endParaRPr kumimoji="1" lang="en-US" altLang="ja-JP" b="1" dirty="0" smtClean="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退院して元の生活に戻るには、地域での本人</a:t>
            </a:r>
            <a:endParaRPr kumimoji="1" lang="en-US" altLang="ja-JP" b="1" dirty="0" smtClean="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の暮らしに関する情報を具体的に把握し、</a:t>
            </a:r>
            <a:endParaRPr kumimoji="1" lang="en-US" altLang="ja-JP" b="1" dirty="0" smtClean="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診療・介護の場面で活かすことが必要である。</a:t>
            </a:r>
            <a:endParaRPr lang="en-US" altLang="ja-JP" b="1" dirty="0">
              <a:latin typeface="Meiryo UI" panose="020B0604030504040204" pitchFamily="50" charset="-128"/>
              <a:ea typeface="Meiryo UI" panose="020B0604030504040204" pitchFamily="50" charset="-128"/>
            </a:endParaRPr>
          </a:p>
          <a:p>
            <a:pPr marL="0" indent="0">
              <a:lnSpc>
                <a:spcPct val="100000"/>
              </a:lnSpc>
              <a:spcBef>
                <a:spcPts val="1800"/>
              </a:spcBef>
              <a:buNone/>
            </a:pPr>
            <a:r>
              <a:rPr lang="ja-JP" altLang="en-US" b="1" dirty="0" smtClean="0">
                <a:latin typeface="Meiryo UI" panose="020B0604030504040204" pitchFamily="50" charset="-128"/>
                <a:ea typeface="Meiryo UI" panose="020B0604030504040204" pitchFamily="50" charset="-128"/>
              </a:rPr>
              <a:t>● そ</a:t>
            </a:r>
            <a:r>
              <a:rPr kumimoji="1" lang="ja-JP" altLang="en-US" b="1" dirty="0" smtClean="0">
                <a:latin typeface="Meiryo UI" panose="020B0604030504040204" pitchFamily="50" charset="-128"/>
                <a:ea typeface="Meiryo UI" panose="020B0604030504040204" pitchFamily="50" charset="-128"/>
              </a:rPr>
              <a:t>のためには、家族や地域の医療・介護職との</a:t>
            </a:r>
            <a:endParaRPr kumimoji="1" lang="en-US" altLang="ja-JP" b="1" dirty="0" smtClean="0">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連携が重要である。</a:t>
            </a:r>
            <a:endParaRPr kumimoji="1" lang="ja-JP" altLang="en-US" b="1" dirty="0">
              <a:latin typeface="Meiryo UI" panose="020B0604030504040204" pitchFamily="50" charset="-128"/>
              <a:ea typeface="Meiryo UI" panose="020B0604030504040204" pitchFamily="50" charset="-128"/>
            </a:endParaRPr>
          </a:p>
        </p:txBody>
      </p:sp>
      <p:sp>
        <p:nvSpPr>
          <p:cNvPr id="2" name="角丸四角形 1"/>
          <p:cNvSpPr/>
          <p:nvPr/>
        </p:nvSpPr>
        <p:spPr>
          <a:xfrm>
            <a:off x="709684" y="4681182"/>
            <a:ext cx="8119036" cy="1992573"/>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nchorCtr="0"/>
          <a:lstStyle/>
          <a:p>
            <a:pPr algn="ctr"/>
            <a:r>
              <a:rPr lang="ja-JP" altLang="en-US" sz="2800" b="1" dirty="0">
                <a:solidFill>
                  <a:schemeClr val="tx1"/>
                </a:solidFill>
              </a:rPr>
              <a:t>各関係</a:t>
            </a:r>
            <a:r>
              <a:rPr lang="ja-JP" altLang="en-US" sz="2800" b="1" dirty="0" smtClean="0">
                <a:solidFill>
                  <a:schemeClr val="tx1"/>
                </a:solidFill>
              </a:rPr>
              <a:t>機関、各職種の役割の明確化</a:t>
            </a:r>
            <a:endParaRPr lang="en-US" altLang="ja-JP" sz="2800" b="1" dirty="0" smtClean="0">
              <a:solidFill>
                <a:schemeClr val="tx1"/>
              </a:solidFill>
            </a:endParaRPr>
          </a:p>
          <a:p>
            <a:pPr algn="ctr"/>
            <a:r>
              <a:rPr kumimoji="1" lang="ja-JP" altLang="en-US" sz="2800" b="1" dirty="0" smtClean="0">
                <a:solidFill>
                  <a:schemeClr val="tx1"/>
                </a:solidFill>
              </a:rPr>
              <a:t>＋</a:t>
            </a:r>
            <a:endParaRPr kumimoji="1" lang="en-US" altLang="ja-JP" sz="2800" b="1" dirty="0" smtClean="0">
              <a:solidFill>
                <a:schemeClr val="tx1"/>
              </a:solidFill>
            </a:endParaRPr>
          </a:p>
          <a:p>
            <a:pPr algn="ctr"/>
            <a:r>
              <a:rPr lang="ja-JP" altLang="en-US" sz="2800" b="1" dirty="0" smtClean="0">
                <a:solidFill>
                  <a:schemeClr val="tx1"/>
                </a:solidFill>
              </a:rPr>
              <a:t>しかし</a:t>
            </a:r>
            <a:endParaRPr lang="en-US" altLang="ja-JP" sz="2800" b="1" dirty="0" smtClean="0">
              <a:solidFill>
                <a:schemeClr val="tx1"/>
              </a:solidFill>
            </a:endParaRPr>
          </a:p>
          <a:p>
            <a:pPr algn="ctr"/>
            <a:r>
              <a:rPr kumimoji="1" lang="ja-JP" altLang="en-US" sz="2800" b="1" dirty="0" smtClean="0">
                <a:solidFill>
                  <a:schemeClr val="tx1"/>
                </a:solidFill>
              </a:rPr>
              <a:t>重なり合う役割のグレーゾーンを大切にする。</a:t>
            </a:r>
          </a:p>
        </p:txBody>
      </p:sp>
    </p:spTree>
    <p:extLst>
      <p:ext uri="{BB962C8B-B14F-4D97-AF65-F5344CB8AC3E}">
        <p14:creationId xmlns:p14="http://schemas.microsoft.com/office/powerpoint/2010/main" val="3925976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5024281" y="1459989"/>
            <a:ext cx="3795175" cy="450697"/>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退院</a:t>
            </a:r>
          </a:p>
        </p:txBody>
      </p:sp>
      <p:sp>
        <p:nvSpPr>
          <p:cNvPr id="6" name="ホームベース 5"/>
          <p:cNvSpPr/>
          <p:nvPr/>
        </p:nvSpPr>
        <p:spPr>
          <a:xfrm>
            <a:off x="2704681" y="1459989"/>
            <a:ext cx="3693694" cy="450697"/>
          </a:xfrm>
          <a:prstGeom prst="homePlate">
            <a:avLst/>
          </a:prstGeom>
          <a:solidFill>
            <a:srgbClr val="C1A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入院中</a:t>
            </a:r>
          </a:p>
        </p:txBody>
      </p:sp>
      <p:sp>
        <p:nvSpPr>
          <p:cNvPr id="5" name="ホームベース 4"/>
          <p:cNvSpPr/>
          <p:nvPr/>
        </p:nvSpPr>
        <p:spPr>
          <a:xfrm>
            <a:off x="371650" y="1459989"/>
            <a:ext cx="3044534" cy="450697"/>
          </a:xfrm>
          <a:prstGeom prst="homePlate">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入院</a:t>
            </a:r>
          </a:p>
        </p:txBody>
      </p:sp>
      <p:sp>
        <p:nvSpPr>
          <p:cNvPr id="8" name="正方形/長方形 7"/>
          <p:cNvSpPr/>
          <p:nvPr/>
        </p:nvSpPr>
        <p:spPr>
          <a:xfrm>
            <a:off x="363683" y="2028430"/>
            <a:ext cx="2712027" cy="3708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相談体制</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・かかりつけ医</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・認知症サポート医</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・外来</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・地域包括支援</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センター</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・認知症疾患医療</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センター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075710" y="2028429"/>
            <a:ext cx="2683645" cy="3708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・医師</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・病棟看護師</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・退院支援部門</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ワーカー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・リハビリ</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・薬剤師など</a:t>
            </a:r>
            <a:endPar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759355" y="2028430"/>
            <a:ext cx="2958618" cy="3708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退院</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・かかりつけ医</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・ケアマネジャー</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（居宅サービス）</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・地域包括支援</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センター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・施設ソーシャル</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ワーカー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（施設サービス）</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307031" y="2215048"/>
            <a:ext cx="2254827" cy="461665"/>
          </a:xfrm>
          <a:prstGeom prst="rect">
            <a:avLst/>
          </a:prstGeom>
          <a:solidFill>
            <a:schemeClr val="bg1"/>
          </a:solidFill>
        </p:spPr>
        <p:txBody>
          <a:bodyPr wrap="square" rtlCol="0">
            <a:spAutoFit/>
          </a:bodyPr>
          <a:lstStyle/>
          <a:p>
            <a:r>
              <a:rPr kumimoji="1" lang="ja-JP" altLang="en-US" sz="24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退院支援・調整</a:t>
            </a:r>
            <a:endParaRPr kumimoji="1" lang="ja-JP" altLang="en-US" sz="24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3"/>
          <p:cNvSpPr>
            <a:spLocks noChangeArrowheads="1"/>
          </p:cNvSpPr>
          <p:nvPr/>
        </p:nvSpPr>
        <p:spPr bwMode="auto">
          <a:xfrm>
            <a:off x="293527" y="1187291"/>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正方形/長方形 1"/>
          <p:cNvSpPr/>
          <p:nvPr/>
        </p:nvSpPr>
        <p:spPr>
          <a:xfrm>
            <a:off x="569393" y="5870143"/>
            <a:ext cx="7974106" cy="806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担当範囲だけでなく、入院・前後や院内多職種との</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連携をすることは重要である。</a:t>
            </a:r>
          </a:p>
        </p:txBody>
      </p:sp>
      <p:sp>
        <p:nvSpPr>
          <p:cNvPr id="15" name="Rectangle 2"/>
          <p:cNvSpPr txBox="1">
            <a:spLocks noChangeArrowheads="1"/>
          </p:cNvSpPr>
          <p:nvPr/>
        </p:nvSpPr>
        <p:spPr>
          <a:xfrm>
            <a:off x="559558" y="178023"/>
            <a:ext cx="7983941" cy="9956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入院・退院と地域資源の連携</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段階別の主な連携相手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0220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446809" y="1637731"/>
            <a:ext cx="8601657" cy="3075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   ・ 市区町村が設置</a:t>
            </a:r>
            <a:endParaRPr lang="en-US" altLang="ja-JP" sz="25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2500" b="1" dirty="0" smtClean="0">
                <a:latin typeface="Trebuchet MS" panose="020B0603020202020204" pitchFamily="34" charset="0"/>
                <a:ea typeface="Meiryo UI" panose="020B0604030504040204" pitchFamily="50" charset="-128"/>
                <a:cs typeface="Meiryo UI" panose="020B0604030504040204" pitchFamily="50" charset="-128"/>
              </a:rPr>
              <a:t>30</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分以内にサービスが提供される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（日常</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生活圏域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単位）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200"/>
              </a:spcBef>
              <a:buFont typeface="Arial" panose="020B0604020202020204" pitchFamily="34" charset="0"/>
              <a:buNone/>
            </a:pP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  ・ 地域の高齢者（</a:t>
            </a:r>
            <a:r>
              <a:rPr lang="en-US" altLang="ja-JP" sz="2500" b="1" dirty="0" smtClean="0">
                <a:latin typeface="Trebuchet MS" panose="020B0603020202020204" pitchFamily="34" charset="0"/>
                <a:ea typeface="Meiryo UI" panose="020B0604030504040204" pitchFamily="50" charset="-128"/>
                <a:cs typeface="Meiryo UI" panose="020B0604030504040204" pitchFamily="50" charset="-128"/>
              </a:rPr>
              <a:t>65</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歳以上）の相談</a:t>
            </a:r>
            <a:endParaRPr lang="ja-JP" altLang="en-US" sz="2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46809" y="3501711"/>
            <a:ext cx="2895126" cy="1357871"/>
          </a:xfrm>
          <a:prstGeom prst="round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保健師</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社会福祉士</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主任</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ケアマネジャー</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886296" y="3677151"/>
            <a:ext cx="2583101" cy="2209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671970" y="3515961"/>
            <a:ext cx="122965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a:t>
            </a:r>
          </a:p>
        </p:txBody>
      </p:sp>
      <p:sp>
        <p:nvSpPr>
          <p:cNvPr id="10" name="正方形/長方形 9"/>
          <p:cNvSpPr/>
          <p:nvPr/>
        </p:nvSpPr>
        <p:spPr>
          <a:xfrm>
            <a:off x="4604931" y="3927527"/>
            <a:ext cx="122965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主治医</a:t>
            </a:r>
          </a:p>
        </p:txBody>
      </p:sp>
      <p:sp>
        <p:nvSpPr>
          <p:cNvPr id="11" name="正方形/長方形 10"/>
          <p:cNvSpPr/>
          <p:nvPr/>
        </p:nvSpPr>
        <p:spPr>
          <a:xfrm>
            <a:off x="6684330" y="5223635"/>
            <a:ext cx="122965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民生委員</a:t>
            </a:r>
          </a:p>
        </p:txBody>
      </p:sp>
      <p:sp>
        <p:nvSpPr>
          <p:cNvPr id="12" name="正方形/長方形 11"/>
          <p:cNvSpPr/>
          <p:nvPr/>
        </p:nvSpPr>
        <p:spPr>
          <a:xfrm>
            <a:off x="4701156" y="4781671"/>
            <a:ext cx="122965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福祉職</a:t>
            </a:r>
          </a:p>
        </p:txBody>
      </p:sp>
      <p:sp>
        <p:nvSpPr>
          <p:cNvPr id="13" name="正方形/長方形 12"/>
          <p:cNvSpPr/>
          <p:nvPr/>
        </p:nvSpPr>
        <p:spPr>
          <a:xfrm>
            <a:off x="6572655" y="3960867"/>
            <a:ext cx="1770507"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ケアマネジャー</a:t>
            </a:r>
          </a:p>
        </p:txBody>
      </p:sp>
      <p:sp>
        <p:nvSpPr>
          <p:cNvPr id="14" name="正方形/長方形 13"/>
          <p:cNvSpPr/>
          <p:nvPr/>
        </p:nvSpPr>
        <p:spPr>
          <a:xfrm>
            <a:off x="4382241" y="4346037"/>
            <a:ext cx="122965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a:t>
            </a:r>
          </a:p>
        </p:txBody>
      </p:sp>
      <p:sp>
        <p:nvSpPr>
          <p:cNvPr id="15" name="正方形/長方形 14"/>
          <p:cNvSpPr/>
          <p:nvPr/>
        </p:nvSpPr>
        <p:spPr>
          <a:xfrm>
            <a:off x="4631484" y="5254797"/>
            <a:ext cx="1353770"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福祉施設</a:t>
            </a:r>
          </a:p>
        </p:txBody>
      </p:sp>
      <p:sp>
        <p:nvSpPr>
          <p:cNvPr id="16" name="正方形/長方形 15"/>
          <p:cNvSpPr/>
          <p:nvPr/>
        </p:nvSpPr>
        <p:spPr>
          <a:xfrm>
            <a:off x="5495361" y="5761480"/>
            <a:ext cx="1621996" cy="383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他関係機関</a:t>
            </a:r>
          </a:p>
        </p:txBody>
      </p:sp>
      <p:sp>
        <p:nvSpPr>
          <p:cNvPr id="17" name="正方形/長方形 16"/>
          <p:cNvSpPr/>
          <p:nvPr/>
        </p:nvSpPr>
        <p:spPr>
          <a:xfrm>
            <a:off x="6950603" y="4485730"/>
            <a:ext cx="1774643" cy="5847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認知症疾患　　　医療センター</a:t>
            </a:r>
          </a:p>
        </p:txBody>
      </p:sp>
      <p:sp>
        <p:nvSpPr>
          <p:cNvPr id="18" name="左右矢印 17"/>
          <p:cNvSpPr/>
          <p:nvPr/>
        </p:nvSpPr>
        <p:spPr>
          <a:xfrm>
            <a:off x="3482427" y="4604368"/>
            <a:ext cx="762027" cy="619267"/>
          </a:xfrm>
          <a:prstGeom prst="leftRightArrow">
            <a:avLst>
              <a:gd name="adj1" fmla="val 50000"/>
              <a:gd name="adj2" fmla="val 345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34312" y="4860824"/>
            <a:ext cx="2320120" cy="1171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介護相談</a:t>
            </a:r>
            <a:endParaRPr kumimoji="1" lang="en-US" altLang="ja-JP"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虐待</a:t>
            </a:r>
            <a:endParaRPr lang="en-US" altLang="ja-JP"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成年後見人 </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endParaRPr kumimoji="1"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txBox="1">
            <a:spLocks noChangeArrowheads="1"/>
          </p:cNvSpPr>
          <p:nvPr/>
        </p:nvSpPr>
        <p:spPr>
          <a:xfrm>
            <a:off x="559558" y="218364"/>
            <a:ext cx="7983941" cy="968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地域の認知症高齢者相談</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地域包括支援</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266865" y="1213171"/>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734132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66865" y="1439927"/>
            <a:ext cx="5369660" cy="4606032"/>
          </a:xfrm>
          <a:prstGeom prst="rect">
            <a:avLst/>
          </a:prstGeom>
          <a:solidFill>
            <a:srgbClr val="E8DFF9">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820215" y="1440500"/>
            <a:ext cx="3015975" cy="460545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64276" y="2240329"/>
            <a:ext cx="3971497" cy="1586753"/>
          </a:xfrm>
          <a:prstGeom prst="rect">
            <a:avLst/>
          </a:prstGeom>
          <a:solidFill>
            <a:srgbClr val="C1A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地域連携型・診療所型</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認知症疾患医療センター</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（病院・診療所）</a:t>
            </a:r>
          </a:p>
        </p:txBody>
      </p:sp>
      <p:sp>
        <p:nvSpPr>
          <p:cNvPr id="10" name="正方形/長方形 9"/>
          <p:cNvSpPr/>
          <p:nvPr/>
        </p:nvSpPr>
        <p:spPr>
          <a:xfrm>
            <a:off x="2736474" y="4294094"/>
            <a:ext cx="2569792" cy="436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認知症サポート医</a:t>
            </a:r>
          </a:p>
        </p:txBody>
      </p:sp>
      <p:sp>
        <p:nvSpPr>
          <p:cNvPr id="11" name="正方形/長方形 10"/>
          <p:cNvSpPr/>
          <p:nvPr/>
        </p:nvSpPr>
        <p:spPr>
          <a:xfrm>
            <a:off x="518711" y="5260854"/>
            <a:ext cx="4787554" cy="482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かかりつけ医</a:t>
            </a:r>
          </a:p>
        </p:txBody>
      </p:sp>
      <p:sp>
        <p:nvSpPr>
          <p:cNvPr id="12" name="角丸四角形 11"/>
          <p:cNvSpPr/>
          <p:nvPr/>
        </p:nvSpPr>
        <p:spPr>
          <a:xfrm>
            <a:off x="6196084" y="1723007"/>
            <a:ext cx="978474" cy="26136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r>
              <a:rPr kumimoji="1" lang="ja-JP" altLang="en-US" sz="2300" b="1" dirty="0" smtClean="0">
                <a:solidFill>
                  <a:schemeClr val="tx1"/>
                </a:solidFill>
                <a:latin typeface="Meiryo UI" panose="020B0604030504040204" pitchFamily="50" charset="-128"/>
                <a:ea typeface="Meiryo UI" panose="020B0604030504040204" pitchFamily="50" charset="-128"/>
              </a:rPr>
              <a:t>地域包括支援</a:t>
            </a:r>
            <a:endParaRPr kumimoji="1" lang="en-US" altLang="ja-JP" sz="2300" b="1" dirty="0" smtClean="0">
              <a:solidFill>
                <a:schemeClr val="tx1"/>
              </a:solidFill>
              <a:latin typeface="Meiryo UI" panose="020B0604030504040204" pitchFamily="50" charset="-128"/>
              <a:ea typeface="Meiryo UI" panose="020B0604030504040204" pitchFamily="50" charset="-128"/>
            </a:endParaRPr>
          </a:p>
          <a:p>
            <a:r>
              <a:rPr lang="ja-JP" altLang="en-US" sz="2300" b="1" dirty="0">
                <a:solidFill>
                  <a:schemeClr val="tx1"/>
                </a:solidFill>
                <a:latin typeface="Meiryo UI" panose="020B0604030504040204" pitchFamily="50" charset="-128"/>
                <a:ea typeface="Meiryo UI" panose="020B0604030504040204" pitchFamily="50" charset="-128"/>
              </a:rPr>
              <a:t>　</a:t>
            </a:r>
            <a:r>
              <a:rPr lang="ja-JP" altLang="en-US" sz="2300" b="1" dirty="0" smtClean="0">
                <a:solidFill>
                  <a:schemeClr val="tx1"/>
                </a:solidFill>
                <a:latin typeface="Meiryo UI" panose="020B0604030504040204" pitchFamily="50" charset="-128"/>
                <a:ea typeface="Meiryo UI" panose="020B0604030504040204" pitchFamily="50" charset="-128"/>
              </a:rPr>
              <a:t>　　　</a:t>
            </a:r>
            <a:r>
              <a:rPr kumimoji="1" lang="ja-JP" altLang="en-US" sz="2300" b="1" dirty="0" smtClean="0">
                <a:solidFill>
                  <a:schemeClr val="tx1"/>
                </a:solidFill>
                <a:latin typeface="Meiryo UI" panose="020B0604030504040204" pitchFamily="50" charset="-128"/>
                <a:ea typeface="Meiryo UI" panose="020B0604030504040204" pitchFamily="50" charset="-128"/>
              </a:rPr>
              <a:t>センター</a:t>
            </a:r>
            <a:endParaRPr kumimoji="1" lang="en-US" altLang="ja-JP" sz="2300" b="1" dirty="0" smtClean="0">
              <a:solidFill>
                <a:schemeClr val="tx1"/>
              </a:solidFill>
              <a:latin typeface="Meiryo UI" panose="020B0604030504040204" pitchFamily="50" charset="-128"/>
              <a:ea typeface="Meiryo UI" panose="020B0604030504040204" pitchFamily="50" charset="-128"/>
            </a:endParaRPr>
          </a:p>
        </p:txBody>
      </p:sp>
      <p:sp>
        <p:nvSpPr>
          <p:cNvPr id="13" name="角丸四角形 12"/>
          <p:cNvSpPr/>
          <p:nvPr/>
        </p:nvSpPr>
        <p:spPr>
          <a:xfrm>
            <a:off x="7699935" y="1723008"/>
            <a:ext cx="988726" cy="40204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rPr>
              <a:t>ケアマネジャー</a:t>
            </a:r>
          </a:p>
          <a:p>
            <a:r>
              <a:rPr kumimoji="1" lang="ja-JP" altLang="en-US" sz="2000" b="1" dirty="0" smtClean="0">
                <a:solidFill>
                  <a:schemeClr val="tx1"/>
                </a:solidFill>
                <a:latin typeface="Meiryo UI" panose="020B0604030504040204" pitchFamily="50" charset="-128"/>
                <a:ea typeface="Meiryo UI" panose="020B0604030504040204" pitchFamily="50" charset="-128"/>
              </a:rPr>
              <a:t>介護職・介護サービス</a:t>
            </a:r>
            <a:r>
              <a:rPr kumimoji="1" lang="en-US" altLang="ja-JP" sz="2000" b="1" dirty="0" smtClean="0">
                <a:solidFill>
                  <a:schemeClr val="tx1"/>
                </a:solidFill>
                <a:latin typeface="Meiryo UI" panose="020B0604030504040204" pitchFamily="50" charset="-128"/>
                <a:ea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rPr>
              <a:t>施設含</a:t>
            </a:r>
            <a:r>
              <a:rPr lang="en-US" altLang="ja-JP" sz="2000" b="1" dirty="0">
                <a:solidFill>
                  <a:schemeClr val="tx1"/>
                </a:solidFill>
                <a:latin typeface="Meiryo UI" panose="020B0604030504040204" pitchFamily="50" charset="-128"/>
                <a:ea typeface="Meiryo UI" panose="020B0604030504040204" pitchFamily="50" charset="-128"/>
              </a:rPr>
              <a:t>)</a:t>
            </a:r>
            <a:endParaRPr kumimoji="1" lang="ja-JP" altLang="en-US" sz="2000" b="1" dirty="0" smtClean="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64217" y="1617147"/>
            <a:ext cx="4586857" cy="903703"/>
          </a:xfrm>
          <a:prstGeom prst="rect">
            <a:avLst/>
          </a:prstGeom>
          <a:solidFill>
            <a:srgbClr val="874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基幹型</a:t>
            </a:r>
            <a:endParaRPr lang="en-US" altLang="ja-JP" sz="2400" b="1" dirty="0" smtClean="0">
              <a:solidFill>
                <a:schemeClr val="bg1"/>
              </a:solidFill>
              <a:latin typeface="Meiryo UI" panose="020B0604030504040204" pitchFamily="50" charset="-128"/>
              <a:ea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rPr>
              <a:t>認知症疾患医療センター（病院）</a:t>
            </a:r>
            <a:endParaRPr lang="en-US" altLang="ja-JP" sz="2400" b="1" dirty="0" smtClean="0">
              <a:solidFill>
                <a:schemeClr val="bg1"/>
              </a:solidFill>
              <a:latin typeface="Meiryo UI" panose="020B0604030504040204" pitchFamily="50" charset="-128"/>
              <a:ea typeface="Meiryo UI" panose="020B0604030504040204" pitchFamily="50" charset="-128"/>
            </a:endParaRPr>
          </a:p>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5" name="上下矢印 14"/>
          <p:cNvSpPr/>
          <p:nvPr/>
        </p:nvSpPr>
        <p:spPr>
          <a:xfrm>
            <a:off x="1438835" y="3874259"/>
            <a:ext cx="458204" cy="1334654"/>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a:off x="3790771" y="3816725"/>
            <a:ext cx="230599" cy="477369"/>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7" name="上下矢印 16"/>
          <p:cNvSpPr/>
          <p:nvPr/>
        </p:nvSpPr>
        <p:spPr>
          <a:xfrm>
            <a:off x="3790771" y="4730755"/>
            <a:ext cx="230599" cy="501182"/>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8" name="左右矢印 17"/>
          <p:cNvSpPr/>
          <p:nvPr/>
        </p:nvSpPr>
        <p:spPr>
          <a:xfrm rot="19956042">
            <a:off x="5253184" y="3897318"/>
            <a:ext cx="1005315" cy="345421"/>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9" name="左右矢印 18"/>
          <p:cNvSpPr/>
          <p:nvPr/>
        </p:nvSpPr>
        <p:spPr>
          <a:xfrm>
            <a:off x="7174558" y="3052482"/>
            <a:ext cx="525376" cy="30928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20" name="左右矢印 19"/>
          <p:cNvSpPr/>
          <p:nvPr/>
        </p:nvSpPr>
        <p:spPr>
          <a:xfrm>
            <a:off x="5305710" y="4454681"/>
            <a:ext cx="2394224" cy="36996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21" name="左右矢印 20"/>
          <p:cNvSpPr/>
          <p:nvPr/>
        </p:nvSpPr>
        <p:spPr>
          <a:xfrm>
            <a:off x="4778192" y="2979626"/>
            <a:ext cx="1417892" cy="38213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25" name="Rectangle 3"/>
          <p:cNvSpPr>
            <a:spLocks noChangeArrowheads="1"/>
          </p:cNvSpPr>
          <p:nvPr/>
        </p:nvSpPr>
        <p:spPr bwMode="auto">
          <a:xfrm>
            <a:off x="266865" y="115999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6" name="Rectangle 2"/>
          <p:cNvSpPr txBox="1">
            <a:spLocks noChangeArrowheads="1"/>
          </p:cNvSpPr>
          <p:nvPr/>
        </p:nvSpPr>
        <p:spPr>
          <a:xfrm>
            <a:off x="518710" y="191004"/>
            <a:ext cx="7983941" cy="968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地域の認知症高齢者相談</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認知症疾患医療センター①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269306" y="6086899"/>
            <a:ext cx="1364777" cy="436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rgbClr val="8748CC"/>
                </a:solidFill>
                <a:latin typeface="Meiryo UI" panose="020B0604030504040204" pitchFamily="50" charset="-128"/>
                <a:ea typeface="Meiryo UI" panose="020B0604030504040204" pitchFamily="50" charset="-128"/>
              </a:rPr>
              <a:t>医  療</a:t>
            </a:r>
            <a:endParaRPr kumimoji="1" lang="ja-JP" altLang="en-US" sz="2400" b="1" dirty="0" smtClean="0">
              <a:solidFill>
                <a:srgbClr val="8748CC"/>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6685321" y="6089173"/>
            <a:ext cx="1364777" cy="436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accent6">
                    <a:lumMod val="75000"/>
                  </a:schemeClr>
                </a:solidFill>
                <a:latin typeface="Meiryo UI" panose="020B0604030504040204" pitchFamily="50" charset="-128"/>
                <a:ea typeface="Meiryo UI" panose="020B0604030504040204" pitchFamily="50" charset="-128"/>
              </a:rPr>
              <a:t>介  護</a:t>
            </a:r>
            <a:endParaRPr kumimoji="1" lang="ja-JP" altLang="en-US" sz="2400" b="1" dirty="0" smtClean="0">
              <a:solidFill>
                <a:schemeClr val="accent6">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0505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873457" y="1637731"/>
            <a:ext cx="7670042" cy="2947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役割  ・ 専門医療の相談</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認知症の</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診断</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と対応</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身体合併症、行動・心理症状の対応</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地域</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認知症を支える医療専門職の人材育成</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600"/>
              </a:spcBef>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 情報</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66865" y="115999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正方形/長方形 1"/>
          <p:cNvSpPr/>
          <p:nvPr/>
        </p:nvSpPr>
        <p:spPr>
          <a:xfrm>
            <a:off x="484022" y="4711287"/>
            <a:ext cx="8135011" cy="1525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000" b="1" dirty="0" smtClean="0">
                <a:solidFill>
                  <a:schemeClr val="tx1"/>
                </a:solidFill>
                <a:latin typeface="Meiryo UI" panose="020B0604030504040204" pitchFamily="50" charset="-128"/>
                <a:ea typeface="Meiryo UI" panose="020B0604030504040204" pitchFamily="50" charset="-128"/>
              </a:rPr>
              <a:t> 認知症に関する相談はまずはかかりつけ医・地域のサポート医であるが、</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r>
              <a:rPr kumimoji="1" lang="ja-JP" altLang="en-US" sz="2000" b="1" dirty="0" smtClean="0">
                <a:solidFill>
                  <a:schemeClr val="tx1"/>
                </a:solidFill>
                <a:latin typeface="Meiryo UI" panose="020B0604030504040204" pitchFamily="50" charset="-128"/>
                <a:ea typeface="Meiryo UI" panose="020B0604030504040204" pitchFamily="50" charset="-128"/>
              </a:rPr>
              <a:t> 専門医療相談が必要な場合は、認知症疾患医療センターの活用もできる。</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r>
              <a:rPr lang="ja-JP" altLang="en-US" sz="2000" b="1" dirty="0" smtClean="0">
                <a:solidFill>
                  <a:schemeClr val="tx1"/>
                </a:solidFill>
                <a:latin typeface="Meiryo UI" panose="020B0604030504040204" pitchFamily="50" charset="-128"/>
                <a:ea typeface="Meiryo UI" panose="020B0604030504040204" pitchFamily="50" charset="-128"/>
              </a:rPr>
              <a:t> また</a:t>
            </a:r>
            <a:r>
              <a:rPr lang="ja-JP" altLang="en-US" sz="2000" b="1" dirty="0">
                <a:solidFill>
                  <a:schemeClr val="tx1"/>
                </a:solidFill>
                <a:latin typeface="Meiryo UI" panose="020B0604030504040204" pitchFamily="50" charset="-128"/>
                <a:ea typeface="Meiryo UI" panose="020B0604030504040204" pitchFamily="50" charset="-128"/>
              </a:rPr>
              <a:t>、</a:t>
            </a:r>
            <a:r>
              <a:rPr lang="ja-JP" altLang="en-US" sz="2000" b="1" dirty="0" smtClean="0">
                <a:solidFill>
                  <a:schemeClr val="tx1"/>
                </a:solidFill>
                <a:latin typeface="Meiryo UI" panose="020B0604030504040204" pitchFamily="50" charset="-128"/>
                <a:ea typeface="Meiryo UI" panose="020B0604030504040204" pitchFamily="50" charset="-128"/>
              </a:rPr>
              <a:t>人材育成として、看護師・多職種向けに認知症に関する研修を行って</a:t>
            </a:r>
            <a:endParaRPr lang="en-US" altLang="ja-JP" sz="2000" b="1" dirty="0" smtClean="0">
              <a:solidFill>
                <a:schemeClr val="tx1"/>
              </a:solidFill>
              <a:latin typeface="Meiryo UI" panose="020B0604030504040204" pitchFamily="50" charset="-128"/>
              <a:ea typeface="Meiryo UI" panose="020B0604030504040204" pitchFamily="50" charset="-128"/>
            </a:endParaRPr>
          </a:p>
          <a:p>
            <a:r>
              <a:rPr lang="ja-JP" altLang="en-US" sz="2000" b="1" dirty="0" smtClean="0">
                <a:solidFill>
                  <a:schemeClr val="tx1"/>
                </a:solidFill>
                <a:latin typeface="Meiryo UI" panose="020B0604030504040204" pitchFamily="50" charset="-128"/>
                <a:ea typeface="Meiryo UI" panose="020B0604030504040204" pitchFamily="50" charset="-128"/>
              </a:rPr>
              <a:t> いるので、受講することができる</a:t>
            </a:r>
            <a:endParaRPr kumimoji="1" lang="ja-JP" altLang="en-US" sz="2000" b="1" dirty="0" smtClean="0">
              <a:solidFill>
                <a:schemeClr val="tx1"/>
              </a:solidFill>
              <a:latin typeface="Meiryo UI" panose="020B0604030504040204" pitchFamily="50" charset="-128"/>
              <a:ea typeface="Meiryo UI" panose="020B0604030504040204" pitchFamily="50" charset="-128"/>
            </a:endParaRPr>
          </a:p>
        </p:txBody>
      </p:sp>
      <p:sp>
        <p:nvSpPr>
          <p:cNvPr id="8" name="Rectangle 2"/>
          <p:cNvSpPr txBox="1">
            <a:spLocks noChangeArrowheads="1"/>
          </p:cNvSpPr>
          <p:nvPr/>
        </p:nvSpPr>
        <p:spPr>
          <a:xfrm>
            <a:off x="559558" y="191068"/>
            <a:ext cx="7983941" cy="968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地域の認知症高齢者相談</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認知症疾患医療センター②</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55575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2"/>
          <p:cNvSpPr>
            <a:spLocks noChangeArrowheads="1"/>
          </p:cNvSpPr>
          <p:nvPr/>
        </p:nvSpPr>
        <p:spPr bwMode="auto">
          <a:xfrm>
            <a:off x="627228" y="1760561"/>
            <a:ext cx="7848600" cy="4421875"/>
          </a:xfrm>
          <a:prstGeom prst="ellipse">
            <a:avLst/>
          </a:prstGeom>
          <a:solidFill>
            <a:schemeClr val="bg2">
              <a:lumMod val="75000"/>
            </a:schemeClr>
          </a:solidFill>
          <a:ln w="25400">
            <a:noFill/>
            <a:round/>
            <a:headEnd/>
            <a:tailEnd/>
          </a:ln>
        </p:spPr>
        <p:txBody>
          <a:bodyPr wrap="none" anchor="ct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4"/>
          <p:cNvSpPr>
            <a:spLocks noChangeArrowheads="1"/>
          </p:cNvSpPr>
          <p:nvPr/>
        </p:nvSpPr>
        <p:spPr bwMode="auto">
          <a:xfrm>
            <a:off x="3230745" y="1271765"/>
            <a:ext cx="2556048" cy="1295400"/>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介護保険制度</a:t>
            </a:r>
            <a:endPar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在宅介護サービス</a:t>
            </a:r>
          </a:p>
        </p:txBody>
      </p:sp>
      <p:sp>
        <p:nvSpPr>
          <p:cNvPr id="7" name="AutoShape 5"/>
          <p:cNvSpPr>
            <a:spLocks noChangeArrowheads="1"/>
          </p:cNvSpPr>
          <p:nvPr/>
        </p:nvSpPr>
        <p:spPr bwMode="auto">
          <a:xfrm>
            <a:off x="6023880" y="1610148"/>
            <a:ext cx="2519619" cy="1295400"/>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行う地域支援</a:t>
            </a: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事業・独自</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行うサービス</a:t>
            </a:r>
          </a:p>
        </p:txBody>
      </p:sp>
      <p:sp>
        <p:nvSpPr>
          <p:cNvPr id="8" name="AutoShape 6"/>
          <p:cNvSpPr>
            <a:spLocks noChangeArrowheads="1"/>
          </p:cNvSpPr>
          <p:nvPr/>
        </p:nvSpPr>
        <p:spPr bwMode="auto">
          <a:xfrm>
            <a:off x="5956209" y="3108315"/>
            <a:ext cx="3002486" cy="1664027"/>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地域中核</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治療、予防活動、啓発</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活動、専門病院での</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診断、治療</a:t>
            </a:r>
          </a:p>
        </p:txBody>
      </p:sp>
      <p:sp>
        <p:nvSpPr>
          <p:cNvPr id="9" name="AutoShape 7"/>
          <p:cNvSpPr>
            <a:spLocks noChangeArrowheads="1"/>
          </p:cNvSpPr>
          <p:nvPr/>
        </p:nvSpPr>
        <p:spPr bwMode="auto">
          <a:xfrm>
            <a:off x="4647315" y="4753832"/>
            <a:ext cx="3071707" cy="1698122"/>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診療所</a:t>
            </a:r>
            <a:endPar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継続的</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治療、予防活動、</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家族全体の健康管理</a:t>
            </a:r>
          </a:p>
        </p:txBody>
      </p:sp>
      <p:sp>
        <p:nvSpPr>
          <p:cNvPr id="10" name="AutoShape 9"/>
          <p:cNvSpPr>
            <a:spLocks noChangeArrowheads="1"/>
          </p:cNvSpPr>
          <p:nvPr/>
        </p:nvSpPr>
        <p:spPr bwMode="auto">
          <a:xfrm>
            <a:off x="45481" y="3189856"/>
            <a:ext cx="2862035" cy="1563976"/>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が行う支援</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協力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認知症カフェなど</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10"/>
          <p:cNvSpPr>
            <a:spLocks noChangeArrowheads="1"/>
          </p:cNvSpPr>
          <p:nvPr/>
        </p:nvSpPr>
        <p:spPr bwMode="auto">
          <a:xfrm>
            <a:off x="1476499" y="4753831"/>
            <a:ext cx="3032270" cy="1698122"/>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様々な企業、業者、</a:t>
            </a:r>
          </a:p>
          <a:p>
            <a:pPr algn="ctr"/>
            <a:r>
              <a:rPr lang="ja-JP" altLang="en-US"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rPr>
              <a:t>医療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b="1" dirty="0">
                <a:latin typeface="Meiryo UI" panose="020B0604030504040204" pitchFamily="50" charset="-128"/>
                <a:ea typeface="Meiryo UI" panose="020B0604030504040204" pitchFamily="50" charset="-128"/>
                <a:cs typeface="Meiryo UI" panose="020B0604030504040204" pitchFamily="50" charset="-128"/>
              </a:rPr>
              <a:t>行うサービス</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（宅配サービス等）</a:t>
            </a:r>
          </a:p>
        </p:txBody>
      </p:sp>
      <p:sp>
        <p:nvSpPr>
          <p:cNvPr id="12" name="AutoShape 11"/>
          <p:cNvSpPr>
            <a:spLocks noChangeArrowheads="1"/>
          </p:cNvSpPr>
          <p:nvPr/>
        </p:nvSpPr>
        <p:spPr bwMode="auto">
          <a:xfrm>
            <a:off x="402052" y="1610148"/>
            <a:ext cx="2727060" cy="1478899"/>
          </a:xfrm>
          <a:prstGeom prst="flowChartConnector">
            <a:avLst/>
          </a:prstGeom>
          <a:solidFill>
            <a:schemeClr val="bg1"/>
          </a:solidFill>
          <a:ln w="25400">
            <a:solidFill>
              <a:schemeClr val="tx1"/>
            </a:solidFill>
            <a:round/>
            <a:headEnd/>
            <a:tailEnd/>
          </a:ln>
        </p:spPr>
        <p:txBody>
          <a:bodyPr wrap="none" anchor="ctr"/>
          <a:lstStyle/>
          <a:p>
            <a:pPr algn="ctr"/>
            <a:r>
              <a:rPr lang="ja-JP" altLang="en-US" sz="2200" b="1" dirty="0">
                <a:solidFill>
                  <a:srgbClr val="7455C3"/>
                </a:solidFill>
                <a:latin typeface="Meiryo UI" panose="020B0604030504040204" pitchFamily="50" charset="-128"/>
                <a:ea typeface="Meiryo UI" panose="020B0604030504040204" pitchFamily="50" charset="-128"/>
                <a:cs typeface="Meiryo UI" panose="020B0604030504040204" pitchFamily="50" charset="-128"/>
              </a:rPr>
              <a:t>地域住民・民生委員</a:t>
            </a:r>
            <a:endParaRPr lang="en-US" altLang="ja-JP" sz="2200" b="1" dirty="0" smtClean="0">
              <a:solidFill>
                <a:srgbClr val="7455C3"/>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よる</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支援、協力</a:t>
            </a:r>
          </a:p>
        </p:txBody>
      </p:sp>
      <p:sp>
        <p:nvSpPr>
          <p:cNvPr id="2" name="角丸四角形 1"/>
          <p:cNvSpPr/>
          <p:nvPr/>
        </p:nvSpPr>
        <p:spPr>
          <a:xfrm>
            <a:off x="3433310" y="3089047"/>
            <a:ext cx="2150919" cy="12261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認知症の人</a:t>
            </a:r>
            <a:endParaRPr lang="en-US" altLang="ja-JP"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家族</a:t>
            </a:r>
          </a:p>
        </p:txBody>
      </p:sp>
      <p:sp>
        <p:nvSpPr>
          <p:cNvPr id="14"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地域で高齢者を支える社会の仕組み</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041642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3"/>
          <p:cNvSpPr>
            <a:spLocks noChangeArrowheads="1"/>
          </p:cNvSpPr>
          <p:nvPr/>
        </p:nvSpPr>
        <p:spPr bwMode="auto">
          <a:xfrm>
            <a:off x="591073" y="1568512"/>
            <a:ext cx="7792871" cy="4827894"/>
          </a:xfrm>
          <a:prstGeom prst="ellipse">
            <a:avLst/>
          </a:prstGeom>
          <a:solidFill>
            <a:schemeClr val="bg2">
              <a:lumMod val="75000"/>
            </a:schemeClr>
          </a:solidFill>
          <a:ln w="25400">
            <a:noFill/>
            <a:round/>
            <a:headEnd/>
            <a:tailEnd/>
          </a:ln>
        </p:spPr>
        <p:txBody>
          <a:bodyPr wrap="none" anchor="t" anchorCtr="0"/>
          <a:lstStyle/>
          <a:p>
            <a:pPr algn="ct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206" name="Text Box 28"/>
          <p:cNvSpPr txBox="1">
            <a:spLocks noChangeArrowheads="1"/>
          </p:cNvSpPr>
          <p:nvPr/>
        </p:nvSpPr>
        <p:spPr bwMode="auto">
          <a:xfrm>
            <a:off x="2333692" y="4101824"/>
            <a:ext cx="4563312" cy="1138773"/>
          </a:xfrm>
          <a:prstGeom prst="rect">
            <a:avLst/>
          </a:prstGeom>
          <a:noFill/>
          <a:ln w="25400">
            <a:noFill/>
            <a:miter lim="800000"/>
            <a:headEnd/>
            <a:tailEnd/>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医療－介護－福祉－</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連携して支援</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（フォーマル、インフォーマルを問わず）</a:t>
            </a:r>
          </a:p>
        </p:txBody>
      </p:sp>
      <p:sp>
        <p:nvSpPr>
          <p:cNvPr id="51207" name="Rectangle 2"/>
          <p:cNvSpPr>
            <a:spLocks noChangeArrowheads="1"/>
          </p:cNvSpPr>
          <p:nvPr/>
        </p:nvSpPr>
        <p:spPr bwMode="auto">
          <a:xfrm>
            <a:off x="1223964" y="944166"/>
            <a:ext cx="756047" cy="432197"/>
          </a:xfrm>
          <a:prstGeom prst="rect">
            <a:avLst/>
          </a:prstGeom>
          <a:solidFill>
            <a:srgbClr val="FFFFFF"/>
          </a:solidFill>
          <a:ln w="9525">
            <a:noFill/>
            <a:miter lim="800000"/>
            <a:headEnd/>
            <a:tailEnd/>
          </a:ln>
        </p:spPr>
        <p:txBody>
          <a:bodyPr wrap="none" anchor="ctr"/>
          <a:lstStyle/>
          <a:p>
            <a:endParaRPr lang="ja-JP" altLang="en-US">
              <a:latin typeface="Times" pitchFamily="18" charset="0"/>
              <a:ea typeface="Osaka"/>
              <a:cs typeface="Osaka"/>
            </a:endParaRPr>
          </a:p>
        </p:txBody>
      </p:sp>
      <p:sp>
        <p:nvSpPr>
          <p:cNvPr id="51246" name="Oval 43"/>
          <p:cNvSpPr>
            <a:spLocks noChangeArrowheads="1"/>
          </p:cNvSpPr>
          <p:nvPr/>
        </p:nvSpPr>
        <p:spPr bwMode="auto">
          <a:xfrm>
            <a:off x="320634" y="4196825"/>
            <a:ext cx="1636743"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管理栄養士</a:t>
            </a:r>
          </a:p>
        </p:txBody>
      </p:sp>
      <p:sp>
        <p:nvSpPr>
          <p:cNvPr id="51244" name="Oval 47"/>
          <p:cNvSpPr>
            <a:spLocks noChangeArrowheads="1"/>
          </p:cNvSpPr>
          <p:nvPr/>
        </p:nvSpPr>
        <p:spPr bwMode="auto">
          <a:xfrm>
            <a:off x="4812308" y="5755880"/>
            <a:ext cx="1862943" cy="939780"/>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医療</a:t>
            </a:r>
          </a:p>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ソーシャル</a:t>
            </a:r>
          </a:p>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ワーカー</a:t>
            </a:r>
          </a:p>
        </p:txBody>
      </p:sp>
      <p:sp>
        <p:nvSpPr>
          <p:cNvPr id="51242" name="Oval 50"/>
          <p:cNvSpPr>
            <a:spLocks noChangeArrowheads="1"/>
          </p:cNvSpPr>
          <p:nvPr/>
        </p:nvSpPr>
        <p:spPr bwMode="auto">
          <a:xfrm>
            <a:off x="346899" y="3251127"/>
            <a:ext cx="1547823"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保健師</a:t>
            </a:r>
          </a:p>
        </p:txBody>
      </p:sp>
      <p:sp>
        <p:nvSpPr>
          <p:cNvPr id="51240" name="Oval 53"/>
          <p:cNvSpPr>
            <a:spLocks noChangeArrowheads="1"/>
          </p:cNvSpPr>
          <p:nvPr/>
        </p:nvSpPr>
        <p:spPr bwMode="auto">
          <a:xfrm>
            <a:off x="7036965" y="4549881"/>
            <a:ext cx="1791755"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歯科医</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歯科衛生士</a:t>
            </a:r>
          </a:p>
        </p:txBody>
      </p:sp>
      <p:sp>
        <p:nvSpPr>
          <p:cNvPr id="51238" name="Oval 56"/>
          <p:cNvSpPr>
            <a:spLocks noChangeArrowheads="1"/>
          </p:cNvSpPr>
          <p:nvPr/>
        </p:nvSpPr>
        <p:spPr bwMode="auto">
          <a:xfrm>
            <a:off x="3882406" y="1101575"/>
            <a:ext cx="2044572" cy="933874"/>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ケアマネジャー</a:t>
            </a:r>
          </a:p>
        </p:txBody>
      </p:sp>
      <p:sp>
        <p:nvSpPr>
          <p:cNvPr id="51236" name="Oval 59"/>
          <p:cNvSpPr>
            <a:spLocks noChangeArrowheads="1"/>
          </p:cNvSpPr>
          <p:nvPr/>
        </p:nvSpPr>
        <p:spPr bwMode="auto">
          <a:xfrm>
            <a:off x="6966984" y="2540761"/>
            <a:ext cx="1931716" cy="812820"/>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病院主治医</a:t>
            </a:r>
          </a:p>
        </p:txBody>
      </p:sp>
      <p:sp>
        <p:nvSpPr>
          <p:cNvPr id="51234" name="Oval 62"/>
          <p:cNvSpPr>
            <a:spLocks noChangeArrowheads="1"/>
          </p:cNvSpPr>
          <p:nvPr/>
        </p:nvSpPr>
        <p:spPr bwMode="auto">
          <a:xfrm>
            <a:off x="5886878" y="1597767"/>
            <a:ext cx="2213516" cy="924376"/>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在宅医</a:t>
            </a:r>
          </a:p>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かかりつけ医</a:t>
            </a:r>
          </a:p>
        </p:txBody>
      </p:sp>
      <p:sp>
        <p:nvSpPr>
          <p:cNvPr id="51232" name="Oval 65"/>
          <p:cNvSpPr>
            <a:spLocks noChangeArrowheads="1"/>
          </p:cNvSpPr>
          <p:nvPr/>
        </p:nvSpPr>
        <p:spPr bwMode="auto">
          <a:xfrm>
            <a:off x="754010" y="2327761"/>
            <a:ext cx="1931717"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訪問看護師</a:t>
            </a:r>
          </a:p>
        </p:txBody>
      </p:sp>
      <p:sp>
        <p:nvSpPr>
          <p:cNvPr id="51230" name="Oval 68"/>
          <p:cNvSpPr>
            <a:spLocks noChangeArrowheads="1"/>
          </p:cNvSpPr>
          <p:nvPr/>
        </p:nvSpPr>
        <p:spPr bwMode="auto">
          <a:xfrm>
            <a:off x="6326442" y="5460155"/>
            <a:ext cx="1685026"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リハビリ</a:t>
            </a:r>
          </a:p>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専門職</a:t>
            </a:r>
          </a:p>
        </p:txBody>
      </p:sp>
      <p:sp>
        <p:nvSpPr>
          <p:cNvPr id="51228" name="Oval 71"/>
          <p:cNvSpPr>
            <a:spLocks noChangeArrowheads="1"/>
          </p:cNvSpPr>
          <p:nvPr/>
        </p:nvSpPr>
        <p:spPr bwMode="auto">
          <a:xfrm>
            <a:off x="3195690" y="5901287"/>
            <a:ext cx="1616618"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ホーム</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ヘルパー</a:t>
            </a:r>
          </a:p>
        </p:txBody>
      </p:sp>
      <p:sp>
        <p:nvSpPr>
          <p:cNvPr id="51226" name="Oval 74"/>
          <p:cNvSpPr>
            <a:spLocks noChangeArrowheads="1"/>
          </p:cNvSpPr>
          <p:nvPr/>
        </p:nvSpPr>
        <p:spPr bwMode="auto">
          <a:xfrm>
            <a:off x="669161" y="5078310"/>
            <a:ext cx="1666246" cy="652412"/>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薬剤師</a:t>
            </a:r>
          </a:p>
        </p:txBody>
      </p:sp>
      <p:sp>
        <p:nvSpPr>
          <p:cNvPr id="51224" name="Oval 77"/>
          <p:cNvSpPr>
            <a:spLocks noChangeArrowheads="1"/>
          </p:cNvSpPr>
          <p:nvPr/>
        </p:nvSpPr>
        <p:spPr bwMode="auto">
          <a:xfrm>
            <a:off x="1352462" y="5709138"/>
            <a:ext cx="1869301" cy="814199"/>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ボランティア</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友人</a:t>
            </a:r>
          </a:p>
        </p:txBody>
      </p:sp>
      <p:sp>
        <p:nvSpPr>
          <p:cNvPr id="51222" name="Oval 59"/>
          <p:cNvSpPr>
            <a:spLocks noChangeArrowheads="1"/>
          </p:cNvSpPr>
          <p:nvPr/>
        </p:nvSpPr>
        <p:spPr bwMode="auto">
          <a:xfrm>
            <a:off x="7036965" y="3647678"/>
            <a:ext cx="1975045" cy="749338"/>
          </a:xfrm>
          <a:prstGeom prst="ellipse">
            <a:avLst/>
          </a:prstGeom>
          <a:solidFill>
            <a:schemeClr val="bg1"/>
          </a:solidFill>
          <a:ln w="25400">
            <a:solidFill>
              <a:schemeClr val="tx1"/>
            </a:solidFill>
            <a:round/>
            <a:headEnd/>
            <a:tailEnd/>
          </a:ln>
        </p:spPr>
        <p:txBody>
          <a:bodyPr wrap="none"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病院・診療所</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看護師</a:t>
            </a:r>
          </a:p>
        </p:txBody>
      </p:sp>
      <p:sp>
        <p:nvSpPr>
          <p:cNvPr id="23" name="Oval 56"/>
          <p:cNvSpPr>
            <a:spLocks noChangeArrowheads="1"/>
          </p:cNvSpPr>
          <p:nvPr/>
        </p:nvSpPr>
        <p:spPr bwMode="auto">
          <a:xfrm>
            <a:off x="1757664" y="1457458"/>
            <a:ext cx="2229512" cy="995422"/>
          </a:xfrm>
          <a:prstGeom prst="ellipse">
            <a:avLst/>
          </a:prstGeom>
          <a:solidFill>
            <a:schemeClr val="bg1"/>
          </a:solidFill>
          <a:ln w="25400">
            <a:solidFill>
              <a:schemeClr val="tx1"/>
            </a:solidFill>
            <a:round/>
            <a:headEnd/>
            <a:tailEnd/>
          </a:ln>
        </p:spPr>
        <p:txBody>
          <a:bodyPr wrap="square" anchor="ctr">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地域包括</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支援センター</a:t>
            </a:r>
          </a:p>
        </p:txBody>
      </p:sp>
      <p:sp>
        <p:nvSpPr>
          <p:cNvPr id="21" name="角丸四角形 20"/>
          <p:cNvSpPr/>
          <p:nvPr/>
        </p:nvSpPr>
        <p:spPr>
          <a:xfrm>
            <a:off x="3434025" y="2891100"/>
            <a:ext cx="2150919" cy="1112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5050"/>
                </a:solidFill>
                <a:latin typeface="Meiryo UI" panose="020B0604030504040204" pitchFamily="50" charset="-128"/>
                <a:ea typeface="Meiryo UI" panose="020B0604030504040204" pitchFamily="50" charset="-128"/>
                <a:cs typeface="Meiryo UI" panose="020B0604030504040204" pitchFamily="50" charset="-128"/>
              </a:rPr>
              <a:t>認知症の人</a:t>
            </a:r>
            <a:endParaRPr lang="en-US" altLang="ja-JP" sz="2800" b="1">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a:solidFill>
                  <a:srgbClr val="FF5050"/>
                </a:solidFill>
                <a:latin typeface="Meiryo UI" panose="020B0604030504040204" pitchFamily="50" charset="-128"/>
                <a:ea typeface="Meiryo UI" panose="020B0604030504040204" pitchFamily="50" charset="-128"/>
                <a:cs typeface="Meiryo UI" panose="020B0604030504040204" pitchFamily="50" charset="-128"/>
              </a:rPr>
              <a:t>家族</a:t>
            </a:r>
            <a:endParaRPr lang="ja-JP" altLang="en-US"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在宅医療を支える多職種連携</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13765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医療・療養・介護施設との連携</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8" name="曲折矢印 7"/>
          <p:cNvSpPr/>
          <p:nvPr/>
        </p:nvSpPr>
        <p:spPr>
          <a:xfrm rot="5400000" flipV="1">
            <a:off x="990654" y="1600747"/>
            <a:ext cx="724451" cy="1288145"/>
          </a:xfrm>
          <a:prstGeom prst="bentArrow">
            <a:avLst>
              <a:gd name="adj1" fmla="val 16287"/>
              <a:gd name="adj2" fmla="val 18657"/>
              <a:gd name="adj3" fmla="val 20281"/>
              <a:gd name="adj4" fmla="val 422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9" name="曲折矢印 8"/>
          <p:cNvSpPr/>
          <p:nvPr/>
        </p:nvSpPr>
        <p:spPr>
          <a:xfrm rot="10800000" flipV="1">
            <a:off x="1658883" y="2719928"/>
            <a:ext cx="6256816" cy="1370767"/>
          </a:xfrm>
          <a:prstGeom prst="bentArrow">
            <a:avLst>
              <a:gd name="adj1" fmla="val 9700"/>
              <a:gd name="adj2" fmla="val 14435"/>
              <a:gd name="adj3" fmla="val 15262"/>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10" name="下矢印 9"/>
          <p:cNvSpPr/>
          <p:nvPr/>
        </p:nvSpPr>
        <p:spPr>
          <a:xfrm>
            <a:off x="3501051" y="2204888"/>
            <a:ext cx="322729" cy="103007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11" name="上矢印 10"/>
          <p:cNvSpPr/>
          <p:nvPr/>
        </p:nvSpPr>
        <p:spPr>
          <a:xfrm>
            <a:off x="2365861" y="2555687"/>
            <a:ext cx="295449" cy="3058764"/>
          </a:xfrm>
          <a:prstGeom prst="up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12" name="上矢印 11"/>
          <p:cNvSpPr/>
          <p:nvPr/>
        </p:nvSpPr>
        <p:spPr>
          <a:xfrm rot="2767277">
            <a:off x="1521909" y="2003227"/>
            <a:ext cx="273949" cy="835799"/>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002085" y="1684271"/>
            <a:ext cx="2628599" cy="8714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自宅・</a:t>
            </a:r>
            <a:r>
              <a:rPr kumimoji="1" lang="ja-JP" altLang="en-US" sz="2400" b="1" u="sng" dirty="0" smtClean="0">
                <a:solidFill>
                  <a:schemeClr val="bg1"/>
                </a:solidFill>
                <a:latin typeface="Meiryo UI" panose="020B0604030504040204" pitchFamily="50" charset="-128"/>
                <a:ea typeface="Meiryo UI" panose="020B0604030504040204" pitchFamily="50" charset="-128"/>
              </a:rPr>
              <a:t>在宅医療</a:t>
            </a:r>
          </a:p>
        </p:txBody>
      </p:sp>
      <p:sp>
        <p:nvSpPr>
          <p:cNvPr id="17" name="正方形/長方形 16"/>
          <p:cNvSpPr/>
          <p:nvPr/>
        </p:nvSpPr>
        <p:spPr>
          <a:xfrm>
            <a:off x="2138081" y="5614451"/>
            <a:ext cx="2153220" cy="10300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ltLang="ja-JP" sz="2400" b="1" dirty="0" smtClean="0">
              <a:solidFill>
                <a:schemeClr val="tx1"/>
              </a:solidFill>
              <a:latin typeface="Meiryo UI" panose="020B0604030504040204" pitchFamily="50" charset="-128"/>
              <a:ea typeface="Meiryo UI" panose="020B0604030504040204" pitchFamily="50" charset="-128"/>
            </a:endParaRPr>
          </a:p>
          <a:p>
            <a:pPr algn="ctr"/>
            <a:r>
              <a:rPr lang="ja-JP" altLang="en-US" sz="2400" b="1" u="sng" dirty="0" smtClean="0">
                <a:solidFill>
                  <a:schemeClr val="tx1"/>
                </a:solidFill>
                <a:latin typeface="Meiryo UI" panose="020B0604030504040204" pitchFamily="50" charset="-128"/>
                <a:ea typeface="Meiryo UI" panose="020B0604030504040204" pitchFamily="50" charset="-128"/>
              </a:rPr>
              <a:t>有</a:t>
            </a:r>
            <a:r>
              <a:rPr lang="ja-JP" altLang="en-US" sz="2400" b="1" u="sng" dirty="0">
                <a:solidFill>
                  <a:schemeClr val="tx1"/>
                </a:solidFill>
                <a:latin typeface="Meiryo UI" panose="020B0604030504040204" pitchFamily="50" charset="-128"/>
                <a:ea typeface="Meiryo UI" panose="020B0604030504040204" pitchFamily="50" charset="-128"/>
              </a:rPr>
              <a:t>床</a:t>
            </a:r>
            <a:r>
              <a:rPr kumimoji="1" lang="ja-JP" altLang="en-US" sz="2400" b="1" u="sng" dirty="0" smtClean="0">
                <a:solidFill>
                  <a:schemeClr val="tx1"/>
                </a:solidFill>
                <a:latin typeface="Meiryo UI" panose="020B0604030504040204" pitchFamily="50" charset="-128"/>
                <a:ea typeface="Meiryo UI" panose="020B0604030504040204" pitchFamily="50" charset="-128"/>
              </a:rPr>
              <a:t>診療所</a:t>
            </a:r>
            <a:endParaRPr kumimoji="1" lang="en-US" altLang="ja-JP" sz="2400" b="1" u="sng" dirty="0" smtClean="0">
              <a:solidFill>
                <a:schemeClr val="tx1"/>
              </a:solidFill>
              <a:latin typeface="Meiryo UI" panose="020B0604030504040204" pitchFamily="50" charset="-128"/>
              <a:ea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rPr>
              <a:t>・在宅</a:t>
            </a:r>
            <a:r>
              <a:rPr lang="ja-JP" altLang="en-US" sz="2000" b="1" dirty="0">
                <a:solidFill>
                  <a:schemeClr val="tx1"/>
                </a:solidFill>
                <a:latin typeface="Meiryo UI" panose="020B0604030504040204" pitchFamily="50" charset="-128"/>
                <a:ea typeface="Meiryo UI" panose="020B0604030504040204" pitchFamily="50" charset="-128"/>
              </a:rPr>
              <a:t>医療</a:t>
            </a:r>
            <a:r>
              <a:rPr lang="ja-JP" altLang="en-US" sz="2000" b="1" dirty="0" smtClean="0">
                <a:solidFill>
                  <a:schemeClr val="tx1"/>
                </a:solidFill>
                <a:latin typeface="Meiryo UI" panose="020B0604030504040204" pitchFamily="50" charset="-128"/>
                <a:ea typeface="Meiryo UI" panose="020B0604030504040204" pitchFamily="50" charset="-128"/>
              </a:rPr>
              <a:t>の</a:t>
            </a:r>
            <a:r>
              <a:rPr lang="ja-JP" altLang="en-US" sz="2000" b="1" dirty="0">
                <a:solidFill>
                  <a:schemeClr val="tx1"/>
                </a:solidFill>
                <a:latin typeface="Meiryo UI" panose="020B0604030504040204" pitchFamily="50" charset="-128"/>
                <a:ea typeface="Meiryo UI" panose="020B0604030504040204" pitchFamily="50" charset="-128"/>
              </a:rPr>
              <a:t>拠点</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2800" b="1" dirty="0" smtClean="0">
              <a:solidFill>
                <a:schemeClr val="tx1"/>
              </a:solidFill>
              <a:latin typeface="Meiryo UI" panose="020B0604030504040204" pitchFamily="50" charset="-128"/>
              <a:ea typeface="Meiryo UI" panose="020B0604030504040204" pitchFamily="50" charset="-128"/>
            </a:endParaRPr>
          </a:p>
        </p:txBody>
      </p:sp>
      <p:sp>
        <p:nvSpPr>
          <p:cNvPr id="18" name="右矢印 17"/>
          <p:cNvSpPr/>
          <p:nvPr/>
        </p:nvSpPr>
        <p:spPr>
          <a:xfrm>
            <a:off x="1591654" y="5659001"/>
            <a:ext cx="546427" cy="349624"/>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19" name="右矢印 18"/>
          <p:cNvSpPr/>
          <p:nvPr/>
        </p:nvSpPr>
        <p:spPr>
          <a:xfrm>
            <a:off x="6748322" y="4251181"/>
            <a:ext cx="524037" cy="294448"/>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0" name="右矢印 19"/>
          <p:cNvSpPr/>
          <p:nvPr/>
        </p:nvSpPr>
        <p:spPr>
          <a:xfrm>
            <a:off x="1591654" y="4206022"/>
            <a:ext cx="1265842" cy="339607"/>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1" name="上矢印 20"/>
          <p:cNvSpPr/>
          <p:nvPr/>
        </p:nvSpPr>
        <p:spPr>
          <a:xfrm>
            <a:off x="3907218" y="2542039"/>
            <a:ext cx="255349" cy="1388516"/>
          </a:xfrm>
          <a:prstGeom prst="up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2" name="曲折矢印 21"/>
          <p:cNvSpPr/>
          <p:nvPr/>
        </p:nvSpPr>
        <p:spPr>
          <a:xfrm flipH="1">
            <a:off x="4630684" y="1882594"/>
            <a:ext cx="3748624" cy="1653983"/>
          </a:xfrm>
          <a:prstGeom prst="bentArrow">
            <a:avLst>
              <a:gd name="adj1" fmla="val 9425"/>
              <a:gd name="adj2" fmla="val 9585"/>
              <a:gd name="adj3" fmla="val 10549"/>
              <a:gd name="adj4" fmla="val 48462"/>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b="1"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08806" y="1071763"/>
            <a:ext cx="7670502" cy="523220"/>
          </a:xfrm>
          <a:prstGeom prst="rect">
            <a:avLst/>
          </a:prstGeom>
          <a:noFill/>
        </p:spPr>
        <p:txBody>
          <a:bodyPr wrap="square" rtlCol="0">
            <a:spAutoFit/>
          </a:bodyPr>
          <a:lstStyle/>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地域にふさわしいバランスのとれた医療機能の分化</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857496" y="3208502"/>
            <a:ext cx="3906371" cy="215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800" b="1" u="sng"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2400" b="1" u="sng" dirty="0" smtClean="0">
                <a:solidFill>
                  <a:schemeClr val="bg1"/>
                </a:solidFill>
                <a:latin typeface="Meiryo UI" panose="020B0604030504040204" pitchFamily="50" charset="-128"/>
                <a:ea typeface="Meiryo UI" panose="020B0604030504040204" pitchFamily="50" charset="-128"/>
              </a:rPr>
              <a:t>地域包括ケア病床など</a:t>
            </a:r>
            <a:endParaRPr kumimoji="1" lang="en-US" altLang="ja-JP" sz="2400" b="1" u="sng" dirty="0" smtClean="0">
              <a:solidFill>
                <a:schemeClr val="bg1"/>
              </a:solidFill>
              <a:latin typeface="Meiryo UI" panose="020B0604030504040204" pitchFamily="50" charset="-128"/>
              <a:ea typeface="Meiryo UI" panose="020B0604030504040204" pitchFamily="50" charset="-128"/>
            </a:endParaRPr>
          </a:p>
          <a:p>
            <a:pPr algn="ctr"/>
            <a:r>
              <a:rPr lang="ja-JP" altLang="en-US" sz="2400" b="1" u="sng" dirty="0">
                <a:solidFill>
                  <a:schemeClr val="bg1"/>
                </a:solidFill>
                <a:latin typeface="Meiryo UI" panose="020B0604030504040204" pitchFamily="50" charset="-128"/>
                <a:ea typeface="Meiryo UI" panose="020B0604030504040204" pitchFamily="50" charset="-128"/>
              </a:rPr>
              <a:t>地域</a:t>
            </a:r>
            <a:r>
              <a:rPr lang="ja-JP" altLang="en-US" sz="2400" b="1" u="sng" dirty="0" smtClean="0">
                <a:solidFill>
                  <a:schemeClr val="bg1"/>
                </a:solidFill>
                <a:latin typeface="Meiryo UI" panose="020B0604030504040204" pitchFamily="50" charset="-128"/>
                <a:ea typeface="Meiryo UI" panose="020B0604030504040204" pitchFamily="50" charset="-128"/>
              </a:rPr>
              <a:t>に</a:t>
            </a:r>
            <a:r>
              <a:rPr lang="ja-JP" altLang="en-US" sz="2400" b="1" u="sng" dirty="0">
                <a:solidFill>
                  <a:schemeClr val="bg1"/>
                </a:solidFill>
                <a:latin typeface="Meiryo UI" panose="020B0604030504040204" pitchFamily="50" charset="-128"/>
                <a:ea typeface="Meiryo UI" panose="020B0604030504040204" pitchFamily="50" charset="-128"/>
              </a:rPr>
              <a:t>密着</a:t>
            </a:r>
            <a:r>
              <a:rPr lang="ja-JP" altLang="en-US" sz="2400" b="1" u="sng" dirty="0" smtClean="0">
                <a:solidFill>
                  <a:schemeClr val="bg1"/>
                </a:solidFill>
                <a:latin typeface="Meiryo UI" panose="020B0604030504040204" pitchFamily="50" charset="-128"/>
                <a:ea typeface="Meiryo UI" panose="020B0604030504040204" pitchFamily="50" charset="-128"/>
              </a:rPr>
              <a:t>した病床</a:t>
            </a:r>
            <a:endParaRPr lang="en-US" altLang="ja-JP" sz="2400" b="1" u="sng" dirty="0" smtClean="0">
              <a:solidFill>
                <a:schemeClr val="bg1"/>
              </a:solidFill>
              <a:latin typeface="Meiryo UI" panose="020B0604030504040204" pitchFamily="50" charset="-128"/>
              <a:ea typeface="Meiryo UI" panose="020B0604030504040204" pitchFamily="50" charset="-128"/>
            </a:endParaRPr>
          </a:p>
          <a:p>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a:t>
            </a:r>
            <a:r>
              <a:rPr kumimoji="1" lang="ja-JP" altLang="en-US" sz="2000" b="1" dirty="0" smtClean="0">
                <a:solidFill>
                  <a:schemeClr val="bg1"/>
                </a:solidFill>
                <a:latin typeface="Meiryo UI" panose="020B0604030504040204" pitchFamily="50" charset="-128"/>
                <a:ea typeface="Meiryo UI" panose="020B0604030504040204" pitchFamily="50" charset="-128"/>
              </a:rPr>
              <a:t>在宅復帰</a:t>
            </a:r>
            <a:r>
              <a:rPr kumimoji="1" lang="ja-JP" altLang="en-US" sz="2000" b="1" dirty="0">
                <a:solidFill>
                  <a:schemeClr val="bg1"/>
                </a:solidFill>
                <a:latin typeface="Meiryo UI" panose="020B0604030504040204" pitchFamily="50" charset="-128"/>
                <a:ea typeface="Meiryo UI" panose="020B0604030504040204" pitchFamily="50" charset="-128"/>
              </a:rPr>
              <a:t>困難</a:t>
            </a:r>
            <a:r>
              <a:rPr kumimoji="1" lang="ja-JP" altLang="en-US" sz="2000" b="1" dirty="0" smtClean="0">
                <a:solidFill>
                  <a:schemeClr val="bg1"/>
                </a:solidFill>
                <a:latin typeface="Meiryo UI" panose="020B0604030504040204" pitchFamily="50" charset="-128"/>
                <a:ea typeface="Meiryo UI" panose="020B0604030504040204" pitchFamily="50" charset="-128"/>
              </a:rPr>
              <a:t>な</a:t>
            </a:r>
            <a:r>
              <a:rPr kumimoji="1" lang="ja-JP" altLang="en-US" sz="2000" b="1" dirty="0">
                <a:solidFill>
                  <a:schemeClr val="bg1"/>
                </a:solidFill>
                <a:latin typeface="Meiryo UI" panose="020B0604030504040204" pitchFamily="50" charset="-128"/>
                <a:ea typeface="Meiryo UI" panose="020B0604030504040204" pitchFamily="50" charset="-128"/>
              </a:rPr>
              <a:t>患者</a:t>
            </a:r>
            <a:r>
              <a:rPr kumimoji="1" lang="ja-JP" altLang="en-US" sz="2000" b="1" dirty="0" smtClean="0">
                <a:solidFill>
                  <a:schemeClr val="bg1"/>
                </a:solidFill>
                <a:latin typeface="Meiryo UI" panose="020B0604030504040204" pitchFamily="50" charset="-128"/>
                <a:ea typeface="Meiryo UI" panose="020B0604030504040204" pitchFamily="50" charset="-128"/>
              </a:rPr>
              <a:t>の受け入れ</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smtClean="0">
                <a:solidFill>
                  <a:schemeClr val="bg1"/>
                </a:solidFill>
                <a:latin typeface="Meiryo UI" panose="020B0604030504040204" pitchFamily="50" charset="-128"/>
                <a:ea typeface="Meiryo UI" panose="020B0604030504040204" pitchFamily="50" charset="-128"/>
              </a:rPr>
              <a:t>・緊急</a:t>
            </a:r>
            <a:r>
              <a:rPr lang="ja-JP" altLang="en-US" sz="2000" b="1" dirty="0">
                <a:solidFill>
                  <a:schemeClr val="bg1"/>
                </a:solidFill>
                <a:latin typeface="Meiryo UI" panose="020B0604030504040204" pitchFamily="50" charset="-128"/>
                <a:ea typeface="Meiryo UI" panose="020B0604030504040204" pitchFamily="50" charset="-128"/>
              </a:rPr>
              <a:t>患者</a:t>
            </a:r>
            <a:r>
              <a:rPr lang="ja-JP" altLang="en-US" sz="2000" b="1" dirty="0" smtClean="0">
                <a:solidFill>
                  <a:schemeClr val="bg1"/>
                </a:solidFill>
                <a:latin typeface="Meiryo UI" panose="020B0604030504040204" pitchFamily="50" charset="-128"/>
                <a:ea typeface="Meiryo UI" panose="020B0604030504040204" pitchFamily="50" charset="-128"/>
              </a:rPr>
              <a:t>の受け入れ</a:t>
            </a:r>
            <a:endParaRPr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smtClean="0">
                <a:solidFill>
                  <a:schemeClr val="bg1"/>
                </a:solidFill>
                <a:latin typeface="Meiryo UI" panose="020B0604030504040204" pitchFamily="50" charset="-128"/>
                <a:ea typeface="Meiryo UI" panose="020B0604030504040204" pitchFamily="50" charset="-128"/>
              </a:rPr>
              <a:t>・在宅</a:t>
            </a:r>
            <a:r>
              <a:rPr lang="ja-JP" altLang="en-US" sz="2000" b="1" dirty="0">
                <a:solidFill>
                  <a:schemeClr val="bg1"/>
                </a:solidFill>
                <a:latin typeface="Meiryo UI" panose="020B0604030504040204" pitchFamily="50" charset="-128"/>
                <a:ea typeface="Meiryo UI" panose="020B0604030504040204" pitchFamily="50" charset="-128"/>
              </a:rPr>
              <a:t>生活復帰</a:t>
            </a:r>
            <a:r>
              <a:rPr lang="ja-JP" altLang="en-US" sz="2000" b="1" dirty="0" smtClean="0">
                <a:solidFill>
                  <a:schemeClr val="bg1"/>
                </a:solidFill>
                <a:latin typeface="Meiryo UI" panose="020B0604030504040204" pitchFamily="50" charset="-128"/>
                <a:ea typeface="Meiryo UI" panose="020B0604030504040204" pitchFamily="50" charset="-128"/>
              </a:rPr>
              <a:t>支援</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7272359" y="3501195"/>
            <a:ext cx="1640541" cy="15714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2400" b="1" u="sng" dirty="0" smtClean="0">
                <a:solidFill>
                  <a:schemeClr val="tx1"/>
                </a:solidFill>
                <a:latin typeface="Meiryo UI" panose="020B0604030504040204" pitchFamily="50" charset="-128"/>
                <a:ea typeface="Meiryo UI" panose="020B0604030504040204" pitchFamily="50" charset="-128"/>
              </a:rPr>
              <a:t>長期療養</a:t>
            </a:r>
            <a:endParaRPr kumimoji="1" lang="en-US" altLang="ja-JP" sz="2400" b="1" u="sng" dirty="0" smtClean="0">
              <a:solidFill>
                <a:schemeClr val="tx1"/>
              </a:solidFill>
              <a:latin typeface="Meiryo UI" panose="020B0604030504040204" pitchFamily="50" charset="-128"/>
              <a:ea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rPr>
              <a:t>・長期</a:t>
            </a:r>
            <a:r>
              <a:rPr lang="ja-JP" altLang="en-US" sz="2000" b="1" dirty="0">
                <a:solidFill>
                  <a:schemeClr val="tx1"/>
                </a:solidFill>
                <a:latin typeface="Meiryo UI" panose="020B0604030504040204" pitchFamily="50" charset="-128"/>
                <a:ea typeface="Meiryo UI" panose="020B0604030504040204" pitchFamily="50" charset="-128"/>
              </a:rPr>
              <a:t>療養</a:t>
            </a:r>
            <a:r>
              <a:rPr lang="ja-JP" altLang="en-US" sz="2000" b="1" dirty="0" smtClean="0">
                <a:solidFill>
                  <a:schemeClr val="tx1"/>
                </a:solidFill>
                <a:latin typeface="Meiryo UI" panose="020B0604030504040204" pitchFamily="50" charset="-128"/>
                <a:ea typeface="Meiryo UI" panose="020B0604030504040204" pitchFamily="50" charset="-128"/>
              </a:rPr>
              <a:t>が</a:t>
            </a:r>
            <a:r>
              <a:rPr lang="ja-JP" altLang="en-US" sz="2000" b="1" dirty="0">
                <a:solidFill>
                  <a:schemeClr val="tx1"/>
                </a:solidFill>
                <a:latin typeface="Meiryo UI" panose="020B0604030504040204" pitchFamily="50" charset="-128"/>
                <a:ea typeface="Meiryo UI" panose="020B0604030504040204" pitchFamily="50" charset="-128"/>
              </a:rPr>
              <a:t>必要</a:t>
            </a:r>
            <a:r>
              <a:rPr lang="ja-JP" altLang="en-US" sz="2000" b="1" dirty="0" smtClean="0">
                <a:solidFill>
                  <a:schemeClr val="tx1"/>
                </a:solidFill>
                <a:latin typeface="Meiryo UI" panose="020B0604030504040204" pitchFamily="50" charset="-128"/>
                <a:ea typeface="Meiryo UI" panose="020B0604030504040204" pitchFamily="50" charset="-128"/>
              </a:rPr>
              <a:t>な</a:t>
            </a:r>
            <a:r>
              <a:rPr lang="ja-JP" altLang="en-US" sz="2000" b="1" dirty="0">
                <a:solidFill>
                  <a:schemeClr val="tx1"/>
                </a:solidFill>
                <a:latin typeface="Meiryo UI" panose="020B0604030504040204" pitchFamily="50" charset="-128"/>
                <a:ea typeface="Meiryo UI" panose="020B0604030504040204" pitchFamily="50" charset="-128"/>
              </a:rPr>
              <a:t>患者</a:t>
            </a:r>
            <a:endParaRPr kumimoji="1" lang="ja-JP" altLang="en-US" sz="2000" b="1" dirty="0" smtClean="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531252" y="2607043"/>
            <a:ext cx="1127630" cy="3537564"/>
          </a:xfrm>
          <a:prstGeom prst="rect">
            <a:avLst/>
          </a:prstGeom>
          <a:solidFill>
            <a:srgbClr val="8F62E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2400" b="1" u="sng" dirty="0" smtClean="0">
                <a:solidFill>
                  <a:schemeClr val="bg1"/>
                </a:solidFill>
                <a:latin typeface="Meiryo UI" panose="020B0604030504040204" pitchFamily="50" charset="-128"/>
                <a:ea typeface="Meiryo UI" panose="020B0604030504040204" pitchFamily="50" charset="-128"/>
              </a:rPr>
              <a:t>急性期・高度急性期</a:t>
            </a:r>
            <a:endParaRPr kumimoji="1" lang="en-US" altLang="ja-JP" sz="2400" b="1" u="sng"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・高度な医療の提供</a:t>
            </a:r>
          </a:p>
        </p:txBody>
      </p:sp>
    </p:spTree>
    <p:extLst>
      <p:ext uri="{BB962C8B-B14F-4D97-AF65-F5344CB8AC3E}">
        <p14:creationId xmlns:p14="http://schemas.microsoft.com/office/powerpoint/2010/main" val="1994099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style>
          <a:lnRef idx="1">
            <a:schemeClr val="accent2"/>
          </a:lnRef>
          <a:fillRef idx="2">
            <a:schemeClr val="accent2"/>
          </a:fillRef>
          <a:effectRef idx="1">
            <a:schemeClr val="accent2"/>
          </a:effectRef>
          <a:fontRef idx="minor">
            <a:schemeClr val="dk1"/>
          </a:fontRef>
        </p:style>
        <p:txBody>
          <a:bodyPr>
            <a:noAutofit/>
          </a:bodyPr>
          <a:lstStyle/>
          <a:p>
            <a:r>
              <a:rPr lang="ja-JP" altLang="en-US" sz="3200" b="1" dirty="0"/>
              <a:t>長期療養に新施設　厚労省</a:t>
            </a:r>
            <a:r>
              <a:rPr lang="ja-JP" altLang="en-US" sz="3200" b="1" dirty="0" smtClean="0"/>
              <a:t>方針</a:t>
            </a:r>
            <a:r>
              <a:rPr lang="en-US" altLang="ja-JP" sz="3200" b="1" dirty="0" smtClean="0"/>
              <a:t/>
            </a:r>
            <a:br>
              <a:rPr lang="en-US" altLang="ja-JP" sz="3200" b="1" dirty="0" smtClean="0"/>
            </a:br>
            <a:r>
              <a:rPr lang="ja-JP" altLang="en-US" sz="3200" b="1" dirty="0"/>
              <a:t>　医・住「一体」と「併設」</a:t>
            </a:r>
            <a:endParaRPr kumimoji="1" lang="ja-JP" altLang="en-US" sz="3200" dirty="0"/>
          </a:p>
        </p:txBody>
      </p:sp>
      <p:sp>
        <p:nvSpPr>
          <p:cNvPr id="4" name="正方形/長方形 3"/>
          <p:cNvSpPr/>
          <p:nvPr/>
        </p:nvSpPr>
        <p:spPr>
          <a:xfrm>
            <a:off x="395536" y="1268760"/>
            <a:ext cx="8424936" cy="273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400" dirty="0">
                <a:solidFill>
                  <a:schemeClr val="tx1"/>
                </a:solidFill>
              </a:rPr>
              <a:t>厚生労働省は１５日、高齢者が長期入院する療養病床の一部廃止（２０１７年度末予定）に伴い、新たな施設創設の方針を決めた。住居と医療の機能を併せ持つ「一体型」と、住居の近くに医療機関がある「併設型」の２種類。療養病床を持つ医療機関からの移行を促す。新施設は療養病床よりも「住まい」の機能を重視し、日常的に医療や介護を受けながら暮らせる施設を想定している。同日の厚労省検討会で了承された。 </a:t>
            </a:r>
            <a:endParaRPr kumimoji="1" lang="ja-JP" altLang="en-US" sz="24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40" y="4149080"/>
            <a:ext cx="80648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吹き出し 5"/>
          <p:cNvSpPr/>
          <p:nvPr/>
        </p:nvSpPr>
        <p:spPr>
          <a:xfrm>
            <a:off x="5508104" y="3547809"/>
            <a:ext cx="3312368" cy="648072"/>
          </a:xfrm>
          <a:prstGeom prst="wedgeRoundRectCallout">
            <a:avLst>
              <a:gd name="adj1" fmla="val -14380"/>
              <a:gd name="adj2" fmla="val 7532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t>今回</a:t>
            </a:r>
            <a:r>
              <a:rPr lang="ja-JP" altLang="en-US" b="1" dirty="0" smtClean="0"/>
              <a:t>は、医療保険と介護保険の併用で高齢者対策だが・・・</a:t>
            </a:r>
            <a:endParaRPr kumimoji="1" lang="ja-JP" altLang="en-US" b="1" dirty="0"/>
          </a:p>
        </p:txBody>
      </p:sp>
      <p:sp>
        <p:nvSpPr>
          <p:cNvPr id="8" name="テキスト ボックス 7"/>
          <p:cNvSpPr txBox="1"/>
          <p:nvPr/>
        </p:nvSpPr>
        <p:spPr>
          <a:xfrm>
            <a:off x="6804248" y="638988"/>
            <a:ext cx="2160240" cy="646331"/>
          </a:xfrm>
          <a:prstGeom prst="rect">
            <a:avLst/>
          </a:prstGeom>
          <a:noFill/>
        </p:spPr>
        <p:txBody>
          <a:bodyPr wrap="square" rtlCol="0">
            <a:spAutoFit/>
          </a:bodyPr>
          <a:lstStyle/>
          <a:p>
            <a:r>
              <a:rPr kumimoji="1" lang="ja-JP" altLang="en-US" dirty="0" smtClean="0"/>
              <a:t>平成</a:t>
            </a:r>
            <a:r>
              <a:rPr kumimoji="1" lang="en-US" altLang="ja-JP" dirty="0" smtClean="0"/>
              <a:t>28</a:t>
            </a:r>
            <a:r>
              <a:rPr kumimoji="1" lang="ja-JP" altLang="en-US" dirty="0" smtClean="0"/>
              <a:t>年</a:t>
            </a:r>
            <a:r>
              <a:rPr kumimoji="1" lang="en-US" altLang="ja-JP" dirty="0" smtClean="0"/>
              <a:t>1</a:t>
            </a:r>
            <a:r>
              <a:rPr kumimoji="1" lang="ja-JP" altLang="en-US" dirty="0" smtClean="0"/>
              <a:t>月</a:t>
            </a:r>
            <a:r>
              <a:rPr kumimoji="1" lang="en-US" altLang="ja-JP" dirty="0" smtClean="0"/>
              <a:t>15</a:t>
            </a:r>
            <a:r>
              <a:rPr kumimoji="1" lang="ja-JP" altLang="en-US" dirty="0" smtClean="0"/>
              <a:t>日</a:t>
            </a:r>
            <a:endParaRPr kumimoji="1" lang="en-US" altLang="ja-JP" dirty="0" smtClean="0"/>
          </a:p>
          <a:p>
            <a:r>
              <a:rPr kumimoji="1" lang="ja-JP" altLang="en-US" dirty="0" smtClean="0"/>
              <a:t>毎日新聞から抜粋</a:t>
            </a:r>
            <a:endParaRPr kumimoji="1" lang="ja-JP" altLang="en-US" dirty="0"/>
          </a:p>
        </p:txBody>
      </p:sp>
    </p:spTree>
    <p:extLst>
      <p:ext uri="{BB962C8B-B14F-4D97-AF65-F5344CB8AC3E}">
        <p14:creationId xmlns:p14="http://schemas.microsoft.com/office/powerpoint/2010/main" val="2775039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75710" y="3433245"/>
            <a:ext cx="1657806" cy="1223365"/>
          </a:xfrm>
          <a:prstGeom prst="roundRect">
            <a:avLst>
              <a:gd name="adj" fmla="val 122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特別養護</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老人ホーム</a:t>
            </a:r>
          </a:p>
        </p:txBody>
      </p:sp>
      <p:sp>
        <p:nvSpPr>
          <p:cNvPr id="5" name="角丸四角形 4"/>
          <p:cNvSpPr/>
          <p:nvPr/>
        </p:nvSpPr>
        <p:spPr>
          <a:xfrm>
            <a:off x="389247" y="4844572"/>
            <a:ext cx="1644269" cy="1378803"/>
          </a:xfrm>
          <a:prstGeom prst="roundRect">
            <a:avLst>
              <a:gd name="adj" fmla="val 130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介護老人</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保健施設</a:t>
            </a:r>
          </a:p>
        </p:txBody>
      </p:sp>
      <p:sp>
        <p:nvSpPr>
          <p:cNvPr id="6" name="角丸四角形 5"/>
          <p:cNvSpPr/>
          <p:nvPr/>
        </p:nvSpPr>
        <p:spPr>
          <a:xfrm>
            <a:off x="389246" y="1915908"/>
            <a:ext cx="1644269" cy="1324282"/>
          </a:xfrm>
          <a:prstGeom prst="roundRect">
            <a:avLst>
              <a:gd name="adj" fmla="val 107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療養病床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介護・医療</a:t>
            </a:r>
          </a:p>
        </p:txBody>
      </p:sp>
      <p:sp>
        <p:nvSpPr>
          <p:cNvPr id="9" name="正方形/長方形 8"/>
          <p:cNvSpPr/>
          <p:nvPr/>
        </p:nvSpPr>
        <p:spPr>
          <a:xfrm>
            <a:off x="2183231" y="3433984"/>
            <a:ext cx="5010762" cy="1223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入浴、排せつ、食事の介護等、日常生活の世話、機能訓練、健康管理および療養上の世話</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。（要介護</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以上）「長期</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入所生活</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話</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83231" y="4844573"/>
            <a:ext cx="4997978" cy="1378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看護、医学的管理の下における介護及び機能訓練その他必要な医療並びに日常生活上の世話。</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医療機関と在宅とを結ぶ「在宅復帰施設」</a:t>
            </a:r>
          </a:p>
        </p:txBody>
      </p:sp>
      <p:sp>
        <p:nvSpPr>
          <p:cNvPr id="13" name="正方形/長方形 12"/>
          <p:cNvSpPr/>
          <p:nvPr/>
        </p:nvSpPr>
        <p:spPr>
          <a:xfrm>
            <a:off x="2199773" y="1928190"/>
            <a:ext cx="4994219" cy="1311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90000"/>
              </a:lnSpc>
              <a:spcBef>
                <a:spcPts val="750"/>
              </a:spcBef>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長期療養</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を必要とする</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要介護者の療養上</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の管理、看護、医学的管理の下における介護その他の世話及び機能訓練その他の必要な医療を行う</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9246" y="1290809"/>
            <a:ext cx="1644269" cy="469441"/>
          </a:xfrm>
          <a:prstGeom prst="roundRect">
            <a:avLst>
              <a:gd name="adj" fmla="val 2248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主な施設</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183229" y="1295791"/>
            <a:ext cx="5010764" cy="471754"/>
          </a:xfrm>
          <a:prstGeom prst="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6" name="正方形/長方形 15"/>
          <p:cNvSpPr/>
          <p:nvPr/>
        </p:nvSpPr>
        <p:spPr>
          <a:xfrm>
            <a:off x="7339721" y="1303086"/>
            <a:ext cx="1347533" cy="464459"/>
          </a:xfrm>
          <a:prstGeom prst="rect">
            <a:avLst/>
          </a:prstGeom>
          <a:solidFill>
            <a:srgbClr val="C1A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17" name="正方形/長方形 16"/>
          <p:cNvSpPr/>
          <p:nvPr/>
        </p:nvSpPr>
        <p:spPr>
          <a:xfrm>
            <a:off x="7339721" y="3425528"/>
            <a:ext cx="1347533" cy="1231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非常勤</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医師可</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通院</a:t>
            </a:r>
          </a:p>
        </p:txBody>
      </p:sp>
      <p:sp>
        <p:nvSpPr>
          <p:cNvPr id="18" name="正方形/長方形 17"/>
          <p:cNvSpPr/>
          <p:nvPr/>
        </p:nvSpPr>
        <p:spPr>
          <a:xfrm>
            <a:off x="7339721" y="4836657"/>
            <a:ext cx="1347533" cy="1386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常勤医師必須</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包括診療</a:t>
            </a:r>
          </a:p>
        </p:txBody>
      </p:sp>
      <p:sp>
        <p:nvSpPr>
          <p:cNvPr id="20" name="正方形/長方形 19"/>
          <p:cNvSpPr/>
          <p:nvPr/>
        </p:nvSpPr>
        <p:spPr>
          <a:xfrm>
            <a:off x="7339721" y="1924113"/>
            <a:ext cx="1347533" cy="1316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常勤医師必須</a:t>
            </a:r>
          </a:p>
        </p:txBody>
      </p:sp>
      <p:sp>
        <p:nvSpPr>
          <p:cNvPr id="19"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医療・療養・介護施設の種類と医療体制①</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225458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89244" y="3364669"/>
            <a:ext cx="1644269" cy="1395165"/>
          </a:xfrm>
          <a:prstGeom prst="roundRect">
            <a:avLst>
              <a:gd name="adj" fmla="val 86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在宅扱い</a:t>
            </a:r>
          </a:p>
        </p:txBody>
      </p:sp>
      <p:sp>
        <p:nvSpPr>
          <p:cNvPr id="5" name="正方形/長方形 4"/>
          <p:cNvSpPr/>
          <p:nvPr/>
        </p:nvSpPr>
        <p:spPr>
          <a:xfrm>
            <a:off x="2183229" y="3387743"/>
            <a:ext cx="5010764" cy="1372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要介護者であって、認知症の状態であるものについて、その共同生活を営むべき住居において、入浴、排せつ、食事等の介護その他の日常生活上の世話及び機能訓練を行う。</a:t>
            </a:r>
            <a:b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339720" y="1862808"/>
            <a:ext cx="1347533" cy="136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訪問診療</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通院</a:t>
            </a:r>
          </a:p>
        </p:txBody>
      </p:sp>
      <p:sp>
        <p:nvSpPr>
          <p:cNvPr id="11" name="角丸四角形 10"/>
          <p:cNvSpPr/>
          <p:nvPr/>
        </p:nvSpPr>
        <p:spPr>
          <a:xfrm>
            <a:off x="389244" y="1825331"/>
            <a:ext cx="1644269" cy="1406378"/>
          </a:xfrm>
          <a:prstGeom prst="roundRect">
            <a:avLst>
              <a:gd name="adj" fmla="val 102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有料</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一部介護</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保険利用</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183228" y="1830702"/>
            <a:ext cx="4994221" cy="1401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入浴、排泄、若しくは食事の介護、食事の提供又はその他日常生活上必要な事業を行う。　</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339718" y="3369026"/>
            <a:ext cx="1347533" cy="1390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提携医</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訪問診療</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通院</a:t>
            </a:r>
          </a:p>
        </p:txBody>
      </p:sp>
      <p:sp>
        <p:nvSpPr>
          <p:cNvPr id="16" name="角丸四角形 15"/>
          <p:cNvSpPr/>
          <p:nvPr/>
        </p:nvSpPr>
        <p:spPr>
          <a:xfrm>
            <a:off x="389246" y="1208921"/>
            <a:ext cx="1644269" cy="469441"/>
          </a:xfrm>
          <a:prstGeom prst="roundRect">
            <a:avLst>
              <a:gd name="adj" fmla="val 2248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主な施設</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183229" y="1213903"/>
            <a:ext cx="5010764" cy="471754"/>
          </a:xfrm>
          <a:prstGeom prst="rect">
            <a:avLst/>
          </a:prstGeom>
          <a:solidFill>
            <a:srgbClr val="7455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サービス内容</a:t>
            </a:r>
          </a:p>
        </p:txBody>
      </p:sp>
      <p:sp>
        <p:nvSpPr>
          <p:cNvPr id="18" name="正方形/長方形 17"/>
          <p:cNvSpPr/>
          <p:nvPr/>
        </p:nvSpPr>
        <p:spPr>
          <a:xfrm>
            <a:off x="7339721" y="1221198"/>
            <a:ext cx="1347533" cy="464459"/>
          </a:xfrm>
          <a:prstGeom prst="rect">
            <a:avLst/>
          </a:prstGeom>
          <a:solidFill>
            <a:srgbClr val="C1A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20" name="Rectangle 2"/>
          <p:cNvSpPr txBox="1">
            <a:spLocks noChangeArrowheads="1"/>
          </p:cNvSpPr>
          <p:nvPr/>
        </p:nvSpPr>
        <p:spPr>
          <a:xfrm>
            <a:off x="559558" y="178023"/>
            <a:ext cx="7983941" cy="5999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介護・療養施設の種類と医療体制②</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259395" y="85974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4" name="角丸四角形 13"/>
          <p:cNvSpPr/>
          <p:nvPr/>
        </p:nvSpPr>
        <p:spPr>
          <a:xfrm>
            <a:off x="389244" y="4906477"/>
            <a:ext cx="1644269" cy="1368900"/>
          </a:xfrm>
          <a:prstGeom prst="roundRect">
            <a:avLst>
              <a:gd name="adj" fmla="val 102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小規模多機能介護</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在宅扱い</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183228" y="4906476"/>
            <a:ext cx="4994221" cy="1368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通い・泊まり・訪問のサービスを受けることができる。どのサービスを利用してもなじみの職員からサービスを受けることができる。</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339719" y="4906476"/>
            <a:ext cx="1347533" cy="136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訪問診療</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通院</a:t>
            </a:r>
          </a:p>
        </p:txBody>
      </p:sp>
    </p:spTree>
    <p:extLst>
      <p:ext uri="{BB962C8B-B14F-4D97-AF65-F5344CB8AC3E}">
        <p14:creationId xmlns:p14="http://schemas.microsoft.com/office/powerpoint/2010/main" val="2117196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ホームベース 37"/>
          <p:cNvSpPr/>
          <p:nvPr/>
        </p:nvSpPr>
        <p:spPr>
          <a:xfrm>
            <a:off x="823069" y="5133923"/>
            <a:ext cx="8003374" cy="1357853"/>
          </a:xfrm>
          <a:prstGeom prst="homePlate">
            <a:avLst>
              <a:gd name="adj" fmla="val 36934"/>
            </a:avLst>
          </a:prstGeom>
          <a:solidFill>
            <a:srgbClr val="C1A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dirty="0" smtClean="0">
              <a:solidFill>
                <a:schemeClr val="tx1"/>
              </a:solidFill>
            </a:endParaRPr>
          </a:p>
        </p:txBody>
      </p:sp>
      <p:sp>
        <p:nvSpPr>
          <p:cNvPr id="2" name="ホームベース 1"/>
          <p:cNvSpPr/>
          <p:nvPr/>
        </p:nvSpPr>
        <p:spPr>
          <a:xfrm>
            <a:off x="859449" y="2748265"/>
            <a:ext cx="8003374" cy="1534986"/>
          </a:xfrm>
          <a:prstGeom prst="homePlate">
            <a:avLst>
              <a:gd name="adj" fmla="val 3577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dirty="0" smtClean="0">
              <a:solidFill>
                <a:schemeClr val="tx1"/>
              </a:solidFill>
            </a:endParaRPr>
          </a:p>
        </p:txBody>
      </p:sp>
      <p:sp>
        <p:nvSpPr>
          <p:cNvPr id="6" name="Rectangle 2"/>
          <p:cNvSpPr txBox="1">
            <a:spLocks noChangeArrowheads="1"/>
          </p:cNvSpPr>
          <p:nvPr/>
        </p:nvSpPr>
        <p:spPr>
          <a:xfrm>
            <a:off x="559558" y="178023"/>
            <a:ext cx="7983941" cy="1050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認知症と地域資源</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認知症ケアパスの概要</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66865" y="122829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3" name="正方形/長方形 22"/>
          <p:cNvSpPr/>
          <p:nvPr/>
        </p:nvSpPr>
        <p:spPr>
          <a:xfrm>
            <a:off x="432991" y="1588648"/>
            <a:ext cx="1703517" cy="1159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rPr>
              <a:t>認知症の</a:t>
            </a:r>
            <a:endParaRPr kumimoji="1" lang="en-US" altLang="ja-JP" sz="2400" b="1" dirty="0" smtClean="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rPr>
              <a:t>気</a:t>
            </a:r>
            <a:r>
              <a:rPr kumimoji="1"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rPr>
              <a:t>づき</a:t>
            </a:r>
            <a:r>
              <a:rPr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rPr>
              <a:t>から</a:t>
            </a:r>
            <a:endParaRPr lang="en-US" altLang="ja-JP" sz="2400" b="1" dirty="0" smtClean="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rPr>
              <a:t>診断まで</a:t>
            </a:r>
            <a:endParaRPr kumimoji="1" lang="ja-JP" altLang="en-US" sz="2400" b="1" dirty="0" smtClean="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717216" y="1615944"/>
            <a:ext cx="1386622" cy="417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200" b="1" dirty="0" smtClean="0">
                <a:solidFill>
                  <a:schemeClr val="tx1"/>
                </a:solidFill>
                <a:latin typeface="Meiryo UI" panose="020B0604030504040204" pitchFamily="50" charset="-128"/>
                <a:ea typeface="Meiryo UI" panose="020B0604030504040204" pitchFamily="50" charset="-128"/>
              </a:rPr>
              <a:t>日常</a:t>
            </a:r>
            <a:r>
              <a:rPr lang="ja-JP" altLang="en-US" sz="2200" b="1" dirty="0">
                <a:solidFill>
                  <a:schemeClr val="tx1"/>
                </a:solidFill>
                <a:latin typeface="Meiryo UI" panose="020B0604030504040204" pitchFamily="50" charset="-128"/>
                <a:ea typeface="Meiryo UI" panose="020B0604030504040204" pitchFamily="50" charset="-128"/>
              </a:rPr>
              <a:t>ケア</a:t>
            </a:r>
            <a:endParaRPr kumimoji="1" lang="ja-JP" altLang="en-US" sz="2200" b="1" dirty="0" smtClean="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4791641" y="1611067"/>
            <a:ext cx="1480753" cy="400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200" b="1" dirty="0" smtClean="0">
                <a:solidFill>
                  <a:schemeClr val="tx1"/>
                </a:solidFill>
                <a:latin typeface="Meiryo UI" panose="020B0604030504040204" pitchFamily="50" charset="-128"/>
                <a:ea typeface="Meiryo UI" panose="020B0604030504040204" pitchFamily="50" charset="-128"/>
              </a:rPr>
              <a:t>急性憎悪</a:t>
            </a:r>
            <a:endParaRPr kumimoji="1" lang="ja-JP" altLang="en-US" sz="2200" b="1" dirty="0" smtClean="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7089298" y="1611067"/>
            <a:ext cx="1373177" cy="408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200" b="1" dirty="0" smtClean="0">
                <a:solidFill>
                  <a:schemeClr val="tx1"/>
                </a:solidFill>
                <a:latin typeface="Meiryo UI" panose="020B0604030504040204" pitchFamily="50" charset="-128"/>
                <a:ea typeface="Meiryo UI" panose="020B0604030504040204" pitchFamily="50" charset="-128"/>
              </a:rPr>
              <a:t>日常</a:t>
            </a:r>
            <a:r>
              <a:rPr lang="ja-JP" altLang="en-US" sz="2200" b="1" dirty="0">
                <a:solidFill>
                  <a:schemeClr val="tx1"/>
                </a:solidFill>
                <a:latin typeface="Meiryo UI" panose="020B0604030504040204" pitchFamily="50" charset="-128"/>
                <a:ea typeface="Meiryo UI" panose="020B0604030504040204" pitchFamily="50" charset="-128"/>
              </a:rPr>
              <a:t>ケア</a:t>
            </a:r>
            <a:endParaRPr kumimoji="1" lang="ja-JP" altLang="en-US" sz="2200" b="1" dirty="0" smtClean="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70478" y="3232035"/>
            <a:ext cx="561788" cy="102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2400" b="1" dirty="0" smtClean="0">
                <a:solidFill>
                  <a:schemeClr val="accent6">
                    <a:lumMod val="75000"/>
                  </a:schemeClr>
                </a:solidFill>
                <a:latin typeface="Meiryo UI" panose="020B0604030504040204" pitchFamily="50" charset="-128"/>
                <a:ea typeface="Meiryo UI" panose="020B0604030504040204" pitchFamily="50" charset="-128"/>
              </a:rPr>
              <a:t>介護</a:t>
            </a:r>
          </a:p>
        </p:txBody>
      </p:sp>
      <p:sp>
        <p:nvSpPr>
          <p:cNvPr id="28" name="正方形/長方形 27"/>
          <p:cNvSpPr/>
          <p:nvPr/>
        </p:nvSpPr>
        <p:spPr>
          <a:xfrm>
            <a:off x="261281" y="4856867"/>
            <a:ext cx="561788" cy="97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2400" b="1" dirty="0" smtClean="0">
                <a:solidFill>
                  <a:srgbClr val="8748CC"/>
                </a:solidFill>
                <a:latin typeface="Meiryo UI" panose="020B0604030504040204" pitchFamily="50" charset="-128"/>
                <a:ea typeface="Meiryo UI" panose="020B0604030504040204" pitchFamily="50" charset="-128"/>
              </a:rPr>
              <a:t>医療</a:t>
            </a:r>
          </a:p>
        </p:txBody>
      </p:sp>
      <p:sp>
        <p:nvSpPr>
          <p:cNvPr id="30" name="正方形/長方形 29"/>
          <p:cNvSpPr/>
          <p:nvPr/>
        </p:nvSpPr>
        <p:spPr>
          <a:xfrm>
            <a:off x="4594461" y="5391510"/>
            <a:ext cx="2065115" cy="825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短期入院</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治療</a:t>
            </a:r>
          </a:p>
        </p:txBody>
      </p:sp>
      <p:sp>
        <p:nvSpPr>
          <p:cNvPr id="31" name="正方形/長方形 30"/>
          <p:cNvSpPr/>
          <p:nvPr/>
        </p:nvSpPr>
        <p:spPr>
          <a:xfrm>
            <a:off x="3382700" y="5391509"/>
            <a:ext cx="931728" cy="825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rPr>
              <a:t>日常</a:t>
            </a:r>
            <a:endParaRPr lang="en-US" altLang="ja-JP" sz="2400" b="1" dirty="0" smtClean="0">
              <a:solidFill>
                <a:schemeClr val="tx1"/>
              </a:solidFill>
              <a:latin typeface="Meiryo UI" panose="020B0604030504040204" pitchFamily="50" charset="-128"/>
              <a:ea typeface="Meiryo UI" panose="020B0604030504040204" pitchFamily="50" charset="-128"/>
            </a:endParaRPr>
          </a:p>
          <a:p>
            <a:pPr algn="ctr"/>
            <a:r>
              <a:rPr lang="ja-JP" altLang="en-US" sz="2400" b="1" dirty="0" smtClean="0">
                <a:solidFill>
                  <a:schemeClr val="tx1"/>
                </a:solidFill>
                <a:latin typeface="Meiryo UI" panose="020B0604030504040204" pitchFamily="50" charset="-128"/>
                <a:ea typeface="Meiryo UI" panose="020B0604030504040204" pitchFamily="50" charset="-128"/>
              </a:rPr>
              <a:t>診療</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649181" y="5391509"/>
            <a:ext cx="1491649" cy="421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確定診断</a:t>
            </a:r>
          </a:p>
        </p:txBody>
      </p:sp>
      <p:sp>
        <p:nvSpPr>
          <p:cNvPr id="33" name="正方形/長方形 32"/>
          <p:cNvSpPr/>
          <p:nvPr/>
        </p:nvSpPr>
        <p:spPr>
          <a:xfrm>
            <a:off x="6974386" y="5391510"/>
            <a:ext cx="1101225" cy="825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rPr>
              <a:t>日常</a:t>
            </a:r>
            <a:endParaRPr lang="en-US" altLang="ja-JP" sz="2400" b="1" dirty="0" smtClean="0">
              <a:solidFill>
                <a:schemeClr val="tx1"/>
              </a:solidFill>
              <a:latin typeface="Meiryo UI" panose="020B0604030504040204" pitchFamily="50" charset="-128"/>
              <a:ea typeface="Meiryo UI" panose="020B0604030504040204" pitchFamily="50" charset="-128"/>
            </a:endParaRPr>
          </a:p>
          <a:p>
            <a:pPr algn="ctr"/>
            <a:r>
              <a:rPr lang="ja-JP" altLang="en-US" sz="2400" b="1" dirty="0" smtClean="0">
                <a:solidFill>
                  <a:schemeClr val="tx1"/>
                </a:solidFill>
                <a:latin typeface="Meiryo UI" panose="020B0604030504040204" pitchFamily="50" charset="-128"/>
                <a:ea typeface="Meiryo UI" panose="020B0604030504040204" pitchFamily="50" charset="-128"/>
              </a:rPr>
              <a:t>診療</a:t>
            </a: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3257422" y="3155519"/>
            <a:ext cx="1474694" cy="805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介護</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サービス</a:t>
            </a:r>
          </a:p>
        </p:txBody>
      </p:sp>
      <p:sp>
        <p:nvSpPr>
          <p:cNvPr id="35" name="正方形/長方形 34"/>
          <p:cNvSpPr/>
          <p:nvPr/>
        </p:nvSpPr>
        <p:spPr>
          <a:xfrm>
            <a:off x="4861136" y="3155519"/>
            <a:ext cx="3040915" cy="805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rPr>
              <a:t> 居宅サービス</a:t>
            </a:r>
            <a:endParaRPr lang="en-US" altLang="ja-JP" sz="2400" b="1" dirty="0" smtClean="0">
              <a:solidFill>
                <a:schemeClr val="tx1"/>
              </a:solidFill>
              <a:latin typeface="Meiryo UI" panose="020B0604030504040204" pitchFamily="50" charset="-128"/>
              <a:ea typeface="Meiryo UI" panose="020B0604030504040204" pitchFamily="50" charset="-128"/>
            </a:endParaRPr>
          </a:p>
          <a:p>
            <a:r>
              <a:rPr kumimoji="1" lang="ja-JP" altLang="en-US" sz="2400" b="1" dirty="0" smtClean="0">
                <a:solidFill>
                  <a:schemeClr val="tx1"/>
                </a:solidFill>
                <a:latin typeface="Meiryo UI" panose="020B0604030504040204" pitchFamily="50" charset="-128"/>
                <a:ea typeface="Meiryo UI" panose="020B0604030504040204" pitchFamily="50" charset="-128"/>
              </a:rPr>
              <a:t> 短期入所サービス </a:t>
            </a:r>
            <a:r>
              <a:rPr kumimoji="1" lang="ja-JP" altLang="en-US" sz="2000" b="1" dirty="0" smtClean="0">
                <a:solidFill>
                  <a:schemeClr val="tx1"/>
                </a:solidFill>
                <a:latin typeface="Meiryo UI" panose="020B0604030504040204" pitchFamily="50" charset="-128"/>
                <a:ea typeface="Meiryo UI" panose="020B0604030504040204" pitchFamily="50" charset="-128"/>
              </a:rPr>
              <a:t>など</a:t>
            </a:r>
          </a:p>
        </p:txBody>
      </p:sp>
      <p:sp>
        <p:nvSpPr>
          <p:cNvPr id="36" name="正方形/長方形 35"/>
          <p:cNvSpPr/>
          <p:nvPr/>
        </p:nvSpPr>
        <p:spPr>
          <a:xfrm>
            <a:off x="1084178" y="3155519"/>
            <a:ext cx="2001332" cy="805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rPr>
              <a:t>認知症初期支援チーム</a:t>
            </a:r>
            <a:endParaRPr lang="en-US" altLang="ja-JP" sz="2400" b="1"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2400" b="1" dirty="0" smtClean="0">
              <a:solidFill>
                <a:schemeClr val="tx1"/>
              </a:solidFill>
              <a:latin typeface="Meiryo UI" panose="020B0604030504040204" pitchFamily="50" charset="-128"/>
              <a:ea typeface="Meiryo UI" panose="020B0604030504040204" pitchFamily="50" charset="-128"/>
            </a:endParaRPr>
          </a:p>
        </p:txBody>
      </p:sp>
      <p:sp>
        <p:nvSpPr>
          <p:cNvPr id="37" name="右矢印 36"/>
          <p:cNvSpPr/>
          <p:nvPr/>
        </p:nvSpPr>
        <p:spPr>
          <a:xfrm>
            <a:off x="2150155" y="2167423"/>
            <a:ext cx="6630893" cy="580842"/>
          </a:xfrm>
          <a:prstGeom prst="rightArrow">
            <a:avLst>
              <a:gd name="adj1" fmla="val 65480"/>
              <a:gd name="adj2" fmla="val 5000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2300"/>
              </a:lnSpc>
            </a:pPr>
            <a:r>
              <a:rPr kumimoji="1" lang="ja-JP" altLang="en-US" sz="2000" b="1" dirty="0" smtClean="0">
                <a:solidFill>
                  <a:schemeClr val="tx1"/>
                </a:solidFill>
                <a:latin typeface="Meiryo UI" panose="020B0604030504040204" pitchFamily="50" charset="-128"/>
                <a:ea typeface="Meiryo UI" panose="020B0604030504040204" pitchFamily="50" charset="-128"/>
              </a:rPr>
              <a:t>症状の経過</a:t>
            </a:r>
          </a:p>
        </p:txBody>
      </p:sp>
      <p:sp>
        <p:nvSpPr>
          <p:cNvPr id="3" name="角丸四角形 2"/>
          <p:cNvSpPr/>
          <p:nvPr/>
        </p:nvSpPr>
        <p:spPr>
          <a:xfrm>
            <a:off x="1677008" y="4254861"/>
            <a:ext cx="5875817" cy="879062"/>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nchorCtr="0"/>
          <a:lstStyle/>
          <a:p>
            <a:pPr algn="ctr"/>
            <a:r>
              <a:rPr kumimoji="1" lang="ja-JP" altLang="en-US" sz="2800" b="1" dirty="0" smtClean="0">
                <a:solidFill>
                  <a:schemeClr val="tx1"/>
                </a:solidFill>
              </a:rPr>
              <a:t>地域包括ケアシステムにおける</a:t>
            </a:r>
            <a:endParaRPr kumimoji="1" lang="en-US" altLang="ja-JP" sz="2800" b="1" dirty="0" smtClean="0">
              <a:solidFill>
                <a:schemeClr val="tx1"/>
              </a:solidFill>
            </a:endParaRPr>
          </a:p>
          <a:p>
            <a:pPr algn="ctr"/>
            <a:r>
              <a:rPr lang="ja-JP" altLang="en-US" sz="2800" b="1" dirty="0">
                <a:solidFill>
                  <a:schemeClr val="tx1"/>
                </a:solidFill>
              </a:rPr>
              <a:t>地域</a:t>
            </a:r>
            <a:r>
              <a:rPr lang="ja-JP" altLang="en-US" sz="2800" b="1" dirty="0" smtClean="0">
                <a:solidFill>
                  <a:schemeClr val="tx1"/>
                </a:solidFill>
              </a:rPr>
              <a:t>の認知症ケアパス</a:t>
            </a:r>
            <a:endParaRPr kumimoji="1" lang="ja-JP" altLang="en-US" sz="2800" b="1" dirty="0" smtClean="0">
              <a:solidFill>
                <a:schemeClr val="tx1"/>
              </a:solidFill>
            </a:endParaRPr>
          </a:p>
        </p:txBody>
      </p:sp>
    </p:spTree>
    <p:extLst>
      <p:ext uri="{BB962C8B-B14F-4D97-AF65-F5344CB8AC3E}">
        <p14:creationId xmlns:p14="http://schemas.microsoft.com/office/powerpoint/2010/main" val="301832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6948264" y="2132856"/>
            <a:ext cx="1584176" cy="1800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71600" y="3933056"/>
            <a:ext cx="2232248" cy="4320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6590" y="2924944"/>
            <a:ext cx="2443282" cy="4320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3427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559"/>
            <a:ext cx="8748464" cy="619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2285492" y="5301208"/>
            <a:ext cx="6714492"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769654" y="5733256"/>
            <a:ext cx="7906802"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69654" y="6165304"/>
            <a:ext cx="7186722"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9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87" y="260648"/>
            <a:ext cx="903350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763688" y="2564904"/>
            <a:ext cx="273630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275856" y="4221088"/>
            <a:ext cx="453650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763688" y="4456603"/>
            <a:ext cx="4608512"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923928" y="5157192"/>
            <a:ext cx="216024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66517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t" anchorCtr="0"/>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10254</TotalTime>
  <Words>10422</Words>
  <Application>Microsoft Office PowerPoint</Application>
  <PresentationFormat>画面に合わせる (4:3)</PresentationFormat>
  <Paragraphs>975</Paragraphs>
  <Slides>62</Slides>
  <Notes>50</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62</vt:i4>
      </vt:variant>
    </vt:vector>
  </HeadingPairs>
  <TitlesOfParts>
    <vt:vector size="65" baseType="lpstr">
      <vt:lpstr>デザインの設定</vt:lpstr>
      <vt:lpstr>Office テーマ</vt:lpstr>
      <vt:lpstr>ワークシート</vt:lpstr>
      <vt:lpstr>PowerPoint プレゼンテーション</vt:lpstr>
      <vt:lpstr>PowerPoint プレゼンテーション</vt:lpstr>
      <vt:lpstr>地域医療構想について</vt:lpstr>
      <vt:lpstr>PowerPoint プレゼンテーション</vt:lpstr>
      <vt:lpstr>PowerPoint プレゼンテーション</vt:lpstr>
      <vt:lpstr>長期療養に新施設　厚労省方針 　医・住「一体」と「併設」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退院調整・支援 東京臨海病院</dc:title>
  <dc:creator>noriko</dc:creator>
  <cp:lastModifiedBy>mieken</cp:lastModifiedBy>
  <cp:revision>666</cp:revision>
  <cp:lastPrinted>2016-11-21T09:13:12Z</cp:lastPrinted>
  <dcterms:created xsi:type="dcterms:W3CDTF">2015-11-29T07:36:33Z</dcterms:created>
  <dcterms:modified xsi:type="dcterms:W3CDTF">2016-11-21T09:13:15Z</dcterms:modified>
</cp:coreProperties>
</file>