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notesMasterIdLst>
    <p:notesMasterId r:id="rId32"/>
  </p:notesMasterIdLst>
  <p:handoutMasterIdLst>
    <p:handoutMasterId r:id="rId33"/>
  </p:handoutMasterIdLst>
  <p:sldIdLst>
    <p:sldId id="613" r:id="rId2"/>
    <p:sldId id="614" r:id="rId3"/>
    <p:sldId id="318" r:id="rId4"/>
    <p:sldId id="601" r:id="rId5"/>
    <p:sldId id="319" r:id="rId6"/>
    <p:sldId id="602" r:id="rId7"/>
    <p:sldId id="627" r:id="rId8"/>
    <p:sldId id="592" r:id="rId9"/>
    <p:sldId id="628" r:id="rId10"/>
    <p:sldId id="350" r:id="rId11"/>
    <p:sldId id="615" r:id="rId12"/>
    <p:sldId id="616" r:id="rId13"/>
    <p:sldId id="574" r:id="rId14"/>
    <p:sldId id="617" r:id="rId15"/>
    <p:sldId id="353" r:id="rId16"/>
    <p:sldId id="335" r:id="rId17"/>
    <p:sldId id="354" r:id="rId18"/>
    <p:sldId id="621" r:id="rId19"/>
    <p:sldId id="622" r:id="rId20"/>
    <p:sldId id="623" r:id="rId21"/>
    <p:sldId id="462" r:id="rId22"/>
    <p:sldId id="593" r:id="rId23"/>
    <p:sldId id="605" r:id="rId24"/>
    <p:sldId id="579" r:id="rId25"/>
    <p:sldId id="618" r:id="rId26"/>
    <p:sldId id="619" r:id="rId27"/>
    <p:sldId id="624" r:id="rId28"/>
    <p:sldId id="626" r:id="rId29"/>
    <p:sldId id="611" r:id="rId30"/>
    <p:sldId id="598" r:id="rId31"/>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xmlns="">
        <p15:guide id="1" orient="horz" pos="2225">
          <p15:clr>
            <a:srgbClr val="A4A3A4"/>
          </p15:clr>
        </p15:guide>
        <p15:guide id="2" pos="2880">
          <p15:clr>
            <a:srgbClr val="A4A3A4"/>
          </p15:clr>
        </p15:guide>
      </p15:sldGuideLst>
    </p:ext>
    <p:ext uri="{2D200454-40CA-4A62-9FC3-DE9A4176ACB9}">
      <p15:notesGuideLst xmlns:p15="http://schemas.microsoft.com/office/powerpoint/2012/main" xmlns="">
        <p15:guide id="1" orient="horz" pos="3224"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0EC"/>
    <a:srgbClr val="745995"/>
    <a:srgbClr val="FF9999"/>
    <a:srgbClr val="FFCC99"/>
    <a:srgbClr val="000000"/>
    <a:srgbClr val="FFFF6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69" autoAdjust="0"/>
    <p:restoredTop sz="78597" autoAdjust="0"/>
  </p:normalViewPr>
  <p:slideViewPr>
    <p:cSldViewPr snapToGrid="0">
      <p:cViewPr>
        <p:scale>
          <a:sx n="70" d="100"/>
          <a:sy n="70" d="100"/>
        </p:scale>
        <p:origin x="-1158" y="-72"/>
      </p:cViewPr>
      <p:guideLst>
        <p:guide orient="horz" pos="2225"/>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6068"/>
    </p:cViewPr>
  </p:sorterViewPr>
  <p:notesViewPr>
    <p:cSldViewPr snapToGrid="0">
      <p:cViewPr>
        <p:scale>
          <a:sx n="100" d="100"/>
          <a:sy n="100" d="100"/>
        </p:scale>
        <p:origin x="-1908" y="-7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857414" y="0"/>
            <a:ext cx="2949786" cy="496967"/>
          </a:xfrm>
          <a:prstGeom prst="rect">
            <a:avLst/>
          </a:prstGeom>
        </p:spPr>
        <p:txBody>
          <a:bodyPr vert="horz" lIns="95690" tIns="47845" rIns="95690" bIns="47845" rtlCol="0"/>
          <a:lstStyle>
            <a:lvl1pPr algn="l">
              <a:defRPr sz="1300">
                <a:latin typeface="Arial" charset="0"/>
              </a:defRPr>
            </a:lvl1pPr>
          </a:lstStyle>
          <a:p>
            <a:pPr>
              <a:defRPr/>
            </a:pPr>
            <a:r>
              <a:rPr lang="ja-JP" altLang="en-US" dirty="0" smtClean="0"/>
              <a:t>　　　　　　　</a:t>
            </a:r>
            <a:r>
              <a:rPr lang="ja-JP" altLang="en-US" dirty="0"/>
              <a:t>２</a:t>
            </a:r>
            <a:r>
              <a:rPr lang="ja-JP" altLang="en-US" dirty="0" smtClean="0"/>
              <a:t>対応力向上編（２）せん妄</a:t>
            </a:r>
            <a:endParaRPr lang="ja-JP" altLang="en-US" dirty="0"/>
          </a:p>
        </p:txBody>
      </p:sp>
      <p:sp>
        <p:nvSpPr>
          <p:cNvPr id="4" name="フッター プレースホルダ 3"/>
          <p:cNvSpPr>
            <a:spLocks noGrp="1"/>
          </p:cNvSpPr>
          <p:nvPr>
            <p:ph type="ftr" sz="quarter" idx="2"/>
          </p:nvPr>
        </p:nvSpPr>
        <p:spPr>
          <a:xfrm>
            <a:off x="1" y="9440647"/>
            <a:ext cx="2949786" cy="496967"/>
          </a:xfrm>
          <a:prstGeom prst="rect">
            <a:avLst/>
          </a:prstGeom>
        </p:spPr>
        <p:txBody>
          <a:bodyPr vert="horz" lIns="95690" tIns="47845" rIns="95690" bIns="47845" rtlCol="0" anchor="b"/>
          <a:lstStyle>
            <a:lvl1pPr algn="l">
              <a:defRPr sz="1300">
                <a:latin typeface="Arial" charset="0"/>
              </a:defRPr>
            </a:lvl1pPr>
          </a:lstStyle>
          <a:p>
            <a:pPr>
              <a:defRPr/>
            </a:pPr>
            <a:endParaRPr lang="ja-JP" altLang="en-US"/>
          </a:p>
        </p:txBody>
      </p:sp>
      <p:sp>
        <p:nvSpPr>
          <p:cNvPr id="5" name="スライド番号プレースホルダ 4"/>
          <p:cNvSpPr>
            <a:spLocks noGrp="1"/>
          </p:cNvSpPr>
          <p:nvPr>
            <p:ph type="sldNum" sz="quarter" idx="3"/>
          </p:nvPr>
        </p:nvSpPr>
        <p:spPr>
          <a:xfrm>
            <a:off x="3855839" y="9440647"/>
            <a:ext cx="2949786" cy="496967"/>
          </a:xfrm>
          <a:prstGeom prst="rect">
            <a:avLst/>
          </a:prstGeom>
        </p:spPr>
        <p:txBody>
          <a:bodyPr vert="horz" lIns="95690" tIns="47845" rIns="95690" bIns="47845" rtlCol="0" anchor="b"/>
          <a:lstStyle>
            <a:lvl1pPr algn="r">
              <a:defRPr sz="1300">
                <a:latin typeface="Arial" charset="0"/>
              </a:defRPr>
            </a:lvl1pPr>
          </a:lstStyle>
          <a:p>
            <a:pPr>
              <a:defRPr/>
            </a:pPr>
            <a:fld id="{113547C2-8285-4543-AB67-8B1B1CE71258}" type="slidenum">
              <a:rPr lang="ja-JP" altLang="en-US"/>
              <a:pPr>
                <a:defRPr/>
              </a:pPr>
              <a:t>‹#›</a:t>
            </a:fld>
            <a:endParaRPr lang="ja-JP" altLang="en-US"/>
          </a:p>
        </p:txBody>
      </p:sp>
    </p:spTree>
    <p:extLst>
      <p:ext uri="{BB962C8B-B14F-4D97-AF65-F5344CB8AC3E}">
        <p14:creationId xmlns:p14="http://schemas.microsoft.com/office/powerpoint/2010/main" val="2941018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1" y="1"/>
            <a:ext cx="2949786" cy="496967"/>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a:defRPr sz="1300">
                <a:latin typeface="Arial" charset="0"/>
              </a:defRPr>
            </a:lvl1pPr>
          </a:lstStyle>
          <a:p>
            <a:pPr>
              <a:defRPr/>
            </a:pPr>
            <a:endParaRPr lang="en-US" altLang="ja-JP"/>
          </a:p>
        </p:txBody>
      </p:sp>
      <p:sp>
        <p:nvSpPr>
          <p:cNvPr id="70659" name="Rectangle 3"/>
          <p:cNvSpPr>
            <a:spLocks noGrp="1" noChangeArrowheads="1"/>
          </p:cNvSpPr>
          <p:nvPr>
            <p:ph type="dt" idx="1"/>
          </p:nvPr>
        </p:nvSpPr>
        <p:spPr bwMode="auto">
          <a:xfrm>
            <a:off x="3855839" y="1"/>
            <a:ext cx="2949786" cy="496967"/>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lvl1pPr algn="r">
              <a:defRPr sz="1300">
                <a:latin typeface="Arial" charset="0"/>
              </a:defRPr>
            </a:lvl1pPr>
          </a:lstStyle>
          <a:p>
            <a:pPr>
              <a:defRPr/>
            </a:pPr>
            <a:endParaRPr lang="en-US" altLang="ja-JP"/>
          </a:p>
        </p:txBody>
      </p:sp>
      <p:sp>
        <p:nvSpPr>
          <p:cNvPr id="7680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70661"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5690" tIns="47845" rIns="95690" bIns="47845"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70662" name="Rectangle 6"/>
          <p:cNvSpPr>
            <a:spLocks noGrp="1" noChangeArrowheads="1"/>
          </p:cNvSpPr>
          <p:nvPr>
            <p:ph type="ftr" sz="quarter" idx="4"/>
          </p:nvPr>
        </p:nvSpPr>
        <p:spPr bwMode="auto">
          <a:xfrm>
            <a:off x="1" y="9440647"/>
            <a:ext cx="2949786" cy="496967"/>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a:defRPr sz="1300">
                <a:latin typeface="Arial" charset="0"/>
              </a:defRPr>
            </a:lvl1pPr>
          </a:lstStyle>
          <a:p>
            <a:pPr>
              <a:defRPr/>
            </a:pPr>
            <a:endParaRPr lang="en-US" altLang="ja-JP"/>
          </a:p>
        </p:txBody>
      </p:sp>
      <p:sp>
        <p:nvSpPr>
          <p:cNvPr id="70663" name="Rectangle 7"/>
          <p:cNvSpPr>
            <a:spLocks noGrp="1" noChangeArrowheads="1"/>
          </p:cNvSpPr>
          <p:nvPr>
            <p:ph type="sldNum" sz="quarter" idx="5"/>
          </p:nvPr>
        </p:nvSpPr>
        <p:spPr bwMode="auto">
          <a:xfrm>
            <a:off x="3855839" y="9440647"/>
            <a:ext cx="2949786" cy="496967"/>
          </a:xfrm>
          <a:prstGeom prst="rect">
            <a:avLst/>
          </a:prstGeom>
          <a:noFill/>
          <a:ln w="9525">
            <a:noFill/>
            <a:miter lim="800000"/>
            <a:headEnd/>
            <a:tailEnd/>
          </a:ln>
          <a:effectLst/>
        </p:spPr>
        <p:txBody>
          <a:bodyPr vert="horz" wrap="square" lIns="95690" tIns="47845" rIns="95690" bIns="47845" numCol="1" anchor="b" anchorCtr="0" compatLnSpc="1">
            <a:prstTxWarp prst="textNoShape">
              <a:avLst/>
            </a:prstTxWarp>
          </a:bodyPr>
          <a:lstStyle>
            <a:lvl1pPr algn="r">
              <a:defRPr sz="1300">
                <a:latin typeface="Arial" charset="0"/>
              </a:defRPr>
            </a:lvl1pPr>
          </a:lstStyle>
          <a:p>
            <a:pPr>
              <a:defRPr/>
            </a:pPr>
            <a:fld id="{251F26E0-6C6A-4BD4-A9B4-206A492F73C3}" type="slidenum">
              <a:rPr lang="en-US" altLang="ja-JP"/>
              <a:pPr>
                <a:defRPr/>
              </a:pPr>
              <a:t>‹#›</a:t>
            </a:fld>
            <a:endParaRPr lang="en-US" altLang="ja-JP"/>
          </a:p>
        </p:txBody>
      </p:sp>
    </p:spTree>
    <p:extLst>
      <p:ext uri="{BB962C8B-B14F-4D97-AF65-F5344CB8AC3E}">
        <p14:creationId xmlns:p14="http://schemas.microsoft.com/office/powerpoint/2010/main" val="26620011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288555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スライド イメージ プレースホルダ 1"/>
          <p:cNvSpPr>
            <a:spLocks noGrp="1" noRot="1" noChangeAspect="1" noTextEdit="1"/>
          </p:cNvSpPr>
          <p:nvPr>
            <p:ph type="sldImg"/>
          </p:nvPr>
        </p:nvSpPr>
        <p:spPr>
          <a:ln/>
        </p:spPr>
      </p:sp>
      <p:sp>
        <p:nvSpPr>
          <p:cNvPr id="93187" name="ノート プレースホルダ 2"/>
          <p:cNvSpPr>
            <a:spLocks noGrp="1"/>
          </p:cNvSpPr>
          <p:nvPr>
            <p:ph type="body" idx="1"/>
          </p:nvPr>
        </p:nvSpPr>
        <p:spPr>
          <a:xfrm>
            <a:off x="743347" y="4731757"/>
            <a:ext cx="5216650" cy="4472702"/>
          </a:xfrm>
          <a:noFill/>
          <a:ln/>
        </p:spPr>
        <p:txBody>
          <a:bodyPr/>
          <a:lstStyle/>
          <a:p>
            <a:pPr>
              <a:lnSpc>
                <a:spcPts val="2029"/>
              </a:lnSpc>
              <a:spcBef>
                <a:spcPts val="0"/>
              </a:spcBef>
            </a:pPr>
            <a:r>
              <a:rPr lang="ja-JP" altLang="en-US" dirty="0" smtClean="0">
                <a:latin typeface="Meiryo UI" panose="020B0604030504040204" pitchFamily="50" charset="-128"/>
                <a:ea typeface="Meiryo UI" panose="020B0604030504040204" pitchFamily="50" charset="-128"/>
              </a:rPr>
              <a:t>  せん妄の分類の一覧</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smtClean="0">
                <a:latin typeface="Meiryo UI" panose="020B0604030504040204" pitchFamily="50" charset="-128"/>
                <a:ea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rPr>
              <a:t>DSM-5</a:t>
            </a:r>
            <a:r>
              <a:rPr lang="ja-JP" altLang="en-US" dirty="0" smtClean="0">
                <a:latin typeface="Meiryo UI" panose="020B0604030504040204" pitchFamily="50" charset="-128"/>
                <a:ea typeface="Meiryo UI" panose="020B0604030504040204" pitchFamily="50" charset="-128"/>
              </a:rPr>
              <a:t>では、混合型は活動水準混合型と分類が変更されている。ここでは、以前</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から用いられている混合型で表記する）</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smtClean="0">
                <a:latin typeface="Meiryo UI" panose="020B0604030504040204" pitchFamily="50" charset="-128"/>
                <a:ea typeface="Meiryo UI" panose="020B0604030504040204" pitchFamily="50" charset="-128"/>
              </a:rPr>
              <a:t>  重要な点は、過活動型せん妄と低活動型せん妄は同様に発症することである。臨床では、どうしても「行動の見える」過活動型が気づかれ、「行動が見えにくい」低活動型は見落とされがちである点を意識したい。</a:t>
            </a:r>
            <a:endParaRPr lang="en-US"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122126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スライド イメージ プレースホルダ 1"/>
          <p:cNvSpPr>
            <a:spLocks noGrp="1" noRot="1" noChangeAspect="1" noTextEdit="1"/>
          </p:cNvSpPr>
          <p:nvPr>
            <p:ph type="sldImg"/>
          </p:nvPr>
        </p:nvSpPr>
        <p:spPr>
          <a:xfrm>
            <a:off x="876300" y="877888"/>
            <a:ext cx="5032375" cy="3775075"/>
          </a:xfrm>
          <a:ln/>
        </p:spPr>
      </p:sp>
      <p:sp>
        <p:nvSpPr>
          <p:cNvPr id="75779" name="ノート プレースホルダ 2"/>
          <p:cNvSpPr>
            <a:spLocks noGrp="1"/>
          </p:cNvSpPr>
          <p:nvPr>
            <p:ph type="body" idx="1"/>
          </p:nvPr>
        </p:nvSpPr>
        <p:spPr>
          <a:xfrm>
            <a:off x="722471" y="5032107"/>
            <a:ext cx="5331465" cy="3929203"/>
          </a:xfrm>
          <a:noFill/>
        </p:spPr>
        <p:txBody>
          <a:bodyPr lIns="99835" tIns="49918" rIns="99835" bIns="49918"/>
          <a:lstStyle/>
          <a:p>
            <a:pPr>
              <a:lnSpc>
                <a:spcPts val="2029"/>
              </a:lnSpc>
              <a:spcBef>
                <a:spcPts val="0"/>
              </a:spcBef>
            </a:pPr>
            <a:r>
              <a:rPr lang="ja-JP" altLang="en-US" dirty="0" smtClean="0">
                <a:latin typeface="Meiryo UI" panose="020B0604030504040204" pitchFamily="50" charset="-128"/>
                <a:ea typeface="Meiryo UI" panose="020B0604030504040204" pitchFamily="50" charset="-128"/>
              </a:rPr>
              <a:t>  せん妄は、その症状が多彩なために、系統だった評価をすることが望ましい。</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smtClean="0">
                <a:latin typeface="Meiryo UI" panose="020B0604030504040204" pitchFamily="50" charset="-128"/>
                <a:ea typeface="Meiryo UI" panose="020B0604030504040204" pitchFamily="50" charset="-128"/>
              </a:rPr>
              <a:t>  アメリカの高齢者病棟での検討では、看護師の経験に基づいた判断を米国精神医学界の診断基準をゴールドスタンダードとして比較をすると、</a:t>
            </a:r>
            <a:r>
              <a:rPr lang="en-US" altLang="ja-JP" dirty="0" smtClean="0">
                <a:latin typeface="Meiryo UI" panose="020B0604030504040204" pitchFamily="50" charset="-128"/>
                <a:ea typeface="Meiryo UI" panose="020B0604030504040204" pitchFamily="50" charset="-128"/>
              </a:rPr>
              <a:t>80%</a:t>
            </a:r>
            <a:r>
              <a:rPr lang="ja-JP" altLang="en-US" dirty="0" smtClean="0">
                <a:latin typeface="Meiryo UI" panose="020B0604030504040204" pitchFamily="50" charset="-128"/>
                <a:ea typeface="Meiryo UI" panose="020B0604030504040204" pitchFamily="50" charset="-128"/>
              </a:rPr>
              <a:t>で見落としていることが明らかとなった。</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smtClean="0">
                <a:latin typeface="Meiryo UI" panose="020B0604030504040204" pitchFamily="50" charset="-128"/>
                <a:ea typeface="Meiryo UI" panose="020B0604030504040204" pitchFamily="50" charset="-128"/>
              </a:rPr>
              <a:t>  見落とす要因としては、①低活動型せん妄、②高齢（年だがら、との誤解）、③感覚障害（白内障などの視覚障害、難聴など聴力障害）の合併があげられる。</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lang="ja-JP" altLang="en-US"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123599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p:cNvSpPr>
            <a:spLocks noGrp="1" noRot="1" noChangeAspect="1" noChangeArrowheads="1" noTextEdit="1"/>
          </p:cNvSpPr>
          <p:nvPr>
            <p:ph type="sldImg"/>
          </p:nvPr>
        </p:nvSpPr>
        <p:spPr>
          <a:xfrm>
            <a:off x="1058863" y="868363"/>
            <a:ext cx="4679950" cy="3511550"/>
          </a:xfrm>
          <a:ln/>
        </p:spPr>
      </p:sp>
      <p:sp>
        <p:nvSpPr>
          <p:cNvPr id="74756" name="Rectangle 3"/>
          <p:cNvSpPr>
            <a:spLocks noGrp="1" noChangeArrowheads="1"/>
          </p:cNvSpPr>
          <p:nvPr>
            <p:ph type="body" idx="1"/>
          </p:nvPr>
        </p:nvSpPr>
        <p:spPr>
          <a:xfrm>
            <a:off x="795536" y="4689471"/>
            <a:ext cx="5247964" cy="4472702"/>
          </a:xfrm>
          <a:noFill/>
        </p:spPr>
        <p:txBody>
          <a:bodyPr lIns="68584" tIns="34291" rIns="68584" bIns="34291"/>
          <a:lstStyle/>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a:t>
            </a:r>
            <a:r>
              <a:rPr lang="ja-JP" altLang="ja-JP" dirty="0" smtClean="0">
                <a:latin typeface="Meiryo UI" panose="020B0604030504040204" pitchFamily="50" charset="-128"/>
                <a:ea typeface="Meiryo UI" panose="020B0604030504040204" pitchFamily="50" charset="-128"/>
              </a:rPr>
              <a:t>せん</a:t>
            </a:r>
            <a:r>
              <a:rPr lang="ja-JP" altLang="ja-JP" dirty="0">
                <a:latin typeface="Meiryo UI" panose="020B0604030504040204" pitchFamily="50" charset="-128"/>
                <a:ea typeface="Meiryo UI" panose="020B0604030504040204" pitchFamily="50" charset="-128"/>
              </a:rPr>
              <a:t>妄との最も大きな違いは発症様式である。前者は急性であり、認知症、特にアルツハイマー型認知症では潜行性に発症し、緩徐に進行する。何日の夜からと特定できる発症は前者の特徴である。また、夜間に増悪することが多く、夜間せん妄ともいわれる。注意力の散漫という形での意識障害と幻視および運動不穏はせん妄の三徴であるが、高齢者では幻視を伴わないこともある。また、通常は運動不穏のために多動となることが多いが、多動状態を伴わず、不活発な状態となる場合もある。</a:t>
            </a:r>
            <a:endParaRPr lang="ja-JP" altLang="ja-JP" dirty="0" smtClean="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432921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887215" y="4721186"/>
            <a:ext cx="5239265"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せん妄を見落とすリスクも挙げられている。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大きくは、</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１．低活動型せん妄を見落とす</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２．高齢者</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３．視聴覚障害</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４．認知症</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があげられている。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特に、「●●歳だから」という、年齢で歳相応とみなしてしまうリスクには注意をしたい。</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75041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2"/>
          <p:cNvSpPr>
            <a:spLocks noGrp="1" noRot="1" noChangeAspect="1" noChangeArrowheads="1" noTextEdit="1"/>
          </p:cNvSpPr>
          <p:nvPr>
            <p:ph type="sldImg"/>
          </p:nvPr>
        </p:nvSpPr>
        <p:spPr>
          <a:ln/>
        </p:spPr>
      </p:sp>
      <p:sp>
        <p:nvSpPr>
          <p:cNvPr id="76805" name="Rectangle 3"/>
          <p:cNvSpPr>
            <a:spLocks noGrp="1" noChangeArrowheads="1"/>
          </p:cNvSpPr>
          <p:nvPr>
            <p:ph type="body" idx="1"/>
          </p:nvPr>
        </p:nvSpPr>
        <p:spPr>
          <a:xfrm>
            <a:off x="761960" y="4721186"/>
            <a:ext cx="5104096" cy="4472702"/>
          </a:xfrm>
          <a:noFill/>
        </p:spPr>
        <p:txBody>
          <a:bodyPr lIns="99810" tIns="49918" rIns="99810" bIns="49918"/>
          <a:lstStyle/>
          <a:p>
            <a:pPr>
              <a:lnSpc>
                <a:spcPts val="2029"/>
              </a:lnSpc>
              <a:spcBef>
                <a:spcPts val="0"/>
              </a:spcBef>
            </a:pPr>
            <a:r>
              <a:rPr lang="ja-JP" altLang="en-US" dirty="0" smtClean="0">
                <a:latin typeface="Meiryo UI" panose="020B0604030504040204" pitchFamily="50" charset="-128"/>
                <a:ea typeface="Meiryo UI" panose="020B0604030504040204" pitchFamily="50" charset="-128"/>
              </a:rPr>
              <a:t>  </a:t>
            </a:r>
            <a:r>
              <a:rPr lang="ja-JP" altLang="ja-JP" dirty="0" smtClean="0">
                <a:latin typeface="Meiryo UI" panose="020B0604030504040204" pitchFamily="50" charset="-128"/>
                <a:ea typeface="Meiryo UI" panose="020B0604030504040204" pitchFamily="50" charset="-128"/>
              </a:rPr>
              <a:t>せん</a:t>
            </a:r>
            <a:r>
              <a:rPr lang="ja-JP" altLang="ja-JP" dirty="0">
                <a:latin typeface="Meiryo UI" panose="020B0604030504040204" pitchFamily="50" charset="-128"/>
                <a:ea typeface="Meiryo UI" panose="020B0604030504040204" pitchFamily="50" charset="-128"/>
              </a:rPr>
              <a:t>妄の原因としては様々なものがある。アルコールや薬物、肺炎や尿路感染症等の感染症、脱水状態や電解質異常、感覚遮断や心理的ストレス（入院、旅行等の環境の変化など）などがある。そのため、せん妄の対処には原因を適切に把握する必要があり、身体的診察や臨床検査等も必要である。</a:t>
            </a:r>
          </a:p>
          <a:p>
            <a:pPr>
              <a:lnSpc>
                <a:spcPts val="2029"/>
              </a:lnSpc>
              <a:spcBef>
                <a:spcPts val="0"/>
              </a:spcBef>
            </a:pPr>
            <a:r>
              <a:rPr lang="ja-JP" altLang="en-US" dirty="0" smtClean="0">
                <a:latin typeface="Meiryo UI" panose="020B0604030504040204" pitchFamily="50" charset="-128"/>
                <a:ea typeface="Meiryo UI" panose="020B0604030504040204" pitchFamily="50" charset="-128"/>
              </a:rPr>
              <a:t>  </a:t>
            </a:r>
            <a:r>
              <a:rPr lang="ja-JP" altLang="ja-JP" dirty="0" smtClean="0">
                <a:latin typeface="Meiryo UI" panose="020B0604030504040204" pitchFamily="50" charset="-128"/>
                <a:ea typeface="Meiryo UI" panose="020B0604030504040204" pitchFamily="50" charset="-128"/>
              </a:rPr>
              <a:t>せん</a:t>
            </a:r>
            <a:r>
              <a:rPr lang="ja-JP" altLang="ja-JP" dirty="0">
                <a:latin typeface="Meiryo UI" panose="020B0604030504040204" pitchFamily="50" charset="-128"/>
                <a:ea typeface="Meiryo UI" panose="020B0604030504040204" pitchFamily="50" charset="-128"/>
              </a:rPr>
              <a:t>妄を来す可能性のある主要な薬剤を示す。特に頻尿や尿失禁に対して使用される抗コリン薬や胃潰瘍や胃炎に用いられる</a:t>
            </a:r>
            <a:r>
              <a:rPr lang="en-US" altLang="ja-JP" dirty="0">
                <a:latin typeface="Meiryo UI" panose="020B0604030504040204" pitchFamily="50" charset="-128"/>
                <a:ea typeface="Meiryo UI" panose="020B0604030504040204" pitchFamily="50" charset="-128"/>
              </a:rPr>
              <a:t>H2</a:t>
            </a:r>
            <a:r>
              <a:rPr lang="ja-JP" altLang="ja-JP" dirty="0">
                <a:latin typeface="Meiryo UI" panose="020B0604030504040204" pitchFamily="50" charset="-128"/>
                <a:ea typeface="Meiryo UI" panose="020B0604030504040204" pitchFamily="50" charset="-128"/>
              </a:rPr>
              <a:t>受容体拮抗薬は見逃されやすいので注意を要する。せん妄が疑われたときに、これらの薬剤の使用によるものではないかを検討する必要がある。</a:t>
            </a:r>
            <a:endParaRPr lang="ja-JP"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788514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xfrm>
            <a:off x="907628" y="4721186"/>
            <a:ext cx="4991946" cy="4472702"/>
          </a:xfrm>
          <a:noFill/>
          <a:ln/>
        </p:spPr>
        <p:txBody>
          <a:bodyPr/>
          <a:lstStyle/>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せん妄の原因を同定したら、その原因を準備因子、誘発因子（促進因子）、直接原因（因子）に整理をして、対応できる要因をチームで共有し、アプローチを組み立てていく。</a:t>
            </a:r>
            <a:endParaRPr lang="ja-JP"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331234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スライド イメージ プレースホルダ 1"/>
          <p:cNvSpPr>
            <a:spLocks noGrp="1" noRot="1" noChangeAspect="1" noTextEdit="1"/>
          </p:cNvSpPr>
          <p:nvPr>
            <p:ph type="sldImg"/>
          </p:nvPr>
        </p:nvSpPr>
        <p:spPr>
          <a:ln/>
        </p:spPr>
      </p:sp>
      <p:sp>
        <p:nvSpPr>
          <p:cNvPr id="106499" name="ノート プレースホルダ 2"/>
          <p:cNvSpPr>
            <a:spLocks noGrp="1"/>
          </p:cNvSpPr>
          <p:nvPr>
            <p:ph type="body" idx="1"/>
          </p:nvPr>
        </p:nvSpPr>
        <p:spPr>
          <a:noFill/>
          <a:ln/>
        </p:spPr>
        <p:txBody>
          <a:bodyPr/>
          <a:lstStyle/>
          <a:p>
            <a:pPr>
              <a:lnSpc>
                <a:spcPts val="2029"/>
              </a:lnSpc>
              <a:spcBef>
                <a:spcPts val="0"/>
              </a:spcBef>
            </a:pPr>
            <a:r>
              <a:rPr lang="ja-JP" altLang="en-US" dirty="0" smtClean="0">
                <a:latin typeface="Meiryo UI" panose="020B0604030504040204" pitchFamily="50" charset="-128"/>
                <a:ea typeface="Meiryo UI" panose="020B0604030504040204" pitchFamily="50" charset="-128"/>
              </a:rPr>
              <a:t>  せん妄の要因間の関連を図に示す。</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smtClean="0">
                <a:latin typeface="Meiryo UI" panose="020B0604030504040204" pitchFamily="50" charset="-128"/>
                <a:ea typeface="Meiryo UI" panose="020B0604030504040204" pitchFamily="50" charset="-128"/>
              </a:rPr>
              <a:t>  準備因子、誘発因子、直接原因の</a:t>
            </a:r>
            <a:r>
              <a:rPr lang="en-US" altLang="ja-JP" dirty="0" smtClean="0">
                <a:latin typeface="Meiryo UI" panose="020B0604030504040204" pitchFamily="50" charset="-128"/>
                <a:ea typeface="Meiryo UI" panose="020B0604030504040204" pitchFamily="50" charset="-128"/>
              </a:rPr>
              <a:t>3</a:t>
            </a:r>
            <a:r>
              <a:rPr lang="ja-JP" altLang="en-US" dirty="0" smtClean="0">
                <a:latin typeface="Meiryo UI" panose="020B0604030504040204" pitchFamily="50" charset="-128"/>
                <a:ea typeface="Meiryo UI" panose="020B0604030504040204" pitchFamily="50" charset="-128"/>
              </a:rPr>
              <a:t>要因が関連して、せん妄の発症につながる。</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lang="en-US"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330679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xfrm>
            <a:off x="907628" y="4721186"/>
            <a:ext cx="4991946" cy="4472702"/>
          </a:xfrm>
          <a:noFill/>
          <a:ln/>
        </p:spPr>
        <p:txBody>
          <a:bodyPr/>
          <a:lstStyle/>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準備因子は、脳機能低下を生じうる要因を指す。</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主に高齢（昔は</a:t>
            </a:r>
            <a:r>
              <a:rPr lang="en-US" altLang="ja-JP" dirty="0" smtClean="0">
                <a:latin typeface="Meiryo UI" panose="020B0604030504040204" pitchFamily="50" charset="-128"/>
                <a:ea typeface="Meiryo UI" panose="020B0604030504040204" pitchFamily="50" charset="-128"/>
              </a:rPr>
              <a:t>65</a:t>
            </a:r>
            <a:r>
              <a:rPr lang="ja-JP" altLang="en-US" dirty="0" smtClean="0">
                <a:latin typeface="Meiryo UI" panose="020B0604030504040204" pitchFamily="50" charset="-128"/>
                <a:ea typeface="Meiryo UI" panose="020B0604030504040204" pitchFamily="50" charset="-128"/>
              </a:rPr>
              <a:t>歳以上の設定が多かったが、最近は</a:t>
            </a:r>
            <a:r>
              <a:rPr lang="en-US" altLang="ja-JP" dirty="0" smtClean="0">
                <a:latin typeface="Meiryo UI" panose="020B0604030504040204" pitchFamily="50" charset="-128"/>
                <a:ea typeface="Meiryo UI" panose="020B0604030504040204" pitchFamily="50" charset="-128"/>
              </a:rPr>
              <a:t>70</a:t>
            </a:r>
            <a:r>
              <a:rPr lang="ja-JP" altLang="en-US" dirty="0" smtClean="0">
                <a:latin typeface="Meiryo UI" panose="020B0604030504040204" pitchFamily="50" charset="-128"/>
                <a:ea typeface="Meiryo UI" panose="020B0604030504040204" pitchFamily="50" charset="-128"/>
              </a:rPr>
              <a:t>歳でリスク要因と捉えることが多い）、脳器質疾患（脳構想、神経変性疾患）、認知症の既往、がある。</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他に術後せん妄に関しては、アルコール多飲歴、高血圧の治療歴なども指摘されている。</a:t>
            </a:r>
            <a:endParaRPr lang="en-US"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797538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824588" y="4721186"/>
            <a:ext cx="5104097"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環境に関連した要因で、せん妄自体を直接生じさせはしないが、せん妄を長引かせたり、増悪させる要因を指す。</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環境（外部環境）：　非生理的なリズム（夜間の照明、過剰な音刺激）、</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rPr>
              <a:t>身体抑制、点滴・バルーン等</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環境（内部環境）：　身体の不快な感覚（代表的なものが痛み、便秘、</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rPr>
              <a:t>排尿困難）</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がある。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298555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824589" y="4721186"/>
            <a:ext cx="5208473"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直接原因は、せん妄を生じさせる身体要因を指す。</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臨床で頻度が高いのは、薬剤、脱水、感染がある。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特に薬剤については、医療者が注意をすることで予防できる最大の要因であり、知識を共有して指示の実施に注意をしたい。</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特に注意をすべき薬剤は、</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・オピオイド（医療用麻薬）：　モルヒネ、オキシコドン</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・ベンゾジアゼピン系薬剤（睡眠導入薬、抗不安薬）：トリアゾラム、ブロチゾラム、</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rPr>
              <a:t>ゾピクロン、ゾルピデム、アルプラゾラム、エチゾラムなど</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rPr>
              <a:t>（非ベンゾジアゼピン系睡眠導入薬もリスクは同等とみなされているため、</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rPr>
              <a:t>併せて注意をする）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・抗コリン作用の強い薬剤：　臨床でしばしば遭遇するものに</a:t>
            </a:r>
            <a:r>
              <a:rPr kumimoji="1" lang="en-US" altLang="ja-JP" dirty="0" smtClean="0">
                <a:latin typeface="Meiryo UI" panose="020B0604030504040204" pitchFamily="50" charset="-128"/>
                <a:ea typeface="Meiryo UI" panose="020B0604030504040204" pitchFamily="50" charset="-128"/>
              </a:rPr>
              <a:t>H</a:t>
            </a:r>
            <a:r>
              <a:rPr kumimoji="1" lang="ja-JP" altLang="en-US" dirty="0" smtClean="0">
                <a:latin typeface="Meiryo UI" panose="020B0604030504040204" pitchFamily="50" charset="-128"/>
                <a:ea typeface="Meiryo UI" panose="020B0604030504040204" pitchFamily="50" charset="-128"/>
              </a:rPr>
              <a:t>２ブロッカーの</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rPr>
              <a:t>ファモチジンなどがある。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smtClean="0">
                <a:latin typeface="Meiryo UI" panose="020B0604030504040204" pitchFamily="50" charset="-128"/>
                <a:ea typeface="Meiryo UI" panose="020B0604030504040204" pitchFamily="50" charset="-128"/>
              </a:rPr>
              <a:t>  特</a:t>
            </a:r>
            <a:r>
              <a:rPr kumimoji="1" lang="ja-JP" altLang="en-US" dirty="0" smtClean="0">
                <a:latin typeface="Meiryo UI" panose="020B0604030504040204" pitchFamily="50" charset="-128"/>
                <a:ea typeface="Meiryo UI" panose="020B0604030504040204" pitchFamily="50" charset="-128"/>
              </a:rPr>
              <a:t>に、せん妄の発症直前に開始・増量されている場合には、関連が疑われる。</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84487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72399" y="4721186"/>
            <a:ext cx="5271101"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せん妄への対応のポイントをまとめる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・せん妄は「意識障害」であること</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・せん妄は問題行動という認識でとらえられがちであるが、身体的問題で生じた意識</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rPr>
              <a:t>障害であり、意識障害の治療をおこなうことで、予防や改善が可能であること</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をまず確認することが重要である。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には、過活動型せん妄と低活動型せん妄があり、どちらも患者の生命予後に影響する。過活動型せん妄は問題行動として認知されやすいが、活動が低下する。低活動型せん妄は、症状に気づきにくいため見落とされがちで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は単一の要因で生じることは少ない。複数の要因が重なり生じるため、その要因を丁寧に検索し、対応することが基本である。原因検索と対応は、看護だけではなく、医師やリハビリを交えた多職種で進めることが効果的である。</a:t>
            </a:r>
            <a:endParaRPr kumimoji="1" lang="en-US"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259335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72399" y="4721186"/>
            <a:ext cx="5250225"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直接原因には、ほかに低酸素血症、代謝障害、電解質異常などがある。</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484509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867644" y="4721186"/>
            <a:ext cx="5061040"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せん妄への系統立てた対応として、海外のガイドラインを参考までに示す。</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ポイントとしてあげられているのは、</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１．入院・入所者に対して、基準を定めてせん妄のリスクのある人を抽出すること</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２．ハイリスクの人に対しては、予防的な対応を実施するとともに、定期的なモニタ</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a:t>
            </a:r>
            <a:r>
              <a:rPr kumimoji="1" lang="ja-JP" altLang="en-US" dirty="0" smtClean="0">
                <a:latin typeface="Meiryo UI" panose="020B0604030504040204" pitchFamily="50" charset="-128"/>
                <a:ea typeface="Meiryo UI" panose="020B0604030504040204" pitchFamily="50" charset="-128"/>
              </a:rPr>
              <a:t>リングを</a:t>
            </a:r>
            <a:r>
              <a:rPr lang="ja-JP" altLang="en-US" dirty="0" smtClean="0">
                <a:latin typeface="Meiryo UI" panose="020B0604030504040204" pitchFamily="50" charset="-128"/>
                <a:ea typeface="Meiryo UI" panose="020B0604030504040204" pitchFamily="50" charset="-128"/>
              </a:rPr>
              <a:t>行い</a:t>
            </a:r>
            <a:r>
              <a:rPr kumimoji="1" lang="ja-JP" altLang="en-US" dirty="0" smtClean="0">
                <a:latin typeface="Meiryo UI" panose="020B0604030504040204" pitchFamily="50" charset="-128"/>
                <a:ea typeface="Meiryo UI" panose="020B0604030504040204" pitchFamily="50" charset="-128"/>
              </a:rPr>
              <a:t>、早期発見に努めること</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である。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318018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dirty="0"/>
          </a:p>
        </p:txBody>
      </p:sp>
    </p:spTree>
    <p:extLst>
      <p:ext uri="{BB962C8B-B14F-4D97-AF65-F5344CB8AC3E}">
        <p14:creationId xmlns:p14="http://schemas.microsoft.com/office/powerpoint/2010/main" val="6054095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dirty="0"/>
          </a:p>
        </p:txBody>
      </p:sp>
    </p:spTree>
    <p:extLst>
      <p:ext uri="{BB962C8B-B14F-4D97-AF65-F5344CB8AC3E}">
        <p14:creationId xmlns:p14="http://schemas.microsoft.com/office/powerpoint/2010/main" val="23509433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699" name="Rectangle 3"/>
          <p:cNvSpPr>
            <a:spLocks noGrp="1" noChangeArrowheads="1"/>
          </p:cNvSpPr>
          <p:nvPr>
            <p:ph type="body" idx="1"/>
          </p:nvPr>
        </p:nvSpPr>
        <p:spPr bwMode="auto">
          <a:xfrm>
            <a:off x="855901" y="4721186"/>
            <a:ext cx="5114534" cy="4472702"/>
          </a:xfrm>
          <a:noFill/>
        </p:spPr>
        <p:txBody>
          <a:bodyPr wrap="square" numCol="1" anchor="t" anchorCtr="0" compatLnSpc="1">
            <a:prstTxWarp prst="textNoShape">
              <a:avLst/>
            </a:prstTxWarp>
          </a:bodyPr>
          <a:lstStyle/>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せん妄を発症した場合の対応について示す。</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せん妄を発症した場合には、原因を検索し、要因の除去を進める。</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要因の中には、対応可能な要因（たとえば、脱水、感染）と、対応が困難な要因（たとえば、転移性脳腫瘍など）がある。</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対応できる要因と対応が困難な要因を抽出し、対応可能な要因に対して、チームでアプローチをおこなう。</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endParaRPr lang="ja-JP"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03337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8" name="Rectangle 2"/>
          <p:cNvSpPr>
            <a:spLocks noGrp="1" noRot="1" noChangeAspect="1" noChangeArrowheads="1" noTextEdit="1"/>
          </p:cNvSpPr>
          <p:nvPr>
            <p:ph type="sldImg"/>
          </p:nvPr>
        </p:nvSpPr>
        <p:spPr>
          <a:ln/>
        </p:spPr>
      </p:sp>
      <p:sp>
        <p:nvSpPr>
          <p:cNvPr id="77829" name="Rectangle 3"/>
          <p:cNvSpPr>
            <a:spLocks noGrp="1" noChangeArrowheads="1"/>
          </p:cNvSpPr>
          <p:nvPr>
            <p:ph type="body" idx="1"/>
          </p:nvPr>
        </p:nvSpPr>
        <p:spPr>
          <a:noFill/>
        </p:spPr>
        <p:txBody>
          <a:bodyPr lIns="99810" tIns="49918" rIns="99810" bIns="49918"/>
          <a:lstStyle/>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せん妄を早期に発見するためには、医療者の積極的な評価と対応が求められる。</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特に注意をしたいのは、注意力の低下である。</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rPr>
              <a:t>CAM</a:t>
            </a:r>
            <a:r>
              <a:rPr lang="ja-JP" altLang="en-US" dirty="0" smtClean="0">
                <a:latin typeface="Meiryo UI" panose="020B0604030504040204" pitchFamily="50" charset="-128"/>
                <a:ea typeface="Meiryo UI" panose="020B0604030504040204" pitchFamily="50" charset="-128"/>
              </a:rPr>
              <a:t>でも取り上げられているように、せん妄の症状の中で、ほぼ確実に出現する症状である。</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見当識や精神病症状（幻視、妄想）などよりも、確実に出現することから症状評価を臨床でトレーニングをし、チームで共有をする。</a:t>
            </a:r>
            <a:endParaRPr lang="en-US"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956257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897652" y="4721186"/>
            <a:ext cx="5051907"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せん妄への対応をまとめる。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せん妄への対応の基本は、「意識障害への対応」であり、原因となった身体疾患への治療である。（決して、鎮静ではない）</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593437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入院中の場合は、せん妄への対応とともに、安全面にも注意を払う</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特に、転倒・転落、ルートトラブルは強く関連している。不要なルートを外すとともに、夜間の点滴を可能であれば止める、などをおこなう。</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kumimoji="1" lang="en-US"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406271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せん妄は、家族の苦痛とも関連するため、家族に対しても説明を進めることが望ましい。</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せん妄を見ると、家族は認知症になった、精神病になったと受け止めがちである。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認知症とせん妄は異なること、せん妄は身体的な要因で生じうるものであること、身体治療を進めることで症状の改善が可能であることを説明する。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あわせて、接し方についてふれる。特に見当識の障害等は、無理に修正をする必要のないこと、家族がそばにいるだけでも本人は安心し、見当識の回復につながることを伝える。</a:t>
            </a:r>
            <a:endParaRPr kumimoji="1" lang="en-US"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272094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スライド イメージ プレースホルダ 1"/>
          <p:cNvSpPr>
            <a:spLocks noGrp="1" noRot="1" noChangeAspect="1" noTextEdit="1"/>
          </p:cNvSpPr>
          <p:nvPr>
            <p:ph type="sldImg"/>
          </p:nvPr>
        </p:nvSpPr>
        <p:spPr>
          <a:ln/>
        </p:spPr>
      </p:sp>
      <p:sp>
        <p:nvSpPr>
          <p:cNvPr id="119811" name="ノート プレースホルダ 2"/>
          <p:cNvSpPr>
            <a:spLocks noGrp="1"/>
          </p:cNvSpPr>
          <p:nvPr>
            <p:ph type="body" idx="1"/>
          </p:nvPr>
        </p:nvSpPr>
        <p:spPr>
          <a:noFill/>
          <a:ln/>
        </p:spPr>
        <p:txBody>
          <a:bodyPr/>
          <a:lstStyle/>
          <a:p>
            <a:pPr>
              <a:lnSpc>
                <a:spcPts val="2029"/>
              </a:lnSpc>
              <a:spcBef>
                <a:spcPts val="0"/>
              </a:spcBef>
            </a:pPr>
            <a:r>
              <a:rPr lang="ja-JP" altLang="en-US" dirty="0" smtClean="0">
                <a:latin typeface="Meiryo UI" panose="020B0604030504040204" pitchFamily="50" charset="-128"/>
                <a:ea typeface="Meiryo UI" panose="020B0604030504040204" pitchFamily="50" charset="-128"/>
              </a:rPr>
              <a:t>  認知症とせん妄、どちらも注意力の障害のある人への接し方を工夫する点で共通。</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lang="ja-JP" altLang="en-US" dirty="0" smtClean="0">
                <a:latin typeface="Meiryo UI" panose="020B0604030504040204" pitchFamily="50" charset="-128"/>
                <a:ea typeface="Meiryo UI" panose="020B0604030504040204" pitchFamily="50" charset="-128"/>
              </a:rPr>
              <a:t>  認知症でのコミュニケーションについて説明があれば、ここでは触れなくてもよい。</a:t>
            </a:r>
            <a:endParaRPr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lang="ja-JP" altLang="en-US"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867828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2"/>
          <p:cNvSpPr>
            <a:spLocks noGrp="1" noRot="1" noChangeAspect="1" noChangeArrowheads="1" noTextEdit="1"/>
          </p:cNvSpPr>
          <p:nvPr>
            <p:ph type="sldImg"/>
          </p:nvPr>
        </p:nvSpPr>
        <p:spPr>
          <a:xfrm>
            <a:off x="917575" y="742950"/>
            <a:ext cx="4973638" cy="3730625"/>
          </a:xfrm>
          <a:ln/>
        </p:spPr>
      </p:sp>
      <p:sp>
        <p:nvSpPr>
          <p:cNvPr id="82948" name="Rectangle 3"/>
          <p:cNvSpPr>
            <a:spLocks noGrp="1" noChangeArrowheads="1"/>
          </p:cNvSpPr>
          <p:nvPr>
            <p:ph type="body" idx="1"/>
          </p:nvPr>
        </p:nvSpPr>
        <p:spPr>
          <a:xfrm>
            <a:off x="907628" y="4721186"/>
            <a:ext cx="4991946" cy="4474428"/>
          </a:xfrm>
          <a:noFill/>
          <a:ln/>
        </p:spPr>
        <p:txBody>
          <a:bodyPr/>
          <a:lstStyle/>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せん妄が引き起こす問題について</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・医療管理上の問題：　転倒、転落、ルートトラブルとの関連</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・家族とのコミュニケーションの阻害</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・意思決定能力の低下、喪失と、治療方針決定の遅れ</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・結果として、患者の意向に沿った治療を提供できない、対応の負担による</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a:latin typeface="Meiryo UI" panose="020B0604030504040204" pitchFamily="50" charset="-128"/>
                <a:ea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rPr>
              <a:t>     医療スタッフの疲弊</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・入院期間の長期化（米国では</a:t>
            </a:r>
            <a:r>
              <a:rPr lang="en-US" altLang="ja-JP" dirty="0" smtClean="0">
                <a:latin typeface="Meiryo UI" panose="020B0604030504040204" pitchFamily="50" charset="-128"/>
                <a:ea typeface="Meiryo UI" panose="020B0604030504040204" pitchFamily="50" charset="-128"/>
              </a:rPr>
              <a:t>8000</a:t>
            </a:r>
            <a:r>
              <a:rPr lang="ja-JP" altLang="en-US" dirty="0" smtClean="0">
                <a:latin typeface="Meiryo UI" panose="020B0604030504040204" pitchFamily="50" charset="-128"/>
                <a:ea typeface="Meiryo UI" panose="020B0604030504040204" pitchFamily="50" charset="-128"/>
              </a:rPr>
              <a:t>ドル程度の負担増加）</a:t>
            </a:r>
            <a:endParaRPr lang="en-US" altLang="ja-JP" dirty="0" smtClean="0">
              <a:latin typeface="Meiryo UI" panose="020B0604030504040204" pitchFamily="50" charset="-128"/>
              <a:ea typeface="Meiryo UI" panose="020B0604030504040204" pitchFamily="50" charset="-128"/>
            </a:endParaRP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が指摘されている。</a:t>
            </a:r>
            <a:endParaRPr lang="en-US"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754171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824587" y="4721186"/>
            <a:ext cx="5301892"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せん妄に対しては、標準的な治療として抗精神病薬が用いられる。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（この点で、認知症と異なることは確認をする）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抗精神病薬はどの薬剤でも治療効果はほぼ同等であるが、最近は、有害事象であるパーキンソン症状を避ける意味合いで、非定型抗精神病薬が標準になりつつある。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少なくとも、各施設内で初期対応で用いられる薬剤について、どのようなものがあるかを</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確認し、意識を統一させておきたい。</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0393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805975" y="4742328"/>
            <a:ext cx="5143584"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せん妄に関しては、集中治療領域を中心に、そのとらえ方が変化してきている。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大きくは、せん妄が身体的問題により生じた「意識障害」として再認識されてきている点である。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つまり、問題行動として、問題行動への対処（抑制、鎮静）のみ考えるのではなく、</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全身状態悪化の想起サインとしてとらえ、原因の探索と治療につなげることが意識されてきている。</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49267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2"/>
          <p:cNvSpPr>
            <a:spLocks noGrp="1" noRot="1" noChangeAspect="1" noChangeArrowheads="1" noTextEdit="1"/>
          </p:cNvSpPr>
          <p:nvPr>
            <p:ph type="sldImg"/>
          </p:nvPr>
        </p:nvSpPr>
        <p:spPr>
          <a:xfrm>
            <a:off x="917575" y="742950"/>
            <a:ext cx="4973638" cy="3730625"/>
          </a:xfrm>
          <a:ln/>
        </p:spPr>
      </p:sp>
      <p:sp>
        <p:nvSpPr>
          <p:cNvPr id="83972" name="Rectangle 3"/>
          <p:cNvSpPr>
            <a:spLocks noGrp="1" noChangeArrowheads="1"/>
          </p:cNvSpPr>
          <p:nvPr>
            <p:ph type="body" idx="1"/>
          </p:nvPr>
        </p:nvSpPr>
        <p:spPr>
          <a:xfrm>
            <a:off x="907628" y="4721186"/>
            <a:ext cx="4991946" cy="4474428"/>
          </a:xfrm>
          <a:noFill/>
          <a:ln/>
        </p:spPr>
        <p:txBody>
          <a:bodyPr/>
          <a:lstStyle/>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入院中のがん患者を対象として、せん妄を記憶している割合、苦痛の程度、およびせん妄が患者の家族や看護師に与える影響を検討した報告。</a:t>
            </a: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せん妄から回復しせん妄の体験を記憶していた患者さんは</a:t>
            </a:r>
            <a:r>
              <a:rPr lang="en-US" altLang="ja-JP" dirty="0" smtClean="0">
                <a:latin typeface="Meiryo UI" panose="020B0604030504040204" pitchFamily="50" charset="-128"/>
                <a:ea typeface="Meiryo UI" panose="020B0604030504040204" pitchFamily="50" charset="-128"/>
              </a:rPr>
              <a:t>54</a:t>
            </a:r>
            <a:r>
              <a:rPr lang="ja-JP" altLang="en-US" dirty="0" smtClean="0">
                <a:latin typeface="Meiryo UI" panose="020B0604030504040204" pitchFamily="50" charset="-128"/>
                <a:ea typeface="Meiryo UI" panose="020B0604030504040204" pitchFamily="50" charset="-128"/>
              </a:rPr>
              <a:t>人で回復</a:t>
            </a:r>
            <a:r>
              <a:rPr lang="ja-JP" altLang="en-US" dirty="0" err="1" smtClean="0">
                <a:latin typeface="Meiryo UI" panose="020B0604030504040204" pitchFamily="50" charset="-128"/>
                <a:ea typeface="Meiryo UI" panose="020B0604030504040204" pitchFamily="50" charset="-128"/>
              </a:rPr>
              <a:t>したせん</a:t>
            </a:r>
            <a:r>
              <a:rPr lang="ja-JP" altLang="en-US" dirty="0" smtClean="0">
                <a:latin typeface="Meiryo UI" panose="020B0604030504040204" pitchFamily="50" charset="-128"/>
                <a:ea typeface="Meiryo UI" panose="020B0604030504040204" pitchFamily="50" charset="-128"/>
              </a:rPr>
              <a:t>妄患者のうち約半数でした。家族</a:t>
            </a:r>
            <a:r>
              <a:rPr lang="en-US" altLang="ja-JP" dirty="0" smtClean="0">
                <a:latin typeface="Meiryo UI" panose="020B0604030504040204" pitchFamily="50" charset="-128"/>
                <a:ea typeface="Meiryo UI" panose="020B0604030504040204" pitchFamily="50" charset="-128"/>
              </a:rPr>
              <a:t>75</a:t>
            </a:r>
            <a:r>
              <a:rPr lang="ja-JP" altLang="en-US" dirty="0" smtClean="0">
                <a:latin typeface="Meiryo UI" panose="020B0604030504040204" pitchFamily="50" charset="-128"/>
                <a:ea typeface="Meiryo UI" panose="020B0604030504040204" pitchFamily="50" charset="-128"/>
              </a:rPr>
              <a:t>名、看護師</a:t>
            </a:r>
            <a:r>
              <a:rPr lang="en-US" altLang="ja-JP" dirty="0" smtClean="0">
                <a:latin typeface="Meiryo UI" panose="020B0604030504040204" pitchFamily="50" charset="-128"/>
                <a:ea typeface="Meiryo UI" panose="020B0604030504040204" pitchFamily="50" charset="-128"/>
              </a:rPr>
              <a:t>101</a:t>
            </a:r>
            <a:r>
              <a:rPr lang="ja-JP" altLang="en-US" dirty="0" smtClean="0">
                <a:latin typeface="Meiryo UI" panose="020B0604030504040204" pitchFamily="50" charset="-128"/>
                <a:ea typeface="Meiryo UI" panose="020B0604030504040204" pitchFamily="50" charset="-128"/>
              </a:rPr>
              <a:t>名に苦痛を０から</a:t>
            </a:r>
            <a:r>
              <a:rPr lang="en-US" altLang="ja-JP" dirty="0" smtClean="0">
                <a:latin typeface="Meiryo UI" panose="020B0604030504040204" pitchFamily="50" charset="-128"/>
                <a:ea typeface="Meiryo UI" panose="020B0604030504040204" pitchFamily="50" charset="-128"/>
              </a:rPr>
              <a:t>4</a:t>
            </a:r>
            <a:r>
              <a:rPr lang="ja-JP" altLang="en-US" dirty="0" smtClean="0">
                <a:latin typeface="Meiryo UI" panose="020B0604030504040204" pitchFamily="50" charset="-128"/>
                <a:ea typeface="Meiryo UI" panose="020B0604030504040204" pitchFamily="50" charset="-128"/>
              </a:rPr>
              <a:t>点で評価してもらった結果、非常につらいと</a:t>
            </a:r>
            <a:r>
              <a:rPr lang="en-US" altLang="ja-JP" dirty="0" smtClean="0">
                <a:latin typeface="Meiryo UI" panose="020B0604030504040204" pitchFamily="50" charset="-128"/>
                <a:ea typeface="Meiryo UI" panose="020B0604030504040204" pitchFamily="50" charset="-128"/>
              </a:rPr>
              <a:t>4</a:t>
            </a:r>
            <a:r>
              <a:rPr lang="ja-JP" altLang="en-US" dirty="0" smtClean="0">
                <a:latin typeface="Meiryo UI" panose="020B0604030504040204" pitchFamily="50" charset="-128"/>
                <a:ea typeface="Meiryo UI" panose="020B0604030504040204" pitchFamily="50" charset="-128"/>
              </a:rPr>
              <a:t>点をつけた割合が、患者自身</a:t>
            </a:r>
            <a:r>
              <a:rPr lang="en-US" altLang="ja-JP" dirty="0" smtClean="0">
                <a:latin typeface="Meiryo UI" panose="020B0604030504040204" pitchFamily="50" charset="-128"/>
                <a:ea typeface="Meiryo UI" panose="020B0604030504040204" pitchFamily="50" charset="-128"/>
              </a:rPr>
              <a:t>80</a:t>
            </a:r>
            <a:r>
              <a:rPr lang="ja-JP" altLang="en-US" dirty="0" smtClean="0">
                <a:latin typeface="Meiryo UI" panose="020B0604030504040204" pitchFamily="50" charset="-128"/>
                <a:ea typeface="Meiryo UI" panose="020B0604030504040204" pitchFamily="50" charset="-128"/>
              </a:rPr>
              <a:t>％、家族</a:t>
            </a:r>
            <a:r>
              <a:rPr lang="en-US" altLang="ja-JP" dirty="0" smtClean="0">
                <a:latin typeface="Meiryo UI" panose="020B0604030504040204" pitchFamily="50" charset="-128"/>
                <a:ea typeface="Meiryo UI" panose="020B0604030504040204" pitchFamily="50" charset="-128"/>
              </a:rPr>
              <a:t>76</a:t>
            </a:r>
            <a:r>
              <a:rPr lang="ja-JP" altLang="en-US" dirty="0" smtClean="0">
                <a:latin typeface="Meiryo UI" panose="020B0604030504040204" pitchFamily="50" charset="-128"/>
                <a:ea typeface="Meiryo UI" panose="020B0604030504040204" pitchFamily="50" charset="-128"/>
              </a:rPr>
              <a:t>％、看護師</a:t>
            </a:r>
            <a:r>
              <a:rPr lang="en-US" altLang="ja-JP" dirty="0" smtClean="0">
                <a:latin typeface="Meiryo UI" panose="020B0604030504040204" pitchFamily="50" charset="-128"/>
                <a:ea typeface="Meiryo UI" panose="020B0604030504040204" pitchFamily="50" charset="-128"/>
              </a:rPr>
              <a:t>73</a:t>
            </a:r>
            <a:r>
              <a:rPr lang="ja-JP" altLang="en-US" dirty="0" smtClean="0">
                <a:latin typeface="Meiryo UI" panose="020B0604030504040204" pitchFamily="50" charset="-128"/>
                <a:ea typeface="Meiryo UI" panose="020B0604030504040204" pitchFamily="50" charset="-128"/>
              </a:rPr>
              <a:t>％といずれも高い割合で強い苦痛を感じていることがわかる。</a:t>
            </a: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これは平均値ですが、苦痛の程度は家族でもっとも高い。苦痛の予測因子となっているものは、患者の苦痛には妄想の存在、家族の苦痛には患者の</a:t>
            </a:r>
            <a:r>
              <a:rPr lang="en-US" altLang="ja-JP" dirty="0" smtClean="0">
                <a:latin typeface="Meiryo UI" panose="020B0604030504040204" pitchFamily="50" charset="-128"/>
                <a:ea typeface="Meiryo UI" panose="020B0604030504040204" pitchFamily="50" charset="-128"/>
              </a:rPr>
              <a:t>PS</a:t>
            </a:r>
            <a:r>
              <a:rPr lang="ja-JP" altLang="en-US" dirty="0" err="1" smtClean="0">
                <a:latin typeface="Meiryo UI" panose="020B0604030504040204" pitchFamily="50" charset="-128"/>
                <a:ea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rPr>
              <a:t>看護師の苦痛には患者のせん妄の重症度と幻覚の存在だった。</a:t>
            </a:r>
          </a:p>
          <a:p>
            <a:pPr eaLnBrk="1" hangingPunct="1">
              <a:lnSpc>
                <a:spcPts val="2029"/>
              </a:lnSpc>
              <a:spcBef>
                <a:spcPts val="0"/>
              </a:spcBef>
            </a:pPr>
            <a:r>
              <a:rPr lang="ja-JP" altLang="en-US" dirty="0" smtClean="0">
                <a:latin typeface="Meiryo UI" panose="020B0604030504040204" pitchFamily="50" charset="-128"/>
                <a:ea typeface="Meiryo UI" panose="020B0604030504040204" pitchFamily="50" charset="-128"/>
              </a:rPr>
              <a:t>  このようにせん妄は意識障害であるものの患者さん自身の苦痛につながるものであること、また関わっている家族、看護師さんにとっても強い苦痛を与える疾患であることがわかる。</a:t>
            </a:r>
          </a:p>
        </p:txBody>
      </p:sp>
    </p:spTree>
    <p:extLst>
      <p:ext uri="{BB962C8B-B14F-4D97-AF65-F5344CB8AC3E}">
        <p14:creationId xmlns:p14="http://schemas.microsoft.com/office/powerpoint/2010/main" val="4018765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スライド イメージ プレースホルダ 1"/>
          <p:cNvSpPr>
            <a:spLocks noGrp="1" noRot="1" noChangeAspect="1" noTextEdit="1"/>
          </p:cNvSpPr>
          <p:nvPr>
            <p:ph type="sldImg"/>
          </p:nvPr>
        </p:nvSpPr>
        <p:spPr>
          <a:ln/>
        </p:spPr>
      </p:sp>
      <p:sp>
        <p:nvSpPr>
          <p:cNvPr id="88067" name="ノート プレースホルダ 2"/>
          <p:cNvSpPr>
            <a:spLocks noGrp="1"/>
          </p:cNvSpPr>
          <p:nvPr>
            <p:ph type="body" idx="1"/>
          </p:nvPr>
        </p:nvSpPr>
        <p:spPr>
          <a:noFill/>
          <a:ln/>
        </p:spPr>
        <p:txBody>
          <a:bodyPr/>
          <a:lstStyle/>
          <a:p>
            <a:pPr>
              <a:lnSpc>
                <a:spcPts val="2029"/>
              </a:lnSpc>
            </a:pPr>
            <a:endParaRPr lang="ja-JP" altLang="en-US"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81434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29"/>
              </a:lnSpc>
            </a:pPr>
            <a:endParaRPr kumimoji="1" lang="ja-JP" altLang="en-US" dirty="0"/>
          </a:p>
        </p:txBody>
      </p:sp>
    </p:spTree>
    <p:extLst>
      <p:ext uri="{BB962C8B-B14F-4D97-AF65-F5344CB8AC3E}">
        <p14:creationId xmlns:p14="http://schemas.microsoft.com/office/powerpoint/2010/main" val="34398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887215" y="4721186"/>
            <a:ext cx="5020593" cy="4472702"/>
          </a:xfrm>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せん妄の診断基準</a:t>
            </a:r>
            <a:r>
              <a:rPr kumimoji="1" lang="en-US" altLang="ja-JP" dirty="0" smtClean="0">
                <a:latin typeface="Meiryo UI" panose="020B0604030504040204" pitchFamily="50" charset="-128"/>
                <a:ea typeface="Meiryo UI" panose="020B0604030504040204" pitchFamily="50" charset="-128"/>
              </a:rPr>
              <a:t>(DSM-5)</a:t>
            </a:r>
            <a:r>
              <a:rPr kumimoji="1" lang="ja-JP" altLang="en-US" dirty="0" smtClean="0">
                <a:latin typeface="Meiryo UI" panose="020B0604030504040204" pitchFamily="50" charset="-128"/>
                <a:ea typeface="Meiryo UI" panose="020B0604030504040204" pitchFamily="50" charset="-128"/>
              </a:rPr>
              <a:t>を示す。</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このスライドは、特に覚える必要はないが、せん妄の臨床上の確認に簡略化して用いてもよい。</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14964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スライド イメージ プレースホルダ 1"/>
          <p:cNvSpPr>
            <a:spLocks noGrp="1" noRot="1" noChangeAspect="1" noTextEdit="1"/>
          </p:cNvSpPr>
          <p:nvPr>
            <p:ph type="sldImg"/>
          </p:nvPr>
        </p:nvSpPr>
        <p:spPr>
          <a:ln/>
        </p:spPr>
      </p:sp>
      <p:sp>
        <p:nvSpPr>
          <p:cNvPr id="93187" name="ノート プレースホルダ 2"/>
          <p:cNvSpPr>
            <a:spLocks noGrp="1"/>
          </p:cNvSpPr>
          <p:nvPr>
            <p:ph type="body" idx="1"/>
          </p:nvPr>
        </p:nvSpPr>
        <p:spPr>
          <a:xfrm>
            <a:off x="835025" y="4721186"/>
            <a:ext cx="5250225" cy="4472702"/>
          </a:xfrm>
          <a:noFill/>
          <a:ln/>
        </p:spPr>
        <p:txBody>
          <a:bodyPr/>
          <a:lstStyle/>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せん妄の中核症状は、注意障害と睡眠覚醒リズムの障害である。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軽度の場合は、本人の自覚症状を尋ねることで、微細なサインをとらえることができる。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中等度に達すると、客観的な症状として気づかれるようになる。</a:t>
            </a:r>
            <a:endParaRPr kumimoji="1" lang="en-US" altLang="ja-JP" dirty="0" smtClean="0">
              <a:latin typeface="Meiryo UI" panose="020B0604030504040204" pitchFamily="50" charset="-128"/>
              <a:ea typeface="Meiryo UI" panose="020B0604030504040204" pitchFamily="50" charset="-128"/>
            </a:endParaRPr>
          </a:p>
          <a:p>
            <a:pPr>
              <a:lnSpc>
                <a:spcPts val="2029"/>
              </a:lnSpc>
              <a:spcBef>
                <a:spcPts val="0"/>
              </a:spcBef>
            </a:pPr>
            <a:r>
              <a:rPr kumimoji="1" lang="ja-JP" altLang="en-US" dirty="0" smtClean="0">
                <a:latin typeface="Meiryo UI" panose="020B0604030504040204" pitchFamily="50" charset="-128"/>
                <a:ea typeface="Meiryo UI" panose="020B0604030504040204" pitchFamily="50" charset="-128"/>
              </a:rPr>
              <a:t>  せん妄の症状は、注意の障害であり、それが忘れっぽい、情動の変化などさまざまな形にかえて現れる。そのため、医療者は「せん妄」を念頭にアセスメントする必要がある。</a:t>
            </a:r>
          </a:p>
          <a:p>
            <a:pPr>
              <a:lnSpc>
                <a:spcPts val="2029"/>
              </a:lnSpc>
              <a:spcBef>
                <a:spcPts val="0"/>
              </a:spcBef>
            </a:pPr>
            <a:endParaRPr lang="en-US" altLang="ja-JP"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12212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94210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67175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3295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4686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23353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629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38608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8396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6956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00803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D4D0A4B-754B-4E45-A80D-38E430DFF7B0}" type="datetimeFigureOut">
              <a:rPr lang="ja-JP" altLang="en-US" smtClean="0">
                <a:solidFill>
                  <a:prstClr val="black">
                    <a:tint val="75000"/>
                  </a:prstClr>
                </a:solidFill>
              </a:rPr>
              <a:pPr/>
              <a:t>2016/12/6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059D231D-6225-4657-BDF7-F5180E354965}"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56462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1D4D0A4B-754B-4E45-A80D-38E430DFF7B0}" type="datetimeFigureOut">
              <a:rPr lang="ja-JP" altLang="en-US" smtClean="0">
                <a:solidFill>
                  <a:prstClr val="black">
                    <a:tint val="75000"/>
                  </a:prstClr>
                </a:solidFill>
                <a:latin typeface="Calibri"/>
                <a:ea typeface="ＭＳ Ｐゴシック"/>
              </a:rPr>
              <a:pPr fontAlgn="auto">
                <a:spcBef>
                  <a:spcPts val="0"/>
                </a:spcBef>
                <a:spcAft>
                  <a:spcPts val="0"/>
                </a:spcAft>
              </a:pPr>
              <a:t>2016/12/6</a:t>
            </a:fld>
            <a:endParaRPr lang="ja-JP" altLang="en-US">
              <a:solidFill>
                <a:prstClr val="black">
                  <a:tint val="75000"/>
                </a:prstClr>
              </a:solidFill>
              <a:latin typeface="Calibri"/>
              <a:ea typeface="ＭＳ Ｐゴシック"/>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59D231D-6225-4657-BDF7-F5180E354965}" type="slidenum">
              <a:rPr lang="ja-JP" altLang="en-US" smtClean="0">
                <a:solidFill>
                  <a:prstClr val="black">
                    <a:tint val="75000"/>
                  </a:prstClr>
                </a:solidFill>
                <a:latin typeface="Calibri"/>
                <a:ea typeface="ＭＳ Ｐゴシック"/>
              </a:rPr>
              <a:pPr fontAlgn="auto">
                <a:spcBef>
                  <a:spcPts val="0"/>
                </a:spcBef>
                <a:spcAft>
                  <a:spcPts val="0"/>
                </a:spcAft>
              </a:pPr>
              <a:t>‹#›</a:t>
            </a:fld>
            <a:endParaRPr lang="ja-JP" altLang="en-US">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2374932612"/>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813302" y="747351"/>
            <a:ext cx="6357763" cy="54390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936" tIns="41468" rIns="82936" bIns="41468" anchor="b">
            <a:spAutoFit/>
          </a:bodyPr>
          <a:lstStyle>
            <a:lvl1pPr defTabSz="908050" eaLnBrk="0" hangingPunct="0">
              <a:defRPr kumimoji="1" sz="3600">
                <a:solidFill>
                  <a:schemeClr val="tx1"/>
                </a:solidFill>
                <a:latin typeface="Arial" pitchFamily="34" charset="0"/>
                <a:ea typeface="ＭＳ Ｐゴシック" pitchFamily="50" charset="-128"/>
              </a:defRPr>
            </a:lvl1pPr>
            <a:lvl2pPr marL="742950" indent="-285750" defTabSz="908050" eaLnBrk="0" hangingPunct="0">
              <a:defRPr kumimoji="1" sz="3600">
                <a:solidFill>
                  <a:schemeClr val="tx1"/>
                </a:solidFill>
                <a:latin typeface="Arial" pitchFamily="34" charset="0"/>
                <a:ea typeface="ＭＳ Ｐゴシック" pitchFamily="50" charset="-128"/>
              </a:defRPr>
            </a:lvl2pPr>
            <a:lvl3pPr marL="1143000" indent="-228600" defTabSz="908050" eaLnBrk="0" hangingPunct="0">
              <a:defRPr kumimoji="1" sz="3600">
                <a:solidFill>
                  <a:schemeClr val="tx1"/>
                </a:solidFill>
                <a:latin typeface="Arial" pitchFamily="34" charset="0"/>
                <a:ea typeface="ＭＳ Ｐゴシック" pitchFamily="50" charset="-128"/>
              </a:defRPr>
            </a:lvl3pPr>
            <a:lvl4pPr marL="1600200" indent="-228600" defTabSz="908050" eaLnBrk="0" hangingPunct="0">
              <a:defRPr kumimoji="1" sz="3600">
                <a:solidFill>
                  <a:schemeClr val="tx1"/>
                </a:solidFill>
                <a:latin typeface="Arial" pitchFamily="34" charset="0"/>
                <a:ea typeface="ＭＳ Ｐゴシック" pitchFamily="50" charset="-128"/>
              </a:defRPr>
            </a:lvl4pPr>
            <a:lvl5pPr marL="2057400" indent="-228600" defTabSz="908050" eaLnBrk="0" hangingPunct="0">
              <a:defRPr kumimoji="1" sz="3600">
                <a:solidFill>
                  <a:schemeClr val="tx1"/>
                </a:solidFill>
                <a:latin typeface="Arial" pitchFamily="34" charset="0"/>
                <a:ea typeface="ＭＳ Ｐゴシック" pitchFamily="50" charset="-128"/>
              </a:defRPr>
            </a:lvl5pPr>
            <a:lvl6pPr marL="25146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ts val="2400"/>
              </a:spcBef>
            </a:pPr>
            <a:r>
              <a:rPr lang="ja-JP" altLang="en-US"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基本知識 編</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180</a:t>
            </a:r>
            <a:r>
              <a:rPr lang="ja-JP" altLang="en-US" sz="20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800" b="1" u="sng" dirty="0" smtClean="0">
                <a:solidFill>
                  <a:srgbClr val="745995"/>
                </a:solidFill>
                <a:latin typeface="Meiryo UI" pitchFamily="50" charset="-128"/>
                <a:ea typeface="Meiryo UI" pitchFamily="50" charset="-128"/>
                <a:cs typeface="Meiryo UI" pitchFamily="50" charset="-128"/>
              </a:rPr>
              <a:t> </a:t>
            </a:r>
            <a:r>
              <a:rPr lang="en-US" altLang="ja-JP" sz="2800" b="1" u="sng" dirty="0" smtClean="0">
                <a:solidFill>
                  <a:srgbClr val="745995"/>
                </a:solidFill>
                <a:latin typeface="Trebuchet MS" panose="020B0603020202020204" pitchFamily="34" charset="0"/>
                <a:ea typeface="Meiryo UI" pitchFamily="50" charset="-128"/>
                <a:cs typeface="Meiryo UI" pitchFamily="50" charset="-128"/>
              </a:rPr>
              <a:t>2</a:t>
            </a:r>
            <a:r>
              <a:rPr lang="en-US" altLang="ja-JP" sz="2800" b="1" u="sng" dirty="0" smtClean="0">
                <a:solidFill>
                  <a:srgbClr val="745995"/>
                </a:solidFill>
                <a:latin typeface="Meiryo UI" pitchFamily="50" charset="-128"/>
                <a:ea typeface="Meiryo UI" pitchFamily="50" charset="-128"/>
                <a:cs typeface="Meiryo UI" pitchFamily="50" charset="-128"/>
              </a:rPr>
              <a:t>.</a:t>
            </a:r>
            <a:r>
              <a:rPr lang="ja-JP" altLang="en-US" sz="2800" b="1" u="sng" dirty="0" smtClean="0">
                <a:solidFill>
                  <a:srgbClr val="745995"/>
                </a:solidFill>
                <a:latin typeface="Meiryo UI" pitchFamily="50" charset="-128"/>
                <a:ea typeface="Meiryo UI" pitchFamily="50" charset="-128"/>
                <a:cs typeface="Meiryo UI" pitchFamily="50" charset="-128"/>
              </a:rPr>
              <a:t> </a:t>
            </a:r>
            <a:r>
              <a:rPr lang="ja-JP" altLang="en-US" sz="2800" b="1" i="1" u="sng" dirty="0" smtClean="0">
                <a:solidFill>
                  <a:srgbClr val="745995"/>
                </a:solidFill>
                <a:latin typeface="Meiryo UI" pitchFamily="50" charset="-128"/>
                <a:ea typeface="Meiryo UI" pitchFamily="50" charset="-128"/>
                <a:cs typeface="Meiryo UI" pitchFamily="50" charset="-128"/>
              </a:rPr>
              <a:t>対応力向上</a:t>
            </a:r>
            <a:r>
              <a:rPr lang="ja-JP" altLang="en-US" sz="2800" b="1" i="1" u="sng" dirty="0">
                <a:solidFill>
                  <a:srgbClr val="745995"/>
                </a:solidFill>
                <a:latin typeface="Meiryo UI" pitchFamily="50" charset="-128"/>
                <a:ea typeface="Meiryo UI" pitchFamily="50" charset="-128"/>
                <a:cs typeface="Meiryo UI" pitchFamily="50" charset="-128"/>
              </a:rPr>
              <a:t> </a:t>
            </a:r>
            <a:r>
              <a:rPr lang="ja-JP" altLang="en-US" sz="2800" b="1" u="sng" dirty="0" smtClean="0">
                <a:solidFill>
                  <a:srgbClr val="745995"/>
                </a:solidFill>
                <a:latin typeface="Meiryo UI" pitchFamily="50" charset="-128"/>
                <a:ea typeface="Meiryo UI" pitchFamily="50" charset="-128"/>
                <a:cs typeface="Meiryo UI" pitchFamily="50" charset="-128"/>
              </a:rPr>
              <a:t>編（</a:t>
            </a:r>
            <a:r>
              <a:rPr lang="en-US" altLang="ja-JP" sz="2800" b="1" u="sng" dirty="0" smtClean="0">
                <a:solidFill>
                  <a:srgbClr val="745995"/>
                </a:solidFill>
                <a:latin typeface="Trebuchet MS" panose="020B0603020202020204" pitchFamily="34" charset="0"/>
                <a:ea typeface="Meiryo UI" pitchFamily="50" charset="-128"/>
                <a:cs typeface="Meiryo UI" pitchFamily="50" charset="-128"/>
              </a:rPr>
              <a:t>480</a:t>
            </a:r>
            <a:r>
              <a:rPr lang="ja-JP" altLang="en-US" sz="2400" b="1" u="sng" dirty="0" smtClean="0">
                <a:solidFill>
                  <a:srgbClr val="745995"/>
                </a:solidFill>
                <a:latin typeface="Meiryo UI" pitchFamily="50" charset="-128"/>
                <a:ea typeface="Meiryo UI" pitchFamily="50" charset="-128"/>
                <a:cs typeface="Meiryo UI" pitchFamily="50" charset="-128"/>
              </a:rPr>
              <a:t>分</a:t>
            </a:r>
            <a:r>
              <a:rPr lang="ja-JP" altLang="en-US" sz="2800" b="1" u="sng" dirty="0" smtClean="0">
                <a:solidFill>
                  <a:srgbClr val="745995"/>
                </a:solidFill>
                <a:latin typeface="Meiryo UI" pitchFamily="50" charset="-128"/>
                <a:ea typeface="Meiryo UI" pitchFamily="50" charset="-128"/>
                <a:cs typeface="Meiryo UI" pitchFamily="50" charset="-128"/>
              </a:rPr>
              <a:t>）</a:t>
            </a:r>
            <a:endParaRPr lang="en-US" altLang="ja-JP" sz="2800" b="1" u="sng" dirty="0" smtClean="0">
              <a:solidFill>
                <a:srgbClr val="745995"/>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認知症</a:t>
            </a:r>
            <a:endPar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endParaRPr>
          </a:p>
          <a:p>
            <a:pPr eaLnBrk="1" hangingPunct="1">
              <a:spcBef>
                <a:spcPts val="1200"/>
              </a:spcBef>
              <a:spcAft>
                <a:spcPts val="600"/>
              </a:spcAft>
            </a:pPr>
            <a:r>
              <a:rPr lang="ja-JP" altLang="en-US" sz="2800" b="1" dirty="0">
                <a:solidFill>
                  <a:srgbClr val="745995"/>
                </a:solidFill>
                <a:latin typeface="Meiryo UI" pitchFamily="50" charset="-128"/>
                <a:ea typeface="Meiryo UI" pitchFamily="50" charset="-128"/>
                <a:cs typeface="Meiryo UI" pitchFamily="50" charset="-128"/>
              </a:rPr>
              <a:t> </a:t>
            </a:r>
            <a:r>
              <a:rPr lang="ja-JP" altLang="en-US" sz="2800" b="1" dirty="0" smtClean="0">
                <a:solidFill>
                  <a:srgbClr val="745995"/>
                </a:solidFill>
                <a:latin typeface="Meiryo UI" pitchFamily="50" charset="-128"/>
                <a:ea typeface="Meiryo UI" pitchFamily="50" charset="-128"/>
                <a:cs typeface="Meiryo UI" pitchFamily="50" charset="-128"/>
              </a:rPr>
              <a:t>  </a:t>
            </a:r>
            <a:r>
              <a:rPr lang="en-US" altLang="ja-JP" sz="2800" b="1" dirty="0" smtClean="0">
                <a:solidFill>
                  <a:srgbClr val="745995"/>
                </a:solidFill>
                <a:latin typeface="Meiryo UI" pitchFamily="50" charset="-128"/>
                <a:ea typeface="Meiryo UI" pitchFamily="50" charset="-128"/>
                <a:cs typeface="Meiryo UI" pitchFamily="50" charset="-128"/>
              </a:rPr>
              <a:t>(</a:t>
            </a:r>
            <a:r>
              <a:rPr lang="en-US" altLang="ja-JP" sz="2800" b="1" dirty="0" smtClean="0">
                <a:solidFill>
                  <a:srgbClr val="745995"/>
                </a:solidFill>
                <a:latin typeface="Trebuchet MS" panose="020B0603020202020204" pitchFamily="34" charset="0"/>
                <a:ea typeface="Meiryo UI" pitchFamily="50" charset="-128"/>
                <a:cs typeface="Meiryo UI" pitchFamily="50" charset="-128"/>
              </a:rPr>
              <a:t>2</a:t>
            </a:r>
            <a:r>
              <a:rPr lang="en-US" altLang="ja-JP" sz="2800" b="1" dirty="0" smtClean="0">
                <a:solidFill>
                  <a:srgbClr val="745995"/>
                </a:solidFill>
                <a:latin typeface="Meiryo UI" pitchFamily="50" charset="-128"/>
                <a:ea typeface="Meiryo UI" pitchFamily="50" charset="-128"/>
                <a:cs typeface="Meiryo UI" pitchFamily="50" charset="-128"/>
              </a:rPr>
              <a:t>)</a:t>
            </a:r>
            <a:r>
              <a:rPr lang="ja-JP" altLang="en-US" sz="2800" b="1" dirty="0" smtClean="0">
                <a:solidFill>
                  <a:srgbClr val="745995"/>
                </a:solidFill>
                <a:latin typeface="Meiryo UI" pitchFamily="50" charset="-128"/>
                <a:ea typeface="Meiryo UI" pitchFamily="50" charset="-128"/>
                <a:cs typeface="Meiryo UI" pitchFamily="50" charset="-128"/>
              </a:rPr>
              <a:t> せん妄</a:t>
            </a:r>
            <a:endParaRPr lang="en-US" altLang="ja-JP" sz="2800" b="1" dirty="0" smtClean="0">
              <a:solidFill>
                <a:srgbClr val="745995"/>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地域連携</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事例検討</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認知症、せん妄</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マネジメント</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編（</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420</a:t>
            </a:r>
            <a:r>
              <a:rPr lang="ja-JP" altLang="en-US" sz="20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endPar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マネジメント</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人材育成</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GW</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①自施設の現状</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②人材育成計画の策定</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p:txBody>
      </p:sp>
      <p:sp>
        <p:nvSpPr>
          <p:cNvPr id="2" name="テキスト ボックス 1"/>
          <p:cNvSpPr txBox="1"/>
          <p:nvPr/>
        </p:nvSpPr>
        <p:spPr>
          <a:xfrm>
            <a:off x="6168788" y="27296"/>
            <a:ext cx="2975212" cy="369332"/>
          </a:xfrm>
          <a:prstGeom prst="rect">
            <a:avLst/>
          </a:prstGeom>
          <a:noFill/>
        </p:spPr>
        <p:txBody>
          <a:bodyPr wrap="square" rtlCol="0">
            <a:spAutoFit/>
          </a:bodyPr>
          <a:lstStyle/>
          <a:p>
            <a:r>
              <a:rPr kumimoji="1" lang="ja-JP" altLang="en-US" dirty="0" smtClean="0"/>
              <a:t>２．対応力向上編（２）せん妄</a:t>
            </a:r>
            <a:endParaRPr kumimoji="1" lang="ja-JP" altLang="en-US" dirty="0"/>
          </a:p>
        </p:txBody>
      </p:sp>
    </p:spTree>
    <p:extLst>
      <p:ext uri="{BB962C8B-B14F-4D97-AF65-F5344CB8AC3E}">
        <p14:creationId xmlns:p14="http://schemas.microsoft.com/office/powerpoint/2010/main" val="1286990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9"/>
            <a:ext cx="8229600" cy="639762"/>
          </a:xfrm>
        </p:spPr>
        <p:txBody>
          <a:bodyPr>
            <a:normAutofit/>
          </a:bodyPr>
          <a:lstStyle/>
          <a:p>
            <a:pPr eaLnBrk="1" hangingPunct="1"/>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せん妄の分類</a:t>
            </a:r>
          </a:p>
        </p:txBody>
      </p:sp>
      <p:sp>
        <p:nvSpPr>
          <p:cNvPr id="17411" name="Rectangle 3"/>
          <p:cNvSpPr>
            <a:spLocks noGrp="1" noChangeArrowheads="1"/>
          </p:cNvSpPr>
          <p:nvPr>
            <p:ph idx="1"/>
          </p:nvPr>
        </p:nvSpPr>
        <p:spPr>
          <a:xfrm>
            <a:off x="538162" y="1684776"/>
            <a:ext cx="8096248" cy="3636961"/>
          </a:xfrm>
        </p:spPr>
        <p:txBody>
          <a:bodyPr>
            <a:noAutofit/>
          </a:bodyPr>
          <a:lstStyle/>
          <a:p>
            <a:pPr marL="0" indent="0" eaLnBrk="1" hangingPunct="1">
              <a:buNone/>
            </a:pPr>
            <a:r>
              <a:rPr lang="ja-JP" altLang="en-US" sz="2600" b="1" dirty="0" smtClean="0">
                <a:solidFill>
                  <a:schemeClr val="accent4"/>
                </a:solidFill>
                <a:latin typeface="Trebuchet MS" panose="020B0603020202020204" pitchFamily="34" charset="0"/>
                <a:ea typeface="Meiryo UI" panose="020B0604030504040204" pitchFamily="50" charset="-128"/>
                <a:cs typeface="Meiryo UI" panose="020B0604030504040204" pitchFamily="50" charset="-128"/>
              </a:rPr>
              <a:t>● 過活動型せん妄 </a:t>
            </a:r>
            <a:r>
              <a:rPr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(hyperactive delirium)</a:t>
            </a:r>
            <a:r>
              <a:rPr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600" b="1" dirty="0" smtClean="0">
                <a:solidFill>
                  <a:srgbClr val="FF0000"/>
                </a:solidFill>
                <a:latin typeface="Trebuchet MS" panose="020B0603020202020204" pitchFamily="34" charset="0"/>
                <a:ea typeface="Meiryo UI" panose="020B0604030504040204" pitchFamily="50" charset="-128"/>
                <a:cs typeface="Meiryo UI" panose="020B0604030504040204" pitchFamily="50" charset="-128"/>
              </a:rPr>
              <a:t>20%</a:t>
            </a:r>
          </a:p>
          <a:p>
            <a:pPr marL="0" indent="0" eaLnBrk="1" hangingPunct="1">
              <a:spcBef>
                <a:spcPts val="1200"/>
              </a:spcBef>
              <a:buNone/>
            </a:pPr>
            <a:r>
              <a:rPr lang="ja-JP" altLang="en-US" sz="2600" b="1" dirty="0">
                <a:latin typeface="Trebuchet MS" panose="020B0603020202020204" pitchFamily="34" charset="0"/>
                <a:ea typeface="Meiryo UI" panose="020B0604030504040204" pitchFamily="50" charset="-128"/>
                <a:cs typeface="Meiryo UI" panose="020B0604030504040204" pitchFamily="50" charset="-128"/>
              </a:rPr>
              <a:t> </a:t>
            </a:r>
            <a:r>
              <a:rPr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    ルート類の抜去や切断、転倒・転落など問題行動</a:t>
            </a:r>
            <a:endParaRPr lang="en-US" altLang="ja-JP" sz="2600" b="1" dirty="0" smtClean="0">
              <a:latin typeface="Trebuchet MS" panose="020B0603020202020204" pitchFamily="34" charset="0"/>
              <a:ea typeface="Meiryo UI" panose="020B0604030504040204" pitchFamily="50" charset="-128"/>
              <a:cs typeface="Meiryo UI" panose="020B0604030504040204" pitchFamily="50" charset="-128"/>
            </a:endParaRPr>
          </a:p>
          <a:p>
            <a:pPr marL="0" indent="0" eaLnBrk="1" hangingPunct="1">
              <a:spcBef>
                <a:spcPts val="0"/>
              </a:spcBef>
              <a:buNone/>
            </a:pPr>
            <a:r>
              <a:rPr lang="ja-JP" altLang="en-US" sz="2600" b="1" dirty="0">
                <a:latin typeface="Trebuchet MS" panose="020B0603020202020204" pitchFamily="34" charset="0"/>
                <a:ea typeface="Meiryo UI" panose="020B0604030504040204" pitchFamily="50" charset="-128"/>
                <a:cs typeface="Meiryo UI" panose="020B0604030504040204" pitchFamily="50" charset="-128"/>
              </a:rPr>
              <a:t> </a:t>
            </a:r>
            <a:r>
              <a:rPr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    として発見</a:t>
            </a:r>
          </a:p>
          <a:p>
            <a:pPr marL="0" indent="0" eaLnBrk="1" hangingPunct="1">
              <a:spcBef>
                <a:spcPts val="2400"/>
              </a:spcBef>
              <a:buNone/>
            </a:pPr>
            <a:r>
              <a:rPr lang="ja-JP" altLang="en-US" sz="2600" b="1" dirty="0" smtClean="0">
                <a:solidFill>
                  <a:schemeClr val="accent4"/>
                </a:solidFill>
                <a:latin typeface="Trebuchet MS" panose="020B0603020202020204" pitchFamily="34" charset="0"/>
                <a:ea typeface="Meiryo UI" panose="020B0604030504040204" pitchFamily="50" charset="-128"/>
                <a:cs typeface="Meiryo UI" panose="020B0604030504040204" pitchFamily="50" charset="-128"/>
              </a:rPr>
              <a:t>● 低活動型せん妄 </a:t>
            </a:r>
            <a:r>
              <a:rPr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(hypoactive delirium) </a:t>
            </a:r>
            <a:r>
              <a:rPr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600" b="1" dirty="0" smtClean="0">
                <a:solidFill>
                  <a:srgbClr val="FF0000"/>
                </a:solidFill>
                <a:latin typeface="Trebuchet MS" panose="020B0603020202020204" pitchFamily="34" charset="0"/>
                <a:ea typeface="Meiryo UI" panose="020B0604030504040204" pitchFamily="50" charset="-128"/>
                <a:cs typeface="Meiryo UI" panose="020B0604030504040204" pitchFamily="50" charset="-128"/>
              </a:rPr>
              <a:t>30%</a:t>
            </a:r>
          </a:p>
          <a:p>
            <a:pPr marL="0" indent="0" eaLnBrk="1" hangingPunct="1">
              <a:buNone/>
            </a:pPr>
            <a:r>
              <a:rPr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     混乱・鎮静が中核</a:t>
            </a:r>
            <a:r>
              <a:rPr lang="ja-JP" altLang="en-US" sz="2600" b="1" dirty="0" err="1" smtClean="0">
                <a:latin typeface="Trebuchet MS" panose="020B0603020202020204" pitchFamily="34" charset="0"/>
                <a:ea typeface="Meiryo UI" panose="020B0604030504040204" pitchFamily="50" charset="-128"/>
                <a:cs typeface="Meiryo UI" panose="020B0604030504040204" pitchFamily="50" charset="-128"/>
              </a:rPr>
              <a:t>症状症状</a:t>
            </a:r>
            <a:r>
              <a:rPr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に乏しいため見過ごされる</a:t>
            </a:r>
          </a:p>
          <a:p>
            <a:pPr marL="0" indent="0" eaLnBrk="1" hangingPunct="1">
              <a:spcBef>
                <a:spcPts val="2400"/>
              </a:spcBef>
              <a:buNone/>
            </a:pPr>
            <a:r>
              <a:rPr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 混合型</a:t>
            </a:r>
            <a:r>
              <a:rPr lang="en-US" altLang="ja-JP" sz="2600" b="1" dirty="0" smtClean="0">
                <a:latin typeface="Trebuchet MS" panose="020B0603020202020204" pitchFamily="34" charset="0"/>
                <a:ea typeface="Meiryo UI" panose="020B0604030504040204" pitchFamily="50" charset="-128"/>
                <a:cs typeface="Meiryo UI" panose="020B0604030504040204" pitchFamily="50" charset="-128"/>
              </a:rPr>
              <a:t>(mixed) </a:t>
            </a:r>
            <a:r>
              <a:rPr lang="ja-JP" altLang="en-US" sz="26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600" b="1" dirty="0" smtClean="0">
                <a:solidFill>
                  <a:srgbClr val="FF0000"/>
                </a:solidFill>
                <a:latin typeface="Trebuchet MS" panose="020B0603020202020204" pitchFamily="34" charset="0"/>
                <a:ea typeface="Meiryo UI" panose="020B0604030504040204" pitchFamily="50" charset="-128"/>
                <a:cs typeface="Meiryo UI" panose="020B0604030504040204" pitchFamily="50" charset="-128"/>
              </a:rPr>
              <a:t>50%</a:t>
            </a:r>
          </a:p>
        </p:txBody>
      </p:sp>
      <p:sp>
        <p:nvSpPr>
          <p:cNvPr id="17412" name="Text Box 4"/>
          <p:cNvSpPr txBox="1">
            <a:spLocks noChangeArrowheads="1"/>
          </p:cNvSpPr>
          <p:nvPr/>
        </p:nvSpPr>
        <p:spPr bwMode="auto">
          <a:xfrm>
            <a:off x="5631370" y="5804403"/>
            <a:ext cx="2536272" cy="369332"/>
          </a:xfrm>
          <a:prstGeom prst="rect">
            <a:avLst/>
          </a:prstGeom>
          <a:noFill/>
          <a:ln w="9525">
            <a:noFill/>
            <a:miter lim="800000"/>
            <a:headEnd/>
            <a:tailEnd/>
          </a:ln>
        </p:spPr>
        <p:txBody>
          <a:bodyPr wrap="none">
            <a:spAutoFit/>
          </a:bodyPr>
          <a:lstStyle/>
          <a:p>
            <a:r>
              <a:rPr lang="en-US" altLang="ja-JP" b="1" dirty="0" err="1">
                <a:latin typeface="Trebuchet MS" panose="020B0603020202020204" pitchFamily="34" charset="0"/>
                <a:ea typeface="Meiryo UI" panose="020B0604030504040204" pitchFamily="50" charset="-128"/>
                <a:cs typeface="Meiryo UI" panose="020B0604030504040204" pitchFamily="50" charset="-128"/>
              </a:rPr>
              <a:t>Lipowski</a:t>
            </a:r>
            <a:r>
              <a:rPr lang="en-US" altLang="ja-JP" b="1" dirty="0">
                <a:latin typeface="Trebuchet MS" panose="020B0603020202020204" pitchFamily="34" charset="0"/>
                <a:ea typeface="Meiryo UI" panose="020B0604030504040204" pitchFamily="50" charset="-128"/>
                <a:cs typeface="Meiryo UI" panose="020B0604030504040204" pitchFamily="50" charset="-128"/>
              </a:rPr>
              <a:t> et al., 1990</a:t>
            </a:r>
          </a:p>
        </p:txBody>
      </p:sp>
      <p:sp>
        <p:nvSpPr>
          <p:cNvPr id="5" name="Rectangle 3"/>
          <p:cNvSpPr>
            <a:spLocks noChangeArrowheads="1"/>
          </p:cNvSpPr>
          <p:nvPr/>
        </p:nvSpPr>
        <p:spPr bwMode="auto">
          <a:xfrm>
            <a:off x="301624" y="96977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8531" name="Group 51"/>
          <p:cNvGraphicFramePr>
            <a:graphicFrameLocks noGrp="1"/>
          </p:cNvGraphicFramePr>
          <p:nvPr>
            <p:ph idx="4294967295"/>
            <p:extLst>
              <p:ext uri="{D42A27DB-BD31-4B8C-83A1-F6EECF244321}">
                <p14:modId xmlns:p14="http://schemas.microsoft.com/office/powerpoint/2010/main" val="96765121"/>
              </p:ext>
            </p:extLst>
          </p:nvPr>
        </p:nvGraphicFramePr>
        <p:xfrm>
          <a:off x="756743" y="1200786"/>
          <a:ext cx="7659085" cy="2836863"/>
        </p:xfrm>
        <a:graphic>
          <a:graphicData uri="http://schemas.openxmlformats.org/drawingml/2006/table">
            <a:tbl>
              <a:tblPr/>
              <a:tblGrid>
                <a:gridCol w="2519527"/>
                <a:gridCol w="2569779"/>
                <a:gridCol w="2569779"/>
              </a:tblGrid>
              <a:tr h="660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endParaRPr>
                    </a:p>
                  </a:txBody>
                  <a:tcPr marL="90000" marR="90000" marT="46800" marB="46800" anchor="ctr" anchorCtr="1" horzOverflow="overflow">
                    <a:lnL>
                      <a:noFill/>
                    </a:lnL>
                    <a:lnR w="28575" cap="flat" cmpd="sng" algn="ctr">
                      <a:solidFill>
                        <a:schemeClr val="tx1"/>
                      </a:solidFill>
                      <a:prstDash val="sysDot"/>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患者  </a:t>
                      </a:r>
                      <a:r>
                        <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2,721</a:t>
                      </a: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名</a:t>
                      </a:r>
                    </a:p>
                  </a:txBody>
                  <a:tcPr marL="90000" marR="90000" marT="46800" marB="46800" anchor="ctr" anchorCtr="1" horzOverflow="overflow">
                    <a:lnL w="28575" cap="flat" cmpd="sng" algn="ctr">
                      <a:solidFill>
                        <a:schemeClr val="tx1"/>
                      </a:solidFill>
                      <a:prstDash val="sysDot"/>
                      <a:round/>
                      <a:headEnd type="none" w="med" len="med"/>
                      <a:tailEnd type="none" w="med" len="med"/>
                    </a:lnL>
                    <a:lnR>
                      <a:noFill/>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90011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400" b="1" i="0" u="none" strike="noStrike" cap="none" normalizeH="0" baseline="0" smtClean="0">
                          <a:ln>
                            <a:noFill/>
                          </a:ln>
                          <a:solidFill>
                            <a:schemeClr val="tx1"/>
                          </a:solidFill>
                          <a:effectLst/>
                          <a:latin typeface="Trebuchet MS" panose="020B0603020202020204" pitchFamily="34" charset="0"/>
                          <a:ea typeface="Meiryo UI" pitchFamily="50" charset="-128"/>
                          <a:cs typeface="Meiryo UI" pitchFamily="50" charset="-128"/>
                        </a:rPr>
                        <a:t>看護師の評価</a:t>
                      </a:r>
                    </a:p>
                  </a:txBody>
                  <a:tcPr marL="90000" marR="90000" marT="46800" marB="46800" anchor="ctr" anchorCtr="1" horzOverflow="overflow">
                    <a:lnL>
                      <a:noFill/>
                    </a:lnL>
                    <a:lnR w="28575"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400" b="1" i="0" u="none" strike="noStrike" cap="none" normalizeH="0" baseline="0" dirty="0" smtClean="0">
                          <a:ln>
                            <a:noFill/>
                          </a:ln>
                          <a:solidFill>
                            <a:srgbClr val="FF5050"/>
                          </a:solidFill>
                          <a:effectLst/>
                          <a:latin typeface="Trebuchet MS" panose="020B0603020202020204" pitchFamily="34" charset="0"/>
                          <a:ea typeface="Meiryo UI" pitchFamily="50" charset="-128"/>
                          <a:cs typeface="Meiryo UI" pitchFamily="50" charset="-128"/>
                        </a:rPr>
                        <a:t>せん妄あり</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239</a:t>
                      </a: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名</a:t>
                      </a:r>
                    </a:p>
                  </a:txBody>
                  <a:tcPr marL="90000" marR="90000" marT="46800" marB="46800" anchor="ctr" anchorCtr="1" horzOverflow="overflow">
                    <a:lnL w="28575"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5E0E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せん妄なし</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2,482</a:t>
                      </a:r>
                      <a:r>
                        <a:rPr kumimoji="1" lang="ja-JP" altLang="en-US"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名</a:t>
                      </a:r>
                    </a:p>
                  </a:txBody>
                  <a:tcPr marL="90000" marR="90000" marT="46800" marB="46800" anchor="ctr" anchorCtr="1" horzOverflow="overflow">
                    <a:lnL w="12700" cap="flat" cmpd="sng" algn="ctr">
                      <a:solidFill>
                        <a:schemeClr val="tx1"/>
                      </a:solidFill>
                      <a:prstDash val="sysDot"/>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0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400" b="1" i="0" u="none" strike="noStrike" cap="none" normalizeH="0" baseline="0" smtClean="0">
                          <a:ln>
                            <a:noFill/>
                          </a:ln>
                          <a:solidFill>
                            <a:schemeClr val="tx1"/>
                          </a:solidFill>
                          <a:effectLst/>
                          <a:latin typeface="Trebuchet MS" panose="020B0603020202020204" pitchFamily="34" charset="0"/>
                          <a:ea typeface="Meiryo UI" pitchFamily="50" charset="-128"/>
                          <a:cs typeface="Meiryo UI" pitchFamily="50" charset="-128"/>
                        </a:rPr>
                        <a:t>せん妄あり</a:t>
                      </a:r>
                    </a:p>
                  </a:txBody>
                  <a:tcPr marL="90000" marR="90000" marT="46800" marB="46800" anchor="ctr" anchorCtr="1" horzOverflow="overflow">
                    <a:lnL>
                      <a:noFill/>
                    </a:lnL>
                    <a:lnR w="28575" cap="flat" cmpd="sng" algn="ctr">
                      <a:solidFill>
                        <a:schemeClr val="tx1"/>
                      </a:solidFill>
                      <a:prstDash val="sysDot"/>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19%</a:t>
                      </a:r>
                    </a:p>
                  </a:txBody>
                  <a:tcPr marL="90000" marR="90000" marT="46800" marB="46800" anchor="ctr" anchorCtr="1" horzOverflow="overflow">
                    <a:lnL w="28575"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5050"/>
                      </a:solidFill>
                      <a:prstDash val="solid"/>
                      <a:round/>
                      <a:headEnd type="none" w="med" len="med"/>
                      <a:tailEnd type="none" w="med" len="med"/>
                    </a:lnB>
                    <a:lnTlToBr>
                      <a:noFill/>
                    </a:lnTlToBr>
                    <a:lnBlToTr>
                      <a:noFill/>
                    </a:lnBlToTr>
                    <a:solidFill>
                      <a:srgbClr val="E5E0E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4%</a:t>
                      </a:r>
                    </a:p>
                  </a:txBody>
                  <a:tcPr marL="90000" marR="90000" marT="46800" marB="46800" anchor="ctr" anchorCtr="1" horzOverflow="overflow">
                    <a:lnL w="12700" cap="flat" cmpd="sng" algn="ctr">
                      <a:solidFill>
                        <a:schemeClr val="tx1"/>
                      </a:solidFill>
                      <a:prstDash val="sysDot"/>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400" b="1" i="0" u="none" strike="noStrike" cap="none" normalizeH="0" baseline="0" smtClean="0">
                          <a:ln>
                            <a:noFill/>
                          </a:ln>
                          <a:solidFill>
                            <a:srgbClr val="FF5050"/>
                          </a:solidFill>
                          <a:effectLst/>
                          <a:latin typeface="Trebuchet MS" panose="020B0603020202020204" pitchFamily="34" charset="0"/>
                          <a:ea typeface="Meiryo UI" pitchFamily="50" charset="-128"/>
                          <a:cs typeface="Meiryo UI" pitchFamily="50" charset="-128"/>
                        </a:rPr>
                        <a:t>せん妄なし</a:t>
                      </a:r>
                    </a:p>
                  </a:txBody>
                  <a:tcPr marL="90000" marR="90000" marT="46800" marB="46800" anchor="ctr" anchorCtr="1" horzOverflow="overflow">
                    <a:lnL>
                      <a:noFill/>
                    </a:lnL>
                    <a:lnR w="28575" cap="flat" cmpd="sng" algn="ctr">
                      <a:solidFill>
                        <a:srgbClr val="FF5050"/>
                      </a:solidFill>
                      <a:prstDash val="solid"/>
                      <a:round/>
                      <a:headEnd type="none" w="med" len="med"/>
                      <a:tailEnd type="none" w="med" len="med"/>
                    </a:lnR>
                    <a:ln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1" i="0" u="none" strike="noStrike" cap="none" normalizeH="0" baseline="0" dirty="0" smtClean="0">
                          <a:ln>
                            <a:noFill/>
                          </a:ln>
                          <a:solidFill>
                            <a:srgbClr val="FF5050"/>
                          </a:solidFill>
                          <a:effectLst/>
                          <a:latin typeface="Trebuchet MS" panose="020B0603020202020204" pitchFamily="34" charset="0"/>
                          <a:ea typeface="Meiryo UI" pitchFamily="50" charset="-128"/>
                          <a:cs typeface="Meiryo UI" pitchFamily="50" charset="-128"/>
                        </a:rPr>
                        <a:t>81%</a:t>
                      </a:r>
                    </a:p>
                  </a:txBody>
                  <a:tcPr marL="90000" marR="90000" marT="46800" marB="46800" anchor="ctr" anchorCtr="1" horzOverflow="overflow">
                    <a:lnL w="28575" cap="flat" cmpd="sng" algn="ctr">
                      <a:solidFill>
                        <a:srgbClr val="FF5050"/>
                      </a:solidFill>
                      <a:prstDash val="solid"/>
                      <a:round/>
                      <a:headEnd type="none" w="med" len="med"/>
                      <a:tailEnd type="none" w="med" len="med"/>
                    </a:lnL>
                    <a:lnR w="28575" cap="flat" cmpd="sng" algn="ctr">
                      <a:solidFill>
                        <a:srgbClr val="FF5050"/>
                      </a:solidFill>
                      <a:prstDash val="solid"/>
                      <a:round/>
                      <a:headEnd type="none" w="med" len="med"/>
                      <a:tailEnd type="none" w="med" len="med"/>
                    </a:lnR>
                    <a:lnT w="28575" cap="flat" cmpd="sng" algn="ctr">
                      <a:solidFill>
                        <a:srgbClr val="FF5050"/>
                      </a:solidFill>
                      <a:prstDash val="solid"/>
                      <a:round/>
                      <a:headEnd type="none" w="med" len="med"/>
                      <a:tailEnd type="none" w="med" len="med"/>
                    </a:lnT>
                    <a:lnB w="38100" cap="flat" cmpd="sng" algn="ctr">
                      <a:solidFill>
                        <a:srgbClr val="FF5050"/>
                      </a:solidFill>
                      <a:prstDash val="solid"/>
                      <a:round/>
                      <a:headEnd type="none" w="med" len="med"/>
                      <a:tailEnd type="none" w="med" len="med"/>
                    </a:lnB>
                    <a:lnTlToBr>
                      <a:noFill/>
                    </a:lnTlToBr>
                    <a:lnBlToTr>
                      <a:noFill/>
                    </a:lnBlToTr>
                    <a:solidFill>
                      <a:srgbClr val="E5E0E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1" i="0" u="none" strike="noStrike" cap="none" normalizeH="0" baseline="0" dirty="0" smtClean="0">
                          <a:ln>
                            <a:noFill/>
                          </a:ln>
                          <a:solidFill>
                            <a:schemeClr val="tx1"/>
                          </a:solidFill>
                          <a:effectLst/>
                          <a:latin typeface="Trebuchet MS" panose="020B0603020202020204" pitchFamily="34" charset="0"/>
                          <a:ea typeface="Meiryo UI" pitchFamily="50" charset="-128"/>
                          <a:cs typeface="Meiryo UI" pitchFamily="50" charset="-128"/>
                        </a:rPr>
                        <a:t>96%</a:t>
                      </a:r>
                    </a:p>
                  </a:txBody>
                  <a:tcPr marL="90000" marR="90000" marT="46800" marB="46800" anchor="ctr" anchorCtr="1" horzOverflow="overflow">
                    <a:lnL w="28575" cap="flat" cmpd="sng" algn="ctr">
                      <a:solidFill>
                        <a:srgbClr val="FF505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386" name="Text Box 28"/>
          <p:cNvSpPr txBox="1">
            <a:spLocks noChangeArrowheads="1"/>
          </p:cNvSpPr>
          <p:nvPr/>
        </p:nvSpPr>
        <p:spPr bwMode="auto">
          <a:xfrm>
            <a:off x="5173392" y="6106713"/>
            <a:ext cx="329115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en-US" altLang="ja-JP" sz="1600" b="1" dirty="0">
                <a:solidFill>
                  <a:schemeClr val="tx1">
                    <a:lumMod val="50000"/>
                    <a:lumOff val="50000"/>
                  </a:schemeClr>
                </a:solidFill>
                <a:latin typeface="Trebuchet MS" panose="020B0603020202020204" pitchFamily="34" charset="0"/>
                <a:ea typeface="Meiryo UI" pitchFamily="50" charset="-128"/>
                <a:cs typeface="Meiryo UI" pitchFamily="50" charset="-128"/>
              </a:rPr>
              <a:t>Inouye et al., Arch </a:t>
            </a:r>
            <a:r>
              <a:rPr lang="en-US" altLang="ja-JP" sz="1600" b="1" dirty="0" err="1">
                <a:solidFill>
                  <a:schemeClr val="tx1">
                    <a:lumMod val="50000"/>
                    <a:lumOff val="50000"/>
                  </a:schemeClr>
                </a:solidFill>
                <a:latin typeface="Trebuchet MS" panose="020B0603020202020204" pitchFamily="34" charset="0"/>
                <a:ea typeface="Meiryo UI" pitchFamily="50" charset="-128"/>
                <a:cs typeface="Meiryo UI" pitchFamily="50" charset="-128"/>
              </a:rPr>
              <a:t>Int</a:t>
            </a:r>
            <a:r>
              <a:rPr lang="en-US" altLang="ja-JP" sz="1600" b="1" dirty="0">
                <a:solidFill>
                  <a:schemeClr val="tx1">
                    <a:lumMod val="50000"/>
                    <a:lumOff val="50000"/>
                  </a:schemeClr>
                </a:solidFill>
                <a:latin typeface="Trebuchet MS" panose="020B0603020202020204" pitchFamily="34" charset="0"/>
                <a:ea typeface="Meiryo UI" pitchFamily="50" charset="-128"/>
                <a:cs typeface="Meiryo UI" pitchFamily="50" charset="-128"/>
              </a:rPr>
              <a:t> Med 2001</a:t>
            </a:r>
          </a:p>
        </p:txBody>
      </p:sp>
      <p:sp>
        <p:nvSpPr>
          <p:cNvPr id="15387" name="テキスト ボックス 1"/>
          <p:cNvSpPr txBox="1">
            <a:spLocks noChangeArrowheads="1"/>
          </p:cNvSpPr>
          <p:nvPr/>
        </p:nvSpPr>
        <p:spPr bwMode="auto">
          <a:xfrm>
            <a:off x="1396074" y="4013810"/>
            <a:ext cx="6752169" cy="102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2400" b="1" dirty="0">
                <a:latin typeface="Trebuchet MS" panose="020B0603020202020204" pitchFamily="34" charset="0"/>
                <a:ea typeface="Meiryo UI" pitchFamily="50" charset="-128"/>
                <a:cs typeface="Meiryo UI" pitchFamily="50" charset="-128"/>
              </a:rPr>
              <a:t>経験に基づく評価では、</a:t>
            </a:r>
            <a:endParaRPr lang="en-US" altLang="ja-JP" sz="2400" b="1" dirty="0">
              <a:latin typeface="Trebuchet MS" panose="020B0603020202020204" pitchFamily="34" charset="0"/>
              <a:ea typeface="Meiryo UI" pitchFamily="50" charset="-128"/>
              <a:cs typeface="Meiryo UI" pitchFamily="50" charset="-128"/>
            </a:endParaRPr>
          </a:p>
          <a:p>
            <a:pPr eaLnBrk="1" hangingPunct="1">
              <a:spcBef>
                <a:spcPct val="30000"/>
              </a:spcBef>
            </a:pPr>
            <a:r>
              <a:rPr lang="ja-JP" altLang="en-US" sz="2800" b="1" dirty="0">
                <a:solidFill>
                  <a:srgbClr val="FF0000"/>
                </a:solidFill>
                <a:latin typeface="Trebuchet MS" panose="020B0603020202020204" pitchFamily="34" charset="0"/>
                <a:ea typeface="Meiryo UI" pitchFamily="50" charset="-128"/>
                <a:cs typeface="Meiryo UI" pitchFamily="50" charset="-128"/>
              </a:rPr>
              <a:t>看護師はせん妄の</a:t>
            </a:r>
            <a:r>
              <a:rPr lang="en-US" altLang="ja-JP" sz="2800" b="1" dirty="0">
                <a:solidFill>
                  <a:srgbClr val="FF0000"/>
                </a:solidFill>
                <a:latin typeface="Trebuchet MS" panose="020B0603020202020204" pitchFamily="34" charset="0"/>
                <a:ea typeface="Meiryo UI" pitchFamily="50" charset="-128"/>
                <a:cs typeface="Meiryo UI" pitchFamily="50" charset="-128"/>
              </a:rPr>
              <a:t>70</a:t>
            </a:r>
            <a:r>
              <a:rPr lang="ja-JP" altLang="en-US" sz="2800" b="1" dirty="0">
                <a:solidFill>
                  <a:srgbClr val="FF0000"/>
                </a:solidFill>
                <a:latin typeface="Trebuchet MS" panose="020B0603020202020204" pitchFamily="34" charset="0"/>
                <a:ea typeface="Meiryo UI" pitchFamily="50" charset="-128"/>
                <a:cs typeface="Meiryo UI" pitchFamily="50" charset="-128"/>
              </a:rPr>
              <a:t>～</a:t>
            </a:r>
            <a:r>
              <a:rPr lang="en-US" altLang="ja-JP" sz="2800" b="1" dirty="0">
                <a:solidFill>
                  <a:srgbClr val="FF0000"/>
                </a:solidFill>
                <a:latin typeface="Trebuchet MS" panose="020B0603020202020204" pitchFamily="34" charset="0"/>
                <a:ea typeface="Meiryo UI" pitchFamily="50" charset="-128"/>
                <a:cs typeface="Meiryo UI" pitchFamily="50" charset="-128"/>
              </a:rPr>
              <a:t>80%</a:t>
            </a:r>
            <a:r>
              <a:rPr lang="ja-JP" altLang="en-US" sz="2800" b="1" dirty="0">
                <a:solidFill>
                  <a:srgbClr val="FF0000"/>
                </a:solidFill>
                <a:latin typeface="Trebuchet MS" panose="020B0603020202020204" pitchFamily="34" charset="0"/>
                <a:ea typeface="Meiryo UI" pitchFamily="50" charset="-128"/>
                <a:cs typeface="Meiryo UI" pitchFamily="50" charset="-128"/>
              </a:rPr>
              <a:t>を見落としている</a:t>
            </a:r>
            <a:endParaRPr lang="en-US" altLang="ja-JP" sz="2800" b="1" dirty="0">
              <a:solidFill>
                <a:srgbClr val="FF0000"/>
              </a:solidFill>
              <a:latin typeface="Trebuchet MS" panose="020B0603020202020204" pitchFamily="34" charset="0"/>
              <a:ea typeface="Meiryo UI" pitchFamily="50" charset="-128"/>
              <a:cs typeface="Meiryo UI" pitchFamily="50" charset="-128"/>
            </a:endParaRPr>
          </a:p>
        </p:txBody>
      </p:sp>
      <p:sp>
        <p:nvSpPr>
          <p:cNvPr id="15388" name="Rectangle 2"/>
          <p:cNvSpPr>
            <a:spLocks noChangeArrowheads="1"/>
          </p:cNvSpPr>
          <p:nvPr/>
        </p:nvSpPr>
        <p:spPr bwMode="auto">
          <a:xfrm>
            <a:off x="625474" y="275188"/>
            <a:ext cx="78390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883" tIns="41441" rIns="82883" bIns="41441" anchor="ctr"/>
          <a:lstStyle/>
          <a:p>
            <a:pPr algn="ctr" defTabSz="909638"/>
            <a:r>
              <a:rPr lang="ja-JP" altLang="en-US" sz="3200" b="1" dirty="0">
                <a:latin typeface="Meiryo UI" pitchFamily="50" charset="-128"/>
                <a:ea typeface="Meiryo UI" pitchFamily="50" charset="-128"/>
                <a:cs typeface="Meiryo UI" pitchFamily="50" charset="-128"/>
              </a:rPr>
              <a:t>せん妄は見落とされる</a:t>
            </a:r>
          </a:p>
        </p:txBody>
      </p:sp>
      <p:sp>
        <p:nvSpPr>
          <p:cNvPr id="9" name="Rectangle 3"/>
          <p:cNvSpPr>
            <a:spLocks noChangeArrowheads="1"/>
          </p:cNvSpPr>
          <p:nvPr/>
        </p:nvSpPr>
        <p:spPr bwMode="auto">
          <a:xfrm>
            <a:off x="301624" y="96977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301624" y="5035628"/>
            <a:ext cx="8569325" cy="152894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nSpc>
                <a:spcPts val="2100"/>
              </a:lnSpc>
              <a:spcBef>
                <a:spcPts val="0"/>
              </a:spcBef>
            </a:pPr>
            <a:r>
              <a:rPr lang="ja-JP" altLang="en-US" sz="2400" b="1" dirty="0">
                <a:latin typeface="Meiryo UI" panose="020B0604030504040204" pitchFamily="50" charset="-128"/>
                <a:ea typeface="Meiryo UI" panose="020B0604030504040204" pitchFamily="50" charset="-128"/>
              </a:rPr>
              <a:t>見落とす要因としては</a:t>
            </a:r>
            <a:r>
              <a:rPr lang="ja-JP" altLang="en-US" sz="2400" b="1" dirty="0" smtClean="0">
                <a:latin typeface="Meiryo UI" panose="020B0604030504040204" pitchFamily="50" charset="-128"/>
                <a:ea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endParaRPr>
          </a:p>
          <a:p>
            <a:pPr>
              <a:lnSpc>
                <a:spcPts val="2100"/>
              </a:lnSpc>
              <a:spcBef>
                <a:spcPts val="0"/>
              </a:spcBef>
            </a:pPr>
            <a:r>
              <a:rPr lang="ja-JP" altLang="en-US" sz="2400" b="1" dirty="0" smtClean="0">
                <a:latin typeface="Meiryo UI" panose="020B0604030504040204" pitchFamily="50" charset="-128"/>
                <a:ea typeface="Meiryo UI" panose="020B0604030504040204" pitchFamily="50" charset="-128"/>
              </a:rPr>
              <a:t>①</a:t>
            </a:r>
            <a:r>
              <a:rPr lang="ja-JP" altLang="en-US" sz="2400" b="1" dirty="0">
                <a:latin typeface="Meiryo UI" panose="020B0604030504040204" pitchFamily="50" charset="-128"/>
                <a:ea typeface="Meiryo UI" panose="020B0604030504040204" pitchFamily="50" charset="-128"/>
              </a:rPr>
              <a:t>低活動型せん妄</a:t>
            </a:r>
            <a:r>
              <a:rPr lang="ja-JP" altLang="en-US" sz="2400" b="1" dirty="0" smtClean="0">
                <a:latin typeface="Meiryo UI" panose="020B0604030504040204" pitchFamily="50" charset="-128"/>
                <a:ea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endParaRPr>
          </a:p>
          <a:p>
            <a:pPr>
              <a:lnSpc>
                <a:spcPts val="2100"/>
              </a:lnSpc>
              <a:spcBef>
                <a:spcPts val="0"/>
              </a:spcBef>
            </a:pPr>
            <a:r>
              <a:rPr lang="ja-JP" altLang="en-US" sz="2400" b="1" dirty="0" smtClean="0">
                <a:latin typeface="Meiryo UI" panose="020B0604030504040204" pitchFamily="50" charset="-128"/>
                <a:ea typeface="Meiryo UI" panose="020B0604030504040204" pitchFamily="50" charset="-128"/>
              </a:rPr>
              <a:t>②</a:t>
            </a:r>
            <a:r>
              <a:rPr lang="ja-JP" altLang="en-US" sz="2400" b="1" dirty="0">
                <a:latin typeface="Meiryo UI" panose="020B0604030504040204" pitchFamily="50" charset="-128"/>
                <a:ea typeface="Meiryo UI" panose="020B0604030504040204" pitchFamily="50" charset="-128"/>
              </a:rPr>
              <a:t>高齢（年だがら、との誤解）</a:t>
            </a:r>
            <a:r>
              <a:rPr lang="ja-JP" altLang="en-US" sz="2400" b="1" dirty="0" smtClean="0">
                <a:latin typeface="Meiryo UI" panose="020B0604030504040204" pitchFamily="50" charset="-128"/>
                <a:ea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endParaRPr>
          </a:p>
          <a:p>
            <a:pPr>
              <a:lnSpc>
                <a:spcPts val="2100"/>
              </a:lnSpc>
              <a:spcBef>
                <a:spcPts val="0"/>
              </a:spcBef>
            </a:pPr>
            <a:r>
              <a:rPr lang="ja-JP" altLang="en-US" sz="2400" b="1" dirty="0" smtClean="0">
                <a:latin typeface="Meiryo UI" panose="020B0604030504040204" pitchFamily="50" charset="-128"/>
                <a:ea typeface="Meiryo UI" panose="020B0604030504040204" pitchFamily="50" charset="-128"/>
              </a:rPr>
              <a:t>③</a:t>
            </a:r>
            <a:r>
              <a:rPr lang="ja-JP" altLang="en-US" sz="2400" b="1" dirty="0">
                <a:latin typeface="Meiryo UI" panose="020B0604030504040204" pitchFamily="50" charset="-128"/>
                <a:ea typeface="Meiryo UI" panose="020B0604030504040204" pitchFamily="50" charset="-128"/>
              </a:rPr>
              <a:t>感覚障害（白内障などの視覚障害、難聴など聴力障害）の合併があげられる</a:t>
            </a:r>
            <a:r>
              <a:rPr lang="ja-JP" altLang="en-US" sz="2400" b="1" dirty="0" smtClean="0">
                <a:latin typeface="Meiryo UI" panose="020B0604030504040204" pitchFamily="50" charset="-128"/>
                <a:ea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669933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777874" y="314326"/>
            <a:ext cx="78390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883" tIns="41441" rIns="82883" bIns="41441" anchor="ctr"/>
          <a:lstStyle/>
          <a:p>
            <a:pPr algn="ctr" defTabSz="909638"/>
            <a:r>
              <a:rPr lang="ja-JP" altLang="en-US" sz="3200" b="1" dirty="0">
                <a:latin typeface="Meiryo UI" pitchFamily="50" charset="-128"/>
                <a:ea typeface="Meiryo UI" pitchFamily="50" charset="-128"/>
                <a:cs typeface="Meiryo UI" pitchFamily="50" charset="-128"/>
              </a:rPr>
              <a:t>せん妄と認知症の臨床的特徴 </a:t>
            </a:r>
          </a:p>
        </p:txBody>
      </p:sp>
      <p:graphicFrame>
        <p:nvGraphicFramePr>
          <p:cNvPr id="146475" name="Group 43"/>
          <p:cNvGraphicFramePr>
            <a:graphicFrameLocks noGrp="1"/>
          </p:cNvGraphicFramePr>
          <p:nvPr>
            <p:extLst>
              <p:ext uri="{D42A27DB-BD31-4B8C-83A1-F6EECF244321}">
                <p14:modId xmlns:p14="http://schemas.microsoft.com/office/powerpoint/2010/main" val="3321083663"/>
              </p:ext>
            </p:extLst>
          </p:nvPr>
        </p:nvGraphicFramePr>
        <p:xfrm>
          <a:off x="301624" y="1241947"/>
          <a:ext cx="8569323" cy="3358289"/>
        </p:xfrm>
        <a:graphic>
          <a:graphicData uri="http://schemas.openxmlformats.org/drawingml/2006/table">
            <a:tbl>
              <a:tblPr/>
              <a:tblGrid>
                <a:gridCol w="1559042"/>
                <a:gridCol w="4140342"/>
                <a:gridCol w="2869939"/>
              </a:tblGrid>
              <a:tr h="40599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800" b="1" i="0" u="none" strike="noStrike" cap="none" normalizeH="0" baseline="0" dirty="0" smtClean="0">
                        <a:ln>
                          <a:noFill/>
                        </a:ln>
                        <a:solidFill>
                          <a:schemeClr val="tx1"/>
                        </a:solidFill>
                        <a:effectLst/>
                        <a:latin typeface="メイリオ" pitchFamily="50" charset="-128"/>
                        <a:ea typeface="メイリオ" pitchFamily="50" charset="-128"/>
                        <a:cs typeface="メイリオ" pitchFamily="50" charset="-128"/>
                      </a:endParaRPr>
                    </a:p>
                  </a:txBody>
                  <a:tcPr marL="0" marR="0" marT="0" marB="0" anchor="ctr" horzOverflow="overflow">
                    <a:lnL>
                      <a:noFill/>
                    </a:lnL>
                    <a:lnR w="28575"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E5E0EC"/>
                    </a:solidFill>
                  </a:tcPr>
                </a:tc>
                <a:tc>
                  <a:txBody>
                    <a:bodyPr/>
                    <a:lstStyle/>
                    <a:p>
                      <a:pPr marL="0" marR="0" lvl="0" indent="0" algn="ctr" defTabSz="828675" rtl="0" eaLnBrk="1" fontAlgn="base" latinLnBrk="0" hangingPunct="1">
                        <a:lnSpc>
                          <a:spcPts val="3100"/>
                        </a:lnSpc>
                        <a:spcBef>
                          <a:spcPts val="0"/>
                        </a:spcBef>
                        <a:spcAft>
                          <a:spcPct val="0"/>
                        </a:spcAft>
                        <a:buClrTx/>
                        <a:buSzTx/>
                        <a:buFontTx/>
                        <a:buNone/>
                        <a:tabLst/>
                      </a:pPr>
                      <a:r>
                        <a:rPr kumimoji="1" lang="ja-JP" altLang="en-US" sz="21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せん妄</a:t>
                      </a:r>
                    </a:p>
                  </a:txBody>
                  <a:tcPr marL="0" marR="0" marT="0" marB="0"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28575" cap="flat" cmpd="sng" algn="ctr">
                      <a:solidFill>
                        <a:srgbClr val="00000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828675" rtl="0" eaLnBrk="1" fontAlgn="base" latinLnBrk="0" hangingPunct="1">
                        <a:lnSpc>
                          <a:spcPts val="3100"/>
                        </a:lnSpc>
                        <a:spcBef>
                          <a:spcPts val="0"/>
                        </a:spcBef>
                        <a:spcAft>
                          <a:spcPct val="0"/>
                        </a:spcAft>
                        <a:buClrTx/>
                        <a:buSzTx/>
                        <a:buFontTx/>
                        <a:buNone/>
                        <a:tabLst/>
                      </a:pPr>
                      <a:r>
                        <a:rPr kumimoji="1" lang="ja-JP" altLang="en-US" sz="21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認知症</a:t>
                      </a:r>
                    </a:p>
                  </a:txBody>
                  <a:tcPr marL="0" marR="0" marT="0" marB="0" anchor="ctr" horzOverflow="overflow">
                    <a:lnL w="12700" cap="flat" cmpd="sng" algn="ctr">
                      <a:solidFill>
                        <a:srgbClr val="000000"/>
                      </a:solidFill>
                      <a:prstDash val="solid"/>
                      <a:round/>
                      <a:headEnd type="none" w="med" len="med"/>
                      <a:tailEnd type="none" w="med" len="med"/>
                    </a:lnL>
                    <a:lnR>
                      <a:noFill/>
                    </a:lnR>
                    <a:lnT>
                      <a:noFill/>
                    </a:lnT>
                    <a:lnB w="28575" cap="flat" cmpd="sng" algn="ctr">
                      <a:solidFill>
                        <a:srgbClr val="000000"/>
                      </a:solidFill>
                      <a:prstDash val="solid"/>
                      <a:round/>
                      <a:headEnd type="none" w="med" len="med"/>
                      <a:tailEnd type="none" w="med" len="med"/>
                    </a:lnB>
                    <a:lnTlToBr>
                      <a:noFill/>
                    </a:lnTlToBr>
                    <a:lnBlToTr>
                      <a:noFill/>
                    </a:lnBlToTr>
                    <a:solidFill>
                      <a:srgbClr val="DDDDDD"/>
                    </a:solidFill>
                  </a:tcPr>
                </a:tc>
              </a:tr>
              <a:tr h="425340">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発　症</a:t>
                      </a:r>
                    </a:p>
                  </a:txBody>
                  <a:tcPr marL="0" marR="0" marT="0" marB="0" anchor="ctr" horzOverflow="overflow">
                    <a:lnL>
                      <a:noFill/>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E0EC"/>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急激</a:t>
                      </a:r>
                    </a:p>
                  </a:txBody>
                  <a:tcPr marL="108000" marR="0" marT="0" marB="0"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緩徐 </a:t>
                      </a:r>
                    </a:p>
                  </a:txBody>
                  <a:tcPr marL="108000" marR="0" marT="0" marB="0" anchor="ctr" horzOverflow="overflow">
                    <a:lnL w="12700" cap="flat" cmpd="sng" algn="ctr">
                      <a:solidFill>
                        <a:srgbClr val="000000"/>
                      </a:solidFill>
                      <a:prstDash val="solid"/>
                      <a:round/>
                      <a:headEnd type="none" w="med" len="med"/>
                      <a:tailEnd type="none" w="med" len="med"/>
                    </a:lnL>
                    <a:lnR>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21756">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日内変動</a:t>
                      </a:r>
                    </a:p>
                  </a:txBody>
                  <a:tcPr marL="0" marR="0" marT="0" marB="0" anchor="ctr"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E0EC"/>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夜間や夕刻に悪化</a:t>
                      </a:r>
                    </a:p>
                  </a:txBody>
                  <a:tcPr marL="108000" marR="0" marT="0" marB="0"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変化に乏しい</a:t>
                      </a:r>
                    </a:p>
                  </a:txBody>
                  <a:tcPr marL="108000" marR="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19367">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初発症状</a:t>
                      </a:r>
                    </a:p>
                  </a:txBody>
                  <a:tcPr marL="0" marR="0" marT="0" marB="0" anchor="ctr"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E0EC"/>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錯覚、幻覚、妄想、興奮</a:t>
                      </a:r>
                    </a:p>
                  </a:txBody>
                  <a:tcPr marL="108000" marR="0" marT="0" marB="0"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記憶力低下</a:t>
                      </a:r>
                    </a:p>
                  </a:txBody>
                  <a:tcPr marL="108000" marR="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22950">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持　続</a:t>
                      </a:r>
                    </a:p>
                  </a:txBody>
                  <a:tcPr marL="0" marR="0" marT="0" marB="0" anchor="ctr"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E0EC"/>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数時間 ～ </a:t>
                      </a:r>
                      <a:r>
                        <a:rPr kumimoji="1" lang="en-US" altLang="ja-JP"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1</a:t>
                      </a: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週間</a:t>
                      </a:r>
                    </a:p>
                  </a:txBody>
                  <a:tcPr marL="108000" marR="0" marT="0" marB="0"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永続的</a:t>
                      </a:r>
                    </a:p>
                  </a:txBody>
                  <a:tcPr marL="108000" marR="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20561">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知的能力</a:t>
                      </a:r>
                    </a:p>
                  </a:txBody>
                  <a:tcPr marL="0" marR="0" marT="0" marB="0" anchor="ctr"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E0EC"/>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smtClean="0">
                          <a:ln>
                            <a:noFill/>
                          </a:ln>
                          <a:solidFill>
                            <a:schemeClr val="tx1"/>
                          </a:solidFill>
                          <a:effectLst/>
                          <a:latin typeface="メイリオ" pitchFamily="50" charset="-128"/>
                          <a:ea typeface="メイリオ" pitchFamily="50" charset="-128"/>
                          <a:cs typeface="Times New Roman" pitchFamily="18" charset="0"/>
                        </a:rPr>
                        <a:t> 動揺性</a:t>
                      </a:r>
                    </a:p>
                  </a:txBody>
                  <a:tcPr marL="108000" marR="0" marT="0" marB="0"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変化あり </a:t>
                      </a:r>
                    </a:p>
                  </a:txBody>
                  <a:tcPr marL="108000" marR="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19367">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身体疾患</a:t>
                      </a:r>
                    </a:p>
                  </a:txBody>
                  <a:tcPr marL="0" marR="0" marT="0" marB="0" anchor="ctr"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E0EC"/>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smtClean="0">
                          <a:ln>
                            <a:noFill/>
                          </a:ln>
                          <a:solidFill>
                            <a:schemeClr val="tx1"/>
                          </a:solidFill>
                          <a:effectLst/>
                          <a:latin typeface="メイリオ" pitchFamily="50" charset="-128"/>
                          <a:ea typeface="メイリオ" pitchFamily="50" charset="-128"/>
                          <a:cs typeface="Times New Roman" pitchFamily="18" charset="0"/>
                        </a:rPr>
                        <a:t> あることが多い</a:t>
                      </a:r>
                    </a:p>
                  </a:txBody>
                  <a:tcPr marL="108000" marR="0" marT="0" marB="0"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時にあり </a:t>
                      </a:r>
                    </a:p>
                  </a:txBody>
                  <a:tcPr marL="108000" marR="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22950">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8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環境の関与</a:t>
                      </a:r>
                    </a:p>
                  </a:txBody>
                  <a:tcPr marL="0" marR="0" marT="0" marB="0" anchor="ctr" horzOverflow="overflow">
                    <a:lnL>
                      <a:noFill/>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5E0EC"/>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smtClean="0">
                          <a:ln>
                            <a:noFill/>
                          </a:ln>
                          <a:solidFill>
                            <a:schemeClr val="tx1"/>
                          </a:solidFill>
                          <a:effectLst/>
                          <a:latin typeface="メイリオ" pitchFamily="50" charset="-128"/>
                          <a:ea typeface="メイリオ" pitchFamily="50" charset="-128"/>
                          <a:cs typeface="Times New Roman" pitchFamily="18" charset="0"/>
                        </a:rPr>
                        <a:t> 関与することが多い</a:t>
                      </a:r>
                    </a:p>
                  </a:txBody>
                  <a:tcPr marL="108000" marR="0" marT="0" marB="0" anchor="ctr"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828675" rtl="0" eaLnBrk="1" fontAlgn="base" latinLnBrk="0" hangingPunct="1">
                        <a:lnSpc>
                          <a:spcPts val="3000"/>
                        </a:lnSpc>
                        <a:spcBef>
                          <a:spcPts val="600"/>
                        </a:spcBef>
                        <a:spcAft>
                          <a:spcPct val="0"/>
                        </a:spcAft>
                        <a:buClrTx/>
                        <a:buSzTx/>
                        <a:buFontTx/>
                        <a:buNone/>
                        <a:tabLst/>
                      </a:pPr>
                      <a:r>
                        <a:rPr kumimoji="1" lang="ja-JP" altLang="en-US" sz="1900" b="1" i="0" u="none" strike="noStrike" cap="none" normalizeH="0" baseline="0" dirty="0" smtClean="0">
                          <a:ln>
                            <a:noFill/>
                          </a:ln>
                          <a:solidFill>
                            <a:schemeClr val="tx1"/>
                          </a:solidFill>
                          <a:effectLst/>
                          <a:latin typeface="メイリオ" pitchFamily="50" charset="-128"/>
                          <a:ea typeface="メイリオ" pitchFamily="50" charset="-128"/>
                          <a:cs typeface="Times New Roman" pitchFamily="18" charset="0"/>
                        </a:rPr>
                        <a:t> 関与ない</a:t>
                      </a:r>
                    </a:p>
                  </a:txBody>
                  <a:tcPr marL="108000" marR="0" marT="0" marB="0"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7" name="Rectangle 3"/>
          <p:cNvSpPr>
            <a:spLocks noChangeArrowheads="1"/>
          </p:cNvSpPr>
          <p:nvPr/>
        </p:nvSpPr>
        <p:spPr bwMode="auto">
          <a:xfrm>
            <a:off x="301624" y="96977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301624" y="4694831"/>
            <a:ext cx="8569325" cy="20471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285750" indent="-285750">
              <a:buFont typeface="Wingdings" panose="05000000000000000000" pitchFamily="2" charset="2"/>
              <a:buChar char="n"/>
            </a:pPr>
            <a:r>
              <a:rPr lang="ja-JP" altLang="ja-JP" sz="2000" b="1" dirty="0">
                <a:latin typeface="Meiryo UI" panose="020B0604030504040204" pitchFamily="50" charset="-128"/>
                <a:ea typeface="Meiryo UI" panose="020B0604030504040204" pitchFamily="50" charset="-128"/>
              </a:rPr>
              <a:t>せん妄との最も大きな違いは発症様式である。前者は</a:t>
            </a:r>
            <a:r>
              <a:rPr lang="ja-JP" altLang="ja-JP" sz="2000" b="1" dirty="0">
                <a:solidFill>
                  <a:srgbClr val="FF0000"/>
                </a:solidFill>
                <a:latin typeface="Meiryo UI" panose="020B0604030504040204" pitchFamily="50" charset="-128"/>
                <a:ea typeface="Meiryo UI" panose="020B0604030504040204" pitchFamily="50" charset="-128"/>
              </a:rPr>
              <a:t>急性</a:t>
            </a:r>
            <a:r>
              <a:rPr lang="ja-JP" altLang="ja-JP" sz="2000" b="1" dirty="0">
                <a:latin typeface="Meiryo UI" panose="020B0604030504040204" pitchFamily="50" charset="-128"/>
                <a:ea typeface="Meiryo UI" panose="020B0604030504040204" pitchFamily="50" charset="-128"/>
              </a:rPr>
              <a:t>であり、認知症、特にアルツハイマー型認知症では</a:t>
            </a:r>
            <a:r>
              <a:rPr lang="ja-JP" altLang="ja-JP" sz="2000" b="1" dirty="0">
                <a:solidFill>
                  <a:srgbClr val="FF0000"/>
                </a:solidFill>
                <a:latin typeface="Meiryo UI" panose="020B0604030504040204" pitchFamily="50" charset="-128"/>
                <a:ea typeface="Meiryo UI" panose="020B0604030504040204" pitchFamily="50" charset="-128"/>
              </a:rPr>
              <a:t>潜行性に発症し、緩徐</a:t>
            </a:r>
            <a:r>
              <a:rPr lang="ja-JP" altLang="ja-JP" sz="2000" b="1" dirty="0">
                <a:latin typeface="Meiryo UI" panose="020B0604030504040204" pitchFamily="50" charset="-128"/>
                <a:ea typeface="Meiryo UI" panose="020B0604030504040204" pitchFamily="50" charset="-128"/>
              </a:rPr>
              <a:t>に進行する</a:t>
            </a:r>
            <a:r>
              <a:rPr lang="ja-JP" altLang="ja-JP" sz="2000" b="1" dirty="0" smtClean="0">
                <a:latin typeface="Meiryo UI" panose="020B0604030504040204" pitchFamily="50" charset="-128"/>
                <a:ea typeface="Meiryo UI" panose="020B0604030504040204" pitchFamily="50" charset="-128"/>
              </a:rPr>
              <a:t>。</a:t>
            </a:r>
            <a:endParaRPr lang="en-US" altLang="ja-JP" sz="2000" b="1" dirty="0" smtClea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lang="ja-JP" altLang="ja-JP" sz="2000" b="1" dirty="0" smtClean="0">
                <a:solidFill>
                  <a:srgbClr val="FF0000"/>
                </a:solidFill>
                <a:latin typeface="Meiryo UI" panose="020B0604030504040204" pitchFamily="50" charset="-128"/>
                <a:ea typeface="Meiryo UI" panose="020B0604030504040204" pitchFamily="50" charset="-128"/>
              </a:rPr>
              <a:t>何日</a:t>
            </a:r>
            <a:r>
              <a:rPr lang="ja-JP" altLang="ja-JP" sz="2000" b="1" dirty="0">
                <a:solidFill>
                  <a:srgbClr val="FF0000"/>
                </a:solidFill>
                <a:latin typeface="Meiryo UI" panose="020B0604030504040204" pitchFamily="50" charset="-128"/>
                <a:ea typeface="Meiryo UI" panose="020B0604030504040204" pitchFamily="50" charset="-128"/>
              </a:rPr>
              <a:t>の夜からと特定</a:t>
            </a:r>
            <a:r>
              <a:rPr lang="ja-JP" altLang="ja-JP" sz="2000" b="1" dirty="0" smtClean="0">
                <a:solidFill>
                  <a:srgbClr val="FF0000"/>
                </a:solidFill>
                <a:latin typeface="Meiryo UI" panose="020B0604030504040204" pitchFamily="50" charset="-128"/>
                <a:ea typeface="Meiryo UI" panose="020B0604030504040204" pitchFamily="50" charset="-128"/>
              </a:rPr>
              <a:t>できる特徴。</a:t>
            </a:r>
            <a:r>
              <a:rPr lang="ja-JP" altLang="en-US" sz="2000" b="1" dirty="0" smtClean="0">
                <a:latin typeface="Meiryo UI" panose="020B0604030504040204" pitchFamily="50" charset="-128"/>
                <a:ea typeface="Meiryo UI" panose="020B0604030504040204" pitchFamily="50" charset="-128"/>
              </a:rPr>
              <a:t>発症時期が鮮明</a:t>
            </a:r>
            <a:endParaRPr lang="en-US" altLang="ja-JP" sz="2000" b="1" dirty="0" smtClea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lang="ja-JP" altLang="ja-JP" sz="2000" b="1" dirty="0" smtClean="0">
                <a:solidFill>
                  <a:srgbClr val="FF0000"/>
                </a:solidFill>
                <a:latin typeface="Meiryo UI" panose="020B0604030504040204" pitchFamily="50" charset="-128"/>
                <a:ea typeface="Meiryo UI" panose="020B0604030504040204" pitchFamily="50" charset="-128"/>
              </a:rPr>
              <a:t>夜間</a:t>
            </a:r>
            <a:r>
              <a:rPr lang="ja-JP" altLang="ja-JP" sz="2000" b="1" dirty="0">
                <a:solidFill>
                  <a:srgbClr val="FF0000"/>
                </a:solidFill>
                <a:latin typeface="Meiryo UI" panose="020B0604030504040204" pitchFamily="50" charset="-128"/>
                <a:ea typeface="Meiryo UI" panose="020B0604030504040204" pitchFamily="50" charset="-128"/>
              </a:rPr>
              <a:t>に増悪することが多く</a:t>
            </a:r>
            <a:r>
              <a:rPr lang="ja-JP" altLang="ja-JP" sz="2000" b="1" dirty="0">
                <a:latin typeface="Meiryo UI" panose="020B0604030504040204" pitchFamily="50" charset="-128"/>
                <a:ea typeface="Meiryo UI" panose="020B0604030504040204" pitchFamily="50" charset="-128"/>
              </a:rPr>
              <a:t>、夜間せん妄ともいわれる</a:t>
            </a:r>
            <a:r>
              <a:rPr lang="ja-JP" altLang="ja-JP" sz="2000" b="1" dirty="0" smtClean="0">
                <a:latin typeface="Meiryo UI" panose="020B0604030504040204" pitchFamily="50" charset="-128"/>
                <a:ea typeface="Meiryo UI" panose="020B0604030504040204" pitchFamily="50" charset="-128"/>
              </a:rPr>
              <a:t>。</a:t>
            </a:r>
            <a:endParaRPr lang="en-US" altLang="ja-JP" sz="2000" b="1" dirty="0" smtClea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lang="ja-JP" altLang="ja-JP" sz="2000" b="1" dirty="0" smtClean="0">
                <a:latin typeface="Meiryo UI" panose="020B0604030504040204" pitchFamily="50" charset="-128"/>
                <a:ea typeface="Meiryo UI" panose="020B0604030504040204" pitchFamily="50" charset="-128"/>
              </a:rPr>
              <a:t>注</a:t>
            </a:r>
            <a:r>
              <a:rPr lang="ja-JP" altLang="ja-JP" sz="2000" b="1" dirty="0">
                <a:latin typeface="Meiryo UI" panose="020B0604030504040204" pitchFamily="50" charset="-128"/>
                <a:ea typeface="Meiryo UI" panose="020B0604030504040204" pitchFamily="50" charset="-128"/>
              </a:rPr>
              <a:t>意力の散漫という形での</a:t>
            </a:r>
            <a:r>
              <a:rPr lang="ja-JP" altLang="ja-JP" sz="2000" b="1" dirty="0">
                <a:solidFill>
                  <a:srgbClr val="FF0000"/>
                </a:solidFill>
                <a:latin typeface="Meiryo UI" panose="020B0604030504040204" pitchFamily="50" charset="-128"/>
                <a:ea typeface="Meiryo UI" panose="020B0604030504040204" pitchFamily="50" charset="-128"/>
              </a:rPr>
              <a:t>意識障害</a:t>
            </a:r>
            <a:r>
              <a:rPr lang="ja-JP" altLang="ja-JP" sz="2000" b="1" dirty="0">
                <a:latin typeface="Meiryo UI" panose="020B0604030504040204" pitchFamily="50" charset="-128"/>
                <a:ea typeface="Meiryo UI" panose="020B0604030504040204" pitchFamily="50" charset="-128"/>
              </a:rPr>
              <a:t>と</a:t>
            </a:r>
            <a:r>
              <a:rPr lang="ja-JP" altLang="ja-JP" sz="2000" b="1" dirty="0">
                <a:solidFill>
                  <a:srgbClr val="FF0000"/>
                </a:solidFill>
                <a:latin typeface="Meiryo UI" panose="020B0604030504040204" pitchFamily="50" charset="-128"/>
                <a:ea typeface="Meiryo UI" panose="020B0604030504040204" pitchFamily="50" charset="-128"/>
              </a:rPr>
              <a:t>幻視および運動不穏</a:t>
            </a:r>
            <a:r>
              <a:rPr lang="ja-JP" altLang="ja-JP" sz="2000" b="1" dirty="0">
                <a:latin typeface="Meiryo UI" panose="020B0604030504040204" pitchFamily="50" charset="-128"/>
                <a:ea typeface="Meiryo UI" panose="020B0604030504040204" pitchFamily="50" charset="-128"/>
              </a:rPr>
              <a:t>はせん妄の三徴であるが、</a:t>
            </a:r>
            <a:r>
              <a:rPr lang="ja-JP" altLang="ja-JP" sz="2400" b="1" u="sng" dirty="0">
                <a:solidFill>
                  <a:srgbClr val="FF0000"/>
                </a:solidFill>
                <a:latin typeface="Meiryo UI" panose="020B0604030504040204" pitchFamily="50" charset="-128"/>
                <a:ea typeface="Meiryo UI" panose="020B0604030504040204" pitchFamily="50" charset="-128"/>
              </a:rPr>
              <a:t>高齢者では幻視を伴わないこともある</a:t>
            </a:r>
            <a:r>
              <a:rPr lang="ja-JP" altLang="ja-JP" sz="2400" b="1" u="sng" dirty="0" smtClean="0">
                <a:solidFill>
                  <a:srgbClr val="FF0000"/>
                </a:solidFill>
                <a:latin typeface="Meiryo UI" panose="020B0604030504040204" pitchFamily="50" charset="-128"/>
                <a:ea typeface="Meiryo UI" panose="020B0604030504040204" pitchFamily="50" charset="-128"/>
              </a:rPr>
              <a:t>。</a:t>
            </a:r>
            <a:endParaRPr lang="en-US" altLang="ja-JP" sz="2400" b="1" u="sng" dirty="0" smtClean="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603823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9"/>
            <a:ext cx="8229600" cy="636022"/>
          </a:xfrm>
        </p:spPr>
        <p:txBody>
          <a:bodyPr>
            <a:norm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見落とす典型的な例</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 2"/>
          <p:cNvSpPr>
            <a:spLocks noGrp="1"/>
          </p:cNvSpPr>
          <p:nvPr>
            <p:ph idx="1"/>
          </p:nvPr>
        </p:nvSpPr>
        <p:spPr>
          <a:xfrm>
            <a:off x="741029" y="1028896"/>
            <a:ext cx="7690513" cy="5298744"/>
          </a:xfrm>
        </p:spPr>
        <p:txBody>
          <a:bodyPr>
            <a:normAutofit fontScale="85000" lnSpcReduction="20000"/>
          </a:bodyPr>
          <a:lstStyle/>
          <a:p>
            <a:pPr marL="514350" indent="-514350">
              <a:buFont typeface="+mj-ea"/>
              <a:buAutoNum type="circleNumDbPlain"/>
            </a:pPr>
            <a:r>
              <a:rPr kumimoji="1"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低活動型せん妄</a:t>
            </a:r>
            <a:r>
              <a:rPr kumimoji="1" lang="en-US" altLang="ja-JP"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一般に、治療や看護援助に対し、</a:t>
            </a:r>
            <a:r>
              <a:rPr kumimoji="1"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協力的に応じる患者を「認知機能が保たれている」と判断</a:t>
            </a: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しがち</a:t>
            </a: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ea"/>
              <a:buAutoNum type="circleNumDbPlain"/>
            </a:pP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ea"/>
              <a:buAutoNum type="circleNumDbPlain"/>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自発性が低下し、受け身になる、反応が乏しい患者は、</a:t>
            </a: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「一見治療に協力している」ようにみえるため関心が向けられない</a:t>
            </a:r>
            <a:endParaRPr lang="en-US" altLang="ja-JP"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ea"/>
              <a:buAutoNum type="circleNumDbPlain"/>
            </a:pPr>
            <a:endParaRPr lang="en-US" altLang="ja-JP"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ea"/>
              <a:buAutoNum type="circleNumDbPlain"/>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高齢者</a:t>
            </a:r>
            <a:r>
              <a:rPr lang="en-US" altLang="ja-JP" sz="2800" b="1" dirty="0">
                <a:latin typeface="Meiryo UI" panose="020B0604030504040204" pitchFamily="50" charset="-128"/>
                <a:ea typeface="Meiryo UI" panose="020B0604030504040204" pitchFamily="50" charset="-128"/>
                <a:cs typeface="Meiryo UI" panose="020B0604030504040204" pitchFamily="50" charset="-128"/>
              </a:rPr>
              <a:t/>
            </a:r>
            <a:br>
              <a:rPr lang="en-US" altLang="ja-JP" sz="2800" b="1" dirty="0">
                <a:latin typeface="Meiryo UI" panose="020B0604030504040204" pitchFamily="50" charset="-128"/>
                <a:ea typeface="Meiryo UI" panose="020B0604030504040204" pitchFamily="50" charset="-128"/>
                <a:cs typeface="Meiryo UI" panose="020B0604030504040204" pitchFamily="50" charset="-128"/>
              </a:rPr>
            </a:b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「歳のせい」</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ですまされがち</a:t>
            </a:r>
            <a:endParaRPr lang="en-US" altLang="ja-JP" sz="2800" b="1" dirty="0">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ea"/>
              <a:buAutoNum type="circleNumDbPlain"/>
            </a:pPr>
            <a:endParaRPr kumimoji="1"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ea"/>
              <a:buAutoNum type="circleNumDbPlain"/>
            </a:pPr>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視聴覚障害：</a:t>
            </a:r>
            <a:r>
              <a:rPr kumimoji="1"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視力低下や聴力低下だからと済まされがち</a:t>
            </a:r>
            <a:endParaRPr lang="en-US" altLang="ja-JP"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ea"/>
              <a:buAutoNum type="circleNumDbPlain"/>
            </a:pPr>
            <a:endParaRPr lang="en-US" altLang="ja-JP"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mj-ea"/>
              <a:buAutoNum type="circleNumDbPlain"/>
            </a:pP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認知症だから</a:t>
            </a:r>
            <a:endParaRPr kumimoji="1"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301624" y="91066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334921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ChangeArrowheads="1"/>
          </p:cNvSpPr>
          <p:nvPr/>
        </p:nvSpPr>
        <p:spPr bwMode="auto">
          <a:xfrm>
            <a:off x="917575" y="306699"/>
            <a:ext cx="730567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883" tIns="41441" rIns="82883" bIns="41441" anchor="ctr"/>
          <a:lstStyle/>
          <a:p>
            <a:pPr algn="ctr" defTabSz="909638"/>
            <a:r>
              <a:rPr lang="ja-JP" altLang="en-US" sz="3200" b="1" dirty="0">
                <a:latin typeface="Meiryo UI" pitchFamily="50" charset="-128"/>
                <a:ea typeface="Meiryo UI" pitchFamily="50" charset="-128"/>
                <a:cs typeface="Meiryo UI" pitchFamily="50" charset="-128"/>
              </a:rPr>
              <a:t>せん妄の原因と影響を及ぼす主な薬剤</a:t>
            </a:r>
          </a:p>
        </p:txBody>
      </p:sp>
      <p:sp>
        <p:nvSpPr>
          <p:cNvPr id="16387" name="Rectangle 3"/>
          <p:cNvSpPr txBox="1">
            <a:spLocks noChangeArrowheads="1"/>
          </p:cNvSpPr>
          <p:nvPr/>
        </p:nvSpPr>
        <p:spPr bwMode="auto">
          <a:xfrm>
            <a:off x="1193800" y="1190625"/>
            <a:ext cx="6073775" cy="276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341313" defTabSz="909638" eaLnBrk="0" hangingPunct="0">
              <a:defRPr kumimoji="1" sz="3600">
                <a:solidFill>
                  <a:schemeClr val="tx1"/>
                </a:solidFill>
                <a:latin typeface="Arial" pitchFamily="34" charset="0"/>
                <a:ea typeface="ＭＳ Ｐゴシック" pitchFamily="50" charset="-128"/>
              </a:defRPr>
            </a:lvl1pPr>
            <a:lvl2pPr marL="742950" indent="-285750" defTabSz="909638" eaLnBrk="0" hangingPunct="0">
              <a:defRPr kumimoji="1" sz="3600">
                <a:solidFill>
                  <a:schemeClr val="tx1"/>
                </a:solidFill>
                <a:latin typeface="Arial" pitchFamily="34" charset="0"/>
                <a:ea typeface="ＭＳ Ｐゴシック" pitchFamily="50" charset="-128"/>
              </a:defRPr>
            </a:lvl2pPr>
            <a:lvl3pPr marL="1143000" indent="-228600" defTabSz="909638" eaLnBrk="0" hangingPunct="0">
              <a:defRPr kumimoji="1" sz="3600">
                <a:solidFill>
                  <a:schemeClr val="tx1"/>
                </a:solidFill>
                <a:latin typeface="Arial" pitchFamily="34" charset="0"/>
                <a:ea typeface="ＭＳ Ｐゴシック" pitchFamily="50" charset="-128"/>
              </a:defRPr>
            </a:lvl3pPr>
            <a:lvl4pPr marL="1600200" indent="-228600" defTabSz="909638" eaLnBrk="0" hangingPunct="0">
              <a:defRPr kumimoji="1" sz="3600">
                <a:solidFill>
                  <a:schemeClr val="tx1"/>
                </a:solidFill>
                <a:latin typeface="Arial" pitchFamily="34" charset="0"/>
                <a:ea typeface="ＭＳ Ｐゴシック" pitchFamily="50" charset="-128"/>
              </a:defRPr>
            </a:lvl4pPr>
            <a:lvl5pPr marL="2057400" indent="-228600" defTabSz="909638" eaLnBrk="0" hangingPunct="0">
              <a:defRPr kumimoji="1" sz="3600">
                <a:solidFill>
                  <a:schemeClr val="tx1"/>
                </a:solidFill>
                <a:latin typeface="Arial" pitchFamily="34" charset="0"/>
                <a:ea typeface="ＭＳ Ｐゴシック" pitchFamily="50" charset="-128"/>
              </a:defRPr>
            </a:lvl5pPr>
            <a:lvl6pPr marL="25146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lnSpc>
                <a:spcPct val="160000"/>
              </a:lnSpc>
              <a:buClr>
                <a:srgbClr val="FF9900"/>
              </a:buClr>
              <a:buSzPct val="80000"/>
              <a:buFont typeface="Wingdings" pitchFamily="2" charset="2"/>
              <a:buNone/>
            </a:pPr>
            <a:r>
              <a:rPr lang="en-US" altLang="ja-JP" sz="2400" b="1" dirty="0">
                <a:solidFill>
                  <a:srgbClr val="745995"/>
                </a:solidFill>
                <a:latin typeface="Meiryo UI" pitchFamily="50" charset="-128"/>
                <a:ea typeface="Meiryo UI" pitchFamily="50" charset="-128"/>
                <a:cs typeface="Meiryo UI" pitchFamily="50" charset="-128"/>
              </a:rPr>
              <a:t>●</a:t>
            </a:r>
            <a:r>
              <a:rPr lang="en-US" altLang="ja-JP" sz="2400" b="1" dirty="0">
                <a:solidFill>
                  <a:schemeClr val="hlink"/>
                </a:solidFill>
                <a:latin typeface="Meiryo UI" pitchFamily="50" charset="-128"/>
                <a:ea typeface="Meiryo UI" pitchFamily="50" charset="-128"/>
                <a:cs typeface="Meiryo UI" pitchFamily="50" charset="-128"/>
              </a:rPr>
              <a:t> </a:t>
            </a:r>
            <a:r>
              <a:rPr lang="ja-JP" altLang="en-US" sz="2600" b="1" dirty="0">
                <a:latin typeface="Meiryo UI" pitchFamily="50" charset="-128"/>
                <a:ea typeface="Meiryo UI" pitchFamily="50" charset="-128"/>
                <a:cs typeface="Meiryo UI" pitchFamily="50" charset="-128"/>
              </a:rPr>
              <a:t>アルコール、薬物または薬物中毒</a:t>
            </a:r>
          </a:p>
          <a:p>
            <a:pPr eaLnBrk="1" hangingPunct="1">
              <a:lnSpc>
                <a:spcPct val="130000"/>
              </a:lnSpc>
              <a:buClr>
                <a:srgbClr val="FF9900"/>
              </a:buClr>
              <a:buSzPct val="80000"/>
              <a:buFont typeface="Wingdings" pitchFamily="2" charset="2"/>
              <a:buNone/>
            </a:pPr>
            <a:r>
              <a:rPr lang="ja-JP" altLang="en-US" sz="2400" b="1" dirty="0">
                <a:solidFill>
                  <a:srgbClr val="745995"/>
                </a:solidFill>
                <a:latin typeface="Meiryo UI" pitchFamily="50" charset="-128"/>
                <a:ea typeface="Meiryo UI" pitchFamily="50" charset="-128"/>
                <a:cs typeface="Meiryo UI" pitchFamily="50" charset="-128"/>
              </a:rPr>
              <a:t>●</a:t>
            </a:r>
            <a:r>
              <a:rPr lang="ja-JP" altLang="en-US" sz="2400" b="1" dirty="0">
                <a:solidFill>
                  <a:schemeClr val="hlink"/>
                </a:solidFill>
                <a:latin typeface="Meiryo UI" pitchFamily="50" charset="-128"/>
                <a:ea typeface="Meiryo UI" pitchFamily="50" charset="-128"/>
                <a:cs typeface="Meiryo UI" pitchFamily="50" charset="-128"/>
              </a:rPr>
              <a:t> </a:t>
            </a:r>
            <a:r>
              <a:rPr lang="ja-JP" altLang="en-US" sz="2600" b="1" dirty="0">
                <a:latin typeface="Meiryo UI" pitchFamily="50" charset="-128"/>
                <a:ea typeface="Meiryo UI" pitchFamily="50" charset="-128"/>
                <a:cs typeface="Meiryo UI" pitchFamily="50" charset="-128"/>
              </a:rPr>
              <a:t>感染症、特に肺炎と尿路感染症</a:t>
            </a:r>
          </a:p>
          <a:p>
            <a:pPr eaLnBrk="1" hangingPunct="1">
              <a:lnSpc>
                <a:spcPct val="130000"/>
              </a:lnSpc>
              <a:buClr>
                <a:srgbClr val="FF9900"/>
              </a:buClr>
              <a:buSzPct val="80000"/>
            </a:pPr>
            <a:r>
              <a:rPr lang="ja-JP" altLang="en-US" sz="2400" b="1" dirty="0">
                <a:solidFill>
                  <a:srgbClr val="745995"/>
                </a:solidFill>
                <a:latin typeface="Meiryo UI" pitchFamily="50" charset="-128"/>
                <a:ea typeface="Meiryo UI" pitchFamily="50" charset="-128"/>
                <a:cs typeface="Meiryo UI" pitchFamily="50" charset="-128"/>
              </a:rPr>
              <a:t>●</a:t>
            </a:r>
            <a:r>
              <a:rPr lang="ja-JP" altLang="en-US" sz="2400" b="1" dirty="0">
                <a:solidFill>
                  <a:schemeClr val="hlink"/>
                </a:solidFill>
                <a:latin typeface="Meiryo UI" pitchFamily="50" charset="-128"/>
                <a:ea typeface="Meiryo UI" pitchFamily="50" charset="-128"/>
                <a:cs typeface="Meiryo UI" pitchFamily="50" charset="-128"/>
              </a:rPr>
              <a:t> </a:t>
            </a:r>
            <a:r>
              <a:rPr lang="ja-JP" altLang="en-US" sz="2600" b="1" dirty="0">
                <a:latin typeface="Meiryo UI" pitchFamily="50" charset="-128"/>
                <a:ea typeface="Meiryo UI" pitchFamily="50" charset="-128"/>
                <a:cs typeface="Meiryo UI" pitchFamily="50" charset="-128"/>
              </a:rPr>
              <a:t>脱水状態および代謝異常</a:t>
            </a:r>
          </a:p>
          <a:p>
            <a:pPr eaLnBrk="1" hangingPunct="1">
              <a:lnSpc>
                <a:spcPct val="130000"/>
              </a:lnSpc>
              <a:buClr>
                <a:srgbClr val="FF9900"/>
              </a:buClr>
              <a:buSzPct val="80000"/>
            </a:pPr>
            <a:r>
              <a:rPr lang="ja-JP" altLang="en-US" sz="2400" b="1" dirty="0">
                <a:solidFill>
                  <a:srgbClr val="745995"/>
                </a:solidFill>
                <a:latin typeface="Meiryo UI" pitchFamily="50" charset="-128"/>
                <a:ea typeface="Meiryo UI" pitchFamily="50" charset="-128"/>
                <a:cs typeface="Meiryo UI" pitchFamily="50" charset="-128"/>
              </a:rPr>
              <a:t>●</a:t>
            </a:r>
            <a:r>
              <a:rPr lang="ja-JP" altLang="en-US" sz="2400" b="1" dirty="0">
                <a:solidFill>
                  <a:schemeClr val="hlink"/>
                </a:solidFill>
                <a:latin typeface="Meiryo UI" pitchFamily="50" charset="-128"/>
                <a:ea typeface="Meiryo UI" pitchFamily="50" charset="-128"/>
                <a:cs typeface="Meiryo UI" pitchFamily="50" charset="-128"/>
              </a:rPr>
              <a:t> </a:t>
            </a:r>
            <a:r>
              <a:rPr lang="ja-JP" altLang="en-US" sz="2600" b="1" dirty="0">
                <a:latin typeface="Meiryo UI" pitchFamily="50" charset="-128"/>
                <a:ea typeface="Meiryo UI" pitchFamily="50" charset="-128"/>
                <a:cs typeface="Meiryo UI" pitchFamily="50" charset="-128"/>
              </a:rPr>
              <a:t>感覚遮断</a:t>
            </a:r>
          </a:p>
          <a:p>
            <a:pPr eaLnBrk="1" hangingPunct="1">
              <a:lnSpc>
                <a:spcPct val="130000"/>
              </a:lnSpc>
              <a:buClr>
                <a:srgbClr val="FF9900"/>
              </a:buClr>
              <a:buSzPct val="80000"/>
            </a:pPr>
            <a:r>
              <a:rPr lang="ja-JP" altLang="en-US" sz="2400" b="1" dirty="0">
                <a:solidFill>
                  <a:srgbClr val="745995"/>
                </a:solidFill>
                <a:latin typeface="Meiryo UI" pitchFamily="50" charset="-128"/>
                <a:ea typeface="Meiryo UI" pitchFamily="50" charset="-128"/>
                <a:cs typeface="Meiryo UI" pitchFamily="50" charset="-128"/>
              </a:rPr>
              <a:t>●</a:t>
            </a:r>
            <a:r>
              <a:rPr lang="ja-JP" altLang="en-US" sz="2400" b="1" dirty="0">
                <a:solidFill>
                  <a:schemeClr val="hlink"/>
                </a:solidFill>
                <a:latin typeface="Meiryo UI" pitchFamily="50" charset="-128"/>
                <a:ea typeface="Meiryo UI" pitchFamily="50" charset="-128"/>
                <a:cs typeface="Meiryo UI" pitchFamily="50" charset="-128"/>
              </a:rPr>
              <a:t> </a:t>
            </a:r>
            <a:r>
              <a:rPr lang="ja-JP" altLang="en-US" sz="2600" b="1" dirty="0">
                <a:latin typeface="Meiryo UI" pitchFamily="50" charset="-128"/>
                <a:ea typeface="Meiryo UI" pitchFamily="50" charset="-128"/>
                <a:cs typeface="Meiryo UI" pitchFamily="50" charset="-128"/>
              </a:rPr>
              <a:t>心理的ストレス</a:t>
            </a:r>
            <a:endParaRPr lang="en-US" altLang="ja-JP" sz="2600" b="1" dirty="0">
              <a:latin typeface="Meiryo UI" pitchFamily="50" charset="-128"/>
              <a:ea typeface="Meiryo UI" pitchFamily="50" charset="-128"/>
              <a:cs typeface="Meiryo UI" pitchFamily="50" charset="-128"/>
            </a:endParaRPr>
          </a:p>
        </p:txBody>
      </p:sp>
      <p:sp>
        <p:nvSpPr>
          <p:cNvPr id="16388" name="テキスト ボックス 6"/>
          <p:cNvSpPr txBox="1">
            <a:spLocks noChangeArrowheads="1"/>
          </p:cNvSpPr>
          <p:nvPr/>
        </p:nvSpPr>
        <p:spPr bwMode="auto">
          <a:xfrm>
            <a:off x="5336913" y="5743415"/>
            <a:ext cx="3657196" cy="880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Aft>
                <a:spcPct val="20000"/>
              </a:spcAft>
            </a:pPr>
            <a:r>
              <a:rPr lang="ja-JP" altLang="en-US" sz="1600" b="1" dirty="0">
                <a:solidFill>
                  <a:schemeClr val="tx1">
                    <a:lumMod val="50000"/>
                    <a:lumOff val="50000"/>
                  </a:schemeClr>
                </a:solidFill>
                <a:latin typeface="Trebuchet MS" panose="020B0603020202020204" pitchFamily="34" charset="0"/>
                <a:ea typeface="Meiryo UI" pitchFamily="50" charset="-128"/>
                <a:cs typeface="Meiryo UI" pitchFamily="50" charset="-128"/>
              </a:rPr>
              <a:t>国際老年精神医学会</a:t>
            </a:r>
          </a:p>
          <a:p>
            <a:pPr eaLnBrk="1" hangingPunct="1"/>
            <a:r>
              <a:rPr lang="ja-JP" altLang="en-US" sz="1600" b="1" dirty="0">
                <a:solidFill>
                  <a:schemeClr val="tx1">
                    <a:lumMod val="50000"/>
                    <a:lumOff val="50000"/>
                  </a:schemeClr>
                </a:solidFill>
                <a:latin typeface="Trebuchet MS" panose="020B0603020202020204" pitchFamily="34" charset="0"/>
                <a:ea typeface="Meiryo UI" pitchFamily="50" charset="-128"/>
                <a:cs typeface="Meiryo UI" pitchFamily="50" charset="-128"/>
              </a:rPr>
              <a:t>：プライマリケア医のための</a:t>
            </a:r>
            <a:r>
              <a:rPr lang="en-US" altLang="ja-JP" sz="1600" b="1" dirty="0">
                <a:solidFill>
                  <a:schemeClr val="tx1">
                    <a:lumMod val="50000"/>
                    <a:lumOff val="50000"/>
                  </a:schemeClr>
                </a:solidFill>
                <a:latin typeface="Trebuchet MS" panose="020B0603020202020204" pitchFamily="34" charset="0"/>
                <a:ea typeface="Meiryo UI" pitchFamily="50" charset="-128"/>
                <a:cs typeface="Meiryo UI" pitchFamily="50" charset="-128"/>
              </a:rPr>
              <a:t>BPSD</a:t>
            </a:r>
            <a:r>
              <a:rPr lang="ja-JP" altLang="en-US" sz="1600" b="1" dirty="0">
                <a:solidFill>
                  <a:schemeClr val="tx1">
                    <a:lumMod val="50000"/>
                    <a:lumOff val="50000"/>
                  </a:schemeClr>
                </a:solidFill>
                <a:latin typeface="Trebuchet MS" panose="020B0603020202020204" pitchFamily="34" charset="0"/>
                <a:ea typeface="Meiryo UI" pitchFamily="50" charset="-128"/>
                <a:cs typeface="Meiryo UI" pitchFamily="50" charset="-128"/>
              </a:rPr>
              <a:t>ガイド</a:t>
            </a:r>
            <a:r>
              <a:rPr lang="ja-JP" altLang="en-US" sz="1600" b="1" dirty="0" smtClean="0">
                <a:solidFill>
                  <a:schemeClr val="tx1">
                    <a:lumMod val="50000"/>
                    <a:lumOff val="50000"/>
                  </a:schemeClr>
                </a:solidFill>
                <a:latin typeface="Trebuchet MS" panose="020B0603020202020204" pitchFamily="34" charset="0"/>
                <a:ea typeface="Meiryo UI" pitchFamily="50" charset="-128"/>
                <a:cs typeface="Meiryo UI" pitchFamily="50" charset="-128"/>
              </a:rPr>
              <a:t>、</a:t>
            </a:r>
            <a:endParaRPr lang="en-US" altLang="ja-JP" sz="1600" b="1" dirty="0" smtClean="0">
              <a:solidFill>
                <a:schemeClr val="tx1">
                  <a:lumMod val="50000"/>
                  <a:lumOff val="50000"/>
                </a:schemeClr>
              </a:solidFill>
              <a:latin typeface="Trebuchet MS" panose="020B0603020202020204" pitchFamily="34" charset="0"/>
              <a:ea typeface="Meiryo UI" pitchFamily="50" charset="-128"/>
              <a:cs typeface="Meiryo UI" pitchFamily="50" charset="-128"/>
            </a:endParaRPr>
          </a:p>
          <a:p>
            <a:pPr eaLnBrk="1" hangingPunct="1"/>
            <a:r>
              <a:rPr lang="ja-JP" altLang="en-US" sz="1600" b="1" dirty="0">
                <a:solidFill>
                  <a:schemeClr val="tx1">
                    <a:lumMod val="50000"/>
                    <a:lumOff val="50000"/>
                  </a:schemeClr>
                </a:solidFill>
                <a:latin typeface="Trebuchet MS" panose="020B0603020202020204" pitchFamily="34" charset="0"/>
                <a:ea typeface="Meiryo UI" pitchFamily="50" charset="-128"/>
                <a:cs typeface="Meiryo UI" pitchFamily="50" charset="-128"/>
              </a:rPr>
              <a:t> </a:t>
            </a:r>
            <a:r>
              <a:rPr lang="ja-JP" altLang="en-US" sz="1600" b="1" dirty="0" smtClean="0">
                <a:solidFill>
                  <a:schemeClr val="tx1">
                    <a:lumMod val="50000"/>
                    <a:lumOff val="50000"/>
                  </a:schemeClr>
                </a:solidFill>
                <a:latin typeface="Trebuchet MS" panose="020B0603020202020204" pitchFamily="34" charset="0"/>
                <a:ea typeface="Meiryo UI" pitchFamily="50" charset="-128"/>
                <a:cs typeface="Meiryo UI" pitchFamily="50" charset="-128"/>
              </a:rPr>
              <a:t>  アルタ</a:t>
            </a:r>
            <a:r>
              <a:rPr lang="ja-JP" altLang="en-US" sz="1600" b="1" dirty="0">
                <a:solidFill>
                  <a:schemeClr val="tx1">
                    <a:lumMod val="50000"/>
                    <a:lumOff val="50000"/>
                  </a:schemeClr>
                </a:solidFill>
                <a:latin typeface="Trebuchet MS" panose="020B0603020202020204" pitchFamily="34" charset="0"/>
                <a:ea typeface="Meiryo UI" pitchFamily="50" charset="-128"/>
                <a:cs typeface="Meiryo UI" pitchFamily="50" charset="-128"/>
              </a:rPr>
              <a:t>出版、</a:t>
            </a:r>
            <a:r>
              <a:rPr lang="en-US" altLang="ja-JP" sz="1600" b="1" dirty="0">
                <a:solidFill>
                  <a:schemeClr val="tx1">
                    <a:lumMod val="50000"/>
                    <a:lumOff val="50000"/>
                  </a:schemeClr>
                </a:solidFill>
                <a:latin typeface="Trebuchet MS" panose="020B0603020202020204" pitchFamily="34" charset="0"/>
                <a:ea typeface="Meiryo UI" pitchFamily="50" charset="-128"/>
                <a:cs typeface="Meiryo UI" pitchFamily="50" charset="-128"/>
              </a:rPr>
              <a:t>2005</a:t>
            </a:r>
            <a:endParaRPr lang="ja-JP" altLang="en-US" sz="1600" b="1" dirty="0">
              <a:solidFill>
                <a:schemeClr val="tx1">
                  <a:lumMod val="50000"/>
                  <a:lumOff val="50000"/>
                </a:schemeClr>
              </a:solidFill>
              <a:latin typeface="Trebuchet MS" panose="020B0603020202020204" pitchFamily="34" charset="0"/>
              <a:ea typeface="Meiryo UI" pitchFamily="50" charset="-128"/>
              <a:cs typeface="Meiryo UI" pitchFamily="50" charset="-128"/>
            </a:endParaRPr>
          </a:p>
        </p:txBody>
      </p:sp>
      <p:sp>
        <p:nvSpPr>
          <p:cNvPr id="16389" name="Rectangle 3"/>
          <p:cNvSpPr txBox="1">
            <a:spLocks noChangeArrowheads="1"/>
          </p:cNvSpPr>
          <p:nvPr/>
        </p:nvSpPr>
        <p:spPr bwMode="auto">
          <a:xfrm>
            <a:off x="1211444" y="4699512"/>
            <a:ext cx="3084513"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341313" defTabSz="909638" eaLnBrk="0" hangingPunct="0">
              <a:defRPr kumimoji="1" sz="3600">
                <a:solidFill>
                  <a:schemeClr val="tx1"/>
                </a:solidFill>
                <a:latin typeface="Arial" pitchFamily="34" charset="0"/>
                <a:ea typeface="ＭＳ Ｐゴシック" pitchFamily="50" charset="-128"/>
              </a:defRPr>
            </a:lvl1pPr>
            <a:lvl2pPr marL="742950" indent="-285750" defTabSz="909638" eaLnBrk="0" hangingPunct="0">
              <a:defRPr kumimoji="1" sz="3600">
                <a:solidFill>
                  <a:schemeClr val="tx1"/>
                </a:solidFill>
                <a:latin typeface="Arial" pitchFamily="34" charset="0"/>
                <a:ea typeface="ＭＳ Ｐゴシック" pitchFamily="50" charset="-128"/>
              </a:defRPr>
            </a:lvl2pPr>
            <a:lvl3pPr marL="1143000" indent="-228600" defTabSz="909638" eaLnBrk="0" hangingPunct="0">
              <a:defRPr kumimoji="1" sz="3600">
                <a:solidFill>
                  <a:schemeClr val="tx1"/>
                </a:solidFill>
                <a:latin typeface="Arial" pitchFamily="34" charset="0"/>
                <a:ea typeface="ＭＳ Ｐゴシック" pitchFamily="50" charset="-128"/>
              </a:defRPr>
            </a:lvl3pPr>
            <a:lvl4pPr marL="1600200" indent="-228600" defTabSz="909638" eaLnBrk="0" hangingPunct="0">
              <a:defRPr kumimoji="1" sz="3600">
                <a:solidFill>
                  <a:schemeClr val="tx1"/>
                </a:solidFill>
                <a:latin typeface="Arial" pitchFamily="34" charset="0"/>
                <a:ea typeface="ＭＳ Ｐゴシック" pitchFamily="50" charset="-128"/>
              </a:defRPr>
            </a:lvl4pPr>
            <a:lvl5pPr marL="2057400" indent="-228600" defTabSz="909638" eaLnBrk="0" hangingPunct="0">
              <a:defRPr kumimoji="1" sz="3600">
                <a:solidFill>
                  <a:schemeClr val="tx1"/>
                </a:solidFill>
                <a:latin typeface="Arial" pitchFamily="34" charset="0"/>
                <a:ea typeface="ＭＳ Ｐゴシック" pitchFamily="50" charset="-128"/>
              </a:defRPr>
            </a:lvl5pPr>
            <a:lvl6pPr marL="25146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ct val="20000"/>
              </a:spcBef>
              <a:buClr>
                <a:schemeClr val="hlink"/>
              </a:buClr>
              <a:buSzPct val="80000"/>
              <a:buFont typeface="Wingdings" pitchFamily="2" charset="2"/>
              <a:buNone/>
            </a:pPr>
            <a:r>
              <a:rPr lang="en-US" altLang="ja-JP" sz="2000" b="1" dirty="0">
                <a:solidFill>
                  <a:srgbClr val="FF5050"/>
                </a:solidFill>
                <a:latin typeface="Meiryo UI" pitchFamily="50" charset="-128"/>
                <a:ea typeface="Meiryo UI" pitchFamily="50" charset="-128"/>
                <a:cs typeface="Meiryo UI" pitchFamily="50" charset="-128"/>
              </a:rPr>
              <a:t>･</a:t>
            </a:r>
            <a:r>
              <a:rPr lang="ja-JP" altLang="en-US" sz="2000" b="1" dirty="0">
                <a:solidFill>
                  <a:srgbClr val="FF5050"/>
                </a:solidFill>
                <a:latin typeface="Meiryo UI" pitchFamily="50" charset="-128"/>
                <a:ea typeface="Meiryo UI" pitchFamily="50" charset="-128"/>
                <a:cs typeface="Meiryo UI" pitchFamily="50" charset="-128"/>
              </a:rPr>
              <a:t>抗パーキンソン病薬</a:t>
            </a:r>
          </a:p>
          <a:p>
            <a:pPr eaLnBrk="1" hangingPunct="1">
              <a:spcBef>
                <a:spcPct val="25000"/>
              </a:spcBef>
              <a:buClr>
                <a:schemeClr val="hlink"/>
              </a:buClr>
              <a:buSzPct val="80000"/>
              <a:buFont typeface="Wingdings" pitchFamily="2" charset="2"/>
              <a:buNone/>
            </a:pPr>
            <a:r>
              <a:rPr lang="en-US" altLang="ja-JP" sz="2000" b="1" dirty="0">
                <a:solidFill>
                  <a:srgbClr val="FF5050"/>
                </a:solidFill>
                <a:latin typeface="Meiryo UI" pitchFamily="50" charset="-128"/>
                <a:ea typeface="Meiryo UI" pitchFamily="50" charset="-128"/>
                <a:cs typeface="Meiryo UI" pitchFamily="50" charset="-128"/>
              </a:rPr>
              <a:t>･</a:t>
            </a:r>
            <a:r>
              <a:rPr lang="ja-JP" altLang="en-US" sz="2000" b="1" dirty="0">
                <a:solidFill>
                  <a:srgbClr val="FF5050"/>
                </a:solidFill>
                <a:latin typeface="Meiryo UI" pitchFamily="50" charset="-128"/>
                <a:ea typeface="Meiryo UI" pitchFamily="50" charset="-128"/>
                <a:cs typeface="Meiryo UI" pitchFamily="50" charset="-128"/>
              </a:rPr>
              <a:t>抗コリン薬</a:t>
            </a:r>
          </a:p>
          <a:p>
            <a:pPr eaLnBrk="1" hangingPunct="1">
              <a:spcBef>
                <a:spcPct val="25000"/>
              </a:spcBef>
              <a:buClr>
                <a:schemeClr val="hlink"/>
              </a:buClr>
              <a:buSzPct val="80000"/>
              <a:buFont typeface="Wingdings" pitchFamily="2" charset="2"/>
              <a:buNone/>
            </a:pPr>
            <a:r>
              <a:rPr lang="en-US" altLang="ja-JP" sz="2000" b="1" dirty="0">
                <a:solidFill>
                  <a:srgbClr val="FF5050"/>
                </a:solidFill>
                <a:latin typeface="Meiryo UI" pitchFamily="50" charset="-128"/>
                <a:ea typeface="Meiryo UI" pitchFamily="50" charset="-128"/>
                <a:cs typeface="Meiryo UI" pitchFamily="50" charset="-128"/>
              </a:rPr>
              <a:t>･</a:t>
            </a:r>
            <a:r>
              <a:rPr lang="ja-JP" altLang="en-US" sz="2000" b="1" dirty="0">
                <a:solidFill>
                  <a:srgbClr val="FF5050"/>
                </a:solidFill>
                <a:latin typeface="Meiryo UI" pitchFamily="50" charset="-128"/>
                <a:ea typeface="Meiryo UI" pitchFamily="50" charset="-128"/>
                <a:cs typeface="Meiryo UI" pitchFamily="50" charset="-128"/>
              </a:rPr>
              <a:t>抗不安薬</a:t>
            </a:r>
          </a:p>
          <a:p>
            <a:pPr eaLnBrk="1" hangingPunct="1">
              <a:spcBef>
                <a:spcPct val="25000"/>
              </a:spcBef>
              <a:buClr>
                <a:schemeClr val="hlink"/>
              </a:buClr>
              <a:buSzPct val="80000"/>
              <a:buFont typeface="Wingdings" pitchFamily="2" charset="2"/>
              <a:buNone/>
            </a:pPr>
            <a:r>
              <a:rPr lang="en-US" altLang="ja-JP" sz="2000" b="1" dirty="0">
                <a:solidFill>
                  <a:srgbClr val="FF5050"/>
                </a:solidFill>
                <a:latin typeface="Meiryo UI" pitchFamily="50" charset="-128"/>
                <a:ea typeface="Meiryo UI" pitchFamily="50" charset="-128"/>
                <a:cs typeface="Meiryo UI" pitchFamily="50" charset="-128"/>
              </a:rPr>
              <a:t>･</a:t>
            </a:r>
            <a:r>
              <a:rPr lang="ja-JP" altLang="en-US" sz="2000" b="1" dirty="0">
                <a:solidFill>
                  <a:srgbClr val="FF5050"/>
                </a:solidFill>
                <a:latin typeface="Meiryo UI" pitchFamily="50" charset="-128"/>
                <a:ea typeface="Meiryo UI" pitchFamily="50" charset="-128"/>
                <a:cs typeface="Meiryo UI" pitchFamily="50" charset="-128"/>
              </a:rPr>
              <a:t>抗うつ薬</a:t>
            </a:r>
          </a:p>
        </p:txBody>
      </p:sp>
      <p:sp>
        <p:nvSpPr>
          <p:cNvPr id="16390" name="Rectangle 3"/>
          <p:cNvSpPr txBox="1">
            <a:spLocks noChangeArrowheads="1"/>
          </p:cNvSpPr>
          <p:nvPr/>
        </p:nvSpPr>
        <p:spPr bwMode="auto">
          <a:xfrm>
            <a:off x="4046719" y="4497602"/>
            <a:ext cx="4530725"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341313" defTabSz="909638" eaLnBrk="0" hangingPunct="0">
              <a:defRPr kumimoji="1" sz="3600">
                <a:solidFill>
                  <a:schemeClr val="tx1"/>
                </a:solidFill>
                <a:latin typeface="Arial" pitchFamily="34" charset="0"/>
                <a:ea typeface="ＭＳ Ｐゴシック" pitchFamily="50" charset="-128"/>
              </a:defRPr>
            </a:lvl1pPr>
            <a:lvl2pPr marL="742950" indent="-285750" defTabSz="909638" eaLnBrk="0" hangingPunct="0">
              <a:defRPr kumimoji="1" sz="3600">
                <a:solidFill>
                  <a:schemeClr val="tx1"/>
                </a:solidFill>
                <a:latin typeface="Arial" pitchFamily="34" charset="0"/>
                <a:ea typeface="ＭＳ Ｐゴシック" pitchFamily="50" charset="-128"/>
              </a:defRPr>
            </a:lvl2pPr>
            <a:lvl3pPr marL="1143000" indent="-228600" defTabSz="909638" eaLnBrk="0" hangingPunct="0">
              <a:defRPr kumimoji="1" sz="3600">
                <a:solidFill>
                  <a:schemeClr val="tx1"/>
                </a:solidFill>
                <a:latin typeface="Arial" pitchFamily="34" charset="0"/>
                <a:ea typeface="ＭＳ Ｐゴシック" pitchFamily="50" charset="-128"/>
              </a:defRPr>
            </a:lvl3pPr>
            <a:lvl4pPr marL="1600200" indent="-228600" defTabSz="909638" eaLnBrk="0" hangingPunct="0">
              <a:defRPr kumimoji="1" sz="3600">
                <a:solidFill>
                  <a:schemeClr val="tx1"/>
                </a:solidFill>
                <a:latin typeface="Arial" pitchFamily="34" charset="0"/>
                <a:ea typeface="ＭＳ Ｐゴシック" pitchFamily="50" charset="-128"/>
              </a:defRPr>
            </a:lvl4pPr>
            <a:lvl5pPr marL="2057400" indent="-228600" defTabSz="909638" eaLnBrk="0" hangingPunct="0">
              <a:defRPr kumimoji="1" sz="3600">
                <a:solidFill>
                  <a:schemeClr val="tx1"/>
                </a:solidFill>
                <a:latin typeface="Arial" pitchFamily="34" charset="0"/>
                <a:ea typeface="ＭＳ Ｐゴシック" pitchFamily="50" charset="-128"/>
              </a:defRPr>
            </a:lvl5pPr>
            <a:lvl6pPr marL="25146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ct val="25000"/>
              </a:spcBef>
              <a:buClr>
                <a:schemeClr val="hlink"/>
              </a:buClr>
              <a:buSzPct val="80000"/>
              <a:buFont typeface="Wingdings" pitchFamily="2" charset="2"/>
              <a:buNone/>
            </a:pPr>
            <a:r>
              <a:rPr lang="en-US" altLang="ja-JP" sz="2000" b="1" dirty="0">
                <a:solidFill>
                  <a:srgbClr val="FF5050"/>
                </a:solidFill>
                <a:latin typeface="Meiryo UI" pitchFamily="50" charset="-128"/>
                <a:ea typeface="Meiryo UI" pitchFamily="50" charset="-128"/>
                <a:cs typeface="Meiryo UI" pitchFamily="50" charset="-128"/>
              </a:rPr>
              <a:t>･</a:t>
            </a:r>
            <a:r>
              <a:rPr lang="ja-JP" altLang="en-US" sz="2000" b="1" dirty="0">
                <a:solidFill>
                  <a:srgbClr val="FF5050"/>
                </a:solidFill>
                <a:latin typeface="Meiryo UI" pitchFamily="50" charset="-128"/>
                <a:ea typeface="Meiryo UI" pitchFamily="50" charset="-128"/>
                <a:cs typeface="Meiryo UI" pitchFamily="50" charset="-128"/>
              </a:rPr>
              <a:t>循環器用薬</a:t>
            </a:r>
          </a:p>
          <a:p>
            <a:pPr eaLnBrk="1" hangingPunct="1">
              <a:buClr>
                <a:schemeClr val="hlink"/>
              </a:buClr>
              <a:buSzPct val="80000"/>
              <a:buFont typeface="Wingdings" pitchFamily="2" charset="2"/>
              <a:buNone/>
            </a:pPr>
            <a:r>
              <a:rPr lang="ja-JP" altLang="en-US" sz="1900" b="1" dirty="0">
                <a:solidFill>
                  <a:srgbClr val="FF5050"/>
                </a:solidFill>
                <a:latin typeface="Meiryo UI" pitchFamily="50" charset="-128"/>
                <a:ea typeface="Meiryo UI" pitchFamily="50" charset="-128"/>
                <a:cs typeface="Meiryo UI" pitchFamily="50" charset="-128"/>
              </a:rPr>
              <a:t>　   </a:t>
            </a:r>
            <a:r>
              <a:rPr lang="ja-JP" altLang="en-US" sz="1600" b="1" dirty="0">
                <a:solidFill>
                  <a:srgbClr val="FF5050"/>
                </a:solidFill>
                <a:latin typeface="Meiryo UI" pitchFamily="50" charset="-128"/>
                <a:ea typeface="Meiryo UI" pitchFamily="50" charset="-128"/>
                <a:cs typeface="Meiryo UI" pitchFamily="50" charset="-128"/>
              </a:rPr>
              <a:t>：ジギタリス、</a:t>
            </a:r>
            <a:r>
              <a:rPr lang="en-US" altLang="ja-JP" sz="1600" b="1" dirty="0">
                <a:solidFill>
                  <a:srgbClr val="FF5050"/>
                </a:solidFill>
                <a:latin typeface="Meiryo UI" pitchFamily="50" charset="-128"/>
                <a:ea typeface="Meiryo UI" pitchFamily="50" charset="-128"/>
                <a:cs typeface="Meiryo UI" pitchFamily="50" charset="-128"/>
              </a:rPr>
              <a:t>β</a:t>
            </a:r>
            <a:r>
              <a:rPr lang="ja-JP" altLang="en-US" sz="1600" b="1" dirty="0">
                <a:solidFill>
                  <a:srgbClr val="FF5050"/>
                </a:solidFill>
                <a:latin typeface="Meiryo UI" pitchFamily="50" charset="-128"/>
                <a:ea typeface="Meiryo UI" pitchFamily="50" charset="-128"/>
                <a:cs typeface="Meiryo UI" pitchFamily="50" charset="-128"/>
              </a:rPr>
              <a:t>ブロッカー、利尿薬</a:t>
            </a:r>
          </a:p>
          <a:p>
            <a:pPr eaLnBrk="1" hangingPunct="1">
              <a:spcBef>
                <a:spcPct val="25000"/>
              </a:spcBef>
              <a:buClr>
                <a:schemeClr val="hlink"/>
              </a:buClr>
              <a:buSzPct val="80000"/>
              <a:buFont typeface="Wingdings" pitchFamily="2" charset="2"/>
              <a:buNone/>
            </a:pPr>
            <a:r>
              <a:rPr lang="en-US" altLang="ja-JP" sz="2000" b="1" dirty="0">
                <a:solidFill>
                  <a:srgbClr val="FF5050"/>
                </a:solidFill>
                <a:latin typeface="Meiryo UI" pitchFamily="50" charset="-128"/>
                <a:ea typeface="Meiryo UI" pitchFamily="50" charset="-128"/>
                <a:cs typeface="Meiryo UI" pitchFamily="50" charset="-128"/>
              </a:rPr>
              <a:t>･H2</a:t>
            </a:r>
            <a:r>
              <a:rPr lang="ja-JP" altLang="en-US" sz="2000" b="1" dirty="0">
                <a:solidFill>
                  <a:srgbClr val="FF5050"/>
                </a:solidFill>
                <a:latin typeface="Meiryo UI" pitchFamily="50" charset="-128"/>
                <a:ea typeface="Meiryo UI" pitchFamily="50" charset="-128"/>
                <a:cs typeface="Meiryo UI" pitchFamily="50" charset="-128"/>
              </a:rPr>
              <a:t>受容体拮抗薬</a:t>
            </a:r>
          </a:p>
          <a:p>
            <a:pPr eaLnBrk="1" hangingPunct="1">
              <a:spcBef>
                <a:spcPct val="25000"/>
              </a:spcBef>
              <a:buClr>
                <a:schemeClr val="hlink"/>
              </a:buClr>
              <a:buSzPct val="80000"/>
              <a:buFont typeface="Wingdings" pitchFamily="2" charset="2"/>
              <a:buNone/>
            </a:pPr>
            <a:r>
              <a:rPr lang="en-US" altLang="ja-JP" sz="2000" b="1" dirty="0">
                <a:solidFill>
                  <a:srgbClr val="FF5050"/>
                </a:solidFill>
                <a:latin typeface="Meiryo UI" pitchFamily="50" charset="-128"/>
                <a:ea typeface="Meiryo UI" pitchFamily="50" charset="-128"/>
                <a:cs typeface="Meiryo UI" pitchFamily="50" charset="-128"/>
              </a:rPr>
              <a:t>･</a:t>
            </a:r>
            <a:r>
              <a:rPr lang="ja-JP" altLang="en-US" sz="2000" b="1" dirty="0">
                <a:solidFill>
                  <a:srgbClr val="FF5050"/>
                </a:solidFill>
                <a:latin typeface="Meiryo UI" pitchFamily="50" charset="-128"/>
                <a:ea typeface="Meiryo UI" pitchFamily="50" charset="-128"/>
                <a:cs typeface="Meiryo UI" pitchFamily="50" charset="-128"/>
              </a:rPr>
              <a:t>抗癌薬</a:t>
            </a:r>
          </a:p>
          <a:p>
            <a:pPr eaLnBrk="1" hangingPunct="1">
              <a:spcBef>
                <a:spcPct val="25000"/>
              </a:spcBef>
              <a:buClr>
                <a:schemeClr val="hlink"/>
              </a:buClr>
              <a:buSzPct val="80000"/>
              <a:buFont typeface="Wingdings" pitchFamily="2" charset="2"/>
              <a:buNone/>
            </a:pPr>
            <a:r>
              <a:rPr lang="en-US" altLang="ja-JP" sz="2000" b="1" dirty="0">
                <a:solidFill>
                  <a:srgbClr val="FF5050"/>
                </a:solidFill>
                <a:latin typeface="Meiryo UI" pitchFamily="50" charset="-128"/>
                <a:ea typeface="Meiryo UI" pitchFamily="50" charset="-128"/>
                <a:cs typeface="Meiryo UI" pitchFamily="50" charset="-128"/>
              </a:rPr>
              <a:t>･</a:t>
            </a:r>
            <a:r>
              <a:rPr lang="ja-JP" altLang="en-US" sz="2000" b="1" dirty="0">
                <a:solidFill>
                  <a:srgbClr val="FF5050"/>
                </a:solidFill>
                <a:latin typeface="Meiryo UI" pitchFamily="50" charset="-128"/>
                <a:ea typeface="Meiryo UI" pitchFamily="50" charset="-128"/>
                <a:cs typeface="Meiryo UI" pitchFamily="50" charset="-128"/>
              </a:rPr>
              <a:t>ステロイド</a:t>
            </a:r>
          </a:p>
        </p:txBody>
      </p:sp>
      <p:sp>
        <p:nvSpPr>
          <p:cNvPr id="16391" name="AutoShape 13"/>
          <p:cNvSpPr>
            <a:spLocks noChangeArrowheads="1"/>
          </p:cNvSpPr>
          <p:nvPr/>
        </p:nvSpPr>
        <p:spPr bwMode="auto">
          <a:xfrm>
            <a:off x="978082" y="4328037"/>
            <a:ext cx="6975071" cy="2138363"/>
          </a:xfrm>
          <a:prstGeom prst="roundRect">
            <a:avLst>
              <a:gd name="adj" fmla="val 11880"/>
            </a:avLst>
          </a:prstGeom>
          <a:noFill/>
          <a:ln w="50800" cap="rnd">
            <a:solidFill>
              <a:srgbClr val="FF5050"/>
            </a:solidFill>
            <a:prstDash val="sysDot"/>
            <a:round/>
            <a:headEnd/>
            <a:tailEnd/>
          </a:ln>
          <a:extLst>
            <a:ext uri="{909E8E84-426E-40DD-AFC4-6F175D3DCCD1}">
              <a14:hiddenFill xmlns:a14="http://schemas.microsoft.com/office/drawing/2010/main">
                <a:solidFill>
                  <a:schemeClr val="bg1"/>
                </a:solidFill>
              </a14:hiddenFill>
            </a:ext>
          </a:extLst>
        </p:spPr>
        <p:txBody>
          <a:bodyPr wrap="none" lIns="90792" tIns="45395" rIns="90792" bIns="45395" anchor="ctr"/>
          <a:lstStyle/>
          <a:p>
            <a:pPr algn="ctr" defTabSz="909638">
              <a:lnSpc>
                <a:spcPct val="85000"/>
              </a:lnSpc>
            </a:pPr>
            <a:endParaRPr lang="ja-JP" altLang="en-US" sz="2600">
              <a:solidFill>
                <a:srgbClr val="000066"/>
              </a:solidFill>
              <a:latin typeface="Times New Roman" pitchFamily="18" charset="0"/>
              <a:ea typeface="HGP創英角ｺﾞｼｯｸUB" pitchFamily="50" charset="-128"/>
            </a:endParaRPr>
          </a:p>
        </p:txBody>
      </p:sp>
      <p:sp>
        <p:nvSpPr>
          <p:cNvPr id="16392" name="テキスト ボックス 20"/>
          <p:cNvSpPr txBox="1">
            <a:spLocks noChangeArrowheads="1"/>
          </p:cNvSpPr>
          <p:nvPr/>
        </p:nvSpPr>
        <p:spPr bwMode="auto">
          <a:xfrm>
            <a:off x="1451157" y="4153412"/>
            <a:ext cx="1504950" cy="396875"/>
          </a:xfrm>
          <a:prstGeom prst="rect">
            <a:avLst/>
          </a:prstGeom>
          <a:solidFill>
            <a:schemeClr val="bg1"/>
          </a:solidFill>
          <a:ln>
            <a:noFill/>
          </a:ln>
          <a:extLst/>
        </p:spPr>
        <p:txBody>
          <a:bodyPr>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algn="ctr" eaLnBrk="1" hangingPunct="1"/>
            <a:r>
              <a:rPr lang="ja-JP" altLang="en-US" sz="2000" b="1" dirty="0">
                <a:solidFill>
                  <a:srgbClr val="FF5050"/>
                </a:solidFill>
                <a:latin typeface="Meiryo UI" pitchFamily="50" charset="-128"/>
                <a:ea typeface="Meiryo UI" pitchFamily="50" charset="-128"/>
                <a:cs typeface="Meiryo UI" pitchFamily="50" charset="-128"/>
              </a:rPr>
              <a:t>主な薬剤</a:t>
            </a:r>
          </a:p>
        </p:txBody>
      </p:sp>
      <p:sp>
        <p:nvSpPr>
          <p:cNvPr id="12" name="Rectangle 3"/>
          <p:cNvSpPr>
            <a:spLocks noChangeArrowheads="1"/>
          </p:cNvSpPr>
          <p:nvPr/>
        </p:nvSpPr>
        <p:spPr bwMode="auto">
          <a:xfrm>
            <a:off x="301624" y="91066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四角形吹き出し 1"/>
          <p:cNvSpPr/>
          <p:nvPr/>
        </p:nvSpPr>
        <p:spPr>
          <a:xfrm>
            <a:off x="6086901" y="1746913"/>
            <a:ext cx="2784048" cy="2207550"/>
          </a:xfrm>
          <a:prstGeom prst="wedgeRect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000" b="1" dirty="0" smtClean="0"/>
              <a:t>せん妄が出現</a:t>
            </a:r>
            <a:endParaRPr kumimoji="1" lang="en-US" altLang="ja-JP" sz="2000" b="1" dirty="0" smtClean="0"/>
          </a:p>
          <a:p>
            <a:pPr algn="ctr"/>
            <a:r>
              <a:rPr lang="ja-JP" altLang="en-US" sz="2000" b="1" dirty="0"/>
              <a:t>だから</a:t>
            </a:r>
            <a:endParaRPr kumimoji="1" lang="en-US" altLang="ja-JP" sz="2000" b="1" dirty="0" smtClean="0"/>
          </a:p>
          <a:p>
            <a:r>
              <a:rPr kumimoji="1" lang="ja-JP" altLang="en-US" sz="2000" b="1" dirty="0" smtClean="0"/>
              <a:t>循環器、抗がん剤、ステロイド、抗パーキンソン薬を中止できるか・・・</a:t>
            </a:r>
            <a:endParaRPr kumimoji="1" lang="ja-JP" altLang="en-US" sz="2000" b="1" dirty="0"/>
          </a:p>
        </p:txBody>
      </p:sp>
    </p:spTree>
    <p:extLst>
      <p:ext uri="{BB962C8B-B14F-4D97-AF65-F5344CB8AC3E}">
        <p14:creationId xmlns:p14="http://schemas.microsoft.com/office/powerpoint/2010/main" val="5603614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5"/>
          <p:cNvSpPr>
            <a:spLocks noChangeArrowheads="1"/>
          </p:cNvSpPr>
          <p:nvPr/>
        </p:nvSpPr>
        <p:spPr bwMode="auto">
          <a:xfrm>
            <a:off x="833438" y="5368925"/>
            <a:ext cx="65" cy="430887"/>
          </a:xfrm>
          <a:prstGeom prst="rect">
            <a:avLst/>
          </a:prstGeom>
          <a:noFill/>
          <a:ln w="9525">
            <a:noFill/>
            <a:miter lim="800000"/>
            <a:headEnd/>
            <a:tailEnd/>
          </a:ln>
        </p:spPr>
        <p:txBody>
          <a:bodyPr wrap="none" lIns="0" tIns="0" rIns="0" bIns="0">
            <a:spAutoFit/>
          </a:bodyPr>
          <a:lstStyle/>
          <a:p>
            <a:endParaRPr lang="ja-JP" altLang="ja-JP" sz="2800" b="1">
              <a:latin typeface="Meiryo UI" panose="020B0604030504040204" pitchFamily="50" charset="-128"/>
              <a:ea typeface="Meiryo UI" panose="020B0604030504040204" pitchFamily="50" charset="-128"/>
              <a:cs typeface="Meiryo UI" panose="020B0604030504040204" pitchFamily="50" charset="-128"/>
            </a:endParaRPr>
          </a:p>
        </p:txBody>
      </p:sp>
      <p:sp>
        <p:nvSpPr>
          <p:cNvPr id="29702" name="Rectangle 6"/>
          <p:cNvSpPr>
            <a:spLocks noChangeArrowheads="1"/>
          </p:cNvSpPr>
          <p:nvPr/>
        </p:nvSpPr>
        <p:spPr bwMode="auto">
          <a:xfrm>
            <a:off x="2183479" y="1692322"/>
            <a:ext cx="4722126" cy="2934270"/>
          </a:xfrm>
          <a:prstGeom prst="rect">
            <a:avLst/>
          </a:prstGeom>
          <a:noFill/>
          <a:ln w="9525">
            <a:noFill/>
            <a:miter lim="800000"/>
            <a:headEnd/>
            <a:tailEnd/>
          </a:ln>
        </p:spPr>
        <p:txBody>
          <a:bodyPr/>
          <a:lstStyle/>
          <a:p>
            <a:pPr marL="342900" indent="-342900">
              <a:spcBef>
                <a:spcPct val="20000"/>
              </a:spcBef>
            </a:pP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準備</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因子</a:t>
            </a:r>
          </a:p>
          <a:p>
            <a:pPr marL="342900" indent="-342900">
              <a:spcBef>
                <a:spcPct val="20000"/>
              </a:spcBef>
            </a:pP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r>
              <a:rPr lang="en-US" altLang="ja-JP" sz="3200" b="1" dirty="0">
                <a:latin typeface="Meiryo UI" panose="020B0604030504040204" pitchFamily="50" charset="-128"/>
                <a:ea typeface="Meiryo UI" panose="020B0604030504040204" pitchFamily="50" charset="-128"/>
                <a:cs typeface="Meiryo UI" panose="020B0604030504040204" pitchFamily="50" charset="-128"/>
              </a:rPr>
              <a:t>2</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誘発</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因子</a:t>
            </a:r>
          </a:p>
          <a:p>
            <a:pPr marL="342900" indent="-342900">
              <a:spcBef>
                <a:spcPct val="20000"/>
              </a:spcBef>
            </a:pP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r>
              <a:rPr lang="en-US" altLang="ja-JP" sz="3200" b="1" dirty="0">
                <a:latin typeface="Meiryo UI" panose="020B0604030504040204" pitchFamily="50" charset="-128"/>
                <a:ea typeface="Meiryo UI" panose="020B0604030504040204" pitchFamily="50" charset="-128"/>
                <a:cs typeface="Meiryo UI" panose="020B0604030504040204" pitchFamily="50" charset="-128"/>
              </a:rPr>
              <a:t>3</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直接</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原因</a:t>
            </a:r>
          </a:p>
        </p:txBody>
      </p:sp>
      <p:sp>
        <p:nvSpPr>
          <p:cNvPr id="29703" name="Text Box 7"/>
          <p:cNvSpPr txBox="1">
            <a:spLocks noChangeArrowheads="1"/>
          </p:cNvSpPr>
          <p:nvPr/>
        </p:nvSpPr>
        <p:spPr bwMode="auto">
          <a:xfrm>
            <a:off x="1193409" y="4862324"/>
            <a:ext cx="7950590" cy="1126462"/>
          </a:xfrm>
          <a:prstGeom prst="rect">
            <a:avLst/>
          </a:prstGeom>
          <a:noFill/>
          <a:ln w="9525">
            <a:noFill/>
            <a:miter lim="800000"/>
            <a:headEnd/>
            <a:tailEnd/>
          </a:ln>
        </p:spPr>
        <p:txBody>
          <a:bodyPr wrap="square">
            <a:spAutoFit/>
          </a:bodyPr>
          <a:lstStyle/>
          <a:p>
            <a:pPr>
              <a:lnSpc>
                <a:spcPct val="120000"/>
              </a:lnSpc>
            </a:pPr>
            <a:r>
              <a:rPr lang="ja-JP" altLang="en-US" sz="2800"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rPr>
              <a:t>せん妄の発生要因をカンファレンスで扱い、</a:t>
            </a:r>
          </a:p>
          <a:p>
            <a:pPr>
              <a:lnSpc>
                <a:spcPct val="120000"/>
              </a:lnSpc>
            </a:pPr>
            <a:r>
              <a:rPr lang="ja-JP" altLang="en-US" sz="2800"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rPr>
              <a:t>それをもとにするとチームでの役割分担が容易</a:t>
            </a:r>
          </a:p>
        </p:txBody>
      </p:sp>
      <p:sp>
        <p:nvSpPr>
          <p:cNvPr id="8" name="Rectangle 6"/>
          <p:cNvSpPr>
            <a:spLocks noChangeArrowheads="1"/>
          </p:cNvSpPr>
          <p:nvPr/>
        </p:nvSpPr>
        <p:spPr bwMode="auto">
          <a:xfrm>
            <a:off x="1193409" y="199309"/>
            <a:ext cx="6936569" cy="564966"/>
          </a:xfrm>
          <a:prstGeom prst="rect">
            <a:avLst/>
          </a:prstGeom>
          <a:noFill/>
          <a:ln w="9525">
            <a:noFill/>
            <a:miter lim="800000"/>
            <a:headEnd/>
            <a:tailEnd/>
          </a:ln>
        </p:spPr>
        <p:txBody>
          <a:bodyPr/>
          <a:lstStyle/>
          <a:p>
            <a:pPr marL="342900" indent="-342900">
              <a:spcBef>
                <a:spcPct val="20000"/>
              </a:spcBef>
            </a:pP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　　　　　　せん妄の発生</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要因</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Rectangle 3"/>
          <p:cNvSpPr>
            <a:spLocks noChangeArrowheads="1"/>
          </p:cNvSpPr>
          <p:nvPr/>
        </p:nvSpPr>
        <p:spPr bwMode="auto">
          <a:xfrm>
            <a:off x="259880" y="840795"/>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57223" y="95534"/>
            <a:ext cx="7772400" cy="836613"/>
          </a:xfrm>
        </p:spPr>
        <p:txBody>
          <a:bodyPr>
            <a:normAutofit/>
          </a:bodyPr>
          <a:lstStyle/>
          <a:p>
            <a:pPr eaLnBrk="1" hangingPunct="1"/>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せん妄の発症</a:t>
            </a:r>
          </a:p>
        </p:txBody>
      </p:sp>
      <p:sp>
        <p:nvSpPr>
          <p:cNvPr id="30723" name="AutoShape 3"/>
          <p:cNvSpPr>
            <a:spLocks noChangeArrowheads="1"/>
          </p:cNvSpPr>
          <p:nvPr/>
        </p:nvSpPr>
        <p:spPr bwMode="auto">
          <a:xfrm>
            <a:off x="2907588" y="5445125"/>
            <a:ext cx="3654425" cy="1371600"/>
          </a:xfrm>
          <a:prstGeom prst="irregularSeal2">
            <a:avLst/>
          </a:prstGeom>
          <a:solidFill>
            <a:schemeClr val="accent6"/>
          </a:solidFill>
          <a:ln w="9525">
            <a:noFill/>
            <a:miter lim="800000"/>
            <a:headEnd/>
            <a:tailEnd/>
          </a:ln>
        </p:spPr>
        <p:txBody>
          <a:bodyPr wrap="none" anchor="ctr"/>
          <a:lstStyle/>
          <a:p>
            <a:pPr algn="ct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せん妄</a:t>
            </a:r>
          </a:p>
        </p:txBody>
      </p:sp>
      <p:sp>
        <p:nvSpPr>
          <p:cNvPr id="30724" name="Oval 4"/>
          <p:cNvSpPr>
            <a:spLocks noChangeArrowheads="1"/>
          </p:cNvSpPr>
          <p:nvPr/>
        </p:nvSpPr>
        <p:spPr bwMode="auto">
          <a:xfrm>
            <a:off x="1151729" y="1233691"/>
            <a:ext cx="6783388" cy="715110"/>
          </a:xfrm>
          <a:prstGeom prst="ellipse">
            <a:avLst/>
          </a:prstGeom>
          <a:solidFill>
            <a:schemeClr val="accent5">
              <a:lumMod val="60000"/>
              <a:lumOff val="40000"/>
            </a:schemeClr>
          </a:solidFill>
          <a:ln w="9525">
            <a:noFill/>
            <a:round/>
            <a:headEnd/>
            <a:tailEnd/>
          </a:ln>
        </p:spPr>
        <p:txBody>
          <a:bodyPr wrap="none" anchor="ctr"/>
          <a:lstStyle/>
          <a:p>
            <a:pPr algn="ctr"/>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①準備</a:t>
            </a:r>
            <a:r>
              <a:rPr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因子</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7</a:t>
            </a:r>
            <a:r>
              <a:rPr lang="en-US" altLang="ja-JP" sz="2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0</a:t>
            </a:r>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歳以上、脳器質疾患、認知症</a:t>
            </a:r>
          </a:p>
        </p:txBody>
      </p:sp>
      <p:sp>
        <p:nvSpPr>
          <p:cNvPr id="30725" name="AutoShape 5"/>
          <p:cNvSpPr>
            <a:spLocks noChangeArrowheads="1"/>
          </p:cNvSpPr>
          <p:nvPr/>
        </p:nvSpPr>
        <p:spPr bwMode="auto">
          <a:xfrm>
            <a:off x="4356100" y="2372597"/>
            <a:ext cx="3759360" cy="1741729"/>
          </a:xfrm>
          <a:prstGeom prst="roundRect">
            <a:avLst>
              <a:gd name="adj" fmla="val 16667"/>
            </a:avLst>
          </a:prstGeom>
          <a:solidFill>
            <a:schemeClr val="accent2">
              <a:lumMod val="60000"/>
              <a:lumOff val="40000"/>
            </a:schemeClr>
          </a:solidFill>
          <a:ln w="9525">
            <a:noFill/>
            <a:round/>
            <a:headEnd/>
            <a:tailEnd/>
          </a:ln>
        </p:spPr>
        <p:txBody>
          <a:bodyPr wrap="none" anchor="ctr"/>
          <a:lstStyle/>
          <a:p>
            <a:pPr algn="ctr"/>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②誘発</a:t>
            </a:r>
            <a:r>
              <a:rPr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因子</a:t>
            </a:r>
          </a:p>
          <a:p>
            <a:pPr algn="ctr"/>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過少・過剰な感覚刺激</a:t>
            </a:r>
          </a:p>
          <a:p>
            <a:pPr algn="ctr"/>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睡眠障害</a:t>
            </a:r>
          </a:p>
          <a:p>
            <a:pPr algn="ctr"/>
            <a:r>
              <a:rPr lang="ja-JP" altLang="en-US" sz="2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強制的安静臥床</a:t>
            </a:r>
          </a:p>
        </p:txBody>
      </p:sp>
      <p:sp>
        <p:nvSpPr>
          <p:cNvPr id="30726" name="AutoShape 6"/>
          <p:cNvSpPr>
            <a:spLocks noChangeArrowheads="1"/>
          </p:cNvSpPr>
          <p:nvPr/>
        </p:nvSpPr>
        <p:spPr bwMode="auto">
          <a:xfrm>
            <a:off x="1007664" y="4579582"/>
            <a:ext cx="7182645" cy="633863"/>
          </a:xfrm>
          <a:prstGeom prst="roundRect">
            <a:avLst>
              <a:gd name="adj" fmla="val 35129"/>
            </a:avLst>
          </a:prstGeom>
          <a:solidFill>
            <a:schemeClr val="accent4">
              <a:lumMod val="60000"/>
              <a:lumOff val="40000"/>
            </a:schemeClr>
          </a:solidFill>
          <a:ln w="9525">
            <a:noFill/>
            <a:round/>
            <a:headEnd/>
            <a:tailEnd/>
          </a:ln>
        </p:spPr>
        <p:txBody>
          <a:bodyPr wrap="none" anchor="ctr"/>
          <a:lstStyle/>
          <a:p>
            <a:pPr algn="ctr"/>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③直接</a:t>
            </a:r>
            <a:r>
              <a:rPr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原因</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4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薬物、代謝性障害、敗血症、呼吸障害</a:t>
            </a:r>
          </a:p>
        </p:txBody>
      </p:sp>
      <p:sp>
        <p:nvSpPr>
          <p:cNvPr id="30727" name="AutoShape 7"/>
          <p:cNvSpPr>
            <a:spLocks noChangeArrowheads="1"/>
          </p:cNvSpPr>
          <p:nvPr/>
        </p:nvSpPr>
        <p:spPr bwMode="auto">
          <a:xfrm>
            <a:off x="3474753" y="1987031"/>
            <a:ext cx="485775" cy="2520950"/>
          </a:xfrm>
          <a:prstGeom prst="downArrow">
            <a:avLst>
              <a:gd name="adj1" fmla="val 50000"/>
              <a:gd name="adj2" fmla="val 65121"/>
            </a:avLst>
          </a:prstGeom>
          <a:solidFill>
            <a:schemeClr val="tx1"/>
          </a:solidFill>
          <a:ln w="9525" algn="ctr">
            <a:solidFill>
              <a:schemeClr val="tx1"/>
            </a:solidFill>
            <a:miter lim="800000"/>
            <a:headEnd/>
            <a:tailEnd/>
          </a:ln>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30728" name="AutoShape 8"/>
          <p:cNvSpPr>
            <a:spLocks noChangeArrowheads="1"/>
          </p:cNvSpPr>
          <p:nvPr/>
        </p:nvSpPr>
        <p:spPr bwMode="auto">
          <a:xfrm rot="-1424692">
            <a:off x="5728060" y="1927032"/>
            <a:ext cx="485775" cy="431800"/>
          </a:xfrm>
          <a:prstGeom prst="downArrow">
            <a:avLst>
              <a:gd name="adj1" fmla="val 56861"/>
              <a:gd name="adj2" fmla="val 48539"/>
            </a:avLst>
          </a:prstGeom>
          <a:solidFill>
            <a:schemeClr val="tx1"/>
          </a:solidFill>
          <a:ln w="9525" algn="ctr">
            <a:solidFill>
              <a:schemeClr val="tx1"/>
            </a:solidFill>
            <a:miter lim="800000"/>
            <a:headEnd/>
            <a:tailEnd/>
          </a:ln>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30729" name="AutoShape 9"/>
          <p:cNvSpPr>
            <a:spLocks noChangeArrowheads="1"/>
          </p:cNvSpPr>
          <p:nvPr/>
        </p:nvSpPr>
        <p:spPr bwMode="auto">
          <a:xfrm rot="1393043">
            <a:off x="5728993" y="4114326"/>
            <a:ext cx="485775" cy="431800"/>
          </a:xfrm>
          <a:prstGeom prst="downArrow">
            <a:avLst>
              <a:gd name="adj1" fmla="val 56861"/>
              <a:gd name="adj2" fmla="val 55273"/>
            </a:avLst>
          </a:prstGeom>
          <a:solidFill>
            <a:schemeClr val="tx1"/>
          </a:solidFill>
          <a:ln w="9525" algn="ctr">
            <a:solidFill>
              <a:schemeClr val="tx1"/>
            </a:solidFill>
            <a:miter lim="800000"/>
            <a:headEnd/>
            <a:tailEnd/>
          </a:ln>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30730" name="AutoShape 10"/>
          <p:cNvSpPr>
            <a:spLocks noChangeArrowheads="1"/>
          </p:cNvSpPr>
          <p:nvPr/>
        </p:nvSpPr>
        <p:spPr bwMode="auto">
          <a:xfrm>
            <a:off x="4369082" y="5229225"/>
            <a:ext cx="485775" cy="431800"/>
          </a:xfrm>
          <a:prstGeom prst="downArrow">
            <a:avLst>
              <a:gd name="adj1" fmla="val 56861"/>
              <a:gd name="adj2" fmla="val 33148"/>
            </a:avLst>
          </a:prstGeom>
          <a:solidFill>
            <a:schemeClr val="tx1"/>
          </a:solidFill>
          <a:ln w="9525" algn="ctr">
            <a:solidFill>
              <a:schemeClr val="tx1"/>
            </a:solidFill>
            <a:miter lim="800000"/>
            <a:headEnd/>
            <a:tailEnd/>
          </a:ln>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Rectangle 3"/>
          <p:cNvSpPr>
            <a:spLocks noChangeArrowheads="1"/>
          </p:cNvSpPr>
          <p:nvPr/>
        </p:nvSpPr>
        <p:spPr bwMode="auto">
          <a:xfrm>
            <a:off x="259880" y="840795"/>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1480014" y="2169995"/>
            <a:ext cx="6544872" cy="3862316"/>
          </a:xfrm>
          <a:prstGeom prst="rect">
            <a:avLst/>
          </a:prstGeom>
          <a:noFill/>
          <a:ln w="9525">
            <a:noFill/>
            <a:miter lim="800000"/>
            <a:headEnd/>
            <a:tailEnd/>
          </a:ln>
        </p:spPr>
        <p:txBody>
          <a:bodyPr/>
          <a:lstStyle/>
          <a:p>
            <a:pPr marL="342900" indent="-342900">
              <a:spcBef>
                <a:spcPct val="20000"/>
              </a:spcBef>
            </a:pPr>
            <a:r>
              <a:rPr lang="en-US" altLang="ja-JP" sz="3000" b="1" dirty="0">
                <a:latin typeface="Meiryo UI" panose="020B0604030504040204" pitchFamily="50" charset="-128"/>
                <a:ea typeface="Meiryo UI" panose="020B0604030504040204" pitchFamily="50" charset="-128"/>
                <a:cs typeface="Meiryo UI" panose="020B0604030504040204" pitchFamily="50" charset="-128"/>
              </a:rPr>
              <a:t>1</a:t>
            </a: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）高齢　　</a:t>
            </a:r>
          </a:p>
          <a:p>
            <a:pPr marL="342900" indent="-342900">
              <a:spcBef>
                <a:spcPts val="1800"/>
              </a:spcBef>
            </a:pPr>
            <a:r>
              <a:rPr lang="en-US" altLang="ja-JP" sz="3000" b="1" dirty="0">
                <a:latin typeface="Meiryo UI" panose="020B0604030504040204" pitchFamily="50" charset="-128"/>
                <a:ea typeface="Meiryo UI" panose="020B0604030504040204" pitchFamily="50" charset="-128"/>
                <a:cs typeface="Meiryo UI" panose="020B0604030504040204" pitchFamily="50" charset="-128"/>
              </a:rPr>
              <a:t>2</a:t>
            </a: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）脳血管障害の既往など脳の</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器質的  </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病変</a:t>
            </a: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存在</a:t>
            </a:r>
            <a:endParaRPr lang="ja-JP" altLang="en-US" sz="3000" b="1" dirty="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800"/>
              </a:spcBef>
            </a:pPr>
            <a:r>
              <a:rPr lang="en-US" altLang="ja-JP" sz="3000" b="1" dirty="0">
                <a:latin typeface="Meiryo UI" panose="020B0604030504040204" pitchFamily="50" charset="-128"/>
                <a:ea typeface="Meiryo UI" panose="020B0604030504040204" pitchFamily="50" charset="-128"/>
                <a:cs typeface="Meiryo UI" panose="020B0604030504040204" pitchFamily="50" charset="-128"/>
              </a:rPr>
              <a:t>3</a:t>
            </a: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）認知症ないしその前駆状態（</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認知</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機能</a:t>
            </a: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障害</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）：脳の神経変性</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他に</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は、術後せん妄に関して、アルコールの多飲経歴や高血圧治療歴が指摘されている。</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31747" name="Rectangle 3"/>
          <p:cNvSpPr>
            <a:spLocks noChangeArrowheads="1"/>
          </p:cNvSpPr>
          <p:nvPr/>
        </p:nvSpPr>
        <p:spPr bwMode="auto">
          <a:xfrm>
            <a:off x="685006" y="1432336"/>
            <a:ext cx="8189120" cy="523220"/>
          </a:xfrm>
          <a:prstGeom prst="rect">
            <a:avLst/>
          </a:prstGeom>
          <a:noFill/>
          <a:ln w="9525">
            <a:noFill/>
            <a:miter lim="800000"/>
            <a:headEnd/>
            <a:tailEnd/>
          </a:ln>
        </p:spPr>
        <p:txBody>
          <a:bodyPr wrap="square">
            <a:spAutoFit/>
          </a:bodyPr>
          <a:lstStyle/>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せん</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妄の本態である脳機能低下を起こしやすい状態</a:t>
            </a:r>
          </a:p>
        </p:txBody>
      </p:sp>
      <p:sp>
        <p:nvSpPr>
          <p:cNvPr id="4" name="Rectangle 2"/>
          <p:cNvSpPr txBox="1">
            <a:spLocks noChangeArrowheads="1"/>
          </p:cNvSpPr>
          <p:nvPr/>
        </p:nvSpPr>
        <p:spPr>
          <a:xfrm>
            <a:off x="685006" y="326228"/>
            <a:ext cx="7772400" cy="591859"/>
          </a:xfrm>
          <a:prstGeom prst="rect">
            <a:avLst/>
          </a:prstGeom>
        </p:spPr>
        <p:txBody>
          <a:bodyP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①準備</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因子</a:t>
            </a:r>
            <a:endParaRPr lang="ja-JP" altLang="en-US" sz="32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296863" y="9590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132438" y="1863861"/>
            <a:ext cx="7324968" cy="3559477"/>
          </a:xfrm>
          <a:prstGeom prst="rect">
            <a:avLst/>
          </a:prstGeom>
          <a:noFill/>
          <a:ln w="9525">
            <a:noFill/>
            <a:miter lim="800000"/>
            <a:headEnd/>
            <a:tailEnd/>
          </a:ln>
        </p:spPr>
        <p:txBody>
          <a:bodyPr/>
          <a:lstStyle/>
          <a:p>
            <a:pPr marL="342900" indent="-342900">
              <a:spcBef>
                <a:spcPct val="20000"/>
              </a:spcBef>
            </a:pPr>
            <a:r>
              <a:rPr lang="ja-JP" altLang="en-US" sz="3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症状を増悪させる要因の評価</a:t>
            </a:r>
            <a:endParaRPr lang="en-US" altLang="ja-JP" sz="3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環境変化</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身体拘束</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不快な身体症状</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（疼痛、尿閉、宿便、発熱、口渇など）</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4" name="Rectangle 2"/>
          <p:cNvSpPr txBox="1">
            <a:spLocks noChangeArrowheads="1"/>
          </p:cNvSpPr>
          <p:nvPr/>
        </p:nvSpPr>
        <p:spPr>
          <a:xfrm>
            <a:off x="685006" y="326228"/>
            <a:ext cx="7772400" cy="591859"/>
          </a:xfrm>
          <a:prstGeom prst="rect">
            <a:avLst/>
          </a:prstGeom>
        </p:spPr>
        <p:txBody>
          <a:bodyP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②誘発因子</a:t>
            </a:r>
          </a:p>
        </p:txBody>
      </p:sp>
      <p:sp>
        <p:nvSpPr>
          <p:cNvPr id="5" name="Rectangle 3"/>
          <p:cNvSpPr>
            <a:spLocks noChangeArrowheads="1"/>
          </p:cNvSpPr>
          <p:nvPr/>
        </p:nvSpPr>
        <p:spPr bwMode="auto">
          <a:xfrm>
            <a:off x="296863" y="9590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1636713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296862" y="1103621"/>
            <a:ext cx="8569325" cy="3862316"/>
          </a:xfrm>
          <a:prstGeom prst="rect">
            <a:avLst/>
          </a:prstGeom>
          <a:noFill/>
          <a:ln w="9525">
            <a:noFill/>
            <a:miter lim="800000"/>
            <a:headEnd/>
            <a:tailEnd/>
          </a:ln>
        </p:spPr>
        <p:txBody>
          <a:bodyPr/>
          <a:lstStyle/>
          <a:p>
            <a:pPr marL="342900" indent="-342900">
              <a:spcBef>
                <a:spcPct val="20000"/>
              </a:spcBef>
            </a:pPr>
            <a:r>
              <a:rPr lang="ja-JP" altLang="en-US" sz="3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薬剤の評価</a:t>
            </a:r>
            <a:endParaRPr lang="en-US" altLang="ja-JP" sz="3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オピオイド（モルヒネ、オキシコドンなど）</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睡眠剤、抗不安薬</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endParaRPr lang="en-US" altLang="ja-JP" sz="3000" b="1" dirty="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抗コリン作用のある薬</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endParaRPr lang="en-US" altLang="ja-JP" sz="3000" b="1" dirty="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せん妄出現の少し前に開始・増量されて</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いれば疑わしい</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4" name="Rectangle 2"/>
          <p:cNvSpPr txBox="1">
            <a:spLocks noChangeArrowheads="1"/>
          </p:cNvSpPr>
          <p:nvPr/>
        </p:nvSpPr>
        <p:spPr>
          <a:xfrm>
            <a:off x="685006" y="326228"/>
            <a:ext cx="7772400" cy="591859"/>
          </a:xfrm>
          <a:prstGeom prst="rect">
            <a:avLst/>
          </a:prstGeom>
        </p:spPr>
        <p:txBody>
          <a:bodyP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③直接原因</a:t>
            </a:r>
          </a:p>
        </p:txBody>
      </p:sp>
      <p:sp>
        <p:nvSpPr>
          <p:cNvPr id="5" name="Rectangle 3"/>
          <p:cNvSpPr>
            <a:spLocks noChangeArrowheads="1"/>
          </p:cNvSpPr>
          <p:nvPr/>
        </p:nvSpPr>
        <p:spPr bwMode="auto">
          <a:xfrm>
            <a:off x="296863" y="9590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正方形/長方形 1"/>
          <p:cNvSpPr/>
          <p:nvPr/>
        </p:nvSpPr>
        <p:spPr>
          <a:xfrm>
            <a:off x="1187355" y="2893324"/>
            <a:ext cx="7270051" cy="19516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buFont typeface="Wingdings" panose="05000000000000000000" pitchFamily="2" charset="2"/>
              <a:buChar char="l"/>
            </a:pPr>
            <a:r>
              <a:rPr kumimoji="1" lang="ja-JP" altLang="en-US" sz="2000" b="1" dirty="0" smtClean="0"/>
              <a:t>ベンゾジアゼピン系薬剤：トリアゾラム（ハルシオン）、ブロチゾラム（レンドルミン）、ゾピクロン（アモバン）、ゾルピデム（マイスリー）、アルプラゾラム（ソラナックス）、エチゾラム（デパス）</a:t>
            </a:r>
            <a:endParaRPr kumimoji="1" lang="en-US" altLang="ja-JP" sz="2000" b="1" dirty="0" smtClean="0"/>
          </a:p>
          <a:p>
            <a:pPr marL="285750" indent="-285750">
              <a:buFont typeface="Wingdings" panose="05000000000000000000" pitchFamily="2" charset="2"/>
              <a:buChar char="l"/>
            </a:pPr>
            <a:r>
              <a:rPr lang="ja-JP" altLang="en-US" sz="2000" b="1" dirty="0" smtClean="0"/>
              <a:t>非ベンゾジアゼピン系薬剤：エスゾピクロン（ルネスタ）</a:t>
            </a:r>
            <a:endParaRPr lang="en-US" altLang="ja-JP" sz="2000" b="1" dirty="0" smtClean="0"/>
          </a:p>
          <a:p>
            <a:pPr marL="285750" indent="-285750">
              <a:buFont typeface="Wingdings" panose="05000000000000000000" pitchFamily="2" charset="2"/>
              <a:buChar char="l"/>
            </a:pPr>
            <a:r>
              <a:rPr kumimoji="1" lang="ja-JP" altLang="en-US" sz="2000" b="1" dirty="0" smtClean="0"/>
              <a:t>メラトニン受容体作動薬：ロゼレム（</a:t>
            </a:r>
            <a:r>
              <a:rPr kumimoji="1" lang="en-US" altLang="ja-JP" sz="2000" b="1" dirty="0" smtClean="0"/>
              <a:t>2010</a:t>
            </a:r>
            <a:r>
              <a:rPr kumimoji="1" lang="ja-JP" altLang="en-US" sz="2000" b="1" dirty="0" smtClean="0"/>
              <a:t>年）</a:t>
            </a:r>
            <a:endParaRPr kumimoji="1" lang="en-US" altLang="ja-JP" sz="2000" b="1" dirty="0" smtClean="0"/>
          </a:p>
          <a:p>
            <a:pPr marL="285750" indent="-285750">
              <a:buFont typeface="Wingdings" panose="05000000000000000000" pitchFamily="2" charset="2"/>
              <a:buChar char="l"/>
            </a:pPr>
            <a:r>
              <a:rPr lang="ja-JP" altLang="en-US" sz="2000" b="1" dirty="0" smtClean="0"/>
              <a:t>オレキシン受容体拮抗薬：ベルソムラ（</a:t>
            </a:r>
            <a:r>
              <a:rPr lang="en-US" altLang="ja-JP" sz="2000" b="1" dirty="0" smtClean="0"/>
              <a:t>2014</a:t>
            </a:r>
            <a:r>
              <a:rPr lang="ja-JP" altLang="en-US" sz="2000" b="1" dirty="0" smtClean="0"/>
              <a:t>）</a:t>
            </a:r>
            <a:endParaRPr kumimoji="1" lang="en-US" altLang="ja-JP" sz="2000" b="1" dirty="0" smtClean="0"/>
          </a:p>
        </p:txBody>
      </p:sp>
      <p:sp>
        <p:nvSpPr>
          <p:cNvPr id="6" name="正方形/長方形 5"/>
          <p:cNvSpPr/>
          <p:nvPr/>
        </p:nvSpPr>
        <p:spPr>
          <a:xfrm>
            <a:off x="1187355" y="5322627"/>
            <a:ext cx="7270051" cy="53226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buFont typeface="Wingdings" panose="05000000000000000000" pitchFamily="2" charset="2"/>
              <a:buChar char="l"/>
            </a:pPr>
            <a:r>
              <a:rPr kumimoji="1" lang="en-US" altLang="ja-JP" dirty="0" smtClean="0"/>
              <a:t>H</a:t>
            </a:r>
            <a:r>
              <a:rPr kumimoji="1" lang="ja-JP" altLang="en-US" dirty="0" smtClean="0"/>
              <a:t>２ブロッカー：ファモチジン</a:t>
            </a:r>
            <a:endParaRPr kumimoji="1" lang="ja-JP" altLang="en-US" dirty="0"/>
          </a:p>
        </p:txBody>
      </p:sp>
    </p:spTree>
    <p:extLst>
      <p:ext uri="{BB962C8B-B14F-4D97-AF65-F5344CB8AC3E}">
        <p14:creationId xmlns:p14="http://schemas.microsoft.com/office/powerpoint/2010/main" val="1783930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60874" y="857230"/>
            <a:ext cx="8133348" cy="22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792" tIns="45395" rIns="90792" bIns="45395">
            <a:spAutoFit/>
          </a:bodyPr>
          <a:lstStyle>
            <a:lvl1pPr defTabSz="909638" eaLnBrk="0" hangingPunct="0">
              <a:defRPr kumimoji="1" sz="3600">
                <a:solidFill>
                  <a:schemeClr val="tx1"/>
                </a:solidFill>
                <a:latin typeface="Arial" pitchFamily="34" charset="0"/>
                <a:ea typeface="ＭＳ Ｐゴシック" pitchFamily="50" charset="-128"/>
              </a:defRPr>
            </a:lvl1pPr>
            <a:lvl2pPr marL="742950" indent="-285750" defTabSz="909638" eaLnBrk="0" hangingPunct="0">
              <a:defRPr kumimoji="1" sz="3600">
                <a:solidFill>
                  <a:schemeClr val="tx1"/>
                </a:solidFill>
                <a:latin typeface="Arial" pitchFamily="34" charset="0"/>
                <a:ea typeface="ＭＳ Ｐゴシック" pitchFamily="50" charset="-128"/>
              </a:defRPr>
            </a:lvl2pPr>
            <a:lvl3pPr marL="1143000" indent="-228600" defTabSz="909638" eaLnBrk="0" hangingPunct="0">
              <a:defRPr kumimoji="1" sz="3600">
                <a:solidFill>
                  <a:schemeClr val="tx1"/>
                </a:solidFill>
                <a:latin typeface="Arial" pitchFamily="34" charset="0"/>
                <a:ea typeface="ＭＳ Ｐゴシック" pitchFamily="50" charset="-128"/>
              </a:defRPr>
            </a:lvl3pPr>
            <a:lvl4pPr marL="1600200" indent="-228600" defTabSz="909638" eaLnBrk="0" hangingPunct="0">
              <a:defRPr kumimoji="1" sz="3600">
                <a:solidFill>
                  <a:schemeClr val="tx1"/>
                </a:solidFill>
                <a:latin typeface="Arial" pitchFamily="34" charset="0"/>
                <a:ea typeface="ＭＳ Ｐゴシック" pitchFamily="50" charset="-128"/>
              </a:defRPr>
            </a:lvl4pPr>
            <a:lvl5pPr marL="2057400" indent="-228600" defTabSz="909638" eaLnBrk="0" hangingPunct="0">
              <a:defRPr kumimoji="1" sz="3600">
                <a:solidFill>
                  <a:schemeClr val="tx1"/>
                </a:solidFill>
                <a:latin typeface="Arial" pitchFamily="34" charset="0"/>
                <a:ea typeface="ＭＳ Ｐゴシック" pitchFamily="50" charset="-128"/>
              </a:defRPr>
            </a:lvl5pPr>
            <a:lvl6pPr marL="25146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ct val="50000"/>
              </a:spcBef>
            </a:pP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せん妄は</a:t>
            </a:r>
            <a:r>
              <a:rPr lang="ja-JP" altLang="en-US" sz="2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意識障害</a:t>
            </a:r>
            <a:endParaRPr lang="en-US" altLang="ja-JP" sz="2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50000"/>
              </a:spcBef>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2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身体状態に注意することにより対処可能である</a:t>
            </a:r>
            <a:endParaRPr lang="en-US" altLang="ja-JP" sz="2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50000"/>
              </a:spcBef>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2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低活動型</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のせん妄にも注意をする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50000"/>
              </a:spcBef>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せん妄の発症リスクを評価し、予防につなげる</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ct val="50000"/>
              </a:spcBef>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   ● せん妄の予防・対応は、</a:t>
            </a:r>
            <a:r>
              <a:rPr lang="ja-JP" altLang="en-US" sz="2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医療チームで対応する</a:t>
            </a:r>
            <a:endParaRPr lang="en-US" altLang="ja-JP" sz="2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Rectangle 5"/>
          <p:cNvSpPr>
            <a:spLocks noChangeArrowheads="1"/>
          </p:cNvSpPr>
          <p:nvPr/>
        </p:nvSpPr>
        <p:spPr bwMode="auto">
          <a:xfrm>
            <a:off x="533399" y="276542"/>
            <a:ext cx="8145463" cy="492443"/>
          </a:xfrm>
          <a:prstGeom prst="rect">
            <a:avLst/>
          </a:prstGeom>
          <a:noFill/>
          <a:ln w="9525">
            <a:noFill/>
            <a:miter lim="800000"/>
            <a:headEnd/>
            <a:tailEnd/>
          </a:ln>
        </p:spPr>
        <p:txBody>
          <a:bodyPr lIns="0" tIns="0" rIns="0" bIns="0">
            <a:spAutoFit/>
          </a:bodyPr>
          <a:lstStyle/>
          <a:p>
            <a:pPr algn="ctr" defTabSz="762000"/>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キーメッセージ</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42886" y="709867"/>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 4"/>
          <p:cNvSpPr/>
          <p:nvPr/>
        </p:nvSpPr>
        <p:spPr>
          <a:xfrm>
            <a:off x="460873" y="3085759"/>
            <a:ext cx="8351337" cy="150125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285750" indent="-285750">
              <a:lnSpc>
                <a:spcPts val="2100"/>
              </a:lnSpc>
              <a:spcBef>
                <a:spcPts val="0"/>
              </a:spcBef>
              <a:buFont typeface="Wingdings" panose="05000000000000000000" pitchFamily="2" charset="2"/>
              <a:buChar char="l"/>
            </a:pPr>
            <a:r>
              <a:rPr lang="ja-JP" altLang="en-US" dirty="0">
                <a:latin typeface="Meiryo UI" panose="020B0604030504040204" pitchFamily="50" charset="-128"/>
                <a:ea typeface="Meiryo UI" panose="020B0604030504040204" pitchFamily="50" charset="-128"/>
              </a:rPr>
              <a:t>せん妄は</a:t>
            </a:r>
            <a:r>
              <a:rPr lang="ja-JP" altLang="en-US" b="1" dirty="0">
                <a:solidFill>
                  <a:srgbClr val="FF0000"/>
                </a:solidFill>
                <a:latin typeface="Meiryo UI" panose="020B0604030504040204" pitchFamily="50" charset="-128"/>
                <a:ea typeface="Meiryo UI" panose="020B0604030504040204" pitchFamily="50" charset="-128"/>
              </a:rPr>
              <a:t>問題行動という認識</a:t>
            </a:r>
            <a:r>
              <a:rPr lang="ja-JP" altLang="en-US" dirty="0">
                <a:latin typeface="Meiryo UI" panose="020B0604030504040204" pitchFamily="50" charset="-128"/>
                <a:ea typeface="Meiryo UI" panose="020B0604030504040204" pitchFamily="50" charset="-128"/>
              </a:rPr>
              <a:t>でとらえられがちであるが、</a:t>
            </a:r>
            <a:r>
              <a:rPr lang="ja-JP" altLang="en-US" b="1" dirty="0">
                <a:solidFill>
                  <a:srgbClr val="FF0000"/>
                </a:solidFill>
                <a:latin typeface="Meiryo UI" panose="020B0604030504040204" pitchFamily="50" charset="-128"/>
                <a:ea typeface="Meiryo UI" panose="020B0604030504040204" pitchFamily="50" charset="-128"/>
              </a:rPr>
              <a:t>身体的問題で生じた</a:t>
            </a:r>
            <a:r>
              <a:rPr lang="ja-JP" altLang="en-US" b="1" dirty="0" smtClean="0">
                <a:solidFill>
                  <a:srgbClr val="FF0000"/>
                </a:solidFill>
                <a:latin typeface="Meiryo UI" panose="020B0604030504040204" pitchFamily="50" charset="-128"/>
                <a:ea typeface="Meiryo UI" panose="020B0604030504040204" pitchFamily="50" charset="-128"/>
              </a:rPr>
              <a:t>意識障害</a:t>
            </a:r>
            <a:r>
              <a:rPr lang="ja-JP" altLang="en-US" dirty="0">
                <a:latin typeface="Meiryo UI" panose="020B0604030504040204" pitchFamily="50" charset="-128"/>
                <a:ea typeface="Meiryo UI" panose="020B0604030504040204" pitchFamily="50" charset="-128"/>
              </a:rPr>
              <a:t>であり、意識障害の治療をおこなうことで、</a:t>
            </a:r>
            <a:r>
              <a:rPr lang="ja-JP" altLang="en-US" b="1" dirty="0">
                <a:solidFill>
                  <a:srgbClr val="FF0000"/>
                </a:solidFill>
                <a:latin typeface="Meiryo UI" panose="020B0604030504040204" pitchFamily="50" charset="-128"/>
                <a:ea typeface="Meiryo UI" panose="020B0604030504040204" pitchFamily="50" charset="-128"/>
              </a:rPr>
              <a:t>予防や改善が可能</a:t>
            </a:r>
            <a:r>
              <a:rPr lang="ja-JP" altLang="en-US" dirty="0">
                <a:latin typeface="Meiryo UI" panose="020B0604030504040204" pitchFamily="50" charset="-128"/>
                <a:ea typeface="Meiryo UI" panose="020B0604030504040204" pitchFamily="50" charset="-128"/>
              </a:rPr>
              <a:t>である</a:t>
            </a:r>
            <a:r>
              <a:rPr lang="ja-JP" altLang="en-US" dirty="0" smtClean="0">
                <a:latin typeface="Meiryo UI" panose="020B0604030504040204" pitchFamily="50" charset="-128"/>
                <a:ea typeface="Meiryo UI" panose="020B0604030504040204" pitchFamily="50" charset="-128"/>
              </a:rPr>
              <a:t>こと</a:t>
            </a:r>
            <a:endParaRPr lang="en-US" altLang="ja-JP" dirty="0">
              <a:latin typeface="Meiryo UI" panose="020B0604030504040204" pitchFamily="50" charset="-128"/>
              <a:ea typeface="Meiryo UI" panose="020B0604030504040204" pitchFamily="50" charset="-128"/>
            </a:endParaRPr>
          </a:p>
          <a:p>
            <a:pPr marL="285750" indent="-285750">
              <a:lnSpc>
                <a:spcPts val="2100"/>
              </a:lnSpc>
              <a:spcBef>
                <a:spcPts val="0"/>
              </a:spcBef>
              <a:buFont typeface="Wingdings" panose="05000000000000000000" pitchFamily="2" charset="2"/>
              <a:buChar char="l"/>
            </a:pPr>
            <a:endParaRPr lang="en-US" altLang="ja-JP" dirty="0" smtClean="0">
              <a:latin typeface="Meiryo UI" panose="020B0604030504040204" pitchFamily="50" charset="-128"/>
              <a:ea typeface="Meiryo UI" panose="020B0604030504040204" pitchFamily="50" charset="-128"/>
            </a:endParaRPr>
          </a:p>
          <a:p>
            <a:pPr marL="285750" indent="-285750">
              <a:lnSpc>
                <a:spcPts val="2100"/>
              </a:lnSpc>
              <a:spcBef>
                <a:spcPts val="0"/>
              </a:spcBef>
              <a:buFont typeface="Wingdings" panose="05000000000000000000" pitchFamily="2" charset="2"/>
              <a:buChar char="l"/>
            </a:pPr>
            <a:r>
              <a:rPr lang="ja-JP" altLang="en-US" dirty="0" smtClean="0">
                <a:latin typeface="Meiryo UI" panose="020B0604030504040204" pitchFamily="50" charset="-128"/>
                <a:ea typeface="Meiryo UI" panose="020B0604030504040204" pitchFamily="50" charset="-128"/>
              </a:rPr>
              <a:t>せん</a:t>
            </a:r>
            <a:r>
              <a:rPr lang="ja-JP" altLang="en-US" dirty="0">
                <a:latin typeface="Meiryo UI" panose="020B0604030504040204" pitchFamily="50" charset="-128"/>
                <a:ea typeface="Meiryo UI" panose="020B0604030504040204" pitchFamily="50" charset="-128"/>
              </a:rPr>
              <a:t>妄には、過活動型せん妄と低活動型せん妄があり、どちらも</a:t>
            </a:r>
            <a:r>
              <a:rPr lang="ja-JP" altLang="en-US" b="1" dirty="0">
                <a:solidFill>
                  <a:srgbClr val="FF0000"/>
                </a:solidFill>
                <a:latin typeface="Meiryo UI" panose="020B0604030504040204" pitchFamily="50" charset="-128"/>
                <a:ea typeface="Meiryo UI" panose="020B0604030504040204" pitchFamily="50" charset="-128"/>
              </a:rPr>
              <a:t>患者の生命予後に影響</a:t>
            </a:r>
            <a:r>
              <a:rPr lang="ja-JP" altLang="en-US" dirty="0">
                <a:latin typeface="Meiryo UI" panose="020B0604030504040204" pitchFamily="50" charset="-128"/>
                <a:ea typeface="Meiryo UI" panose="020B0604030504040204" pitchFamily="50" charset="-128"/>
              </a:rPr>
              <a:t>する。</a:t>
            </a:r>
            <a:endParaRPr lang="en-US" altLang="ja-JP" dirty="0">
              <a:latin typeface="Meiryo UI" panose="020B0604030504040204" pitchFamily="50" charset="-128"/>
              <a:ea typeface="Meiryo UI" panose="020B0604030504040204" pitchFamily="50" charset="-128"/>
            </a:endParaRPr>
          </a:p>
        </p:txBody>
      </p:sp>
      <p:sp>
        <p:nvSpPr>
          <p:cNvPr id="6" name="角丸四角形 5"/>
          <p:cNvSpPr/>
          <p:nvPr/>
        </p:nvSpPr>
        <p:spPr>
          <a:xfrm>
            <a:off x="460874" y="4722125"/>
            <a:ext cx="8351337" cy="190902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285750" indent="-285750">
              <a:buFont typeface="Wingdings" panose="05000000000000000000" pitchFamily="2" charset="2"/>
              <a:buChar char="l"/>
            </a:pPr>
            <a:r>
              <a:rPr lang="ja-JP" altLang="en-US" dirty="0">
                <a:latin typeface="Meiryo UI" panose="020B0604030504040204" pitchFamily="50" charset="-128"/>
                <a:ea typeface="Meiryo UI" panose="020B0604030504040204" pitchFamily="50" charset="-128"/>
              </a:rPr>
              <a:t>過活動型せん妄は問題行動として認知されやすいが、活動が低下する。</a:t>
            </a:r>
            <a:r>
              <a:rPr lang="ja-JP" altLang="en-US" b="1" dirty="0">
                <a:solidFill>
                  <a:srgbClr val="FF0000"/>
                </a:solidFill>
                <a:latin typeface="Meiryo UI" panose="020B0604030504040204" pitchFamily="50" charset="-128"/>
                <a:ea typeface="Meiryo UI" panose="020B0604030504040204" pitchFamily="50" charset="-128"/>
              </a:rPr>
              <a:t>低活動型せん妄は、症状に気づきにくいため見落とされがち</a:t>
            </a:r>
            <a:r>
              <a:rPr lang="ja-JP" altLang="en-US" dirty="0">
                <a:latin typeface="Meiryo UI" panose="020B0604030504040204" pitchFamily="50" charset="-128"/>
                <a:ea typeface="Meiryo UI" panose="020B0604030504040204" pitchFamily="50" charset="-128"/>
              </a:rPr>
              <a:t>である</a:t>
            </a:r>
            <a:r>
              <a:rPr lang="ja-JP" altLang="en-US" dirty="0" smtClean="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l"/>
            </a:pPr>
            <a:endParaRPr lang="en-US" altLang="ja-JP" dirty="0" smtClea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l"/>
            </a:pPr>
            <a:r>
              <a:rPr lang="ja-JP" altLang="en-US" b="1" dirty="0" smtClean="0">
                <a:solidFill>
                  <a:srgbClr val="FF0000"/>
                </a:solidFill>
                <a:latin typeface="Meiryo UI" panose="020B0604030504040204" pitchFamily="50" charset="-128"/>
                <a:ea typeface="Meiryo UI" panose="020B0604030504040204" pitchFamily="50" charset="-128"/>
              </a:rPr>
              <a:t>せん</a:t>
            </a:r>
            <a:r>
              <a:rPr lang="ja-JP" altLang="en-US" b="1" dirty="0">
                <a:solidFill>
                  <a:srgbClr val="FF0000"/>
                </a:solidFill>
                <a:latin typeface="Meiryo UI" panose="020B0604030504040204" pitchFamily="50" charset="-128"/>
                <a:ea typeface="Meiryo UI" panose="020B0604030504040204" pitchFamily="50" charset="-128"/>
              </a:rPr>
              <a:t>妄は単一の要因で生じることは少ない。</a:t>
            </a:r>
            <a:r>
              <a:rPr lang="ja-JP" altLang="en-US" b="1" u="sng" dirty="0">
                <a:solidFill>
                  <a:srgbClr val="FF0000"/>
                </a:solidFill>
                <a:latin typeface="Meiryo UI" panose="020B0604030504040204" pitchFamily="50" charset="-128"/>
                <a:ea typeface="Meiryo UI" panose="020B0604030504040204" pitchFamily="50" charset="-128"/>
              </a:rPr>
              <a:t>複数の要因が重なり生じるため、その要因を丁寧に検索し、対応することが基本</a:t>
            </a:r>
            <a:r>
              <a:rPr lang="ja-JP" altLang="en-US" dirty="0">
                <a:latin typeface="Meiryo UI" panose="020B0604030504040204" pitchFamily="50" charset="-128"/>
                <a:ea typeface="Meiryo UI" panose="020B0604030504040204" pitchFamily="50" charset="-128"/>
              </a:rPr>
              <a:t>である。原因検索と対応は、</a:t>
            </a:r>
            <a:r>
              <a:rPr lang="ja-JP" altLang="en-US" b="1" dirty="0">
                <a:solidFill>
                  <a:srgbClr val="FF0000"/>
                </a:solidFill>
                <a:latin typeface="Meiryo UI" panose="020B0604030504040204" pitchFamily="50" charset="-128"/>
                <a:ea typeface="Meiryo UI" panose="020B0604030504040204" pitchFamily="50" charset="-128"/>
              </a:rPr>
              <a:t>看護だけではなく、医師やリハビリを交えた多職種で進める</a:t>
            </a:r>
            <a:r>
              <a:rPr lang="ja-JP" altLang="en-US" dirty="0">
                <a:latin typeface="Meiryo UI" panose="020B0604030504040204" pitchFamily="50" charset="-128"/>
                <a:ea typeface="Meiryo UI" panose="020B0604030504040204" pitchFamily="50" charset="-128"/>
              </a:rPr>
              <a:t>ことが効果的である</a:t>
            </a:r>
            <a:r>
              <a:rPr lang="ja-JP" altLang="en-US" dirty="0" smtClean="0">
                <a:latin typeface="Meiryo UI" panose="020B0604030504040204" pitchFamily="50" charset="-128"/>
                <a:ea typeface="Meiryo UI" panose="020B0604030504040204" pitchFamily="50" charset="-128"/>
              </a:rPr>
              <a:t>。</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510724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768465" y="1679748"/>
            <a:ext cx="6544872" cy="3475576"/>
          </a:xfrm>
          <a:prstGeom prst="rect">
            <a:avLst/>
          </a:prstGeom>
          <a:noFill/>
          <a:ln w="9525">
            <a:noFill/>
            <a:miter lim="800000"/>
            <a:headEnd/>
            <a:tailEnd/>
          </a:ln>
        </p:spPr>
        <p:txBody>
          <a:bodyPr/>
          <a:lstStyle/>
          <a:p>
            <a:pPr marL="342900" indent="-342900">
              <a:spcBef>
                <a:spcPct val="20000"/>
              </a:spcBef>
            </a:pPr>
            <a:r>
              <a:rPr lang="ja-JP" altLang="en-US" sz="3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全身状態の評価</a:t>
            </a:r>
            <a:endParaRPr lang="en-US" altLang="ja-JP" sz="30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高カルシウム血症</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脱水</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呼吸不全</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高アンモニア血症</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腎機能障害</a:t>
            </a: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p>
        </p:txBody>
      </p:sp>
      <p:sp>
        <p:nvSpPr>
          <p:cNvPr id="4" name="Rectangle 2"/>
          <p:cNvSpPr txBox="1">
            <a:spLocks noChangeArrowheads="1"/>
          </p:cNvSpPr>
          <p:nvPr/>
        </p:nvSpPr>
        <p:spPr>
          <a:xfrm>
            <a:off x="685006" y="326228"/>
            <a:ext cx="7772400" cy="591859"/>
          </a:xfrm>
          <a:prstGeom prst="rect">
            <a:avLst/>
          </a:prstGeom>
        </p:spPr>
        <p:txBody>
          <a:bodyP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直接</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原因②</a:t>
            </a:r>
          </a:p>
        </p:txBody>
      </p:sp>
      <p:sp>
        <p:nvSpPr>
          <p:cNvPr id="5" name="Rectangle 3"/>
          <p:cNvSpPr>
            <a:spLocks noChangeArrowheads="1"/>
          </p:cNvSpPr>
          <p:nvPr/>
        </p:nvSpPr>
        <p:spPr bwMode="auto">
          <a:xfrm>
            <a:off x="296863" y="9590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Rectangle 2"/>
          <p:cNvSpPr>
            <a:spLocks noChangeArrowheads="1"/>
          </p:cNvSpPr>
          <p:nvPr/>
        </p:nvSpPr>
        <p:spPr bwMode="auto">
          <a:xfrm>
            <a:off x="4409448" y="2268508"/>
            <a:ext cx="4299080" cy="3517436"/>
          </a:xfrm>
          <a:prstGeom prst="rect">
            <a:avLst/>
          </a:prstGeom>
          <a:noFill/>
          <a:ln w="9525">
            <a:noFill/>
            <a:miter lim="800000"/>
            <a:headEnd/>
            <a:tailEnd/>
          </a:ln>
        </p:spPr>
        <p:txBody>
          <a:bodyPr/>
          <a:lstStyle/>
          <a:p>
            <a:pPr marL="342900" indent="-342900">
              <a:spcBef>
                <a:spcPct val="20000"/>
              </a:spcBef>
            </a:pP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貧血</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低ナトリウム血症</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感染症</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ts val="12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 中枢神経浸潤 </a:t>
            </a:r>
            <a:endParaRPr lang="en-US" altLang="ja-JP" sz="3000" b="1" dirty="0" smtClean="0">
              <a:latin typeface="Meiryo UI" panose="020B0604030504040204" pitchFamily="50" charset="-128"/>
              <a:ea typeface="Meiryo UI" panose="020B0604030504040204" pitchFamily="50" charset="-128"/>
              <a:cs typeface="Meiryo UI" panose="020B0604030504040204" pitchFamily="50" charset="-128"/>
            </a:endParaRPr>
          </a:p>
          <a:p>
            <a:pPr marL="342900" indent="-342900">
              <a:spcBef>
                <a:spcPct val="20000"/>
              </a:spcBef>
            </a:pPr>
            <a:r>
              <a:rPr lang="ja-JP" altLang="en-US" sz="30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000" b="1" dirty="0" smtClean="0">
                <a:latin typeface="Meiryo UI" panose="020B0604030504040204" pitchFamily="50" charset="-128"/>
                <a:ea typeface="Meiryo UI" panose="020B0604030504040204" pitchFamily="50" charset="-128"/>
                <a:cs typeface="Meiryo UI" panose="020B0604030504040204" pitchFamily="50" charset="-128"/>
              </a:rPr>
              <a:t>                      など</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p>
        </p:txBody>
      </p:sp>
    </p:spTree>
    <p:extLst>
      <p:ext uri="{BB962C8B-B14F-4D97-AF65-F5344CB8AC3E}">
        <p14:creationId xmlns:p14="http://schemas.microsoft.com/office/powerpoint/2010/main" val="25775635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53410"/>
          </a:xfrm>
        </p:spPr>
        <p:txBody>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せん妄の予防と診断</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(NICE</a:t>
            </a:r>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のガイドラインより）</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角丸四角形 3"/>
          <p:cNvSpPr/>
          <p:nvPr/>
        </p:nvSpPr>
        <p:spPr>
          <a:xfrm>
            <a:off x="3265053" y="1280684"/>
            <a:ext cx="2780146" cy="554182"/>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入院・施設入所</a:t>
            </a:r>
            <a:endPar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角丸四角形 4"/>
          <p:cNvSpPr/>
          <p:nvPr/>
        </p:nvSpPr>
        <p:spPr>
          <a:xfrm>
            <a:off x="678868" y="2190039"/>
            <a:ext cx="7975602" cy="737171"/>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入院時にリスク因子の確認（ハイリスクのスクリーニング）</a:t>
            </a:r>
            <a:endParaRPr lang="en-US" altLang="ja-JP"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b="1" dirty="0" smtClean="0">
                <a:solidFill>
                  <a:srgbClr val="FF9999"/>
                </a:solidFill>
                <a:latin typeface="Meiryo UI" panose="020B0604030504040204" pitchFamily="50" charset="-128"/>
                <a:ea typeface="Meiryo UI" panose="020B0604030504040204" pitchFamily="50" charset="-128"/>
                <a:cs typeface="Meiryo UI" panose="020B0604030504040204" pitchFamily="50" charset="-128"/>
              </a:rPr>
              <a:t>65</a:t>
            </a:r>
            <a:r>
              <a:rPr lang="ja-JP" altLang="en-US" b="1" dirty="0" smtClean="0">
                <a:solidFill>
                  <a:srgbClr val="FF9999"/>
                </a:solidFill>
                <a:latin typeface="Meiryo UI" panose="020B0604030504040204" pitchFamily="50" charset="-128"/>
                <a:ea typeface="Meiryo UI" panose="020B0604030504040204" pitchFamily="50" charset="-128"/>
                <a:cs typeface="Meiryo UI" panose="020B0604030504040204" pitchFamily="50" charset="-128"/>
              </a:rPr>
              <a:t>歳以上、認知機能障害・認知症、股関節部位骨折、身体的に重篤な状態</a:t>
            </a:r>
            <a:endParaRPr kumimoji="1" lang="ja-JP" altLang="en-US" b="1" dirty="0">
              <a:solidFill>
                <a:srgbClr val="FF9999"/>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角丸四角形 5"/>
          <p:cNvSpPr/>
          <p:nvPr/>
        </p:nvSpPr>
        <p:spPr>
          <a:xfrm>
            <a:off x="3265053" y="3249019"/>
            <a:ext cx="2780146" cy="498763"/>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リスクあり</a:t>
            </a:r>
            <a:endPar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6"/>
          <p:cNvSpPr/>
          <p:nvPr/>
        </p:nvSpPr>
        <p:spPr>
          <a:xfrm>
            <a:off x="678868" y="4082059"/>
            <a:ext cx="7975602" cy="714288"/>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モニタリング</a:t>
            </a:r>
            <a:r>
              <a:rPr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b="1" dirty="0" smtClean="0">
                <a:solidFill>
                  <a:srgbClr val="FF9999"/>
                </a:solidFill>
                <a:latin typeface="Meiryo UI" panose="020B0604030504040204" pitchFamily="50" charset="-128"/>
                <a:ea typeface="Meiryo UI" panose="020B0604030504040204" pitchFamily="50" charset="-128"/>
                <a:cs typeface="Meiryo UI" panose="020B0604030504040204" pitchFamily="50" charset="-128"/>
              </a:rPr>
              <a:t>認知機能の変化、知覚障害、身体機能の変化、社会行動の変化</a:t>
            </a:r>
            <a:endParaRPr lang="en-US" altLang="ja-JP" b="1" dirty="0" smtClean="0">
              <a:solidFill>
                <a:srgbClr val="FF9999"/>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角丸四角形 7"/>
          <p:cNvSpPr/>
          <p:nvPr/>
        </p:nvSpPr>
        <p:spPr>
          <a:xfrm>
            <a:off x="1310191" y="5144841"/>
            <a:ext cx="6701051" cy="609600"/>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DSM-IV</a:t>
            </a:r>
            <a:r>
              <a:rPr kumimoji="1" lang="ja-JP" altLang="en-US" b="1" dirty="0" err="1"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short CAM</a:t>
            </a:r>
            <a:r>
              <a:rPr kumimoji="1"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を用いたアセスメント、</a:t>
            </a:r>
            <a:r>
              <a:rPr kumimoji="1" lang="ja-JP" altLang="en-US"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認知症の鑑別</a:t>
            </a:r>
            <a:endParaRPr kumimoji="1"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 8"/>
          <p:cNvSpPr/>
          <p:nvPr/>
        </p:nvSpPr>
        <p:spPr>
          <a:xfrm>
            <a:off x="3265053" y="6144246"/>
            <a:ext cx="2780146" cy="57727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せん妄の診断</a:t>
            </a:r>
            <a:endParaRPr kumimoji="1"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下矢印 9"/>
          <p:cNvSpPr/>
          <p:nvPr/>
        </p:nvSpPr>
        <p:spPr>
          <a:xfrm>
            <a:off x="4392166" y="1913775"/>
            <a:ext cx="525920" cy="221672"/>
          </a:xfrm>
          <a:prstGeom prst="down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下矢印 10"/>
          <p:cNvSpPr/>
          <p:nvPr/>
        </p:nvSpPr>
        <p:spPr>
          <a:xfrm>
            <a:off x="4392166" y="2972097"/>
            <a:ext cx="525920" cy="221672"/>
          </a:xfrm>
          <a:prstGeom prst="down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a:off x="4396783" y="3805794"/>
            <a:ext cx="525920" cy="221672"/>
          </a:xfrm>
          <a:prstGeom prst="down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下矢印 12"/>
          <p:cNvSpPr/>
          <p:nvPr/>
        </p:nvSpPr>
        <p:spPr>
          <a:xfrm>
            <a:off x="4396783" y="4861607"/>
            <a:ext cx="525920" cy="221672"/>
          </a:xfrm>
          <a:prstGeom prst="down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下矢印 13"/>
          <p:cNvSpPr/>
          <p:nvPr/>
        </p:nvSpPr>
        <p:spPr>
          <a:xfrm>
            <a:off x="4392166" y="5842780"/>
            <a:ext cx="525920" cy="221672"/>
          </a:xfrm>
          <a:prstGeom prst="downArrow">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Rectangle 3"/>
          <p:cNvSpPr>
            <a:spLocks noChangeArrowheads="1"/>
          </p:cNvSpPr>
          <p:nvPr/>
        </p:nvSpPr>
        <p:spPr bwMode="auto">
          <a:xfrm>
            <a:off x="296863" y="9590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26114"/>
          </a:xfrm>
        </p:spPr>
        <p:txBody>
          <a:bodyPr>
            <a:norm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せん妄対策</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1450428" y="1521725"/>
            <a:ext cx="7158658" cy="4879075"/>
          </a:xfrm>
        </p:spPr>
        <p:txBody>
          <a:bodyPr>
            <a:normAutofit/>
          </a:bodyPr>
          <a:lstStyle/>
          <a:p>
            <a:pPr marL="0" indent="0">
              <a:lnSpc>
                <a:spcPct val="110000"/>
              </a:lnSpc>
              <a:spcBef>
                <a:spcPts val="1800"/>
              </a:spcBef>
              <a:buNone/>
            </a:pPr>
            <a:r>
              <a:rPr kumimoji="1"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 予防：</a:t>
            </a:r>
            <a:r>
              <a:rPr lang="ja-JP" altLang="en-US" sz="2800" b="1" dirty="0">
                <a:solidFill>
                  <a:srgbClr val="FFFF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solidFill>
                  <a:srgbClr val="FFFF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予防できる病態を除去</a:t>
            </a:r>
            <a:endParaRPr lang="en-US" altLang="ja-JP" sz="28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環境調整</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疼痛コントロール</a:t>
            </a:r>
            <a:endParaRPr lang="en-US" altLang="ja-JP"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脱水</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buNone/>
            </a:pPr>
            <a:r>
              <a:rPr lang="en-US" altLang="ja-JP"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薬剤</a:t>
            </a:r>
            <a:endParaRPr lang="en-US" altLang="ja-JP"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buNone/>
            </a:pPr>
            <a:r>
              <a:rPr lang="en-US" altLang="ja-JP"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感染対策</a:t>
            </a:r>
            <a:endParaRPr lang="en-US" altLang="ja-JP"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110000"/>
              </a:lnSpc>
              <a:buNone/>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 治療：</a:t>
            </a:r>
            <a:endParaRPr lang="en-US" altLang="ja-JP" sz="2800"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10000"/>
              </a:lnSpc>
              <a:buNone/>
            </a:pPr>
            <a:r>
              <a:rPr kumimoji="1"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kumimoji="1"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早期発見</a:t>
            </a:r>
            <a:endParaRPr kumimoji="1" lang="en-US" altLang="ja-JP"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lnSpc>
                <a:spcPct val="110000"/>
              </a:lnSpc>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 </a:t>
            </a:r>
            <a:r>
              <a:rPr lang="ja-JP" altLang="en-US" sz="24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早期対応</a:t>
            </a:r>
            <a:endParaRPr kumimoji="1"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6863" y="9590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6524146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9762"/>
          </a:xfrm>
        </p:spPr>
        <p:txBody>
          <a:bodyPr>
            <a:normAutofit fontScale="90000"/>
          </a:bodyPr>
          <a:lstStyle/>
          <a:p>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せん妄の発症を予防する</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296863" y="1077267"/>
            <a:ext cx="7636437" cy="4525963"/>
          </a:xfrm>
        </p:spPr>
        <p:txBody>
          <a:bodyPr/>
          <a:lstStyle/>
          <a:p>
            <a:pPr>
              <a:spcBef>
                <a:spcPts val="2400"/>
              </a:spcBef>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予防（発症予防）</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80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多職種による複合的な介入により、せん妄の発症率・</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重症率の低下、転倒・転落の減少、退院時の身体</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1200"/>
              </a:spcBef>
              <a:buNone/>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機能低下が減少するエビデンスがある</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調整</a:t>
            </a:r>
            <a:r>
              <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可能な因子を可能な限り</a:t>
            </a: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除去</a:t>
            </a:r>
            <a:endParaRPr lang="en-US" altLang="ja-JP"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96863" y="9590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角丸四角形吹き出し 4"/>
          <p:cNvSpPr/>
          <p:nvPr/>
        </p:nvSpPr>
        <p:spPr>
          <a:xfrm>
            <a:off x="6250675" y="3370997"/>
            <a:ext cx="2784143" cy="723331"/>
          </a:xfrm>
          <a:prstGeom prst="wedgeRoundRectCallout">
            <a:avLst>
              <a:gd name="adj1" fmla="val -64177"/>
              <a:gd name="adj2" fmla="val 967"/>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b="1" dirty="0" smtClean="0">
                <a:solidFill>
                  <a:srgbClr val="FF0000"/>
                </a:solidFill>
              </a:rPr>
              <a:t>これが一番難しい！！！</a:t>
            </a:r>
            <a:endParaRPr kumimoji="1" lang="ja-JP" altLang="en-US" b="1" dirty="0">
              <a:solidFill>
                <a:srgbClr val="FF0000"/>
              </a:solidFill>
            </a:endParaRPr>
          </a:p>
        </p:txBody>
      </p:sp>
      <p:sp>
        <p:nvSpPr>
          <p:cNvPr id="6" name="角丸四角形 5"/>
          <p:cNvSpPr/>
          <p:nvPr/>
        </p:nvSpPr>
        <p:spPr>
          <a:xfrm>
            <a:off x="423081" y="4449170"/>
            <a:ext cx="8611737" cy="178785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eaLnBrk="1" hangingPunct="1">
              <a:lnSpc>
                <a:spcPts val="2100"/>
              </a:lnSpc>
              <a:spcBef>
                <a:spcPts val="0"/>
              </a:spcBef>
            </a:pPr>
            <a:r>
              <a:rPr lang="ja-JP" altLang="en-US" sz="2400" b="1" dirty="0">
                <a:latin typeface="Meiryo UI" panose="020B0604030504040204" pitchFamily="50" charset="-128"/>
                <a:ea typeface="Meiryo UI" panose="020B0604030504040204" pitchFamily="50" charset="-128"/>
              </a:rPr>
              <a:t>せん妄を発症した場合には、原因を検索し、要因の除去を進める</a:t>
            </a:r>
            <a:r>
              <a:rPr lang="ja-JP" altLang="en-US" sz="2400" b="1" dirty="0" smtClean="0">
                <a:latin typeface="Meiryo UI" panose="020B0604030504040204" pitchFamily="50" charset="-128"/>
                <a:ea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endParaRPr>
          </a:p>
          <a:p>
            <a:pPr eaLnBrk="1" hangingPunct="1">
              <a:lnSpc>
                <a:spcPts val="2100"/>
              </a:lnSpc>
              <a:spcBef>
                <a:spcPts val="0"/>
              </a:spcBef>
            </a:pPr>
            <a:endParaRPr lang="en-US" altLang="ja-JP" sz="2400" b="1" dirty="0">
              <a:latin typeface="Meiryo UI" panose="020B0604030504040204" pitchFamily="50" charset="-128"/>
              <a:ea typeface="Meiryo UI" panose="020B0604030504040204" pitchFamily="50" charset="-128"/>
            </a:endParaRPr>
          </a:p>
          <a:p>
            <a:pPr eaLnBrk="1" hangingPunct="1">
              <a:lnSpc>
                <a:spcPts val="2100"/>
              </a:lnSpc>
              <a:spcBef>
                <a:spcPts val="0"/>
              </a:spcBef>
            </a:pPr>
            <a:r>
              <a:rPr lang="ja-JP" altLang="en-US" sz="2400" b="1" dirty="0">
                <a:latin typeface="Meiryo UI" panose="020B0604030504040204" pitchFamily="50" charset="-128"/>
                <a:ea typeface="Meiryo UI" panose="020B0604030504040204" pitchFamily="50" charset="-128"/>
              </a:rPr>
              <a:t>  要因の中には</a:t>
            </a:r>
            <a:r>
              <a:rPr lang="ja-JP" altLang="en-US" sz="2400" b="1" dirty="0" smtClean="0">
                <a:latin typeface="Meiryo UI" panose="020B0604030504040204" pitchFamily="50" charset="-128"/>
                <a:ea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endParaRPr>
          </a:p>
          <a:p>
            <a:pPr marL="342900" indent="-342900" eaLnBrk="1" hangingPunct="1">
              <a:lnSpc>
                <a:spcPts val="2100"/>
              </a:lnSpc>
              <a:spcBef>
                <a:spcPts val="0"/>
              </a:spcBef>
              <a:buFont typeface="Wingdings" panose="05000000000000000000" pitchFamily="2" charset="2"/>
              <a:buChar char="u"/>
            </a:pPr>
            <a:r>
              <a:rPr lang="ja-JP" altLang="en-US" sz="2400" b="1" dirty="0" smtClean="0">
                <a:latin typeface="Meiryo UI" panose="020B0604030504040204" pitchFamily="50" charset="-128"/>
                <a:ea typeface="Meiryo UI" panose="020B0604030504040204" pitchFamily="50" charset="-128"/>
              </a:rPr>
              <a:t>対応</a:t>
            </a:r>
            <a:r>
              <a:rPr lang="ja-JP" altLang="en-US" sz="2400" b="1" dirty="0">
                <a:latin typeface="Meiryo UI" panose="020B0604030504040204" pitchFamily="50" charset="-128"/>
                <a:ea typeface="Meiryo UI" panose="020B0604030504040204" pitchFamily="50" charset="-128"/>
              </a:rPr>
              <a:t>可能な要因（たとえば、脱水、感染</a:t>
            </a:r>
            <a:r>
              <a:rPr lang="ja-JP" altLang="en-US" sz="2400" b="1" dirty="0" smtClean="0">
                <a:latin typeface="Meiryo UI" panose="020B0604030504040204" pitchFamily="50" charset="-128"/>
                <a:ea typeface="Meiryo UI" panose="020B0604030504040204" pitchFamily="50" charset="-128"/>
              </a:rPr>
              <a:t>）</a:t>
            </a:r>
            <a:endParaRPr lang="en-US" altLang="ja-JP" sz="2400" b="1" dirty="0" smtClean="0">
              <a:latin typeface="Meiryo UI" panose="020B0604030504040204" pitchFamily="50" charset="-128"/>
              <a:ea typeface="Meiryo UI" panose="020B0604030504040204" pitchFamily="50" charset="-128"/>
            </a:endParaRPr>
          </a:p>
          <a:p>
            <a:pPr marL="342900" indent="-342900" eaLnBrk="1" hangingPunct="1">
              <a:lnSpc>
                <a:spcPts val="2100"/>
              </a:lnSpc>
              <a:spcBef>
                <a:spcPts val="0"/>
              </a:spcBef>
              <a:buFont typeface="Wingdings" panose="05000000000000000000" pitchFamily="2" charset="2"/>
              <a:buChar char="u"/>
            </a:pPr>
            <a:r>
              <a:rPr lang="ja-JP" altLang="en-US" sz="2400" b="1" dirty="0" smtClean="0">
                <a:latin typeface="Meiryo UI" panose="020B0604030504040204" pitchFamily="50" charset="-128"/>
                <a:ea typeface="Meiryo UI" panose="020B0604030504040204" pitchFamily="50" charset="-128"/>
              </a:rPr>
              <a:t>対応</a:t>
            </a:r>
            <a:r>
              <a:rPr lang="ja-JP" altLang="en-US" sz="2400" b="1" dirty="0">
                <a:latin typeface="Meiryo UI" panose="020B0604030504040204" pitchFamily="50" charset="-128"/>
                <a:ea typeface="Meiryo UI" panose="020B0604030504040204" pitchFamily="50" charset="-128"/>
              </a:rPr>
              <a:t>が困難な要因（たとえば、転移性脳腫瘍など）がある。</a:t>
            </a:r>
            <a:endParaRPr lang="en-US" altLang="ja-JP" sz="2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14834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46"/>
          <p:cNvSpPr>
            <a:spLocks noGrp="1" noChangeArrowheads="1"/>
          </p:cNvSpPr>
          <p:nvPr>
            <p:ph type="title" idx="4294967295"/>
          </p:nvPr>
        </p:nvSpPr>
        <p:spPr>
          <a:xfrm>
            <a:off x="395288" y="164707"/>
            <a:ext cx="8229600" cy="630616"/>
          </a:xfrm>
        </p:spPr>
        <p:txBody>
          <a:bodyPr>
            <a:normAutofit/>
          </a:bodyPr>
          <a:lstStyle/>
          <a:p>
            <a:pPr eaLnBrk="1" hangingPunct="1"/>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せん妄に推奨される介入法</a:t>
            </a:r>
          </a:p>
        </p:txBody>
      </p:sp>
      <p:graphicFrame>
        <p:nvGraphicFramePr>
          <p:cNvPr id="16468" name="Group 84"/>
          <p:cNvGraphicFramePr>
            <a:graphicFrameLocks noGrp="1"/>
          </p:cNvGraphicFramePr>
          <p:nvPr>
            <p:ph idx="4294967295"/>
            <p:extLst>
              <p:ext uri="{D42A27DB-BD31-4B8C-83A1-F6EECF244321}">
                <p14:modId xmlns:p14="http://schemas.microsoft.com/office/powerpoint/2010/main" val="3812955890"/>
              </p:ext>
            </p:extLst>
          </p:nvPr>
        </p:nvGraphicFramePr>
        <p:xfrm>
          <a:off x="409903" y="1056023"/>
          <a:ext cx="7340545" cy="5242878"/>
        </p:xfrm>
        <a:graphic>
          <a:graphicData uri="http://schemas.openxmlformats.org/drawingml/2006/table">
            <a:tbl>
              <a:tblPr/>
              <a:tblGrid>
                <a:gridCol w="1633152"/>
                <a:gridCol w="5707393"/>
              </a:tblGrid>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関連する要因</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介入</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r>
              <a:tr h="3016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低酸素</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低酸素の評価と</a:t>
                      </a: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O2</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投与</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431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感染</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感染徴候の検索と治療</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感染対策・カテーテル使用の最少化</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8223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認知機能障害</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適切な照明と わかりやすい標識</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見当識を促す（例：話しかけ、時計とカレンダーの設置）</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認知を刺激する活動の導入</a:t>
                      </a:r>
                      <a:r>
                        <a:rPr kumimoji="1" lang="ja-JP"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（例：回想法）</a:t>
                      </a:r>
                      <a:endPar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家族・友人の定期的な面会</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r>
              <a:tr h="2746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脱水</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飲水励行、脱水補正</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r>
              <a:tr h="1778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便秘</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排便の確認、排便コントロール</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安静</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動くよう促す　（早期離床、歩行器の用意）</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自発的な</a:t>
                      </a: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ROM</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運動</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疼痛</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疼痛の評価：特に非言語的な疼痛症状を評価</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適切な疼痛マネージメント</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r>
              <a:tr h="282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感覚遮断</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治療可能な感覚障害の改善（例：耳垢の除去など）</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視覚・聴覚補助器具</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r>
              <a:tr h="282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睡眠障害</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睡眠時間中のケア・処置を極力避ける</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睡眠の妨げになる配薬スケジュールの見直し</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騒音の低減</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FF"/>
                    </a:solidFill>
                  </a:tcPr>
                </a:tc>
              </a:tr>
              <a:tr h="282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多剤併用</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薬剤のレビュー（種類と剤数の両方を検討）</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lumMod val="90000"/>
                      </a:schemeClr>
                    </a:solidFill>
                  </a:tcPr>
                </a:tc>
              </a:tr>
              <a:tr h="457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栄養障害</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6600">
                        <a:alpha val="5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適切な栄養管理</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i="0" u="none" strike="noStrike" cap="none" normalizeH="0" baseline="0" dirty="0" smtClean="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義歯の確認</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6600">
                        <a:alpha val="50000"/>
                      </a:srgbClr>
                    </a:solidFill>
                  </a:tcPr>
                </a:tc>
              </a:tr>
            </a:tbl>
          </a:graphicData>
        </a:graphic>
      </p:graphicFrame>
      <p:sp>
        <p:nvSpPr>
          <p:cNvPr id="28715" name="Text Box 45"/>
          <p:cNvSpPr txBox="1">
            <a:spLocks noChangeArrowheads="1"/>
          </p:cNvSpPr>
          <p:nvPr/>
        </p:nvSpPr>
        <p:spPr bwMode="auto">
          <a:xfrm>
            <a:off x="4496275" y="6340116"/>
            <a:ext cx="4537075" cy="457200"/>
          </a:xfrm>
          <a:prstGeom prst="rect">
            <a:avLst/>
          </a:prstGeom>
          <a:noFill/>
          <a:ln w="9525">
            <a:noFill/>
            <a:miter lim="800000"/>
            <a:headEnd/>
            <a:tailEnd/>
          </a:ln>
        </p:spPr>
        <p:txBody>
          <a:bodyPr>
            <a:spAutoFit/>
          </a:bodyPr>
          <a:lstStyle/>
          <a:p>
            <a:pPr algn="r" fontAlgn="auto">
              <a:spcBef>
                <a:spcPct val="50000"/>
              </a:spcBef>
              <a:spcAft>
                <a:spcPts val="0"/>
              </a:spcAft>
            </a:pPr>
            <a:r>
              <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National Institute for Health and Clinical Excellence. Delirium - Quick reference guide, 2010</a:t>
            </a:r>
            <a:endParaRPr lang="ja-JP" altLang="en-US"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716" name="AutoShape 85"/>
          <p:cNvSpPr>
            <a:spLocks noChangeArrowheads="1"/>
          </p:cNvSpPr>
          <p:nvPr/>
        </p:nvSpPr>
        <p:spPr bwMode="auto">
          <a:xfrm>
            <a:off x="6182436" y="1460202"/>
            <a:ext cx="1628064" cy="504825"/>
          </a:xfrm>
          <a:prstGeom prst="roundRect">
            <a:avLst>
              <a:gd name="adj" fmla="val 16667"/>
            </a:avLst>
          </a:prstGeom>
          <a:solidFill>
            <a:schemeClr val="bg1"/>
          </a:solidFill>
          <a:ln w="9525">
            <a:solidFill>
              <a:schemeClr val="tx1"/>
            </a:solidFill>
            <a:round/>
            <a:headEnd/>
            <a:tailEnd/>
          </a:ln>
        </p:spPr>
        <p:txBody>
          <a:bodyPr wrap="none" anchor="ctr"/>
          <a:lstStyle/>
          <a:p>
            <a:pPr algn="ctr" fontAlgn="auto">
              <a:spcBef>
                <a:spcPts val="0"/>
              </a:spcBef>
              <a:spcAft>
                <a:spcPts val="0"/>
              </a:spcAft>
            </a:pPr>
            <a:r>
              <a:rPr lang="ja-JP" altLang="en-US" b="1">
                <a:solidFill>
                  <a:prstClr val="black"/>
                </a:solidFill>
                <a:latin typeface="Meiryo UI" panose="020B0604030504040204" pitchFamily="50" charset="-128"/>
                <a:ea typeface="Meiryo UI" panose="020B0604030504040204" pitchFamily="50" charset="-128"/>
                <a:cs typeface="Meiryo UI" panose="020B0604030504040204" pitchFamily="50" charset="-128"/>
              </a:rPr>
              <a:t>医師</a:t>
            </a:r>
          </a:p>
        </p:txBody>
      </p:sp>
      <p:sp>
        <p:nvSpPr>
          <p:cNvPr id="28717" name="AutoShape 86"/>
          <p:cNvSpPr>
            <a:spLocks noChangeArrowheads="1"/>
          </p:cNvSpPr>
          <p:nvPr/>
        </p:nvSpPr>
        <p:spPr bwMode="auto">
          <a:xfrm>
            <a:off x="6182436" y="3260427"/>
            <a:ext cx="1628064" cy="504825"/>
          </a:xfrm>
          <a:prstGeom prst="roundRect">
            <a:avLst>
              <a:gd name="adj" fmla="val 16667"/>
            </a:avLst>
          </a:prstGeom>
          <a:solidFill>
            <a:schemeClr val="bg1"/>
          </a:solidFill>
          <a:ln w="9525">
            <a:solidFill>
              <a:schemeClr val="tx1"/>
            </a:solidFill>
            <a:round/>
            <a:headEnd/>
            <a:tailEnd/>
          </a:ln>
        </p:spPr>
        <p:txBody>
          <a:bodyPr wrap="none" anchor="ctr"/>
          <a:lstStyle/>
          <a:p>
            <a:pPr algn="ctr" fontAlgn="auto">
              <a:spcBef>
                <a:spcPts val="0"/>
              </a:spcBef>
              <a:spcAft>
                <a:spcPts val="0"/>
              </a:spcAft>
            </a:pPr>
            <a:r>
              <a:rPr lang="ja-JP" altLang="en-US" b="1">
                <a:solidFill>
                  <a:prstClr val="black"/>
                </a:solidFill>
                <a:latin typeface="Meiryo UI" panose="020B0604030504040204" pitchFamily="50" charset="-128"/>
                <a:ea typeface="Meiryo UI" panose="020B0604030504040204" pitchFamily="50" charset="-128"/>
                <a:cs typeface="Meiryo UI" panose="020B0604030504040204" pitchFamily="50" charset="-128"/>
              </a:rPr>
              <a:t>看護師</a:t>
            </a:r>
          </a:p>
        </p:txBody>
      </p:sp>
      <p:sp>
        <p:nvSpPr>
          <p:cNvPr id="28718" name="AutoShape 87"/>
          <p:cNvSpPr>
            <a:spLocks noChangeArrowheads="1"/>
          </p:cNvSpPr>
          <p:nvPr/>
        </p:nvSpPr>
        <p:spPr bwMode="auto">
          <a:xfrm>
            <a:off x="6182436" y="5133677"/>
            <a:ext cx="1628064" cy="504825"/>
          </a:xfrm>
          <a:prstGeom prst="roundRect">
            <a:avLst>
              <a:gd name="adj" fmla="val 16667"/>
            </a:avLst>
          </a:prstGeom>
          <a:solidFill>
            <a:schemeClr val="bg1"/>
          </a:solidFill>
          <a:ln w="9525">
            <a:solidFill>
              <a:schemeClr val="tx1"/>
            </a:solidFill>
            <a:round/>
            <a:headEnd/>
            <a:tailEnd/>
          </a:ln>
        </p:spPr>
        <p:txBody>
          <a:bodyPr wrap="none" anchor="ctr"/>
          <a:lstStyle/>
          <a:p>
            <a:pPr algn="ctr" fontAlgn="auto">
              <a:spcBef>
                <a:spcPts val="0"/>
              </a:spcBef>
              <a:spcAft>
                <a:spcPts val="0"/>
              </a:spcAft>
            </a:pPr>
            <a:r>
              <a:rPr lang="ja-JP" altLang="en-US" b="1">
                <a:solidFill>
                  <a:prstClr val="black"/>
                </a:solidFill>
                <a:latin typeface="Meiryo UI" panose="020B0604030504040204" pitchFamily="50" charset="-128"/>
                <a:ea typeface="Meiryo UI" panose="020B0604030504040204" pitchFamily="50" charset="-128"/>
                <a:cs typeface="Meiryo UI" panose="020B0604030504040204" pitchFamily="50" charset="-128"/>
              </a:rPr>
              <a:t>薬剤師</a:t>
            </a:r>
          </a:p>
        </p:txBody>
      </p:sp>
      <p:sp>
        <p:nvSpPr>
          <p:cNvPr id="28719" name="AutoShape 88"/>
          <p:cNvSpPr>
            <a:spLocks noChangeArrowheads="1"/>
          </p:cNvSpPr>
          <p:nvPr/>
        </p:nvSpPr>
        <p:spPr bwMode="auto">
          <a:xfrm>
            <a:off x="6182436" y="5708352"/>
            <a:ext cx="1628064" cy="504825"/>
          </a:xfrm>
          <a:prstGeom prst="roundRect">
            <a:avLst>
              <a:gd name="adj" fmla="val 16667"/>
            </a:avLst>
          </a:prstGeom>
          <a:solidFill>
            <a:schemeClr val="bg1"/>
          </a:solidFill>
          <a:ln w="9525">
            <a:solidFill>
              <a:schemeClr val="tx1"/>
            </a:solidFill>
            <a:round/>
            <a:headEnd/>
            <a:tailEnd/>
          </a:ln>
        </p:spPr>
        <p:txBody>
          <a:bodyPr wrap="none" anchor="ctr"/>
          <a:lstStyle/>
          <a:p>
            <a:pPr algn="ctr" fontAlgn="auto">
              <a:spcBef>
                <a:spcPts val="0"/>
              </a:spcBef>
              <a:spcAft>
                <a:spcPts val="0"/>
              </a:spcAft>
            </a:pPr>
            <a:r>
              <a:rPr lang="ja-JP" altLang="en-US" b="1">
                <a:solidFill>
                  <a:prstClr val="black"/>
                </a:solidFill>
                <a:latin typeface="Meiryo UI" panose="020B0604030504040204" pitchFamily="50" charset="-128"/>
                <a:ea typeface="Meiryo UI" panose="020B0604030504040204" pitchFamily="50" charset="-128"/>
                <a:cs typeface="Meiryo UI" panose="020B0604030504040204" pitchFamily="50" charset="-128"/>
              </a:rPr>
              <a:t>栄養士・</a:t>
            </a:r>
            <a:r>
              <a:rPr lang="en-US" altLang="ja-JP" b="1">
                <a:solidFill>
                  <a:prstClr val="black"/>
                </a:solidFill>
                <a:latin typeface="Meiryo UI" panose="020B0604030504040204" pitchFamily="50" charset="-128"/>
                <a:ea typeface="Meiryo UI" panose="020B0604030504040204" pitchFamily="50" charset="-128"/>
                <a:cs typeface="Meiryo UI" panose="020B0604030504040204" pitchFamily="50" charset="-128"/>
              </a:rPr>
              <a:t>NST</a:t>
            </a:r>
            <a:endParaRPr lang="ja-JP" altLang="en-US" b="1">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p:cNvSpPr/>
          <p:nvPr/>
        </p:nvSpPr>
        <p:spPr>
          <a:xfrm>
            <a:off x="8007945" y="1244301"/>
            <a:ext cx="431800" cy="4968875"/>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fontAlgn="auto">
              <a:spcBef>
                <a:spcPts val="0"/>
              </a:spcBef>
              <a:spcAft>
                <a:spcPts val="0"/>
              </a:spcAft>
              <a:defRPr/>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主治医との連携</a:t>
            </a:r>
          </a:p>
        </p:txBody>
      </p:sp>
      <p:sp>
        <p:nvSpPr>
          <p:cNvPr id="10" name="正方形/長方形 9"/>
          <p:cNvSpPr/>
          <p:nvPr/>
        </p:nvSpPr>
        <p:spPr>
          <a:xfrm>
            <a:off x="8532813" y="1244301"/>
            <a:ext cx="431800" cy="49688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fontAlgn="auto">
              <a:spcBef>
                <a:spcPts val="0"/>
              </a:spcBef>
              <a:spcAft>
                <a:spcPts val="0"/>
              </a:spcAft>
              <a:defRPr/>
            </a:pPr>
            <a:r>
              <a:rPr lang="ja-JP" altLang="en-US"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定期的なレビュー</a:t>
            </a:r>
            <a:endParaRPr lang="en-US" altLang="ja-JP"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Rectangle 3"/>
          <p:cNvSpPr>
            <a:spLocks noChangeArrowheads="1"/>
          </p:cNvSpPr>
          <p:nvPr/>
        </p:nvSpPr>
        <p:spPr bwMode="auto">
          <a:xfrm>
            <a:off x="289762" y="82050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3152001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6"/>
          <p:cNvSpPr>
            <a:spLocks noChangeArrowheads="1"/>
          </p:cNvSpPr>
          <p:nvPr/>
        </p:nvSpPr>
        <p:spPr bwMode="auto">
          <a:xfrm>
            <a:off x="1001336" y="244239"/>
            <a:ext cx="7087351"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883" tIns="41441" rIns="82883" bIns="41441" anchor="ctr"/>
          <a:lstStyle/>
          <a:p>
            <a:pPr algn="ctr" defTabSz="909638"/>
            <a:r>
              <a:rPr lang="ja-JP" altLang="en-US" sz="3200" b="1" dirty="0">
                <a:latin typeface="Meiryo UI" pitchFamily="50" charset="-128"/>
                <a:ea typeface="Meiryo UI" pitchFamily="50" charset="-128"/>
                <a:cs typeface="Meiryo UI" pitchFamily="50" charset="-128"/>
              </a:rPr>
              <a:t>せん妄の予防</a:t>
            </a:r>
            <a:r>
              <a:rPr lang="en-US" altLang="ja-JP" sz="3200" b="1" dirty="0">
                <a:latin typeface="Meiryo UI" pitchFamily="50" charset="-128"/>
                <a:ea typeface="Meiryo UI" pitchFamily="50" charset="-128"/>
                <a:cs typeface="Meiryo UI" pitchFamily="50" charset="-128"/>
              </a:rPr>
              <a:t>･</a:t>
            </a:r>
            <a:r>
              <a:rPr lang="ja-JP" altLang="en-US" sz="3200" b="1" dirty="0">
                <a:latin typeface="Meiryo UI" pitchFamily="50" charset="-128"/>
                <a:ea typeface="Meiryo UI" pitchFamily="50" charset="-128"/>
                <a:cs typeface="Meiryo UI" pitchFamily="50" charset="-128"/>
              </a:rPr>
              <a:t>前駆症状</a:t>
            </a:r>
          </a:p>
        </p:txBody>
      </p:sp>
      <p:sp>
        <p:nvSpPr>
          <p:cNvPr id="17411" name="Rectangle 3"/>
          <p:cNvSpPr txBox="1">
            <a:spLocks noChangeArrowheads="1"/>
          </p:cNvSpPr>
          <p:nvPr/>
        </p:nvSpPr>
        <p:spPr bwMode="auto">
          <a:xfrm>
            <a:off x="609599" y="1277074"/>
            <a:ext cx="8245475" cy="527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341313" defTabSz="909638" eaLnBrk="0" hangingPunct="0">
              <a:defRPr kumimoji="1" sz="3600">
                <a:solidFill>
                  <a:schemeClr val="tx1"/>
                </a:solidFill>
                <a:latin typeface="Arial" pitchFamily="34" charset="0"/>
                <a:ea typeface="ＭＳ Ｐゴシック" pitchFamily="50" charset="-128"/>
              </a:defRPr>
            </a:lvl1pPr>
            <a:lvl2pPr marL="742950" indent="-285750" defTabSz="909638" eaLnBrk="0" hangingPunct="0">
              <a:defRPr kumimoji="1" sz="3600">
                <a:solidFill>
                  <a:schemeClr val="tx1"/>
                </a:solidFill>
                <a:latin typeface="Arial" pitchFamily="34" charset="0"/>
                <a:ea typeface="ＭＳ Ｐゴシック" pitchFamily="50" charset="-128"/>
              </a:defRPr>
            </a:lvl2pPr>
            <a:lvl3pPr marL="1143000" indent="-228600" defTabSz="909638" eaLnBrk="0" hangingPunct="0">
              <a:defRPr kumimoji="1" sz="3600">
                <a:solidFill>
                  <a:schemeClr val="tx1"/>
                </a:solidFill>
                <a:latin typeface="Arial" pitchFamily="34" charset="0"/>
                <a:ea typeface="ＭＳ Ｐゴシック" pitchFamily="50" charset="-128"/>
              </a:defRPr>
            </a:lvl3pPr>
            <a:lvl4pPr marL="1600200" indent="-228600" defTabSz="909638" eaLnBrk="0" hangingPunct="0">
              <a:defRPr kumimoji="1" sz="3600">
                <a:solidFill>
                  <a:schemeClr val="tx1"/>
                </a:solidFill>
                <a:latin typeface="Arial" pitchFamily="34" charset="0"/>
                <a:ea typeface="ＭＳ Ｐゴシック" pitchFamily="50" charset="-128"/>
              </a:defRPr>
            </a:lvl4pPr>
            <a:lvl5pPr marL="2057400" indent="-228600" defTabSz="909638" eaLnBrk="0" hangingPunct="0">
              <a:defRPr kumimoji="1" sz="3600">
                <a:solidFill>
                  <a:schemeClr val="tx1"/>
                </a:solidFill>
                <a:latin typeface="Arial" pitchFamily="34" charset="0"/>
                <a:ea typeface="ＭＳ Ｐゴシック" pitchFamily="50" charset="-128"/>
              </a:defRPr>
            </a:lvl5pPr>
            <a:lvl6pPr marL="25146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9638"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buClr>
                <a:srgbClr val="FF9900"/>
              </a:buClr>
              <a:buSzPct val="80000"/>
              <a:buFont typeface="Wingdings" pitchFamily="2" charset="2"/>
              <a:buNone/>
            </a:pPr>
            <a:r>
              <a:rPr lang="en-US" altLang="ja-JP" sz="2000" b="1" dirty="0">
                <a:solidFill>
                  <a:srgbClr val="745995"/>
                </a:solidFill>
                <a:latin typeface="Meiryo UI" pitchFamily="50" charset="-128"/>
                <a:ea typeface="Meiryo UI" pitchFamily="50" charset="-128"/>
                <a:cs typeface="Meiryo UI" pitchFamily="50" charset="-128"/>
              </a:rPr>
              <a:t>【</a:t>
            </a:r>
            <a:r>
              <a:rPr lang="ja-JP" altLang="en-US" sz="2000" b="1" dirty="0">
                <a:solidFill>
                  <a:srgbClr val="745995"/>
                </a:solidFill>
                <a:latin typeface="Meiryo UI" pitchFamily="50" charset="-128"/>
                <a:ea typeface="Meiryo UI" pitchFamily="50" charset="-128"/>
                <a:cs typeface="Meiryo UI" pitchFamily="50" charset="-128"/>
              </a:rPr>
              <a:t>発症因子の評価と対策</a:t>
            </a:r>
            <a:r>
              <a:rPr lang="en-US" altLang="ja-JP" sz="2000" b="1" dirty="0">
                <a:solidFill>
                  <a:srgbClr val="745995"/>
                </a:solidFill>
                <a:latin typeface="Meiryo UI" pitchFamily="50" charset="-128"/>
                <a:ea typeface="Meiryo UI" pitchFamily="50" charset="-128"/>
                <a:cs typeface="Meiryo UI" pitchFamily="50" charset="-128"/>
              </a:rPr>
              <a:t>】</a:t>
            </a:r>
            <a:endParaRPr lang="ja-JP" altLang="en-US" sz="2000" b="1" dirty="0">
              <a:solidFill>
                <a:srgbClr val="745995"/>
              </a:solidFill>
              <a:latin typeface="Meiryo UI" pitchFamily="50" charset="-128"/>
              <a:ea typeface="Meiryo UI" pitchFamily="50" charset="-128"/>
              <a:cs typeface="Meiryo UI" pitchFamily="50" charset="-128"/>
            </a:endParaRPr>
          </a:p>
          <a:p>
            <a:pPr eaLnBrk="1" hangingPunct="1">
              <a:buClr>
                <a:srgbClr val="FF9900"/>
              </a:buClr>
              <a:buSzPct val="80000"/>
              <a:buFont typeface="Wingdings" pitchFamily="2" charset="2"/>
              <a:buNone/>
            </a:pPr>
            <a:r>
              <a:rPr lang="ja-JP" altLang="en-US" sz="2000" b="1" dirty="0">
                <a:solidFill>
                  <a:schemeClr val="hlink"/>
                </a:solidFill>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1</a:t>
            </a:r>
            <a:r>
              <a:rPr lang="ja-JP" altLang="en-US" sz="2000" b="1" dirty="0">
                <a:latin typeface="Meiryo UI" pitchFamily="50" charset="-128"/>
                <a:ea typeface="Meiryo UI" pitchFamily="50" charset="-128"/>
                <a:cs typeface="Meiryo UI" pitchFamily="50" charset="-128"/>
              </a:rPr>
              <a:t>）聴覚</a:t>
            </a:r>
            <a:r>
              <a:rPr lang="en-US" altLang="ja-JP" sz="2000" b="1" dirty="0">
                <a:latin typeface="Meiryo UI" pitchFamily="50" charset="-128"/>
                <a:ea typeface="Meiryo UI" pitchFamily="50" charset="-128"/>
                <a:cs typeface="Meiryo UI" pitchFamily="50" charset="-128"/>
              </a:rPr>
              <a:t>･</a:t>
            </a:r>
            <a:r>
              <a:rPr lang="ja-JP" altLang="en-US" sz="2000" b="1" dirty="0">
                <a:latin typeface="Meiryo UI" pitchFamily="50" charset="-128"/>
                <a:ea typeface="Meiryo UI" pitchFamily="50" charset="-128"/>
                <a:cs typeface="Meiryo UI" pitchFamily="50" charset="-128"/>
              </a:rPr>
              <a:t>視覚機能</a:t>
            </a:r>
            <a:r>
              <a:rPr lang="en-US" altLang="ja-JP" sz="2000" b="1" dirty="0">
                <a:latin typeface="Meiryo UI" pitchFamily="50" charset="-128"/>
                <a:ea typeface="Meiryo UI" pitchFamily="50" charset="-128"/>
                <a:cs typeface="Meiryo UI" pitchFamily="50" charset="-128"/>
              </a:rPr>
              <a:t>･</a:t>
            </a:r>
            <a:r>
              <a:rPr lang="ja-JP" altLang="en-US" sz="2000" b="1" dirty="0">
                <a:latin typeface="Meiryo UI" pitchFamily="50" charset="-128"/>
                <a:ea typeface="Meiryo UI" pitchFamily="50" charset="-128"/>
                <a:cs typeface="Meiryo UI" pitchFamily="50" charset="-128"/>
              </a:rPr>
              <a:t>移動能力低下の援助</a:t>
            </a:r>
          </a:p>
          <a:p>
            <a:pPr eaLnBrk="1" hangingPunct="1">
              <a:buClr>
                <a:srgbClr val="FF9900"/>
              </a:buClr>
              <a:buSzPct val="80000"/>
              <a:buFont typeface="Wingdings" pitchFamily="2" charset="2"/>
              <a:buNone/>
            </a:pPr>
            <a:r>
              <a:rPr lang="ja-JP" altLang="en-US" sz="2000" b="1" dirty="0">
                <a:latin typeface="Meiryo UI" pitchFamily="50" charset="-128"/>
                <a:ea typeface="Meiryo UI" pitchFamily="50" charset="-128"/>
                <a:cs typeface="Meiryo UI" pitchFamily="50" charset="-128"/>
              </a:rPr>
              <a:t>                                 </a:t>
            </a:r>
            <a:r>
              <a:rPr lang="ja-JP" altLang="en-US" sz="2000" b="1" dirty="0" smtClean="0">
                <a:latin typeface="Meiryo UI" pitchFamily="50" charset="-128"/>
                <a:ea typeface="Meiryo UI" pitchFamily="50" charset="-128"/>
                <a:cs typeface="Meiryo UI" pitchFamily="50" charset="-128"/>
              </a:rPr>
              <a:t>    </a:t>
            </a:r>
            <a:r>
              <a:rPr lang="ja-JP" altLang="en-US" sz="2000" b="1" dirty="0">
                <a:latin typeface="Meiryo UI" pitchFamily="50" charset="-128"/>
                <a:ea typeface="Meiryo UI" pitchFamily="50" charset="-128"/>
                <a:cs typeface="Meiryo UI" pitchFamily="50" charset="-128"/>
              </a:rPr>
              <a:t>：補聴器、眼鏡等の補助具、リハビリ</a:t>
            </a:r>
          </a:p>
          <a:p>
            <a:pPr eaLnBrk="1" hangingPunct="1">
              <a:spcBef>
                <a:spcPts val="600"/>
              </a:spcBef>
              <a:buClr>
                <a:srgbClr val="FF9900"/>
              </a:buClr>
              <a:buSzPct val="80000"/>
              <a:buFont typeface="Wingdings" pitchFamily="2" charset="2"/>
              <a:buNone/>
            </a:pPr>
            <a:r>
              <a:rPr lang="ja-JP" altLang="en-US" sz="2000" b="1" dirty="0">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2</a:t>
            </a:r>
            <a:r>
              <a:rPr lang="ja-JP" altLang="en-US" sz="2000" b="1" dirty="0">
                <a:latin typeface="Meiryo UI" pitchFamily="50" charset="-128"/>
                <a:ea typeface="Meiryo UI" pitchFamily="50" charset="-128"/>
                <a:cs typeface="Meiryo UI" pitchFamily="50" charset="-128"/>
              </a:rPr>
              <a:t>）栄養状態（脱水）の管理</a:t>
            </a:r>
          </a:p>
          <a:p>
            <a:pPr eaLnBrk="1" hangingPunct="1">
              <a:spcBef>
                <a:spcPts val="600"/>
              </a:spcBef>
              <a:buClr>
                <a:srgbClr val="FF9900"/>
              </a:buClr>
              <a:buSzPct val="80000"/>
              <a:buFont typeface="Wingdings" pitchFamily="2" charset="2"/>
              <a:buNone/>
            </a:pPr>
            <a:r>
              <a:rPr lang="ja-JP" altLang="en-US" sz="2000" b="1" dirty="0">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3</a:t>
            </a:r>
            <a:r>
              <a:rPr lang="ja-JP" altLang="en-US" sz="2000" b="1" dirty="0">
                <a:latin typeface="Meiryo UI" pitchFamily="50" charset="-128"/>
                <a:ea typeface="Meiryo UI" pitchFamily="50" charset="-128"/>
                <a:cs typeface="Meiryo UI" pitchFamily="50" charset="-128"/>
              </a:rPr>
              <a:t>）睡眠障害の是正、不安、抑うつの</a:t>
            </a:r>
            <a:r>
              <a:rPr lang="ja-JP" altLang="en-US" sz="2000" b="1" dirty="0" smtClean="0">
                <a:latin typeface="Meiryo UI" pitchFamily="50" charset="-128"/>
                <a:ea typeface="Meiryo UI" pitchFamily="50" charset="-128"/>
                <a:cs typeface="Meiryo UI" pitchFamily="50" charset="-128"/>
              </a:rPr>
              <a:t>緩和</a:t>
            </a:r>
            <a:endParaRPr lang="ja-JP" altLang="en-US" sz="2000" b="1" dirty="0">
              <a:solidFill>
                <a:srgbClr val="C00000"/>
              </a:solidFill>
              <a:latin typeface="Meiryo UI" pitchFamily="50" charset="-128"/>
              <a:ea typeface="Meiryo UI" pitchFamily="50" charset="-128"/>
              <a:cs typeface="Meiryo UI" pitchFamily="50" charset="-128"/>
            </a:endParaRPr>
          </a:p>
          <a:p>
            <a:pPr eaLnBrk="1" hangingPunct="1">
              <a:spcBef>
                <a:spcPts val="600"/>
              </a:spcBef>
              <a:buClr>
                <a:srgbClr val="FF9900"/>
              </a:buClr>
              <a:buSzPct val="80000"/>
              <a:buFont typeface="Wingdings" pitchFamily="2" charset="2"/>
              <a:buNone/>
            </a:pPr>
            <a:r>
              <a:rPr lang="ja-JP" altLang="en-US" sz="2000" b="1" dirty="0">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4</a:t>
            </a:r>
            <a:r>
              <a:rPr lang="ja-JP" altLang="en-US" sz="2000" b="1" dirty="0">
                <a:latin typeface="Meiryo UI" pitchFamily="50" charset="-128"/>
                <a:ea typeface="Meiryo UI" pitchFamily="50" charset="-128"/>
                <a:cs typeface="Meiryo UI" pitchFamily="50" charset="-128"/>
              </a:rPr>
              <a:t>）脳の画像検査、脳波検査の施行。血液生化学検査</a:t>
            </a:r>
          </a:p>
          <a:p>
            <a:pPr eaLnBrk="1" hangingPunct="1">
              <a:spcBef>
                <a:spcPts val="600"/>
              </a:spcBef>
              <a:buClr>
                <a:srgbClr val="FF9900"/>
              </a:buClr>
              <a:buSzPct val="80000"/>
              <a:buFont typeface="Wingdings" pitchFamily="2" charset="2"/>
              <a:buNone/>
            </a:pPr>
            <a:r>
              <a:rPr lang="ja-JP" altLang="en-US" sz="2000" b="1" dirty="0">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5</a:t>
            </a:r>
            <a:r>
              <a:rPr lang="ja-JP" altLang="en-US" sz="2000" b="1" dirty="0">
                <a:latin typeface="Meiryo UI" pitchFamily="50" charset="-128"/>
                <a:ea typeface="Meiryo UI" pitchFamily="50" charset="-128"/>
                <a:cs typeface="Meiryo UI" pitchFamily="50" charset="-128"/>
              </a:rPr>
              <a:t>）見当識障害の有無のチェック</a:t>
            </a:r>
          </a:p>
          <a:p>
            <a:pPr eaLnBrk="1" hangingPunct="1">
              <a:spcBef>
                <a:spcPts val="600"/>
              </a:spcBef>
              <a:buClr>
                <a:srgbClr val="FF9900"/>
              </a:buClr>
              <a:buSzPct val="80000"/>
              <a:buFont typeface="Wingdings" pitchFamily="2" charset="2"/>
              <a:buNone/>
            </a:pPr>
            <a:r>
              <a:rPr lang="ja-JP" altLang="en-US" sz="2000" b="1" dirty="0">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6</a:t>
            </a:r>
            <a:r>
              <a:rPr lang="ja-JP" altLang="en-US" sz="2000" b="1" dirty="0">
                <a:latin typeface="Meiryo UI" pitchFamily="50" charset="-128"/>
                <a:ea typeface="Meiryo UI" pitchFamily="50" charset="-128"/>
                <a:cs typeface="Meiryo UI" pitchFamily="50" charset="-128"/>
              </a:rPr>
              <a:t>）使用薬剤内容の検討：抗コリン作用薬、</a:t>
            </a:r>
            <a:r>
              <a:rPr lang="ja-JP" altLang="en-US" sz="2000" b="1" dirty="0" smtClean="0">
                <a:latin typeface="Meiryo UI" pitchFamily="50" charset="-128"/>
                <a:ea typeface="Meiryo UI" pitchFamily="50" charset="-128"/>
                <a:cs typeface="Meiryo UI" pitchFamily="50" charset="-128"/>
              </a:rPr>
              <a:t>ベンゾジアゼピン</a:t>
            </a:r>
            <a:r>
              <a:rPr lang="en-US" altLang="ja-JP" sz="2000" b="1" dirty="0">
                <a:latin typeface="Meiryo UI" pitchFamily="50" charset="-128"/>
                <a:ea typeface="Meiryo UI" pitchFamily="50" charset="-128"/>
                <a:cs typeface="Meiryo UI" pitchFamily="50" charset="-128"/>
              </a:rPr>
              <a:t>(BZ)</a:t>
            </a:r>
            <a:r>
              <a:rPr lang="ja-JP" altLang="en-US" sz="2000" b="1" dirty="0" smtClean="0">
                <a:latin typeface="Meiryo UI" pitchFamily="50" charset="-128"/>
                <a:ea typeface="Meiryo UI" pitchFamily="50" charset="-128"/>
                <a:cs typeface="Meiryo UI" pitchFamily="50" charset="-128"/>
              </a:rPr>
              <a:t>系</a:t>
            </a:r>
            <a:endParaRPr lang="ja-JP" altLang="en-US" sz="2000" b="1" dirty="0">
              <a:latin typeface="Meiryo UI" pitchFamily="50" charset="-128"/>
              <a:ea typeface="Meiryo UI" pitchFamily="50" charset="-128"/>
              <a:cs typeface="Meiryo UI" pitchFamily="50" charset="-128"/>
            </a:endParaRPr>
          </a:p>
          <a:p>
            <a:pPr eaLnBrk="1" hangingPunct="1">
              <a:buClr>
                <a:srgbClr val="FF9900"/>
              </a:buClr>
              <a:buSzPct val="80000"/>
              <a:buFont typeface="Wingdings" pitchFamily="2" charset="2"/>
              <a:buNone/>
            </a:pPr>
            <a:r>
              <a:rPr lang="ja-JP" altLang="en-US" sz="2000" b="1" dirty="0" smtClean="0">
                <a:latin typeface="Meiryo UI" pitchFamily="50" charset="-128"/>
                <a:ea typeface="Meiryo UI" pitchFamily="50" charset="-128"/>
                <a:cs typeface="Meiryo UI" pitchFamily="50" charset="-128"/>
              </a:rPr>
              <a:t>                                        の</a:t>
            </a:r>
            <a:r>
              <a:rPr lang="ja-JP" altLang="en-US" sz="2000" b="1" dirty="0">
                <a:latin typeface="Meiryo UI" pitchFamily="50" charset="-128"/>
                <a:ea typeface="Meiryo UI" pitchFamily="50" charset="-128"/>
                <a:cs typeface="Meiryo UI" pitchFamily="50" charset="-128"/>
              </a:rPr>
              <a:t>減量</a:t>
            </a:r>
            <a:r>
              <a:rPr lang="en-US" altLang="ja-JP" sz="2000" b="1" dirty="0">
                <a:latin typeface="Meiryo UI" pitchFamily="50" charset="-128"/>
                <a:ea typeface="Meiryo UI" pitchFamily="50" charset="-128"/>
                <a:cs typeface="Meiryo UI" pitchFamily="50" charset="-128"/>
              </a:rPr>
              <a:t>･</a:t>
            </a:r>
            <a:r>
              <a:rPr lang="ja-JP" altLang="en-US" sz="2000" b="1" dirty="0">
                <a:latin typeface="Meiryo UI" pitchFamily="50" charset="-128"/>
                <a:ea typeface="Meiryo UI" pitchFamily="50" charset="-128"/>
                <a:cs typeface="Meiryo UI" pitchFamily="50" charset="-128"/>
              </a:rPr>
              <a:t>中止 </a:t>
            </a:r>
          </a:p>
          <a:p>
            <a:pPr eaLnBrk="1" hangingPunct="1"/>
            <a:r>
              <a:rPr lang="en-US" altLang="ja-JP" sz="2000" b="1" dirty="0" smtClean="0">
                <a:solidFill>
                  <a:srgbClr val="745995"/>
                </a:solidFill>
                <a:latin typeface="Meiryo UI" pitchFamily="50" charset="-128"/>
                <a:ea typeface="Meiryo UI" pitchFamily="50" charset="-128"/>
                <a:cs typeface="Meiryo UI" pitchFamily="50" charset="-128"/>
              </a:rPr>
              <a:t>【</a:t>
            </a:r>
            <a:r>
              <a:rPr lang="ja-JP" altLang="en-US" sz="2000" b="1" dirty="0">
                <a:solidFill>
                  <a:srgbClr val="745995"/>
                </a:solidFill>
                <a:latin typeface="Meiryo UI" pitchFamily="50" charset="-128"/>
                <a:ea typeface="Meiryo UI" pitchFamily="50" charset="-128"/>
                <a:cs typeface="Meiryo UI" pitchFamily="50" charset="-128"/>
              </a:rPr>
              <a:t>前駆症状</a:t>
            </a:r>
            <a:r>
              <a:rPr lang="en-US" altLang="ja-JP" sz="2000" b="1" dirty="0">
                <a:solidFill>
                  <a:srgbClr val="745995"/>
                </a:solidFill>
                <a:latin typeface="Meiryo UI" pitchFamily="50" charset="-128"/>
                <a:ea typeface="Meiryo UI" pitchFamily="50" charset="-128"/>
                <a:cs typeface="Meiryo UI" pitchFamily="50" charset="-128"/>
              </a:rPr>
              <a:t>】</a:t>
            </a:r>
            <a:endParaRPr lang="ja-JP" altLang="en-US" sz="2000" b="1" dirty="0">
              <a:solidFill>
                <a:srgbClr val="745995"/>
              </a:solidFill>
              <a:latin typeface="Meiryo UI" pitchFamily="50" charset="-128"/>
              <a:ea typeface="Meiryo UI" pitchFamily="50" charset="-128"/>
              <a:cs typeface="Meiryo UI" pitchFamily="50" charset="-128"/>
            </a:endParaRPr>
          </a:p>
          <a:p>
            <a:pPr eaLnBrk="1" hangingPunct="1"/>
            <a:r>
              <a:rPr lang="ja-JP" altLang="en-US" sz="2000" b="1" dirty="0">
                <a:solidFill>
                  <a:schemeClr val="hlink"/>
                </a:solidFill>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1</a:t>
            </a:r>
            <a:r>
              <a:rPr lang="ja-JP" altLang="en-US" sz="2000" b="1" dirty="0">
                <a:latin typeface="Meiryo UI" pitchFamily="50" charset="-128"/>
                <a:ea typeface="Meiryo UI" pitchFamily="50" charset="-128"/>
                <a:cs typeface="Meiryo UI" pitchFamily="50" charset="-128"/>
              </a:rPr>
              <a:t>）わずかな注意力の低下</a:t>
            </a:r>
            <a:r>
              <a:rPr lang="en-US" altLang="ja-JP" sz="2000" b="1" dirty="0">
                <a:latin typeface="Meiryo UI" pitchFamily="50" charset="-128"/>
                <a:ea typeface="Meiryo UI" pitchFamily="50" charset="-128"/>
                <a:cs typeface="Meiryo UI" pitchFamily="50" charset="-128"/>
              </a:rPr>
              <a:t>(</a:t>
            </a:r>
            <a:r>
              <a:rPr lang="ja-JP" altLang="en-US" sz="2000" b="1" dirty="0">
                <a:latin typeface="Meiryo UI" pitchFamily="50" charset="-128"/>
                <a:ea typeface="Meiryo UI" pitchFamily="50" charset="-128"/>
                <a:cs typeface="Meiryo UI" pitchFamily="50" charset="-128"/>
              </a:rPr>
              <a:t>計算間違い</a:t>
            </a:r>
            <a:r>
              <a:rPr lang="en-US" altLang="ja-JP" sz="2000" b="1" dirty="0">
                <a:latin typeface="Meiryo UI" pitchFamily="50" charset="-128"/>
                <a:ea typeface="Meiryo UI" pitchFamily="50" charset="-128"/>
                <a:cs typeface="Meiryo UI" pitchFamily="50" charset="-128"/>
              </a:rPr>
              <a:t>)</a:t>
            </a:r>
            <a:r>
              <a:rPr lang="ja-JP" altLang="en-US" sz="2000" b="1" dirty="0" err="1">
                <a:latin typeface="Meiryo UI" pitchFamily="50" charset="-128"/>
                <a:ea typeface="Meiryo UI" pitchFamily="50" charset="-128"/>
                <a:cs typeface="Meiryo UI" pitchFamily="50" charset="-128"/>
              </a:rPr>
              <a:t>、</a:t>
            </a:r>
            <a:r>
              <a:rPr lang="ja-JP" altLang="en-US" sz="2000" b="1" dirty="0">
                <a:latin typeface="Meiryo UI" pitchFamily="50" charset="-128"/>
                <a:ea typeface="Meiryo UI" pitchFamily="50" charset="-128"/>
                <a:cs typeface="Meiryo UI" pitchFamily="50" charset="-128"/>
              </a:rPr>
              <a:t>集中困難、記銘力低下、</a:t>
            </a:r>
          </a:p>
          <a:p>
            <a:pPr eaLnBrk="1" hangingPunct="1"/>
            <a:r>
              <a:rPr lang="ja-JP" altLang="en-US" sz="2000" b="1" dirty="0">
                <a:latin typeface="Meiryo UI" pitchFamily="50" charset="-128"/>
                <a:ea typeface="Meiryo UI" pitchFamily="50" charset="-128"/>
                <a:cs typeface="Meiryo UI" pitchFamily="50" charset="-128"/>
              </a:rPr>
              <a:t>          理解力低下</a:t>
            </a:r>
          </a:p>
          <a:p>
            <a:pPr eaLnBrk="1" hangingPunct="1">
              <a:spcBef>
                <a:spcPts val="600"/>
              </a:spcBef>
            </a:pPr>
            <a:r>
              <a:rPr lang="ja-JP" altLang="en-US" sz="2000" b="1" dirty="0">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2</a:t>
            </a:r>
            <a:r>
              <a:rPr lang="ja-JP" altLang="en-US" sz="2000" b="1" dirty="0">
                <a:latin typeface="Meiryo UI" pitchFamily="50" charset="-128"/>
                <a:ea typeface="Meiryo UI" pitchFamily="50" charset="-128"/>
                <a:cs typeface="Meiryo UI" pitchFamily="50" charset="-128"/>
              </a:rPr>
              <a:t>）見当識の障害</a:t>
            </a:r>
          </a:p>
          <a:p>
            <a:pPr eaLnBrk="1" hangingPunct="1">
              <a:spcBef>
                <a:spcPts val="600"/>
              </a:spcBef>
            </a:pPr>
            <a:r>
              <a:rPr lang="ja-JP" altLang="en-US" sz="2000" b="1" dirty="0">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3</a:t>
            </a:r>
            <a:r>
              <a:rPr lang="ja-JP" altLang="en-US" sz="2000" b="1" dirty="0">
                <a:latin typeface="Meiryo UI" pitchFamily="50" charset="-128"/>
                <a:ea typeface="Meiryo UI" pitchFamily="50" charset="-128"/>
                <a:cs typeface="Meiryo UI" pitchFamily="50" charset="-128"/>
              </a:rPr>
              <a:t>）睡眠の障害、悪夢</a:t>
            </a:r>
          </a:p>
          <a:p>
            <a:pPr eaLnBrk="1" hangingPunct="1">
              <a:spcBef>
                <a:spcPts val="600"/>
              </a:spcBef>
            </a:pPr>
            <a:r>
              <a:rPr lang="ja-JP" altLang="en-US" sz="2000" b="1" dirty="0">
                <a:latin typeface="Meiryo UI" pitchFamily="50" charset="-128"/>
                <a:ea typeface="Meiryo UI" pitchFamily="50" charset="-128"/>
                <a:cs typeface="Meiryo UI" pitchFamily="50" charset="-128"/>
              </a:rPr>
              <a:t>     </a:t>
            </a:r>
            <a:r>
              <a:rPr lang="en-US" altLang="ja-JP" sz="2000" b="1" dirty="0">
                <a:latin typeface="Meiryo UI" pitchFamily="50" charset="-128"/>
                <a:ea typeface="Meiryo UI" pitchFamily="50" charset="-128"/>
                <a:cs typeface="Meiryo UI" pitchFamily="50" charset="-128"/>
              </a:rPr>
              <a:t>4</a:t>
            </a:r>
            <a:r>
              <a:rPr lang="ja-JP" altLang="en-US" sz="2000" b="1" dirty="0">
                <a:latin typeface="Meiryo UI" pitchFamily="50" charset="-128"/>
                <a:ea typeface="Meiryo UI" pitchFamily="50" charset="-128"/>
                <a:cs typeface="Meiryo UI" pitchFamily="50" charset="-128"/>
              </a:rPr>
              <a:t>）落ち着きなさ、イライラしやすさ、怒りっぽさ</a:t>
            </a:r>
          </a:p>
        </p:txBody>
      </p:sp>
      <p:sp>
        <p:nvSpPr>
          <p:cNvPr id="7" name="Rectangle 3"/>
          <p:cNvSpPr>
            <a:spLocks noChangeArrowheads="1"/>
          </p:cNvSpPr>
          <p:nvPr/>
        </p:nvSpPr>
        <p:spPr bwMode="auto">
          <a:xfrm>
            <a:off x="289762" y="82050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3603009" y="973967"/>
            <a:ext cx="5256078" cy="606215"/>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b="1" dirty="0" smtClean="0"/>
              <a:t>アセスメント項目に入れると有効です。</a:t>
            </a:r>
            <a:endParaRPr kumimoji="1" lang="ja-JP" altLang="en-US" sz="2400" b="1" dirty="0"/>
          </a:p>
        </p:txBody>
      </p:sp>
    </p:spTree>
    <p:extLst>
      <p:ext uri="{BB962C8B-B14F-4D97-AF65-F5344CB8AC3E}">
        <p14:creationId xmlns:p14="http://schemas.microsoft.com/office/powerpoint/2010/main" val="33184209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645572" y="1041039"/>
            <a:ext cx="7825561" cy="5002801"/>
          </a:xfrm>
        </p:spPr>
        <p:txBody>
          <a:bodyPr>
            <a:normAutofit lnSpcReduction="10000"/>
          </a:bodyPr>
          <a:lstStyle/>
          <a:p>
            <a:pPr>
              <a:buNone/>
            </a:pPr>
            <a:r>
              <a:rPr lang="ja-JP" altLang="en-US" sz="2800" b="1" dirty="0" smtClean="0">
                <a:solidFill>
                  <a:srgbClr val="745995"/>
                </a:solidFill>
                <a:latin typeface="Meiryo UI" pitchFamily="50" charset="-128"/>
                <a:ea typeface="Meiryo UI" pitchFamily="50" charset="-128"/>
                <a:cs typeface="Meiryo UI" pitchFamily="50" charset="-128"/>
              </a:rPr>
              <a:t>せん妄の</a:t>
            </a:r>
            <a:r>
              <a:rPr lang="ja-JP" altLang="en-US" sz="2800" b="1" dirty="0" smtClean="0">
                <a:solidFill>
                  <a:srgbClr val="FF0000"/>
                </a:solidFill>
                <a:latin typeface="Meiryo UI" pitchFamily="50" charset="-128"/>
                <a:ea typeface="Meiryo UI" pitchFamily="50" charset="-128"/>
                <a:cs typeface="Meiryo UI" pitchFamily="50" charset="-128"/>
              </a:rPr>
              <a:t>直接的原因</a:t>
            </a:r>
            <a:r>
              <a:rPr lang="ja-JP" altLang="en-US" sz="2800" b="1" dirty="0" smtClean="0">
                <a:solidFill>
                  <a:srgbClr val="745995"/>
                </a:solidFill>
                <a:latin typeface="Meiryo UI" pitchFamily="50" charset="-128"/>
                <a:ea typeface="Meiryo UI" pitchFamily="50" charset="-128"/>
                <a:cs typeface="Meiryo UI" pitchFamily="50" charset="-128"/>
              </a:rPr>
              <a:t>への対処</a:t>
            </a:r>
            <a:r>
              <a:rPr lang="ja-JP" altLang="en-US" sz="2800" b="1" dirty="0" smtClean="0">
                <a:solidFill>
                  <a:srgbClr val="FF0000"/>
                </a:solidFill>
                <a:latin typeface="Meiryo UI" pitchFamily="50" charset="-128"/>
                <a:ea typeface="Meiryo UI" pitchFamily="50" charset="-128"/>
                <a:cs typeface="Meiryo UI" pitchFamily="50" charset="-128"/>
              </a:rPr>
              <a:t>（全身状態の安定）</a:t>
            </a:r>
            <a:endParaRPr kumimoji="1" lang="en-US" altLang="ja-JP" sz="2800" b="1" dirty="0" smtClean="0">
              <a:solidFill>
                <a:srgbClr val="FF0000"/>
              </a:solidFill>
              <a:latin typeface="Meiryo UI" pitchFamily="50" charset="-128"/>
              <a:ea typeface="Meiryo UI" pitchFamily="50" charset="-128"/>
              <a:cs typeface="Meiryo UI" pitchFamily="50" charset="-128"/>
            </a:endParaRPr>
          </a:p>
          <a:p>
            <a:pPr lvl="1">
              <a:buFont typeface="Wingdings" pitchFamily="2" charset="2"/>
              <a:buChar char="l"/>
            </a:pPr>
            <a:r>
              <a:rPr lang="ja-JP" altLang="en-US" sz="2400" b="1" dirty="0" smtClean="0">
                <a:latin typeface="Meiryo UI" pitchFamily="50" charset="-128"/>
                <a:ea typeface="Meiryo UI" pitchFamily="50" charset="-128"/>
                <a:cs typeface="Meiryo UI" pitchFamily="50" charset="-128"/>
              </a:rPr>
              <a:t>水分・電解質、酸素化などの保持、基礎疾患の治療</a:t>
            </a:r>
            <a:endParaRPr lang="en-US" altLang="ja-JP" sz="2400" b="1" dirty="0" smtClean="0">
              <a:latin typeface="Meiryo UI" pitchFamily="50" charset="-128"/>
              <a:ea typeface="Meiryo UI" pitchFamily="50" charset="-128"/>
              <a:cs typeface="Meiryo UI" pitchFamily="50" charset="-128"/>
            </a:endParaRPr>
          </a:p>
          <a:p>
            <a:pPr lvl="1">
              <a:buFont typeface="Wingdings" pitchFamily="2" charset="2"/>
              <a:buChar char="l"/>
            </a:pPr>
            <a:r>
              <a:rPr lang="ja-JP" altLang="en-US" sz="2400" b="1" dirty="0" smtClean="0">
                <a:latin typeface="Meiryo UI" pitchFamily="50" charset="-128"/>
                <a:ea typeface="Meiryo UI" pitchFamily="50" charset="-128"/>
                <a:cs typeface="Meiryo UI" pitchFamily="50" charset="-128"/>
              </a:rPr>
              <a:t>直接的原因となる薬物の特定と減量・中止の検討</a:t>
            </a:r>
            <a:endParaRPr lang="en-US" altLang="ja-JP" sz="2400" b="1" dirty="0" smtClean="0">
              <a:solidFill>
                <a:schemeClr val="bg1">
                  <a:lumMod val="50000"/>
                </a:schemeClr>
              </a:solidFill>
              <a:latin typeface="Meiryo UI" pitchFamily="50" charset="-128"/>
              <a:ea typeface="Meiryo UI" pitchFamily="50" charset="-128"/>
              <a:cs typeface="Meiryo UI" pitchFamily="50" charset="-128"/>
            </a:endParaRPr>
          </a:p>
          <a:p>
            <a:pPr>
              <a:spcBef>
                <a:spcPts val="1800"/>
              </a:spcBef>
              <a:buNone/>
            </a:pPr>
            <a:r>
              <a:rPr lang="ja-JP" altLang="en-US" sz="2800" b="1" dirty="0" smtClean="0">
                <a:solidFill>
                  <a:srgbClr val="745995"/>
                </a:solidFill>
                <a:latin typeface="Meiryo UI" pitchFamily="50" charset="-128"/>
                <a:ea typeface="Meiryo UI" pitchFamily="50" charset="-128"/>
                <a:cs typeface="Meiryo UI" pitchFamily="50" charset="-128"/>
              </a:rPr>
              <a:t>せん妄の</a:t>
            </a:r>
            <a:r>
              <a:rPr lang="ja-JP" altLang="en-US" sz="2800" b="1" dirty="0" smtClean="0">
                <a:solidFill>
                  <a:srgbClr val="FF0000"/>
                </a:solidFill>
                <a:latin typeface="Meiryo UI" pitchFamily="50" charset="-128"/>
                <a:ea typeface="Meiryo UI" pitchFamily="50" charset="-128"/>
                <a:cs typeface="Meiryo UI" pitchFamily="50" charset="-128"/>
              </a:rPr>
              <a:t>間接的原因</a:t>
            </a:r>
            <a:r>
              <a:rPr lang="ja-JP" altLang="en-US" sz="2800" b="1" dirty="0" smtClean="0">
                <a:solidFill>
                  <a:srgbClr val="745995"/>
                </a:solidFill>
                <a:latin typeface="Meiryo UI" pitchFamily="50" charset="-128"/>
                <a:ea typeface="Meiryo UI" pitchFamily="50" charset="-128"/>
                <a:cs typeface="Meiryo UI" pitchFamily="50" charset="-128"/>
              </a:rPr>
              <a:t>への対処</a:t>
            </a:r>
            <a:r>
              <a:rPr lang="ja-JP" altLang="en-US" sz="2800" b="1" dirty="0" smtClean="0">
                <a:solidFill>
                  <a:srgbClr val="FF0000"/>
                </a:solidFill>
                <a:latin typeface="Meiryo UI" pitchFamily="50" charset="-128"/>
                <a:ea typeface="Meiryo UI" pitchFamily="50" charset="-128"/>
                <a:cs typeface="Meiryo UI" pitchFamily="50" charset="-128"/>
              </a:rPr>
              <a:t>（環境調整）</a:t>
            </a:r>
            <a:endParaRPr lang="en-US" altLang="ja-JP" sz="2800" b="1" dirty="0" smtClean="0">
              <a:solidFill>
                <a:srgbClr val="FF0000"/>
              </a:solidFill>
              <a:latin typeface="Meiryo UI" pitchFamily="50" charset="-128"/>
              <a:ea typeface="Meiryo UI" pitchFamily="50" charset="-128"/>
              <a:cs typeface="Meiryo UI" pitchFamily="50" charset="-128"/>
            </a:endParaRPr>
          </a:p>
          <a:p>
            <a:pPr lvl="1">
              <a:buFont typeface="Wingdings" pitchFamily="2" charset="2"/>
              <a:buChar char="l"/>
            </a:pPr>
            <a:r>
              <a:rPr lang="ja-JP" altLang="en-US" sz="2400" b="1" dirty="0" smtClean="0">
                <a:latin typeface="Meiryo UI" pitchFamily="50" charset="-128"/>
                <a:ea typeface="Meiryo UI" pitchFamily="50" charset="-128"/>
                <a:cs typeface="Meiryo UI" pitchFamily="50" charset="-128"/>
              </a:rPr>
              <a:t>睡眠－覚醒パターンの改善</a:t>
            </a:r>
            <a:endParaRPr lang="en-US" altLang="ja-JP" sz="2400" b="1" dirty="0" smtClean="0">
              <a:latin typeface="Meiryo UI" pitchFamily="50" charset="-128"/>
              <a:ea typeface="Meiryo UI" pitchFamily="50" charset="-128"/>
              <a:cs typeface="Meiryo UI" pitchFamily="50" charset="-128"/>
            </a:endParaRPr>
          </a:p>
          <a:p>
            <a:pPr lvl="1">
              <a:buFont typeface="Wingdings" pitchFamily="2" charset="2"/>
              <a:buChar char="l"/>
            </a:pPr>
            <a:r>
              <a:rPr lang="ja-JP" altLang="en-US" sz="2400" b="1" dirty="0" smtClean="0">
                <a:latin typeface="Meiryo UI" pitchFamily="50" charset="-128"/>
                <a:ea typeface="Meiryo UI" pitchFamily="50" charset="-128"/>
                <a:cs typeface="Meiryo UI" pitchFamily="50" charset="-128"/>
              </a:rPr>
              <a:t>過剰な刺激や感覚遮断の改善</a:t>
            </a:r>
            <a:endParaRPr lang="en-US" altLang="ja-JP" sz="2400" b="1" dirty="0" smtClean="0">
              <a:latin typeface="Meiryo UI" pitchFamily="50" charset="-128"/>
              <a:ea typeface="Meiryo UI" pitchFamily="50" charset="-128"/>
              <a:cs typeface="Meiryo UI" pitchFamily="50" charset="-128"/>
            </a:endParaRPr>
          </a:p>
          <a:p>
            <a:pPr lvl="1">
              <a:buFont typeface="Wingdings" pitchFamily="2" charset="2"/>
              <a:buChar char="l"/>
            </a:pPr>
            <a:r>
              <a:rPr lang="ja-JP" altLang="en-US" sz="2400" b="1" dirty="0" smtClean="0">
                <a:latin typeface="Meiryo UI" pitchFamily="50" charset="-128"/>
                <a:ea typeface="Meiryo UI" pitchFamily="50" charset="-128"/>
                <a:cs typeface="Meiryo UI" pitchFamily="50" charset="-128"/>
              </a:rPr>
              <a:t>身体拘束や体動の制限の改善</a:t>
            </a:r>
            <a:endParaRPr lang="en-US" altLang="ja-JP" sz="2400" b="1" dirty="0" smtClean="0">
              <a:latin typeface="Meiryo UI" pitchFamily="50" charset="-128"/>
              <a:ea typeface="Meiryo UI" pitchFamily="50" charset="-128"/>
              <a:cs typeface="Meiryo UI" pitchFamily="50" charset="-128"/>
            </a:endParaRPr>
          </a:p>
          <a:p>
            <a:pPr>
              <a:spcBef>
                <a:spcPts val="1800"/>
              </a:spcBef>
              <a:buNone/>
            </a:pPr>
            <a:r>
              <a:rPr lang="ja-JP" altLang="en-US" sz="2800" b="1" dirty="0" smtClean="0">
                <a:solidFill>
                  <a:srgbClr val="FF0000"/>
                </a:solidFill>
                <a:latin typeface="Meiryo UI" pitchFamily="50" charset="-128"/>
                <a:ea typeface="Meiryo UI" pitchFamily="50" charset="-128"/>
                <a:cs typeface="Meiryo UI" pitchFamily="50" charset="-128"/>
              </a:rPr>
              <a:t>薬物療法</a:t>
            </a:r>
            <a:endParaRPr lang="en-US" altLang="ja-JP" sz="2800" b="1" dirty="0" smtClean="0">
              <a:solidFill>
                <a:srgbClr val="FF0000"/>
              </a:solidFill>
              <a:latin typeface="Meiryo UI" pitchFamily="50" charset="-128"/>
              <a:ea typeface="Meiryo UI" pitchFamily="50" charset="-128"/>
              <a:cs typeface="Meiryo UI" pitchFamily="50" charset="-128"/>
            </a:endParaRPr>
          </a:p>
          <a:p>
            <a:pPr lvl="1">
              <a:buFont typeface="Wingdings" pitchFamily="2" charset="2"/>
              <a:buChar char="l"/>
            </a:pPr>
            <a:r>
              <a:rPr lang="ja-JP" altLang="en-US" sz="2400" b="1" dirty="0" smtClean="0">
                <a:latin typeface="Meiryo UI" pitchFamily="50" charset="-128"/>
                <a:ea typeface="Meiryo UI" pitchFamily="50" charset="-128"/>
                <a:cs typeface="Meiryo UI" pitchFamily="50" charset="-128"/>
              </a:rPr>
              <a:t>専門医と相談し、</a:t>
            </a:r>
            <a:r>
              <a:rPr lang="ja-JP" altLang="en-US" sz="2400" b="1" dirty="0" smtClean="0">
                <a:solidFill>
                  <a:srgbClr val="FF0000"/>
                </a:solidFill>
                <a:latin typeface="Meiryo UI" pitchFamily="50" charset="-128"/>
                <a:ea typeface="Meiryo UI" pitchFamily="50" charset="-128"/>
                <a:cs typeface="Meiryo UI" pitchFamily="50" charset="-128"/>
              </a:rPr>
              <a:t>鎮静目的で少量の抗精神病薬を　　投与する場合もある</a:t>
            </a:r>
            <a:r>
              <a:rPr lang="ja-JP" altLang="en-US" sz="2400" b="1" dirty="0" smtClean="0">
                <a:solidFill>
                  <a:schemeClr val="bg1">
                    <a:lumMod val="50000"/>
                  </a:schemeClr>
                </a:solidFill>
                <a:latin typeface="Meiryo UI" pitchFamily="50" charset="-128"/>
                <a:ea typeface="Meiryo UI" pitchFamily="50" charset="-128"/>
                <a:cs typeface="Meiryo UI" pitchFamily="50" charset="-128"/>
              </a:rPr>
              <a:t>（第一選択として抗コリン作用のすくないハロペリドールが使用されることが多い）</a:t>
            </a:r>
            <a:endParaRPr lang="en-US" altLang="ja-JP" sz="2400" b="1" dirty="0" smtClean="0">
              <a:solidFill>
                <a:schemeClr val="bg1">
                  <a:lumMod val="50000"/>
                </a:schemeClr>
              </a:solidFill>
              <a:latin typeface="Meiryo UI" pitchFamily="50" charset="-128"/>
              <a:ea typeface="Meiryo UI" pitchFamily="50" charset="-128"/>
              <a:cs typeface="Meiryo UI" pitchFamily="50" charset="-128"/>
            </a:endParaRPr>
          </a:p>
        </p:txBody>
      </p:sp>
      <p:sp>
        <p:nvSpPr>
          <p:cNvPr id="4" name="Text Box 2"/>
          <p:cNvSpPr txBox="1">
            <a:spLocks noChangeArrowheads="1"/>
          </p:cNvSpPr>
          <p:nvPr/>
        </p:nvSpPr>
        <p:spPr bwMode="auto">
          <a:xfrm>
            <a:off x="1498378" y="254026"/>
            <a:ext cx="6093268" cy="576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904" tIns="41452" rIns="82904" bIns="41452" anchor="ctr">
            <a:spAutoFit/>
          </a:bodyPr>
          <a:lstStyle>
            <a:lvl1pPr defTabSz="828675" eaLnBrk="0" hangingPunct="0">
              <a:defRPr kumimoji="1" sz="3600">
                <a:solidFill>
                  <a:schemeClr val="tx1"/>
                </a:solidFill>
                <a:latin typeface="Arial" pitchFamily="34" charset="0"/>
                <a:ea typeface="ＭＳ Ｐゴシック" pitchFamily="50" charset="-128"/>
              </a:defRPr>
            </a:lvl1pPr>
            <a:lvl2pPr marL="742950" indent="-285750" defTabSz="828675" eaLnBrk="0" hangingPunct="0">
              <a:defRPr kumimoji="1" sz="3600">
                <a:solidFill>
                  <a:schemeClr val="tx1"/>
                </a:solidFill>
                <a:latin typeface="Arial" pitchFamily="34" charset="0"/>
                <a:ea typeface="ＭＳ Ｐゴシック" pitchFamily="50" charset="-128"/>
              </a:defRPr>
            </a:lvl2pPr>
            <a:lvl3pPr marL="1143000" indent="-228600" defTabSz="828675" eaLnBrk="0" hangingPunct="0">
              <a:defRPr kumimoji="1" sz="3600">
                <a:solidFill>
                  <a:schemeClr val="tx1"/>
                </a:solidFill>
                <a:latin typeface="Arial" pitchFamily="34" charset="0"/>
                <a:ea typeface="ＭＳ Ｐゴシック" pitchFamily="50" charset="-128"/>
              </a:defRPr>
            </a:lvl3pPr>
            <a:lvl4pPr marL="1600200" indent="-228600" defTabSz="828675" eaLnBrk="0" hangingPunct="0">
              <a:defRPr kumimoji="1" sz="3600">
                <a:solidFill>
                  <a:schemeClr val="tx1"/>
                </a:solidFill>
                <a:latin typeface="Arial" pitchFamily="34" charset="0"/>
                <a:ea typeface="ＭＳ Ｐゴシック" pitchFamily="50" charset="-128"/>
              </a:defRPr>
            </a:lvl4pPr>
            <a:lvl5pPr marL="2057400" indent="-228600" defTabSz="828675" eaLnBrk="0" hangingPunct="0">
              <a:defRPr kumimoji="1" sz="3600">
                <a:solidFill>
                  <a:schemeClr val="tx1"/>
                </a:solidFill>
                <a:latin typeface="Arial" pitchFamily="34" charset="0"/>
                <a:ea typeface="ＭＳ Ｐゴシック" pitchFamily="50" charset="-128"/>
              </a:defRPr>
            </a:lvl5pPr>
            <a:lvl6pPr marL="25146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828675"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algn="ctr" eaLnBrk="1" hangingPunct="1"/>
            <a:r>
              <a:rPr lang="ja-JP" altLang="en-US" sz="3200" b="1" dirty="0" smtClean="0">
                <a:latin typeface="Meiryo UI" pitchFamily="50" charset="-128"/>
                <a:ea typeface="Meiryo UI" pitchFamily="50" charset="-128"/>
                <a:cs typeface="Meiryo UI" pitchFamily="50" charset="-128"/>
              </a:rPr>
              <a:t>せん妄の治療・ケア</a:t>
            </a:r>
            <a:endParaRPr lang="ja-JP" altLang="ja-JP" sz="3200" b="1" dirty="0">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289762" y="852033"/>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289762" y="5786651"/>
            <a:ext cx="8403862" cy="88710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nSpc>
                <a:spcPts val="2100"/>
              </a:lnSpc>
              <a:spcBef>
                <a:spcPts val="0"/>
              </a:spcBef>
            </a:pPr>
            <a:r>
              <a:rPr lang="ja-JP" altLang="en-US" sz="2400" dirty="0">
                <a:latin typeface="Meiryo UI" panose="020B0604030504040204" pitchFamily="50" charset="-128"/>
                <a:ea typeface="Meiryo UI" panose="020B0604030504040204" pitchFamily="50" charset="-128"/>
              </a:rPr>
              <a:t>せん妄への対応の基本は、</a:t>
            </a:r>
            <a:r>
              <a:rPr lang="ja-JP" altLang="en-US" sz="2400" b="1" u="sng" dirty="0">
                <a:latin typeface="Meiryo UI" panose="020B0604030504040204" pitchFamily="50" charset="-128"/>
                <a:ea typeface="Meiryo UI" panose="020B0604030504040204" pitchFamily="50" charset="-128"/>
              </a:rPr>
              <a:t>「意識障害への対応」</a:t>
            </a:r>
            <a:r>
              <a:rPr lang="ja-JP" altLang="en-US" sz="2400" dirty="0">
                <a:latin typeface="Meiryo UI" panose="020B0604030504040204" pitchFamily="50" charset="-128"/>
                <a:ea typeface="Meiryo UI" panose="020B0604030504040204" pitchFamily="50" charset="-128"/>
              </a:rPr>
              <a:t>であり、原因となった身体疾患への治療である。</a:t>
            </a:r>
            <a:r>
              <a:rPr lang="ja-JP" altLang="en-US" sz="2400" b="1" u="sng" dirty="0">
                <a:solidFill>
                  <a:srgbClr val="FF0000"/>
                </a:solidFill>
                <a:latin typeface="Meiryo UI" panose="020B0604030504040204" pitchFamily="50" charset="-128"/>
                <a:ea typeface="Meiryo UI" panose="020B0604030504040204" pitchFamily="50" charset="-128"/>
              </a:rPr>
              <a:t>（決して、鎮静ではない</a:t>
            </a:r>
            <a:r>
              <a:rPr lang="ja-JP" altLang="en-US" sz="2400" b="1" u="sng" dirty="0" smtClean="0">
                <a:solidFill>
                  <a:srgbClr val="FF0000"/>
                </a:solidFill>
                <a:latin typeface="Meiryo UI" panose="020B0604030504040204" pitchFamily="50" charset="-128"/>
                <a:ea typeface="Meiryo UI" panose="020B0604030504040204" pitchFamily="50" charset="-128"/>
              </a:rPr>
              <a:t>）</a:t>
            </a:r>
            <a:endParaRPr lang="en-US" altLang="ja-JP" sz="2400" b="1" u="sng"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54279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7200" y="274638"/>
            <a:ext cx="8229600" cy="639762"/>
          </a:xfrm>
        </p:spPr>
        <p:txBody>
          <a:bodyPr>
            <a:normAutofit fontScale="90000"/>
          </a:bodyPr>
          <a:lstStyle/>
          <a:p>
            <a:r>
              <a:rPr lang="ja-JP" altLang="en-US" sz="3600" b="1" dirty="0">
                <a:latin typeface="Meiryo UI" panose="020B0604030504040204" pitchFamily="50" charset="-128"/>
                <a:ea typeface="Meiryo UI" panose="020B0604030504040204" pitchFamily="50" charset="-128"/>
                <a:cs typeface="Meiryo UI" panose="020B0604030504040204" pitchFamily="50" charset="-128"/>
              </a:rPr>
              <a:t>安全確保</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Rectangle 3"/>
          <p:cNvSpPr>
            <a:spLocks noChangeArrowheads="1"/>
          </p:cNvSpPr>
          <p:nvPr/>
        </p:nvSpPr>
        <p:spPr bwMode="auto">
          <a:xfrm>
            <a:off x="296863" y="9590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9" name="タイトル 1"/>
          <p:cNvSpPr txBox="1">
            <a:spLocks/>
          </p:cNvSpPr>
          <p:nvPr/>
        </p:nvSpPr>
        <p:spPr>
          <a:xfrm>
            <a:off x="1261242" y="1778393"/>
            <a:ext cx="6932818" cy="3771069"/>
          </a:xfrm>
          <a:prstGeom prst="rect">
            <a:avLst/>
          </a:prstGeom>
        </p:spPr>
        <p:txBody>
          <a:bodyPr vert="horz" lIns="91440" tIns="45720" rIns="91440" bIns="45720" rtlCol="0" anchor="t" anchorCtr="0">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点滴ルートの工夫</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l" fontAlgn="auto">
              <a:spcBef>
                <a:spcPts val="1800"/>
              </a:spcBef>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点滴時間の工夫</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l" fontAlgn="auto">
              <a:spcBef>
                <a:spcPts val="1800"/>
              </a:spcBef>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障害物、危険物</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はさみ、ナイフなど</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p>
          <a:p>
            <a:pPr algn="l" fontAlgn="auto">
              <a:spcAft>
                <a:spcPts val="0"/>
              </a:spcAft>
            </a:pP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の除去</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l" fontAlgn="auto">
              <a:spcBef>
                <a:spcPts val="1800"/>
              </a:spcBef>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離床センサーの設置   など</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Text Box 28"/>
          <p:cNvSpPr txBox="1">
            <a:spLocks noChangeArrowheads="1"/>
          </p:cNvSpPr>
          <p:nvPr/>
        </p:nvSpPr>
        <p:spPr bwMode="auto">
          <a:xfrm>
            <a:off x="5015736" y="5878333"/>
            <a:ext cx="33602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3600">
                <a:solidFill>
                  <a:schemeClr val="tx1"/>
                </a:solidFill>
                <a:latin typeface="Arial" pitchFamily="34" charset="0"/>
                <a:ea typeface="ＭＳ Ｐゴシック" pitchFamily="50" charset="-128"/>
              </a:defRPr>
            </a:lvl1pPr>
            <a:lvl2pPr marL="742950" indent="-285750" eaLnBrk="0" hangingPunct="0">
              <a:defRPr kumimoji="1" sz="3600">
                <a:solidFill>
                  <a:schemeClr val="tx1"/>
                </a:solidFill>
                <a:latin typeface="Arial" pitchFamily="34" charset="0"/>
                <a:ea typeface="ＭＳ Ｐゴシック" pitchFamily="50" charset="-128"/>
              </a:defRPr>
            </a:lvl2pPr>
            <a:lvl3pPr marL="1143000" indent="-228600" eaLnBrk="0" hangingPunct="0">
              <a:defRPr kumimoji="1" sz="3600">
                <a:solidFill>
                  <a:schemeClr val="tx1"/>
                </a:solidFill>
                <a:latin typeface="Arial" pitchFamily="34" charset="0"/>
                <a:ea typeface="ＭＳ Ｐゴシック" pitchFamily="50" charset="-128"/>
              </a:defRPr>
            </a:lvl3pPr>
            <a:lvl4pPr marL="1600200" indent="-228600" eaLnBrk="0" hangingPunct="0">
              <a:defRPr kumimoji="1" sz="3600">
                <a:solidFill>
                  <a:schemeClr val="tx1"/>
                </a:solidFill>
                <a:latin typeface="Arial" pitchFamily="34" charset="0"/>
                <a:ea typeface="ＭＳ Ｐゴシック" pitchFamily="50" charset="-128"/>
              </a:defRPr>
            </a:lvl4pPr>
            <a:lvl5pPr marL="2057400" indent="-228600" eaLnBrk="0" hangingPunct="0">
              <a:defRPr kumimoji="1" sz="36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r>
              <a:rPr lang="ja-JP" altLang="en-US" sz="18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米国精神医学会治療ガイドライン</a:t>
            </a:r>
            <a:endParaRPr lang="en-US" altLang="ja-JP" sz="1800" b="1" u="sng" dirty="0">
              <a:solidFill>
                <a:schemeClr val="tx1">
                  <a:lumMod val="65000"/>
                  <a:lumOff val="35000"/>
                </a:schemeClr>
              </a:solidFill>
              <a:latin typeface="Trebuchet MS" panose="020B0603020202020204" pitchFamily="34" charset="0"/>
              <a:ea typeface="Meiryo UI" pitchFamily="50" charset="-128"/>
              <a:cs typeface="Meiryo UI" pitchFamily="50" charset="-128"/>
            </a:endParaRPr>
          </a:p>
        </p:txBody>
      </p:sp>
    </p:spTree>
    <p:extLst>
      <p:ext uri="{BB962C8B-B14F-4D97-AF65-F5344CB8AC3E}">
        <p14:creationId xmlns:p14="http://schemas.microsoft.com/office/powerpoint/2010/main" val="16618793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29600" cy="639762"/>
          </a:xfrm>
        </p:spPr>
        <p:txBody>
          <a:bodyPr>
            <a:normAutofit fontScale="90000"/>
          </a:bodyPr>
          <a:lstStyle/>
          <a:p>
            <a:r>
              <a:rPr lang="ja-JP" altLang="en-US" sz="3600" b="1" dirty="0">
                <a:latin typeface="Meiryo UI" panose="020B0604030504040204" pitchFamily="50" charset="-128"/>
                <a:ea typeface="Meiryo UI" panose="020B0604030504040204" pitchFamily="50" charset="-128"/>
                <a:cs typeface="Meiryo UI" panose="020B0604030504040204" pitchFamily="50" charset="-128"/>
              </a:rPr>
              <a:t>家族へ</a:t>
            </a:r>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3600" b="1" dirty="0">
                <a:latin typeface="Meiryo UI" panose="020B0604030504040204" pitchFamily="50" charset="-128"/>
                <a:ea typeface="Meiryo UI" panose="020B0604030504040204" pitchFamily="50" charset="-128"/>
                <a:cs typeface="Meiryo UI" panose="020B0604030504040204" pitchFamily="50" charset="-128"/>
              </a:rPr>
              <a:t>説明</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3"/>
          <p:cNvSpPr>
            <a:spLocks noChangeArrowheads="1"/>
          </p:cNvSpPr>
          <p:nvPr/>
        </p:nvSpPr>
        <p:spPr bwMode="auto">
          <a:xfrm>
            <a:off x="296863" y="959031"/>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タイトル 1"/>
          <p:cNvSpPr txBox="1">
            <a:spLocks/>
          </p:cNvSpPr>
          <p:nvPr/>
        </p:nvSpPr>
        <p:spPr>
          <a:xfrm>
            <a:off x="772509" y="1743752"/>
            <a:ext cx="7740869" cy="4307097"/>
          </a:xfrm>
          <a:prstGeom prst="rect">
            <a:avLst/>
          </a:prstGeom>
        </p:spPr>
        <p:txBody>
          <a:bodyPr vert="horz" lIns="91440" tIns="45720" rIns="91440" bIns="45720" rtlCol="0" anchor="t" anchorCtr="0">
            <a:normAutofit fontScale="82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fontAlgn="auto">
              <a:lnSpc>
                <a:spcPct val="110000"/>
              </a:lnSpc>
              <a:spcBef>
                <a:spcPts val="0"/>
              </a:spcBef>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認知症とは異なり、身体疾患や薬剤が原因である</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l" fontAlgn="auto">
              <a:lnSpc>
                <a:spcPct val="110000"/>
              </a:lnSpc>
              <a:spcBef>
                <a:spcPts val="0"/>
              </a:spcBef>
              <a:spcAft>
                <a:spcPts val="0"/>
              </a:spcAft>
            </a:pP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こと、原因が除去されれば回復可能であることを</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l" fontAlgn="auto">
              <a:lnSpc>
                <a:spcPct val="110000"/>
              </a:lnSpc>
              <a:spcBef>
                <a:spcPts val="0"/>
              </a:spcBef>
              <a:spcAft>
                <a:spcPts val="0"/>
              </a:spcAft>
            </a:pP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説明する</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l" fontAlgn="auto">
              <a:lnSpc>
                <a:spcPct val="110000"/>
              </a:lnSpc>
              <a:spcBef>
                <a:spcPts val="1200"/>
              </a:spcBef>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原疾患の進行による場合は、せん妄が病状進行の</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l" fontAlgn="auto">
              <a:lnSpc>
                <a:spcPct val="110000"/>
              </a:lnSpc>
              <a:spcBef>
                <a:spcPts val="0"/>
              </a:spcBef>
              <a:spcAft>
                <a:spcPts val="0"/>
              </a:spcAft>
            </a:pP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サインであることを説明し、家族のつらさを理解し、</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gn="l" fontAlgn="auto">
              <a:lnSpc>
                <a:spcPct val="110000"/>
              </a:lnSpc>
              <a:spcBef>
                <a:spcPts val="0"/>
              </a:spcBef>
              <a:spcAft>
                <a:spcPts val="0"/>
              </a:spcAft>
            </a:pP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声かけを行う。</a:t>
            </a:r>
            <a:r>
              <a:rPr lang="ja-JP" altLang="en-US"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家族が実行できる患者のケアなどを</a:t>
            </a:r>
            <a:endParaRPr lang="en-US" altLang="ja-JP"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l" fontAlgn="auto">
              <a:lnSpc>
                <a:spcPct val="110000"/>
              </a:lnSpc>
              <a:spcBef>
                <a:spcPts val="0"/>
              </a:spcBef>
              <a:spcAft>
                <a:spcPts val="0"/>
              </a:spcAft>
            </a:pPr>
            <a:r>
              <a:rPr lang="ja-JP" altLang="en-US" sz="3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一緒に探す</a:t>
            </a:r>
            <a:endParaRPr lang="en-US" altLang="ja-JP"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l" fontAlgn="auto">
              <a:lnSpc>
                <a:spcPct val="110000"/>
              </a:lnSpc>
              <a:spcBef>
                <a:spcPts val="1200"/>
              </a:spcBef>
              <a:spcAft>
                <a:spcPts val="0"/>
              </a:spcAft>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つじつまが合わない言動は、</a:t>
            </a:r>
            <a:r>
              <a:rPr lang="ja-JP" altLang="en-US"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無理に修正しようとせず、</a:t>
            </a:r>
            <a:endParaRPr lang="en-US" altLang="ja-JP"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gn="l" fontAlgn="auto">
              <a:lnSpc>
                <a:spcPct val="110000"/>
              </a:lnSpc>
              <a:spcBef>
                <a:spcPts val="0"/>
              </a:spcBef>
              <a:spcAft>
                <a:spcPts val="0"/>
              </a:spcAft>
            </a:pPr>
            <a:r>
              <a:rPr lang="ja-JP" altLang="en-US" sz="3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話をあわせたり、話題を変えたりする</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方法を推奨する</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 1"/>
          <p:cNvSpPr/>
          <p:nvPr/>
        </p:nvSpPr>
        <p:spPr>
          <a:xfrm>
            <a:off x="2238233" y="5800299"/>
            <a:ext cx="5964071" cy="83251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b="1" dirty="0" smtClean="0">
                <a:solidFill>
                  <a:srgbClr val="FF0000"/>
                </a:solidFill>
              </a:rPr>
              <a:t>まずしっかり看護師がせん妄と認知症の違いを理解していないと、心理教育</a:t>
            </a:r>
            <a:r>
              <a:rPr lang="ja-JP" altLang="en-US" b="1" dirty="0" smtClean="0">
                <a:solidFill>
                  <a:srgbClr val="FF0000"/>
                </a:solidFill>
              </a:rPr>
              <a:t>はできない。</a:t>
            </a:r>
            <a:endParaRPr kumimoji="1" lang="ja-JP" altLang="en-US" b="1" dirty="0">
              <a:solidFill>
                <a:srgbClr val="FF0000"/>
              </a:solidFill>
            </a:endParaRPr>
          </a:p>
        </p:txBody>
      </p:sp>
    </p:spTree>
    <p:extLst>
      <p:ext uri="{BB962C8B-B14F-4D97-AF65-F5344CB8AC3E}">
        <p14:creationId xmlns:p14="http://schemas.microsoft.com/office/powerpoint/2010/main" val="35513280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p:nvPr>
        </p:nvSpPr>
        <p:spPr>
          <a:xfrm>
            <a:off x="457200" y="274638"/>
            <a:ext cx="8229600" cy="557875"/>
          </a:xfrm>
        </p:spPr>
        <p:txBody>
          <a:bodyPr>
            <a:normAutofit fontScale="90000"/>
          </a:bodyPr>
          <a:lstStyle/>
          <a:p>
            <a:pPr eaLnBrk="1" hangingPunct="1"/>
            <a:r>
              <a:rPr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認知機能障害のある患者に接する時のコツ</a:t>
            </a:r>
          </a:p>
        </p:txBody>
      </p:sp>
      <p:sp>
        <p:nvSpPr>
          <p:cNvPr id="44035" name="コンテンツ プレースホルダ 2"/>
          <p:cNvSpPr>
            <a:spLocks noGrp="1"/>
          </p:cNvSpPr>
          <p:nvPr>
            <p:ph idx="1"/>
          </p:nvPr>
        </p:nvSpPr>
        <p:spPr>
          <a:xfrm>
            <a:off x="659582" y="1425599"/>
            <a:ext cx="7824834" cy="5002496"/>
          </a:xfrm>
        </p:spPr>
        <p:txBody>
          <a:bodyPr>
            <a:noAutofit/>
          </a:bodyPr>
          <a:lstStyle/>
          <a:p>
            <a:pPr eaLnBrk="1" hangingPunct="1">
              <a:spcBef>
                <a:spcPts val="0"/>
              </a:spcBef>
            </a:pPr>
            <a:r>
              <a:rPr lang="ja-JP" altLang="en-US" sz="25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注意力が落ちているので、いかに負担なく注意を向けてもらうか、がポイント</a:t>
            </a:r>
            <a:endParaRPr lang="en-US" altLang="ja-JP" sz="25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1200"/>
              </a:spcBef>
            </a:pP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理解と支持を提供し、</a:t>
            </a:r>
            <a:r>
              <a:rPr lang="ja-JP" altLang="en-US" sz="25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不安・よそよそしさを除去</a:t>
            </a: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
            </a:r>
            <a:b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（せん妄の情動反応自体がせん妄を悪化させる）</a:t>
            </a:r>
          </a:p>
          <a:p>
            <a:pPr eaLnBrk="1" hangingPunct="1">
              <a:spcBef>
                <a:spcPts val="1200"/>
              </a:spcBef>
            </a:pP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低いトーンでゆっくり、はっきり</a:t>
            </a:r>
            <a:endParaRPr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1200"/>
              </a:spcBef>
            </a:pP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短い文、具体的に</a:t>
            </a:r>
            <a:endParaRPr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1200"/>
              </a:spcBef>
            </a:pP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同じ言葉をくり返す</a:t>
            </a:r>
            <a:endParaRPr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1200"/>
              </a:spcBef>
            </a:pP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呼ばれることに慣れている名前をいう</a:t>
            </a:r>
            <a:endParaRPr lang="en-US" altLang="ja-JP" sz="25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spcBef>
                <a:spcPts val="1200"/>
              </a:spcBef>
            </a:pPr>
            <a:r>
              <a:rPr lang="ja-JP" altLang="en-US" sz="2500" b="1" dirty="0" smtClean="0">
                <a:latin typeface="Meiryo UI" panose="020B0604030504040204" pitchFamily="50" charset="-128"/>
                <a:ea typeface="Meiryo UI" panose="020B0604030504040204" pitchFamily="50" charset="-128"/>
                <a:cs typeface="Meiryo UI" panose="020B0604030504040204" pitchFamily="50" charset="-128"/>
              </a:rPr>
              <a:t>目線は患者より低めに。会話をするときは視線を合わせるようにし、自分に注意を向けられるように</a:t>
            </a:r>
          </a:p>
          <a:p>
            <a:pPr eaLnBrk="1" hangingPunct="1"/>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ja-JP" altLang="en-US" sz="26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287337" y="95819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577429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5"/>
          <p:cNvSpPr>
            <a:spLocks noChangeArrowheads="1"/>
          </p:cNvSpPr>
          <p:nvPr/>
        </p:nvSpPr>
        <p:spPr bwMode="auto">
          <a:xfrm>
            <a:off x="533399" y="276542"/>
            <a:ext cx="8145463" cy="492443"/>
          </a:xfrm>
          <a:prstGeom prst="rect">
            <a:avLst/>
          </a:prstGeom>
          <a:noFill/>
          <a:ln w="9525">
            <a:noFill/>
            <a:miter lim="800000"/>
            <a:headEnd/>
            <a:tailEnd/>
          </a:ln>
        </p:spPr>
        <p:txBody>
          <a:bodyPr lIns="0" tIns="0" rIns="0" bIns="0">
            <a:spAutoFit/>
          </a:bodyPr>
          <a:lstStyle/>
          <a:p>
            <a:pPr algn="ctr" defTabSz="762000"/>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せん妄</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の影響</a:t>
            </a:r>
            <a:endParaRPr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174" name="Rectangle 6"/>
          <p:cNvSpPr>
            <a:spLocks noChangeArrowheads="1"/>
          </p:cNvSpPr>
          <p:nvPr/>
        </p:nvSpPr>
        <p:spPr bwMode="auto">
          <a:xfrm>
            <a:off x="1219583" y="1781175"/>
            <a:ext cx="6489317" cy="3600986"/>
          </a:xfrm>
          <a:prstGeom prst="rect">
            <a:avLst/>
          </a:prstGeom>
          <a:noFill/>
          <a:ln w="9525">
            <a:noFill/>
            <a:miter lim="800000"/>
            <a:headEnd/>
            <a:tailEnd/>
          </a:ln>
        </p:spPr>
        <p:txBody>
          <a:bodyPr wrap="square">
            <a:spAutoFit/>
          </a:bodyPr>
          <a:lstStyle/>
          <a:p>
            <a:pPr defTabSz="762000">
              <a:tabLst>
                <a:tab pos="3238500" algn="l"/>
                <a:tab pos="6388100" algn="r"/>
                <a:tab pos="8483600" algn="r"/>
              </a:tabLst>
            </a:pPr>
            <a:r>
              <a:rPr lang="en-US" altLang="ja-JP" sz="2800" b="1" dirty="0">
                <a:solidFill>
                  <a:schemeClr val="accent4"/>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800" b="1" dirty="0">
                <a:solidFill>
                  <a:schemeClr val="tx2"/>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危険行動による事故・自殺</a:t>
            </a:r>
            <a:endParaRPr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defTabSz="762000">
              <a:spcBef>
                <a:spcPts val="1800"/>
              </a:spcBef>
              <a:tabLst>
                <a:tab pos="3238500" algn="l"/>
                <a:tab pos="6388100" algn="r"/>
                <a:tab pos="8483600" algn="r"/>
              </a:tabLst>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solidFill>
                  <a:schemeClr val="tx2"/>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家族とのコミュニケーションの妨げ</a:t>
            </a:r>
          </a:p>
          <a:p>
            <a:pPr defTabSz="762000">
              <a:tabLst>
                <a:tab pos="3238500" algn="l"/>
                <a:tab pos="6388100" algn="r"/>
                <a:tab pos="8483600" algn="r"/>
              </a:tabLst>
            </a:pP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家族</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の動揺</a:t>
            </a:r>
          </a:p>
          <a:p>
            <a:pPr defTabSz="762000">
              <a:spcBef>
                <a:spcPts val="1800"/>
              </a:spcBef>
              <a:tabLst>
                <a:tab pos="3238500" algn="l"/>
                <a:tab pos="6388100" algn="r"/>
                <a:tab pos="8483600" algn="r"/>
              </a:tabLst>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solidFill>
                  <a:schemeClr val="tx2"/>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意思決定ができない</a:t>
            </a:r>
            <a:endParaRPr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defTabSz="762000">
              <a:spcBef>
                <a:spcPts val="1800"/>
              </a:spcBef>
              <a:tabLst>
                <a:tab pos="3238500" algn="l"/>
                <a:tab pos="6388100" algn="r"/>
                <a:tab pos="8483600" algn="r"/>
              </a:tabLst>
            </a:pPr>
            <a:r>
              <a:rPr lang="ja-JP" altLang="en-US" sz="28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800" b="1" dirty="0" smtClean="0">
                <a:solidFill>
                  <a:schemeClr val="tx2"/>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医療スタッフの疲弊</a:t>
            </a:r>
          </a:p>
          <a:p>
            <a:pPr defTabSz="762000">
              <a:spcBef>
                <a:spcPts val="1800"/>
              </a:spcBef>
              <a:tabLst>
                <a:tab pos="3238500" algn="l"/>
                <a:tab pos="6388100" algn="r"/>
                <a:tab pos="8483600" algn="r"/>
              </a:tabLst>
            </a:pPr>
            <a:r>
              <a:rPr lang="ja-JP" altLang="en-US" sz="2800" b="1" dirty="0" smtClean="0">
                <a:solidFill>
                  <a:schemeClr val="tx2"/>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入院期間の</a:t>
            </a:r>
            <a:r>
              <a:rPr lang="ja-JP" altLang="en-US" sz="28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長期化</a:t>
            </a:r>
            <a:endParaRPr lang="ja-JP" altLang="en-US" sz="28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175" name="Rectangle 7"/>
          <p:cNvSpPr>
            <a:spLocks noChangeArrowheads="1"/>
          </p:cNvSpPr>
          <p:nvPr/>
        </p:nvSpPr>
        <p:spPr bwMode="auto">
          <a:xfrm>
            <a:off x="4464241" y="5746477"/>
            <a:ext cx="4295861" cy="830997"/>
          </a:xfrm>
          <a:prstGeom prst="rect">
            <a:avLst/>
          </a:prstGeom>
          <a:noFill/>
          <a:ln w="9525">
            <a:noFill/>
            <a:miter lim="800000"/>
            <a:headEnd/>
            <a:tailEnd/>
          </a:ln>
        </p:spPr>
        <p:txBody>
          <a:bodyPr wrap="square">
            <a:spAutoFit/>
          </a:bodyPr>
          <a:lstStyle/>
          <a:p>
            <a:pPr defTabSz="762000"/>
            <a:r>
              <a:rPr lang="en-US" altLang="ja-JP" sz="1600" b="1" dirty="0" err="1">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Litaker</a:t>
            </a:r>
            <a:r>
              <a:rPr lang="en-US" altLang="ja-JP" sz="1600"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 et </a:t>
            </a:r>
            <a:r>
              <a:rPr lang="en-US" altLang="ja-JP" sz="1600" b="1" dirty="0" err="1">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al.,Gen</a:t>
            </a:r>
            <a:r>
              <a:rPr lang="en-US" altLang="ja-JP" sz="1600"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 </a:t>
            </a:r>
            <a:r>
              <a:rPr lang="en-US" altLang="ja-JP" sz="1600" b="1" dirty="0" err="1">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Hosp</a:t>
            </a:r>
            <a:r>
              <a:rPr lang="en-US" altLang="ja-JP" sz="1600"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 Psychiatry,2001</a:t>
            </a:r>
          </a:p>
          <a:p>
            <a:pPr defTabSz="762000"/>
            <a:r>
              <a:rPr lang="en-US" altLang="ja-JP" sz="1600"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Lawlor et </a:t>
            </a:r>
            <a:r>
              <a:rPr lang="en-US" altLang="ja-JP" sz="1600" b="1" dirty="0" err="1">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al.,Arch</a:t>
            </a:r>
            <a:r>
              <a:rPr lang="en-US" altLang="ja-JP" sz="1600"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 Intern Med,2000</a:t>
            </a:r>
          </a:p>
          <a:p>
            <a:pPr defTabSz="762000"/>
            <a:r>
              <a:rPr lang="en-US" altLang="ja-JP" sz="1600"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Inouye et </a:t>
            </a:r>
            <a:r>
              <a:rPr lang="en-US" altLang="ja-JP" sz="1600" b="1" dirty="0" err="1">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al.,N</a:t>
            </a:r>
            <a:r>
              <a:rPr lang="en-US" altLang="ja-JP" sz="1600"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 </a:t>
            </a:r>
            <a:r>
              <a:rPr lang="en-US" altLang="ja-JP" sz="1600" b="1" dirty="0" err="1">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Engl</a:t>
            </a:r>
            <a:r>
              <a:rPr lang="en-US" altLang="ja-JP" sz="1600"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 J Med,1999</a:t>
            </a:r>
          </a:p>
        </p:txBody>
      </p:sp>
      <p:sp>
        <p:nvSpPr>
          <p:cNvPr id="8" name="Rectangle 3"/>
          <p:cNvSpPr>
            <a:spLocks noChangeArrowheads="1"/>
          </p:cNvSpPr>
          <p:nvPr/>
        </p:nvSpPr>
        <p:spPr bwMode="auto">
          <a:xfrm>
            <a:off x="242888" y="87120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490066"/>
          </a:xfrm>
        </p:spPr>
        <p:txBody>
          <a:bodyPr>
            <a:normAutofit fontScale="90000"/>
          </a:bodyPr>
          <a:lstStyle/>
          <a:p>
            <a:r>
              <a:rPr kumimoji="1" lang="ja-JP" altLang="en-US" sz="3600" b="1" dirty="0" smtClean="0">
                <a:latin typeface="Meiryo UI" panose="020B0604030504040204" pitchFamily="50" charset="-128"/>
                <a:ea typeface="Meiryo UI" panose="020B0604030504040204" pitchFamily="50" charset="-128"/>
                <a:cs typeface="Meiryo UI" panose="020B0604030504040204" pitchFamily="50" charset="-128"/>
              </a:rPr>
              <a:t>せん妄に用いる抗精神病薬</a:t>
            </a:r>
            <a:endParaRPr kumimoji="1" lang="ja-JP" altLang="en-US" sz="36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910999640"/>
              </p:ext>
            </p:extLst>
          </p:nvPr>
        </p:nvGraphicFramePr>
        <p:xfrm>
          <a:off x="395784" y="1113437"/>
          <a:ext cx="8352429" cy="4836987"/>
        </p:xfrm>
        <a:graphic>
          <a:graphicData uri="http://schemas.openxmlformats.org/drawingml/2006/table">
            <a:tbl>
              <a:tblPr firstRow="1" bandRow="1">
                <a:tableStyleId>{5C22544A-7EE6-4342-B048-85BDC9FD1C3A}</a:tableStyleId>
              </a:tblPr>
              <a:tblGrid>
                <a:gridCol w="1842447"/>
                <a:gridCol w="1576882"/>
                <a:gridCol w="2108015"/>
                <a:gridCol w="2825085"/>
              </a:tblGrid>
              <a:tr h="421470">
                <a:tc>
                  <a:txBody>
                    <a:bodyPr/>
                    <a:lstStyle/>
                    <a:p>
                      <a:pPr algn="ctr"/>
                      <a:r>
                        <a:rPr kumimoji="1"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薬剤</a:t>
                      </a:r>
                      <a:endParaRPr kumimoji="1"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0EC"/>
                    </a:solidFill>
                  </a:tcPr>
                </a:tc>
                <a:tc>
                  <a:txBody>
                    <a:bodyPr/>
                    <a:lstStyle/>
                    <a:p>
                      <a:pPr algn="ctr"/>
                      <a:r>
                        <a:rPr kumimoji="1"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投薬量</a:t>
                      </a:r>
                      <a:endParaRPr kumimoji="1"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0EC"/>
                    </a:solidFill>
                  </a:tcPr>
                </a:tc>
                <a:tc>
                  <a:txBody>
                    <a:bodyPr/>
                    <a:lstStyle/>
                    <a:p>
                      <a:pPr algn="ctr"/>
                      <a:r>
                        <a:rPr kumimoji="1"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有害事象</a:t>
                      </a:r>
                      <a:endParaRPr kumimoji="1"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0EC"/>
                    </a:solidFill>
                  </a:tcPr>
                </a:tc>
                <a:tc>
                  <a:txBody>
                    <a:bodyPr/>
                    <a:lstStyle/>
                    <a:p>
                      <a:pPr algn="ctr"/>
                      <a:r>
                        <a:rPr kumimoji="1" lang="ja-JP" altLang="en-US" sz="1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備考</a:t>
                      </a:r>
                      <a:endParaRPr kumimoji="1"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5E0EC"/>
                    </a:solidFill>
                  </a:tcPr>
                </a:tc>
              </a:tr>
              <a:tr h="1208293">
                <a:tc>
                  <a:txBody>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ハロペリドール</a:t>
                      </a:r>
                      <a:endPar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（セレネース</a:t>
                      </a: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0.5-2mg </a:t>
                      </a:r>
                    </a:p>
                    <a:p>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2-12</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時間ごと</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500" b="1" dirty="0" smtClean="0">
                          <a:latin typeface="Meiryo UI" panose="020B0604030504040204" pitchFamily="50" charset="-128"/>
                          <a:ea typeface="Meiryo UI" panose="020B0604030504040204" pitchFamily="50" charset="-128"/>
                          <a:cs typeface="Meiryo UI" panose="020B0604030504040204" pitchFamily="50" charset="-128"/>
                        </a:rPr>
                        <a:t>4.5mg/day</a:t>
                      </a:r>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以上を連用すると錐体外路症状のリスク</a:t>
                      </a:r>
                      <a:endParaRPr kumimoji="1" lang="en-US" altLang="ja-JP" sz="15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500" b="1" dirty="0" err="1" smtClean="0">
                          <a:latin typeface="Meiryo UI" panose="020B0604030504040204" pitchFamily="50" charset="-128"/>
                          <a:ea typeface="Meiryo UI" panose="020B0604030504040204" pitchFamily="50" charset="-128"/>
                          <a:cs typeface="Meiryo UI" panose="020B0604030504040204" pitchFamily="50" charset="-128"/>
                        </a:rPr>
                        <a:t>QTc</a:t>
                      </a:r>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モニタリング</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終末期のせん妄の標準薬として未だに残っている</a:t>
                      </a:r>
                      <a:endParaRPr kumimoji="1" lang="en-US" altLang="ja-JP" sz="15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鎮静作用は弱いので、必要に応じてベンゾジアゼピン系を併用する</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87104">
                <a:tc>
                  <a:txBody>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オランザピン</a:t>
                      </a: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（ジプレキサ</a:t>
                      </a: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2.5-5mg </a:t>
                      </a:r>
                    </a:p>
                    <a:p>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12-24</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時間ごと</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鎮静作用が</a:t>
                      </a:r>
                      <a:r>
                        <a:rPr kumimoji="1" lang="en-US" altLang="ja-JP" sz="1500" b="1" dirty="0" smtClean="0">
                          <a:latin typeface="Meiryo UI" panose="020B0604030504040204" pitchFamily="50" charset="-128"/>
                          <a:ea typeface="Meiryo UI" panose="020B0604030504040204" pitchFamily="50" charset="-128"/>
                          <a:cs typeface="Meiryo UI" panose="020B0604030504040204" pitchFamily="50" charset="-128"/>
                        </a:rPr>
                        <a:t>dose-limiting</a:t>
                      </a:r>
                      <a:r>
                        <a:rPr kumimoji="1" lang="en-US" altLang="ja-JP" sz="1500" b="1" baseline="0" dirty="0" smtClean="0">
                          <a:latin typeface="Meiryo UI" panose="020B0604030504040204" pitchFamily="50" charset="-128"/>
                          <a:ea typeface="Meiryo UI" panose="020B0604030504040204" pitchFamily="50" charset="-128"/>
                          <a:cs typeface="Meiryo UI" panose="020B0604030504040204" pitchFamily="50" charset="-128"/>
                        </a:rPr>
                        <a:t> side effect</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高齢者、認知症合併、低活動型せん妄では効果が低いとみなされている</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36980">
                <a:tc>
                  <a:txBody>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リスペリドン</a:t>
                      </a:r>
                      <a:endPar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（リスパダール</a:t>
                      </a: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0.25-1mg </a:t>
                      </a:r>
                      <a:b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b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12-24</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時間ごと</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500" b="1" dirty="0" smtClean="0">
                          <a:latin typeface="Meiryo UI" panose="020B0604030504040204" pitchFamily="50" charset="-128"/>
                          <a:ea typeface="Meiryo UI" panose="020B0604030504040204" pitchFamily="50" charset="-128"/>
                          <a:cs typeface="Meiryo UI" panose="020B0604030504040204" pitchFamily="50" charset="-128"/>
                        </a:rPr>
                        <a:t>6mg/day</a:t>
                      </a:r>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以上で錐体外路症状のリスク</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5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低活動型せん妄に対して優れていると経験的にいわれている</a:t>
                      </a:r>
                      <a:endParaRPr kumimoji="1" lang="ja-JP" altLang="en-US" sz="15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59808">
                <a:tc>
                  <a:txBody>
                    <a:bodyPr/>
                    <a:lstStyle/>
                    <a:p>
                      <a:r>
                        <a:rPr kumimoji="1" lang="ja-JP" altLang="en-US" sz="1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クエチアピン</a:t>
                      </a:r>
                      <a:endParaRPr kumimoji="1" lang="en-US" altLang="ja-JP" sz="1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（セロクエル</a:t>
                      </a:r>
                      <a:r>
                        <a:rPr kumimoji="1" lang="en-US" altLang="ja-JP" sz="1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12.5-100mg 12-24</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時間ごと</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錐体外路症状のリスクが一番少ない鎮静効果が強い</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5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パーキンソン病、レヴィ小体型認知症で第一選択薬</a:t>
                      </a:r>
                      <a:endParaRPr kumimoji="1" lang="ja-JP" altLang="en-US" sz="15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23332">
                <a:tc>
                  <a:txBody>
                    <a:bodyPr/>
                    <a:lstStyle/>
                    <a:p>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アリピプラゾール</a:t>
                      </a: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b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（エビリファイ</a:t>
                      </a:r>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5-30mg </a:t>
                      </a:r>
                    </a:p>
                    <a:p>
                      <a:r>
                        <a:rPr kumimoji="1" lang="en-US" altLang="ja-JP" sz="1600" b="1" dirty="0" smtClean="0">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時間ごと</a:t>
                      </a:r>
                      <a:endParaRPr kumimoji="1" lang="ja-JP" altLang="en-US" sz="16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アカシジアのモニタリング</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500" b="1" dirty="0" smtClean="0">
                          <a:latin typeface="Meiryo UI" panose="020B0604030504040204" pitchFamily="50" charset="-128"/>
                          <a:ea typeface="Meiryo UI" panose="020B0604030504040204" pitchFamily="50" charset="-128"/>
                          <a:cs typeface="Meiryo UI" panose="020B0604030504040204" pitchFamily="50" charset="-128"/>
                        </a:rPr>
                        <a:t>低活動型せん妄に対して優れていると経験的に言われている</a:t>
                      </a:r>
                      <a:endParaRPr kumimoji="1" lang="ja-JP" altLang="en-US" sz="1500" b="1" dirty="0">
                        <a:latin typeface="Meiryo UI" panose="020B0604030504040204" pitchFamily="50" charset="-128"/>
                        <a:ea typeface="Meiryo UI" panose="020B0604030504040204" pitchFamily="50" charset="-128"/>
                        <a:cs typeface="Meiryo UI" panose="020B0604030504040204" pitchFamily="50" charset="-128"/>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ctangle 3"/>
          <p:cNvSpPr>
            <a:spLocks noChangeArrowheads="1"/>
          </p:cNvSpPr>
          <p:nvPr/>
        </p:nvSpPr>
        <p:spPr bwMode="auto">
          <a:xfrm>
            <a:off x="287337" y="89907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3" name="角丸四角形 2"/>
          <p:cNvSpPr/>
          <p:nvPr/>
        </p:nvSpPr>
        <p:spPr>
          <a:xfrm>
            <a:off x="287336" y="6018663"/>
            <a:ext cx="8569325" cy="72333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000" b="1" dirty="0" smtClean="0">
                <a:solidFill>
                  <a:srgbClr val="FF0000"/>
                </a:solidFill>
              </a:rPr>
              <a:t>あくまで、「せん妄」に対する薬物療法であり、間接因子・直接因子の除去や調整を行ってから使用する。使い方によって、せん妄の悪化も認められる</a:t>
            </a:r>
            <a:endParaRPr kumimoji="1" lang="ja-JP" altLang="en-US" sz="2000" b="1" dirty="0">
              <a:solidFill>
                <a:srgbClr val="FF0000"/>
              </a:solidFill>
            </a:endParaRPr>
          </a:p>
        </p:txBody>
      </p:sp>
    </p:spTree>
    <p:extLst>
      <p:ext uri="{BB962C8B-B14F-4D97-AF65-F5344CB8AC3E}">
        <p14:creationId xmlns:p14="http://schemas.microsoft.com/office/powerpoint/2010/main" val="15431305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07324" y="211138"/>
            <a:ext cx="8229600" cy="652462"/>
          </a:xfrm>
        </p:spPr>
        <p:txBody>
          <a:bodyPr>
            <a:normAutofit/>
          </a:bodyPr>
          <a:lstStyle/>
          <a:p>
            <a:r>
              <a:rPr kumimoji="1" lang="ja-JP" altLang="en-US"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せん妄</a:t>
            </a:r>
            <a:r>
              <a:rPr lang="ja-JP" altLang="en-US"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は身体管理の問題</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でもある</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449431" y="989442"/>
            <a:ext cx="8636000" cy="1689151"/>
          </a:xfrm>
        </p:spPr>
        <p:txBody>
          <a:bodyPr>
            <a:normAutofit fontScale="92500" lnSpcReduction="10000"/>
          </a:bodyPr>
          <a:lstStyle/>
          <a:p>
            <a:r>
              <a:rPr kumimoji="1"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せん妄は多臓器不全の一種</a:t>
            </a:r>
            <a:endParaRPr kumimoji="1" lang="en-US" altLang="ja-JP"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全身状態の変化の予兆</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（呼吸、循環、代謝、感染など）</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100"/>
              </a:lnSpc>
              <a:spcBef>
                <a:spcPts val="0"/>
              </a:spcBef>
            </a:pPr>
            <a:r>
              <a:rPr lang="ja-JP" altLang="en-US" sz="2600" b="1" dirty="0">
                <a:latin typeface="Meiryo UI" panose="020B0604030504040204" pitchFamily="50" charset="-128"/>
                <a:ea typeface="Meiryo UI" panose="020B0604030504040204" pitchFamily="50" charset="-128"/>
              </a:rPr>
              <a:t>問題行動として、問題行動への対処（抑制、鎮静）のみ考えるのではなく</a:t>
            </a:r>
            <a:r>
              <a:rPr lang="ja-JP" altLang="en-US" sz="2600" b="1" dirty="0" smtClean="0">
                <a:latin typeface="Meiryo UI" panose="020B0604030504040204" pitchFamily="50" charset="-128"/>
                <a:ea typeface="Meiryo UI" panose="020B0604030504040204" pitchFamily="50" charset="-128"/>
              </a:rPr>
              <a:t>、</a:t>
            </a:r>
            <a:r>
              <a:rPr lang="ja-JP" altLang="en-US" sz="2600" b="1" dirty="0" smtClean="0">
                <a:solidFill>
                  <a:srgbClr val="FF0000"/>
                </a:solidFill>
                <a:latin typeface="Meiryo UI" panose="020B0604030504040204" pitchFamily="50" charset="-128"/>
                <a:ea typeface="Meiryo UI" panose="020B0604030504040204" pitchFamily="50" charset="-128"/>
              </a:rPr>
              <a:t>全身</a:t>
            </a:r>
            <a:r>
              <a:rPr lang="ja-JP" altLang="en-US" sz="2600" b="1" dirty="0">
                <a:solidFill>
                  <a:srgbClr val="FF0000"/>
                </a:solidFill>
                <a:latin typeface="Meiryo UI" panose="020B0604030504040204" pitchFamily="50" charset="-128"/>
                <a:ea typeface="Meiryo UI" panose="020B0604030504040204" pitchFamily="50" charset="-128"/>
              </a:rPr>
              <a:t>状態悪化の想起サイン</a:t>
            </a:r>
            <a:r>
              <a:rPr lang="ja-JP" altLang="en-US" sz="2600" b="1" dirty="0">
                <a:latin typeface="Meiryo UI" panose="020B0604030504040204" pitchFamily="50" charset="-128"/>
                <a:ea typeface="Meiryo UI" panose="020B0604030504040204" pitchFamily="50" charset="-128"/>
              </a:rPr>
              <a:t>としてとらえ、原因の探索と治療につなげることが意識されてきている</a:t>
            </a:r>
            <a:r>
              <a:rPr lang="ja-JP" altLang="en-US" sz="2600" b="1" dirty="0" smtClean="0">
                <a:latin typeface="Meiryo UI" panose="020B0604030504040204" pitchFamily="50" charset="-128"/>
                <a:ea typeface="Meiryo UI" panose="020B0604030504040204" pitchFamily="50" charset="-128"/>
              </a:rPr>
              <a:t>。</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a:buNone/>
            </a:pP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下矢印 3"/>
          <p:cNvSpPr/>
          <p:nvPr/>
        </p:nvSpPr>
        <p:spPr>
          <a:xfrm>
            <a:off x="3925413" y="2969530"/>
            <a:ext cx="1106633" cy="409170"/>
          </a:xfrm>
          <a:prstGeom prst="down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4">
                  <a:lumMod val="60000"/>
                  <a:lumOff val="40000"/>
                </a:schemeClr>
              </a:solidFill>
            </a:endParaRPr>
          </a:p>
        </p:txBody>
      </p:sp>
      <p:sp>
        <p:nvSpPr>
          <p:cNvPr id="5" name="角丸四角形 4"/>
          <p:cNvSpPr/>
          <p:nvPr/>
        </p:nvSpPr>
        <p:spPr>
          <a:xfrm>
            <a:off x="450376" y="3572012"/>
            <a:ext cx="8361837" cy="2501242"/>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せん妄が起こったら</a:t>
            </a:r>
            <a:r>
              <a:rPr lang="ja-JP" altLang="en-US" sz="2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、再アセスメントのタイミングである。</a:t>
            </a:r>
            <a:endParaRPr lang="en-US" altLang="ja-JP" sz="2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3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絶好の</a:t>
            </a:r>
            <a:r>
              <a:rPr kumimoji="1" lang="ja-JP" altLang="en-US" sz="32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チャンスと捉えましょう</a:t>
            </a:r>
            <a:endParaRPr kumimoji="1" lang="ja-JP" altLang="en-US" sz="32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3"/>
          <p:cNvSpPr>
            <a:spLocks noChangeArrowheads="1"/>
          </p:cNvSpPr>
          <p:nvPr/>
        </p:nvSpPr>
        <p:spPr bwMode="auto">
          <a:xfrm>
            <a:off x="242888" y="871206"/>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998733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642303" y="735419"/>
            <a:ext cx="7948612" cy="830997"/>
          </a:xfrm>
          <a:prstGeom prst="rect">
            <a:avLst/>
          </a:prstGeom>
          <a:noFill/>
          <a:ln w="9525">
            <a:noFill/>
            <a:miter lim="800000"/>
            <a:headEnd/>
            <a:tailEnd/>
          </a:ln>
        </p:spPr>
        <p:txBody>
          <a:bodyPr wrap="square">
            <a:spAutoFit/>
          </a:bodyPr>
          <a:lstStyle/>
          <a:p>
            <a:pPr defTabSz="762000">
              <a:tabLst>
                <a:tab pos="3238500" algn="l"/>
                <a:tab pos="6388100" algn="r"/>
                <a:tab pos="8483600" algn="r"/>
              </a:tabLst>
            </a:pPr>
            <a:r>
              <a:rPr lang="ja-JP" altLang="en-US" sz="1600" b="1" dirty="0">
                <a:latin typeface="Trebuchet MS" panose="020B0603020202020204" pitchFamily="34" charset="0"/>
                <a:ea typeface="Meiryo UI" panose="020B0604030504040204" pitchFamily="50" charset="-128"/>
                <a:cs typeface="Meiryo UI" panose="020B0604030504040204" pitchFamily="50" charset="-128"/>
              </a:rPr>
              <a:t>対象 ：せん妄の体験を記憶していたがん患者</a:t>
            </a:r>
            <a:r>
              <a:rPr lang="en-US" altLang="ja-JP" sz="1600" b="1" dirty="0">
                <a:latin typeface="Trebuchet MS" panose="020B0603020202020204" pitchFamily="34" charset="0"/>
                <a:ea typeface="Meiryo UI" panose="020B0604030504040204" pitchFamily="50" charset="-128"/>
                <a:cs typeface="Meiryo UI" panose="020B0604030504040204" pitchFamily="50" charset="-128"/>
              </a:rPr>
              <a:t>54</a:t>
            </a:r>
            <a:r>
              <a:rPr lang="ja-JP" altLang="en-US" sz="1600" b="1" dirty="0">
                <a:latin typeface="Trebuchet MS" panose="020B0603020202020204" pitchFamily="34" charset="0"/>
                <a:ea typeface="Meiryo UI" panose="020B0604030504040204" pitchFamily="50" charset="-128"/>
                <a:cs typeface="Meiryo UI" panose="020B0604030504040204" pitchFamily="50" charset="-128"/>
              </a:rPr>
              <a:t>人（</a:t>
            </a:r>
            <a:r>
              <a:rPr lang="en-US" altLang="ja-JP" sz="1600" b="1" dirty="0">
                <a:latin typeface="Trebuchet MS" panose="020B0603020202020204" pitchFamily="34" charset="0"/>
                <a:ea typeface="Meiryo UI" panose="020B0604030504040204" pitchFamily="50" charset="-128"/>
                <a:cs typeface="Meiryo UI" panose="020B0604030504040204" pitchFamily="50" charset="-128"/>
              </a:rPr>
              <a:t>53.5</a:t>
            </a:r>
            <a:r>
              <a:rPr lang="ja-JP" altLang="en-US" sz="1600" b="1" dirty="0">
                <a:latin typeface="Trebuchet MS" panose="020B0603020202020204" pitchFamily="34" charset="0"/>
                <a:ea typeface="Meiryo UI" panose="020B0604030504040204" pitchFamily="50" charset="-128"/>
                <a:cs typeface="Meiryo UI" panose="020B0604030504040204" pitchFamily="50" charset="-128"/>
              </a:rPr>
              <a:t>％）</a:t>
            </a:r>
          </a:p>
          <a:p>
            <a:pPr defTabSz="762000">
              <a:tabLst>
                <a:tab pos="3238500" algn="l"/>
                <a:tab pos="6388100" algn="r"/>
                <a:tab pos="8483600" algn="r"/>
              </a:tabLst>
            </a:pPr>
            <a:r>
              <a:rPr lang="ja-JP" altLang="en-US" sz="1600" b="1" dirty="0">
                <a:latin typeface="Trebuchet MS" panose="020B0603020202020204" pitchFamily="34" charset="0"/>
                <a:ea typeface="Meiryo UI" panose="020B0604030504040204" pitchFamily="50" charset="-128"/>
                <a:cs typeface="Meiryo UI" panose="020B0604030504040204" pitchFamily="50" charset="-128"/>
              </a:rPr>
              <a:t>  </a:t>
            </a:r>
            <a:r>
              <a:rPr lang="ja-JP" altLang="en-US" sz="1600" b="1" dirty="0" smtClean="0">
                <a:latin typeface="Trebuchet MS" panose="020B0603020202020204" pitchFamily="34" charset="0"/>
                <a:ea typeface="Meiryo UI" panose="020B0604030504040204" pitchFamily="50" charset="-128"/>
                <a:cs typeface="Meiryo UI" panose="020B0604030504040204" pitchFamily="50" charset="-128"/>
              </a:rPr>
              <a:t>     </a:t>
            </a:r>
            <a:r>
              <a:rPr lang="ja-JP" altLang="en-US" sz="1600" b="1" dirty="0">
                <a:latin typeface="Trebuchet MS" panose="020B0603020202020204" pitchFamily="34" charset="0"/>
                <a:ea typeface="Meiryo UI" panose="020B0604030504040204" pitchFamily="50" charset="-128"/>
                <a:cs typeface="Meiryo UI" panose="020B0604030504040204" pitchFamily="50" charset="-128"/>
              </a:rPr>
              <a:t>：家族　</a:t>
            </a:r>
            <a:r>
              <a:rPr lang="en-US" altLang="ja-JP" sz="1600" b="1" dirty="0">
                <a:latin typeface="Trebuchet MS" panose="020B0603020202020204" pitchFamily="34" charset="0"/>
                <a:ea typeface="Meiryo UI" panose="020B0604030504040204" pitchFamily="50" charset="-128"/>
                <a:cs typeface="Meiryo UI" panose="020B0604030504040204" pitchFamily="50" charset="-128"/>
              </a:rPr>
              <a:t>75</a:t>
            </a:r>
            <a:r>
              <a:rPr lang="ja-JP" altLang="en-US" sz="1600" b="1" dirty="0">
                <a:latin typeface="Trebuchet MS" panose="020B0603020202020204" pitchFamily="34" charset="0"/>
                <a:ea typeface="Meiryo UI" panose="020B0604030504040204" pitchFamily="50" charset="-128"/>
                <a:cs typeface="Meiryo UI" panose="020B0604030504040204" pitchFamily="50" charset="-128"/>
              </a:rPr>
              <a:t>名</a:t>
            </a:r>
          </a:p>
          <a:p>
            <a:pPr defTabSz="762000">
              <a:tabLst>
                <a:tab pos="3238500" algn="l"/>
                <a:tab pos="6388100" algn="r"/>
                <a:tab pos="8483600" algn="r"/>
              </a:tabLst>
            </a:pPr>
            <a:r>
              <a:rPr lang="ja-JP" altLang="en-US" sz="1600" b="1" dirty="0">
                <a:latin typeface="Trebuchet MS" panose="020B0603020202020204" pitchFamily="34" charset="0"/>
                <a:ea typeface="Meiryo UI" panose="020B0604030504040204" pitchFamily="50" charset="-128"/>
                <a:cs typeface="Meiryo UI" panose="020B0604030504040204" pitchFamily="50" charset="-128"/>
              </a:rPr>
              <a:t>  </a:t>
            </a:r>
            <a:r>
              <a:rPr lang="ja-JP" altLang="en-US" sz="1600" b="1" dirty="0" smtClean="0">
                <a:latin typeface="Trebuchet MS" panose="020B0603020202020204" pitchFamily="34" charset="0"/>
                <a:ea typeface="Meiryo UI" panose="020B0604030504040204" pitchFamily="50" charset="-128"/>
                <a:cs typeface="Meiryo UI" panose="020B0604030504040204" pitchFamily="50" charset="-128"/>
              </a:rPr>
              <a:t>     </a:t>
            </a:r>
            <a:r>
              <a:rPr lang="ja-JP" altLang="en-US" sz="1600" b="1" dirty="0">
                <a:latin typeface="Trebuchet MS" panose="020B0603020202020204" pitchFamily="34" charset="0"/>
                <a:ea typeface="Meiryo UI" panose="020B0604030504040204" pitchFamily="50" charset="-128"/>
                <a:cs typeface="Meiryo UI" panose="020B0604030504040204" pitchFamily="50" charset="-128"/>
              </a:rPr>
              <a:t>：看護師</a:t>
            </a:r>
            <a:r>
              <a:rPr lang="en-US" altLang="ja-JP" sz="1600" b="1" dirty="0">
                <a:latin typeface="Trebuchet MS" panose="020B0603020202020204" pitchFamily="34" charset="0"/>
                <a:ea typeface="Meiryo UI" panose="020B0604030504040204" pitchFamily="50" charset="-128"/>
                <a:cs typeface="Meiryo UI" panose="020B0604030504040204" pitchFamily="50" charset="-128"/>
              </a:rPr>
              <a:t>101</a:t>
            </a:r>
            <a:r>
              <a:rPr lang="ja-JP" altLang="en-US" sz="1600" b="1" dirty="0">
                <a:latin typeface="Trebuchet MS" panose="020B0603020202020204" pitchFamily="34" charset="0"/>
                <a:ea typeface="Meiryo UI" panose="020B0604030504040204" pitchFamily="50" charset="-128"/>
                <a:cs typeface="Meiryo UI" panose="020B0604030504040204" pitchFamily="50" charset="-128"/>
              </a:rPr>
              <a:t>名</a:t>
            </a:r>
          </a:p>
        </p:txBody>
      </p:sp>
      <p:sp>
        <p:nvSpPr>
          <p:cNvPr id="8195" name="Rectangle 3"/>
          <p:cNvSpPr>
            <a:spLocks noChangeArrowheads="1"/>
          </p:cNvSpPr>
          <p:nvPr/>
        </p:nvSpPr>
        <p:spPr bwMode="auto">
          <a:xfrm>
            <a:off x="4495165" y="5131505"/>
            <a:ext cx="4237057" cy="369332"/>
          </a:xfrm>
          <a:prstGeom prst="rect">
            <a:avLst/>
          </a:prstGeom>
          <a:noFill/>
          <a:ln w="9525">
            <a:noFill/>
            <a:miter lim="800000"/>
            <a:headEnd/>
            <a:tailEnd/>
          </a:ln>
        </p:spPr>
        <p:txBody>
          <a:bodyPr wrap="none">
            <a:spAutoFit/>
          </a:bodyPr>
          <a:lstStyle/>
          <a:p>
            <a:pPr defTabSz="762000"/>
            <a:r>
              <a:rPr lang="en-US" altLang="ja-JP"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Breitbart et al, Psychosomatics, 2002</a:t>
            </a:r>
          </a:p>
        </p:txBody>
      </p:sp>
      <p:sp>
        <p:nvSpPr>
          <p:cNvPr id="8196" name="Text Box 4"/>
          <p:cNvSpPr txBox="1">
            <a:spLocks noChangeArrowheads="1"/>
          </p:cNvSpPr>
          <p:nvPr/>
        </p:nvSpPr>
        <p:spPr bwMode="auto">
          <a:xfrm>
            <a:off x="3267773" y="1655886"/>
            <a:ext cx="1321195" cy="707886"/>
          </a:xfrm>
          <a:prstGeom prst="rect">
            <a:avLst/>
          </a:prstGeom>
          <a:noFill/>
          <a:ln w="9525">
            <a:noFill/>
            <a:miter lim="800000"/>
            <a:headEnd/>
            <a:tailEnd/>
          </a:ln>
        </p:spPr>
        <p:txBody>
          <a:bodyPr wrap="none">
            <a:spAutoFit/>
          </a:bodyPr>
          <a:lstStyle/>
          <a:p>
            <a:pPr algn="ctr"/>
            <a:r>
              <a:rPr lang="ja-JP" altLang="en-US" sz="2000" b="1">
                <a:latin typeface="Trebuchet MS" panose="020B0603020202020204" pitchFamily="34" charset="0"/>
                <a:ea typeface="Meiryo UI" panose="020B0604030504040204" pitchFamily="50" charset="-128"/>
                <a:cs typeface="Meiryo UI" panose="020B0604030504040204" pitchFamily="50" charset="-128"/>
              </a:rPr>
              <a:t>患者</a:t>
            </a:r>
          </a:p>
          <a:p>
            <a:pPr algn="ctr"/>
            <a:r>
              <a:rPr lang="ja-JP" altLang="en-US" sz="2000" b="1">
                <a:latin typeface="Trebuchet MS" panose="020B0603020202020204" pitchFamily="34" charset="0"/>
                <a:ea typeface="Meiryo UI" panose="020B0604030504040204" pitchFamily="50" charset="-128"/>
                <a:cs typeface="Meiryo UI" panose="020B0604030504040204" pitchFamily="50" charset="-128"/>
              </a:rPr>
              <a:t>（</a:t>
            </a:r>
            <a:r>
              <a:rPr lang="en-US" altLang="ja-JP" sz="2000" b="1">
                <a:latin typeface="Trebuchet MS" panose="020B0603020202020204" pitchFamily="34" charset="0"/>
                <a:ea typeface="Meiryo UI" panose="020B0604030504040204" pitchFamily="50" charset="-128"/>
                <a:cs typeface="Meiryo UI" panose="020B0604030504040204" pitchFamily="50" charset="-128"/>
              </a:rPr>
              <a:t>N=54</a:t>
            </a:r>
            <a:r>
              <a:rPr lang="ja-JP" altLang="en-US" sz="2000" b="1">
                <a:latin typeface="Trebuchet MS" panose="020B0603020202020204" pitchFamily="34" charset="0"/>
                <a:ea typeface="Meiryo UI" panose="020B0604030504040204" pitchFamily="50" charset="-128"/>
                <a:cs typeface="Meiryo UI" panose="020B0604030504040204" pitchFamily="50" charset="-128"/>
              </a:rPr>
              <a:t>）</a:t>
            </a:r>
          </a:p>
        </p:txBody>
      </p:sp>
      <p:sp>
        <p:nvSpPr>
          <p:cNvPr id="8197" name="Text Box 5"/>
          <p:cNvSpPr txBox="1">
            <a:spLocks noChangeArrowheads="1"/>
          </p:cNvSpPr>
          <p:nvPr/>
        </p:nvSpPr>
        <p:spPr bwMode="auto">
          <a:xfrm>
            <a:off x="603250" y="2691812"/>
            <a:ext cx="2592388" cy="457200"/>
          </a:xfrm>
          <a:prstGeom prst="rect">
            <a:avLst/>
          </a:prstGeom>
          <a:noFill/>
          <a:ln w="9525">
            <a:noFill/>
            <a:miter lim="800000"/>
            <a:headEnd/>
            <a:tailEnd/>
          </a:ln>
        </p:spPr>
        <p:txBody>
          <a:bodyPr>
            <a:spAutoFit/>
          </a:bodyPr>
          <a:lstStyle/>
          <a:p>
            <a:r>
              <a:rPr lang="ja-JP" altLang="en-US" sz="2400" b="1" dirty="0">
                <a:latin typeface="Trebuchet MS" panose="020B0603020202020204" pitchFamily="34" charset="0"/>
                <a:ea typeface="Meiryo UI" panose="020B0604030504040204" pitchFamily="50" charset="-128"/>
                <a:cs typeface="Meiryo UI" panose="020B0604030504040204" pitchFamily="50" charset="-128"/>
              </a:rPr>
              <a:t>非常につらい </a:t>
            </a:r>
            <a:r>
              <a:rPr lang="en-US" altLang="ja-JP" sz="2400" b="1" dirty="0">
                <a:latin typeface="Trebuchet MS" panose="020B0603020202020204" pitchFamily="34" charset="0"/>
                <a:ea typeface="Meiryo UI" panose="020B0604030504040204" pitchFamily="50" charset="-128"/>
                <a:cs typeface="Meiryo UI" panose="020B0604030504040204" pitchFamily="50" charset="-128"/>
              </a:rPr>
              <a:t>(4</a:t>
            </a:r>
            <a:r>
              <a:rPr lang="ja-JP" altLang="en-US" sz="2400" b="1" dirty="0">
                <a:latin typeface="Trebuchet MS" panose="020B0603020202020204" pitchFamily="34" charset="0"/>
                <a:ea typeface="Meiryo UI" panose="020B0604030504040204" pitchFamily="50" charset="-128"/>
                <a:cs typeface="Meiryo UI" panose="020B0604030504040204" pitchFamily="50" charset="-128"/>
              </a:rPr>
              <a:t>）</a:t>
            </a:r>
          </a:p>
        </p:txBody>
      </p:sp>
      <p:sp>
        <p:nvSpPr>
          <p:cNvPr id="8198" name="Line 6"/>
          <p:cNvSpPr>
            <a:spLocks noChangeShapeType="1"/>
          </p:cNvSpPr>
          <p:nvPr/>
        </p:nvSpPr>
        <p:spPr bwMode="auto">
          <a:xfrm>
            <a:off x="511287" y="5014750"/>
            <a:ext cx="8064500" cy="0"/>
          </a:xfrm>
          <a:prstGeom prst="line">
            <a:avLst/>
          </a:prstGeom>
          <a:noFill/>
          <a:ln w="38100">
            <a:solidFill>
              <a:schemeClr val="tx1"/>
            </a:solidFill>
            <a:round/>
            <a:headEnd/>
            <a:tailEnd/>
          </a:ln>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8199" name="Rectangle 7"/>
          <p:cNvSpPr>
            <a:spLocks noChangeArrowheads="1"/>
          </p:cNvSpPr>
          <p:nvPr/>
        </p:nvSpPr>
        <p:spPr bwMode="auto">
          <a:xfrm>
            <a:off x="899406" y="1809774"/>
            <a:ext cx="1616148" cy="400110"/>
          </a:xfrm>
          <a:prstGeom prst="rect">
            <a:avLst/>
          </a:prstGeom>
          <a:noFill/>
          <a:ln w="9525">
            <a:noFill/>
            <a:miter lim="800000"/>
            <a:headEnd/>
            <a:tailEnd/>
          </a:ln>
        </p:spPr>
        <p:txBody>
          <a:bodyPr wrap="none">
            <a:spAutoFit/>
          </a:bodyPr>
          <a:lstStyle/>
          <a:p>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評価 </a:t>
            </a:r>
            <a:r>
              <a:rPr lang="en-US" altLang="ja-JP" sz="2000" b="1" dirty="0">
                <a:latin typeface="Trebuchet MS" panose="020B0603020202020204" pitchFamily="34" charset="0"/>
                <a:ea typeface="Meiryo UI" panose="020B0604030504040204" pitchFamily="50" charset="-128"/>
                <a:cs typeface="Meiryo UI" panose="020B0604030504040204" pitchFamily="50" charset="-128"/>
              </a:rPr>
              <a:t>(0-4</a:t>
            </a:r>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点</a:t>
            </a:r>
            <a:r>
              <a:rPr lang="en-US" altLang="ja-JP" sz="2000" b="1" dirty="0">
                <a:latin typeface="Trebuchet MS" panose="020B0603020202020204" pitchFamily="34" charset="0"/>
                <a:ea typeface="Meiryo UI" panose="020B0604030504040204" pitchFamily="50" charset="-128"/>
                <a:cs typeface="Meiryo UI" panose="020B0604030504040204" pitchFamily="50" charset="-128"/>
              </a:rPr>
              <a:t>)</a:t>
            </a:r>
          </a:p>
        </p:txBody>
      </p:sp>
      <p:sp>
        <p:nvSpPr>
          <p:cNvPr id="8200" name="Text Box 8"/>
          <p:cNvSpPr txBox="1">
            <a:spLocks noChangeArrowheads="1"/>
          </p:cNvSpPr>
          <p:nvPr/>
        </p:nvSpPr>
        <p:spPr bwMode="auto">
          <a:xfrm>
            <a:off x="3327512" y="2678740"/>
            <a:ext cx="1216025" cy="2308324"/>
          </a:xfrm>
          <a:prstGeom prst="rect">
            <a:avLst/>
          </a:prstGeom>
          <a:noFill/>
          <a:ln w="9525">
            <a:noFill/>
            <a:miter lim="800000"/>
            <a:headEnd/>
            <a:tailEnd/>
          </a:ln>
        </p:spPr>
        <p:txBody>
          <a:bodyPr>
            <a:spAutoFit/>
          </a:bodyPr>
          <a:lstStyle/>
          <a:p>
            <a:r>
              <a:rPr lang="ja-JP" altLang="en-US" sz="2400" b="1" dirty="0" smtClean="0">
                <a:solidFill>
                  <a:schemeClr val="accent4"/>
                </a:solidFill>
                <a:latin typeface="Trebuchet MS" panose="020B0603020202020204" pitchFamily="34" charset="0"/>
                <a:ea typeface="Meiryo UI" panose="020B0604030504040204" pitchFamily="50" charset="-128"/>
                <a:cs typeface="Meiryo UI" panose="020B0604030504040204" pitchFamily="50" charset="-128"/>
              </a:rPr>
              <a:t> </a:t>
            </a:r>
            <a:r>
              <a:rPr lang="en-US" altLang="ja-JP" sz="2400" b="1" dirty="0" smtClean="0">
                <a:solidFill>
                  <a:schemeClr val="accent4"/>
                </a:solidFill>
                <a:latin typeface="Trebuchet MS" panose="020B0603020202020204" pitchFamily="34" charset="0"/>
                <a:ea typeface="Meiryo UI" panose="020B0604030504040204" pitchFamily="50" charset="-128"/>
                <a:cs typeface="Meiryo UI" panose="020B0604030504040204" pitchFamily="50" charset="-128"/>
              </a:rPr>
              <a:t>80</a:t>
            </a:r>
            <a:r>
              <a:rPr lang="en-US" altLang="ja-JP" sz="2400" b="1" dirty="0">
                <a:solidFill>
                  <a:schemeClr val="accent4"/>
                </a:solidFill>
                <a:latin typeface="Trebuchet MS" panose="020B0603020202020204" pitchFamily="34" charset="0"/>
                <a:ea typeface="Meiryo UI" panose="020B0604030504040204" pitchFamily="50" charset="-128"/>
                <a:cs typeface="Meiryo UI" panose="020B0604030504040204" pitchFamily="50" charset="-128"/>
              </a:rPr>
              <a:t>%</a:t>
            </a:r>
          </a:p>
          <a:p>
            <a:endParaRPr lang="en-US" altLang="ja-JP" sz="2000" b="1" dirty="0">
              <a:latin typeface="Trebuchet MS" panose="020B0603020202020204" pitchFamily="34" charset="0"/>
              <a:ea typeface="Meiryo UI" panose="020B0604030504040204" pitchFamily="50" charset="-128"/>
              <a:cs typeface="Meiryo UI" panose="020B0604030504040204" pitchFamily="50" charset="-128"/>
            </a:endParaRPr>
          </a:p>
          <a:p>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rPr>
              <a:t>3.2 </a:t>
            </a:r>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a:t>
            </a:r>
            <a:endPar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endParaRPr>
          </a:p>
          <a:p>
            <a:r>
              <a:rPr lang="ja-JP" altLang="en-US" sz="1200" b="1" dirty="0">
                <a:latin typeface="Trebuchet MS" panose="020B0603020202020204" pitchFamily="34" charset="0"/>
                <a:ea typeface="Meiryo UI" panose="020B0604030504040204" pitchFamily="50" charset="-128"/>
                <a:cs typeface="Meiryo UI" panose="020B0604030504040204" pitchFamily="50" charset="-128"/>
              </a:rPr>
              <a:t> </a:t>
            </a:r>
            <a:r>
              <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rPr>
              <a:t>(</a:t>
            </a:r>
            <a:r>
              <a:rPr lang="en-US" altLang="ja-JP" sz="2400" b="1" dirty="0">
                <a:latin typeface="Trebuchet MS" panose="020B0603020202020204" pitchFamily="34" charset="0"/>
                <a:ea typeface="Meiryo UI" panose="020B0604030504040204" pitchFamily="50" charset="-128"/>
                <a:cs typeface="Meiryo UI" panose="020B0604030504040204" pitchFamily="50" charset="-128"/>
              </a:rPr>
              <a:t>1.1)</a:t>
            </a:r>
          </a:p>
          <a:p>
            <a:endParaRPr lang="en-US" altLang="ja-JP" sz="2400" b="1" dirty="0">
              <a:latin typeface="Trebuchet MS" panose="020B0603020202020204" pitchFamily="34" charset="0"/>
              <a:ea typeface="Meiryo UI" panose="020B0604030504040204" pitchFamily="50" charset="-128"/>
              <a:cs typeface="Meiryo UI" panose="020B0604030504040204" pitchFamily="50" charset="-128"/>
            </a:endParaRPr>
          </a:p>
          <a:p>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妄想</a:t>
            </a:r>
            <a:endParaRPr lang="ja-JP" altLang="en-US" sz="2400" b="1" dirty="0">
              <a:latin typeface="Trebuchet MS" panose="020B0603020202020204" pitchFamily="34" charset="0"/>
              <a:ea typeface="Meiryo UI" panose="020B0604030504040204" pitchFamily="50" charset="-128"/>
              <a:cs typeface="Meiryo UI" panose="020B0604030504040204" pitchFamily="50" charset="-128"/>
            </a:endParaRPr>
          </a:p>
        </p:txBody>
      </p:sp>
      <p:sp>
        <p:nvSpPr>
          <p:cNvPr id="8201" name="Text Box 9"/>
          <p:cNvSpPr txBox="1">
            <a:spLocks noChangeArrowheads="1"/>
          </p:cNvSpPr>
          <p:nvPr/>
        </p:nvSpPr>
        <p:spPr bwMode="auto">
          <a:xfrm>
            <a:off x="4955444" y="1655886"/>
            <a:ext cx="1321195" cy="707886"/>
          </a:xfrm>
          <a:prstGeom prst="rect">
            <a:avLst/>
          </a:prstGeom>
          <a:noFill/>
          <a:ln w="9525">
            <a:noFill/>
            <a:miter lim="800000"/>
            <a:headEnd/>
            <a:tailEnd/>
          </a:ln>
        </p:spPr>
        <p:txBody>
          <a:bodyPr wrap="none">
            <a:spAutoFit/>
          </a:bodyPr>
          <a:lstStyle/>
          <a:p>
            <a:pPr algn="ctr"/>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家族</a:t>
            </a:r>
          </a:p>
          <a:p>
            <a:pPr algn="ctr"/>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a:t>
            </a:r>
            <a:r>
              <a:rPr lang="en-US" altLang="ja-JP" sz="2000" b="1" dirty="0">
                <a:latin typeface="Trebuchet MS" panose="020B0603020202020204" pitchFamily="34" charset="0"/>
                <a:ea typeface="Meiryo UI" panose="020B0604030504040204" pitchFamily="50" charset="-128"/>
                <a:cs typeface="Meiryo UI" panose="020B0604030504040204" pitchFamily="50" charset="-128"/>
              </a:rPr>
              <a:t>N=75</a:t>
            </a:r>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a:t>
            </a:r>
          </a:p>
        </p:txBody>
      </p:sp>
      <p:sp>
        <p:nvSpPr>
          <p:cNvPr id="8202" name="Text Box 10"/>
          <p:cNvSpPr txBox="1">
            <a:spLocks noChangeArrowheads="1"/>
          </p:cNvSpPr>
          <p:nvPr/>
        </p:nvSpPr>
        <p:spPr bwMode="auto">
          <a:xfrm>
            <a:off x="5094242" y="2678740"/>
            <a:ext cx="1254532" cy="2308324"/>
          </a:xfrm>
          <a:prstGeom prst="rect">
            <a:avLst/>
          </a:prstGeom>
          <a:noFill/>
          <a:ln w="9525">
            <a:noFill/>
            <a:miter lim="800000"/>
            <a:headEnd/>
            <a:tailEnd/>
          </a:ln>
        </p:spPr>
        <p:txBody>
          <a:bodyPr wrap="square">
            <a:spAutoFit/>
          </a:bodyPr>
          <a:lstStyle/>
          <a:p>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rPr>
              <a:t>76</a:t>
            </a:r>
            <a:r>
              <a:rPr lang="en-US" altLang="ja-JP" sz="2400" b="1" dirty="0">
                <a:latin typeface="Trebuchet MS" panose="020B0603020202020204" pitchFamily="34" charset="0"/>
                <a:ea typeface="Meiryo UI" panose="020B0604030504040204" pitchFamily="50" charset="-128"/>
                <a:cs typeface="Meiryo UI" panose="020B0604030504040204" pitchFamily="50" charset="-128"/>
              </a:rPr>
              <a:t>%</a:t>
            </a:r>
          </a:p>
          <a:p>
            <a:endParaRPr lang="en-US" altLang="ja-JP" sz="2000" b="1" dirty="0">
              <a:latin typeface="Trebuchet MS" panose="020B0603020202020204" pitchFamily="34" charset="0"/>
              <a:ea typeface="Meiryo UI" panose="020B0604030504040204" pitchFamily="50" charset="-128"/>
              <a:cs typeface="Meiryo UI" panose="020B0604030504040204" pitchFamily="50" charset="-128"/>
            </a:endParaRPr>
          </a:p>
          <a:p>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rPr>
              <a:t>3.8 </a:t>
            </a:r>
            <a:r>
              <a:rPr lang="en-US" altLang="ja-JP" sz="2400" b="1" dirty="0">
                <a:latin typeface="Trebuchet MS" panose="020B0603020202020204" pitchFamily="34" charset="0"/>
                <a:ea typeface="Meiryo UI" panose="020B0604030504040204" pitchFamily="50" charset="-128"/>
                <a:cs typeface="Meiryo UI" panose="020B0604030504040204" pitchFamily="50" charset="-128"/>
              </a:rPr>
              <a:t>(0.5)*</a:t>
            </a:r>
          </a:p>
          <a:p>
            <a:endParaRPr lang="en-US" altLang="ja-JP" sz="2400" b="1" dirty="0">
              <a:latin typeface="Trebuchet MS" panose="020B0603020202020204" pitchFamily="34" charset="0"/>
              <a:ea typeface="Meiryo UI" panose="020B0604030504040204" pitchFamily="50" charset="-128"/>
              <a:cs typeface="Meiryo UI" panose="020B0604030504040204" pitchFamily="50" charset="-128"/>
            </a:endParaRPr>
          </a:p>
          <a:p>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rPr>
              <a:t>PS</a:t>
            </a:r>
            <a:endParaRPr lang="en-US" altLang="ja-JP" sz="2400" b="1" dirty="0">
              <a:latin typeface="Trebuchet MS" panose="020B0603020202020204" pitchFamily="34" charset="0"/>
              <a:ea typeface="Meiryo UI" panose="020B0604030504040204" pitchFamily="50" charset="-128"/>
              <a:cs typeface="Meiryo UI" panose="020B0604030504040204" pitchFamily="50" charset="-128"/>
            </a:endParaRPr>
          </a:p>
        </p:txBody>
      </p:sp>
      <p:sp>
        <p:nvSpPr>
          <p:cNvPr id="8203" name="Text Box 11"/>
          <p:cNvSpPr txBox="1">
            <a:spLocks noChangeArrowheads="1"/>
          </p:cNvSpPr>
          <p:nvPr/>
        </p:nvSpPr>
        <p:spPr bwMode="auto">
          <a:xfrm>
            <a:off x="6691484" y="1655886"/>
            <a:ext cx="1471878" cy="707886"/>
          </a:xfrm>
          <a:prstGeom prst="rect">
            <a:avLst/>
          </a:prstGeom>
          <a:noFill/>
          <a:ln w="9525">
            <a:noFill/>
            <a:miter lim="800000"/>
            <a:headEnd/>
            <a:tailEnd/>
          </a:ln>
        </p:spPr>
        <p:txBody>
          <a:bodyPr wrap="none">
            <a:spAutoFit/>
          </a:bodyPr>
          <a:lstStyle/>
          <a:p>
            <a:pPr algn="ctr"/>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看護師</a:t>
            </a:r>
          </a:p>
          <a:p>
            <a:pPr algn="ctr"/>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a:t>
            </a:r>
            <a:r>
              <a:rPr lang="en-US" altLang="ja-JP" sz="2000" b="1" dirty="0">
                <a:latin typeface="Trebuchet MS" panose="020B0603020202020204" pitchFamily="34" charset="0"/>
                <a:ea typeface="Meiryo UI" panose="020B0604030504040204" pitchFamily="50" charset="-128"/>
                <a:cs typeface="Meiryo UI" panose="020B0604030504040204" pitchFamily="50" charset="-128"/>
              </a:rPr>
              <a:t>N=101</a:t>
            </a:r>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a:t>
            </a:r>
          </a:p>
        </p:txBody>
      </p:sp>
      <p:sp>
        <p:nvSpPr>
          <p:cNvPr id="8204" name="Text Box 12"/>
          <p:cNvSpPr txBox="1">
            <a:spLocks noChangeArrowheads="1"/>
          </p:cNvSpPr>
          <p:nvPr/>
        </p:nvSpPr>
        <p:spPr bwMode="auto">
          <a:xfrm>
            <a:off x="6670320" y="2678740"/>
            <a:ext cx="2109787" cy="2431435"/>
          </a:xfrm>
          <a:prstGeom prst="rect">
            <a:avLst/>
          </a:prstGeom>
          <a:noFill/>
          <a:ln w="9525">
            <a:noFill/>
            <a:miter lim="800000"/>
            <a:headEnd/>
            <a:tailEnd/>
          </a:ln>
        </p:spPr>
        <p:txBody>
          <a:bodyPr>
            <a:spAutoFit/>
          </a:bodyPr>
          <a:lstStyle/>
          <a:p>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rPr>
              <a:t>73</a:t>
            </a:r>
            <a:r>
              <a:rPr lang="en-US" altLang="ja-JP" sz="2400" b="1" dirty="0">
                <a:latin typeface="Trebuchet MS" panose="020B0603020202020204" pitchFamily="34" charset="0"/>
                <a:ea typeface="Meiryo UI" panose="020B0604030504040204" pitchFamily="50" charset="-128"/>
                <a:cs typeface="Meiryo UI" panose="020B0604030504040204" pitchFamily="50" charset="-128"/>
              </a:rPr>
              <a:t>%</a:t>
            </a:r>
          </a:p>
          <a:p>
            <a:endParaRPr lang="en-US" altLang="ja-JP" sz="2000" b="1" dirty="0">
              <a:latin typeface="Trebuchet MS" panose="020B0603020202020204" pitchFamily="34" charset="0"/>
              <a:ea typeface="Meiryo UI" panose="020B0604030504040204" pitchFamily="50" charset="-128"/>
              <a:cs typeface="Meiryo UI" panose="020B0604030504040204" pitchFamily="50" charset="-128"/>
            </a:endParaRPr>
          </a:p>
          <a:p>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rPr>
              <a:t>3.1</a:t>
            </a:r>
          </a:p>
          <a:p>
            <a:r>
              <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rPr>
              <a:t> </a:t>
            </a:r>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a:t>
            </a:r>
            <a:r>
              <a:rPr lang="en-US" altLang="ja-JP" sz="2400" b="1" dirty="0" smtClean="0">
                <a:latin typeface="Trebuchet MS" panose="020B0603020202020204" pitchFamily="34" charset="0"/>
                <a:ea typeface="Meiryo UI" panose="020B0604030504040204" pitchFamily="50" charset="-128"/>
                <a:cs typeface="Meiryo UI" panose="020B0604030504040204" pitchFamily="50" charset="-128"/>
              </a:rPr>
              <a:t>(</a:t>
            </a:r>
            <a:r>
              <a:rPr lang="en-US" altLang="ja-JP" sz="2400" b="1" dirty="0">
                <a:latin typeface="Trebuchet MS" panose="020B0603020202020204" pitchFamily="34" charset="0"/>
                <a:ea typeface="Meiryo UI" panose="020B0604030504040204" pitchFamily="50" charset="-128"/>
                <a:cs typeface="Meiryo UI" panose="020B0604030504040204" pitchFamily="50" charset="-128"/>
              </a:rPr>
              <a:t>0.8)</a:t>
            </a:r>
          </a:p>
          <a:p>
            <a:endParaRPr lang="en-US" altLang="ja-JP" sz="1600" b="1" dirty="0">
              <a:latin typeface="Trebuchet MS" panose="020B0603020202020204" pitchFamily="34" charset="0"/>
              <a:ea typeface="Meiryo UI" panose="020B0604030504040204" pitchFamily="50" charset="-128"/>
              <a:cs typeface="Meiryo UI" panose="020B0604030504040204" pitchFamily="50" charset="-128"/>
            </a:endParaRPr>
          </a:p>
          <a:p>
            <a:r>
              <a:rPr lang="ja-JP" altLang="en-US" sz="2400" b="1" dirty="0" smtClean="0">
                <a:latin typeface="Trebuchet MS" panose="020B0603020202020204" pitchFamily="34" charset="0"/>
                <a:ea typeface="Meiryo UI" panose="020B0604030504040204" pitchFamily="50" charset="-128"/>
                <a:cs typeface="Meiryo UI" panose="020B0604030504040204" pitchFamily="50" charset="-128"/>
              </a:rPr>
              <a:t>    </a:t>
            </a:r>
            <a:r>
              <a:rPr lang="ja-JP" altLang="en-US" sz="2000" b="1" dirty="0" smtClean="0">
                <a:latin typeface="Trebuchet MS" panose="020B0603020202020204" pitchFamily="34" charset="0"/>
                <a:ea typeface="Meiryo UI" panose="020B0604030504040204" pitchFamily="50" charset="-128"/>
                <a:cs typeface="Meiryo UI" panose="020B0604030504040204" pitchFamily="50" charset="-128"/>
              </a:rPr>
              <a:t>幻覚</a:t>
            </a:r>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a:t>
            </a:r>
          </a:p>
          <a:p>
            <a:r>
              <a:rPr lang="ja-JP" altLang="en-US" sz="2000" b="1" dirty="0" smtClean="0">
                <a:latin typeface="Trebuchet MS" panose="020B0603020202020204" pitchFamily="34" charset="0"/>
                <a:ea typeface="Meiryo UI" panose="020B0604030504040204" pitchFamily="50" charset="-128"/>
                <a:cs typeface="Meiryo UI" panose="020B0604030504040204" pitchFamily="50" charset="-128"/>
              </a:rPr>
              <a:t>せん</a:t>
            </a:r>
            <a:r>
              <a:rPr lang="ja-JP" altLang="en-US" sz="2000" b="1" dirty="0">
                <a:latin typeface="Trebuchet MS" panose="020B0603020202020204" pitchFamily="34" charset="0"/>
                <a:ea typeface="Meiryo UI" panose="020B0604030504040204" pitchFamily="50" charset="-128"/>
                <a:cs typeface="Meiryo UI" panose="020B0604030504040204" pitchFamily="50" charset="-128"/>
              </a:rPr>
              <a:t>妄重症度</a:t>
            </a:r>
          </a:p>
        </p:txBody>
      </p:sp>
      <p:sp>
        <p:nvSpPr>
          <p:cNvPr id="8205" name="Line 13"/>
          <p:cNvSpPr>
            <a:spLocks noChangeShapeType="1"/>
          </p:cNvSpPr>
          <p:nvPr/>
        </p:nvSpPr>
        <p:spPr bwMode="auto">
          <a:xfrm flipV="1">
            <a:off x="558165" y="1539058"/>
            <a:ext cx="8032750" cy="0"/>
          </a:xfrm>
          <a:prstGeom prst="line">
            <a:avLst/>
          </a:prstGeom>
          <a:noFill/>
          <a:ln w="38100">
            <a:solidFill>
              <a:schemeClr val="tx1"/>
            </a:solidFill>
            <a:round/>
            <a:headEnd/>
            <a:tailEnd/>
          </a:ln>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8206" name="Line 14"/>
          <p:cNvSpPr>
            <a:spLocks noChangeShapeType="1"/>
          </p:cNvSpPr>
          <p:nvPr/>
        </p:nvSpPr>
        <p:spPr bwMode="auto">
          <a:xfrm flipV="1">
            <a:off x="603250" y="3312297"/>
            <a:ext cx="7937500" cy="0"/>
          </a:xfrm>
          <a:prstGeom prst="line">
            <a:avLst/>
          </a:prstGeom>
          <a:noFill/>
          <a:ln w="12700">
            <a:solidFill>
              <a:schemeClr val="tx1"/>
            </a:solidFill>
            <a:round/>
            <a:headEnd/>
            <a:tailEnd/>
          </a:ln>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8207" name="Line 15"/>
          <p:cNvSpPr>
            <a:spLocks noChangeShapeType="1"/>
          </p:cNvSpPr>
          <p:nvPr/>
        </p:nvSpPr>
        <p:spPr bwMode="auto">
          <a:xfrm>
            <a:off x="621665" y="3350352"/>
            <a:ext cx="7874000" cy="0"/>
          </a:xfrm>
          <a:prstGeom prst="line">
            <a:avLst/>
          </a:prstGeom>
          <a:noFill/>
          <a:ln w="12700">
            <a:solidFill>
              <a:schemeClr val="tx1"/>
            </a:solidFill>
            <a:prstDash val="dash"/>
            <a:round/>
            <a:headEnd/>
            <a:tailEnd/>
          </a:ln>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8208" name="Rectangle 16"/>
          <p:cNvSpPr>
            <a:spLocks noChangeArrowheads="1"/>
          </p:cNvSpPr>
          <p:nvPr/>
        </p:nvSpPr>
        <p:spPr bwMode="auto">
          <a:xfrm>
            <a:off x="999490" y="3494950"/>
            <a:ext cx="1770036" cy="461665"/>
          </a:xfrm>
          <a:prstGeom prst="rect">
            <a:avLst/>
          </a:prstGeom>
          <a:noFill/>
          <a:ln w="9525">
            <a:noFill/>
            <a:miter lim="800000"/>
            <a:headEnd/>
            <a:tailEnd/>
          </a:ln>
        </p:spPr>
        <p:txBody>
          <a:bodyPr wrap="none">
            <a:spAutoFit/>
          </a:bodyPr>
          <a:lstStyle/>
          <a:p>
            <a:r>
              <a:rPr lang="ja-JP" altLang="en-US" sz="2400" b="1">
                <a:latin typeface="Trebuchet MS" panose="020B0603020202020204" pitchFamily="34" charset="0"/>
                <a:ea typeface="Meiryo UI" panose="020B0604030504040204" pitchFamily="50" charset="-128"/>
                <a:cs typeface="Meiryo UI" panose="020B0604030504040204" pitchFamily="50" charset="-128"/>
              </a:rPr>
              <a:t>平均（</a:t>
            </a:r>
            <a:r>
              <a:rPr lang="en-US" altLang="ja-JP" sz="2400" b="1">
                <a:latin typeface="Trebuchet MS" panose="020B0603020202020204" pitchFamily="34" charset="0"/>
                <a:ea typeface="Meiryo UI" panose="020B0604030504040204" pitchFamily="50" charset="-128"/>
                <a:cs typeface="Meiryo UI" panose="020B0604030504040204" pitchFamily="50" charset="-128"/>
              </a:rPr>
              <a:t>SD</a:t>
            </a:r>
            <a:r>
              <a:rPr lang="ja-JP" altLang="en-US" sz="2400" b="1">
                <a:latin typeface="Trebuchet MS" panose="020B0603020202020204" pitchFamily="34" charset="0"/>
                <a:ea typeface="Meiryo UI" panose="020B0604030504040204" pitchFamily="50" charset="-128"/>
                <a:cs typeface="Meiryo UI" panose="020B0604030504040204" pitchFamily="50" charset="-128"/>
              </a:rPr>
              <a:t>）</a:t>
            </a:r>
          </a:p>
        </p:txBody>
      </p:sp>
      <p:sp>
        <p:nvSpPr>
          <p:cNvPr id="8209" name="Rectangle 17"/>
          <p:cNvSpPr>
            <a:spLocks noChangeArrowheads="1"/>
          </p:cNvSpPr>
          <p:nvPr/>
        </p:nvSpPr>
        <p:spPr bwMode="auto">
          <a:xfrm>
            <a:off x="307480" y="4977617"/>
            <a:ext cx="2676374" cy="338554"/>
          </a:xfrm>
          <a:prstGeom prst="rect">
            <a:avLst/>
          </a:prstGeom>
          <a:noFill/>
          <a:ln w="9525">
            <a:noFill/>
            <a:miter lim="800000"/>
            <a:headEnd/>
            <a:tailEnd/>
          </a:ln>
        </p:spPr>
        <p:txBody>
          <a:bodyPr wrap="none">
            <a:spAutoFit/>
          </a:bodyPr>
          <a:lstStyle/>
          <a:p>
            <a:pPr defTabSz="762000"/>
            <a:r>
              <a:rPr lang="en-US" altLang="ja-JP" sz="1600" b="1" dirty="0">
                <a:solidFill>
                  <a:schemeClr val="tx1">
                    <a:lumMod val="65000"/>
                    <a:lumOff val="35000"/>
                  </a:schemeClr>
                </a:solidFill>
                <a:latin typeface="Trebuchet MS" panose="020B0603020202020204" pitchFamily="34" charset="0"/>
                <a:ea typeface="Meiryo UI" panose="020B0604030504040204" pitchFamily="50" charset="-128"/>
                <a:cs typeface="Meiryo UI" panose="020B0604030504040204" pitchFamily="50" charset="-128"/>
              </a:rPr>
              <a:t>*P&lt;.001 (one-way ANOVA)</a:t>
            </a:r>
          </a:p>
        </p:txBody>
      </p:sp>
      <p:sp>
        <p:nvSpPr>
          <p:cNvPr id="8210" name="Line 18"/>
          <p:cNvSpPr>
            <a:spLocks noChangeShapeType="1"/>
          </p:cNvSpPr>
          <p:nvPr/>
        </p:nvSpPr>
        <p:spPr bwMode="auto">
          <a:xfrm>
            <a:off x="558165" y="4268925"/>
            <a:ext cx="7874000" cy="0"/>
          </a:xfrm>
          <a:prstGeom prst="line">
            <a:avLst/>
          </a:prstGeom>
          <a:noFill/>
          <a:ln w="12700">
            <a:solidFill>
              <a:schemeClr val="tx1"/>
            </a:solidFill>
            <a:round/>
            <a:headEnd/>
            <a:tailEnd/>
          </a:ln>
        </p:spPr>
        <p:txBody>
          <a:bodyPr wrap="none" anchor="ctr"/>
          <a:lstStyle/>
          <a:p>
            <a:endParaRPr lang="ja-JP" altLang="en-US" b="1">
              <a:latin typeface="Meiryo UI" panose="020B0604030504040204" pitchFamily="50" charset="-128"/>
              <a:ea typeface="Meiryo UI" panose="020B0604030504040204" pitchFamily="50" charset="-128"/>
              <a:cs typeface="Meiryo UI" panose="020B0604030504040204" pitchFamily="50" charset="-128"/>
            </a:endParaRPr>
          </a:p>
        </p:txBody>
      </p:sp>
      <p:sp>
        <p:nvSpPr>
          <p:cNvPr id="8211" name="Rectangle 19"/>
          <p:cNvSpPr>
            <a:spLocks noChangeArrowheads="1"/>
          </p:cNvSpPr>
          <p:nvPr/>
        </p:nvSpPr>
        <p:spPr bwMode="auto">
          <a:xfrm>
            <a:off x="909003" y="4461557"/>
            <a:ext cx="1415772" cy="461665"/>
          </a:xfrm>
          <a:prstGeom prst="rect">
            <a:avLst/>
          </a:prstGeom>
          <a:noFill/>
          <a:ln w="9525">
            <a:noFill/>
            <a:miter lim="800000"/>
            <a:headEnd/>
            <a:tailEnd/>
          </a:ln>
        </p:spPr>
        <p:txBody>
          <a:bodyPr wrap="none">
            <a:spAutoFit/>
          </a:bodyPr>
          <a:lstStyle/>
          <a:p>
            <a:r>
              <a:rPr lang="ja-JP" altLang="en-US" sz="2400" b="1" dirty="0">
                <a:latin typeface="Meiryo UI" panose="020B0604030504040204" pitchFamily="50" charset="-128"/>
                <a:ea typeface="Meiryo UI" panose="020B0604030504040204" pitchFamily="50" charset="-128"/>
                <a:cs typeface="Meiryo UI" panose="020B0604030504040204" pitchFamily="50" charset="-128"/>
              </a:rPr>
              <a:t>予測因子</a:t>
            </a:r>
          </a:p>
        </p:txBody>
      </p:sp>
      <p:sp>
        <p:nvSpPr>
          <p:cNvPr id="8212" name="Rectangle 20"/>
          <p:cNvSpPr>
            <a:spLocks noChangeArrowheads="1"/>
          </p:cNvSpPr>
          <p:nvPr/>
        </p:nvSpPr>
        <p:spPr bwMode="auto">
          <a:xfrm>
            <a:off x="2483287" y="204063"/>
            <a:ext cx="4177426" cy="492443"/>
          </a:xfrm>
          <a:prstGeom prst="rect">
            <a:avLst/>
          </a:prstGeom>
          <a:noFill/>
          <a:ln w="9525">
            <a:noFill/>
            <a:miter lim="800000"/>
            <a:headEnd/>
            <a:tailEnd/>
          </a:ln>
        </p:spPr>
        <p:txBody>
          <a:bodyPr wrap="none" lIns="0" tIns="0" rIns="0" bIns="0">
            <a:spAutoFit/>
          </a:bodyPr>
          <a:lstStyle/>
          <a:p>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せん妄体験は苦痛である</a:t>
            </a:r>
          </a:p>
        </p:txBody>
      </p:sp>
      <p:sp>
        <p:nvSpPr>
          <p:cNvPr id="21" name="Rectangle 3"/>
          <p:cNvSpPr>
            <a:spLocks noChangeArrowheads="1"/>
          </p:cNvSpPr>
          <p:nvPr/>
        </p:nvSpPr>
        <p:spPr bwMode="auto">
          <a:xfrm>
            <a:off x="301625" y="63738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301625" y="5500837"/>
            <a:ext cx="8733193" cy="1227509"/>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r>
              <a:rPr kumimoji="1" lang="ja-JP" altLang="en-US" b="1" dirty="0" smtClean="0"/>
              <a:t>こんな場面を見たことはありませんか・・・？！</a:t>
            </a:r>
            <a:endParaRPr kumimoji="1" lang="en-US" altLang="ja-JP" b="1" dirty="0" smtClean="0"/>
          </a:p>
          <a:p>
            <a:r>
              <a:rPr lang="ja-JP" altLang="en-US" b="1" dirty="0"/>
              <a:t>受け持ち看護師</a:t>
            </a:r>
            <a:r>
              <a:rPr lang="ja-JP" altLang="en-US" b="1" dirty="0" smtClean="0"/>
              <a:t>や主任・師長が家族に対して「夜中の徘徊や処置をしようとしても暴れたりして、治療にならない」「ほかの患者さんに迷惑」「このままこの状態が続くなら入院継続は困難」⇒医療者（看護師の）の能力不足の転嫁</a:t>
            </a:r>
            <a:r>
              <a:rPr lang="en-US" altLang="ja-JP" b="1" dirty="0" smtClean="0"/>
              <a:t>【</a:t>
            </a:r>
            <a:r>
              <a:rPr lang="ja-JP" altLang="en-US" b="1" dirty="0" smtClean="0"/>
              <a:t>能力不足を露呈してる様なもの</a:t>
            </a:r>
            <a:r>
              <a:rPr lang="en-US" altLang="ja-JP" b="1" dirty="0" smtClean="0"/>
              <a:t>】</a:t>
            </a:r>
            <a:endParaRPr kumimoji="1" lang="ja-JP" alt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11138"/>
            <a:ext cx="8229600" cy="706437"/>
          </a:xfrm>
        </p:spPr>
        <p:txBody>
          <a:bodyPr>
            <a:normAutofit/>
          </a:bodyPr>
          <a:lstStyle/>
          <a:p>
            <a:pPr eaLnBrk="1" hangingPunct="1"/>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せん妄とは</a:t>
            </a:r>
          </a:p>
        </p:txBody>
      </p:sp>
      <p:sp>
        <p:nvSpPr>
          <p:cNvPr id="12291" name="Rectangle 3"/>
          <p:cNvSpPr>
            <a:spLocks noGrp="1" noChangeArrowheads="1"/>
          </p:cNvSpPr>
          <p:nvPr>
            <p:ph idx="1"/>
          </p:nvPr>
        </p:nvSpPr>
        <p:spPr>
          <a:xfrm>
            <a:off x="589755" y="1009748"/>
            <a:ext cx="7993063" cy="3494087"/>
          </a:xfrm>
        </p:spPr>
        <p:txBody>
          <a:bodyPr>
            <a:normAutofit lnSpcReduction="10000"/>
          </a:bodyPr>
          <a:lstStyle/>
          <a:p>
            <a:pPr eaLnBrk="1" hangingPunct="1">
              <a:lnSpc>
                <a:spcPct val="90000"/>
              </a:lnSpc>
              <a:spcBef>
                <a:spcPct val="50000"/>
              </a:spcBef>
            </a:pP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中枢神経系の脆弱性</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があるところに、</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身体的・環境的な負荷</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が加わり、</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脳が機能的な破綻をきたした状態</a:t>
            </a:r>
            <a:endParaRPr lang="en-US" altLang="ja-JP"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ct val="90000"/>
              </a:lnSpc>
              <a:spcBef>
                <a:spcPct val="50000"/>
              </a:spcBef>
            </a:pP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注意と認知の障害：　意識障害</a:t>
            </a:r>
          </a:p>
          <a:p>
            <a:pPr eaLnBrk="1" hangingPunct="1">
              <a:lnSpc>
                <a:spcPct val="90000"/>
              </a:lnSpc>
              <a:spcBef>
                <a:spcPct val="50000"/>
              </a:spcBef>
            </a:pP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①精神運動活動の変化</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と②</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睡眠覚醒リズムの障害</a:t>
            </a: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を伴う</a:t>
            </a:r>
            <a:endParaRPr lang="en-US" altLang="ja-JP" sz="2600" b="1"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ct val="90000"/>
              </a:lnSpc>
              <a:spcBef>
                <a:spcPct val="50000"/>
              </a:spcBef>
            </a:pP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急性に発症、一時的・可逆的な障害</a:t>
            </a:r>
          </a:p>
          <a:p>
            <a:pPr eaLnBrk="1" hangingPunct="1">
              <a:lnSpc>
                <a:spcPct val="90000"/>
              </a:lnSpc>
              <a:spcBef>
                <a:spcPct val="50000"/>
              </a:spcBef>
            </a:pPr>
            <a:r>
              <a:rPr lang="ja-JP" altLang="en-US" sz="2600" b="1" dirty="0" smtClean="0">
                <a:latin typeface="Meiryo UI" panose="020B0604030504040204" pitchFamily="50" charset="-128"/>
                <a:ea typeface="Meiryo UI" panose="020B0604030504040204" pitchFamily="50" charset="-128"/>
                <a:cs typeface="Meiryo UI" panose="020B0604030504040204" pitchFamily="50" charset="-128"/>
              </a:rPr>
              <a:t>一般的にみられるにもかかわらず、</a:t>
            </a:r>
            <a:r>
              <a:rPr lang="en-US" altLang="ja-JP" sz="2600" b="1" dirty="0" smtClean="0">
                <a:solidFill>
                  <a:srgbClr val="FF0000"/>
                </a:solidFill>
                <a:latin typeface="Trebuchet MS" panose="020B0603020202020204" pitchFamily="34" charset="0"/>
                <a:ea typeface="Meiryo UI" panose="020B0604030504040204" pitchFamily="50" charset="-128"/>
                <a:cs typeface="Meiryo UI" panose="020B0604030504040204" pitchFamily="50" charset="-128"/>
              </a:rPr>
              <a:t>30-60</a:t>
            </a:r>
            <a:r>
              <a:rPr lang="ja-JP" altLang="en-US" sz="2600" b="1" dirty="0" smtClean="0">
                <a:solidFill>
                  <a:srgbClr val="FF0000"/>
                </a:solidFill>
                <a:latin typeface="Trebuchet MS" panose="020B0603020202020204" pitchFamily="34" charset="0"/>
                <a:ea typeface="Meiryo UI" panose="020B0604030504040204" pitchFamily="50" charset="-128"/>
                <a:cs typeface="Meiryo UI" panose="020B0604030504040204" pitchFamily="50" charset="-128"/>
              </a:rPr>
              <a:t>％</a:t>
            </a:r>
            <a:r>
              <a:rPr lang="ja-JP" altLang="en-US" sz="26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が見過ごされたり、不適切な治療を受けている</a:t>
            </a:r>
          </a:p>
        </p:txBody>
      </p:sp>
      <p:sp>
        <p:nvSpPr>
          <p:cNvPr id="4" name="Rectangle 3"/>
          <p:cNvSpPr>
            <a:spLocks noChangeArrowheads="1"/>
          </p:cNvSpPr>
          <p:nvPr/>
        </p:nvSpPr>
        <p:spPr bwMode="auto">
          <a:xfrm>
            <a:off x="301625" y="89151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 name="角丸四角形 1"/>
          <p:cNvSpPr/>
          <p:nvPr/>
        </p:nvSpPr>
        <p:spPr>
          <a:xfrm>
            <a:off x="655093" y="5104262"/>
            <a:ext cx="7983940" cy="152854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800" dirty="0" smtClean="0"/>
              <a:t>「</a:t>
            </a:r>
            <a:r>
              <a:rPr kumimoji="1" lang="ja-JP" altLang="en-US" sz="4000" b="1" dirty="0" smtClean="0">
                <a:solidFill>
                  <a:srgbClr val="FF0000"/>
                </a:solidFill>
              </a:rPr>
              <a:t>身体拘束</a:t>
            </a:r>
            <a:r>
              <a:rPr kumimoji="1" lang="ja-JP" altLang="en-US" sz="2800" dirty="0" smtClean="0"/>
              <a:t>や</a:t>
            </a:r>
            <a:r>
              <a:rPr kumimoji="1" lang="ja-JP" altLang="en-US" sz="4000" b="1" dirty="0" smtClean="0">
                <a:solidFill>
                  <a:srgbClr val="FF0000"/>
                </a:solidFill>
              </a:rPr>
              <a:t>ドラックロック</a:t>
            </a:r>
            <a:r>
              <a:rPr kumimoji="1" lang="ja-JP" altLang="en-US" sz="2800" dirty="0" smtClean="0"/>
              <a:t>でその場しのぎで対処」</a:t>
            </a:r>
            <a:endParaRPr kumimoji="1" lang="en-US" altLang="ja-JP" sz="2800" dirty="0" smtClean="0"/>
          </a:p>
          <a:p>
            <a:pPr algn="ctr"/>
            <a:r>
              <a:rPr lang="ja-JP" altLang="en-US" sz="2800" dirty="0"/>
              <a:t>となってしまって</a:t>
            </a:r>
            <a:r>
              <a:rPr lang="ja-JP" altLang="en-US" sz="2800" dirty="0" smtClean="0"/>
              <a:t>いるのが現状である。</a:t>
            </a:r>
            <a:endParaRPr kumimoji="1" lang="ja-JP" altLang="en-US" sz="2800" dirty="0"/>
          </a:p>
        </p:txBody>
      </p:sp>
      <p:sp>
        <p:nvSpPr>
          <p:cNvPr id="3" name="下矢印 2"/>
          <p:cNvSpPr/>
          <p:nvPr/>
        </p:nvSpPr>
        <p:spPr>
          <a:xfrm>
            <a:off x="3534770" y="4612943"/>
            <a:ext cx="1665027" cy="272956"/>
          </a:xfrm>
          <a:prstGeom prst="downArrow">
            <a:avLst/>
          </a:prstGeom>
        </p:spPr>
        <p:style>
          <a:lnRef idx="0">
            <a:schemeClr val="dk1"/>
          </a:lnRef>
          <a:fillRef idx="3">
            <a:schemeClr val="dk1"/>
          </a:fillRef>
          <a:effectRef idx="3">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15475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95808"/>
            <a:ext cx="8229600" cy="655528"/>
          </a:xfrm>
        </p:spPr>
        <p:txBody>
          <a:bodyPr>
            <a:norm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せん妄の疫学</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471487" y="1820919"/>
            <a:ext cx="8229600" cy="3163186"/>
          </a:xfrm>
        </p:spPr>
        <p:txBody>
          <a:bodyPr/>
          <a:lstStyle/>
          <a:p>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せん妄は頻度が高い</a:t>
            </a:r>
            <a:endParaRPr kumimoji="1"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1">
              <a:spcBef>
                <a:spcPts val="1800"/>
              </a:spcBef>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入院</a:t>
            </a:r>
            <a:r>
              <a:rPr lang="ja-JP" altLang="en-US" b="1" dirty="0">
                <a:latin typeface="Meiryo UI" panose="020B0604030504040204" pitchFamily="50" charset="-128"/>
                <a:ea typeface="Meiryo UI" panose="020B0604030504040204" pitchFamily="50" charset="-128"/>
                <a:cs typeface="Meiryo UI" panose="020B0604030504040204" pitchFamily="50" charset="-128"/>
              </a:rPr>
              <a:t>患者</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の</a:t>
            </a:r>
            <a:r>
              <a:rPr lang="en-US" altLang="ja-JP" b="1" dirty="0" smtClean="0">
                <a:latin typeface="Trebuchet MS" panose="020B0603020202020204" pitchFamily="34" charset="0"/>
                <a:ea typeface="Meiryo UI" panose="020B0604030504040204" pitchFamily="50" charset="-128"/>
                <a:cs typeface="Meiryo UI" panose="020B0604030504040204" pitchFamily="50" charset="-128"/>
              </a:rPr>
              <a:t>20-30%</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に合併する。</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lvl="1" indent="0">
              <a:buNone/>
            </a:pPr>
            <a:r>
              <a:rPr lang="ja-JP" altLang="en-US" b="1" dirty="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医療従事者は誰もが経験する精神症状である</a:t>
            </a:r>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1"/>
            <a:endParaRPr lang="en-US" altLang="ja-JP" b="1" dirty="0" smtClean="0">
              <a:latin typeface="Meiryo UI" panose="020B0604030504040204" pitchFamily="50" charset="-128"/>
              <a:ea typeface="Meiryo UI" panose="020B0604030504040204" pitchFamily="50" charset="-128"/>
              <a:cs typeface="Meiryo UI" panose="020B0604030504040204" pitchFamily="50" charset="-128"/>
            </a:endParaRPr>
          </a:p>
          <a:p>
            <a:pPr lvl="1"/>
            <a:r>
              <a:rPr kumimoji="1" lang="ja-JP" altLang="en-US" b="1" dirty="0">
                <a:latin typeface="Meiryo UI" panose="020B0604030504040204" pitchFamily="50" charset="-128"/>
                <a:ea typeface="Meiryo UI" panose="020B0604030504040204" pitchFamily="50" charset="-128"/>
                <a:cs typeface="Meiryo UI" panose="020B0604030504040204" pitchFamily="50" charset="-128"/>
              </a:rPr>
              <a:t>認知症</a:t>
            </a:r>
            <a:r>
              <a:rPr kumimoji="1" lang="ja-JP" altLang="en-US" b="1" dirty="0" smtClean="0">
                <a:latin typeface="Meiryo UI" panose="020B0604030504040204" pitchFamily="50" charset="-128"/>
                <a:ea typeface="Meiryo UI" panose="020B0604030504040204" pitchFamily="50" charset="-128"/>
                <a:cs typeface="Meiryo UI" panose="020B0604030504040204" pitchFamily="50" charset="-128"/>
              </a:rPr>
              <a:t>をもつ患者では頻度が高まる</a:t>
            </a:r>
            <a:endParaRPr kumimoji="1"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301625" y="891512"/>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340641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1486" y="317316"/>
            <a:ext cx="8229600" cy="588962"/>
          </a:xfrm>
        </p:spPr>
        <p:txBody>
          <a:bodyPr>
            <a:normAutofit/>
          </a:bodyPr>
          <a:lstStyle/>
          <a:p>
            <a:r>
              <a:rPr kumimoji="1"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せん妄の診断基準</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3200" b="1" dirty="0" smtClean="0">
                <a:latin typeface="Trebuchet MS" panose="020B0603020202020204" pitchFamily="34" charset="0"/>
                <a:ea typeface="Meiryo UI" panose="020B0604030504040204" pitchFamily="50" charset="-128"/>
                <a:cs typeface="Meiryo UI" panose="020B0604030504040204" pitchFamily="50" charset="-128"/>
              </a:rPr>
              <a:t>DSM-5</a:t>
            </a:r>
            <a:r>
              <a:rPr kumimoji="1"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3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573485" y="1423924"/>
            <a:ext cx="7808515" cy="4824476"/>
          </a:xfrm>
        </p:spPr>
        <p:txBody>
          <a:bodyPr>
            <a:normAutofit lnSpcReduction="10000"/>
          </a:bodyPr>
          <a:lstStyle/>
          <a:p>
            <a:pPr marL="457200" indent="-457200">
              <a:buAutoNum type="alphaUcPeriod"/>
            </a:pPr>
            <a:r>
              <a:rPr lang="ja-JP" altLang="en-US" sz="20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注意の障害（すなわち、注意の方向づけ、集中、維持、転換する能力の低下）</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および</a:t>
            </a:r>
            <a:r>
              <a:rPr lang="ja-JP" altLang="en-US" sz="20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意識の障害（環境に対する見当識の低下）</a:t>
            </a:r>
            <a:endParaRPr lang="en-US" altLang="ja-JP" sz="20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1200"/>
              </a:spcBef>
              <a:buAutoNum type="alphaUcPeriod"/>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その</a:t>
            </a:r>
            <a:r>
              <a:rPr kumimoji="1" lang="ja-JP" altLang="en-US" sz="2000" b="1" dirty="0">
                <a:latin typeface="Meiryo UI" panose="020B0604030504040204" pitchFamily="50" charset="-128"/>
                <a:ea typeface="Meiryo UI" panose="020B0604030504040204" pitchFamily="50" charset="-128"/>
                <a:cs typeface="Meiryo UI" panose="020B0604030504040204" pitchFamily="50" charset="-128"/>
              </a:rPr>
              <a:t>障害</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は短期間のうちに出現し（</a:t>
            </a:r>
            <a:r>
              <a:rPr kumimoji="1"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通常数時間～数日</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）、もととなる注意および意識水準からの変化を示し、さらに</a:t>
            </a:r>
            <a:r>
              <a:rPr kumimoji="1" lang="en-US" altLang="ja-JP" sz="20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2000" b="1"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日の経過中で重症度が変動する傾向</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がある</a:t>
            </a:r>
            <a:endParaRPr kumimoji="1" lang="en-US" altLang="ja-JP" sz="2000" b="1" dirty="0" smtClean="0">
              <a:solidFill>
                <a:srgbClr val="FFFF00"/>
              </a:solidFill>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1200"/>
              </a:spcBef>
              <a:buAutoNum type="alphaUcPeriod"/>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さらに認知の障害を伴う（例</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記憶欠損、失見当識、言語、視空間認知、知覚）</a:t>
            </a:r>
            <a:endParaRPr lang="en-US" altLang="ja-JP" sz="2000" b="1" dirty="0" smtClean="0">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1200"/>
              </a:spcBef>
              <a:buAutoNum type="alphaUcPeriod"/>
            </a:pP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基準</a:t>
            </a:r>
            <a:r>
              <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A</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および</a:t>
            </a:r>
            <a:r>
              <a:rPr kumimoji="1"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C</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に示す障害</a:t>
            </a:r>
            <a:r>
              <a:rPr kumimoji="1"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は、他の既存の、確定した、または進行中の</a:t>
            </a:r>
            <a:r>
              <a:rPr kumimoji="1"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神経認知障害ではうまく説明されないし、昏睡のような覚醒水準の著しい低下という状況下で起こるものではない</a:t>
            </a:r>
            <a:endParaRPr kumimoji="1" lang="en-US" altLang="ja-JP"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457200" indent="-457200">
              <a:spcBef>
                <a:spcPts val="1200"/>
              </a:spcBef>
              <a:buAutoNum type="alphaUcPeriod"/>
            </a:pP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病歴、身体診察、臨床検査所見から、その障害が</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他</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の医学的疾患、物質中毒</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または</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離脱（すなわち、乱用薬物や医療品によるもの）、または毒物への曝露</a:t>
            </a:r>
            <a:r>
              <a:rPr lang="ja-JP" altLang="en-US" sz="2000" b="1" dirty="0">
                <a:latin typeface="Meiryo UI" panose="020B0604030504040204" pitchFamily="50" charset="-128"/>
                <a:ea typeface="Meiryo UI" panose="020B0604030504040204" pitchFamily="50" charset="-128"/>
                <a:cs typeface="Meiryo UI" panose="020B0604030504040204" pitchFamily="50" charset="-128"/>
              </a:rPr>
              <a:t>また</a:t>
            </a:r>
            <a:r>
              <a:rPr lang="ja-JP" altLang="en-US" sz="2000" b="1" dirty="0" smtClean="0">
                <a:latin typeface="Meiryo UI" panose="020B0604030504040204" pitchFamily="50" charset="-128"/>
                <a:ea typeface="Meiryo UI" panose="020B0604030504040204" pitchFamily="50" charset="-128"/>
                <a:cs typeface="Meiryo UI" panose="020B0604030504040204" pitchFamily="50" charset="-128"/>
              </a:rPr>
              <a:t>は複数の病因による</a:t>
            </a:r>
            <a:r>
              <a:rPr lang="ja-JP" altLang="en-US" sz="2000" b="1"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直接的な生理学的結果により引き起こされたという証拠がある</a:t>
            </a:r>
            <a:endParaRPr kumimoji="1" lang="ja-JP" altLang="en-US" sz="20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Rectangle 3"/>
          <p:cNvSpPr>
            <a:spLocks noChangeArrowheads="1"/>
          </p:cNvSpPr>
          <p:nvPr/>
        </p:nvSpPr>
        <p:spPr bwMode="auto">
          <a:xfrm>
            <a:off x="301624" y="96977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4963899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9"/>
            <a:ext cx="8229600" cy="639762"/>
          </a:xfrm>
        </p:spPr>
        <p:txBody>
          <a:bodyPr>
            <a:normAutofit/>
          </a:bodyPr>
          <a:lstStyle/>
          <a:p>
            <a:pPr eaLnBrk="1" hangingPunct="1"/>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せん妄の評価</a:t>
            </a:r>
          </a:p>
        </p:txBody>
      </p:sp>
      <p:sp>
        <p:nvSpPr>
          <p:cNvPr id="5" name="Rectangle 3"/>
          <p:cNvSpPr>
            <a:spLocks noChangeArrowheads="1"/>
          </p:cNvSpPr>
          <p:nvPr/>
        </p:nvSpPr>
        <p:spPr bwMode="auto">
          <a:xfrm>
            <a:off x="301624" y="969778"/>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7" name="Rectangle 3"/>
          <p:cNvSpPr>
            <a:spLocks noGrp="1" noChangeArrowheads="1"/>
          </p:cNvSpPr>
          <p:nvPr>
            <p:ph idx="1"/>
          </p:nvPr>
        </p:nvSpPr>
        <p:spPr>
          <a:xfrm>
            <a:off x="628919" y="1322171"/>
            <a:ext cx="8242029" cy="506630"/>
          </a:xfrm>
        </p:spPr>
        <p:txBody>
          <a:bodyPr>
            <a:noAutofit/>
          </a:bodyPr>
          <a:lstStyle/>
          <a:p>
            <a:pPr marL="0" indent="0" eaLnBrk="1" hangingPunct="1">
              <a:buNone/>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次ぎ</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場合、せん妄を疑う：医療者は専門を念頭にアセスメント</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eaLnBrk="1" hangingPunct="1">
              <a:buNone/>
            </a:pPr>
            <a:endParaRPr lang="en-US" altLang="ja-JP" sz="2400" b="1" dirty="0">
              <a:latin typeface="Meiryo UI" panose="020B0604030504040204" pitchFamily="50" charset="-128"/>
              <a:ea typeface="Meiryo UI" panose="020B0604030504040204" pitchFamily="50" charset="-128"/>
              <a:cs typeface="Meiryo UI" panose="020B0604030504040204" pitchFamily="50" charset="-128"/>
            </a:endParaRPr>
          </a:p>
          <a:p>
            <a:pPr marL="0" indent="0" eaLnBrk="1" hangingPunct="1">
              <a:buNone/>
            </a:pP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0" indent="0" eaLnBrk="1" hangingPunct="1">
              <a:spcBef>
                <a:spcPts val="1200"/>
              </a:spcBef>
              <a:buNone/>
            </a:pP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997008139"/>
              </p:ext>
            </p:extLst>
          </p:nvPr>
        </p:nvGraphicFramePr>
        <p:xfrm>
          <a:off x="1062692" y="1945464"/>
          <a:ext cx="7466452" cy="3145149"/>
        </p:xfrm>
        <a:graphic>
          <a:graphicData uri="http://schemas.openxmlformats.org/drawingml/2006/table">
            <a:tbl>
              <a:tblPr firstRow="1" bandRow="1">
                <a:tableStyleId>{5C22544A-7EE6-4342-B048-85BDC9FD1C3A}</a:tableStyleId>
              </a:tblPr>
              <a:tblGrid>
                <a:gridCol w="1854762"/>
                <a:gridCol w="5611690"/>
              </a:tblGrid>
              <a:tr h="449307">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本人より</a:t>
                      </a:r>
                      <a:r>
                        <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●ぼんやりする</a:t>
                      </a:r>
                      <a:endPar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r>
              <a:tr h="449307">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●集中できない</a:t>
                      </a:r>
                      <a:endParaRPr lang="en-US" altLang="ja-JP" sz="22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49307">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家族より</a:t>
                      </a:r>
                      <a:r>
                        <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2200" dirty="0" smtClean="0"/>
                    </a:p>
                    <a:p>
                      <a:endParaRPr kumimoji="1" lang="ja-JP" altLang="en-US"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●最近言っていることがおかしい</a:t>
                      </a:r>
                      <a:endParaRPr lang="en-US" altLang="ja-JP" sz="22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r>
              <a:tr h="449307">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●忘れっぽくなっている</a:t>
                      </a:r>
                      <a:endParaRPr lang="en-US" altLang="ja-JP" sz="22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r>
              <a:tr h="449307">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●昼はずっとうとうとしており、夜は眠れていない</a:t>
                      </a:r>
                      <a:endParaRPr kumimoji="1" lang="ja-JP" altLang="en-US"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49307">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看護師より</a:t>
                      </a:r>
                      <a:r>
                        <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200" b="1" dirty="0" smtClean="0">
                        <a:solidFill>
                          <a:srgbClr val="745995"/>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sz="22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●点滴中に点滴台を持たずに歩こうとして危険</a:t>
                      </a:r>
                      <a:endParaRPr lang="en-US" altLang="ja-JP" sz="22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r>
              <a:tr h="449307">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●言っていることのつじつまが合わない</a:t>
                      </a:r>
                      <a:endParaRPr lang="en-US" altLang="ja-JP" sz="2200" b="1"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 name="角丸四角形 1"/>
          <p:cNvSpPr/>
          <p:nvPr/>
        </p:nvSpPr>
        <p:spPr>
          <a:xfrm>
            <a:off x="301624" y="5254388"/>
            <a:ext cx="8569325" cy="124194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3600" dirty="0" smtClean="0"/>
              <a:t>せん妄の中核症状</a:t>
            </a:r>
            <a:endParaRPr kumimoji="1" lang="en-US" altLang="ja-JP" sz="3600" dirty="0" smtClean="0"/>
          </a:p>
          <a:p>
            <a:pPr algn="ctr"/>
            <a:r>
              <a:rPr lang="ja-JP" altLang="en-US" sz="3600" dirty="0" smtClean="0"/>
              <a:t>「注意障害」と「睡眠覚醒リズム」</a:t>
            </a:r>
            <a:endParaRPr kumimoji="1" lang="ja-JP" altLang="en-US" sz="3600" dirty="0"/>
          </a:p>
        </p:txBody>
      </p:sp>
      <p:sp>
        <p:nvSpPr>
          <p:cNvPr id="4" name="四角形吹き出し 3"/>
          <p:cNvSpPr/>
          <p:nvPr/>
        </p:nvSpPr>
        <p:spPr>
          <a:xfrm>
            <a:off x="6687402" y="1801504"/>
            <a:ext cx="2006221" cy="1842448"/>
          </a:xfrm>
          <a:prstGeom prst="wedgeRectCallout">
            <a:avLst>
              <a:gd name="adj1" fmla="val -60585"/>
              <a:gd name="adj2" fmla="val -11574"/>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000" b="1" dirty="0" smtClean="0"/>
              <a:t>認知症症状との</a:t>
            </a:r>
            <a:endParaRPr kumimoji="1" lang="en-US" altLang="ja-JP" sz="2000" b="1" dirty="0" smtClean="0"/>
          </a:p>
          <a:p>
            <a:pPr algn="ctr"/>
            <a:r>
              <a:rPr lang="ja-JP" altLang="en-US" sz="2000" b="1" dirty="0"/>
              <a:t>鑑別</a:t>
            </a:r>
            <a:r>
              <a:rPr lang="ja-JP" altLang="en-US" sz="2000" b="1" dirty="0" smtClean="0"/>
              <a:t>診断が</a:t>
            </a:r>
            <a:endParaRPr lang="en-US" altLang="ja-JP" sz="2000" b="1" dirty="0" smtClean="0"/>
          </a:p>
          <a:p>
            <a:pPr algn="ctr"/>
            <a:r>
              <a:rPr kumimoji="1" lang="ja-JP" altLang="en-US" sz="2000" b="1" dirty="0" smtClean="0"/>
              <a:t>難しい</a:t>
            </a:r>
            <a:r>
              <a:rPr kumimoji="1" lang="ja-JP" altLang="en-US" sz="2000" b="1" dirty="0"/>
              <a:t>・・・</a:t>
            </a:r>
          </a:p>
        </p:txBody>
      </p:sp>
    </p:spTree>
    <p:extLst>
      <p:ext uri="{BB962C8B-B14F-4D97-AF65-F5344CB8AC3E}">
        <p14:creationId xmlns:p14="http://schemas.microsoft.com/office/powerpoint/2010/main" val="24082064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5099</TotalTime>
  <Words>5178</Words>
  <Application>Microsoft Office PowerPoint</Application>
  <PresentationFormat>画面に合わせる (4:3)</PresentationFormat>
  <Paragraphs>527</Paragraphs>
  <Slides>30</Slides>
  <Notes>30</Notes>
  <HiddenSlides>0</HiddenSlides>
  <MMClips>0</MMClips>
  <ScaleCrop>false</ScaleCrop>
  <HeadingPairs>
    <vt:vector size="4" baseType="variant">
      <vt:variant>
        <vt:lpstr>テーマ</vt:lpstr>
      </vt:variant>
      <vt:variant>
        <vt:i4>1</vt:i4>
      </vt:variant>
      <vt:variant>
        <vt:lpstr>スライド タイトル</vt:lpstr>
      </vt:variant>
      <vt:variant>
        <vt:i4>30</vt:i4>
      </vt:variant>
    </vt:vector>
  </HeadingPairs>
  <TitlesOfParts>
    <vt:vector size="31" baseType="lpstr">
      <vt:lpstr>Office ​​テーマ</vt:lpstr>
      <vt:lpstr>PowerPoint プレゼンテーション</vt:lpstr>
      <vt:lpstr>PowerPoint プレゼンテーション</vt:lpstr>
      <vt:lpstr>PowerPoint プレゼンテーション</vt:lpstr>
      <vt:lpstr>せん妄は身体管理の問題でもある</vt:lpstr>
      <vt:lpstr>PowerPoint プレゼンテーション</vt:lpstr>
      <vt:lpstr>せん妄とは</vt:lpstr>
      <vt:lpstr>せん妄の疫学</vt:lpstr>
      <vt:lpstr>せん妄の診断基準(DSM-5)</vt:lpstr>
      <vt:lpstr>せん妄の評価</vt:lpstr>
      <vt:lpstr>せん妄の分類</vt:lpstr>
      <vt:lpstr>PowerPoint プレゼンテーション</vt:lpstr>
      <vt:lpstr>PowerPoint プレゼンテーション</vt:lpstr>
      <vt:lpstr>見落とす典型的な例</vt:lpstr>
      <vt:lpstr>PowerPoint プレゼンテーション</vt:lpstr>
      <vt:lpstr>PowerPoint プレゼンテーション</vt:lpstr>
      <vt:lpstr>せん妄の発症</vt:lpstr>
      <vt:lpstr>PowerPoint プレゼンテーション</vt:lpstr>
      <vt:lpstr>PowerPoint プレゼンテーション</vt:lpstr>
      <vt:lpstr>PowerPoint プレゼンテーション</vt:lpstr>
      <vt:lpstr>PowerPoint プレゼンテーション</vt:lpstr>
      <vt:lpstr>せん妄の予防と診断(NICEのガイドラインより）</vt:lpstr>
      <vt:lpstr>せん妄対策</vt:lpstr>
      <vt:lpstr>せん妄の発症を予防する</vt:lpstr>
      <vt:lpstr>せん妄に推奨される介入法</vt:lpstr>
      <vt:lpstr>PowerPoint プレゼンテーション</vt:lpstr>
      <vt:lpstr>PowerPoint プレゼンテーション</vt:lpstr>
      <vt:lpstr>安全確保</vt:lpstr>
      <vt:lpstr>家族への説明</vt:lpstr>
      <vt:lpstr>認知機能障害のある患者に接する時のコツ</vt:lpstr>
      <vt:lpstr>せん妄に用いる抗精神病薬</vt:lpstr>
    </vt:vector>
  </TitlesOfParts>
  <Company>POD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Asao Ogawa</dc:creator>
  <cp:lastModifiedBy>mieken</cp:lastModifiedBy>
  <cp:revision>208</cp:revision>
  <cp:lastPrinted>2016-12-06T09:15:50Z</cp:lastPrinted>
  <dcterms:created xsi:type="dcterms:W3CDTF">2007-09-12T05:40:26Z</dcterms:created>
  <dcterms:modified xsi:type="dcterms:W3CDTF">2016-12-06T09:22:10Z</dcterms:modified>
</cp:coreProperties>
</file>